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307" r:id="rId4"/>
    <p:sldId id="302" r:id="rId5"/>
    <p:sldId id="288" r:id="rId6"/>
    <p:sldId id="303" r:id="rId7"/>
    <p:sldId id="287" r:id="rId8"/>
    <p:sldId id="292" r:id="rId9"/>
    <p:sldId id="291" r:id="rId10"/>
    <p:sldId id="304" r:id="rId11"/>
    <p:sldId id="305" r:id="rId12"/>
    <p:sldId id="294" r:id="rId13"/>
    <p:sldId id="306" r:id="rId14"/>
    <p:sldId id="296" r:id="rId15"/>
    <p:sldId id="308" r:id="rId16"/>
    <p:sldId id="286" r:id="rId17"/>
    <p:sldId id="297" r:id="rId18"/>
    <p:sldId id="298" r:id="rId19"/>
    <p:sldId id="290" r:id="rId20"/>
    <p:sldId id="272" r:id="rId21"/>
    <p:sldId id="309" r:id="rId22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60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r">
              <a:defRPr sz="1100"/>
            </a:lvl1pPr>
          </a:lstStyle>
          <a:p>
            <a:fld id="{E4B5725F-D565-4A70-A1E3-AD651CCABE14}" type="datetimeFigureOut">
              <a:rPr lang="en-GB" smtClean="0"/>
              <a:t>19/08/2011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97" tIns="43099" rIns="86197" bIns="430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97" tIns="43099" rIns="86197" bIns="43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r">
              <a:defRPr sz="1100"/>
            </a:lvl1pPr>
          </a:lstStyle>
          <a:p>
            <a:fld id="{AABDD351-18AA-47E5-9CD2-0E770A570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3"/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our acceptance can be used for data</a:t>
            </a:r>
          </a:p>
          <a:p>
            <a:r>
              <a:rPr lang="en-GB" dirty="0" smtClean="0"/>
              <a:t>Rec </a:t>
            </a:r>
            <a:r>
              <a:rPr lang="en-GB" dirty="0" smtClean="0"/>
              <a:t>lambda</a:t>
            </a:r>
          </a:p>
          <a:p>
            <a:r>
              <a:rPr lang="en-GB" dirty="0" smtClean="0"/>
              <a:t>At low </a:t>
            </a:r>
            <a:r>
              <a:rPr lang="en-GB" dirty="0" err="1" smtClean="0"/>
              <a:t>pt</a:t>
            </a:r>
            <a:r>
              <a:rPr lang="en-GB" dirty="0" smtClean="0"/>
              <a:t> we observe</a:t>
            </a:r>
            <a:r>
              <a:rPr lang="en-GB" baseline="0" dirty="0" smtClean="0"/>
              <a:t> cases where pion is forward, proton backward</a:t>
            </a:r>
          </a:p>
          <a:p>
            <a:r>
              <a:rPr lang="en-GB" baseline="0" dirty="0" smtClean="0"/>
              <a:t>Spin conservation + weak decay couplings</a:t>
            </a:r>
          </a:p>
          <a:p>
            <a:r>
              <a:rPr lang="en-GB" baseline="0" dirty="0" err="1" smtClean="0"/>
              <a:t>Mc</a:t>
            </a:r>
            <a:r>
              <a:rPr lang="en-GB" baseline="0" dirty="0" smtClean="0"/>
              <a:t> describes polarization accurately, that means our </a:t>
            </a:r>
            <a:r>
              <a:rPr lang="en-GB" baseline="0" dirty="0" err="1" smtClean="0"/>
              <a:t>acc</a:t>
            </a:r>
            <a:r>
              <a:rPr lang="en-GB" baseline="0" dirty="0" smtClean="0"/>
              <a:t> is OK</a:t>
            </a:r>
          </a:p>
          <a:p>
            <a:r>
              <a:rPr lang="en-GB" baseline="0" dirty="0" err="1" smtClean="0"/>
              <a:t>Pythia</a:t>
            </a:r>
            <a:r>
              <a:rPr lang="en-GB" baseline="0" dirty="0" smtClean="0"/>
              <a:t> d6t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DD351-18AA-47E5-9CD2-0E770A5707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9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get lifetimes right, need correction as f of flight distance (we don’t apply here)</a:t>
            </a:r>
          </a:p>
          <a:p>
            <a:r>
              <a:rPr lang="en-GB" dirty="0" smtClean="0"/>
              <a:t>Tunes – to evaluate sys</a:t>
            </a:r>
          </a:p>
          <a:p>
            <a:r>
              <a:rPr lang="en-GB" dirty="0" smtClean="0"/>
              <a:t>Bias – additional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get lifetimes right, need correction as f of flight distance (we don’t apply here)</a:t>
            </a:r>
          </a:p>
          <a:p>
            <a:r>
              <a:rPr lang="en-GB" dirty="0" smtClean="0"/>
              <a:t>Tunes – to evaluate sys</a:t>
            </a:r>
          </a:p>
          <a:p>
            <a:r>
              <a:rPr lang="en-GB" dirty="0" smtClean="0"/>
              <a:t>Bias – additional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Leading</a:t>
            </a:r>
            <a:r>
              <a:rPr lang="en-GB" baseline="0" dirty="0" smtClean="0"/>
              <a:t> jet convention (choice of the leading jet)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Uncertainty! </a:t>
            </a:r>
            <a:r>
              <a:rPr lang="en-GB" dirty="0" err="1" smtClean="0"/>
              <a:t>Pt</a:t>
            </a:r>
            <a:r>
              <a:rPr lang="en-GB" dirty="0" smtClean="0"/>
              <a:t> cut such</a:t>
            </a:r>
            <a:r>
              <a:rPr lang="en-GB" baseline="0" dirty="0" smtClean="0"/>
              <a:t> that closure test works, maybe at lower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, there is additional dependence that we’d need to count in</a:t>
            </a:r>
          </a:p>
          <a:p>
            <a:r>
              <a:rPr lang="en-GB" baseline="0" dirty="0" smtClean="0"/>
              <a:t>d6t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Remove </a:t>
            </a:r>
            <a:r>
              <a:rPr lang="en-GB" dirty="0" err="1" smtClean="0"/>
              <a:t>reco-leadinggen</a:t>
            </a:r>
            <a:r>
              <a:rPr lang="en-GB" dirty="0" smtClean="0"/>
              <a:t> match, after conclusion: open questions:</a:t>
            </a:r>
            <a:r>
              <a:rPr lang="en-GB" baseline="0" dirty="0" smtClean="0"/>
              <a:t> discussion all issues of correcting to gen primary rates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legend</a:t>
            </a:r>
          </a:p>
          <a:p>
            <a:r>
              <a:rPr lang="en-GB" dirty="0" smtClean="0"/>
              <a:t>GEN – transverse</a:t>
            </a:r>
            <a:r>
              <a:rPr lang="en-GB" baseline="0" dirty="0" smtClean="0"/>
              <a:t> region </a:t>
            </a:r>
            <a:r>
              <a:rPr lang="en-GB" baseline="0" dirty="0" err="1" smtClean="0"/>
              <a:t>wrt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trackjet</a:t>
            </a:r>
            <a:r>
              <a:rPr lang="en-GB" baseline="0" dirty="0" smtClean="0"/>
              <a:t> </a:t>
            </a:r>
          </a:p>
          <a:p>
            <a:r>
              <a:rPr lang="en-GB" baseline="0" dirty="0" err="1" smtClean="0"/>
              <a:t>Wrt</a:t>
            </a:r>
            <a:r>
              <a:rPr lang="en-GB" baseline="0" dirty="0" smtClean="0"/>
              <a:t> leading gen jet</a:t>
            </a:r>
          </a:p>
          <a:p>
            <a:r>
              <a:rPr lang="en-GB" baseline="0" dirty="0" smtClean="0"/>
              <a:t>Bottom: the matching inefficiency does not give a bias-but it’s not an observable</a:t>
            </a:r>
          </a:p>
          <a:p>
            <a:r>
              <a:rPr lang="en-GB" baseline="0" dirty="0" err="1" smtClean="0"/>
              <a:t>Xcheck</a:t>
            </a:r>
            <a:r>
              <a:rPr lang="en-GB" baseline="0" dirty="0" smtClean="0"/>
              <a:t> to see the effect of the rec/gen jet-matching and jet-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scale correction</a:t>
            </a:r>
          </a:p>
          <a:p>
            <a:r>
              <a:rPr lang="en-GB" baseline="0" dirty="0" smtClean="0"/>
              <a:t>-</a:t>
            </a:r>
            <a:r>
              <a:rPr lang="en-GB" baseline="0" dirty="0" err="1" smtClean="0"/>
              <a:t>xcheck</a:t>
            </a:r>
            <a:r>
              <a:rPr lang="en-GB" baseline="0" dirty="0" smtClean="0"/>
              <a:t> of bias from jet-matching</a:t>
            </a:r>
          </a:p>
          <a:p>
            <a:r>
              <a:rPr lang="en-GB" baseline="0" dirty="0" smtClean="0"/>
              <a:t>- Strong correlation btw observable and 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803F-E6F8-49F9-A884-774A96F483E9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5103-DB64-4FE3-B0E5-4186DF06F002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3124-1F60-4388-8967-A248458501FA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34A3-DBD6-4B61-957D-1AF1D97060B4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0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0AD9-C5A1-4730-83D2-93FD7E79E6B0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FF14-2ED8-41FC-BEE0-EA9CC559AA87}" type="datetime1">
              <a:rPr lang="en-GB" smtClean="0"/>
              <a:t>19/08/2011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EFA2-008E-4209-B73B-C3F29B060039}" type="datetime1">
              <a:rPr lang="en-GB" smtClean="0"/>
              <a:t>19/08/2011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C3C7-7B8A-4F2E-8C2C-2E2E87FD253F}" type="datetime1">
              <a:rPr lang="en-GB" smtClean="0"/>
              <a:t>19/08/2011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5E38-72D9-40E5-A9BE-CE399E884AF7}" type="datetime1">
              <a:rPr lang="en-GB" smtClean="0"/>
              <a:t>19/08/2011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0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4CB9-21A4-4BA8-B002-2F9B9B2FAA65}" type="datetime1">
              <a:rPr lang="en-GB" smtClean="0"/>
              <a:t>19/08/2011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E5D4-9FA0-4720-90F9-1B11E16B3C8B}" type="datetime1">
              <a:rPr lang="en-GB" smtClean="0"/>
              <a:t>19/08/2011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DF2A-2CA5-48A3-A489-631D20A5057D}" type="datetime1">
              <a:rPr lang="en-GB" smtClean="0"/>
              <a:t>19/08/2011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5523" y="3975447"/>
            <a:ext cx="8736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Tomas </a:t>
            </a:r>
            <a:r>
              <a:rPr lang="en-GB" sz="2400" dirty="0" err="1" smtClean="0"/>
              <a:t>Hreus</a:t>
            </a:r>
            <a:r>
              <a:rPr lang="en-GB" sz="2400" dirty="0" smtClean="0"/>
              <a:t>, Pascal </a:t>
            </a:r>
            <a:r>
              <a:rPr lang="en-GB" sz="2400" dirty="0" err="1" smtClean="0"/>
              <a:t>Vanlaer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Study of Strangeness </a:t>
            </a:r>
            <a:r>
              <a:rPr lang="en-GB" dirty="0"/>
              <a:t>Production in Underlying Event at 7 </a:t>
            </a:r>
            <a:r>
              <a:rPr lang="en-GB" dirty="0" err="1"/>
              <a:t>TeV</a:t>
            </a:r>
            <a:endParaRPr lang="en-GB" sz="4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1" y="2487033"/>
            <a:ext cx="1427784" cy="7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24" y="2486684"/>
            <a:ext cx="765777" cy="7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03" y="2486685"/>
            <a:ext cx="767721" cy="7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6" y="885070"/>
            <a:ext cx="7857488" cy="45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Polarization: Lambda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61326" y="1414306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1.5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2.0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414306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3.0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5699" y="4725144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5.0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2539" y="3558267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8.0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36" y="5455240"/>
            <a:ext cx="8685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 Pythia6-D6T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data/mc matches well: polarization in MC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describes the data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our acceptance can be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used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14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Polarization: </a:t>
            </a:r>
            <a:r>
              <a:rPr lang="en-US" sz="4400" dirty="0" err="1" smtClean="0"/>
              <a:t>AntiLambda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9" y="857726"/>
            <a:ext cx="7906322" cy="45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1326" y="1414306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1.5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2.0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414306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3.0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5699" y="4725144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5.0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8521" y="4879032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5.0 &lt;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&lt; 8.0 </a:t>
            </a:r>
            <a:r>
              <a:rPr lang="en-GB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GeV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36" y="5455240"/>
            <a:ext cx="868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 Pythia6-D6T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Data/MC well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matched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63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6" t="6516" r="20032" b="44266"/>
          <a:stretch/>
        </p:blipFill>
        <p:spPr bwMode="auto">
          <a:xfrm>
            <a:off x="4706556" y="4181466"/>
            <a:ext cx="4313930" cy="25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11438" r="22247" b="39344"/>
          <a:stretch/>
        </p:blipFill>
        <p:spPr bwMode="auto">
          <a:xfrm>
            <a:off x="4603293" y="1362469"/>
            <a:ext cx="4390817" cy="258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11438" r="24461" b="39344"/>
          <a:stretch/>
        </p:blipFill>
        <p:spPr bwMode="auto">
          <a:xfrm>
            <a:off x="162638" y="4203762"/>
            <a:ext cx="4313930" cy="25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11438" r="26121" b="38359"/>
          <a:stretch/>
        </p:blipFill>
        <p:spPr bwMode="auto">
          <a:xfrm>
            <a:off x="179388" y="1406714"/>
            <a:ext cx="4276046" cy="253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12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Lambda Closure Test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76368" y="940297"/>
            <a:ext cx="842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from D6T ; gen rates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trackjet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1966726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979712" y="1671468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Pythia6-TuneZ1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1" y="1555850"/>
            <a:ext cx="1487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Pythia6-D6T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2112" y="4345832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Pythia6-TuneZ1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5868" y="4725144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</a:t>
            </a:r>
            <a:endParaRPr lang="en-GB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6660231" y="4345832"/>
            <a:ext cx="1487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Pythia6-D6T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8444" y="1966726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</a:t>
            </a:r>
            <a:endParaRPr lang="en-GB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7774474" y="4725144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</a:t>
            </a:r>
            <a:endParaRPr lang="en-GB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8" t="11610" r="11260" b="39173"/>
          <a:stretch/>
        </p:blipFill>
        <p:spPr bwMode="auto">
          <a:xfrm>
            <a:off x="4630750" y="4159170"/>
            <a:ext cx="4389736" cy="25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7" t="11438" r="13391" b="39344"/>
          <a:stretch/>
        </p:blipFill>
        <p:spPr bwMode="auto">
          <a:xfrm>
            <a:off x="4630749" y="1357166"/>
            <a:ext cx="4307106" cy="25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10454" r="15606" b="39344"/>
          <a:stretch/>
        </p:blipFill>
        <p:spPr bwMode="auto">
          <a:xfrm>
            <a:off x="202766" y="1354963"/>
            <a:ext cx="4226325" cy="253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13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Lambda Closure Test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76368" y="940297"/>
            <a:ext cx="867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from D6T ;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jet-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scale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correction included (gen rates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gen jet)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1966726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</a:t>
            </a:r>
            <a:endParaRPr lang="en-GB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979712" y="1671468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Pythia6-TuneZ1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1" y="1555850"/>
            <a:ext cx="1487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Pythia6-D6T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11438" r="24461" b="38359"/>
          <a:stretch/>
        </p:blipFill>
        <p:spPr bwMode="auto">
          <a:xfrm>
            <a:off x="176369" y="4203762"/>
            <a:ext cx="4229343" cy="25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32112" y="4345832"/>
            <a:ext cx="184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Pythia6-TuneZ1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5868" y="4725144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</a:t>
            </a:r>
            <a:endParaRPr lang="en-GB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6660231" y="4345832"/>
            <a:ext cx="1487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Pythia6-D6T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8444" y="1966726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</a:t>
            </a:r>
            <a:endParaRPr lang="en-GB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7774474" y="4725144"/>
            <a:ext cx="622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</a:t>
            </a:r>
            <a:endParaRPr lang="en-GB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6516" r="22247" b="29500"/>
          <a:stretch/>
        </p:blipFill>
        <p:spPr bwMode="auto">
          <a:xfrm>
            <a:off x="1173852" y="827155"/>
            <a:ext cx="65527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14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</a:t>
            </a:r>
            <a:r>
              <a:rPr lang="en-US" sz="4400" dirty="0"/>
              <a:t>C</a:t>
            </a:r>
            <a:r>
              <a:rPr lang="en-US" sz="4400" dirty="0" smtClean="0"/>
              <a:t>orrection Systematics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50216" y="3628383"/>
            <a:ext cx="4156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estimated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MC as a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difference in rates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D6T, Z1 and P8, obtained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V0 corrections from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D6T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8234" y="2348880"/>
            <a:ext cx="1819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K0s: 2%</a:t>
            </a:r>
            <a:endParaRPr lang="en-GB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5417854" y="2349403"/>
            <a:ext cx="18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La: 10%</a:t>
            </a:r>
            <a:endParaRPr lang="en-GB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2078234" y="462219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Al: </a:t>
            </a:r>
            <a:r>
              <a:rPr lang="en-US" sz="4000" b="1" dirty="0"/>
              <a:t>2</a:t>
            </a:r>
            <a:r>
              <a:rPr lang="en-US" sz="4000" b="1" dirty="0" smtClean="0"/>
              <a:t>0%</a:t>
            </a:r>
            <a:endParaRPr lang="en-GB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83978" y="5733256"/>
            <a:ext cx="8732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still to be applied</a:t>
            </a: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15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Background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64088" y="1384060"/>
            <a:ext cx="3080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estimated from reconstructed V0s not matched to GEN level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78" y="5013176"/>
            <a:ext cx="8732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Subtracted from rates: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K0s 1%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Lambda/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Antilambda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5%</a:t>
            </a: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6" y="1044630"/>
            <a:ext cx="4794814" cy="3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71600" y="1412776"/>
            <a:ext cx="8082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AFA"/>
                </a:solidFill>
              </a:rPr>
              <a:t>K0s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70" y="3613666"/>
            <a:ext cx="2960648" cy="28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5894"/>
            <a:ext cx="3903139" cy="231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16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Rates &amp; </a:t>
            </a:r>
            <a:r>
              <a:rPr lang="en-US" sz="4400" dirty="0" err="1" smtClean="0"/>
              <a:t>pT</a:t>
            </a:r>
            <a:r>
              <a:rPr lang="en-US" sz="4400" dirty="0" smtClean="0"/>
              <a:t> Sum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388" y="5609453"/>
            <a:ext cx="8620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subtracted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Show excess in rates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Warning: inclusive analysis estimates rates down to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0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 r="5808"/>
          <a:stretch/>
        </p:blipFill>
        <p:spPr bwMode="auto">
          <a:xfrm>
            <a:off x="10188624" y="608226"/>
            <a:ext cx="4540097" cy="259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81823"/>
            <a:ext cx="4047279" cy="238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57" y="855541"/>
            <a:ext cx="3970849" cy="23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88970" y="3297838"/>
            <a:ext cx="32535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Incl.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trang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Prod.  (QCD‐10‐007)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17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Lambda Rates &amp; </a:t>
            </a:r>
            <a:r>
              <a:rPr lang="en-US" sz="4400" dirty="0" err="1" smtClean="0"/>
              <a:t>pT</a:t>
            </a:r>
            <a:r>
              <a:rPr lang="en-US" sz="4400" dirty="0" smtClean="0"/>
              <a:t> Sum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088065"/>
            <a:ext cx="4493216" cy="26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9" y="3667522"/>
            <a:ext cx="3027904" cy="291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31396"/>
            <a:ext cx="3888556" cy="232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01979"/>
            <a:ext cx="3950653" cy="233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88" y="881000"/>
            <a:ext cx="4096233" cy="242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88970" y="3297838"/>
            <a:ext cx="32535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Incl.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trang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Prod.  (QCD‐10‐007)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18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 smtClean="0"/>
              <a:t>AntiLambda</a:t>
            </a:r>
            <a:r>
              <a:rPr lang="en-US" sz="4400" dirty="0" smtClean="0"/>
              <a:t> Rates &amp; </a:t>
            </a:r>
            <a:r>
              <a:rPr lang="en-US" sz="4400" dirty="0" err="1" smtClean="0"/>
              <a:t>pT</a:t>
            </a:r>
            <a:r>
              <a:rPr lang="en-US" sz="4400" dirty="0" smtClean="0"/>
              <a:t> Sum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984468"/>
            <a:ext cx="4433430" cy="26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979140"/>
            <a:ext cx="3977867" cy="23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9" y="3518679"/>
            <a:ext cx="4092071" cy="24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9140"/>
            <a:ext cx="3980949" cy="23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6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19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Conclusion &amp; Plans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672613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presented measurements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we think should be published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in process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writing the note</a:t>
            </a:r>
          </a:p>
          <a:p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do:</a:t>
            </a:r>
          </a:p>
          <a:p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Finalize systematics from othe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 sources (trigger, …)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2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97716" y="1445890"/>
            <a:ext cx="436305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V0 correction: refined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cuts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TrackJet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-correction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Closure tests: P6D6T, P6Z1, P8 tunes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Systematic from V0 correction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Rates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Backup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Leading-Jet Convention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21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97" y="1124744"/>
            <a:ext cx="56102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530120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orrecting to GEN primary rates: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Matching of the leading reconstructed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trackjet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leading generated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trackjet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drops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lower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9388" y="931368"/>
            <a:ext cx="4896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Trigger:</a:t>
            </a:r>
          </a:p>
          <a:p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HLT_MinBiasPixel_SingleTrack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BSC</a:t>
            </a:r>
          </a:p>
          <a:p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vertex: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single vertex (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offlinePrimaryVertices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 vertex (not fake,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beam spot)</a:t>
            </a:r>
          </a:p>
          <a:p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dZ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vtx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beamspot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&lt; 10cm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tracks &gt; 4 (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ndof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4)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Leading Track-jet: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anti-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alg. (R = 0.5)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Tracks:  -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dst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vtx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dz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 0.5cm,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dxy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0.1cm: no V0s 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- hits &gt;= 8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-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0.5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- |eta|&lt;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3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Event Selection (Recap)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23017" y="924396"/>
            <a:ext cx="2512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TeV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data from 2010: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324506"/>
            <a:ext cx="4032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MinimumBias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/Commissioning10-Jun14thReReco_v1/RECO</a:t>
            </a: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Runs: 132440-137436 + JSON file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(CMSSW_3_6_3)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200" dirty="0" smtClean="0"/>
          </a:p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 Samples:</a:t>
            </a:r>
          </a:p>
          <a:p>
            <a:endParaRPr lang="en-GB" sz="1200" dirty="0"/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Pythia6-D6T (50M)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MinBias_TuneD6T_7TeV-pythia6/Summer10-START36_V10_SP10-v1/GEN-SIM-RECODEBUG</a:t>
            </a:r>
          </a:p>
          <a:p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Pythia6-Z1 (10M)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MinBias_TuneZ1_7TeV-pythia6/Summer10-START36_V10_TP-v1/GEN-SIM-RECODEBUG</a:t>
            </a:r>
          </a:p>
          <a:p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Pythia8 (10M)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/MinBias_7TeV-pythia8/Summer10-START36_V10_SP10-v1/GEN-SIM-RECODEBUG</a:t>
            </a:r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24406" r="21574" b="21502"/>
          <a:stretch/>
        </p:blipFill>
        <p:spPr bwMode="auto">
          <a:xfrm>
            <a:off x="179388" y="4221088"/>
            <a:ext cx="3153701" cy="21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4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Correction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195736" y="1048329"/>
            <a:ext cx="4967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V0 Correction = 1 / ( acceptance x efficiency )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892214"/>
            <a:ext cx="3209832" cy="21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84" y="1905861"/>
            <a:ext cx="3209832" cy="21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76" y="1903557"/>
            <a:ext cx="3209832" cy="21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1503447"/>
            <a:ext cx="5497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computed using Pythia6 D6T tune (highest stats)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9117" y="4255477"/>
            <a:ext cx="0" cy="1981835"/>
          </a:xfrm>
          <a:prstGeom prst="line">
            <a:avLst/>
          </a:prstGeom>
          <a:ln w="28575">
            <a:solidFill>
              <a:srgbClr val="002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82387" y="4252127"/>
            <a:ext cx="0" cy="19818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33089" y="4255477"/>
            <a:ext cx="5196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2AFA"/>
                </a:solidFill>
              </a:rPr>
              <a:t>K0s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La</a:t>
            </a:r>
          </a:p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3157" y="6250662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</a:t>
            </a:r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</a:t>
            </a:r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4337" y="4705084"/>
            <a:ext cx="49430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correction map extended from 4 to 8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K0s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cut raised from 0.5 to 0.6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La/Al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cut raised from 1.0 to 1.5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now &lt; 20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4391" r="38850" b="30485"/>
          <a:stretch/>
        </p:blipFill>
        <p:spPr bwMode="auto">
          <a:xfrm>
            <a:off x="331012" y="2739832"/>
            <a:ext cx="5357949" cy="36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5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 smtClean="0"/>
              <a:t>TrackJet-Pt</a:t>
            </a:r>
            <a:r>
              <a:rPr lang="en-US" sz="4400" dirty="0" smtClean="0"/>
              <a:t> Correction (I)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387" y="908720"/>
            <a:ext cx="8785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Reconstructed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GenChargedJet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- stable charged particles with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0.5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|eta| &lt; 2.5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- unstable particles explicitly removed from clustering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- anti-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algorithm (R = 0.5)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 match closest gen jet in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(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DhDf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)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&lt;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0.3 to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trackjet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8459" y="3386299"/>
            <a:ext cx="297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Matching performance</a:t>
            </a:r>
          </a:p>
          <a:p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jets matched in 98%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4337341"/>
            <a:ext cx="203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2AFA"/>
                </a:solidFill>
              </a:rPr>
              <a:t>Reco</a:t>
            </a:r>
            <a:r>
              <a:rPr lang="en-US" b="1" dirty="0" smtClean="0">
                <a:solidFill>
                  <a:srgbClr val="002AFA"/>
                </a:solidFill>
              </a:rPr>
              <a:t>-Gen match</a:t>
            </a:r>
          </a:p>
        </p:txBody>
      </p:sp>
    </p:spTree>
    <p:extLst>
      <p:ext uri="{BB962C8B-B14F-4D97-AF65-F5344CB8AC3E}">
        <p14:creationId xmlns:p14="http://schemas.microsoft.com/office/powerpoint/2010/main" val="27817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9" y="3923476"/>
            <a:ext cx="3156775" cy="28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6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 smtClean="0"/>
              <a:t>TrackJet-Pt</a:t>
            </a:r>
            <a:r>
              <a:rPr lang="en-US" sz="4400" dirty="0" smtClean="0"/>
              <a:t> Correction (II)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56343" y="908720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ratio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3" t="11725" r="22044" b="30000"/>
          <a:stretch/>
        </p:blipFill>
        <p:spPr bwMode="auto">
          <a:xfrm>
            <a:off x="191089" y="1196752"/>
            <a:ext cx="4098661" cy="28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7" t="12267" r="19895" b="30270"/>
          <a:stretch/>
        </p:blipFill>
        <p:spPr bwMode="auto">
          <a:xfrm>
            <a:off x="4571999" y="1226156"/>
            <a:ext cx="4102273" cy="281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2148" y="2442678"/>
            <a:ext cx="1880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15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0.98 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+/- 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0.001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5651" y="908720"/>
            <a:ext cx="1616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pT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correction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1408" y="4663028"/>
            <a:ext cx="3360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Ratio consistent with UE analysis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constant correction for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&gt; 15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700000">
            <a:off x="539552" y="5347441"/>
            <a:ext cx="260372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QCD‐10‐010)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79388" y="3717032"/>
            <a:ext cx="8785225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t="11610" r="15687" b="39173"/>
          <a:stretch/>
        </p:blipFill>
        <p:spPr bwMode="auto">
          <a:xfrm>
            <a:off x="179389" y="3841679"/>
            <a:ext cx="4988539" cy="293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1725" r="17819" b="39344"/>
          <a:stretch/>
        </p:blipFill>
        <p:spPr bwMode="auto">
          <a:xfrm>
            <a:off x="179388" y="873386"/>
            <a:ext cx="4988540" cy="29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7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Closure Test K0s: Pythia6-D6T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436869" y="5590899"/>
            <a:ext cx="31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Including jet-</a:t>
            </a:r>
            <a:r>
              <a:rPr lang="en-US" dirty="0" err="1" smtClean="0"/>
              <a:t>pt</a:t>
            </a:r>
            <a:r>
              <a:rPr lang="en-US" dirty="0" smtClean="0"/>
              <a:t> scale correction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104263" y="925166"/>
            <a:ext cx="3860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Rates from D6T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taken from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D6T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 rates:  transverse region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wrt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trackjet</a:t>
            </a: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V0 correction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08125" y="1849292"/>
            <a:ext cx="1578232" cy="2028443"/>
            <a:chOff x="5232001" y="1394179"/>
            <a:chExt cx="1578232" cy="202844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01" y="1394179"/>
              <a:ext cx="1519888" cy="202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244613" y="1400277"/>
              <a:ext cx="15656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 smtClean="0"/>
                <a:t>trackjet</a:t>
              </a:r>
              <a:endParaRPr lang="en-GB" sz="20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04047" y="3877735"/>
            <a:ext cx="39605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 rates: activity in the transverse region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wrt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gen leading </a:t>
            </a:r>
            <a:r>
              <a:rPr lang="en-GB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trackjet</a:t>
            </a: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jet is 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corrected</a:t>
            </a:r>
          </a:p>
          <a:p>
            <a:pPr marL="285750" indent="-285750">
              <a:buFontTx/>
              <a:buChar char="-"/>
            </a:pP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Bias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small from jet-matching eff</a:t>
            </a: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will not correct up to leading gen-jet level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3928" y="2416125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076328" y="5893228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671569" y="895021"/>
            <a:ext cx="2571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err="1"/>
              <a:t>reco</a:t>
            </a:r>
            <a:r>
              <a:rPr lang="en-GB" sz="1200" b="1" dirty="0"/>
              <a:t> </a:t>
            </a:r>
            <a:r>
              <a:rPr lang="en-GB" sz="1200" b="1" dirty="0" err="1"/>
              <a:t>trackjet</a:t>
            </a:r>
            <a:r>
              <a:rPr lang="en-GB" sz="1200" b="1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0730" y="3908609"/>
            <a:ext cx="3035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smtClean="0"/>
              <a:t>leading gen </a:t>
            </a:r>
            <a:r>
              <a:rPr lang="en-GB" sz="1200" b="1" dirty="0" err="1" smtClean="0"/>
              <a:t>trackjet</a:t>
            </a:r>
            <a:r>
              <a:rPr lang="en-GB" sz="1200" b="1" dirty="0" smtClean="0"/>
              <a:t> </a:t>
            </a:r>
            <a:endParaRPr lang="en-GB" sz="1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4" t="6466" r="8422" b="44039"/>
          <a:stretch/>
        </p:blipFill>
        <p:spPr bwMode="auto">
          <a:xfrm>
            <a:off x="113981" y="3839064"/>
            <a:ext cx="5015909" cy="290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t="11725" r="15234" b="39231"/>
          <a:stretch/>
        </p:blipFill>
        <p:spPr bwMode="auto">
          <a:xfrm>
            <a:off x="113981" y="925166"/>
            <a:ext cx="5015909" cy="291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8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Closure Test: Pythia6-TuneZ1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104263" y="925166"/>
            <a:ext cx="3860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Rates from TuneZ1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taken from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D6T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6869" y="5590899"/>
            <a:ext cx="31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Including jet-</a:t>
            </a:r>
            <a:r>
              <a:rPr lang="en-US" dirty="0" err="1" smtClean="0"/>
              <a:t>pt</a:t>
            </a:r>
            <a:r>
              <a:rPr lang="en-US" dirty="0" smtClean="0"/>
              <a:t> scale correction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23928" y="2416125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076328" y="5893228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90175" y="939266"/>
            <a:ext cx="2571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err="1"/>
              <a:t>reco</a:t>
            </a:r>
            <a:r>
              <a:rPr lang="en-GB" sz="1200" b="1" dirty="0"/>
              <a:t> </a:t>
            </a:r>
            <a:r>
              <a:rPr lang="en-GB" sz="1200" b="1" dirty="0" err="1"/>
              <a:t>trackjet</a:t>
            </a:r>
            <a:r>
              <a:rPr lang="en-GB" sz="12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8833" y="3908609"/>
            <a:ext cx="3035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smtClean="0"/>
              <a:t>leading gen </a:t>
            </a:r>
            <a:r>
              <a:rPr lang="en-GB" sz="1200" b="1" dirty="0" err="1" smtClean="0"/>
              <a:t>trackjet</a:t>
            </a:r>
            <a:r>
              <a:rPr lang="en-GB" sz="1200" b="1" dirty="0" smtClean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489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10961" r="24511" b="39413"/>
          <a:stretch/>
        </p:blipFill>
        <p:spPr bwMode="auto">
          <a:xfrm>
            <a:off x="40067" y="3866329"/>
            <a:ext cx="4993258" cy="297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9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Closure Test: Pythia8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436869" y="5590899"/>
            <a:ext cx="31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Including jet-</a:t>
            </a:r>
            <a:r>
              <a:rPr lang="en-US" dirty="0" err="1" smtClean="0"/>
              <a:t>pt</a:t>
            </a:r>
            <a:r>
              <a:rPr lang="en-US" dirty="0" smtClean="0"/>
              <a:t> scale correction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11438" r="26370" b="38653"/>
          <a:stretch/>
        </p:blipFill>
        <p:spPr bwMode="auto">
          <a:xfrm>
            <a:off x="70061" y="924832"/>
            <a:ext cx="4963263" cy="294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04263" y="925166"/>
            <a:ext cx="3860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Rates from Pythia8</a:t>
            </a: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V0 correction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taken from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D6T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2416125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4076328" y="5893228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K0s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547664" y="951231"/>
            <a:ext cx="2571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err="1"/>
              <a:t>reco</a:t>
            </a:r>
            <a:r>
              <a:rPr lang="en-GB" sz="1200" b="1" dirty="0"/>
              <a:t> </a:t>
            </a:r>
            <a:r>
              <a:rPr lang="en-GB" sz="1200" b="1" dirty="0" err="1"/>
              <a:t>trackjet</a:t>
            </a:r>
            <a:r>
              <a:rPr lang="en-GB" sz="12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2580" y="3979568"/>
            <a:ext cx="3035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In transverse </a:t>
            </a:r>
            <a:r>
              <a:rPr lang="en-GB" sz="1200" b="1" dirty="0"/>
              <a:t>region </a:t>
            </a:r>
            <a:r>
              <a:rPr lang="en-GB" sz="1200" b="1" dirty="0" err="1"/>
              <a:t>wrt</a:t>
            </a:r>
            <a:r>
              <a:rPr lang="en-GB" sz="1200" b="1" dirty="0"/>
              <a:t> </a:t>
            </a:r>
            <a:r>
              <a:rPr lang="en-GB" sz="1200" b="1" dirty="0" smtClean="0"/>
              <a:t>leading gen </a:t>
            </a:r>
            <a:r>
              <a:rPr lang="en-GB" sz="1200" b="1" dirty="0" err="1" smtClean="0"/>
              <a:t>trackjet</a:t>
            </a:r>
            <a:r>
              <a:rPr lang="en-GB" sz="1200" b="1" dirty="0" smtClean="0"/>
              <a:t> </a:t>
            </a:r>
            <a:endParaRPr lang="en-GB" sz="1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19/08/2011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1083</Words>
  <Application>Microsoft Office PowerPoint</Application>
  <PresentationFormat>On-screen Show (4:3)</PresentationFormat>
  <Paragraphs>262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ULB</dc:creator>
  <cp:lastModifiedBy>ULB</cp:lastModifiedBy>
  <cp:revision>670</cp:revision>
  <cp:lastPrinted>2011-08-19T10:51:42Z</cp:lastPrinted>
  <dcterms:created xsi:type="dcterms:W3CDTF">2011-03-16T13:57:35Z</dcterms:created>
  <dcterms:modified xsi:type="dcterms:W3CDTF">2011-08-19T10:53:46Z</dcterms:modified>
</cp:coreProperties>
</file>