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7" r:id="rId3"/>
    <p:sldId id="278" r:id="rId4"/>
    <p:sldId id="279" r:id="rId5"/>
    <p:sldId id="281" r:id="rId6"/>
    <p:sldId id="261" r:id="rId7"/>
    <p:sldId id="285" r:id="rId8"/>
    <p:sldId id="289" r:id="rId9"/>
    <p:sldId id="288" r:id="rId10"/>
    <p:sldId id="287" r:id="rId11"/>
    <p:sldId id="286" r:id="rId12"/>
    <p:sldId id="267" r:id="rId13"/>
    <p:sldId id="290" r:id="rId14"/>
    <p:sldId id="272" r:id="rId15"/>
    <p:sldId id="282" r:id="rId16"/>
    <p:sldId id="284" r:id="rId17"/>
    <p:sldId id="265" r:id="rId18"/>
  </p:sldIdLst>
  <p:sldSz cx="9144000" cy="6858000" type="screen4x3"/>
  <p:notesSz cx="64008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3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639" y="1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/>
          <a:lstStyle>
            <a:lvl1pPr algn="r">
              <a:defRPr sz="1100"/>
            </a:lvl1pPr>
          </a:lstStyle>
          <a:p>
            <a:fld id="{E4B5725F-D565-4A70-A1E3-AD651CCABE14}" type="datetimeFigureOut">
              <a:rPr lang="en-GB" smtClean="0"/>
              <a:t>19/05/2011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652463"/>
            <a:ext cx="4340225" cy="3255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11" tIns="43106" rIns="86211" bIns="4310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</p:spPr>
        <p:txBody>
          <a:bodyPr vert="horz" lIns="86211" tIns="43106" rIns="86211" bIns="4310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639" y="8250953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 anchor="b"/>
          <a:lstStyle>
            <a:lvl1pPr algn="r">
              <a:defRPr sz="1100"/>
            </a:lvl1pPr>
          </a:lstStyle>
          <a:p>
            <a:fld id="{AABDD351-18AA-47E5-9CD2-0E770A5707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501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0A26-FF19-40CB-A9A6-11995AAD757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3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get lifetimes right, need correction as f of flight distance (we don’t apply here)</a:t>
            </a:r>
          </a:p>
          <a:p>
            <a:r>
              <a:rPr lang="en-GB" dirty="0" smtClean="0"/>
              <a:t>Tunes – to evaluate sys</a:t>
            </a:r>
          </a:p>
          <a:p>
            <a:r>
              <a:rPr lang="en-GB" dirty="0" smtClean="0"/>
              <a:t>Bias – additional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0A26-FF19-40CB-A9A6-11995AAD757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3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0A26-FF19-40CB-A9A6-11995AAD757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3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0A26-FF19-40CB-A9A6-11995AAD757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3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Trig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eff</a:t>
            </a:r>
            <a:r>
              <a:rPr lang="en-GB" baseline="0" dirty="0" smtClean="0"/>
              <a:t> small for low multiplicity, check MC without trigger, look at rates, then compare rates with trigger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0A26-FF19-40CB-A9A6-11995AAD757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3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Add mc sample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0A26-FF19-40CB-A9A6-11995AAD757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3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0A26-FF19-40CB-A9A6-11995AAD757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3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Another sys effect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eff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vs</a:t>
            </a:r>
            <a:r>
              <a:rPr lang="en-GB" baseline="0" dirty="0" smtClean="0"/>
              <a:t> track multiplicity)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0A26-FF19-40CB-A9A6-11995AAD757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3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Impact</a:t>
            </a:r>
            <a:r>
              <a:rPr lang="en-GB" baseline="0" dirty="0" smtClean="0"/>
              <a:t> parameter cut, v0 tracks are not included – check in parameter file, collection for </a:t>
            </a:r>
            <a:r>
              <a:rPr lang="en-GB" baseline="0" dirty="0" err="1" smtClean="0"/>
              <a:t>trackjet</a:t>
            </a:r>
            <a:r>
              <a:rPr lang="en-GB" baseline="0" dirty="0" smtClean="0"/>
              <a:t>, say </a:t>
            </a:r>
            <a:r>
              <a:rPr lang="en-GB" baseline="0" dirty="0" err="1" smtClean="0"/>
              <a:t>GeneralTrackCollection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0A26-FF19-40CB-A9A6-11995AAD757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3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0A26-FF19-40CB-A9A6-11995AAD757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3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0A26-FF19-40CB-A9A6-11995AAD757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3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50% to</a:t>
            </a:r>
            <a:r>
              <a:rPr lang="en-GB" baseline="0" dirty="0" smtClean="0"/>
              <a:t> be </a:t>
            </a:r>
            <a:r>
              <a:rPr lang="en-GB" baseline="0" dirty="0" smtClean="0"/>
              <a:t>understood, distinguish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0A26-FF19-40CB-A9A6-11995AAD757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3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0A26-FF19-40CB-A9A6-11995AAD757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3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0A26-FF19-40CB-A9A6-11995AAD757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3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0A26-FF19-40CB-A9A6-11995AAD757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3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Take the average</a:t>
            </a:r>
            <a:r>
              <a:rPr lang="en-GB" baseline="0" dirty="0" smtClean="0"/>
              <a:t> correction, -&gt; seems consistent with track-finding efficiency (80%) + out-of-cone effect</a:t>
            </a:r>
          </a:p>
          <a:p>
            <a:r>
              <a:rPr lang="en-GB" baseline="0" dirty="0" err="1" smtClean="0"/>
              <a:t>Lowpt</a:t>
            </a:r>
            <a:r>
              <a:rPr lang="en-GB" baseline="0" smtClean="0"/>
              <a:t>= </a:t>
            </a:r>
            <a:r>
              <a:rPr lang="en-GB" baseline="0" dirty="0" smtClean="0"/>
              <a:t>1 track, perfectly aligned, see track finding efficiency</a:t>
            </a:r>
          </a:p>
          <a:p>
            <a:endParaRPr lang="en-GB" baseline="0" dirty="0" smtClean="0"/>
          </a:p>
          <a:p>
            <a:r>
              <a:rPr lang="en-GB" baseline="0" dirty="0" smtClean="0"/>
              <a:t>Correction as f of jet multiplicity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0A26-FF19-40CB-A9A6-11995AAD757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712F-B79B-4D4F-AC74-6BAE577559F7}" type="datetime1">
              <a:rPr lang="en-GB" smtClean="0"/>
              <a:t>19/05/2011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20/05/2011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366-EBE3-45B4-A127-50F801C87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50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1017-EEE8-420C-BF5D-F24427689357}" type="datetime1">
              <a:rPr lang="en-GB" smtClean="0"/>
              <a:t>19/05/2011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20/05/2011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366-EBE3-45B4-A127-50F801C87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79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8D78-B5F1-45DD-906B-C91A9E4066BC}" type="datetime1">
              <a:rPr lang="en-GB" smtClean="0"/>
              <a:t>19/05/2011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20/05/2011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366-EBE3-45B4-A127-50F801C87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81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6D6A5-CD44-4440-AB64-7752EACD49B4}" type="datetime1">
              <a:rPr lang="en-GB" smtClean="0"/>
              <a:t>19/05/2011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20/05/2011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366-EBE3-45B4-A127-50F801C87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508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880B-DF25-49B6-9116-3A4C0A1169B8}" type="datetime1">
              <a:rPr lang="en-GB" smtClean="0"/>
              <a:t>19/05/2011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20/05/2011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366-EBE3-45B4-A127-50F801C87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45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8D57-EDF6-4A05-A61E-897DACE92212}" type="datetime1">
              <a:rPr lang="en-GB" smtClean="0"/>
              <a:t>19/05/2011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20/05/2011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366-EBE3-45B4-A127-50F801C87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58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FB20B-8785-4DE5-865E-30B24A09B80D}" type="datetime1">
              <a:rPr lang="en-GB" smtClean="0"/>
              <a:t>19/05/2011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20/05/2011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366-EBE3-45B4-A127-50F801C87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87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741AC-A111-4779-8133-F0AAA639C4BB}" type="datetime1">
              <a:rPr lang="en-GB" smtClean="0"/>
              <a:t>19/05/2011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20/05/2011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366-EBE3-45B4-A127-50F801C87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99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806B-91AA-4124-B0C1-5FB9DEFA8324}" type="datetime1">
              <a:rPr lang="en-GB" smtClean="0"/>
              <a:t>19/05/2011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20/05/2011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366-EBE3-45B4-A127-50F801C87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90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F45A4-E624-4B00-9FD8-713AF0D399F0}" type="datetime1">
              <a:rPr lang="en-GB" smtClean="0"/>
              <a:t>19/05/2011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20/05/2011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366-EBE3-45B4-A127-50F801C87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863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F6B6-CC16-4724-9DA9-1EF72B22C4EE}" type="datetime1">
              <a:rPr lang="en-GB" smtClean="0"/>
              <a:t>19/05/2011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20/05/2011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366-EBE3-45B4-A127-50F801C87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80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6D87B-55FC-4D39-8106-E08D09348BE8}" type="datetime1">
              <a:rPr lang="en-GB" smtClean="0"/>
              <a:t>19/05/2011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QCD low pT meeting, 20/05/2011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43366-EBE3-45B4-A127-50F801C87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23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5523" y="3975447"/>
            <a:ext cx="87369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u="sng" dirty="0"/>
              <a:t>Tomas </a:t>
            </a:r>
            <a:r>
              <a:rPr lang="en-GB" sz="2400" u="sng" dirty="0" err="1" smtClean="0"/>
              <a:t>Hreus</a:t>
            </a:r>
            <a:r>
              <a:rPr lang="en-GB" sz="2400" dirty="0" smtClean="0"/>
              <a:t>, Pascal </a:t>
            </a:r>
            <a:r>
              <a:rPr lang="en-GB" sz="2400" dirty="0" err="1" smtClean="0"/>
              <a:t>Vanlaer</a:t>
            </a:r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r>
              <a:rPr lang="en-GB" b="1" dirty="0" smtClean="0"/>
              <a:t>Overview:</a:t>
            </a:r>
            <a:endParaRPr lang="en-GB" b="1" dirty="0"/>
          </a:p>
          <a:p>
            <a:r>
              <a:rPr lang="en-GB" dirty="0" smtClean="0"/>
              <a:t>K0s correction stability tests</a:t>
            </a:r>
          </a:p>
          <a:p>
            <a:r>
              <a:rPr lang="en-GB" dirty="0" smtClean="0"/>
              <a:t>Jet-</a:t>
            </a:r>
            <a:r>
              <a:rPr lang="en-GB" dirty="0" err="1" smtClean="0"/>
              <a:t>pt</a:t>
            </a:r>
            <a:r>
              <a:rPr lang="en-GB" dirty="0" smtClean="0"/>
              <a:t> correction</a:t>
            </a:r>
          </a:p>
          <a:p>
            <a:r>
              <a:rPr lang="en-GB" dirty="0"/>
              <a:t>c</a:t>
            </a:r>
            <a:r>
              <a:rPr lang="en-GB" dirty="0" smtClean="0"/>
              <a:t>losure test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Study of Strangeness </a:t>
            </a:r>
            <a:r>
              <a:rPr lang="en-GB" dirty="0"/>
              <a:t>Production in Underlying Event at 7 </a:t>
            </a:r>
            <a:r>
              <a:rPr lang="en-GB" dirty="0" err="1"/>
              <a:t>TeV</a:t>
            </a:r>
            <a:endParaRPr lang="en-GB" sz="48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C523-F714-412D-AEFB-4A3A228E9996}" type="slidenum">
              <a:rPr lang="en-GB" smtClean="0"/>
              <a:t>1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501" y="2487033"/>
            <a:ext cx="1427784" cy="76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24" y="2486684"/>
            <a:ext cx="765777" cy="76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003" y="2486685"/>
            <a:ext cx="767721" cy="76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20/05/2011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08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C523-F714-412D-AEFB-4A3A228E9996}" type="slidenum">
              <a:rPr lang="en-GB" smtClean="0"/>
              <a:t>10</a:t>
            </a:fld>
            <a:endParaRPr lang="en-GB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Closure Test (MC)</a:t>
            </a:r>
            <a:endParaRPr lang="en-US" sz="4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20/05/2011</a:t>
            </a:r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61832"/>
            <a:ext cx="4464496" cy="265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4464496" cy="269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00473" y="1371350"/>
            <a:ext cx="3720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/>
              <a:t>compare TRUE MC distribution to</a:t>
            </a:r>
          </a:p>
          <a:p>
            <a:r>
              <a:rPr lang="en-GB" dirty="0"/>
              <a:t>c</a:t>
            </a:r>
            <a:r>
              <a:rPr lang="en-GB" dirty="0" smtClean="0"/>
              <a:t>orrected </a:t>
            </a:r>
            <a:r>
              <a:rPr lang="en-GB" dirty="0"/>
              <a:t>reconstructed </a:t>
            </a:r>
            <a:r>
              <a:rPr lang="en-GB" dirty="0" smtClean="0"/>
              <a:t>level (acceptance, efficiency, background subtracted)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s</a:t>
            </a:r>
            <a:r>
              <a:rPr lang="en-US" dirty="0" smtClean="0"/>
              <a:t>tatistical errors only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s</a:t>
            </a:r>
            <a:r>
              <a:rPr lang="en-US" dirty="0" smtClean="0"/>
              <a:t>ign of additional source of </a:t>
            </a:r>
            <a:r>
              <a:rPr lang="en-US" dirty="0" err="1" smtClean="0"/>
              <a:t>syst</a:t>
            </a:r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53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07" y="920605"/>
            <a:ext cx="7447937" cy="437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C523-F714-412D-AEFB-4A3A228E9996}" type="slidenum">
              <a:rPr lang="en-GB" smtClean="0"/>
              <a:t>11</a:t>
            </a:fld>
            <a:endParaRPr lang="en-GB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Rates</a:t>
            </a:r>
            <a:endParaRPr lang="en-US" sz="4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20/05/2011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72279" y="5445224"/>
            <a:ext cx="8448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/>
              <a:t>V0 </a:t>
            </a:r>
            <a:r>
              <a:rPr lang="en-GB" dirty="0" smtClean="0"/>
              <a:t>correction </a:t>
            </a:r>
            <a:r>
              <a:rPr lang="en-GB" dirty="0" smtClean="0"/>
              <a:t>and jet-</a:t>
            </a:r>
            <a:r>
              <a:rPr lang="en-GB" dirty="0" err="1" smtClean="0"/>
              <a:t>pt</a:t>
            </a:r>
            <a:r>
              <a:rPr lang="en-GB" dirty="0" smtClean="0"/>
              <a:t> correction applied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corrected for background (bin-by-bin basis</a:t>
            </a:r>
            <a:r>
              <a:rPr lang="en-GB" dirty="0" smtClean="0"/>
              <a:t>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4811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C523-F714-412D-AEFB-4A3A228E9996}" type="slidenum">
              <a:rPr lang="en-GB" smtClean="0"/>
              <a:t>12</a:t>
            </a:fld>
            <a:endParaRPr lang="en-GB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Scalar </a:t>
            </a:r>
            <a:r>
              <a:rPr lang="en-US" sz="4400" dirty="0" err="1" smtClean="0"/>
              <a:t>pT</a:t>
            </a:r>
            <a:r>
              <a:rPr lang="en-US" sz="4400" dirty="0" smtClean="0"/>
              <a:t> Sum</a:t>
            </a:r>
            <a:endParaRPr lang="en-US" sz="4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20/05/2011</a:t>
            </a:r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980728"/>
            <a:ext cx="76009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6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C523-F714-412D-AEFB-4A3A228E9996}" type="slidenum">
              <a:rPr lang="en-GB" smtClean="0"/>
              <a:t>13</a:t>
            </a:fld>
            <a:endParaRPr lang="en-GB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Conclusion &amp; Plans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251519" y="1196752"/>
            <a:ext cx="871309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s</a:t>
            </a:r>
            <a:r>
              <a:rPr lang="en-US" dirty="0" smtClean="0"/>
              <a:t>hown rates corrected for background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stability tests of the K0s correction: will be used for systematic uncertainty estimation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t</a:t>
            </a:r>
            <a:r>
              <a:rPr lang="en-US" dirty="0" err="1" smtClean="0"/>
              <a:t>rackjet-pt</a:t>
            </a:r>
            <a:r>
              <a:rPr lang="en-US" dirty="0" smtClean="0"/>
              <a:t> correction based on the generated charged jet</a:t>
            </a:r>
          </a:p>
          <a:p>
            <a:pPr marL="285750" indent="-285750">
              <a:buFontTx/>
              <a:buChar char="-"/>
            </a:pPr>
            <a:r>
              <a:rPr lang="en-US" dirty="0"/>
              <a:t>c</a:t>
            </a:r>
            <a:r>
              <a:rPr lang="en-US" dirty="0" smtClean="0"/>
              <a:t>losure test: need to understand the missing part</a:t>
            </a:r>
          </a:p>
          <a:p>
            <a:endParaRPr lang="en-US" dirty="0"/>
          </a:p>
          <a:p>
            <a:r>
              <a:rPr lang="en-GB" sz="3200" dirty="0" smtClean="0"/>
              <a:t>Plans</a:t>
            </a:r>
          </a:p>
          <a:p>
            <a:endParaRPr lang="en-GB" dirty="0" smtClean="0"/>
          </a:p>
          <a:p>
            <a:r>
              <a:rPr lang="en-GB" dirty="0" smtClean="0"/>
              <a:t>-  </a:t>
            </a:r>
            <a:r>
              <a:rPr lang="en-GB" dirty="0" smtClean="0"/>
              <a:t>evaluate systematic uncertainties</a:t>
            </a:r>
          </a:p>
          <a:p>
            <a:pPr marL="742950" lvl="1" indent="-285750">
              <a:buFontTx/>
              <a:buChar char="-"/>
            </a:pPr>
            <a:r>
              <a:rPr lang="en-GB" dirty="0" smtClean="0"/>
              <a:t>V0 selection efficiency</a:t>
            </a:r>
          </a:p>
          <a:p>
            <a:pPr marL="742950" lvl="1" indent="-285750">
              <a:buFontTx/>
              <a:buChar char="-"/>
            </a:pPr>
            <a:r>
              <a:rPr lang="en-GB" dirty="0" smtClean="0"/>
              <a:t>V0 acceptance (different PYTHIA </a:t>
            </a:r>
            <a:r>
              <a:rPr lang="en-GB" dirty="0" smtClean="0"/>
              <a:t>tunes)</a:t>
            </a:r>
          </a:p>
          <a:p>
            <a:pPr marL="742950" lvl="1" indent="-285750">
              <a:buFontTx/>
              <a:buChar char="-"/>
            </a:pPr>
            <a:r>
              <a:rPr lang="en-GB" dirty="0" smtClean="0"/>
              <a:t>trigger </a:t>
            </a:r>
            <a:r>
              <a:rPr lang="en-GB" dirty="0" smtClean="0"/>
              <a:t>and event selection</a:t>
            </a:r>
          </a:p>
          <a:p>
            <a:pPr marL="285750" indent="-285750">
              <a:buFontTx/>
              <a:buChar char="-"/>
            </a:pPr>
            <a:r>
              <a:rPr lang="en-GB" dirty="0"/>
              <a:t>w</a:t>
            </a:r>
            <a:r>
              <a:rPr lang="en-GB" dirty="0" smtClean="0"/>
              <a:t>rite PAS/paper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20/05/2011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34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Backup</a:t>
            </a:r>
            <a:endParaRPr lang="en-US" sz="4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20/05/2011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43366-EBE3-45B4-A127-50F801C87B7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814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79388" y="995244"/>
            <a:ext cx="51462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Acceptance definition: </a:t>
            </a:r>
            <a:r>
              <a:rPr lang="en-GB" sz="1600" b="1" dirty="0" err="1" smtClean="0">
                <a:solidFill>
                  <a:schemeClr val="accent1"/>
                </a:solidFill>
              </a:rPr>
              <a:t>N_acc</a:t>
            </a:r>
            <a:r>
              <a:rPr lang="en-GB" sz="1600" b="1" dirty="0" smtClean="0">
                <a:solidFill>
                  <a:schemeClr val="accent1"/>
                </a:solidFill>
              </a:rPr>
              <a:t> / </a:t>
            </a:r>
            <a:r>
              <a:rPr lang="en-GB" sz="1600" b="1" dirty="0" err="1" smtClean="0">
                <a:solidFill>
                  <a:schemeClr val="accent1"/>
                </a:solidFill>
              </a:rPr>
              <a:t>N_gen</a:t>
            </a:r>
            <a:endParaRPr lang="en-GB" sz="1600" b="1" dirty="0" smtClean="0">
              <a:solidFill>
                <a:schemeClr val="accent1"/>
              </a:solidFill>
            </a:endParaRPr>
          </a:p>
          <a:p>
            <a:endParaRPr lang="en-GB" sz="1600" dirty="0"/>
          </a:p>
          <a:p>
            <a:r>
              <a:rPr lang="en-GB" sz="1600" b="1" dirty="0" err="1" smtClean="0">
                <a:solidFill>
                  <a:schemeClr val="accent1"/>
                </a:solidFill>
              </a:rPr>
              <a:t>N_gen</a:t>
            </a:r>
            <a:r>
              <a:rPr lang="en-GB" sz="1600" dirty="0" smtClean="0"/>
              <a:t> = K0s generated inside:</a:t>
            </a:r>
          </a:p>
          <a:p>
            <a:r>
              <a:rPr lang="en-GB" sz="1600" dirty="0"/>
              <a:t>	</a:t>
            </a:r>
            <a:r>
              <a:rPr lang="en-GB" sz="1600" dirty="0" smtClean="0"/>
              <a:t>0.5 &lt; </a:t>
            </a:r>
            <a:r>
              <a:rPr lang="en-GB" sz="1600" dirty="0" err="1" smtClean="0"/>
              <a:t>pT</a:t>
            </a:r>
            <a:r>
              <a:rPr lang="en-GB" sz="1600" dirty="0" smtClean="0"/>
              <a:t> &lt; 4.0 </a:t>
            </a:r>
            <a:r>
              <a:rPr lang="en-GB" sz="1600" dirty="0" err="1" smtClean="0"/>
              <a:t>GeV</a:t>
            </a:r>
            <a:endParaRPr lang="en-GB" sz="1600" dirty="0" smtClean="0"/>
          </a:p>
          <a:p>
            <a:r>
              <a:rPr lang="en-GB" sz="1600" dirty="0"/>
              <a:t>	</a:t>
            </a:r>
            <a:r>
              <a:rPr lang="en-GB" sz="1600" dirty="0" smtClean="0"/>
              <a:t>|</a:t>
            </a:r>
            <a:r>
              <a:rPr lang="en-GB" sz="1600" dirty="0" smtClean="0">
                <a:latin typeface="Symbol" pitchFamily="18" charset="2"/>
              </a:rPr>
              <a:t>h</a:t>
            </a:r>
            <a:r>
              <a:rPr lang="en-GB" sz="1600" dirty="0" smtClean="0"/>
              <a:t>| &lt; 2.0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C523-F714-412D-AEFB-4A3A228E9996}" type="slidenum">
              <a:rPr lang="en-GB" smtClean="0"/>
              <a:t>15</a:t>
            </a:fld>
            <a:endParaRPr lang="en-GB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K0s Correction: Acceptance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5325618" y="995244"/>
            <a:ext cx="36389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err="1">
                <a:solidFill>
                  <a:schemeClr val="accent1"/>
                </a:solidFill>
              </a:rPr>
              <a:t>N_acc</a:t>
            </a:r>
            <a:r>
              <a:rPr lang="en-GB" sz="1600" dirty="0"/>
              <a:t> = fraction of </a:t>
            </a:r>
            <a:r>
              <a:rPr lang="en-GB" sz="1600" dirty="0" err="1"/>
              <a:t>N_gen</a:t>
            </a:r>
            <a:r>
              <a:rPr lang="en-GB" sz="1600" dirty="0"/>
              <a:t> which passed the </a:t>
            </a:r>
            <a:r>
              <a:rPr lang="en-GB" sz="1600" dirty="0" smtClean="0"/>
              <a:t>acceptance </a:t>
            </a:r>
            <a:r>
              <a:rPr lang="en-GB" sz="1600" dirty="0"/>
              <a:t>cuts:</a:t>
            </a:r>
          </a:p>
          <a:p>
            <a:r>
              <a:rPr lang="en-GB" sz="1600" dirty="0"/>
              <a:t>	</a:t>
            </a:r>
            <a:r>
              <a:rPr lang="en-GB" sz="1600" dirty="0" err="1"/>
              <a:t>pT_daughters</a:t>
            </a:r>
            <a:r>
              <a:rPr lang="en-GB" sz="1600" dirty="0"/>
              <a:t> &gt; 0.3 </a:t>
            </a:r>
            <a:r>
              <a:rPr lang="en-GB" sz="1600" dirty="0" err="1"/>
              <a:t>GeV</a:t>
            </a:r>
            <a:endParaRPr lang="en-GB" sz="1600" dirty="0"/>
          </a:p>
          <a:p>
            <a:r>
              <a:rPr lang="en-GB" sz="1600" dirty="0"/>
              <a:t>	|</a:t>
            </a:r>
            <a:r>
              <a:rPr lang="en-GB" sz="1600" dirty="0" err="1">
                <a:latin typeface="Symbol" pitchFamily="18" charset="2"/>
              </a:rPr>
              <a:t>h_</a:t>
            </a:r>
            <a:r>
              <a:rPr lang="en-GB" sz="1600" dirty="0" err="1"/>
              <a:t>daughters</a:t>
            </a:r>
            <a:r>
              <a:rPr lang="en-GB" sz="1600" dirty="0"/>
              <a:t>| &lt; 2.5</a:t>
            </a:r>
          </a:p>
          <a:p>
            <a:r>
              <a:rPr lang="en-GB" sz="1600" dirty="0"/>
              <a:t>	gen </a:t>
            </a:r>
            <a:r>
              <a:rPr lang="en-GB" sz="1600" dirty="0" err="1" smtClean="0"/>
              <a:t>transv</a:t>
            </a:r>
            <a:r>
              <a:rPr lang="en-GB" sz="1600" dirty="0" smtClean="0"/>
              <a:t>. </a:t>
            </a:r>
            <a:r>
              <a:rPr lang="en-GB" sz="1600" dirty="0"/>
              <a:t>flight </a:t>
            </a:r>
            <a:r>
              <a:rPr lang="en-GB" sz="1600" dirty="0" smtClean="0"/>
              <a:t>dist. </a:t>
            </a:r>
            <a:r>
              <a:rPr lang="en-GB" sz="1600" dirty="0"/>
              <a:t>&gt; 1 </a:t>
            </a:r>
            <a:r>
              <a:rPr lang="en-GB" sz="1600" dirty="0" smtClean="0"/>
              <a:t>cm</a:t>
            </a:r>
          </a:p>
          <a:p>
            <a:r>
              <a:rPr lang="en-GB" sz="1600" dirty="0" smtClean="0"/>
              <a:t>(simulated isotropic decay of gen K0s)</a:t>
            </a:r>
            <a:endParaRPr lang="en-GB" sz="1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20/05/2011</a:t>
            </a: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79388" y="3831457"/>
            <a:ext cx="51462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Efficiency definition: </a:t>
            </a:r>
            <a:r>
              <a:rPr lang="en-GB" sz="1600" b="1" dirty="0" err="1" smtClean="0">
                <a:solidFill>
                  <a:schemeClr val="accent1"/>
                </a:solidFill>
              </a:rPr>
              <a:t>N_rec</a:t>
            </a:r>
            <a:r>
              <a:rPr lang="en-GB" sz="1600" b="1" dirty="0" smtClean="0">
                <a:solidFill>
                  <a:schemeClr val="accent1"/>
                </a:solidFill>
              </a:rPr>
              <a:t> / </a:t>
            </a:r>
            <a:r>
              <a:rPr lang="en-GB" sz="1600" b="1" dirty="0" err="1" smtClean="0">
                <a:solidFill>
                  <a:schemeClr val="accent1"/>
                </a:solidFill>
              </a:rPr>
              <a:t>N_acc</a:t>
            </a:r>
            <a:endParaRPr lang="en-GB" sz="1600" b="1" dirty="0" smtClean="0">
              <a:solidFill>
                <a:schemeClr val="accent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19610" y="381763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b="1" dirty="0" err="1">
                <a:solidFill>
                  <a:schemeClr val="accent1"/>
                </a:solidFill>
              </a:rPr>
              <a:t>N_rec</a:t>
            </a:r>
            <a:r>
              <a:rPr lang="en-GB" sz="1600" dirty="0"/>
              <a:t> = K0s passed all </a:t>
            </a:r>
            <a:r>
              <a:rPr lang="en-GB" sz="1600" dirty="0" err="1"/>
              <a:t>reco</a:t>
            </a:r>
            <a:r>
              <a:rPr lang="en-GB" sz="1600" dirty="0"/>
              <a:t> cuts:</a:t>
            </a:r>
          </a:p>
          <a:p>
            <a:r>
              <a:rPr lang="en-GB" sz="1600" dirty="0"/>
              <a:t>|</a:t>
            </a:r>
            <a:r>
              <a:rPr lang="en-GB" sz="1600" dirty="0">
                <a:latin typeface="Symbol" pitchFamily="18" charset="2"/>
              </a:rPr>
              <a:t>h</a:t>
            </a:r>
            <a:r>
              <a:rPr lang="en-GB" sz="1600" dirty="0"/>
              <a:t> daughters| &lt; 2.5</a:t>
            </a:r>
          </a:p>
          <a:p>
            <a:r>
              <a:rPr lang="en-GB" sz="1600" dirty="0" err="1"/>
              <a:t>pT_daughters</a:t>
            </a:r>
            <a:r>
              <a:rPr lang="en-GB" sz="1600" dirty="0"/>
              <a:t> &gt; 0.3 </a:t>
            </a:r>
            <a:r>
              <a:rPr lang="en-GB" sz="1600" dirty="0" err="1"/>
              <a:t>GeV</a:t>
            </a:r>
            <a:endParaRPr lang="en-GB" sz="1600" dirty="0"/>
          </a:p>
          <a:p>
            <a:r>
              <a:rPr lang="en-GB" sz="1600" dirty="0"/>
              <a:t>|</a:t>
            </a:r>
            <a:r>
              <a:rPr lang="en-GB" sz="1600" dirty="0">
                <a:latin typeface="Symbol" pitchFamily="18" charset="2"/>
              </a:rPr>
              <a:t>h </a:t>
            </a:r>
            <a:r>
              <a:rPr lang="en-GB" sz="1600" dirty="0"/>
              <a:t>K0| &lt; 2.0</a:t>
            </a:r>
          </a:p>
          <a:p>
            <a:r>
              <a:rPr lang="en-GB" sz="1600" dirty="0"/>
              <a:t>pT_K0s &gt; 0.5 </a:t>
            </a:r>
            <a:r>
              <a:rPr lang="en-GB" sz="1600" dirty="0" err="1"/>
              <a:t>GeV</a:t>
            </a:r>
            <a:r>
              <a:rPr lang="en-GB" sz="1600" dirty="0"/>
              <a:t> </a:t>
            </a:r>
          </a:p>
          <a:p>
            <a:r>
              <a:rPr lang="en-GB" sz="1600" dirty="0"/>
              <a:t>Transverse flight distance &gt; 1 </a:t>
            </a:r>
            <a:r>
              <a:rPr lang="en-GB" sz="1600" dirty="0" smtClean="0"/>
              <a:t>cm, chi2prob &gt; 0.05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3371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12422" r="24640" b="8462"/>
          <a:stretch/>
        </p:blipFill>
        <p:spPr bwMode="auto">
          <a:xfrm>
            <a:off x="427131" y="1103752"/>
            <a:ext cx="7853730" cy="486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C523-F714-412D-AEFB-4A3A228E9996}" type="slidenum">
              <a:rPr lang="en-GB" smtClean="0"/>
              <a:t>16</a:t>
            </a:fld>
            <a:endParaRPr lang="en-GB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V0 Correction: </a:t>
            </a:r>
            <a:r>
              <a:rPr lang="en-US" sz="4400" dirty="0" err="1" smtClean="0"/>
              <a:t>Acc</a:t>
            </a:r>
            <a:r>
              <a:rPr lang="en-US" sz="4400" dirty="0" smtClean="0"/>
              <a:t> x </a:t>
            </a:r>
            <a:r>
              <a:rPr lang="en-US" sz="4400" dirty="0" err="1" smtClean="0"/>
              <a:t>Eff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-246310" y="1346505"/>
            <a:ext cx="1048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pT</a:t>
            </a:r>
            <a:r>
              <a:rPr lang="en-GB" dirty="0" smtClean="0"/>
              <a:t> [</a:t>
            </a:r>
            <a:r>
              <a:rPr lang="en-GB" dirty="0" err="1" smtClean="0"/>
              <a:t>GeV</a:t>
            </a:r>
            <a:r>
              <a:rPr lang="en-GB" dirty="0" smtClean="0"/>
              <a:t>]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707452" y="4923637"/>
            <a:ext cx="2299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Acc</a:t>
            </a:r>
            <a:r>
              <a:rPr lang="en-GB" dirty="0" smtClean="0"/>
              <a:t> x </a:t>
            </a:r>
            <a:r>
              <a:rPr lang="en-GB" dirty="0" err="1" smtClean="0"/>
              <a:t>Eff</a:t>
            </a:r>
            <a:r>
              <a:rPr lang="en-GB" dirty="0" smtClean="0"/>
              <a:t> = 1/weight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29536" y="3263527"/>
            <a:ext cx="3541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Symbol" pitchFamily="18" charset="2"/>
              </a:rPr>
              <a:t>h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 rot="16200000">
            <a:off x="4150543" y="1307836"/>
            <a:ext cx="1048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pT</a:t>
            </a:r>
            <a:r>
              <a:rPr lang="en-GB" dirty="0" smtClean="0"/>
              <a:t> [</a:t>
            </a:r>
            <a:r>
              <a:rPr lang="en-GB" dirty="0" err="1" smtClean="0"/>
              <a:t>GeV</a:t>
            </a:r>
            <a:r>
              <a:rPr lang="en-GB" dirty="0" smtClean="0"/>
              <a:t>]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3794554" y="5858250"/>
            <a:ext cx="3541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Symbol" pitchFamily="18" charset="2"/>
              </a:rPr>
              <a:t>h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 rot="16200000">
            <a:off x="-246310" y="4236649"/>
            <a:ext cx="1048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pT</a:t>
            </a:r>
            <a:r>
              <a:rPr lang="en-GB" dirty="0" smtClean="0"/>
              <a:t> [</a:t>
            </a:r>
            <a:r>
              <a:rPr lang="en-GB" dirty="0" err="1" smtClean="0"/>
              <a:t>GeV</a:t>
            </a:r>
            <a:r>
              <a:rPr lang="en-GB" dirty="0" smtClean="0"/>
              <a:t>]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20/05/2011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91732" y="935779"/>
            <a:ext cx="8289140" cy="23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849628" y="881188"/>
            <a:ext cx="51167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GB" dirty="0"/>
              <a:t>K0s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64088" y="894441"/>
            <a:ext cx="3433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GB" dirty="0">
                <a:latin typeface="Symbol" pitchFamily="18" charset="2"/>
              </a:rPr>
              <a:t>L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292747" y="3507475"/>
            <a:ext cx="3856047" cy="301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705243" y="3676758"/>
            <a:ext cx="65594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GB" dirty="0" err="1" smtClean="0">
                <a:latin typeface="Symbol" pitchFamily="18" charset="2"/>
              </a:rPr>
              <a:t>L</a:t>
            </a:r>
            <a:r>
              <a:rPr lang="en-GB" dirty="0" err="1" smtClean="0"/>
              <a:t>bar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820955" y="3263527"/>
            <a:ext cx="3541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Symbol" pitchFamily="18" charset="2"/>
              </a:rPr>
              <a:t>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08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C523-F714-412D-AEFB-4A3A228E9996}" type="slidenum">
              <a:rPr lang="en-GB" smtClean="0"/>
              <a:t>17</a:t>
            </a:fld>
            <a:endParaRPr lang="en-GB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err="1" smtClean="0"/>
              <a:t>Acc</a:t>
            </a:r>
            <a:r>
              <a:rPr lang="en-US" sz="4400" dirty="0" smtClean="0"/>
              <a:t>/</a:t>
            </a:r>
            <a:r>
              <a:rPr lang="en-US" sz="4400" dirty="0" err="1" smtClean="0"/>
              <a:t>Eff</a:t>
            </a:r>
            <a:r>
              <a:rPr lang="en-US" sz="4400" dirty="0" smtClean="0"/>
              <a:t> </a:t>
            </a:r>
            <a:r>
              <a:rPr lang="en-US" sz="4400" dirty="0" err="1" smtClean="0"/>
              <a:t>vs</a:t>
            </a:r>
            <a:r>
              <a:rPr lang="en-US" sz="4400" dirty="0" smtClean="0"/>
              <a:t> Track Multiplicity</a:t>
            </a:r>
            <a:endParaRPr lang="en-US" sz="4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20/05/2011</a:t>
            </a:r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3" t="15192" r="9719" b="24038"/>
          <a:stretch/>
        </p:blipFill>
        <p:spPr bwMode="auto">
          <a:xfrm>
            <a:off x="4427984" y="1119224"/>
            <a:ext cx="3970140" cy="270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5" t="15547" r="9825" b="24300"/>
          <a:stretch/>
        </p:blipFill>
        <p:spPr bwMode="auto">
          <a:xfrm>
            <a:off x="259932" y="1112561"/>
            <a:ext cx="3974994" cy="270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1" t="15548" r="9932" b="23927"/>
          <a:stretch/>
        </p:blipFill>
        <p:spPr bwMode="auto">
          <a:xfrm>
            <a:off x="259932" y="3933056"/>
            <a:ext cx="3948991" cy="271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56068"/>
            <a:ext cx="2686979" cy="241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07452" y="4688361"/>
            <a:ext cx="2690672" cy="7386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dirty="0" smtClean="0"/>
              <a:t>From the Strange Particle Production analysis (QCD-10-007)</a:t>
            </a:r>
          </a:p>
          <a:p>
            <a:r>
              <a:rPr lang="en-GB" sz="1400" dirty="0" smtClean="0"/>
              <a:t>kindly provided by Kevin </a:t>
            </a:r>
            <a:r>
              <a:rPr lang="en-GB" sz="1400" dirty="0" err="1" smtClean="0"/>
              <a:t>Stenson</a:t>
            </a: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413074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851921" y="1540804"/>
            <a:ext cx="489654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Trigger:</a:t>
            </a:r>
          </a:p>
          <a:p>
            <a:r>
              <a:rPr lang="en-GB" sz="2000" dirty="0" err="1"/>
              <a:t>HLT_MinBiasPixel_SingleTrack</a:t>
            </a:r>
            <a:endParaRPr lang="en-GB" sz="2000" dirty="0"/>
          </a:p>
          <a:p>
            <a:r>
              <a:rPr lang="en-GB" sz="2000" dirty="0"/>
              <a:t>BSC</a:t>
            </a:r>
          </a:p>
          <a:p>
            <a:endParaRPr lang="en-GB" sz="2000" b="1" dirty="0" smtClean="0">
              <a:solidFill>
                <a:srgbClr val="0070C0"/>
              </a:solidFill>
            </a:endParaRPr>
          </a:p>
          <a:p>
            <a:r>
              <a:rPr lang="en-GB" sz="2000" b="1" dirty="0" smtClean="0">
                <a:solidFill>
                  <a:srgbClr val="0070C0"/>
                </a:solidFill>
              </a:rPr>
              <a:t>Primary </a:t>
            </a:r>
            <a:r>
              <a:rPr lang="en-GB" sz="2000" b="1" dirty="0" smtClean="0">
                <a:solidFill>
                  <a:srgbClr val="0070C0"/>
                </a:solidFill>
              </a:rPr>
              <a:t>vertex:</a:t>
            </a:r>
          </a:p>
          <a:p>
            <a:r>
              <a:rPr lang="en-GB" dirty="0"/>
              <a:t>single vertex (</a:t>
            </a:r>
            <a:r>
              <a:rPr lang="en-GB" dirty="0" err="1"/>
              <a:t>offlinePrimaryVertices</a:t>
            </a:r>
            <a:r>
              <a:rPr lang="en-GB" dirty="0"/>
              <a:t>)</a:t>
            </a:r>
          </a:p>
          <a:p>
            <a:r>
              <a:rPr lang="en-GB" dirty="0"/>
              <a:t>valid vertex (not fake, different from beam spot)</a:t>
            </a:r>
          </a:p>
          <a:p>
            <a:r>
              <a:rPr lang="en-GB" dirty="0" err="1" smtClean="0"/>
              <a:t>dZ</a:t>
            </a:r>
            <a:r>
              <a:rPr lang="en-GB" dirty="0" smtClean="0"/>
              <a:t>(</a:t>
            </a:r>
            <a:r>
              <a:rPr lang="en-GB" dirty="0" err="1" smtClean="0"/>
              <a:t>vtx</a:t>
            </a:r>
            <a:r>
              <a:rPr lang="en-GB" dirty="0" smtClean="0"/>
              <a:t>, </a:t>
            </a:r>
            <a:r>
              <a:rPr lang="en-GB" dirty="0" err="1" smtClean="0"/>
              <a:t>beamspot</a:t>
            </a:r>
            <a:r>
              <a:rPr lang="en-GB" dirty="0" smtClean="0"/>
              <a:t>) &lt; 10cm</a:t>
            </a:r>
          </a:p>
          <a:p>
            <a:r>
              <a:rPr lang="en-GB" dirty="0" smtClean="0"/>
              <a:t>Number of tracks &gt; 4 (</a:t>
            </a:r>
            <a:r>
              <a:rPr lang="en-GB" dirty="0" err="1" smtClean="0"/>
              <a:t>ndof</a:t>
            </a:r>
            <a:r>
              <a:rPr lang="en-GB" dirty="0" smtClean="0"/>
              <a:t> &gt; 4)</a:t>
            </a:r>
          </a:p>
          <a:p>
            <a:r>
              <a:rPr lang="en-GB" sz="2000" dirty="0"/>
              <a:t>	</a:t>
            </a:r>
          </a:p>
          <a:p>
            <a:r>
              <a:rPr lang="en-GB" sz="2000" b="1" dirty="0" smtClean="0">
                <a:solidFill>
                  <a:srgbClr val="0070C0"/>
                </a:solidFill>
              </a:rPr>
              <a:t>Leading </a:t>
            </a:r>
            <a:r>
              <a:rPr lang="en-GB" sz="2000" b="1" dirty="0" smtClean="0">
                <a:solidFill>
                  <a:srgbClr val="0070C0"/>
                </a:solidFill>
              </a:rPr>
              <a:t>Track-jet:</a:t>
            </a:r>
            <a:endParaRPr lang="en-GB" sz="2000" b="1" dirty="0" smtClean="0">
              <a:solidFill>
                <a:srgbClr val="0070C0"/>
              </a:solidFill>
            </a:endParaRPr>
          </a:p>
          <a:p>
            <a:r>
              <a:rPr lang="en-GB" dirty="0"/>
              <a:t>- </a:t>
            </a:r>
            <a:r>
              <a:rPr lang="en-GB" dirty="0" smtClean="0"/>
              <a:t>   anti-</a:t>
            </a:r>
            <a:r>
              <a:rPr lang="en-GB" dirty="0" err="1" smtClean="0"/>
              <a:t>kt</a:t>
            </a:r>
            <a:r>
              <a:rPr lang="en-GB" dirty="0" smtClean="0"/>
              <a:t> </a:t>
            </a:r>
            <a:r>
              <a:rPr lang="en-GB" dirty="0"/>
              <a:t>alg. (R = 0.5)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Tracks:  - </a:t>
            </a:r>
            <a:r>
              <a:rPr lang="en-GB" sz="1600" dirty="0" err="1" smtClean="0"/>
              <a:t>dst</a:t>
            </a:r>
            <a:r>
              <a:rPr lang="en-GB" sz="1600" dirty="0" smtClean="0"/>
              <a:t> to </a:t>
            </a:r>
            <a:r>
              <a:rPr lang="en-GB" sz="1600" dirty="0" err="1"/>
              <a:t>vtx</a:t>
            </a:r>
            <a:r>
              <a:rPr lang="en-GB" sz="1600" dirty="0"/>
              <a:t>: </a:t>
            </a:r>
            <a:r>
              <a:rPr lang="en-GB" sz="1600" dirty="0" err="1"/>
              <a:t>dz</a:t>
            </a:r>
            <a:r>
              <a:rPr lang="en-GB" sz="1600" dirty="0"/>
              <a:t> &lt; 0.5cm, </a:t>
            </a:r>
            <a:r>
              <a:rPr lang="en-GB" sz="1600" dirty="0" err="1"/>
              <a:t>dxy</a:t>
            </a:r>
            <a:r>
              <a:rPr lang="en-GB" sz="1600" dirty="0"/>
              <a:t> &lt; </a:t>
            </a:r>
            <a:r>
              <a:rPr lang="en-GB" sz="1600" dirty="0" smtClean="0"/>
              <a:t>0.1cm: no V0s </a:t>
            </a:r>
            <a:endParaRPr lang="en-GB" sz="1600" dirty="0"/>
          </a:p>
          <a:p>
            <a:r>
              <a:rPr lang="en-GB" dirty="0"/>
              <a:t>                    - hits &gt;= 8</a:t>
            </a:r>
          </a:p>
          <a:p>
            <a:r>
              <a:rPr lang="en-GB" dirty="0"/>
              <a:t>                    - </a:t>
            </a:r>
            <a:r>
              <a:rPr lang="en-GB" dirty="0" err="1"/>
              <a:t>pT</a:t>
            </a:r>
            <a:r>
              <a:rPr lang="en-GB" dirty="0"/>
              <a:t> &gt; 0.5 </a:t>
            </a:r>
            <a:r>
              <a:rPr lang="en-GB" dirty="0" err="1" smtClean="0"/>
              <a:t>GeV</a:t>
            </a:r>
            <a:endParaRPr lang="en-GB" dirty="0"/>
          </a:p>
          <a:p>
            <a:r>
              <a:rPr lang="en-GB" dirty="0"/>
              <a:t>                    - |eta|&lt;</a:t>
            </a:r>
            <a:r>
              <a:rPr lang="en-GB" dirty="0" smtClean="0"/>
              <a:t>2.5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C523-F714-412D-AEFB-4A3A228E9996}" type="slidenum">
              <a:rPr lang="en-GB" smtClean="0"/>
              <a:t>2</a:t>
            </a:fld>
            <a:endParaRPr lang="en-GB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Event Selection</a:t>
            </a:r>
            <a:endParaRPr 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51" y="1988840"/>
            <a:ext cx="2505075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41308" y="3345736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60</a:t>
            </a:r>
            <a:r>
              <a:rPr lang="en-GB" baseline="30000" dirty="0" smtClean="0"/>
              <a:t>o</a:t>
            </a:r>
            <a:endParaRPr lang="en-GB" baseline="30000" dirty="0"/>
          </a:p>
        </p:txBody>
      </p:sp>
      <p:sp>
        <p:nvSpPr>
          <p:cNvPr id="8" name="Rectangle 7"/>
          <p:cNvSpPr/>
          <p:nvPr/>
        </p:nvSpPr>
        <p:spPr>
          <a:xfrm>
            <a:off x="2581394" y="4736526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120</a:t>
            </a:r>
            <a:r>
              <a:rPr lang="en-GB" baseline="30000" dirty="0" smtClean="0"/>
              <a:t>o</a:t>
            </a:r>
            <a:endParaRPr lang="en-GB" baseline="30000" dirty="0"/>
          </a:p>
        </p:txBody>
      </p:sp>
      <p:sp>
        <p:nvSpPr>
          <p:cNvPr id="9" name="Rectangle 8"/>
          <p:cNvSpPr/>
          <p:nvPr/>
        </p:nvSpPr>
        <p:spPr>
          <a:xfrm>
            <a:off x="1647296" y="2829396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0</a:t>
            </a:r>
            <a:r>
              <a:rPr lang="en-GB" baseline="30000" dirty="0" smtClean="0"/>
              <a:t>o</a:t>
            </a:r>
            <a:endParaRPr lang="en-GB" baseline="30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20/05/2011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90438" y="876207"/>
            <a:ext cx="2800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Using 7 </a:t>
            </a:r>
            <a:r>
              <a:rPr lang="en-GB" b="1" dirty="0" err="1" smtClean="0"/>
              <a:t>TeV</a:t>
            </a:r>
            <a:r>
              <a:rPr lang="en-GB" b="1" dirty="0" smtClean="0"/>
              <a:t> data from 2010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291150" y="1109062"/>
            <a:ext cx="7305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/</a:t>
            </a:r>
            <a:r>
              <a:rPr lang="en-GB" sz="1200" dirty="0" err="1" smtClean="0"/>
              <a:t>MinimumBias</a:t>
            </a:r>
            <a:r>
              <a:rPr lang="en-GB" sz="1200" dirty="0" smtClean="0"/>
              <a:t>/Commissioning10-Jun14thReReco_v1/RECO</a:t>
            </a:r>
          </a:p>
          <a:p>
            <a:r>
              <a:rPr lang="en-GB" sz="1200" dirty="0"/>
              <a:t>/</a:t>
            </a:r>
            <a:r>
              <a:rPr lang="en-GB" sz="1200" dirty="0" smtClean="0"/>
              <a:t>MinBias_TuneD6T_7TeV-pythia6/Summer10-START36_V10_SP10-v1/GEN-SIM-RECODEBUG</a:t>
            </a:r>
          </a:p>
          <a:p>
            <a:r>
              <a:rPr lang="en-GB" sz="1200" dirty="0"/>
              <a:t>Runs: </a:t>
            </a:r>
            <a:r>
              <a:rPr lang="en-GB" sz="1200" dirty="0" smtClean="0"/>
              <a:t>132440-137436 + </a:t>
            </a:r>
            <a:r>
              <a:rPr lang="en-GB" sz="1200" dirty="0"/>
              <a:t>JSON </a:t>
            </a:r>
            <a:r>
              <a:rPr lang="en-GB" sz="1200" dirty="0" smtClean="0"/>
              <a:t>file </a:t>
            </a:r>
            <a:r>
              <a:rPr lang="en-GB" sz="1200" i="1" dirty="0" smtClean="0"/>
              <a:t>(CMSSW_3_6_3)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8175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851921" y="980728"/>
            <a:ext cx="514195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</a:rPr>
              <a:t>Tracks:</a:t>
            </a:r>
          </a:p>
          <a:p>
            <a:r>
              <a:rPr lang="en-GB" dirty="0"/>
              <a:t>|</a:t>
            </a:r>
            <a:r>
              <a:rPr lang="en-GB" dirty="0" smtClean="0">
                <a:latin typeface="Symbol" pitchFamily="18" charset="2"/>
              </a:rPr>
              <a:t>h</a:t>
            </a:r>
            <a:r>
              <a:rPr lang="en-GB" dirty="0" smtClean="0"/>
              <a:t>| </a:t>
            </a:r>
            <a:r>
              <a:rPr lang="en-GB" dirty="0"/>
              <a:t>&lt; </a:t>
            </a:r>
            <a:r>
              <a:rPr lang="en-GB" dirty="0" smtClean="0"/>
              <a:t>2.5</a:t>
            </a:r>
          </a:p>
          <a:p>
            <a:r>
              <a:rPr lang="en-GB" dirty="0" err="1" smtClean="0"/>
              <a:t>pT</a:t>
            </a:r>
            <a:r>
              <a:rPr lang="en-GB" dirty="0" smtClean="0"/>
              <a:t> &gt; 0.3 </a:t>
            </a:r>
            <a:r>
              <a:rPr lang="en-GB" dirty="0" err="1" smtClean="0"/>
              <a:t>GeV</a:t>
            </a:r>
            <a:endParaRPr lang="en-GB" dirty="0" smtClean="0"/>
          </a:p>
          <a:p>
            <a:r>
              <a:rPr lang="en-US" dirty="0" err="1">
                <a:solidFill>
                  <a:srgbClr val="292929"/>
                </a:solidFill>
              </a:rPr>
              <a:t>Nhits</a:t>
            </a:r>
            <a:r>
              <a:rPr lang="en-US" dirty="0">
                <a:solidFill>
                  <a:srgbClr val="292929"/>
                </a:solidFill>
              </a:rPr>
              <a:t> &gt;= 3</a:t>
            </a:r>
          </a:p>
          <a:p>
            <a:r>
              <a:rPr lang="en-US" dirty="0">
                <a:latin typeface="Symbol" pitchFamily="18" charset="2"/>
              </a:rPr>
              <a:t>c</a:t>
            </a:r>
            <a:r>
              <a:rPr lang="en-US" baseline="30000" dirty="0">
                <a:latin typeface="Symbol" pitchFamily="18" charset="2"/>
              </a:rPr>
              <a:t>2</a:t>
            </a:r>
            <a:r>
              <a:rPr lang="en-US" dirty="0"/>
              <a:t> / </a:t>
            </a:r>
            <a:r>
              <a:rPr lang="en-US" dirty="0" err="1"/>
              <a:t>ndf</a:t>
            </a:r>
            <a:r>
              <a:rPr lang="en-US" dirty="0"/>
              <a:t> &lt; 5</a:t>
            </a:r>
          </a:p>
          <a:p>
            <a:endParaRPr lang="en-US" dirty="0">
              <a:solidFill>
                <a:srgbClr val="292929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secondary vertex:</a:t>
            </a:r>
          </a:p>
          <a:p>
            <a:r>
              <a:rPr lang="en-US" dirty="0" smtClean="0"/>
              <a:t>Distance of closest approach </a:t>
            </a:r>
            <a:r>
              <a:rPr lang="en-US" dirty="0"/>
              <a:t>of both tracks &lt; 1cm</a:t>
            </a:r>
          </a:p>
          <a:p>
            <a:r>
              <a:rPr lang="en-US" dirty="0" smtClean="0">
                <a:latin typeface="Symbol" pitchFamily="18" charset="2"/>
              </a:rPr>
              <a:t>c</a:t>
            </a:r>
            <a:r>
              <a:rPr lang="en-US" baseline="30000" dirty="0" smtClean="0">
                <a:latin typeface="Symbol" pitchFamily="18" charset="2"/>
              </a:rPr>
              <a:t>2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sk-SK" dirty="0"/>
              <a:t>ndf &lt; 7</a:t>
            </a:r>
            <a:endParaRPr lang="en-US" dirty="0"/>
          </a:p>
          <a:p>
            <a:r>
              <a:rPr lang="sk-SK" dirty="0"/>
              <a:t>d</a:t>
            </a:r>
            <a:r>
              <a:rPr lang="sk-SK" baseline="-25000" dirty="0"/>
              <a:t>T</a:t>
            </a:r>
            <a:r>
              <a:rPr lang="sk-SK" dirty="0"/>
              <a:t> </a:t>
            </a:r>
            <a:r>
              <a:rPr lang="en-US" dirty="0"/>
              <a:t>&gt; 8 </a:t>
            </a:r>
            <a:r>
              <a:rPr lang="en-US" dirty="0">
                <a:latin typeface="Symbol" pitchFamily="18" charset="2"/>
              </a:rPr>
              <a:t>s</a:t>
            </a:r>
            <a:r>
              <a:rPr lang="en-US" dirty="0"/>
              <a:t>(</a:t>
            </a:r>
            <a:r>
              <a:rPr lang="en-US" dirty="0" err="1"/>
              <a:t>d</a:t>
            </a:r>
            <a:r>
              <a:rPr lang="en-US" baseline="-25000" dirty="0" err="1"/>
              <a:t>T</a:t>
            </a:r>
            <a:r>
              <a:rPr lang="en-US" dirty="0"/>
              <a:t>) ; </a:t>
            </a:r>
            <a:r>
              <a:rPr lang="en-US" dirty="0">
                <a:latin typeface="Symbol" pitchFamily="18" charset="2"/>
              </a:rPr>
              <a:t>s </a:t>
            </a:r>
            <a:r>
              <a:rPr lang="en-US" dirty="0"/>
              <a:t>accounts for beam spot and sec. vertex errors</a:t>
            </a:r>
          </a:p>
          <a:p>
            <a:endParaRPr lang="en-US" dirty="0" smtClean="0">
              <a:solidFill>
                <a:srgbClr val="292929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V0:</a:t>
            </a:r>
            <a:endParaRPr lang="en-US" sz="2000" b="1" dirty="0">
              <a:solidFill>
                <a:srgbClr val="0070C0"/>
              </a:solidFill>
            </a:endParaRPr>
          </a:p>
          <a:p>
            <a:r>
              <a:rPr lang="en-GB" dirty="0" smtClean="0"/>
              <a:t>|</a:t>
            </a:r>
            <a:r>
              <a:rPr lang="en-GB" dirty="0" smtClean="0">
                <a:latin typeface="Symbol" pitchFamily="18" charset="2"/>
              </a:rPr>
              <a:t>h</a:t>
            </a:r>
            <a:r>
              <a:rPr lang="en-GB" dirty="0" smtClean="0"/>
              <a:t>| &lt; 2.0</a:t>
            </a:r>
          </a:p>
          <a:p>
            <a:r>
              <a:rPr lang="en-GB" dirty="0" smtClean="0"/>
              <a:t>0.5 &lt; pT_K0s;    1.0 &lt; </a:t>
            </a:r>
            <a:r>
              <a:rPr lang="en-GB" dirty="0" err="1" smtClean="0"/>
              <a:t>pT_</a:t>
            </a:r>
            <a:r>
              <a:rPr lang="en-GB" dirty="0" err="1" smtClean="0">
                <a:latin typeface="Symbol" pitchFamily="18" charset="2"/>
              </a:rPr>
              <a:t>L</a:t>
            </a:r>
            <a:r>
              <a:rPr lang="en-GB" dirty="0" smtClean="0">
                <a:latin typeface="Symbol" pitchFamily="18" charset="2"/>
              </a:rPr>
              <a:t>,</a:t>
            </a:r>
            <a:r>
              <a:rPr lang="en-GB" dirty="0">
                <a:latin typeface="Symbol" pitchFamily="18" charset="2"/>
              </a:rPr>
              <a:t> </a:t>
            </a:r>
            <a:r>
              <a:rPr lang="en-GB" dirty="0" err="1" smtClean="0">
                <a:latin typeface="Symbol" pitchFamily="18" charset="2"/>
              </a:rPr>
              <a:t>L</a:t>
            </a:r>
            <a:r>
              <a:rPr lang="en-GB" dirty="0" err="1" smtClean="0"/>
              <a:t>bar</a:t>
            </a:r>
            <a:endParaRPr lang="en-GB" dirty="0" smtClean="0"/>
          </a:p>
          <a:p>
            <a:r>
              <a:rPr lang="en-GB" dirty="0" smtClean="0"/>
              <a:t>Transverse flight distance &gt; 1 cm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C523-F714-412D-AEFB-4A3A228E9996}" type="slidenum">
              <a:rPr lang="en-GB" smtClean="0"/>
              <a:t>3</a:t>
            </a:fld>
            <a:endParaRPr lang="en-GB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V0 Selection</a:t>
            </a:r>
            <a:endParaRPr 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51" y="1988840"/>
            <a:ext cx="2505075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41308" y="3345736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60</a:t>
            </a:r>
            <a:r>
              <a:rPr lang="en-GB" baseline="30000" dirty="0" smtClean="0"/>
              <a:t>o</a:t>
            </a:r>
            <a:endParaRPr lang="en-GB" baseline="30000" dirty="0"/>
          </a:p>
        </p:txBody>
      </p:sp>
      <p:sp>
        <p:nvSpPr>
          <p:cNvPr id="8" name="Rectangle 7"/>
          <p:cNvSpPr/>
          <p:nvPr/>
        </p:nvSpPr>
        <p:spPr>
          <a:xfrm>
            <a:off x="2581394" y="4736526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120</a:t>
            </a:r>
            <a:r>
              <a:rPr lang="en-GB" baseline="30000" dirty="0" smtClean="0"/>
              <a:t>o</a:t>
            </a:r>
            <a:endParaRPr lang="en-GB" baseline="30000" dirty="0"/>
          </a:p>
        </p:txBody>
      </p:sp>
      <p:sp>
        <p:nvSpPr>
          <p:cNvPr id="9" name="Rectangle 8"/>
          <p:cNvSpPr/>
          <p:nvPr/>
        </p:nvSpPr>
        <p:spPr>
          <a:xfrm>
            <a:off x="1647296" y="2829396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0</a:t>
            </a:r>
            <a:r>
              <a:rPr lang="en-GB" baseline="30000" dirty="0" smtClean="0"/>
              <a:t>o</a:t>
            </a:r>
            <a:endParaRPr lang="en-GB" baseline="30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20/05/2011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96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C523-F714-412D-AEFB-4A3A228E9996}" type="slidenum">
              <a:rPr lang="en-GB" smtClean="0"/>
              <a:t>4</a:t>
            </a:fld>
            <a:endParaRPr lang="en-GB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Kinematic </a:t>
            </a:r>
            <a:r>
              <a:rPr lang="en-US" sz="4400" dirty="0" smtClean="0"/>
              <a:t>Fit</a:t>
            </a:r>
            <a:endParaRPr lang="en-US" sz="4400" dirty="0"/>
          </a:p>
        </p:txBody>
      </p:sp>
      <p:sp>
        <p:nvSpPr>
          <p:cNvPr id="6" name="Obdĺžnik 23"/>
          <p:cNvSpPr/>
          <p:nvPr/>
        </p:nvSpPr>
        <p:spPr>
          <a:xfrm>
            <a:off x="214282" y="950185"/>
            <a:ext cx="8715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Kinematic fit </a:t>
            </a:r>
            <a:r>
              <a:rPr lang="en-US" dirty="0" smtClean="0"/>
              <a:t>= iterative minimization of the </a:t>
            </a:r>
            <a:r>
              <a:rPr lang="en-US" dirty="0" smtClean="0">
                <a:latin typeface="Symbol" pitchFamily="18" charset="2"/>
              </a:rPr>
              <a:t>c</a:t>
            </a:r>
            <a:r>
              <a:rPr lang="en-US" baseline="30000" dirty="0" smtClean="0">
                <a:latin typeface="Symbol" pitchFamily="18" charset="2"/>
              </a:rPr>
              <a:t>2</a:t>
            </a:r>
            <a:r>
              <a:rPr lang="en-US" dirty="0" smtClean="0"/>
              <a:t> function with kinematic constraints, using covariance of track parameters</a:t>
            </a:r>
            <a:endParaRPr lang="en-US" sz="1600" dirty="0" smtClean="0"/>
          </a:p>
          <a:p>
            <a:r>
              <a:rPr lang="en-US" b="1" dirty="0" smtClean="0"/>
              <a:t>3 constraints applied: </a:t>
            </a:r>
          </a:p>
          <a:p>
            <a:pPr marL="342900" indent="-342900">
              <a:buFontTx/>
              <a:buChar char="-"/>
            </a:pPr>
            <a:r>
              <a:rPr lang="en-US" b="1" dirty="0" err="1" smtClean="0">
                <a:solidFill>
                  <a:srgbClr val="0070C0"/>
                </a:solidFill>
              </a:rPr>
              <a:t>vertexing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(daughter tracks </a:t>
            </a:r>
            <a:r>
              <a:rPr lang="en-US" dirty="0" smtClean="0"/>
              <a:t>come from the same point)</a:t>
            </a:r>
          </a:p>
          <a:p>
            <a:pPr marL="342900" indent="-342900">
              <a:buFontTx/>
              <a:buChar char="-"/>
            </a:pPr>
            <a:r>
              <a:rPr lang="en-US" b="1" dirty="0">
                <a:solidFill>
                  <a:srgbClr val="0070C0"/>
                </a:solidFill>
              </a:rPr>
              <a:t>pointing</a:t>
            </a:r>
            <a:r>
              <a:rPr lang="en-US" dirty="0"/>
              <a:t> (V0 </a:t>
            </a:r>
            <a:r>
              <a:rPr lang="en-US" dirty="0" smtClean="0"/>
              <a:t>points to the </a:t>
            </a:r>
            <a:r>
              <a:rPr lang="en-US" dirty="0"/>
              <a:t>primary vertex</a:t>
            </a:r>
            <a:r>
              <a:rPr lang="en-US" dirty="0" smtClean="0"/>
              <a:t>)</a:t>
            </a:r>
          </a:p>
          <a:p>
            <a:pPr marL="342900" indent="-342900">
              <a:buFontTx/>
              <a:buChar char="-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fixed V0 mass </a:t>
            </a:r>
            <a:r>
              <a:rPr lang="en-US" dirty="0" smtClean="0"/>
              <a:t>to V0 PDG value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20/05/2011</a:t>
            </a:r>
            <a:endParaRPr lang="en-GB"/>
          </a:p>
        </p:txBody>
      </p:sp>
      <p:sp>
        <p:nvSpPr>
          <p:cNvPr id="27" name="Obdĺžnik 23"/>
          <p:cNvSpPr/>
          <p:nvPr/>
        </p:nvSpPr>
        <p:spPr>
          <a:xfrm>
            <a:off x="179388" y="2839842"/>
            <a:ext cx="871543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Result of the fit: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fitted daughter track parameters (</a:t>
            </a:r>
            <a:r>
              <a:rPr lang="en-US" dirty="0" err="1"/>
              <a:t>pt</a:t>
            </a:r>
            <a:r>
              <a:rPr lang="en-US" dirty="0"/>
              <a:t>, </a:t>
            </a:r>
            <a:r>
              <a:rPr lang="en-US" dirty="0">
                <a:latin typeface="Symbol" pitchFamily="18" charset="2"/>
              </a:rPr>
              <a:t>q, </a:t>
            </a:r>
            <a:r>
              <a:rPr lang="en-US" dirty="0" smtClean="0">
                <a:latin typeface="Symbol" pitchFamily="18" charset="2"/>
              </a:rPr>
              <a:t>f)</a:t>
            </a:r>
            <a:endParaRPr lang="en-US" dirty="0" smtClean="0"/>
          </a:p>
          <a:p>
            <a:pPr marL="342900" indent="-342900">
              <a:buFontTx/>
              <a:buChar char="-"/>
            </a:pPr>
            <a:r>
              <a:rPr lang="en-US" dirty="0">
                <a:latin typeface="Symbol" pitchFamily="18" charset="2"/>
              </a:rPr>
              <a:t>c</a:t>
            </a:r>
            <a:r>
              <a:rPr lang="en-US" baseline="30000" dirty="0">
                <a:latin typeface="Symbol" pitchFamily="18" charset="2"/>
              </a:rPr>
              <a:t>2</a:t>
            </a:r>
            <a:r>
              <a:rPr lang="en-US" dirty="0" smtClean="0"/>
              <a:t> (probability)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r>
              <a:rPr lang="en-US" dirty="0" smtClean="0"/>
              <a:t>Fit done separately for K0s, Lambda and </a:t>
            </a:r>
            <a:r>
              <a:rPr lang="en-US" dirty="0" err="1" smtClean="0"/>
              <a:t>Antilambda</a:t>
            </a:r>
            <a:r>
              <a:rPr lang="en-US" dirty="0" smtClean="0"/>
              <a:t> hypotheses:</a:t>
            </a:r>
          </a:p>
          <a:p>
            <a:endParaRPr lang="en-US" dirty="0"/>
          </a:p>
          <a:p>
            <a:pPr algn="ctr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Symbol" pitchFamily="18" charset="2"/>
              </a:rPr>
              <a:t>c</a:t>
            </a:r>
            <a:r>
              <a:rPr lang="en-US" sz="2400" b="1" baseline="30000" dirty="0" smtClean="0">
                <a:solidFill>
                  <a:schemeClr val="bg2">
                    <a:lumMod val="50000"/>
                  </a:schemeClr>
                </a:solidFill>
                <a:latin typeface="Symbol" pitchFamily="18" charset="2"/>
              </a:rPr>
              <a:t>2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</a:rPr>
              <a:t>prob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K0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s)   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</a:rPr>
              <a:t>vs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Symbol" pitchFamily="18" charset="2"/>
              </a:rPr>
              <a:t>c</a:t>
            </a:r>
            <a:r>
              <a:rPr lang="en-US" sz="2400" b="1" baseline="30000" dirty="0">
                <a:solidFill>
                  <a:schemeClr val="bg2">
                    <a:lumMod val="50000"/>
                  </a:schemeClr>
                </a:solidFill>
                <a:latin typeface="Symbol" pitchFamily="18" charset="2"/>
              </a:rPr>
              <a:t>2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</a:rPr>
              <a:t>prob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Symbol" pitchFamily="18" charset="2"/>
              </a:rPr>
              <a:t>L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)   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</a:rPr>
              <a:t>vs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Symbol" pitchFamily="18" charset="2"/>
              </a:rPr>
              <a:t>c</a:t>
            </a:r>
            <a:r>
              <a:rPr lang="en-US" sz="2400" b="1" baseline="30000" dirty="0">
                <a:solidFill>
                  <a:schemeClr val="bg2">
                    <a:lumMod val="50000"/>
                  </a:schemeClr>
                </a:solidFill>
                <a:latin typeface="Symbol" pitchFamily="18" charset="2"/>
              </a:rPr>
              <a:t>2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</a:rPr>
              <a:t>prob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Symbol" pitchFamily="18" charset="2"/>
              </a:rPr>
              <a:t>L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bar)</a:t>
            </a:r>
          </a:p>
          <a:p>
            <a:endParaRPr lang="en-US" dirty="0"/>
          </a:p>
          <a:p>
            <a:r>
              <a:rPr lang="en-US" dirty="0" smtClean="0"/>
              <a:t>The mass hypothesis with the highest </a:t>
            </a:r>
            <a:r>
              <a:rPr lang="en-US" dirty="0">
                <a:latin typeface="Symbol" pitchFamily="18" charset="2"/>
              </a:rPr>
              <a:t>c</a:t>
            </a:r>
            <a:r>
              <a:rPr lang="en-US" baseline="30000" dirty="0">
                <a:latin typeface="Symbol" pitchFamily="18" charset="2"/>
              </a:rPr>
              <a:t>2 </a:t>
            </a:r>
            <a:r>
              <a:rPr lang="en-US" dirty="0" smtClean="0"/>
              <a:t>probability dictates the V0 identification.</a:t>
            </a:r>
          </a:p>
          <a:p>
            <a:endParaRPr lang="en-US" dirty="0"/>
          </a:p>
          <a:p>
            <a:r>
              <a:rPr lang="en-US" dirty="0" smtClean="0"/>
              <a:t>Fits with all probabilities &lt; 5% are rejected.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98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8" t="22439" r="20114" b="25390"/>
          <a:stretch/>
        </p:blipFill>
        <p:spPr bwMode="auto">
          <a:xfrm>
            <a:off x="2852503" y="4451891"/>
            <a:ext cx="2596970" cy="169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8" t="22439" r="20114" b="25390"/>
          <a:stretch/>
        </p:blipFill>
        <p:spPr bwMode="auto">
          <a:xfrm>
            <a:off x="154951" y="4394347"/>
            <a:ext cx="2697552" cy="176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9" t="24235" r="17820" b="22610"/>
          <a:stretch/>
        </p:blipFill>
        <p:spPr bwMode="auto">
          <a:xfrm>
            <a:off x="415445" y="1640201"/>
            <a:ext cx="3339441" cy="219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848669" y="1452403"/>
            <a:ext cx="52816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Primary-matched within </a:t>
            </a:r>
            <a:endParaRPr lang="en-GB" dirty="0" smtClean="0"/>
          </a:p>
          <a:p>
            <a:r>
              <a:rPr lang="en-GB" b="1" dirty="0" smtClean="0"/>
              <a:t>R</a:t>
            </a:r>
            <a:r>
              <a:rPr lang="en-GB" b="1" dirty="0" smtClean="0">
                <a:latin typeface="Symbol" pitchFamily="18" charset="2"/>
              </a:rPr>
              <a:t>(</a:t>
            </a:r>
            <a:r>
              <a:rPr lang="en-GB" b="1" dirty="0" err="1" smtClean="0">
                <a:latin typeface="Symbol" pitchFamily="18" charset="2"/>
              </a:rPr>
              <a:t>DhDf</a:t>
            </a:r>
            <a:r>
              <a:rPr lang="en-GB" b="1" dirty="0">
                <a:latin typeface="Symbol" pitchFamily="18" charset="2"/>
              </a:rPr>
              <a:t>)</a:t>
            </a:r>
            <a:r>
              <a:rPr lang="en-GB" b="1" dirty="0"/>
              <a:t> &lt; 0.1 </a:t>
            </a:r>
            <a:r>
              <a:rPr lang="en-GB" dirty="0"/>
              <a:t>and</a:t>
            </a:r>
            <a:r>
              <a:rPr lang="en-GB" b="1" dirty="0"/>
              <a:t> </a:t>
            </a:r>
            <a:r>
              <a:rPr lang="en-GB" b="1" dirty="0" err="1" smtClean="0">
                <a:latin typeface="Symbol" pitchFamily="18" charset="2"/>
              </a:rPr>
              <a:t>d</a:t>
            </a:r>
            <a:r>
              <a:rPr lang="en-GB" b="1" dirty="0" err="1" smtClean="0"/>
              <a:t>pT</a:t>
            </a:r>
            <a:r>
              <a:rPr lang="en-GB" b="1" dirty="0" smtClean="0"/>
              <a:t>/</a:t>
            </a:r>
            <a:r>
              <a:rPr lang="en-GB" b="1" dirty="0" err="1" smtClean="0"/>
              <a:t>pT</a:t>
            </a:r>
            <a:r>
              <a:rPr lang="en-GB" b="1" dirty="0" smtClean="0"/>
              <a:t>&lt; </a:t>
            </a:r>
            <a:r>
              <a:rPr lang="en-GB" b="1" dirty="0"/>
              <a:t>0.1</a:t>
            </a:r>
          </a:p>
          <a:p>
            <a:endParaRPr lang="en-GB" b="1" dirty="0"/>
          </a:p>
          <a:p>
            <a:r>
              <a:rPr lang="en-GB" dirty="0" smtClean="0"/>
              <a:t>Background to V0 sample estimated from MC:</a:t>
            </a:r>
          </a:p>
          <a:p>
            <a:endParaRPr lang="en-GB" dirty="0"/>
          </a:p>
          <a:p>
            <a:r>
              <a:rPr lang="en-GB" dirty="0" smtClean="0"/>
              <a:t>Background for K0s      ~1% </a:t>
            </a:r>
          </a:p>
          <a:p>
            <a:r>
              <a:rPr lang="en-GB" dirty="0" smtClean="0"/>
              <a:t>Background for </a:t>
            </a:r>
            <a:r>
              <a:rPr lang="en-GB" dirty="0" smtClean="0">
                <a:latin typeface="Symbol" pitchFamily="18" charset="2"/>
              </a:rPr>
              <a:t>L        </a:t>
            </a:r>
            <a:r>
              <a:rPr lang="en-GB" dirty="0" smtClean="0"/>
              <a:t>~4%</a:t>
            </a:r>
          </a:p>
          <a:p>
            <a:r>
              <a:rPr lang="en-GB" dirty="0" smtClean="0"/>
              <a:t>Background for </a:t>
            </a:r>
            <a:r>
              <a:rPr lang="en-GB" dirty="0" err="1" smtClean="0">
                <a:latin typeface="Symbol" pitchFamily="18" charset="2"/>
              </a:rPr>
              <a:t>L</a:t>
            </a:r>
            <a:r>
              <a:rPr lang="en-GB" dirty="0" err="1" smtClean="0"/>
              <a:t>bar</a:t>
            </a:r>
            <a:r>
              <a:rPr lang="en-GB" dirty="0" smtClean="0"/>
              <a:t>   ~6%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C523-F714-412D-AEFB-4A3A228E9996}" type="slidenum">
              <a:rPr lang="en-GB" smtClean="0"/>
              <a:t>5</a:t>
            </a:fld>
            <a:endParaRPr lang="en-GB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Kinematic Fit: Remaining Background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640078" y="4473186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Symbol" pitchFamily="18" charset="2"/>
              </a:rPr>
              <a:t>L</a:t>
            </a:r>
            <a:endParaRPr lang="en-GB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10570" y="1705197"/>
            <a:ext cx="8087" cy="201928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104061" y="1829414"/>
            <a:ext cx="519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K0s</a:t>
            </a:r>
            <a:endParaRPr lang="en-GB" b="1" dirty="0"/>
          </a:p>
        </p:txBody>
      </p:sp>
      <p:sp>
        <p:nvSpPr>
          <p:cNvPr id="20" name="Rectangle 19"/>
          <p:cNvSpPr/>
          <p:nvPr/>
        </p:nvSpPr>
        <p:spPr>
          <a:xfrm>
            <a:off x="3287074" y="4567966"/>
            <a:ext cx="662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latin typeface="Symbol" pitchFamily="18" charset="2"/>
              </a:rPr>
              <a:t>L</a:t>
            </a:r>
            <a:r>
              <a:rPr lang="en-GB" b="1" dirty="0" err="1"/>
              <a:t>bar</a:t>
            </a:r>
            <a:endParaRPr lang="en-GB" b="1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57353" y="4426900"/>
            <a:ext cx="7285" cy="16555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140810" y="4485893"/>
            <a:ext cx="7824" cy="15930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91368" y="1417099"/>
            <a:ext cx="1272539" cy="223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46764" y="4077072"/>
            <a:ext cx="1272539" cy="223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131911" y="4077072"/>
            <a:ext cx="1272539" cy="223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033348" y="3779901"/>
            <a:ext cx="7251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Symbol" pitchFamily="18" charset="2"/>
              </a:rPr>
              <a:t>c</a:t>
            </a:r>
            <a:r>
              <a:rPr lang="en-US" sz="1400" baseline="30000" dirty="0">
                <a:latin typeface="Symbol" pitchFamily="18" charset="2"/>
              </a:rPr>
              <a:t>2</a:t>
            </a:r>
            <a:r>
              <a:rPr lang="en-GB" sz="1400" dirty="0"/>
              <a:t> </a:t>
            </a:r>
            <a:r>
              <a:rPr lang="en-GB" sz="1400" dirty="0" err="1"/>
              <a:t>prob</a:t>
            </a:r>
            <a:endParaRPr lang="en-GB" sz="1400" dirty="0"/>
          </a:p>
        </p:txBody>
      </p:sp>
      <p:sp>
        <p:nvSpPr>
          <p:cNvPr id="31" name="Rectangle 30"/>
          <p:cNvSpPr/>
          <p:nvPr/>
        </p:nvSpPr>
        <p:spPr>
          <a:xfrm>
            <a:off x="2085166" y="6197822"/>
            <a:ext cx="7251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Symbol" pitchFamily="18" charset="2"/>
              </a:rPr>
              <a:t>c</a:t>
            </a:r>
            <a:r>
              <a:rPr lang="en-US" sz="1400" baseline="30000" dirty="0">
                <a:latin typeface="Symbol" pitchFamily="18" charset="2"/>
              </a:rPr>
              <a:t>2</a:t>
            </a:r>
            <a:r>
              <a:rPr lang="en-GB" sz="1400" dirty="0"/>
              <a:t> </a:t>
            </a:r>
            <a:r>
              <a:rPr lang="en-GB" sz="1400" dirty="0" err="1"/>
              <a:t>prob</a:t>
            </a:r>
            <a:endParaRPr lang="en-GB" sz="1400" dirty="0"/>
          </a:p>
        </p:txBody>
      </p:sp>
      <p:sp>
        <p:nvSpPr>
          <p:cNvPr id="32" name="Rectangle 31"/>
          <p:cNvSpPr/>
          <p:nvPr/>
        </p:nvSpPr>
        <p:spPr>
          <a:xfrm>
            <a:off x="4715431" y="6222603"/>
            <a:ext cx="7251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Symbol" pitchFamily="18" charset="2"/>
              </a:rPr>
              <a:t>c</a:t>
            </a:r>
            <a:r>
              <a:rPr lang="en-US" sz="1400" baseline="30000" dirty="0">
                <a:latin typeface="Symbol" pitchFamily="18" charset="2"/>
              </a:rPr>
              <a:t>2</a:t>
            </a:r>
            <a:r>
              <a:rPr lang="en-GB" sz="1400" dirty="0"/>
              <a:t> </a:t>
            </a:r>
            <a:r>
              <a:rPr lang="en-GB" sz="1400" dirty="0" err="1"/>
              <a:t>prob</a:t>
            </a:r>
            <a:endParaRPr lang="en-GB" sz="1400" dirty="0"/>
          </a:p>
        </p:txBody>
      </p:sp>
      <p:sp>
        <p:nvSpPr>
          <p:cNvPr id="3" name="Rectangle 2"/>
          <p:cNvSpPr/>
          <p:nvPr/>
        </p:nvSpPr>
        <p:spPr>
          <a:xfrm>
            <a:off x="1081422" y="853842"/>
            <a:ext cx="243630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m</a:t>
            </a:r>
            <a:r>
              <a:rPr lang="en-GB" sz="1600" dirty="0" smtClean="0"/>
              <a:t>atched to primary V0</a:t>
            </a:r>
          </a:p>
          <a:p>
            <a:endParaRPr lang="en-GB" sz="300" dirty="0" smtClean="0"/>
          </a:p>
          <a:p>
            <a:r>
              <a:rPr lang="en-GB" sz="1600" dirty="0"/>
              <a:t>n</a:t>
            </a:r>
            <a:r>
              <a:rPr lang="en-GB" sz="1600" dirty="0" smtClean="0"/>
              <a:t>ot matched to primary V0</a:t>
            </a:r>
            <a:endParaRPr lang="en-GB" sz="1600" dirty="0"/>
          </a:p>
        </p:txBody>
      </p:sp>
      <p:sp>
        <p:nvSpPr>
          <p:cNvPr id="2" name="Rectangle 1"/>
          <p:cNvSpPr/>
          <p:nvPr/>
        </p:nvSpPr>
        <p:spPr>
          <a:xfrm>
            <a:off x="539552" y="880264"/>
            <a:ext cx="541870" cy="2616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39552" y="1190793"/>
            <a:ext cx="541870" cy="2616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20/05/2011</a:t>
            </a:r>
            <a:endParaRPr lang="en-GB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704199"/>
              </p:ext>
            </p:extLst>
          </p:nvPr>
        </p:nvGraphicFramePr>
        <p:xfrm>
          <a:off x="5570742" y="4394347"/>
          <a:ext cx="3420380" cy="17484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70513"/>
                <a:gridCol w="678661"/>
                <a:gridCol w="771206"/>
              </a:tblGrid>
              <a:tr h="305344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background</a:t>
                      </a:r>
                      <a:r>
                        <a:rPr lang="en-GB" sz="1200" baseline="0" dirty="0" smtClean="0"/>
                        <a:t> type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K0s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Symbol" pitchFamily="18" charset="2"/>
                        </a:rPr>
                        <a:t>L</a:t>
                      </a:r>
                      <a:r>
                        <a:rPr lang="en-GB" sz="1200" dirty="0" smtClean="0"/>
                        <a:t>/</a:t>
                      </a:r>
                      <a:r>
                        <a:rPr lang="en-GB" sz="1200" dirty="0" err="1" smtClean="0">
                          <a:latin typeface="Symbol" pitchFamily="18" charset="2"/>
                        </a:rPr>
                        <a:t>L</a:t>
                      </a:r>
                      <a:r>
                        <a:rPr lang="en-GB" sz="1200" dirty="0" err="1" smtClean="0"/>
                        <a:t>bar</a:t>
                      </a:r>
                      <a:endParaRPr lang="en-GB" sz="1200" b="1" dirty="0" smtClean="0"/>
                    </a:p>
                  </a:txBody>
                  <a:tcPr/>
                </a:tc>
              </a:tr>
              <a:tr h="52703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ambiguous identification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40%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20%</a:t>
                      </a:r>
                      <a:endParaRPr lang="en-GB" sz="1200" dirty="0"/>
                    </a:p>
                  </a:txBody>
                  <a:tcPr/>
                </a:tc>
              </a:tr>
              <a:tr h="305344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photon conversion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1%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20%</a:t>
                      </a:r>
                      <a:endParaRPr lang="en-GB" sz="1200" dirty="0"/>
                    </a:p>
                  </a:txBody>
                  <a:tcPr/>
                </a:tc>
              </a:tr>
              <a:tr h="305344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nuclear interactions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1%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1%</a:t>
                      </a:r>
                      <a:endParaRPr lang="en-GB" sz="1200" dirty="0"/>
                    </a:p>
                  </a:txBody>
                  <a:tcPr/>
                </a:tc>
              </a:tr>
              <a:tr h="305344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to be understood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50%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50%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42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13406" r="47704" b="32454"/>
          <a:stretch/>
        </p:blipFill>
        <p:spPr bwMode="auto">
          <a:xfrm>
            <a:off x="293511" y="2719280"/>
            <a:ext cx="2838330" cy="194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C523-F714-412D-AEFB-4A3A228E9996}" type="slidenum">
              <a:rPr lang="en-GB" smtClean="0"/>
              <a:t>6</a:t>
            </a:fld>
            <a:endParaRPr lang="en-GB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V0 Correction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1992768" y="936302"/>
            <a:ext cx="4967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V0 Correction = 1 / ( acceptance x efficiency )</a:t>
            </a:r>
            <a:endParaRPr lang="en-GB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1848" y="1395627"/>
            <a:ext cx="74403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acceptance</a:t>
            </a:r>
            <a:r>
              <a:rPr lang="en-GB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smtClean="0"/>
              <a:t>is restricted to kinematic range of sufficient V0 selection efficiency</a:t>
            </a:r>
          </a:p>
          <a:p>
            <a:r>
              <a:rPr lang="en-GB" sz="2000" dirty="0"/>
              <a:t>	</a:t>
            </a:r>
            <a:r>
              <a:rPr lang="en-GB" sz="2000" dirty="0" smtClean="0"/>
              <a:t>- small systematics </a:t>
            </a:r>
            <a:r>
              <a:rPr lang="en-GB" sz="2000" dirty="0" smtClean="0"/>
              <a:t>expected</a:t>
            </a:r>
            <a:endParaRPr lang="en-GB" sz="2000" dirty="0"/>
          </a:p>
          <a:p>
            <a:r>
              <a:rPr lang="en-GB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efficiency</a:t>
            </a:r>
            <a:r>
              <a:rPr lang="en-GB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smtClean="0"/>
              <a:t>is estimated with detailed MC</a:t>
            </a:r>
            <a:endParaRPr lang="en-GB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20/05/2011</a:t>
            </a: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298647" y="4617923"/>
            <a:ext cx="833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K0s </a:t>
            </a:r>
            <a:r>
              <a:rPr lang="en-GB" dirty="0" smtClean="0">
                <a:latin typeface="Symbol" pitchFamily="18" charset="2"/>
              </a:rPr>
              <a:t>h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-501787" y="3138433"/>
            <a:ext cx="1411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K0s </a:t>
            </a:r>
            <a:r>
              <a:rPr lang="en-GB" dirty="0" err="1" smtClean="0"/>
              <a:t>pT</a:t>
            </a:r>
            <a:r>
              <a:rPr lang="en-GB" dirty="0" smtClean="0"/>
              <a:t> [</a:t>
            </a:r>
            <a:r>
              <a:rPr lang="en-GB" dirty="0" err="1" smtClean="0"/>
              <a:t>GeV</a:t>
            </a:r>
            <a:r>
              <a:rPr lang="en-GB" dirty="0" smtClean="0"/>
              <a:t>]</a:t>
            </a:r>
            <a:endParaRPr lang="en-GB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1" t="18328" r="38850" b="28516"/>
          <a:stretch/>
        </p:blipFill>
        <p:spPr bwMode="auto">
          <a:xfrm>
            <a:off x="3144471" y="2719066"/>
            <a:ext cx="2855057" cy="193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12422" r="61898" b="51507"/>
          <a:stretch/>
        </p:blipFill>
        <p:spPr bwMode="auto">
          <a:xfrm>
            <a:off x="6029887" y="2721868"/>
            <a:ext cx="2974115" cy="193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126008" y="4647493"/>
            <a:ext cx="833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K0s </a:t>
            </a:r>
            <a:r>
              <a:rPr lang="en-GB" dirty="0" smtClean="0">
                <a:latin typeface="Symbol" pitchFamily="18" charset="2"/>
              </a:rPr>
              <a:t>h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8060277" y="4620198"/>
            <a:ext cx="833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K0s </a:t>
            </a:r>
            <a:r>
              <a:rPr lang="en-GB" dirty="0" smtClean="0">
                <a:latin typeface="Symbol" pitchFamily="18" charset="2"/>
              </a:rPr>
              <a:t>h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90481" y="4798756"/>
            <a:ext cx="130843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acceptance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3904321" y="4790804"/>
            <a:ext cx="109831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efficiency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7035113" y="4804452"/>
            <a:ext cx="96366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GB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acc</a:t>
            </a:r>
            <a:r>
              <a:rPr lang="en-GB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x </a:t>
            </a:r>
            <a:r>
              <a:rPr lang="en-GB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eff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311626" y="5267115"/>
            <a:ext cx="4691010" cy="147732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b="1" i="1" dirty="0" smtClean="0">
                <a:solidFill>
                  <a:schemeClr val="bg2">
                    <a:lumMod val="50000"/>
                  </a:schemeClr>
                </a:solidFill>
              </a:rPr>
              <a:t>Lambda decay:</a:t>
            </a:r>
          </a:p>
          <a:p>
            <a:pPr marL="285750" indent="-285750">
              <a:buFontTx/>
              <a:buChar char="-"/>
            </a:pPr>
            <a:r>
              <a:rPr lang="en-GB" i="1" dirty="0" smtClean="0">
                <a:solidFill>
                  <a:schemeClr val="bg2">
                    <a:lumMod val="50000"/>
                  </a:schemeClr>
                </a:solidFill>
              </a:rPr>
              <a:t>need angular distribution of decay proton</a:t>
            </a:r>
          </a:p>
          <a:p>
            <a:pPr marL="285750" indent="-285750">
              <a:buFontTx/>
              <a:buChar char="-"/>
            </a:pPr>
            <a:r>
              <a:rPr lang="en-GB" i="1" dirty="0" err="1" smtClean="0">
                <a:solidFill>
                  <a:schemeClr val="bg2">
                    <a:lumMod val="50000"/>
                  </a:schemeClr>
                </a:solidFill>
              </a:rPr>
              <a:t>Acc</a:t>
            </a:r>
            <a:r>
              <a:rPr lang="en-GB" i="1" dirty="0" smtClean="0">
                <a:solidFill>
                  <a:schemeClr val="bg2">
                    <a:lumMod val="50000"/>
                  </a:schemeClr>
                </a:solidFill>
              </a:rPr>
              <a:t>*</a:t>
            </a:r>
            <a:r>
              <a:rPr lang="en-GB" i="1" dirty="0" err="1" smtClean="0">
                <a:solidFill>
                  <a:schemeClr val="bg2">
                    <a:lumMod val="50000"/>
                  </a:schemeClr>
                </a:solidFill>
              </a:rPr>
              <a:t>eff</a:t>
            </a:r>
            <a:r>
              <a:rPr lang="en-GB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i="1" dirty="0" smtClean="0">
                <a:solidFill>
                  <a:schemeClr val="bg2">
                    <a:lumMod val="50000"/>
                  </a:schemeClr>
                </a:solidFill>
              </a:rPr>
              <a:t>may depend on </a:t>
            </a:r>
            <a:r>
              <a:rPr lang="en-GB" i="1" dirty="0" smtClean="0">
                <a:solidFill>
                  <a:schemeClr val="bg2">
                    <a:lumMod val="50000"/>
                  </a:schemeClr>
                </a:solidFill>
              </a:rPr>
              <a:t>Lambda </a:t>
            </a:r>
            <a:r>
              <a:rPr lang="en-GB" i="1" dirty="0" smtClean="0">
                <a:solidFill>
                  <a:schemeClr val="bg2">
                    <a:lumMod val="50000"/>
                  </a:schemeClr>
                </a:solidFill>
              </a:rPr>
              <a:t>polarization (we would measure the lambda polarization)</a:t>
            </a:r>
            <a:endParaRPr lang="en-GB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GB" i="1" dirty="0" smtClean="0">
                <a:solidFill>
                  <a:schemeClr val="bg2">
                    <a:lumMod val="50000"/>
                  </a:schemeClr>
                </a:solidFill>
              </a:rPr>
              <a:t>never measured!</a:t>
            </a:r>
            <a:endParaRPr lang="en-GB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" t="8486" r="32641" b="8077"/>
          <a:stretch/>
        </p:blipFill>
        <p:spPr bwMode="auto">
          <a:xfrm>
            <a:off x="714740" y="986855"/>
            <a:ext cx="7304496" cy="523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C523-F714-412D-AEFB-4A3A228E9996}" type="slidenum">
              <a:rPr lang="en-GB" smtClean="0"/>
              <a:t>7</a:t>
            </a:fld>
            <a:endParaRPr lang="en-GB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K0s Efficiency: Stability (1)</a:t>
            </a:r>
            <a:endParaRPr lang="en-US" sz="4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20/05/2011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42918" y="986855"/>
            <a:ext cx="3717572" cy="2593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23528" y="1406670"/>
            <a:ext cx="372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/>
              <a:t>check the stability as a function of </a:t>
            </a:r>
            <a:r>
              <a:rPr lang="en-GB" dirty="0" err="1" smtClean="0"/>
              <a:t>trackjet</a:t>
            </a:r>
            <a:r>
              <a:rPr lang="en-GB" dirty="0" smtClean="0"/>
              <a:t> </a:t>
            </a:r>
            <a:r>
              <a:rPr lang="en-GB" dirty="0" err="1" smtClean="0"/>
              <a:t>pt</a:t>
            </a:r>
            <a:r>
              <a:rPr lang="en-GB" dirty="0" smtClean="0"/>
              <a:t>:</a:t>
            </a:r>
          </a:p>
          <a:p>
            <a:r>
              <a:rPr lang="en-GB" dirty="0" smtClean="0"/>
              <a:t>	bin 1:  0 &lt; 3 </a:t>
            </a:r>
            <a:r>
              <a:rPr lang="en-GB" dirty="0" err="1" smtClean="0"/>
              <a:t>GeV</a:t>
            </a:r>
            <a:endParaRPr lang="en-GB" dirty="0" smtClean="0"/>
          </a:p>
          <a:p>
            <a:r>
              <a:rPr lang="en-GB" dirty="0" smtClean="0"/>
              <a:t>	bin 2:  3 - 5 </a:t>
            </a:r>
            <a:r>
              <a:rPr lang="en-GB" dirty="0" err="1" smtClean="0"/>
              <a:t>GeV</a:t>
            </a:r>
            <a:endParaRPr lang="en-GB" dirty="0" smtClean="0"/>
          </a:p>
          <a:p>
            <a:r>
              <a:rPr lang="en-GB" dirty="0" smtClean="0"/>
              <a:t>	bin 3:  &gt; 5 </a:t>
            </a:r>
            <a:r>
              <a:rPr lang="en-GB" dirty="0" err="1" smtClean="0"/>
              <a:t>GeV</a:t>
            </a:r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518513" y="6022930"/>
            <a:ext cx="3541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Symbol" pitchFamily="18" charset="2"/>
              </a:rPr>
              <a:t>h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 rot="16200000">
            <a:off x="190345" y="4216663"/>
            <a:ext cx="1048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pT</a:t>
            </a:r>
            <a:r>
              <a:rPr lang="en-GB" dirty="0" smtClean="0"/>
              <a:t> [</a:t>
            </a:r>
            <a:r>
              <a:rPr lang="en-GB" dirty="0" err="1" smtClean="0"/>
              <a:t>GeV</a:t>
            </a:r>
            <a:r>
              <a:rPr lang="en-GB" dirty="0" smtClean="0"/>
              <a:t>]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4043528" y="6022930"/>
            <a:ext cx="3541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Symbol" pitchFamily="18" charset="2"/>
              </a:rPr>
              <a:t>h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 rot="16200000">
            <a:off x="3842593" y="1577036"/>
            <a:ext cx="1048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pT</a:t>
            </a:r>
            <a:r>
              <a:rPr lang="en-GB" dirty="0" smtClean="0"/>
              <a:t> [</a:t>
            </a:r>
            <a:r>
              <a:rPr lang="en-GB" dirty="0" err="1" smtClean="0"/>
              <a:t>GeV</a:t>
            </a:r>
            <a:r>
              <a:rPr lang="en-GB" dirty="0" smtClean="0"/>
              <a:t>]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7639212" y="3420892"/>
            <a:ext cx="3541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Symbol" pitchFamily="18" charset="2"/>
              </a:rPr>
              <a:t>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9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C523-F714-412D-AEFB-4A3A228E9996}" type="slidenum">
              <a:rPr lang="en-GB" smtClean="0"/>
              <a:t>8</a:t>
            </a:fld>
            <a:endParaRPr lang="en-GB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K0s Efficiency</a:t>
            </a:r>
            <a:r>
              <a:rPr lang="en-US" sz="4400" dirty="0" smtClean="0"/>
              <a:t>: Stability (2)</a:t>
            </a:r>
            <a:endParaRPr lang="en-US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" t="11725" r="29722" b="51731"/>
          <a:stretch/>
        </p:blipFill>
        <p:spPr bwMode="auto">
          <a:xfrm>
            <a:off x="312981" y="1471494"/>
            <a:ext cx="8651632" cy="267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8306" y="1316555"/>
            <a:ext cx="8591946" cy="232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928949" y="1063229"/>
            <a:ext cx="5419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Bin 1: 0 &lt; 3 </a:t>
            </a:r>
            <a:r>
              <a:rPr lang="en-GB" dirty="0" err="1" smtClean="0"/>
              <a:t>GeV</a:t>
            </a:r>
            <a:r>
              <a:rPr lang="en-GB" dirty="0" smtClean="0"/>
              <a:t>    	Bin 2: 3 - 5 </a:t>
            </a:r>
            <a:r>
              <a:rPr lang="en-GB" dirty="0" err="1" smtClean="0"/>
              <a:t>GeV</a:t>
            </a:r>
            <a:r>
              <a:rPr lang="en-GB" dirty="0" smtClean="0"/>
              <a:t>   </a:t>
            </a:r>
            <a:r>
              <a:rPr lang="en-GB" dirty="0" smtClean="0"/>
              <a:t>	Bin 3: &gt; 5 </a:t>
            </a:r>
            <a:r>
              <a:rPr lang="en-GB" dirty="0" err="1" smtClean="0"/>
              <a:t>GeV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" t="14534" r="51671" b="30192"/>
          <a:stretch/>
        </p:blipFill>
        <p:spPr bwMode="auto">
          <a:xfrm>
            <a:off x="358480" y="4144759"/>
            <a:ext cx="3682955" cy="249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43608" y="5301208"/>
            <a:ext cx="25202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smtClean="0"/>
              <a:t>-- Mid </a:t>
            </a:r>
            <a:r>
              <a:rPr lang="en-US" sz="1400" b="1" dirty="0" err="1" smtClean="0"/>
              <a:t>trackjet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pt</a:t>
            </a:r>
            <a:r>
              <a:rPr lang="en-US" sz="1400" b="1" dirty="0" smtClean="0"/>
              <a:t> (3-5 </a:t>
            </a:r>
            <a:r>
              <a:rPr lang="en-US" sz="1400" b="1" dirty="0" err="1" smtClean="0"/>
              <a:t>GeV</a:t>
            </a:r>
            <a:r>
              <a:rPr lang="en-US" sz="1400" b="1" dirty="0" smtClean="0"/>
              <a:t>)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-- Low </a:t>
            </a:r>
            <a:r>
              <a:rPr lang="en-US" sz="1400" b="1" dirty="0" err="1" smtClean="0">
                <a:solidFill>
                  <a:srgbClr val="FF0000"/>
                </a:solidFill>
              </a:rPr>
              <a:t>trackjet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pt</a:t>
            </a:r>
            <a:r>
              <a:rPr lang="en-US" sz="1400" b="1" dirty="0" smtClean="0">
                <a:solidFill>
                  <a:srgbClr val="FF0000"/>
                </a:solidFill>
              </a:rPr>
              <a:t> (0-3 </a:t>
            </a:r>
            <a:r>
              <a:rPr lang="en-US" sz="1400" b="1" dirty="0" err="1" smtClean="0">
                <a:solidFill>
                  <a:srgbClr val="FF0000"/>
                </a:solidFill>
              </a:rPr>
              <a:t>GeV</a:t>
            </a:r>
            <a:r>
              <a:rPr lang="en-US" sz="14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400" b="1" dirty="0" smtClean="0">
                <a:solidFill>
                  <a:srgbClr val="002AFA"/>
                </a:solidFill>
              </a:rPr>
              <a:t>-- High </a:t>
            </a:r>
            <a:r>
              <a:rPr lang="en-US" sz="1400" b="1" dirty="0" err="1" smtClean="0">
                <a:solidFill>
                  <a:srgbClr val="002AFA"/>
                </a:solidFill>
              </a:rPr>
              <a:t>trackjet</a:t>
            </a:r>
            <a:r>
              <a:rPr lang="en-US" sz="1400" b="1" dirty="0" smtClean="0">
                <a:solidFill>
                  <a:srgbClr val="002AFA"/>
                </a:solidFill>
              </a:rPr>
              <a:t> </a:t>
            </a:r>
            <a:r>
              <a:rPr lang="en-US" sz="1400" b="1" dirty="0" err="1" smtClean="0">
                <a:solidFill>
                  <a:srgbClr val="002AFA"/>
                </a:solidFill>
              </a:rPr>
              <a:t>pt</a:t>
            </a:r>
            <a:r>
              <a:rPr lang="en-US" sz="1400" b="1" dirty="0" smtClean="0">
                <a:solidFill>
                  <a:srgbClr val="002AFA"/>
                </a:solidFill>
              </a:rPr>
              <a:t>( &gt; 5 </a:t>
            </a:r>
            <a:r>
              <a:rPr lang="en-US" sz="1400" b="1" dirty="0" err="1" smtClean="0">
                <a:solidFill>
                  <a:srgbClr val="002AFA"/>
                </a:solidFill>
              </a:rPr>
              <a:t>GeV</a:t>
            </a:r>
            <a:r>
              <a:rPr lang="en-US" sz="1400" b="1" dirty="0" smtClean="0">
                <a:solidFill>
                  <a:srgbClr val="002AFA"/>
                </a:solidFill>
              </a:rPr>
              <a:t>)</a:t>
            </a:r>
            <a:endParaRPr lang="en-US" sz="1400" b="1" dirty="0">
              <a:solidFill>
                <a:srgbClr val="002AFA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" t="13199" r="51889" b="30457"/>
          <a:stretch/>
        </p:blipFill>
        <p:spPr bwMode="auto">
          <a:xfrm>
            <a:off x="4068855" y="4075325"/>
            <a:ext cx="3715185" cy="256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546580" y="5070375"/>
            <a:ext cx="31452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smtClean="0"/>
              <a:t>max per-bin difference: ~10%</a:t>
            </a:r>
          </a:p>
          <a:p>
            <a:r>
              <a:rPr lang="en-US" sz="1600" dirty="0" smtClean="0"/>
              <a:t>- </a:t>
            </a:r>
            <a:r>
              <a:rPr lang="en-US" sz="1600" dirty="0" err="1" smtClean="0"/>
              <a:t>syst</a:t>
            </a:r>
            <a:r>
              <a:rPr lang="en-US" sz="1600" dirty="0" smtClean="0"/>
              <a:t> </a:t>
            </a:r>
            <a:r>
              <a:rPr lang="en-US" sz="1600" dirty="0" err="1" smtClean="0"/>
              <a:t>unc</a:t>
            </a:r>
            <a:r>
              <a:rPr lang="en-US" sz="1600" dirty="0" smtClean="0"/>
              <a:t>. from the V0 correction will be deduced from difference in these maps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1032939" y="1432561"/>
            <a:ext cx="233403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Low </a:t>
            </a:r>
            <a:r>
              <a:rPr lang="en-US" dirty="0" err="1" smtClean="0"/>
              <a:t>pt</a:t>
            </a:r>
            <a:r>
              <a:rPr lang="en-US" dirty="0" smtClean="0"/>
              <a:t> bin / mid </a:t>
            </a:r>
            <a:r>
              <a:rPr lang="en-US" dirty="0" err="1" smtClean="0"/>
              <a:t>pt</a:t>
            </a:r>
            <a:r>
              <a:rPr lang="en-US" dirty="0" smtClean="0"/>
              <a:t> bin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508104" y="1442156"/>
            <a:ext cx="252028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High </a:t>
            </a:r>
            <a:r>
              <a:rPr lang="en-US" dirty="0" err="1" smtClean="0"/>
              <a:t>pt</a:t>
            </a:r>
            <a:r>
              <a:rPr lang="en-US" dirty="0" smtClean="0"/>
              <a:t> bin / mid </a:t>
            </a:r>
            <a:r>
              <a:rPr lang="en-US" dirty="0" err="1" smtClean="0"/>
              <a:t>pt</a:t>
            </a:r>
            <a:r>
              <a:rPr lang="en-US" dirty="0" smtClean="0"/>
              <a:t> bin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20/05/2011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4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t="13653" r="51994" b="30577"/>
          <a:stretch/>
        </p:blipFill>
        <p:spPr bwMode="auto">
          <a:xfrm>
            <a:off x="382532" y="2140208"/>
            <a:ext cx="3077926" cy="211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C523-F714-412D-AEFB-4A3A228E9996}" type="slidenum">
              <a:rPr lang="en-GB" smtClean="0"/>
              <a:t>9</a:t>
            </a:fld>
            <a:endParaRPr lang="en-GB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88285"/>
            <a:ext cx="8785225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 err="1" smtClean="0"/>
              <a:t>TrackJet-Pt</a:t>
            </a:r>
            <a:r>
              <a:rPr lang="en-US" sz="4400" dirty="0" smtClean="0"/>
              <a:t> Correction</a:t>
            </a:r>
            <a:endParaRPr lang="en-US" sz="4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QCD low pT meeting, 20/05/2011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79387" y="908720"/>
            <a:ext cx="87852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/>
              <a:t>Reconstructed </a:t>
            </a:r>
            <a:r>
              <a:rPr lang="en-GB" dirty="0" err="1" smtClean="0"/>
              <a:t>GenChargedJet</a:t>
            </a:r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     - select all stable charged generated particles with </a:t>
            </a:r>
            <a:r>
              <a:rPr lang="en-GB" dirty="0" err="1" smtClean="0"/>
              <a:t>pT</a:t>
            </a:r>
            <a:r>
              <a:rPr lang="en-GB" dirty="0" smtClean="0"/>
              <a:t> &gt; 0.5 </a:t>
            </a:r>
            <a:r>
              <a:rPr lang="en-GB" dirty="0" err="1" smtClean="0"/>
              <a:t>GeV</a:t>
            </a:r>
            <a:r>
              <a:rPr lang="en-GB" dirty="0" smtClean="0"/>
              <a:t> and |eta| &lt; 3.0</a:t>
            </a:r>
          </a:p>
          <a:p>
            <a:r>
              <a:rPr lang="en-GB" dirty="0"/>
              <a:t> </a:t>
            </a:r>
            <a:r>
              <a:rPr lang="en-GB" dirty="0" smtClean="0"/>
              <a:t>     - run anti-</a:t>
            </a:r>
            <a:r>
              <a:rPr lang="en-GB" dirty="0" err="1" smtClean="0"/>
              <a:t>kt</a:t>
            </a:r>
            <a:r>
              <a:rPr lang="en-GB" dirty="0" smtClean="0"/>
              <a:t> algorithm (R = 0.5) on this </a:t>
            </a:r>
            <a:r>
              <a:rPr lang="en-GB" dirty="0" err="1" smtClean="0"/>
              <a:t>ChargedGen</a:t>
            </a:r>
            <a:r>
              <a:rPr lang="en-GB" dirty="0" smtClean="0"/>
              <a:t> selection</a:t>
            </a:r>
          </a:p>
          <a:p>
            <a:r>
              <a:rPr lang="en-GB" dirty="0" smtClean="0"/>
              <a:t>-  match closest gen jet in </a:t>
            </a:r>
            <a:r>
              <a:rPr lang="en-GB" dirty="0"/>
              <a:t>R</a:t>
            </a:r>
            <a:r>
              <a:rPr lang="en-GB" dirty="0">
                <a:latin typeface="Symbol" pitchFamily="18" charset="2"/>
              </a:rPr>
              <a:t>(</a:t>
            </a:r>
            <a:r>
              <a:rPr lang="en-GB" dirty="0" err="1">
                <a:latin typeface="Symbol" pitchFamily="18" charset="2"/>
              </a:rPr>
              <a:t>DhDf</a:t>
            </a:r>
            <a:r>
              <a:rPr lang="en-GB" dirty="0">
                <a:latin typeface="Symbol" pitchFamily="18" charset="2"/>
              </a:rPr>
              <a:t>)</a:t>
            </a:r>
            <a:r>
              <a:rPr lang="en-GB" dirty="0"/>
              <a:t> &lt; </a:t>
            </a:r>
            <a:r>
              <a:rPr lang="en-GB" dirty="0" smtClean="0"/>
              <a:t>0.5 to </a:t>
            </a:r>
            <a:r>
              <a:rPr lang="en-GB" dirty="0" err="1" smtClean="0"/>
              <a:t>reco</a:t>
            </a:r>
            <a:r>
              <a:rPr lang="en-GB" dirty="0" smtClean="0"/>
              <a:t> </a:t>
            </a:r>
            <a:r>
              <a:rPr lang="en-GB" dirty="0" err="1" smtClean="0"/>
              <a:t>trackjet</a:t>
            </a:r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090018" y="2825940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pT</a:t>
            </a:r>
            <a:r>
              <a:rPr lang="en-US" dirty="0" smtClean="0"/>
              <a:t> ratio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1" t="18500" r="25770" b="15718"/>
          <a:stretch/>
        </p:blipFill>
        <p:spPr bwMode="auto">
          <a:xfrm>
            <a:off x="3683591" y="2143222"/>
            <a:ext cx="3263187" cy="214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75503" y="2573700"/>
            <a:ext cx="1723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For </a:t>
            </a:r>
            <a:r>
              <a:rPr lang="en-GB" dirty="0" err="1" smtClean="0"/>
              <a:t>pt</a:t>
            </a:r>
            <a:r>
              <a:rPr lang="en-GB" dirty="0" smtClean="0"/>
              <a:t> &gt; 15 </a:t>
            </a:r>
            <a:r>
              <a:rPr lang="en-GB" dirty="0" err="1" smtClean="0"/>
              <a:t>GeV</a:t>
            </a:r>
            <a:r>
              <a:rPr lang="en-GB" dirty="0" smtClean="0"/>
              <a:t>:</a:t>
            </a:r>
          </a:p>
          <a:p>
            <a:r>
              <a:rPr lang="en-GB" dirty="0" smtClean="0"/>
              <a:t>0.754  </a:t>
            </a:r>
            <a:r>
              <a:rPr lang="en-GB" dirty="0"/>
              <a:t>+/-  </a:t>
            </a:r>
            <a:r>
              <a:rPr lang="en-GB" dirty="0" smtClean="0"/>
              <a:t>0.002</a:t>
            </a:r>
            <a:endParaRPr lang="en-GB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1" t="18500" r="29651" b="15345"/>
          <a:stretch/>
        </p:blipFill>
        <p:spPr bwMode="auto">
          <a:xfrm>
            <a:off x="460335" y="4285718"/>
            <a:ext cx="2975625" cy="211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9592" y="4971467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no dependence on </a:t>
            </a:r>
            <a:r>
              <a:rPr lang="en-GB" dirty="0" err="1" smtClean="0"/>
              <a:t>trackjet</a:t>
            </a:r>
            <a:r>
              <a:rPr lang="en-GB" dirty="0" smtClean="0"/>
              <a:t> eta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4139952" y="4740634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- </a:t>
            </a:r>
            <a:r>
              <a:rPr lang="en-GB" dirty="0" err="1" smtClean="0"/>
              <a:t>trackjet-pt</a:t>
            </a:r>
            <a:r>
              <a:rPr lang="en-GB" dirty="0" smtClean="0"/>
              <a:t> average correction in bins of </a:t>
            </a:r>
            <a:r>
              <a:rPr lang="en-GB" dirty="0" err="1" smtClean="0"/>
              <a:t>trackjet</a:t>
            </a:r>
            <a:r>
              <a:rPr lang="en-GB" dirty="0" smtClean="0"/>
              <a:t> </a:t>
            </a:r>
            <a:r>
              <a:rPr lang="en-GB" dirty="0" err="1" smtClean="0"/>
              <a:t>pt</a:t>
            </a:r>
            <a:r>
              <a:rPr lang="en-GB" dirty="0" smtClean="0"/>
              <a:t>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70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2328</TotalTime>
  <Words>1103</Words>
  <Application>Microsoft Office PowerPoint</Application>
  <PresentationFormat>On-screen Show (4:3)</PresentationFormat>
  <Paragraphs>268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ULB</dc:creator>
  <cp:lastModifiedBy>ULB</cp:lastModifiedBy>
  <cp:revision>368</cp:revision>
  <cp:lastPrinted>2011-05-20T10:25:46Z</cp:lastPrinted>
  <dcterms:created xsi:type="dcterms:W3CDTF">2011-03-16T13:57:35Z</dcterms:created>
  <dcterms:modified xsi:type="dcterms:W3CDTF">2011-05-20T11:25:08Z</dcterms:modified>
</cp:coreProperties>
</file>