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8" r:id="rId3"/>
    <p:sldId id="261" r:id="rId4"/>
    <p:sldId id="263" r:id="rId5"/>
    <p:sldId id="260" r:id="rId6"/>
    <p:sldId id="259" r:id="rId7"/>
    <p:sldId id="264" r:id="rId8"/>
    <p:sldId id="265" r:id="rId9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E4B5725F-D565-4A70-A1E3-AD651CCABE14}" type="datetimeFigureOut">
              <a:rPr lang="en-GB" smtClean="0"/>
              <a:t>15/12/2011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1" tIns="43106" rIns="86211" bIns="431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1" tIns="43106" rIns="86211" bIns="431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AABDD351-18AA-47E5-9CD2-0E770A570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2087-0404-4937-8DB6-8C34835AB0E7}" type="datetime1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8C2F-4F34-4CEB-BF0B-70928E7345AB}" type="datetime1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9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A137-287B-41A2-AF2A-60F6AEF878E3}" type="datetime1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32B-DFB6-4416-8F34-58A79B4DB79A}" type="datetime1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0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B00-1041-46E0-BDF8-051C8EEEBF69}" type="datetime1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4FDC-CEE2-43E2-AC11-9899F4335E29}" type="datetime1">
              <a:rPr lang="en-GB" smtClean="0"/>
              <a:t>15/12/2011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8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252B-80BC-4C42-A91B-E53D5C5C6E61}" type="datetime1">
              <a:rPr lang="en-GB" smtClean="0"/>
              <a:t>15/12/2011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CADB-5503-4EA8-8C81-E1523D5FFD08}" type="datetime1">
              <a:rPr lang="en-GB" smtClean="0"/>
              <a:t>15/12/2011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B79A-098A-4F40-8BD7-593419DA36C5}" type="datetime1">
              <a:rPr lang="en-GB" smtClean="0"/>
              <a:t>15/12/2011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0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73D0-7F33-4C6C-913F-CD5A5BA46612}" type="datetime1">
              <a:rPr lang="en-GB" smtClean="0"/>
              <a:t>15/12/2011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AF4F-C268-471D-ABC5-B445A461DF60}" type="datetime1">
              <a:rPr lang="en-GB" smtClean="0"/>
              <a:t>15/12/2011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2067-4A91-48D8-A153-E5732723CD0A}" type="datetime1">
              <a:rPr lang="en-GB" smtClean="0"/>
              <a:t>15/12/2011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T. Hreus, IIHE internal seminar, 05/05/2011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3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K0s gen issue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74975" y="673060"/>
            <a:ext cx="87896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Problem with unmatched K0s solved.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/>
              <a:t>deltaR</a:t>
            </a:r>
            <a:r>
              <a:rPr lang="en-GB" dirty="0"/>
              <a:t> cut for </a:t>
            </a:r>
            <a:r>
              <a:rPr lang="en-GB" dirty="0" smtClean="0"/>
              <a:t>keeping the </a:t>
            </a:r>
            <a:r>
              <a:rPr lang="en-GB" dirty="0"/>
              <a:t>closest gen particle of any ID around selected K0s is </a:t>
            </a:r>
            <a:r>
              <a:rPr lang="en-GB" dirty="0" smtClean="0"/>
              <a:t>0.3.</a:t>
            </a:r>
            <a:endParaRPr lang="en-GB" dirty="0"/>
          </a:p>
          <a:p>
            <a:r>
              <a:rPr lang="en-GB" dirty="0" smtClean="0"/>
              <a:t>Now</a:t>
            </a:r>
            <a:r>
              <a:rPr lang="en-GB" dirty="0"/>
              <a:t>, looking at the </a:t>
            </a:r>
            <a:r>
              <a:rPr lang="en-GB" dirty="0" err="1" smtClean="0"/>
              <a:t>DeltaR</a:t>
            </a:r>
            <a:r>
              <a:rPr lang="en-GB" dirty="0" smtClean="0"/>
              <a:t> distribution (below) for those gen K0s found around “gen-unmatched” K0s, there is a significant contribution above </a:t>
            </a:r>
            <a:r>
              <a:rPr lang="en-GB" dirty="0" err="1" smtClean="0"/>
              <a:t>dR</a:t>
            </a:r>
            <a:r>
              <a:rPr lang="en-GB" dirty="0" smtClean="0"/>
              <a:t> of 0.02.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0.02 is precisely the </a:t>
            </a:r>
            <a:r>
              <a:rPr lang="en-GB" dirty="0" err="1" smtClean="0"/>
              <a:t>dR</a:t>
            </a:r>
            <a:r>
              <a:rPr lang="en-GB" dirty="0" smtClean="0"/>
              <a:t> cut for the present gen-matching requirement, so all this issue means is that </a:t>
            </a:r>
            <a:r>
              <a:rPr lang="en-GB" dirty="0" err="1" smtClean="0"/>
              <a:t>dR</a:t>
            </a:r>
            <a:r>
              <a:rPr lang="en-GB" dirty="0" smtClean="0"/>
              <a:t> of 0.02 is simply too tight and we still see closest gen K0s at </a:t>
            </a:r>
            <a:r>
              <a:rPr lang="en-GB" dirty="0" err="1" smtClean="0"/>
              <a:t>dR</a:t>
            </a:r>
            <a:r>
              <a:rPr lang="en-GB" dirty="0" smtClean="0"/>
              <a:t> of 0.04 and above.</a:t>
            </a:r>
          </a:p>
          <a:p>
            <a:r>
              <a:rPr lang="en-GB" dirty="0" smtClean="0"/>
              <a:t>When I look at the gen particles within </a:t>
            </a:r>
            <a:r>
              <a:rPr lang="en-GB" dirty="0" err="1" smtClean="0"/>
              <a:t>dR</a:t>
            </a:r>
            <a:r>
              <a:rPr lang="en-GB" dirty="0" smtClean="0"/>
              <a:t> &lt; 0.02 </a:t>
            </a:r>
            <a:r>
              <a:rPr lang="en-GB" dirty="0"/>
              <a:t>from rec </a:t>
            </a:r>
            <a:r>
              <a:rPr lang="en-GB" dirty="0" smtClean="0"/>
              <a:t>K0s (to match the gen-matching requirement), only ~10% of total K0s background shows that gen K0s is still around.</a:t>
            </a:r>
          </a:p>
          <a:p>
            <a:r>
              <a:rPr lang="en-GB" dirty="0" smtClean="0"/>
              <a:t>- Now I will put back the </a:t>
            </a:r>
            <a:r>
              <a:rPr lang="en-GB" dirty="0" err="1" smtClean="0"/>
              <a:t>dR</a:t>
            </a:r>
            <a:r>
              <a:rPr lang="en-GB" dirty="0" smtClean="0"/>
              <a:t> for gen-matching to 0.1, as written in the analysis note.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11131" r="48540" b="30577"/>
          <a:stretch/>
        </p:blipFill>
        <p:spPr bwMode="auto">
          <a:xfrm>
            <a:off x="2699792" y="2225174"/>
            <a:ext cx="3744416" cy="25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Lambda Background using GEN-matching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5652120" y="932925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Identified </a:t>
            </a:r>
            <a:r>
              <a:rPr lang="en-GB" b="1" dirty="0" smtClean="0"/>
              <a:t>Lambdas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5% non-matched Lambdas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Reweighting </a:t>
            </a:r>
            <a:r>
              <a:rPr lang="en-GB" dirty="0" err="1" smtClean="0"/>
              <a:t>bg</a:t>
            </a:r>
            <a:r>
              <a:rPr lang="en-GB" dirty="0" smtClean="0"/>
              <a:t> contribution by </a:t>
            </a:r>
            <a:r>
              <a:rPr lang="en-GB" dirty="0"/>
              <a:t>QCD-10-007 </a:t>
            </a:r>
            <a:r>
              <a:rPr lang="en-GB" dirty="0" smtClean="0"/>
              <a:t>numbers: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cascades identified at gen level (</a:t>
            </a:r>
            <a:r>
              <a:rPr lang="en-GB" dirty="0" err="1" smtClean="0"/>
              <a:t>xsi</a:t>
            </a:r>
            <a:r>
              <a:rPr lang="en-GB" dirty="0" smtClean="0"/>
              <a:t>, omega, sigma)</a:t>
            </a:r>
          </a:p>
          <a:p>
            <a:pPr marL="742950" lvl="1" indent="-285750">
              <a:buFontTx/>
              <a:buChar char="-"/>
            </a:pPr>
            <a:r>
              <a:rPr lang="en-GB" dirty="0" err="1" smtClean="0"/>
              <a:t>deltaR</a:t>
            </a:r>
            <a:r>
              <a:rPr lang="en-GB" dirty="0" smtClean="0"/>
              <a:t> &lt; 0.3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Default contribution to </a:t>
            </a:r>
            <a:r>
              <a:rPr lang="en-GB" dirty="0" err="1" smtClean="0"/>
              <a:t>bkg</a:t>
            </a:r>
            <a:r>
              <a:rPr lang="en-GB" dirty="0"/>
              <a:t> </a:t>
            </a:r>
            <a:r>
              <a:rPr lang="en-GB" dirty="0" smtClean="0"/>
              <a:t>= 50%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Weight = 2.67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K0s identified at gen-level</a:t>
            </a:r>
          </a:p>
          <a:p>
            <a:pPr marL="742950" lvl="1" indent="-285750">
              <a:buFontTx/>
              <a:buChar char="-"/>
            </a:pPr>
            <a:r>
              <a:rPr lang="en-GB" dirty="0" smtClean="0">
                <a:sym typeface="Wingdings" pitchFamily="2" charset="2"/>
              </a:rPr>
              <a:t>Default contribution to </a:t>
            </a:r>
            <a:r>
              <a:rPr lang="en-GB" dirty="0" err="1" smtClean="0">
                <a:sym typeface="Wingdings" pitchFamily="2" charset="2"/>
              </a:rPr>
              <a:t>bg</a:t>
            </a:r>
            <a:r>
              <a:rPr lang="en-GB" dirty="0" smtClean="0">
                <a:sym typeface="Wingdings" pitchFamily="2" charset="2"/>
              </a:rPr>
              <a:t> = 20%</a:t>
            </a:r>
            <a:endParaRPr lang="en-GB" dirty="0">
              <a:sym typeface="Wingdings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GB" dirty="0" smtClean="0">
                <a:sym typeface="Wingdings" pitchFamily="2" charset="2"/>
              </a:rPr>
              <a:t>Weight = 1.39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t="1819" r="21259" b="36054"/>
          <a:stretch/>
        </p:blipFill>
        <p:spPr bwMode="auto">
          <a:xfrm>
            <a:off x="186017" y="836712"/>
            <a:ext cx="4858172" cy="339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52289" y="2528645"/>
            <a:ext cx="1519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AFA"/>
                </a:solidFill>
              </a:rPr>
              <a:t>Weighted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Non-weighted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221" y="5226520"/>
            <a:ext cx="1414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deltaR</a:t>
            </a:r>
            <a:r>
              <a:rPr lang="en-GB" dirty="0" smtClean="0"/>
              <a:t> &lt; 0.02</a:t>
            </a:r>
          </a:p>
          <a:p>
            <a:r>
              <a:rPr lang="en-GB" dirty="0" err="1" smtClean="0"/>
              <a:t>deltaPt</a:t>
            </a:r>
            <a:r>
              <a:rPr lang="en-GB" dirty="0" smtClean="0"/>
              <a:t> &lt; 0.1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14231" r="8411" b="4891"/>
          <a:stretch/>
        </p:blipFill>
        <p:spPr bwMode="auto">
          <a:xfrm>
            <a:off x="1806689" y="4618655"/>
            <a:ext cx="3269869" cy="223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6689" y="4235390"/>
            <a:ext cx="315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Mean distance of gen cascade:</a:t>
            </a:r>
          </a:p>
        </p:txBody>
      </p:sp>
    </p:spTree>
    <p:extLst>
      <p:ext uri="{BB962C8B-B14F-4D97-AF65-F5344CB8AC3E}">
        <p14:creationId xmlns:p14="http://schemas.microsoft.com/office/powerpoint/2010/main" val="25610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15432" r="13707" b="6577"/>
          <a:stretch/>
        </p:blipFill>
        <p:spPr bwMode="auto">
          <a:xfrm>
            <a:off x="5352353" y="1117263"/>
            <a:ext cx="3623533" cy="269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4832" r="13720" b="6250"/>
          <a:stretch/>
        </p:blipFill>
        <p:spPr bwMode="auto">
          <a:xfrm>
            <a:off x="530828" y="1117263"/>
            <a:ext cx="3580211" cy="26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Mass &amp; Pulls (K0s)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250511" y="4365104"/>
            <a:ext cx="4665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Mass </a:t>
            </a:r>
            <a:r>
              <a:rPr lang="en-GB" dirty="0"/>
              <a:t>distribution before the full </a:t>
            </a:r>
            <a:r>
              <a:rPr lang="en-GB" dirty="0" smtClean="0"/>
              <a:t>fit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30872" y="747931"/>
            <a:ext cx="838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Pointing pulls before the full fit: absolute distance to PV (left), pull (right)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17357" r="39674" b="41322"/>
          <a:stretch/>
        </p:blipFill>
        <p:spPr bwMode="auto">
          <a:xfrm>
            <a:off x="151782" y="4149080"/>
            <a:ext cx="3987857" cy="23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3571" y="3623481"/>
            <a:ext cx="175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3D distance [cm]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611923" y="3775881"/>
            <a:ext cx="136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Pointing pull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1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Mass &amp; Pulls (LA+AL)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234916" y="4402695"/>
            <a:ext cx="4665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Mass </a:t>
            </a:r>
            <a:r>
              <a:rPr lang="en-GB" dirty="0"/>
              <a:t>distribution before the full </a:t>
            </a:r>
            <a:r>
              <a:rPr lang="en-GB" dirty="0" smtClean="0"/>
              <a:t>fit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t="18269" r="23667" b="25385"/>
          <a:stretch/>
        </p:blipFill>
        <p:spPr bwMode="auto">
          <a:xfrm>
            <a:off x="52127" y="4033173"/>
            <a:ext cx="4175251" cy="242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0872" y="715665"/>
            <a:ext cx="838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Pointing pulls before the full fit: absolute distance to PV (left), pull (right)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3571" y="3623481"/>
            <a:ext cx="175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3D distance [cm]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11923" y="3663841"/>
            <a:ext cx="136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Pointing pull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 t="14832" r="13396" b="6250"/>
          <a:stretch/>
        </p:blipFill>
        <p:spPr bwMode="auto">
          <a:xfrm>
            <a:off x="408552" y="1084997"/>
            <a:ext cx="3462400" cy="25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15432" r="13707" b="6204"/>
          <a:stretch/>
        </p:blipFill>
        <p:spPr bwMode="auto">
          <a:xfrm>
            <a:off x="5414246" y="1119936"/>
            <a:ext cx="3453796" cy="252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t="20290" r="13288" b="5457"/>
          <a:stretch/>
        </p:blipFill>
        <p:spPr bwMode="auto">
          <a:xfrm>
            <a:off x="3505774" y="764706"/>
            <a:ext cx="3312863" cy="23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20922" r="13720" b="4807"/>
          <a:stretch/>
        </p:blipFill>
        <p:spPr bwMode="auto">
          <a:xfrm>
            <a:off x="3565560" y="3133627"/>
            <a:ext cx="3253078" cy="23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Background from DATA – chi2prob distributions</a:t>
            </a:r>
            <a:endParaRPr lang="en-GB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9356" r="13602" b="5270"/>
          <a:stretch/>
        </p:blipFill>
        <p:spPr bwMode="auto">
          <a:xfrm>
            <a:off x="179388" y="764706"/>
            <a:ext cx="3240484" cy="231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20289" r="13498" b="4897"/>
          <a:stretch/>
        </p:blipFill>
        <p:spPr bwMode="auto">
          <a:xfrm>
            <a:off x="179388" y="3109446"/>
            <a:ext cx="3238756" cy="22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1599" y="1068811"/>
            <a:ext cx="2236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Signal component</a:t>
            </a:r>
          </a:p>
          <a:p>
            <a:r>
              <a:rPr lang="en-GB" dirty="0"/>
              <a:t>1 &lt; </a:t>
            </a:r>
            <a:r>
              <a:rPr lang="en-GB" dirty="0" err="1"/>
              <a:t>Trackjetpt</a:t>
            </a:r>
            <a:r>
              <a:rPr lang="en-GB" dirty="0"/>
              <a:t> &lt; 2 </a:t>
            </a:r>
            <a:r>
              <a:rPr lang="en-GB" dirty="0" err="1"/>
              <a:t>GeV</a:t>
            </a:r>
            <a:endParaRPr lang="en-GB" dirty="0"/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55576" y="3501008"/>
            <a:ext cx="2427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Background component</a:t>
            </a:r>
          </a:p>
          <a:p>
            <a:r>
              <a:rPr lang="en-GB" dirty="0" smtClean="0"/>
              <a:t>1 &lt; </a:t>
            </a:r>
            <a:r>
              <a:rPr lang="en-GB" dirty="0" err="1" smtClean="0"/>
              <a:t>Trackjetpt</a:t>
            </a:r>
            <a:r>
              <a:rPr lang="en-GB" dirty="0" smtClean="0"/>
              <a:t> &lt; 2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001287" y="1075371"/>
            <a:ext cx="2470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Signal component</a:t>
            </a:r>
          </a:p>
          <a:p>
            <a:r>
              <a:rPr lang="en-GB" dirty="0" smtClean="0"/>
              <a:t>10 </a:t>
            </a:r>
            <a:r>
              <a:rPr lang="en-GB" dirty="0"/>
              <a:t>&lt; </a:t>
            </a:r>
            <a:r>
              <a:rPr lang="en-GB" dirty="0" err="1"/>
              <a:t>Trackjetpt</a:t>
            </a:r>
            <a:r>
              <a:rPr lang="en-GB" dirty="0"/>
              <a:t> &lt; </a:t>
            </a:r>
            <a:r>
              <a:rPr lang="en-GB" dirty="0" smtClean="0"/>
              <a:t>15 </a:t>
            </a:r>
            <a:r>
              <a:rPr lang="en-GB" dirty="0" err="1"/>
              <a:t>GeV</a:t>
            </a:r>
            <a:endParaRPr lang="en-GB" dirty="0"/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001287" y="3290714"/>
            <a:ext cx="2470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Background component</a:t>
            </a:r>
          </a:p>
          <a:p>
            <a:r>
              <a:rPr lang="en-GB" dirty="0" smtClean="0"/>
              <a:t>10 </a:t>
            </a:r>
            <a:r>
              <a:rPr lang="en-GB" dirty="0"/>
              <a:t>&lt; </a:t>
            </a:r>
            <a:r>
              <a:rPr lang="en-GB" dirty="0" err="1"/>
              <a:t>Trackjetpt</a:t>
            </a:r>
            <a:r>
              <a:rPr lang="en-GB" dirty="0"/>
              <a:t> &lt; </a:t>
            </a:r>
            <a:r>
              <a:rPr lang="en-GB" dirty="0" smtClean="0"/>
              <a:t>15 </a:t>
            </a:r>
            <a:r>
              <a:rPr lang="en-GB" dirty="0" err="1"/>
              <a:t>GeV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388" y="5657671"/>
            <a:ext cx="7993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Identified </a:t>
            </a:r>
            <a:r>
              <a:rPr lang="en-GB" dirty="0" err="1" smtClean="0"/>
              <a:t>Lambdas+Antilambda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Dotted line = shape averaged over </a:t>
            </a:r>
            <a:r>
              <a:rPr lang="en-GB" dirty="0" err="1" smtClean="0"/>
              <a:t>trackjet</a:t>
            </a:r>
            <a:r>
              <a:rPr lang="en-GB" dirty="0" smtClean="0"/>
              <a:t> </a:t>
            </a:r>
            <a:r>
              <a:rPr lang="en-GB" dirty="0" err="1" smtClean="0"/>
              <a:t>pt</a:t>
            </a:r>
            <a:r>
              <a:rPr lang="en-GB" dirty="0" smtClean="0"/>
              <a:t> range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Shapes vary between </a:t>
            </a:r>
            <a:r>
              <a:rPr lang="en-GB" dirty="0" err="1" smtClean="0"/>
              <a:t>trackjetpt</a:t>
            </a:r>
            <a:r>
              <a:rPr lang="en-GB" dirty="0" smtClean="0"/>
              <a:t> bins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18167" r="13393" b="6379"/>
          <a:stretch/>
        </p:blipFill>
        <p:spPr bwMode="auto">
          <a:xfrm>
            <a:off x="5273253" y="3822985"/>
            <a:ext cx="3799059" cy="26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19808" r="12423" b="6250"/>
          <a:stretch/>
        </p:blipFill>
        <p:spPr bwMode="auto">
          <a:xfrm>
            <a:off x="5348077" y="866304"/>
            <a:ext cx="3787964" cy="251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Background from DATA – shape fit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t="5204" r="20964" b="35962"/>
          <a:stretch/>
        </p:blipFill>
        <p:spPr bwMode="auto">
          <a:xfrm>
            <a:off x="174976" y="1800800"/>
            <a:ext cx="4752651" cy="330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4976" y="814353"/>
            <a:ext cx="475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Identified </a:t>
            </a:r>
            <a:r>
              <a:rPr lang="en-GB" dirty="0" smtClean="0"/>
              <a:t>V0s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Here </a:t>
            </a:r>
            <a:r>
              <a:rPr lang="en-GB" dirty="0" err="1" smtClean="0"/>
              <a:t>signal+BG</a:t>
            </a:r>
            <a:r>
              <a:rPr lang="en-GB" dirty="0" smtClean="0"/>
              <a:t> MC shape fit in </a:t>
            </a:r>
            <a:r>
              <a:rPr lang="en-GB" dirty="0" err="1" smtClean="0"/>
              <a:t>trackjet</a:t>
            </a:r>
            <a:r>
              <a:rPr lang="en-GB" dirty="0" smtClean="0"/>
              <a:t> </a:t>
            </a:r>
            <a:r>
              <a:rPr lang="en-GB" dirty="0" err="1" smtClean="0"/>
              <a:t>pt</a:t>
            </a:r>
            <a:r>
              <a:rPr lang="en-GB" dirty="0" smtClean="0"/>
              <a:t> bins, between chi2prob of 0.0 and 1.0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983720" y="3386152"/>
            <a:ext cx="10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chi2prob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000236" y="6435302"/>
            <a:ext cx="10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chi2prob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54753" y="1100392"/>
            <a:ext cx="2236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Fitted lambda</a:t>
            </a:r>
          </a:p>
          <a:p>
            <a:r>
              <a:rPr lang="en-GB" dirty="0"/>
              <a:t>1 &lt; </a:t>
            </a:r>
            <a:r>
              <a:rPr lang="en-GB" dirty="0" err="1"/>
              <a:t>Trackjetpt</a:t>
            </a:r>
            <a:r>
              <a:rPr lang="en-GB" dirty="0"/>
              <a:t> &lt; 2 </a:t>
            </a:r>
            <a:r>
              <a:rPr lang="en-GB" dirty="0" err="1"/>
              <a:t>GeV</a:t>
            </a:r>
            <a:endParaRPr lang="en-GB" dirty="0"/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54753" y="4112085"/>
            <a:ext cx="2470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Fitted lambda</a:t>
            </a:r>
          </a:p>
          <a:p>
            <a:r>
              <a:rPr lang="en-GB" dirty="0" smtClean="0"/>
              <a:t>10 </a:t>
            </a:r>
            <a:r>
              <a:rPr lang="en-GB" dirty="0"/>
              <a:t>&lt; </a:t>
            </a:r>
            <a:r>
              <a:rPr lang="en-GB" dirty="0" err="1"/>
              <a:t>Trackjetpt</a:t>
            </a:r>
            <a:r>
              <a:rPr lang="en-GB" dirty="0"/>
              <a:t> &lt; </a:t>
            </a:r>
            <a:r>
              <a:rPr lang="en-GB" dirty="0" smtClean="0"/>
              <a:t>15 </a:t>
            </a:r>
            <a:r>
              <a:rPr lang="en-GB" dirty="0" err="1"/>
              <a:t>GeV</a:t>
            </a:r>
            <a:endParaRPr lang="en-GB" dirty="0"/>
          </a:p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t="13407" r="12963" b="6980"/>
          <a:stretch/>
        </p:blipFill>
        <p:spPr bwMode="auto">
          <a:xfrm>
            <a:off x="0" y="4747811"/>
            <a:ext cx="2631927" cy="187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130437"/>
            <a:ext cx="9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baryons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5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4" t="19231" r="12314" b="6250"/>
          <a:stretch/>
        </p:blipFill>
        <p:spPr bwMode="auto">
          <a:xfrm>
            <a:off x="250704" y="1896712"/>
            <a:ext cx="4141693" cy="285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Background from DATA – shape fit (2)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74976" y="814353"/>
            <a:ext cx="4397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Identified </a:t>
            </a:r>
            <a:r>
              <a:rPr lang="en-GB" dirty="0" smtClean="0"/>
              <a:t>V0s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Here </a:t>
            </a:r>
            <a:r>
              <a:rPr lang="en-GB" dirty="0" err="1" smtClean="0"/>
              <a:t>signal+BG</a:t>
            </a:r>
            <a:r>
              <a:rPr lang="en-GB" dirty="0" smtClean="0"/>
              <a:t> MC shape fit in </a:t>
            </a:r>
            <a:r>
              <a:rPr lang="en-GB" dirty="0" err="1" smtClean="0"/>
              <a:t>trackjet</a:t>
            </a:r>
            <a:r>
              <a:rPr lang="en-GB" dirty="0" smtClean="0"/>
              <a:t> </a:t>
            </a:r>
            <a:r>
              <a:rPr lang="en-GB" dirty="0" err="1" smtClean="0"/>
              <a:t>pt</a:t>
            </a:r>
            <a:r>
              <a:rPr lang="en-GB" dirty="0" smtClean="0"/>
              <a:t> bins, </a:t>
            </a:r>
            <a:r>
              <a:rPr lang="en-GB" b="1" dirty="0" smtClean="0">
                <a:solidFill>
                  <a:srgbClr val="FF0000"/>
                </a:solidFill>
              </a:rPr>
              <a:t>between chi2prob of 0.3 and 1.0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3579" r="12972" b="8903"/>
          <a:stretch/>
        </p:blipFill>
        <p:spPr bwMode="auto">
          <a:xfrm>
            <a:off x="851112" y="4747345"/>
            <a:ext cx="2683704" cy="186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0200" y="5063609"/>
            <a:ext cx="9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baryons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90365" y="814353"/>
            <a:ext cx="4326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Here </a:t>
            </a:r>
            <a:r>
              <a:rPr lang="en-GB" dirty="0" err="1"/>
              <a:t>signal+BG</a:t>
            </a:r>
            <a:r>
              <a:rPr lang="en-GB" dirty="0"/>
              <a:t> MC shape fit in </a:t>
            </a:r>
            <a:r>
              <a:rPr lang="en-GB" dirty="0" err="1"/>
              <a:t>trackjet</a:t>
            </a:r>
            <a:r>
              <a:rPr lang="en-GB" dirty="0"/>
              <a:t> </a:t>
            </a:r>
            <a:r>
              <a:rPr lang="en-GB" dirty="0" err="1"/>
              <a:t>pt</a:t>
            </a:r>
            <a:r>
              <a:rPr lang="en-GB" dirty="0"/>
              <a:t> bins, </a:t>
            </a:r>
            <a:r>
              <a:rPr lang="en-GB" b="1" dirty="0">
                <a:solidFill>
                  <a:srgbClr val="FF0000"/>
                </a:solidFill>
              </a:rPr>
              <a:t>between chi2prob of </a:t>
            </a:r>
            <a:r>
              <a:rPr lang="en-GB" b="1" dirty="0" smtClean="0">
                <a:solidFill>
                  <a:srgbClr val="FF0000"/>
                </a:solidFill>
              </a:rPr>
              <a:t>0.0 </a:t>
            </a:r>
            <a:r>
              <a:rPr lang="en-GB" b="1" dirty="0">
                <a:solidFill>
                  <a:srgbClr val="FF0000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0.3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 t="17443" r="12315" b="6250"/>
          <a:stretch/>
        </p:blipFill>
        <p:spPr bwMode="auto">
          <a:xfrm>
            <a:off x="4790365" y="1832233"/>
            <a:ext cx="4141694" cy="29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0" y="814353"/>
            <a:ext cx="0" cy="579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3653" r="12856" b="7692"/>
          <a:stretch/>
        </p:blipFill>
        <p:spPr bwMode="auto">
          <a:xfrm>
            <a:off x="5609774" y="4710458"/>
            <a:ext cx="2687522" cy="18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61212" y="5079821"/>
            <a:ext cx="9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baryons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7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3653" r="12855" b="7885"/>
          <a:stretch/>
        </p:blipFill>
        <p:spPr bwMode="auto">
          <a:xfrm>
            <a:off x="5724128" y="4700478"/>
            <a:ext cx="2804726" cy="197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3579" r="12973" b="8256"/>
          <a:stretch/>
        </p:blipFill>
        <p:spPr bwMode="auto">
          <a:xfrm>
            <a:off x="1023854" y="4710458"/>
            <a:ext cx="2699267" cy="18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Background from DATA – shape fit (3)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74976" y="814353"/>
            <a:ext cx="4397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Identified </a:t>
            </a:r>
            <a:r>
              <a:rPr lang="en-GB" dirty="0" smtClean="0"/>
              <a:t>V0s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Here </a:t>
            </a:r>
            <a:r>
              <a:rPr lang="en-GB" dirty="0" err="1" smtClean="0"/>
              <a:t>signal+BG</a:t>
            </a:r>
            <a:r>
              <a:rPr lang="en-GB" dirty="0" smtClean="0"/>
              <a:t> MC shape fit in </a:t>
            </a:r>
            <a:r>
              <a:rPr lang="en-GB" dirty="0" err="1" smtClean="0"/>
              <a:t>trackjet</a:t>
            </a:r>
            <a:r>
              <a:rPr lang="en-GB" dirty="0" smtClean="0"/>
              <a:t> </a:t>
            </a:r>
            <a:r>
              <a:rPr lang="en-GB" dirty="0" err="1" smtClean="0"/>
              <a:t>pt</a:t>
            </a:r>
            <a:r>
              <a:rPr lang="en-GB" dirty="0" smtClean="0"/>
              <a:t> bins, </a:t>
            </a:r>
            <a:r>
              <a:rPr lang="en-GB" b="1" dirty="0" smtClean="0">
                <a:solidFill>
                  <a:srgbClr val="FF0000"/>
                </a:solidFill>
              </a:rPr>
              <a:t>between chi2prob of 0.5 and 1.0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90200" y="5063609"/>
            <a:ext cx="9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baryons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90365" y="814353"/>
            <a:ext cx="4326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Here </a:t>
            </a:r>
            <a:r>
              <a:rPr lang="en-GB" dirty="0" err="1"/>
              <a:t>signal+BG</a:t>
            </a:r>
            <a:r>
              <a:rPr lang="en-GB" dirty="0"/>
              <a:t> MC shape fit in </a:t>
            </a:r>
            <a:r>
              <a:rPr lang="en-GB" dirty="0" err="1"/>
              <a:t>trackjet</a:t>
            </a:r>
            <a:r>
              <a:rPr lang="en-GB" dirty="0"/>
              <a:t> </a:t>
            </a:r>
            <a:r>
              <a:rPr lang="en-GB" dirty="0" err="1"/>
              <a:t>pt</a:t>
            </a:r>
            <a:r>
              <a:rPr lang="en-GB" dirty="0"/>
              <a:t> bins, </a:t>
            </a:r>
            <a:r>
              <a:rPr lang="en-GB" b="1" dirty="0">
                <a:solidFill>
                  <a:srgbClr val="FF0000"/>
                </a:solidFill>
              </a:rPr>
              <a:t>between chi2prob of </a:t>
            </a:r>
            <a:r>
              <a:rPr lang="en-GB" b="1" dirty="0" smtClean="0">
                <a:solidFill>
                  <a:srgbClr val="FF0000"/>
                </a:solidFill>
              </a:rPr>
              <a:t>0.0 </a:t>
            </a:r>
            <a:r>
              <a:rPr lang="en-GB" b="1" dirty="0">
                <a:solidFill>
                  <a:srgbClr val="FF0000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0.5</a:t>
            </a:r>
            <a:r>
              <a:rPr lang="en-GB" dirty="0" smtClean="0"/>
              <a:t>: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814353"/>
            <a:ext cx="0" cy="579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61212" y="5079821"/>
            <a:ext cx="9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baryons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t="18846" r="11882" b="6250"/>
          <a:stretch/>
        </p:blipFill>
        <p:spPr bwMode="auto">
          <a:xfrm>
            <a:off x="174976" y="1857065"/>
            <a:ext cx="4183023" cy="285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t="18423" r="12343" b="6530"/>
          <a:stretch/>
        </p:blipFill>
        <p:spPr bwMode="auto">
          <a:xfrm>
            <a:off x="4790365" y="1891895"/>
            <a:ext cx="3970294" cy="274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498</Words>
  <Application>Microsoft Office PowerPoint</Application>
  <PresentationFormat>On-screen Show (4:3)</PresentationFormat>
  <Paragraphs>91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ULB</dc:creator>
  <cp:lastModifiedBy>ULB</cp:lastModifiedBy>
  <cp:revision>560</cp:revision>
  <cp:lastPrinted>2011-12-14T20:15:31Z</cp:lastPrinted>
  <dcterms:created xsi:type="dcterms:W3CDTF">2011-03-16T13:57:35Z</dcterms:created>
  <dcterms:modified xsi:type="dcterms:W3CDTF">2011-12-15T18:15:00Z</dcterms:modified>
</cp:coreProperties>
</file>