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9" r:id="rId11"/>
    <p:sldId id="274" r:id="rId12"/>
    <p:sldId id="267" r:id="rId13"/>
    <p:sldId id="271" r:id="rId14"/>
    <p:sldId id="272" r:id="rId15"/>
    <p:sldId id="273" r:id="rId16"/>
    <p:sldId id="270" r:id="rId17"/>
    <p:sldId id="275" r:id="rId18"/>
    <p:sldId id="276" r:id="rId19"/>
  </p:sldIdLst>
  <p:sldSz cx="9144000" cy="6858000" type="screen4x3"/>
  <p:notesSz cx="6400800" cy="8686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A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773680" cy="434340"/>
          </a:xfrm>
          <a:prstGeom prst="rect">
            <a:avLst/>
          </a:prstGeom>
        </p:spPr>
        <p:txBody>
          <a:bodyPr vert="horz" lIns="86211" tIns="43106" rIns="86211" bIns="43106" rtlCol="0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625639" y="1"/>
            <a:ext cx="2773680" cy="434340"/>
          </a:xfrm>
          <a:prstGeom prst="rect">
            <a:avLst/>
          </a:prstGeom>
        </p:spPr>
        <p:txBody>
          <a:bodyPr vert="horz" lIns="86211" tIns="43106" rIns="86211" bIns="43106" rtlCol="0"/>
          <a:lstStyle>
            <a:lvl1pPr algn="r">
              <a:defRPr sz="1100"/>
            </a:lvl1pPr>
          </a:lstStyle>
          <a:p>
            <a:fld id="{E4B5725F-D565-4A70-A1E3-AD651CCABE14}" type="datetimeFigureOut">
              <a:rPr lang="en-GB" smtClean="0"/>
              <a:t>17/03/2011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652463"/>
            <a:ext cx="4340225" cy="3255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211" tIns="43106" rIns="86211" bIns="4310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40080" y="4126230"/>
            <a:ext cx="5120640" cy="3909060"/>
          </a:xfrm>
          <a:prstGeom prst="rect">
            <a:avLst/>
          </a:prstGeom>
        </p:spPr>
        <p:txBody>
          <a:bodyPr vert="horz" lIns="86211" tIns="43106" rIns="86211" bIns="4310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250953"/>
            <a:ext cx="2773680" cy="434340"/>
          </a:xfrm>
          <a:prstGeom prst="rect">
            <a:avLst/>
          </a:prstGeom>
        </p:spPr>
        <p:txBody>
          <a:bodyPr vert="horz" lIns="86211" tIns="43106" rIns="86211" bIns="43106" rtlCol="0" anchor="b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25639" y="8250953"/>
            <a:ext cx="2773680" cy="434340"/>
          </a:xfrm>
          <a:prstGeom prst="rect">
            <a:avLst/>
          </a:prstGeom>
        </p:spPr>
        <p:txBody>
          <a:bodyPr vert="horz" lIns="86211" tIns="43106" rIns="86211" bIns="43106" rtlCol="0" anchor="b"/>
          <a:lstStyle>
            <a:lvl1pPr algn="r">
              <a:defRPr sz="1100"/>
            </a:lvl1pPr>
          </a:lstStyle>
          <a:p>
            <a:fld id="{AABDD351-18AA-47E5-9CD2-0E770A5707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501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0A26-FF19-40CB-A9A6-11995AAD757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9739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0A26-FF19-40CB-A9A6-11995AAD757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9739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0A26-FF19-40CB-A9A6-11995AAD757F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9739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0A26-FF19-40CB-A9A6-11995AAD757F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9739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0A26-FF19-40CB-A9A6-11995AAD757F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9739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0A26-FF19-40CB-A9A6-11995AAD757F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9739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0A26-FF19-40CB-A9A6-11995AAD757F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9739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0A26-FF19-40CB-A9A6-11995AAD757F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9739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0A26-FF19-40CB-A9A6-11995AAD757F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973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0A26-FF19-40CB-A9A6-11995AAD757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973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0A26-FF19-40CB-A9A6-11995AAD757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973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0A26-FF19-40CB-A9A6-11995AAD757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973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0A26-FF19-40CB-A9A6-11995AAD757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9739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0A26-FF19-40CB-A9A6-11995AAD757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9739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0A26-FF19-40CB-A9A6-11995AAD757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973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0A26-FF19-40CB-A9A6-11995AAD757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9739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0A26-FF19-40CB-A9A6-11995AAD757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973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7566E-E1E7-46F7-A733-DFD8D2877D67}" type="datetime1">
              <a:rPr lang="en-GB" smtClean="0"/>
              <a:t>17/03/2011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366-EBE3-45B4-A127-50F801C87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9500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06AD-C277-4362-917D-00A3BC7926E7}" type="datetime1">
              <a:rPr lang="en-GB" smtClean="0"/>
              <a:t>17/03/2011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366-EBE3-45B4-A127-50F801C87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794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6EFE-8F06-45BA-A5E6-E36739B62776}" type="datetime1">
              <a:rPr lang="en-GB" smtClean="0"/>
              <a:t>17/03/2011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366-EBE3-45B4-A127-50F801C87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815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CB50C-708A-4698-8AC6-6B7F965F19F3}" type="datetime1">
              <a:rPr lang="en-GB" smtClean="0"/>
              <a:t>17/03/2011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366-EBE3-45B4-A127-50F801C87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508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7F78-6C06-43CB-952B-AAFCF7FC8004}" type="datetime1">
              <a:rPr lang="en-GB" smtClean="0"/>
              <a:t>17/03/2011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366-EBE3-45B4-A127-50F801C87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451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74972-B405-4B00-95D4-20F037490BD0}" type="datetime1">
              <a:rPr lang="en-GB" smtClean="0"/>
              <a:t>17/03/2011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366-EBE3-45B4-A127-50F801C87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580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6CC3-8F88-4FD4-9B26-05EB50173F25}" type="datetime1">
              <a:rPr lang="en-GB" smtClean="0"/>
              <a:t>17/03/2011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366-EBE3-45B4-A127-50F801C87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879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5B03-3EA8-4DF2-9786-5EC38BE0A458}" type="datetime1">
              <a:rPr lang="en-GB" smtClean="0"/>
              <a:t>17/03/2011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366-EBE3-45B4-A127-50F801C87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997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64A58-D2E1-46C4-BBC7-52CAB82594E0}" type="datetime1">
              <a:rPr lang="en-GB" smtClean="0"/>
              <a:t>17/03/2011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366-EBE3-45B4-A127-50F801C87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909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AF1E-71C6-4185-988C-001BE6A8EF0B}" type="datetime1">
              <a:rPr lang="en-GB" smtClean="0"/>
              <a:t>17/03/2011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366-EBE3-45B4-A127-50F801C87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863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9B39E-4CB8-4AA1-8306-60F8461BA9E6}" type="datetime1">
              <a:rPr lang="en-GB" smtClean="0"/>
              <a:t>17/03/2011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366-EBE3-45B4-A127-50F801C87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809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1094F-ACC8-472E-B0D6-0FAAB61227BB}" type="datetime1">
              <a:rPr lang="en-GB" smtClean="0"/>
              <a:t>17/03/2011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QCD low pT meeting, 18/03/2011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43366-EBE3-45B4-A127-50F801C87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23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hyperlink" Target="https://indico.cern.ch/getFile.py/access?contribId=15&amp;sessionId=1&amp;resId=0&amp;materialId=slides&amp;confId=12013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ndico.cern.ch/getFile.py/access?contribId=4&amp;sessionId=2&amp;resId=0&amp;materialId=slides&amp;confId=82616" TargetMode="External"/><Relationship Id="rId5" Type="http://schemas.openxmlformats.org/officeDocument/2006/relationships/hyperlink" Target="https://indico.cern.ch/getFile.py/access?contribId=3&amp;sessionId=2&amp;resId=0&amp;materialId=slides&amp;confId=82610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indico.cern.ch/getFile.py/access?contribId=0&amp;resId=0&amp;materialId=slides&amp;confId=115969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85523" y="3975447"/>
            <a:ext cx="87369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Tomas </a:t>
            </a:r>
            <a:r>
              <a:rPr lang="en-GB" sz="2400" dirty="0" err="1" smtClean="0"/>
              <a:t>Hreus</a:t>
            </a:r>
            <a:r>
              <a:rPr lang="en-GB" sz="2400" dirty="0" smtClean="0"/>
              <a:t>, </a:t>
            </a:r>
            <a:r>
              <a:rPr lang="en-GB" sz="2400" u="sng" dirty="0" smtClean="0"/>
              <a:t>Pascal </a:t>
            </a:r>
            <a:r>
              <a:rPr lang="en-GB" sz="2400" u="sng" dirty="0" err="1" smtClean="0"/>
              <a:t>Vanlaer</a:t>
            </a:r>
            <a:endParaRPr lang="en-GB" sz="2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32656"/>
            <a:ext cx="8229600" cy="1143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Study of Strangeness </a:t>
            </a:r>
            <a:r>
              <a:rPr lang="en-GB" dirty="0"/>
              <a:t>Production in Underlying Event at 7 </a:t>
            </a:r>
            <a:r>
              <a:rPr lang="en-GB" dirty="0" err="1"/>
              <a:t>TeV</a:t>
            </a:r>
            <a:endParaRPr lang="en-GB" sz="48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C523-F714-412D-AEFB-4A3A228E9996}" type="slidenum">
              <a:rPr lang="en-GB" smtClean="0"/>
              <a:t>1</a:t>
            </a:fld>
            <a:endParaRPr lang="en-GB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8501" y="2487033"/>
            <a:ext cx="1427784" cy="766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2724" y="2486684"/>
            <a:ext cx="765777" cy="765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5003" y="2486685"/>
            <a:ext cx="767721" cy="765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08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C523-F714-412D-AEFB-4A3A228E9996}" type="slidenum">
              <a:rPr lang="en-GB" smtClean="0"/>
              <a:t>10</a:t>
            </a:fld>
            <a:endParaRPr lang="en-GB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388" y="88285"/>
            <a:ext cx="8785225" cy="76944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dirty="0" smtClean="0"/>
              <a:t>1/</a:t>
            </a:r>
            <a:r>
              <a:rPr lang="en-GB" sz="4400" dirty="0" smtClean="0">
                <a:latin typeface="Symbol" pitchFamily="18" charset="2"/>
              </a:rPr>
              <a:t>Dh</a:t>
            </a:r>
            <a:r>
              <a:rPr lang="en-US" sz="4400" dirty="0" smtClean="0"/>
              <a:t> </a:t>
            </a:r>
            <a:r>
              <a:rPr lang="en-US" sz="4400" dirty="0" err="1" smtClean="0"/>
              <a:t>dN</a:t>
            </a:r>
            <a:r>
              <a:rPr lang="en-US" sz="4400" dirty="0" smtClean="0"/>
              <a:t>/d</a:t>
            </a:r>
            <a:r>
              <a:rPr lang="en-GB" sz="4400" dirty="0" err="1">
                <a:latin typeface="Symbol" pitchFamily="18" charset="2"/>
              </a:rPr>
              <a:t>Df</a:t>
            </a:r>
            <a:endParaRPr lang="en-US" sz="44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51" y="1268760"/>
            <a:ext cx="7537698" cy="4506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32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C523-F714-412D-AEFB-4A3A228E9996}" type="slidenum">
              <a:rPr lang="en-GB" smtClean="0"/>
              <a:t>11</a:t>
            </a:fld>
            <a:endParaRPr lang="en-GB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388" y="88285"/>
            <a:ext cx="8785225" cy="76944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dirty="0" smtClean="0"/>
              <a:t>Rates</a:t>
            </a:r>
            <a:endParaRPr lang="en-US" sz="4400" dirty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27" y="1238535"/>
            <a:ext cx="7642746" cy="4615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33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C523-F714-412D-AEFB-4A3A228E9996}" type="slidenum">
              <a:rPr lang="en-GB" smtClean="0"/>
              <a:t>12</a:t>
            </a:fld>
            <a:endParaRPr lang="en-GB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388" y="88285"/>
            <a:ext cx="8785225" cy="76944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dirty="0" smtClean="0"/>
              <a:t>Scalar </a:t>
            </a:r>
            <a:r>
              <a:rPr lang="en-US" sz="4400" dirty="0" err="1" smtClean="0"/>
              <a:t>pT</a:t>
            </a:r>
            <a:r>
              <a:rPr lang="en-US" sz="4400" dirty="0" smtClean="0"/>
              <a:t> Sum</a:t>
            </a:r>
            <a:endParaRPr lang="en-US" sz="4400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31" y="1268760"/>
            <a:ext cx="7697338" cy="4643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68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C523-F714-412D-AEFB-4A3A228E9996}" type="slidenum">
              <a:rPr lang="en-GB" smtClean="0"/>
              <a:t>13</a:t>
            </a:fld>
            <a:endParaRPr lang="en-GB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388" y="88285"/>
            <a:ext cx="8785225" cy="76944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dirty="0" smtClean="0"/>
              <a:t>Conclusion &amp; Plans</a:t>
            </a:r>
            <a:endParaRPr lang="en-US" sz="4400" dirty="0"/>
          </a:p>
        </p:txBody>
      </p:sp>
      <p:sp>
        <p:nvSpPr>
          <p:cNvPr id="5" name="Rectangle 4"/>
          <p:cNvSpPr/>
          <p:nvPr/>
        </p:nvSpPr>
        <p:spPr>
          <a:xfrm>
            <a:off x="251519" y="1196752"/>
            <a:ext cx="8713093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GB" dirty="0"/>
              <a:t>v</a:t>
            </a:r>
            <a:r>
              <a:rPr lang="en-GB" dirty="0" smtClean="0"/>
              <a:t>ery first look on the rates of the strange particles </a:t>
            </a:r>
            <a:r>
              <a:rPr lang="en-GB" dirty="0"/>
              <a:t>(K0s, </a:t>
            </a:r>
            <a:r>
              <a:rPr lang="en-GB" dirty="0">
                <a:latin typeface="Symbol" pitchFamily="18" charset="2"/>
              </a:rPr>
              <a:t>L, </a:t>
            </a:r>
            <a:r>
              <a:rPr lang="en-GB" dirty="0" err="1">
                <a:latin typeface="Symbol" pitchFamily="18" charset="2"/>
              </a:rPr>
              <a:t>L</a:t>
            </a:r>
            <a:r>
              <a:rPr lang="en-GB" dirty="0" err="1"/>
              <a:t>bar</a:t>
            </a:r>
            <a:r>
              <a:rPr lang="en-GB" dirty="0" smtClean="0"/>
              <a:t>) </a:t>
            </a:r>
            <a:r>
              <a:rPr lang="en-GB" dirty="0" smtClean="0"/>
              <a:t>in the underlying event</a:t>
            </a:r>
          </a:p>
          <a:p>
            <a:pPr marL="285750" indent="-285750">
              <a:buFontTx/>
              <a:buChar char="-"/>
            </a:pPr>
            <a:r>
              <a:rPr lang="en-GB" dirty="0"/>
              <a:t>u</a:t>
            </a:r>
            <a:r>
              <a:rPr lang="en-GB" dirty="0" smtClean="0"/>
              <a:t>sing kinematic fit to select relatively clean V0 sample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Similar trend with track-jet </a:t>
            </a:r>
            <a:r>
              <a:rPr lang="en-GB" dirty="0" err="1" smtClean="0"/>
              <a:t>pT</a:t>
            </a:r>
            <a:r>
              <a:rPr lang="en-GB" dirty="0" smtClean="0"/>
              <a:t> as for primary charged particles</a:t>
            </a:r>
            <a:endParaRPr lang="en-GB" dirty="0" smtClean="0"/>
          </a:p>
          <a:p>
            <a:endParaRPr lang="en-GB" dirty="0" smtClean="0"/>
          </a:p>
          <a:p>
            <a:pPr marL="285750" indent="-285750">
              <a:buFontTx/>
              <a:buChar char="-"/>
            </a:pPr>
            <a:endParaRPr lang="en-GB" dirty="0"/>
          </a:p>
          <a:p>
            <a:r>
              <a:rPr lang="en-GB" sz="3200" dirty="0" smtClean="0"/>
              <a:t>Plans</a:t>
            </a:r>
          </a:p>
          <a:p>
            <a:endParaRPr lang="en-GB" dirty="0" smtClean="0"/>
          </a:p>
          <a:p>
            <a:pPr marL="285750" indent="-285750">
              <a:buFontTx/>
              <a:buChar char="-"/>
            </a:pPr>
            <a:r>
              <a:rPr lang="en-GB" dirty="0"/>
              <a:t>p</a:t>
            </a:r>
            <a:r>
              <a:rPr lang="en-GB" dirty="0" smtClean="0"/>
              <a:t>roduce rates corrected for background</a:t>
            </a:r>
          </a:p>
          <a:p>
            <a:pPr marL="285750" indent="-285750">
              <a:buFontTx/>
              <a:buChar char="-"/>
            </a:pPr>
            <a:r>
              <a:rPr lang="en-GB" dirty="0"/>
              <a:t>e</a:t>
            </a:r>
            <a:r>
              <a:rPr lang="en-GB" dirty="0" smtClean="0"/>
              <a:t>valuate systematic uncertainties</a:t>
            </a:r>
          </a:p>
          <a:p>
            <a:pPr marL="742950" lvl="1" indent="-285750">
              <a:buFontTx/>
              <a:buChar char="-"/>
            </a:pPr>
            <a:r>
              <a:rPr lang="en-GB" dirty="0" smtClean="0"/>
              <a:t>V0 selection efficiency</a:t>
            </a:r>
          </a:p>
          <a:p>
            <a:pPr marL="742950" lvl="1" indent="-285750">
              <a:buFontTx/>
              <a:buChar char="-"/>
            </a:pPr>
            <a:r>
              <a:rPr lang="en-GB" dirty="0" smtClean="0"/>
              <a:t>V0 acceptance (different PYTHIA tunes)</a:t>
            </a:r>
          </a:p>
          <a:p>
            <a:pPr marL="742950" lvl="1" indent="-285750">
              <a:buFontTx/>
              <a:buChar char="-"/>
            </a:pPr>
            <a:r>
              <a:rPr lang="en-GB" dirty="0"/>
              <a:t>b</a:t>
            </a:r>
            <a:r>
              <a:rPr lang="en-GB" dirty="0" smtClean="0"/>
              <a:t>ackground subtraction</a:t>
            </a:r>
          </a:p>
          <a:p>
            <a:pPr marL="742950" lvl="1" indent="-285750">
              <a:buFontTx/>
              <a:buChar char="-"/>
            </a:pPr>
            <a:r>
              <a:rPr lang="en-GB" dirty="0" smtClean="0"/>
              <a:t>trigger and event selection</a:t>
            </a:r>
            <a:endParaRPr lang="en-GB" dirty="0" smtClean="0"/>
          </a:p>
          <a:p>
            <a:pPr marL="285750" indent="-285750">
              <a:buFontTx/>
              <a:buChar char="-"/>
            </a:pPr>
            <a:endParaRPr lang="en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50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79388" y="88285"/>
            <a:ext cx="8785225" cy="76944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dirty="0" smtClean="0"/>
              <a:t>Backup Slides</a:t>
            </a:r>
            <a:endParaRPr lang="en-US" sz="4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366-EBE3-45B4-A127-50F801C87B7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814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C523-F714-412D-AEFB-4A3A228E9996}" type="slidenum">
              <a:rPr lang="en-GB" smtClean="0"/>
              <a:t>15</a:t>
            </a:fld>
            <a:endParaRPr lang="en-GB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388" y="88285"/>
            <a:ext cx="8785225" cy="76944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dirty="0" smtClean="0"/>
              <a:t>Cross-check: </a:t>
            </a:r>
            <a:r>
              <a:rPr lang="en-US" sz="4400" dirty="0" err="1" smtClean="0"/>
              <a:t>uncorr</a:t>
            </a:r>
            <a:r>
              <a:rPr lang="en-US" sz="4400" dirty="0" smtClean="0"/>
              <a:t>./corrected rates</a:t>
            </a:r>
            <a:endParaRPr lang="en-US" sz="4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7" y="1052736"/>
            <a:ext cx="4595795" cy="2783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806" y="1074291"/>
            <a:ext cx="4270369" cy="2583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2997814" y="3537271"/>
            <a:ext cx="94638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 smtClean="0"/>
              <a:t>Leading-jet</a:t>
            </a:r>
            <a:endParaRPr lang="en-GB" sz="1200" dirty="0"/>
          </a:p>
        </p:txBody>
      </p:sp>
      <p:sp>
        <p:nvSpPr>
          <p:cNvPr id="8" name="Rectangle 7"/>
          <p:cNvSpPr/>
          <p:nvPr/>
        </p:nvSpPr>
        <p:spPr>
          <a:xfrm>
            <a:off x="7394668" y="3389420"/>
            <a:ext cx="94638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 smtClean="0"/>
              <a:t>Leading-jet</a:t>
            </a:r>
            <a:endParaRPr lang="en-GB" sz="12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7" y="3813583"/>
            <a:ext cx="4583682" cy="2719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986440" y="6296394"/>
            <a:ext cx="94638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 smtClean="0"/>
              <a:t>Leading-jet</a:t>
            </a:r>
            <a:endParaRPr lang="en-GB" sz="1200" dirty="0"/>
          </a:p>
        </p:txBody>
      </p:sp>
      <p:sp>
        <p:nvSpPr>
          <p:cNvPr id="11" name="Rectangle 10"/>
          <p:cNvSpPr/>
          <p:nvPr/>
        </p:nvSpPr>
        <p:spPr>
          <a:xfrm>
            <a:off x="4911602" y="3922739"/>
            <a:ext cx="38892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Shapes normalised to 1</a:t>
            </a:r>
          </a:p>
          <a:p>
            <a:endParaRPr lang="en-GB" dirty="0" smtClean="0"/>
          </a:p>
          <a:p>
            <a:r>
              <a:rPr lang="en-GB" dirty="0"/>
              <a:t>O</a:t>
            </a:r>
            <a:r>
              <a:rPr lang="en-GB" dirty="0" smtClean="0"/>
              <a:t>bserved trend is not a feature of the correction</a:t>
            </a:r>
            <a:endParaRPr lang="en-GB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80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C523-F714-412D-AEFB-4A3A228E9996}" type="slidenum">
              <a:rPr lang="en-GB" smtClean="0"/>
              <a:t>16</a:t>
            </a:fld>
            <a:endParaRPr lang="en-GB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388" y="88285"/>
            <a:ext cx="8785225" cy="76944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dirty="0" err="1" smtClean="0"/>
              <a:t>pT</a:t>
            </a:r>
            <a:r>
              <a:rPr lang="en-US" sz="4400" dirty="0" smtClean="0"/>
              <a:t> Spectra (shape comparison)</a:t>
            </a:r>
            <a:endParaRPr lang="en-US" sz="4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679009"/>
            <a:ext cx="4170999" cy="2481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0387" y="1700808"/>
            <a:ext cx="4118332" cy="2437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55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72" y="1124744"/>
            <a:ext cx="8679456" cy="5064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C523-F714-412D-AEFB-4A3A228E9996}" type="slidenum">
              <a:rPr lang="en-GB" smtClean="0"/>
              <a:t>17</a:t>
            </a:fld>
            <a:endParaRPr lang="en-GB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388" y="88285"/>
            <a:ext cx="8785225" cy="76944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dirty="0" smtClean="0"/>
              <a:t>Rates</a:t>
            </a:r>
            <a:endParaRPr lang="en-US" sz="4400" dirty="0"/>
          </a:p>
        </p:txBody>
      </p:sp>
      <p:sp>
        <p:nvSpPr>
          <p:cNvPr id="13" name="Rectangle 12"/>
          <p:cNvSpPr/>
          <p:nvPr/>
        </p:nvSpPr>
        <p:spPr>
          <a:xfrm>
            <a:off x="5004048" y="4221088"/>
            <a:ext cx="22991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More V0 activity in the toward region</a:t>
            </a:r>
            <a:endParaRPr lang="en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76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30" y="1105469"/>
            <a:ext cx="8309831" cy="4952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C523-F714-412D-AEFB-4A3A228E9996}" type="slidenum">
              <a:rPr lang="en-GB" smtClean="0"/>
              <a:t>18</a:t>
            </a:fld>
            <a:endParaRPr lang="en-GB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388" y="88285"/>
            <a:ext cx="8785225" cy="76944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dirty="0" smtClean="0"/>
              <a:t>Scalar </a:t>
            </a:r>
            <a:r>
              <a:rPr lang="en-US" sz="4400" dirty="0" err="1" smtClean="0"/>
              <a:t>pT</a:t>
            </a:r>
            <a:r>
              <a:rPr lang="en-US" sz="4400" dirty="0" smtClean="0"/>
              <a:t> Sum</a:t>
            </a:r>
            <a:endParaRPr lang="en-US" sz="4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76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3851921" y="1164134"/>
            <a:ext cx="489654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 smtClean="0"/>
              <a:t>Event &amp; Track-Jet Selection:</a:t>
            </a:r>
          </a:p>
          <a:p>
            <a:r>
              <a:rPr lang="en-GB" sz="1600" i="1" dirty="0" smtClean="0"/>
              <a:t>- </a:t>
            </a:r>
            <a:r>
              <a:rPr lang="en-GB" sz="1600" i="1" dirty="0"/>
              <a:t>m</a:t>
            </a:r>
            <a:r>
              <a:rPr lang="en-GB" sz="1600" i="1" dirty="0" smtClean="0"/>
              <a:t>eant to be identical to UE </a:t>
            </a:r>
            <a:r>
              <a:rPr lang="en-GB" sz="1600" i="1" dirty="0" smtClean="0"/>
              <a:t>QCD-10-010 analysis</a:t>
            </a:r>
          </a:p>
          <a:p>
            <a:pPr marL="285750" indent="-285750">
              <a:buFontTx/>
              <a:buChar char="-"/>
            </a:pPr>
            <a:endParaRPr lang="en-GB" sz="1600" dirty="0" smtClean="0"/>
          </a:p>
          <a:p>
            <a:r>
              <a:rPr lang="en-GB" sz="1600" b="1" dirty="0" smtClean="0">
                <a:solidFill>
                  <a:srgbClr val="0070C0"/>
                </a:solidFill>
              </a:rPr>
              <a:t>Trigger:</a:t>
            </a:r>
          </a:p>
          <a:p>
            <a:r>
              <a:rPr lang="en-GB" sz="1600" dirty="0" err="1" smtClean="0"/>
              <a:t>HLT_MinBiasPixel_SingleTrack</a:t>
            </a:r>
            <a:endParaRPr lang="en-GB" sz="1600" dirty="0" smtClean="0"/>
          </a:p>
          <a:p>
            <a:r>
              <a:rPr lang="en-GB" sz="1600" dirty="0" smtClean="0"/>
              <a:t>BSC</a:t>
            </a:r>
          </a:p>
          <a:p>
            <a:r>
              <a:rPr lang="en-GB" sz="1600" b="1" dirty="0" smtClean="0">
                <a:solidFill>
                  <a:srgbClr val="0070C0"/>
                </a:solidFill>
              </a:rPr>
              <a:t>Primary vertex:</a:t>
            </a:r>
          </a:p>
          <a:p>
            <a:r>
              <a:rPr lang="en-GB" sz="1600" dirty="0" smtClean="0"/>
              <a:t>single </a:t>
            </a:r>
            <a:r>
              <a:rPr lang="en-GB" sz="1600" dirty="0" err="1" smtClean="0"/>
              <a:t>single</a:t>
            </a:r>
            <a:r>
              <a:rPr lang="en-GB" sz="1600" dirty="0" smtClean="0"/>
              <a:t> vertex (</a:t>
            </a:r>
            <a:r>
              <a:rPr lang="en-GB" sz="1600" dirty="0" err="1" smtClean="0"/>
              <a:t>offlinePrimaryVertices</a:t>
            </a:r>
            <a:r>
              <a:rPr lang="en-GB" sz="1600" dirty="0" smtClean="0"/>
              <a:t>)</a:t>
            </a:r>
          </a:p>
          <a:p>
            <a:r>
              <a:rPr lang="en-GB" sz="1600" dirty="0" smtClean="0"/>
              <a:t>valid vertex (not fake, different from beam spot)</a:t>
            </a:r>
          </a:p>
          <a:p>
            <a:r>
              <a:rPr lang="en-GB" sz="1600" dirty="0" err="1" smtClean="0"/>
              <a:t>dZ</a:t>
            </a:r>
            <a:r>
              <a:rPr lang="en-GB" sz="1600" dirty="0" smtClean="0"/>
              <a:t>(</a:t>
            </a:r>
            <a:r>
              <a:rPr lang="en-GB" sz="1600" dirty="0" err="1" smtClean="0"/>
              <a:t>vtx</a:t>
            </a:r>
            <a:r>
              <a:rPr lang="en-GB" sz="1600" dirty="0" smtClean="0"/>
              <a:t>, </a:t>
            </a:r>
            <a:r>
              <a:rPr lang="en-GB" sz="1600" dirty="0" err="1" smtClean="0"/>
              <a:t>beamspot</a:t>
            </a:r>
            <a:r>
              <a:rPr lang="en-GB" sz="1600" dirty="0" smtClean="0"/>
              <a:t>) &lt; 10cm</a:t>
            </a:r>
          </a:p>
          <a:p>
            <a:r>
              <a:rPr lang="en-GB" sz="1600" dirty="0" err="1" smtClean="0"/>
              <a:t>ndof</a:t>
            </a:r>
            <a:r>
              <a:rPr lang="en-GB" sz="1600" dirty="0" smtClean="0"/>
              <a:t> &gt; 4</a:t>
            </a:r>
          </a:p>
          <a:p>
            <a:r>
              <a:rPr lang="en-GB" sz="1600" dirty="0"/>
              <a:t>	</a:t>
            </a:r>
          </a:p>
          <a:p>
            <a:r>
              <a:rPr lang="en-GB" sz="1600" b="1" dirty="0" smtClean="0">
                <a:solidFill>
                  <a:srgbClr val="0070C0"/>
                </a:solidFill>
              </a:rPr>
              <a:t>Leading Track-jet:</a:t>
            </a:r>
          </a:p>
          <a:p>
            <a:r>
              <a:rPr lang="en-GB" sz="1600" dirty="0" smtClean="0"/>
              <a:t>tracks with </a:t>
            </a:r>
            <a:r>
              <a:rPr lang="en-GB" sz="1600" dirty="0" err="1" smtClean="0"/>
              <a:t>pT</a:t>
            </a:r>
            <a:r>
              <a:rPr lang="en-GB" sz="1600" dirty="0" smtClean="0"/>
              <a:t> &gt; 0.5 </a:t>
            </a:r>
            <a:r>
              <a:rPr lang="en-GB" sz="1600" dirty="0" err="1" smtClean="0"/>
              <a:t>GeV</a:t>
            </a:r>
            <a:r>
              <a:rPr lang="en-GB" sz="1600" dirty="0" smtClean="0"/>
              <a:t>, |eta|&lt;2.5</a:t>
            </a:r>
          </a:p>
          <a:p>
            <a:endParaRPr lang="en-GB" sz="1600" dirty="0" smtClean="0"/>
          </a:p>
          <a:p>
            <a:r>
              <a:rPr lang="en-GB" sz="2000" b="1" dirty="0" smtClean="0"/>
              <a:t>V0 Selection (K0s, </a:t>
            </a:r>
            <a:r>
              <a:rPr lang="en-GB" sz="2000" b="1" dirty="0" smtClean="0">
                <a:latin typeface="Symbol" pitchFamily="18" charset="2"/>
              </a:rPr>
              <a:t>L</a:t>
            </a:r>
            <a:r>
              <a:rPr lang="en-GB" sz="2000" b="1" dirty="0">
                <a:latin typeface="Symbol" pitchFamily="18" charset="2"/>
              </a:rPr>
              <a:t>, </a:t>
            </a:r>
            <a:r>
              <a:rPr lang="en-GB" sz="2000" b="1" dirty="0" err="1">
                <a:latin typeface="Symbol" pitchFamily="18" charset="2"/>
              </a:rPr>
              <a:t>L</a:t>
            </a:r>
            <a:r>
              <a:rPr lang="en-GB" sz="2000" b="1" dirty="0" err="1"/>
              <a:t>bar</a:t>
            </a:r>
            <a:r>
              <a:rPr lang="en-GB" sz="2000" b="1" dirty="0" smtClean="0"/>
              <a:t>): </a:t>
            </a:r>
          </a:p>
          <a:p>
            <a:r>
              <a:rPr lang="en-GB" sz="1600" dirty="0" smtClean="0"/>
              <a:t>|</a:t>
            </a:r>
            <a:r>
              <a:rPr lang="en-GB" sz="1600" dirty="0" smtClean="0">
                <a:latin typeface="Symbol" pitchFamily="18" charset="2"/>
              </a:rPr>
              <a:t>h</a:t>
            </a:r>
            <a:r>
              <a:rPr lang="en-GB" sz="1600" dirty="0"/>
              <a:t> </a:t>
            </a:r>
            <a:r>
              <a:rPr lang="en-GB" sz="1600" dirty="0" smtClean="0"/>
              <a:t>daughters| &lt; 2.5</a:t>
            </a:r>
          </a:p>
          <a:p>
            <a:r>
              <a:rPr lang="en-GB" sz="1600" dirty="0" smtClean="0"/>
              <a:t>|</a:t>
            </a:r>
            <a:r>
              <a:rPr lang="en-GB" sz="1600" dirty="0" smtClean="0">
                <a:latin typeface="Symbol" pitchFamily="18" charset="2"/>
              </a:rPr>
              <a:t>h </a:t>
            </a:r>
            <a:r>
              <a:rPr lang="en-GB" sz="1600" dirty="0" smtClean="0"/>
              <a:t>V0| &lt; 2.0</a:t>
            </a:r>
          </a:p>
          <a:p>
            <a:r>
              <a:rPr lang="en-GB" sz="1600" dirty="0" smtClean="0"/>
              <a:t>pT_K0s &gt; 0.5 </a:t>
            </a:r>
            <a:r>
              <a:rPr lang="en-GB" sz="1600" dirty="0" err="1" smtClean="0"/>
              <a:t>GeV</a:t>
            </a:r>
            <a:r>
              <a:rPr lang="en-GB" sz="1600" dirty="0" smtClean="0"/>
              <a:t> ;      </a:t>
            </a:r>
            <a:r>
              <a:rPr lang="en-GB" sz="1600" dirty="0" err="1" smtClean="0"/>
              <a:t>pT_</a:t>
            </a:r>
            <a:r>
              <a:rPr lang="en-GB" sz="1600" dirty="0" err="1" smtClean="0">
                <a:latin typeface="Symbol" pitchFamily="18" charset="2"/>
              </a:rPr>
              <a:t>L</a:t>
            </a:r>
            <a:r>
              <a:rPr lang="en-GB" sz="1600" dirty="0" smtClean="0">
                <a:latin typeface="Symbol" pitchFamily="18" charset="2"/>
              </a:rPr>
              <a:t>,</a:t>
            </a:r>
            <a:r>
              <a:rPr lang="en-GB" sz="1600" dirty="0">
                <a:latin typeface="Symbol" pitchFamily="18" charset="2"/>
              </a:rPr>
              <a:t> </a:t>
            </a:r>
            <a:r>
              <a:rPr lang="en-GB" sz="1600" dirty="0" err="1" smtClean="0">
                <a:latin typeface="Symbol" pitchFamily="18" charset="2"/>
              </a:rPr>
              <a:t>L</a:t>
            </a:r>
            <a:r>
              <a:rPr lang="en-GB" sz="1600" dirty="0" err="1" smtClean="0"/>
              <a:t>bar</a:t>
            </a:r>
            <a:r>
              <a:rPr lang="en-GB" sz="1600" dirty="0"/>
              <a:t> </a:t>
            </a:r>
            <a:r>
              <a:rPr lang="en-GB" sz="1600" dirty="0" smtClean="0"/>
              <a:t>&gt; 1.0 </a:t>
            </a:r>
            <a:r>
              <a:rPr lang="en-GB" sz="1600" dirty="0" err="1" smtClean="0"/>
              <a:t>GeV</a:t>
            </a:r>
            <a:endParaRPr lang="en-GB" sz="1600" dirty="0" smtClean="0"/>
          </a:p>
          <a:p>
            <a:r>
              <a:rPr lang="en-GB" sz="1600" dirty="0" smtClean="0"/>
              <a:t>Transverse flight distance &gt; 1 </a:t>
            </a:r>
            <a:r>
              <a:rPr lang="en-GB" sz="1600" dirty="0" smtClean="0"/>
              <a:t>cm</a:t>
            </a:r>
          </a:p>
          <a:p>
            <a:r>
              <a:rPr lang="en-GB" sz="1600" dirty="0" smtClean="0"/>
              <a:t>+ kinematic fit</a:t>
            </a:r>
            <a:endParaRPr lang="en-GB" sz="1600" dirty="0" smtClean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C523-F714-412D-AEFB-4A3A228E9996}" type="slidenum">
              <a:rPr lang="en-GB" smtClean="0"/>
              <a:t>2</a:t>
            </a:fld>
            <a:endParaRPr lang="en-GB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388" y="88285"/>
            <a:ext cx="8785225" cy="76944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dirty="0" smtClean="0"/>
              <a:t>Data Sample and Selection</a:t>
            </a:r>
            <a:endParaRPr lang="en-US" sz="4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151" y="2924944"/>
            <a:ext cx="2505075" cy="334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301298" y="1199579"/>
            <a:ext cx="319058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 smtClean="0"/>
              <a:t>Data Sample:</a:t>
            </a:r>
          </a:p>
          <a:p>
            <a:r>
              <a:rPr lang="en-GB" sz="1600" dirty="0"/>
              <a:t>/</a:t>
            </a:r>
            <a:r>
              <a:rPr lang="en-GB" sz="1600" dirty="0" err="1" smtClean="0"/>
              <a:t>MinimumBias</a:t>
            </a:r>
            <a:r>
              <a:rPr lang="en-GB" sz="1600" dirty="0" smtClean="0"/>
              <a:t>/Commissioning10-Jun14thReReco_v1/RECO</a:t>
            </a:r>
          </a:p>
          <a:p>
            <a:r>
              <a:rPr lang="en-GB" sz="1600" dirty="0" smtClean="0"/>
              <a:t>Runs</a:t>
            </a:r>
            <a:r>
              <a:rPr lang="en-GB" sz="1600" dirty="0" smtClean="0"/>
              <a:t>: 132440-137436</a:t>
            </a:r>
          </a:p>
          <a:p>
            <a:r>
              <a:rPr lang="en-GB" sz="1600" dirty="0" smtClean="0"/>
              <a:t>+ JSON </a:t>
            </a:r>
            <a:r>
              <a:rPr lang="en-GB" sz="1600" dirty="0" smtClean="0"/>
              <a:t>file</a:t>
            </a:r>
          </a:p>
          <a:p>
            <a:r>
              <a:rPr lang="en-GB" sz="1600" i="1" dirty="0"/>
              <a:t>(CMSSW_3_6_1_patch4</a:t>
            </a:r>
            <a:r>
              <a:rPr lang="en-GB" sz="1600" i="1" dirty="0" smtClean="0"/>
              <a:t>)</a:t>
            </a:r>
            <a:endParaRPr lang="en-GB" sz="1600" i="1" dirty="0"/>
          </a:p>
        </p:txBody>
      </p:sp>
      <p:sp>
        <p:nvSpPr>
          <p:cNvPr id="2" name="Rectangle 1"/>
          <p:cNvSpPr/>
          <p:nvPr/>
        </p:nvSpPr>
        <p:spPr>
          <a:xfrm>
            <a:off x="2641308" y="4281840"/>
            <a:ext cx="5004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60</a:t>
            </a:r>
            <a:r>
              <a:rPr lang="en-GB" baseline="30000" dirty="0" smtClean="0"/>
              <a:t>o</a:t>
            </a:r>
            <a:endParaRPr lang="en-GB" baseline="30000" dirty="0"/>
          </a:p>
        </p:txBody>
      </p:sp>
      <p:sp>
        <p:nvSpPr>
          <p:cNvPr id="8" name="Rectangle 7"/>
          <p:cNvSpPr/>
          <p:nvPr/>
        </p:nvSpPr>
        <p:spPr>
          <a:xfrm>
            <a:off x="2581394" y="5672630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120</a:t>
            </a:r>
            <a:r>
              <a:rPr lang="en-GB" baseline="30000" dirty="0" smtClean="0"/>
              <a:t>o</a:t>
            </a:r>
            <a:endParaRPr lang="en-GB" baseline="30000" dirty="0"/>
          </a:p>
        </p:txBody>
      </p:sp>
      <p:sp>
        <p:nvSpPr>
          <p:cNvPr id="9" name="Rectangle 8"/>
          <p:cNvSpPr/>
          <p:nvPr/>
        </p:nvSpPr>
        <p:spPr>
          <a:xfrm>
            <a:off x="1647296" y="3765500"/>
            <a:ext cx="3834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0</a:t>
            </a:r>
            <a:r>
              <a:rPr lang="en-GB" baseline="30000" dirty="0" smtClean="0"/>
              <a:t>o</a:t>
            </a:r>
            <a:endParaRPr lang="en-GB" baseline="300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08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C523-F714-412D-AEFB-4A3A228E9996}" type="slidenum">
              <a:rPr lang="en-GB" smtClean="0"/>
              <a:t>3</a:t>
            </a:fld>
            <a:endParaRPr lang="en-GB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388" y="88285"/>
            <a:ext cx="8785225" cy="76944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dirty="0" smtClean="0"/>
              <a:t>Kinematic Fit: Principle</a:t>
            </a:r>
            <a:endParaRPr lang="en-US" sz="4400" dirty="0"/>
          </a:p>
        </p:txBody>
      </p:sp>
      <p:sp>
        <p:nvSpPr>
          <p:cNvPr id="6" name="Obdĺžnik 23"/>
          <p:cNvSpPr/>
          <p:nvPr/>
        </p:nvSpPr>
        <p:spPr>
          <a:xfrm>
            <a:off x="214282" y="950185"/>
            <a:ext cx="871543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V0s selected based on the chi2 probability of the kinematic fit.</a:t>
            </a:r>
          </a:p>
          <a:p>
            <a:endParaRPr lang="en-US" sz="1600" dirty="0" smtClean="0"/>
          </a:p>
          <a:p>
            <a:r>
              <a:rPr lang="en-US" sz="1600" dirty="0" smtClean="0"/>
              <a:t>Kinematic fit: minimization of the </a:t>
            </a:r>
            <a:r>
              <a:rPr lang="en-US" sz="1600" dirty="0" smtClean="0">
                <a:latin typeface="Symbol" pitchFamily="18" charset="2"/>
              </a:rPr>
              <a:t>c</a:t>
            </a:r>
            <a:r>
              <a:rPr lang="en-US" sz="1600" baseline="30000" dirty="0" smtClean="0">
                <a:latin typeface="Symbol" pitchFamily="18" charset="2"/>
              </a:rPr>
              <a:t>2</a:t>
            </a:r>
            <a:r>
              <a:rPr lang="en-US" sz="1600" dirty="0" smtClean="0"/>
              <a:t> </a:t>
            </a:r>
            <a:r>
              <a:rPr lang="en-US" sz="1600" dirty="0" smtClean="0"/>
              <a:t>function with </a:t>
            </a:r>
            <a:r>
              <a:rPr lang="en-US" sz="1600" dirty="0" smtClean="0"/>
              <a:t>kinematic constraints</a:t>
            </a:r>
            <a:r>
              <a:rPr lang="en-US" sz="1600" dirty="0" smtClean="0"/>
              <a:t>:</a:t>
            </a:r>
          </a:p>
          <a:p>
            <a:endParaRPr lang="en-US" sz="1600" dirty="0" smtClean="0"/>
          </a:p>
          <a:p>
            <a:r>
              <a:rPr lang="en-US" sz="1600" b="1" dirty="0"/>
              <a:t>3</a:t>
            </a:r>
            <a:r>
              <a:rPr lang="en-US" sz="1600" b="1" dirty="0" smtClean="0"/>
              <a:t> constraints: </a:t>
            </a:r>
          </a:p>
          <a:p>
            <a:pPr marL="342900" indent="-342900">
              <a:buFontTx/>
              <a:buChar char="-"/>
            </a:pPr>
            <a:r>
              <a:rPr lang="en-US" sz="1600" dirty="0" err="1" smtClean="0"/>
              <a:t>vertexing</a:t>
            </a:r>
            <a:r>
              <a:rPr lang="en-US" sz="1600" dirty="0" smtClean="0"/>
              <a:t> </a:t>
            </a:r>
            <a:r>
              <a:rPr lang="en-US" sz="1600" dirty="0"/>
              <a:t>(daughter tracks cross secondary </a:t>
            </a:r>
            <a:r>
              <a:rPr lang="en-US" sz="1600" dirty="0" smtClean="0"/>
              <a:t>vertex)</a:t>
            </a:r>
          </a:p>
          <a:p>
            <a:pPr marL="342900" indent="-342900">
              <a:buFontTx/>
              <a:buChar char="-"/>
            </a:pPr>
            <a:r>
              <a:rPr lang="en-US" sz="1600" dirty="0" smtClean="0"/>
              <a:t>fixed </a:t>
            </a:r>
            <a:r>
              <a:rPr lang="en-US" sz="1600" dirty="0" smtClean="0"/>
              <a:t>V0</a:t>
            </a:r>
            <a:r>
              <a:rPr lang="en-US" sz="1600" dirty="0" smtClean="0"/>
              <a:t> </a:t>
            </a:r>
            <a:r>
              <a:rPr lang="en-US" sz="1600" dirty="0" smtClean="0"/>
              <a:t>mass to V0 PDG value</a:t>
            </a:r>
          </a:p>
          <a:p>
            <a:pPr marL="342900" indent="-342900">
              <a:buFontTx/>
              <a:buChar char="-"/>
            </a:pPr>
            <a:r>
              <a:rPr lang="en-US" sz="1600" dirty="0" smtClean="0"/>
              <a:t>pointing (V0 point to primary vertex)</a:t>
            </a:r>
          </a:p>
          <a:p>
            <a:endParaRPr lang="en-US" sz="1600" b="1" dirty="0"/>
          </a:p>
          <a:p>
            <a:r>
              <a:rPr lang="en-US" sz="1600" dirty="0" smtClean="0"/>
              <a:t>Fitting 9 measured parameters: </a:t>
            </a:r>
            <a:r>
              <a:rPr lang="en-US" sz="1600" dirty="0" smtClean="0">
                <a:solidFill>
                  <a:srgbClr val="FF0000"/>
                </a:solidFill>
                <a:latin typeface="Symbol" pitchFamily="18" charset="2"/>
              </a:rPr>
              <a:t>r</a:t>
            </a:r>
            <a:r>
              <a:rPr lang="en-US" sz="1600" dirty="0" smtClean="0">
                <a:latin typeface="Symbol" pitchFamily="18" charset="2"/>
              </a:rPr>
              <a:t> </a:t>
            </a:r>
            <a:r>
              <a:rPr lang="en-US" sz="1600" dirty="0" smtClean="0">
                <a:latin typeface="+mj-lt"/>
              </a:rPr>
              <a:t>= q / pt,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FF0000"/>
                </a:solidFill>
                <a:latin typeface="Symbol" pitchFamily="18" charset="2"/>
              </a:rPr>
              <a:t>q, f </a:t>
            </a:r>
            <a:r>
              <a:rPr lang="en-US" sz="1600" dirty="0" smtClean="0">
                <a:latin typeface="+mj-lt"/>
              </a:rPr>
              <a:t>of two daughter tracks, sec. vertex (</a:t>
            </a:r>
            <a:r>
              <a:rPr lang="en-US" sz="1600" dirty="0" err="1" smtClean="0">
                <a:latin typeface="+mj-lt"/>
              </a:rPr>
              <a:t>x,y,z</a:t>
            </a:r>
            <a:r>
              <a:rPr lang="en-US" sz="1600" dirty="0" smtClean="0">
                <a:latin typeface="+mj-lt"/>
              </a:rPr>
              <a:t>), considering full 9x9 covariance matrix of </a:t>
            </a:r>
            <a:r>
              <a:rPr lang="en-US" sz="1600" dirty="0" smtClean="0"/>
              <a:t>measured </a:t>
            </a:r>
            <a:r>
              <a:rPr lang="en-US" sz="1600" dirty="0" smtClean="0">
                <a:latin typeface="+mj-lt"/>
              </a:rPr>
              <a:t>parameters</a:t>
            </a:r>
            <a:endParaRPr lang="en-US" sz="1600" dirty="0" smtClean="0"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67515" y="6245993"/>
            <a:ext cx="13051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K0s mass [</a:t>
            </a:r>
            <a:r>
              <a:rPr lang="en-US" sz="1400" dirty="0" err="1" smtClean="0"/>
              <a:t>GeV</a:t>
            </a:r>
            <a:r>
              <a:rPr lang="en-US" sz="1400" dirty="0"/>
              <a:t>]</a:t>
            </a:r>
            <a:endParaRPr lang="en-GB" sz="1400" dirty="0"/>
          </a:p>
        </p:txBody>
      </p:sp>
      <p:sp>
        <p:nvSpPr>
          <p:cNvPr id="8" name="Rectangle 7"/>
          <p:cNvSpPr/>
          <p:nvPr/>
        </p:nvSpPr>
        <p:spPr>
          <a:xfrm>
            <a:off x="7405803" y="6237312"/>
            <a:ext cx="11737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Symbol" pitchFamily="18" charset="2"/>
              </a:rPr>
              <a:t>L</a:t>
            </a:r>
            <a:r>
              <a:rPr lang="en-US" sz="1400" dirty="0" smtClean="0"/>
              <a:t> mass [</a:t>
            </a:r>
            <a:r>
              <a:rPr lang="en-US" sz="1400" dirty="0" err="1" smtClean="0"/>
              <a:t>GeV</a:t>
            </a:r>
            <a:r>
              <a:rPr lang="en-US" sz="1400" dirty="0" smtClean="0"/>
              <a:t>]</a:t>
            </a:r>
            <a:endParaRPr lang="en-GB" sz="1400" dirty="0"/>
          </a:p>
        </p:txBody>
      </p:sp>
      <p:sp>
        <p:nvSpPr>
          <p:cNvPr id="3" name="Rectangle 2"/>
          <p:cNvSpPr/>
          <p:nvPr/>
        </p:nvSpPr>
        <p:spPr>
          <a:xfrm>
            <a:off x="6894096" y="938485"/>
            <a:ext cx="207051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 smtClean="0">
                <a:solidFill>
                  <a:schemeClr val="bg2">
                    <a:lumMod val="50000"/>
                  </a:schemeClr>
                </a:solidFill>
              </a:rPr>
              <a:t>Talks on the fit presented at tracking PDG/POG</a:t>
            </a:r>
          </a:p>
          <a:p>
            <a:r>
              <a:rPr lang="en-US" sz="1400" i="1" dirty="0" smtClean="0">
                <a:solidFill>
                  <a:schemeClr val="bg2">
                    <a:lumMod val="50000"/>
                  </a:schemeClr>
                </a:solidFill>
              </a:rPr>
              <a:t>and Alignment meetings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789" y="3651935"/>
            <a:ext cx="3922748" cy="2654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507" y="3655942"/>
            <a:ext cx="4006957" cy="2680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1120277" y="4149080"/>
            <a:ext cx="10567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K0s mass</a:t>
            </a:r>
            <a:endParaRPr lang="en-GB" b="1" dirty="0"/>
          </a:p>
        </p:txBody>
      </p:sp>
      <p:sp>
        <p:nvSpPr>
          <p:cNvPr id="14" name="Rectangle 13"/>
          <p:cNvSpPr/>
          <p:nvPr/>
        </p:nvSpPr>
        <p:spPr>
          <a:xfrm>
            <a:off x="5508104" y="4173983"/>
            <a:ext cx="8851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latin typeface="Symbol" pitchFamily="18" charset="2"/>
              </a:rPr>
              <a:t>L </a:t>
            </a:r>
            <a:r>
              <a:rPr lang="en-GB" b="1" dirty="0"/>
              <a:t>mass</a:t>
            </a:r>
            <a:endParaRPr lang="en-GB" b="1" dirty="0"/>
          </a:p>
        </p:txBody>
      </p:sp>
      <p:sp>
        <p:nvSpPr>
          <p:cNvPr id="4" name="Rectangle 3"/>
          <p:cNvSpPr/>
          <p:nvPr/>
        </p:nvSpPr>
        <p:spPr>
          <a:xfrm>
            <a:off x="6454252" y="1677148"/>
            <a:ext cx="25822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dirty="0">
                <a:solidFill>
                  <a:schemeClr val="bg2">
                    <a:lumMod val="50000"/>
                  </a:schemeClr>
                </a:solidFill>
                <a:hlinkClick r:id="rId5"/>
              </a:rPr>
              <a:t>https://</a:t>
            </a:r>
            <a:r>
              <a:rPr lang="en-GB" sz="1000" dirty="0" smtClean="0">
                <a:solidFill>
                  <a:schemeClr val="bg2">
                    <a:lumMod val="50000"/>
                  </a:schemeClr>
                </a:solidFill>
                <a:hlinkClick r:id="rId5"/>
              </a:rPr>
              <a:t>indico.cern.ch/getFile.py/access?contribId=3&amp;sessionId=2&amp;resId=0&amp;materialId=slides&amp;confId=82610</a:t>
            </a:r>
            <a:endParaRPr lang="en-GB" sz="10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GB" sz="1000" dirty="0">
                <a:solidFill>
                  <a:schemeClr val="bg2">
                    <a:lumMod val="50000"/>
                  </a:schemeClr>
                </a:solidFill>
                <a:hlinkClick r:id="rId6"/>
              </a:rPr>
              <a:t>https://</a:t>
            </a:r>
            <a:r>
              <a:rPr lang="en-GB" sz="1000" dirty="0" smtClean="0">
                <a:solidFill>
                  <a:schemeClr val="bg2">
                    <a:lumMod val="50000"/>
                  </a:schemeClr>
                </a:solidFill>
                <a:hlinkClick r:id="rId6"/>
              </a:rPr>
              <a:t>indico.cern.ch/getFile.py/access?contribId=4&amp;sessionId=2&amp;resId=0&amp;materialId=slides&amp;confId=82616</a:t>
            </a:r>
            <a:endParaRPr lang="en-GB" sz="10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GB" sz="1000" dirty="0">
                <a:solidFill>
                  <a:schemeClr val="bg2">
                    <a:lumMod val="50000"/>
                  </a:schemeClr>
                </a:solidFill>
                <a:hlinkClick r:id="rId7"/>
              </a:rPr>
              <a:t>https://</a:t>
            </a:r>
            <a:r>
              <a:rPr lang="en-GB" sz="1000" dirty="0" smtClean="0">
                <a:solidFill>
                  <a:schemeClr val="bg2">
                    <a:lumMod val="50000"/>
                  </a:schemeClr>
                </a:solidFill>
                <a:hlinkClick r:id="rId7"/>
              </a:rPr>
              <a:t>indico.cern.ch/getFile.py/access?contribId=15&amp;sessionId=1&amp;resId=0&amp;materialId=slides&amp;confId=120130</a:t>
            </a:r>
            <a:r>
              <a:rPr lang="en-GB" sz="10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en-GB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16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78" y="1412777"/>
            <a:ext cx="3684895" cy="2503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111663"/>
            <a:ext cx="3695318" cy="249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773" y="4104674"/>
            <a:ext cx="3709109" cy="248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Rectangle 24"/>
          <p:cNvSpPr/>
          <p:nvPr/>
        </p:nvSpPr>
        <p:spPr>
          <a:xfrm>
            <a:off x="4033742" y="1168105"/>
            <a:ext cx="489654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Cut: </a:t>
            </a:r>
            <a:r>
              <a:rPr lang="en-US" b="1" dirty="0">
                <a:latin typeface="Symbol" pitchFamily="18" charset="2"/>
              </a:rPr>
              <a:t>c</a:t>
            </a:r>
            <a:r>
              <a:rPr lang="en-US" b="1" baseline="30000" dirty="0">
                <a:latin typeface="Symbol" pitchFamily="18" charset="2"/>
              </a:rPr>
              <a:t>2</a:t>
            </a:r>
            <a:r>
              <a:rPr lang="en-GB" b="1" dirty="0" smtClean="0"/>
              <a:t> probability &gt; 0.05</a:t>
            </a:r>
            <a:endParaRPr lang="en-GB" b="1" dirty="0" smtClean="0"/>
          </a:p>
          <a:p>
            <a:endParaRPr lang="en-GB" dirty="0"/>
          </a:p>
          <a:p>
            <a:r>
              <a:rPr lang="en-GB" dirty="0" smtClean="0"/>
              <a:t>Background </a:t>
            </a:r>
            <a:r>
              <a:rPr lang="en-GB" dirty="0" smtClean="0"/>
              <a:t>to V0 sample estimated from MC:</a:t>
            </a:r>
          </a:p>
          <a:p>
            <a:endParaRPr lang="en-GB" dirty="0"/>
          </a:p>
          <a:p>
            <a:r>
              <a:rPr lang="en-GB" dirty="0" smtClean="0"/>
              <a:t>Background for K0s </a:t>
            </a:r>
            <a:r>
              <a:rPr lang="en-GB" dirty="0" smtClean="0"/>
              <a:t>    </a:t>
            </a:r>
            <a:r>
              <a:rPr lang="en-GB" dirty="0" smtClean="0"/>
              <a:t>=</a:t>
            </a:r>
            <a:r>
              <a:rPr lang="en-GB" dirty="0" smtClean="0"/>
              <a:t> 2.23 +- 0.02% </a:t>
            </a:r>
            <a:endParaRPr lang="en-GB" dirty="0" smtClean="0"/>
          </a:p>
          <a:p>
            <a:r>
              <a:rPr lang="en-GB" dirty="0" smtClean="0"/>
              <a:t>Background for </a:t>
            </a:r>
            <a:r>
              <a:rPr lang="en-GB" dirty="0" smtClean="0">
                <a:latin typeface="Symbol" pitchFamily="18" charset="2"/>
              </a:rPr>
              <a:t>L        </a:t>
            </a:r>
            <a:r>
              <a:rPr lang="en-GB" dirty="0" smtClean="0"/>
              <a:t>= 6.64 +- 0.12%</a:t>
            </a:r>
          </a:p>
          <a:p>
            <a:r>
              <a:rPr lang="en-GB" dirty="0" smtClean="0"/>
              <a:t>Background for </a:t>
            </a:r>
            <a:r>
              <a:rPr lang="en-GB" dirty="0" err="1" smtClean="0">
                <a:latin typeface="Symbol" pitchFamily="18" charset="2"/>
              </a:rPr>
              <a:t>L</a:t>
            </a:r>
            <a:r>
              <a:rPr lang="en-GB" dirty="0" err="1" smtClean="0"/>
              <a:t>bar</a:t>
            </a:r>
            <a:r>
              <a:rPr lang="en-GB" dirty="0" smtClean="0"/>
              <a:t>   = 7.45 +- 0.14%</a:t>
            </a:r>
          </a:p>
          <a:p>
            <a:endParaRPr lang="en-GB" dirty="0"/>
          </a:p>
          <a:p>
            <a:r>
              <a:rPr lang="en-GB" dirty="0" smtClean="0"/>
              <a:t>Primary-matched within R</a:t>
            </a:r>
            <a:r>
              <a:rPr lang="en-GB" dirty="0" smtClean="0">
                <a:latin typeface="Symbol" pitchFamily="18" charset="2"/>
              </a:rPr>
              <a:t>(</a:t>
            </a:r>
            <a:r>
              <a:rPr lang="en-GB" dirty="0" err="1" smtClean="0">
                <a:latin typeface="Symbol" pitchFamily="18" charset="2"/>
              </a:rPr>
              <a:t>DhDf</a:t>
            </a:r>
            <a:r>
              <a:rPr lang="en-GB" dirty="0" smtClean="0">
                <a:latin typeface="Symbol" pitchFamily="18" charset="2"/>
              </a:rPr>
              <a:t>)</a:t>
            </a:r>
            <a:r>
              <a:rPr lang="en-GB" dirty="0" smtClean="0"/>
              <a:t> &lt; 0.04</a:t>
            </a:r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C523-F714-412D-AEFB-4A3A228E9996}" type="slidenum">
              <a:rPr lang="en-GB" smtClean="0"/>
              <a:t>4</a:t>
            </a:fld>
            <a:endParaRPr lang="en-GB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388" y="88285"/>
            <a:ext cx="8785225" cy="64633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dirty="0" smtClean="0"/>
              <a:t>Kinematic Fit: </a:t>
            </a:r>
            <a:r>
              <a:rPr lang="en-US" sz="3600" dirty="0" smtClean="0"/>
              <a:t>Chi2 Probability &amp; Background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1132292" y="4446778"/>
            <a:ext cx="343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Symbol" pitchFamily="18" charset="2"/>
              </a:rPr>
              <a:t>L</a:t>
            </a:r>
            <a:endParaRPr lang="en-GB" b="1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811134" y="1705738"/>
            <a:ext cx="8087" cy="2019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143535" y="1825091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K0s</a:t>
            </a:r>
            <a:endParaRPr lang="en-GB" b="1" dirty="0"/>
          </a:p>
        </p:txBody>
      </p:sp>
      <p:sp>
        <p:nvSpPr>
          <p:cNvPr id="20" name="Rectangle 19"/>
          <p:cNvSpPr/>
          <p:nvPr/>
        </p:nvSpPr>
        <p:spPr>
          <a:xfrm>
            <a:off x="4860032" y="440286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err="1">
                <a:latin typeface="Symbol" pitchFamily="18" charset="2"/>
              </a:rPr>
              <a:t>L</a:t>
            </a:r>
            <a:r>
              <a:rPr lang="en-GB" b="1" dirty="0" err="1"/>
              <a:t>bar</a:t>
            </a:r>
            <a:endParaRPr lang="en-GB" b="1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862063" y="4381915"/>
            <a:ext cx="8147" cy="20368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4837715" y="4381915"/>
            <a:ext cx="8605" cy="202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30842" y="1412776"/>
            <a:ext cx="1272539" cy="2231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146764" y="4077072"/>
            <a:ext cx="1272539" cy="2231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4131911" y="4077072"/>
            <a:ext cx="1272539" cy="2231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3072822" y="3775578"/>
            <a:ext cx="7251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Symbol" pitchFamily="18" charset="2"/>
              </a:rPr>
              <a:t>c</a:t>
            </a:r>
            <a:r>
              <a:rPr lang="en-US" sz="1400" baseline="30000" dirty="0">
                <a:latin typeface="Symbol" pitchFamily="18" charset="2"/>
              </a:rPr>
              <a:t>2</a:t>
            </a:r>
            <a:r>
              <a:rPr lang="en-GB" sz="1400" dirty="0"/>
              <a:t> </a:t>
            </a:r>
            <a:r>
              <a:rPr lang="en-GB" sz="1400" dirty="0" err="1"/>
              <a:t>prob</a:t>
            </a:r>
            <a:endParaRPr lang="en-GB" sz="1400" dirty="0"/>
          </a:p>
        </p:txBody>
      </p:sp>
      <p:sp>
        <p:nvSpPr>
          <p:cNvPr id="31" name="Rectangle 30"/>
          <p:cNvSpPr/>
          <p:nvPr/>
        </p:nvSpPr>
        <p:spPr>
          <a:xfrm>
            <a:off x="3184278" y="6480818"/>
            <a:ext cx="7251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Symbol" pitchFamily="18" charset="2"/>
              </a:rPr>
              <a:t>c</a:t>
            </a:r>
            <a:r>
              <a:rPr lang="en-US" sz="1400" baseline="30000" dirty="0">
                <a:latin typeface="Symbol" pitchFamily="18" charset="2"/>
              </a:rPr>
              <a:t>2</a:t>
            </a:r>
            <a:r>
              <a:rPr lang="en-GB" sz="1400" dirty="0"/>
              <a:t> </a:t>
            </a:r>
            <a:r>
              <a:rPr lang="en-GB" sz="1400" dirty="0" err="1"/>
              <a:t>prob</a:t>
            </a:r>
            <a:endParaRPr lang="en-GB" sz="1400" dirty="0"/>
          </a:p>
        </p:txBody>
      </p:sp>
      <p:sp>
        <p:nvSpPr>
          <p:cNvPr id="32" name="Rectangle 31"/>
          <p:cNvSpPr/>
          <p:nvPr/>
        </p:nvSpPr>
        <p:spPr>
          <a:xfrm>
            <a:off x="7110071" y="6505599"/>
            <a:ext cx="7251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Symbol" pitchFamily="18" charset="2"/>
              </a:rPr>
              <a:t>c</a:t>
            </a:r>
            <a:r>
              <a:rPr lang="en-US" sz="1400" baseline="30000" dirty="0">
                <a:latin typeface="Symbol" pitchFamily="18" charset="2"/>
              </a:rPr>
              <a:t>2</a:t>
            </a:r>
            <a:r>
              <a:rPr lang="en-GB" sz="1400" dirty="0"/>
              <a:t> </a:t>
            </a:r>
            <a:r>
              <a:rPr lang="en-GB" sz="1400" dirty="0" err="1"/>
              <a:t>prob</a:t>
            </a:r>
            <a:endParaRPr lang="en-GB" sz="1400" dirty="0"/>
          </a:p>
        </p:txBody>
      </p:sp>
      <p:sp>
        <p:nvSpPr>
          <p:cNvPr id="3" name="Rectangle 2"/>
          <p:cNvSpPr/>
          <p:nvPr/>
        </p:nvSpPr>
        <p:spPr>
          <a:xfrm>
            <a:off x="1081422" y="853842"/>
            <a:ext cx="2168607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/>
              <a:t>m</a:t>
            </a:r>
            <a:r>
              <a:rPr lang="en-GB" sz="1600" dirty="0" smtClean="0"/>
              <a:t>atched to primary</a:t>
            </a:r>
          </a:p>
          <a:p>
            <a:endParaRPr lang="en-GB" sz="300" dirty="0" smtClean="0"/>
          </a:p>
          <a:p>
            <a:r>
              <a:rPr lang="en-GB" sz="1600" dirty="0"/>
              <a:t>n</a:t>
            </a:r>
            <a:r>
              <a:rPr lang="en-GB" sz="1600" dirty="0" smtClean="0"/>
              <a:t>ot matched to primary</a:t>
            </a:r>
            <a:endParaRPr lang="en-GB" sz="1600" dirty="0"/>
          </a:p>
        </p:txBody>
      </p:sp>
      <p:sp>
        <p:nvSpPr>
          <p:cNvPr id="2" name="Rectangle 1"/>
          <p:cNvSpPr/>
          <p:nvPr/>
        </p:nvSpPr>
        <p:spPr>
          <a:xfrm>
            <a:off x="539552" y="880264"/>
            <a:ext cx="541870" cy="261610"/>
          </a:xfrm>
          <a:prstGeom prst="rect">
            <a:avLst/>
          </a:prstGeom>
          <a:solidFill>
            <a:srgbClr val="002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539552" y="1190793"/>
            <a:ext cx="541870" cy="26161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13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C523-F714-412D-AEFB-4A3A228E9996}" type="slidenum">
              <a:rPr lang="en-GB" smtClean="0"/>
              <a:t>5</a:t>
            </a:fld>
            <a:endParaRPr lang="en-GB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388" y="88285"/>
            <a:ext cx="8785225" cy="76944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dirty="0" smtClean="0"/>
              <a:t>V0 Correction</a:t>
            </a:r>
            <a:endParaRPr lang="en-US" sz="4400" dirty="0"/>
          </a:p>
        </p:txBody>
      </p:sp>
      <p:sp>
        <p:nvSpPr>
          <p:cNvPr id="8" name="Rectangle 7"/>
          <p:cNvSpPr/>
          <p:nvPr/>
        </p:nvSpPr>
        <p:spPr>
          <a:xfrm>
            <a:off x="1992768" y="1628800"/>
            <a:ext cx="59150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V0 Correction = 1 / ( acceptance x efficiency )</a:t>
            </a:r>
            <a:endParaRPr lang="en-GB" sz="2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51848" y="3126159"/>
            <a:ext cx="744030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acceptance</a:t>
            </a:r>
            <a:r>
              <a:rPr lang="en-GB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dirty="0" smtClean="0"/>
              <a:t>is </a:t>
            </a:r>
            <a:r>
              <a:rPr lang="en-GB" sz="2400" dirty="0" smtClean="0"/>
              <a:t>restricted to kinematic range of sufficient V0 selection efficiency</a:t>
            </a:r>
            <a:endParaRPr lang="en-GB" sz="2400" dirty="0" smtClean="0"/>
          </a:p>
          <a:p>
            <a:r>
              <a:rPr lang="en-GB" sz="2400" dirty="0"/>
              <a:t>	</a:t>
            </a:r>
            <a:r>
              <a:rPr lang="en-GB" sz="2400" dirty="0" smtClean="0"/>
              <a:t>- </a:t>
            </a:r>
            <a:r>
              <a:rPr lang="en-GB" sz="2400" dirty="0" smtClean="0"/>
              <a:t>small systematics expected</a:t>
            </a:r>
            <a:endParaRPr lang="en-GB" sz="2400" dirty="0" smtClean="0"/>
          </a:p>
          <a:p>
            <a:endParaRPr lang="en-GB" sz="2400" dirty="0"/>
          </a:p>
          <a:p>
            <a:r>
              <a:rPr lang="en-GB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efficiency</a:t>
            </a:r>
            <a:r>
              <a:rPr lang="en-GB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dirty="0" smtClean="0"/>
              <a:t>is estimated with detailed MC</a:t>
            </a:r>
            <a:endParaRPr lang="en-GB" sz="2400" dirty="0"/>
          </a:p>
        </p:txBody>
      </p:sp>
      <p:sp>
        <p:nvSpPr>
          <p:cNvPr id="2" name="Rectangle 1"/>
          <p:cNvSpPr/>
          <p:nvPr/>
        </p:nvSpPr>
        <p:spPr>
          <a:xfrm>
            <a:off x="395536" y="5764053"/>
            <a:ext cx="806489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MC </a:t>
            </a:r>
            <a:r>
              <a:rPr lang="en-GB" b="1" dirty="0"/>
              <a:t>Sample</a:t>
            </a:r>
            <a:r>
              <a:rPr lang="en-GB" b="1" dirty="0" smtClean="0"/>
              <a:t>: </a:t>
            </a:r>
          </a:p>
          <a:p>
            <a:r>
              <a:rPr lang="en-GB" sz="1400" dirty="0" smtClean="0"/>
              <a:t>/MinBias_TuneD6T_7TeV-pythia6/Summer10-START36_V10_SP10-v1/GEN-SIM-RECODEBUG</a:t>
            </a:r>
          </a:p>
          <a:p>
            <a:r>
              <a:rPr lang="en-GB" sz="1400" i="1" dirty="0" smtClean="0"/>
              <a:t>(CMSSW_3_6_2)</a:t>
            </a:r>
            <a:endParaRPr lang="en-GB" sz="1400" i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82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79388" y="995244"/>
            <a:ext cx="514623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/>
              <a:t>Acceptance definition: </a:t>
            </a:r>
            <a:r>
              <a:rPr lang="en-GB" sz="1600" b="1" dirty="0" err="1" smtClean="0">
                <a:solidFill>
                  <a:schemeClr val="accent1"/>
                </a:solidFill>
              </a:rPr>
              <a:t>N_acc</a:t>
            </a:r>
            <a:r>
              <a:rPr lang="en-GB" sz="1600" b="1" dirty="0" smtClean="0">
                <a:solidFill>
                  <a:schemeClr val="accent1"/>
                </a:solidFill>
              </a:rPr>
              <a:t> / </a:t>
            </a:r>
            <a:r>
              <a:rPr lang="en-GB" sz="1600" b="1" dirty="0" err="1" smtClean="0">
                <a:solidFill>
                  <a:schemeClr val="accent1"/>
                </a:solidFill>
              </a:rPr>
              <a:t>N_gen</a:t>
            </a:r>
            <a:endParaRPr lang="en-GB" sz="1600" b="1" dirty="0" smtClean="0">
              <a:solidFill>
                <a:schemeClr val="accent1"/>
              </a:solidFill>
            </a:endParaRPr>
          </a:p>
          <a:p>
            <a:endParaRPr lang="en-GB" sz="1600" dirty="0"/>
          </a:p>
          <a:p>
            <a:r>
              <a:rPr lang="en-GB" sz="1600" b="1" dirty="0" err="1" smtClean="0">
                <a:solidFill>
                  <a:schemeClr val="accent1"/>
                </a:solidFill>
              </a:rPr>
              <a:t>N_gen</a:t>
            </a:r>
            <a:r>
              <a:rPr lang="en-GB" sz="1600" dirty="0" smtClean="0"/>
              <a:t> = </a:t>
            </a:r>
            <a:r>
              <a:rPr lang="en-GB" sz="1600" dirty="0" smtClean="0"/>
              <a:t>K0s </a:t>
            </a:r>
            <a:r>
              <a:rPr lang="en-GB" sz="1600" dirty="0" smtClean="0"/>
              <a:t>generated </a:t>
            </a:r>
            <a:r>
              <a:rPr lang="en-GB" sz="1600" dirty="0" smtClean="0"/>
              <a:t>inside:</a:t>
            </a:r>
            <a:endParaRPr lang="en-GB" sz="1600" dirty="0" smtClean="0"/>
          </a:p>
          <a:p>
            <a:r>
              <a:rPr lang="en-GB" sz="1600" dirty="0"/>
              <a:t>	</a:t>
            </a:r>
            <a:r>
              <a:rPr lang="en-GB" sz="1600" dirty="0" err="1" smtClean="0"/>
              <a:t>pT</a:t>
            </a:r>
            <a:r>
              <a:rPr lang="en-GB" sz="1600" dirty="0" smtClean="0"/>
              <a:t> &gt; 0.5 </a:t>
            </a:r>
            <a:r>
              <a:rPr lang="en-GB" sz="1600" dirty="0" err="1" smtClean="0"/>
              <a:t>GeV</a:t>
            </a:r>
            <a:endParaRPr lang="en-GB" sz="1600" dirty="0" smtClean="0"/>
          </a:p>
          <a:p>
            <a:r>
              <a:rPr lang="en-GB" sz="1600" dirty="0"/>
              <a:t>	</a:t>
            </a:r>
            <a:r>
              <a:rPr lang="en-GB" sz="1600" dirty="0" smtClean="0"/>
              <a:t>|</a:t>
            </a:r>
            <a:r>
              <a:rPr lang="en-GB" sz="1600" dirty="0" smtClean="0">
                <a:latin typeface="Symbol" pitchFamily="18" charset="2"/>
              </a:rPr>
              <a:t>h</a:t>
            </a:r>
            <a:r>
              <a:rPr lang="en-GB" sz="1600" dirty="0" smtClean="0"/>
              <a:t>| &lt; 2.0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C523-F714-412D-AEFB-4A3A228E9996}" type="slidenum">
              <a:rPr lang="en-GB" smtClean="0"/>
              <a:t>6</a:t>
            </a:fld>
            <a:endParaRPr lang="en-GB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388" y="88285"/>
            <a:ext cx="8785225" cy="76944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dirty="0" smtClean="0"/>
              <a:t>K0s</a:t>
            </a:r>
            <a:r>
              <a:rPr lang="en-US" sz="4400" dirty="0" smtClean="0"/>
              <a:t> </a:t>
            </a:r>
            <a:r>
              <a:rPr lang="en-US" sz="4400" dirty="0" smtClean="0"/>
              <a:t>Correction: Acceptance</a:t>
            </a:r>
            <a:endParaRPr lang="en-US" sz="4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2434" y="2823969"/>
            <a:ext cx="5405514" cy="3323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325618" y="1427292"/>
            <a:ext cx="363899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dirty="0" err="1">
                <a:solidFill>
                  <a:schemeClr val="accent1"/>
                </a:solidFill>
              </a:rPr>
              <a:t>N_acc</a:t>
            </a:r>
            <a:r>
              <a:rPr lang="en-GB" sz="1600" dirty="0"/>
              <a:t> = fraction of </a:t>
            </a:r>
            <a:r>
              <a:rPr lang="en-GB" sz="1600" dirty="0" err="1"/>
              <a:t>N_gen</a:t>
            </a:r>
            <a:r>
              <a:rPr lang="en-GB" sz="1600" dirty="0"/>
              <a:t> which passed the </a:t>
            </a:r>
            <a:r>
              <a:rPr lang="en-GB" sz="1600" dirty="0" smtClean="0"/>
              <a:t>acceptance </a:t>
            </a:r>
            <a:r>
              <a:rPr lang="en-GB" sz="1600" dirty="0"/>
              <a:t>cuts:</a:t>
            </a:r>
          </a:p>
          <a:p>
            <a:r>
              <a:rPr lang="en-GB" sz="1600" dirty="0"/>
              <a:t>	</a:t>
            </a:r>
            <a:r>
              <a:rPr lang="en-GB" sz="1600" dirty="0" err="1"/>
              <a:t>pT_daughters</a:t>
            </a:r>
            <a:r>
              <a:rPr lang="en-GB" sz="1600" dirty="0"/>
              <a:t> &gt; 0.3 </a:t>
            </a:r>
            <a:r>
              <a:rPr lang="en-GB" sz="1600" dirty="0" err="1"/>
              <a:t>GeV</a:t>
            </a:r>
            <a:endParaRPr lang="en-GB" sz="1600" dirty="0"/>
          </a:p>
          <a:p>
            <a:r>
              <a:rPr lang="en-GB" sz="1600" dirty="0"/>
              <a:t>	|</a:t>
            </a:r>
            <a:r>
              <a:rPr lang="en-GB" sz="1600" dirty="0" err="1">
                <a:latin typeface="Symbol" pitchFamily="18" charset="2"/>
              </a:rPr>
              <a:t>h_</a:t>
            </a:r>
            <a:r>
              <a:rPr lang="en-GB" sz="1600" dirty="0" err="1"/>
              <a:t>daughters</a:t>
            </a:r>
            <a:r>
              <a:rPr lang="en-GB" sz="1600" dirty="0"/>
              <a:t>| &lt; 2.5</a:t>
            </a:r>
          </a:p>
          <a:p>
            <a:r>
              <a:rPr lang="en-GB" sz="1600" dirty="0"/>
              <a:t>	gen </a:t>
            </a:r>
            <a:r>
              <a:rPr lang="en-GB" sz="1600" dirty="0" err="1" smtClean="0"/>
              <a:t>transv</a:t>
            </a:r>
            <a:r>
              <a:rPr lang="en-GB" sz="1600" dirty="0" smtClean="0"/>
              <a:t>. </a:t>
            </a:r>
            <a:r>
              <a:rPr lang="en-GB" sz="1600" dirty="0"/>
              <a:t>flight </a:t>
            </a:r>
            <a:r>
              <a:rPr lang="en-GB" sz="1600" dirty="0" smtClean="0"/>
              <a:t>dist. </a:t>
            </a:r>
            <a:r>
              <a:rPr lang="en-GB" sz="1600" dirty="0"/>
              <a:t>&gt; 1 </a:t>
            </a:r>
            <a:r>
              <a:rPr lang="en-GB" sz="1600" dirty="0" smtClean="0"/>
              <a:t>cm</a:t>
            </a:r>
          </a:p>
          <a:p>
            <a:endParaRPr lang="en-GB" sz="1600" dirty="0"/>
          </a:p>
        </p:txBody>
      </p:sp>
      <p:sp>
        <p:nvSpPr>
          <p:cNvPr id="5" name="Rectangle 4"/>
          <p:cNvSpPr/>
          <p:nvPr/>
        </p:nvSpPr>
        <p:spPr>
          <a:xfrm>
            <a:off x="4776716" y="6084004"/>
            <a:ext cx="704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K0s </a:t>
            </a:r>
            <a:r>
              <a:rPr lang="en-GB" dirty="0" smtClean="0">
                <a:latin typeface="Symbol" pitchFamily="18" charset="2"/>
              </a:rPr>
              <a:t>h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 rot="16200000">
            <a:off x="-501718" y="3292687"/>
            <a:ext cx="13853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K0s </a:t>
            </a:r>
            <a:r>
              <a:rPr lang="en-GB" dirty="0" err="1" smtClean="0"/>
              <a:t>pT</a:t>
            </a:r>
            <a:r>
              <a:rPr lang="en-GB" dirty="0" smtClean="0"/>
              <a:t> [</a:t>
            </a:r>
            <a:r>
              <a:rPr lang="en-GB" dirty="0" err="1" smtClean="0"/>
              <a:t>GeV</a:t>
            </a:r>
            <a:r>
              <a:rPr lang="en-GB" dirty="0" smtClean="0"/>
              <a:t>]</a:t>
            </a:r>
            <a:endParaRPr lang="en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32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368" y="3074274"/>
            <a:ext cx="5316533" cy="3294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Rectangle 24"/>
          <p:cNvSpPr/>
          <p:nvPr/>
        </p:nvSpPr>
        <p:spPr>
          <a:xfrm>
            <a:off x="179388" y="1037054"/>
            <a:ext cx="514623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/>
              <a:t>Efficiency definition: </a:t>
            </a:r>
            <a:r>
              <a:rPr lang="en-GB" sz="1600" b="1" dirty="0" err="1" smtClean="0">
                <a:solidFill>
                  <a:schemeClr val="accent1"/>
                </a:solidFill>
              </a:rPr>
              <a:t>N_rec</a:t>
            </a:r>
            <a:r>
              <a:rPr lang="en-GB" sz="1600" b="1" dirty="0" smtClean="0">
                <a:solidFill>
                  <a:schemeClr val="accent1"/>
                </a:solidFill>
              </a:rPr>
              <a:t> / </a:t>
            </a:r>
            <a:r>
              <a:rPr lang="en-GB" sz="1600" b="1" dirty="0" err="1" smtClean="0">
                <a:solidFill>
                  <a:schemeClr val="accent1"/>
                </a:solidFill>
              </a:rPr>
              <a:t>N_acc</a:t>
            </a:r>
            <a:endParaRPr lang="en-GB" sz="1600" b="1" dirty="0" smtClean="0">
              <a:solidFill>
                <a:schemeClr val="accent1"/>
              </a:solidFill>
            </a:endParaRPr>
          </a:p>
          <a:p>
            <a:endParaRPr lang="en-GB" sz="1600" dirty="0"/>
          </a:p>
          <a:p>
            <a:r>
              <a:rPr lang="en-GB" sz="1600" b="1" dirty="0" err="1" smtClean="0">
                <a:solidFill>
                  <a:schemeClr val="accent1"/>
                </a:solidFill>
              </a:rPr>
              <a:t>N_rec</a:t>
            </a:r>
            <a:r>
              <a:rPr lang="en-GB" sz="1600" dirty="0" smtClean="0"/>
              <a:t> </a:t>
            </a:r>
            <a:r>
              <a:rPr lang="en-GB" sz="1600" dirty="0" smtClean="0"/>
              <a:t>= K0s </a:t>
            </a:r>
            <a:r>
              <a:rPr lang="en-GB" sz="1600" dirty="0" smtClean="0"/>
              <a:t>passed all </a:t>
            </a:r>
            <a:r>
              <a:rPr lang="en-GB" sz="1600" dirty="0" err="1" smtClean="0"/>
              <a:t>reco</a:t>
            </a:r>
            <a:r>
              <a:rPr lang="en-GB" sz="1600" dirty="0" smtClean="0"/>
              <a:t> </a:t>
            </a:r>
            <a:r>
              <a:rPr lang="en-GB" sz="1600" dirty="0" smtClean="0"/>
              <a:t>cuts:</a:t>
            </a:r>
            <a:endParaRPr lang="en-GB" sz="1600" dirty="0" smtClean="0"/>
          </a:p>
          <a:p>
            <a:r>
              <a:rPr lang="en-GB" sz="1600" dirty="0"/>
              <a:t>|</a:t>
            </a:r>
            <a:r>
              <a:rPr lang="en-GB" sz="1600" dirty="0">
                <a:latin typeface="Symbol" pitchFamily="18" charset="2"/>
              </a:rPr>
              <a:t>h</a:t>
            </a:r>
            <a:r>
              <a:rPr lang="en-GB" sz="1600" dirty="0"/>
              <a:t> daughters| &lt; 2.5</a:t>
            </a:r>
          </a:p>
          <a:p>
            <a:r>
              <a:rPr lang="en-GB" sz="1600" dirty="0" err="1"/>
              <a:t>pT_daughters</a:t>
            </a:r>
            <a:r>
              <a:rPr lang="en-GB" sz="1600" dirty="0"/>
              <a:t> &gt; 0.3 </a:t>
            </a:r>
            <a:r>
              <a:rPr lang="en-GB" sz="1600" dirty="0" err="1"/>
              <a:t>GeV</a:t>
            </a:r>
            <a:endParaRPr lang="en-GB" sz="1600" dirty="0"/>
          </a:p>
          <a:p>
            <a:r>
              <a:rPr lang="en-GB" sz="1600" dirty="0" smtClean="0"/>
              <a:t>|</a:t>
            </a:r>
            <a:r>
              <a:rPr lang="en-GB" sz="1600" dirty="0">
                <a:latin typeface="Symbol" pitchFamily="18" charset="2"/>
              </a:rPr>
              <a:t>h </a:t>
            </a:r>
            <a:r>
              <a:rPr lang="en-GB" sz="1600" dirty="0"/>
              <a:t>K</a:t>
            </a:r>
            <a:r>
              <a:rPr lang="en-GB" sz="1600" dirty="0" smtClean="0"/>
              <a:t>0</a:t>
            </a:r>
            <a:r>
              <a:rPr lang="en-GB" sz="1600" dirty="0"/>
              <a:t>| &lt; </a:t>
            </a:r>
            <a:r>
              <a:rPr lang="en-GB" sz="1600" dirty="0" smtClean="0"/>
              <a:t>2.0</a:t>
            </a:r>
          </a:p>
          <a:p>
            <a:r>
              <a:rPr lang="en-GB" sz="1600" dirty="0" smtClean="0"/>
              <a:t>pT_K0s </a:t>
            </a:r>
            <a:r>
              <a:rPr lang="en-GB" sz="1600" dirty="0"/>
              <a:t>&gt; 0.5 </a:t>
            </a:r>
            <a:r>
              <a:rPr lang="en-GB" sz="1600" dirty="0" err="1"/>
              <a:t>GeV</a:t>
            </a:r>
            <a:r>
              <a:rPr lang="en-GB" sz="1600" dirty="0"/>
              <a:t> </a:t>
            </a:r>
          </a:p>
          <a:p>
            <a:r>
              <a:rPr lang="en-GB" sz="1600" dirty="0"/>
              <a:t>Transverse flight distance &gt; 1 </a:t>
            </a:r>
            <a:r>
              <a:rPr lang="en-GB" sz="1600" dirty="0" smtClean="0"/>
              <a:t>cm</a:t>
            </a:r>
            <a:endParaRPr lang="en-GB" sz="16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C523-F714-412D-AEFB-4A3A228E9996}" type="slidenum">
              <a:rPr lang="en-GB" smtClean="0"/>
              <a:t>7</a:t>
            </a:fld>
            <a:endParaRPr lang="en-GB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388" y="88285"/>
            <a:ext cx="8785225" cy="76944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dirty="0" smtClean="0"/>
              <a:t>K0s </a:t>
            </a:r>
            <a:r>
              <a:rPr lang="en-US" sz="4400" dirty="0" smtClean="0"/>
              <a:t>Correction: Efficiency</a:t>
            </a:r>
            <a:endParaRPr lang="en-US" sz="4400" dirty="0"/>
          </a:p>
        </p:txBody>
      </p:sp>
      <p:sp>
        <p:nvSpPr>
          <p:cNvPr id="5" name="Rectangle 4"/>
          <p:cNvSpPr/>
          <p:nvPr/>
        </p:nvSpPr>
        <p:spPr>
          <a:xfrm>
            <a:off x="4776716" y="6300028"/>
            <a:ext cx="704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K0s </a:t>
            </a:r>
            <a:r>
              <a:rPr lang="en-GB" dirty="0" smtClean="0">
                <a:latin typeface="Symbol" pitchFamily="18" charset="2"/>
              </a:rPr>
              <a:t>h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 rot="16200000">
            <a:off x="-501718" y="3508711"/>
            <a:ext cx="13853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K0s </a:t>
            </a:r>
            <a:r>
              <a:rPr lang="en-GB" dirty="0" err="1" smtClean="0"/>
              <a:t>pT</a:t>
            </a:r>
            <a:r>
              <a:rPr lang="en-GB" dirty="0" smtClean="0"/>
              <a:t> [</a:t>
            </a:r>
            <a:r>
              <a:rPr lang="en-GB" dirty="0" err="1" smtClean="0"/>
              <a:t>GeV</a:t>
            </a:r>
            <a:r>
              <a:rPr lang="en-GB" dirty="0" smtClean="0"/>
              <a:t>]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5623901" y="3356992"/>
            <a:ext cx="3267709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Efficiency is relatively </a:t>
            </a:r>
            <a:r>
              <a:rPr lang="en-GB" dirty="0" smtClean="0"/>
              <a:t>high</a:t>
            </a:r>
          </a:p>
          <a:p>
            <a:endParaRPr lang="en-GB" dirty="0" smtClean="0"/>
          </a:p>
          <a:p>
            <a:r>
              <a:rPr lang="en-GB" dirty="0"/>
              <a:t>MC is describing efficiency correctly </a:t>
            </a:r>
            <a:r>
              <a:rPr lang="en-GB" dirty="0">
                <a:sym typeface="Wingdings" pitchFamily="2" charset="2"/>
              </a:rPr>
              <a:t> lifetime test</a:t>
            </a:r>
          </a:p>
          <a:p>
            <a:r>
              <a:rPr lang="en-GB" sz="1000" dirty="0">
                <a:sym typeface="Wingdings" pitchFamily="2" charset="2"/>
                <a:hlinkClick r:id="rId4"/>
              </a:rPr>
              <a:t>https://</a:t>
            </a:r>
            <a:r>
              <a:rPr lang="en-GB" sz="1000" dirty="0" smtClean="0">
                <a:sym typeface="Wingdings" pitchFamily="2" charset="2"/>
                <a:hlinkClick r:id="rId4"/>
              </a:rPr>
              <a:t>indico.cern.ch/getFile.py/access?contribId=0&amp;resId=0&amp;materialId=slides&amp;confId=115969</a:t>
            </a:r>
            <a:endParaRPr lang="en-GB" sz="1000" dirty="0" smtClean="0">
              <a:sym typeface="Wingdings" pitchFamily="2" charset="2"/>
            </a:endParaRPr>
          </a:p>
          <a:p>
            <a:r>
              <a:rPr lang="en-GB" dirty="0" smtClean="0">
                <a:sym typeface="Wingdings" pitchFamily="2" charset="2"/>
              </a:rPr>
              <a:t>(</a:t>
            </a:r>
            <a:r>
              <a:rPr lang="en-GB" dirty="0">
                <a:sym typeface="Wingdings" pitchFamily="2" charset="2"/>
              </a:rPr>
              <a:t>QCD </a:t>
            </a:r>
            <a:r>
              <a:rPr lang="en-GB" dirty="0" smtClean="0">
                <a:sym typeface="Wingdings" pitchFamily="2" charset="2"/>
              </a:rPr>
              <a:t>meeting)</a:t>
            </a:r>
            <a:endParaRPr lang="en-GB" dirty="0" smtClean="0"/>
          </a:p>
          <a:p>
            <a:endParaRPr lang="en-GB" dirty="0"/>
          </a:p>
          <a:p>
            <a:r>
              <a:rPr lang="en-GB" dirty="0">
                <a:sym typeface="Wingdings" pitchFamily="2" charset="2"/>
              </a:rPr>
              <a:t> s</a:t>
            </a:r>
            <a:r>
              <a:rPr lang="en-GB" dirty="0" smtClean="0">
                <a:sym typeface="Wingdings" pitchFamily="2" charset="2"/>
              </a:rPr>
              <a:t>mall </a:t>
            </a:r>
            <a:r>
              <a:rPr lang="en-GB" dirty="0" smtClean="0"/>
              <a:t>systematic uncertainties </a:t>
            </a:r>
            <a:r>
              <a:rPr lang="en-GB" dirty="0" smtClean="0"/>
              <a:t>expected </a:t>
            </a:r>
            <a:r>
              <a:rPr lang="en-GB" dirty="0" smtClean="0"/>
              <a:t>on </a:t>
            </a:r>
            <a:r>
              <a:rPr lang="en-GB" dirty="0" smtClean="0"/>
              <a:t>the rates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496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0954" y="1097166"/>
            <a:ext cx="4152138" cy="2589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101" y="1106956"/>
            <a:ext cx="4118491" cy="2569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620" y="3995775"/>
            <a:ext cx="4282318" cy="2652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C523-F714-412D-AEFB-4A3A228E9996}" type="slidenum">
              <a:rPr lang="en-GB" smtClean="0"/>
              <a:t>8</a:t>
            </a:fld>
            <a:endParaRPr lang="en-GB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388" y="88285"/>
            <a:ext cx="8785225" cy="76944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dirty="0" smtClean="0"/>
              <a:t>V0 Correction: </a:t>
            </a:r>
            <a:r>
              <a:rPr lang="en-US" sz="4400" dirty="0" err="1" smtClean="0"/>
              <a:t>Acc</a:t>
            </a:r>
            <a:r>
              <a:rPr lang="en-US" sz="4400" dirty="0" smtClean="0"/>
              <a:t> x </a:t>
            </a:r>
            <a:r>
              <a:rPr lang="en-US" sz="4400" dirty="0" err="1" smtClean="0"/>
              <a:t>Eff</a:t>
            </a:r>
            <a:endParaRPr lang="en-US" sz="4400" dirty="0"/>
          </a:p>
        </p:txBody>
      </p:sp>
      <p:sp>
        <p:nvSpPr>
          <p:cNvPr id="5" name="Rectangle 4"/>
          <p:cNvSpPr/>
          <p:nvPr/>
        </p:nvSpPr>
        <p:spPr>
          <a:xfrm>
            <a:off x="4067272" y="3573016"/>
            <a:ext cx="3541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Symbol" pitchFamily="18" charset="2"/>
              </a:rPr>
              <a:t>h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 rot="16200000">
            <a:off x="-246310" y="1346505"/>
            <a:ext cx="10487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err="1" smtClean="0"/>
              <a:t>pT</a:t>
            </a:r>
            <a:r>
              <a:rPr lang="en-GB" dirty="0" smtClean="0"/>
              <a:t> [</a:t>
            </a:r>
            <a:r>
              <a:rPr lang="en-GB" dirty="0" err="1" smtClean="0"/>
              <a:t>GeV</a:t>
            </a:r>
            <a:r>
              <a:rPr lang="en-GB" dirty="0" smtClean="0"/>
              <a:t>]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5707452" y="4923637"/>
            <a:ext cx="22991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err="1" smtClean="0"/>
              <a:t>Acc</a:t>
            </a:r>
            <a:r>
              <a:rPr lang="en-GB" dirty="0" smtClean="0"/>
              <a:t> x </a:t>
            </a:r>
            <a:r>
              <a:rPr lang="en-GB" dirty="0" err="1" smtClean="0"/>
              <a:t>Eff</a:t>
            </a:r>
            <a:r>
              <a:rPr lang="en-GB" dirty="0" smtClean="0"/>
              <a:t> = 1/weight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8610373" y="3573016"/>
            <a:ext cx="3541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Symbol" pitchFamily="18" charset="2"/>
              </a:rPr>
              <a:t>h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 rot="16200000">
            <a:off x="4150543" y="1307836"/>
            <a:ext cx="10487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err="1" smtClean="0"/>
              <a:t>pT</a:t>
            </a:r>
            <a:r>
              <a:rPr lang="en-GB" dirty="0" smtClean="0"/>
              <a:t> [</a:t>
            </a:r>
            <a:r>
              <a:rPr lang="en-GB" dirty="0" err="1" smtClean="0"/>
              <a:t>GeV</a:t>
            </a:r>
            <a:r>
              <a:rPr lang="en-GB" dirty="0" smtClean="0"/>
              <a:t>]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4067272" y="6463160"/>
            <a:ext cx="3541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Symbol" pitchFamily="18" charset="2"/>
              </a:rPr>
              <a:t>h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 rot="16200000">
            <a:off x="-246310" y="4236649"/>
            <a:ext cx="10487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err="1" smtClean="0"/>
              <a:t>pT</a:t>
            </a:r>
            <a:r>
              <a:rPr lang="en-GB" dirty="0" smtClean="0"/>
              <a:t> [</a:t>
            </a:r>
            <a:r>
              <a:rPr lang="en-GB" dirty="0" err="1" smtClean="0"/>
              <a:t>GeV</a:t>
            </a:r>
            <a:r>
              <a:rPr lang="en-GB" dirty="0" smtClean="0"/>
              <a:t>]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849628" y="881188"/>
            <a:ext cx="511679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GB" dirty="0"/>
              <a:t>K0s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364088" y="894441"/>
            <a:ext cx="34336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GB" dirty="0">
                <a:latin typeface="Symbol" pitchFamily="18" charset="2"/>
              </a:rPr>
              <a:t>L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705358" y="3811109"/>
            <a:ext cx="655949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GB" dirty="0" err="1" smtClean="0">
                <a:latin typeface="Symbol" pitchFamily="18" charset="2"/>
              </a:rPr>
              <a:t>L</a:t>
            </a:r>
            <a:r>
              <a:rPr lang="en-GB" dirty="0" err="1" smtClean="0"/>
              <a:t>bar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727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C523-F714-412D-AEFB-4A3A228E9996}" type="slidenum">
              <a:rPr lang="en-GB" smtClean="0"/>
              <a:t>9</a:t>
            </a:fld>
            <a:endParaRPr lang="en-GB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388" y="88285"/>
            <a:ext cx="8785225" cy="76944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dirty="0" smtClean="0"/>
              <a:t>Cross-check: </a:t>
            </a:r>
            <a:r>
              <a:rPr lang="en-US" sz="4400" dirty="0" err="1" smtClean="0"/>
              <a:t>uncorr</a:t>
            </a:r>
            <a:r>
              <a:rPr lang="en-US" sz="4400" dirty="0" smtClean="0"/>
              <a:t>./corrected rates</a:t>
            </a:r>
            <a:endParaRPr lang="en-US" sz="4400" dirty="0"/>
          </a:p>
        </p:txBody>
      </p:sp>
      <p:sp>
        <p:nvSpPr>
          <p:cNvPr id="11" name="Rectangle 10"/>
          <p:cNvSpPr/>
          <p:nvPr/>
        </p:nvSpPr>
        <p:spPr>
          <a:xfrm>
            <a:off x="2627381" y="4581128"/>
            <a:ext cx="38892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Shapes normalised to 1</a:t>
            </a:r>
          </a:p>
          <a:p>
            <a:endParaRPr lang="en-GB" dirty="0" smtClean="0"/>
          </a:p>
          <a:p>
            <a:r>
              <a:rPr lang="en-GB" dirty="0"/>
              <a:t>O</a:t>
            </a:r>
            <a:r>
              <a:rPr lang="en-GB" dirty="0" smtClean="0"/>
              <a:t>bserved trend is not a feature of the correction</a:t>
            </a:r>
            <a:endParaRPr lang="en-GB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QCD low pT meeting, 18/03/2011</a:t>
            </a:r>
            <a:endParaRPr lang="en-GB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2771" y="873332"/>
            <a:ext cx="5578458" cy="3357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074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705</Words>
  <Application>Microsoft Office PowerPoint</Application>
  <PresentationFormat>On-screen Show (4:3)</PresentationFormat>
  <Paragraphs>204</Paragraphs>
  <Slides>18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ULB</dc:creator>
  <cp:lastModifiedBy>ULB</cp:lastModifiedBy>
  <cp:revision>222</cp:revision>
  <cp:lastPrinted>2011-03-17T13:13:41Z</cp:lastPrinted>
  <dcterms:created xsi:type="dcterms:W3CDTF">2011-03-16T13:57:35Z</dcterms:created>
  <dcterms:modified xsi:type="dcterms:W3CDTF">2011-03-17T13:19:27Z</dcterms:modified>
</cp:coreProperties>
</file>