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2.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701" r:id="rId2"/>
    <p:sldMasterId id="2147483715" r:id="rId3"/>
    <p:sldMasterId id="2147483729" r:id="rId4"/>
  </p:sldMasterIdLst>
  <p:notesMasterIdLst>
    <p:notesMasterId r:id="rId130"/>
  </p:notesMasterIdLst>
  <p:handoutMasterIdLst>
    <p:handoutMasterId r:id="rId131"/>
  </p:handoutMasterIdLst>
  <p:sldIdLst>
    <p:sldId id="256" r:id="rId5"/>
    <p:sldId id="384" r:id="rId6"/>
    <p:sldId id="385" r:id="rId7"/>
    <p:sldId id="289" r:id="rId8"/>
    <p:sldId id="290" r:id="rId9"/>
    <p:sldId id="318" r:id="rId10"/>
    <p:sldId id="292" r:id="rId11"/>
    <p:sldId id="293" r:id="rId12"/>
    <p:sldId id="294" r:id="rId13"/>
    <p:sldId id="579" r:id="rId14"/>
    <p:sldId id="301" r:id="rId15"/>
    <p:sldId id="471" r:id="rId16"/>
    <p:sldId id="483" r:id="rId17"/>
    <p:sldId id="580" r:id="rId18"/>
    <p:sldId id="374" r:id="rId19"/>
    <p:sldId id="375" r:id="rId20"/>
    <p:sldId id="400" r:id="rId21"/>
    <p:sldId id="509" r:id="rId22"/>
    <p:sldId id="510" r:id="rId23"/>
    <p:sldId id="511" r:id="rId24"/>
    <p:sldId id="382" r:id="rId25"/>
    <p:sldId id="401" r:id="rId26"/>
    <p:sldId id="536" r:id="rId27"/>
    <p:sldId id="409" r:id="rId28"/>
    <p:sldId id="572" r:id="rId29"/>
    <p:sldId id="413" r:id="rId30"/>
    <p:sldId id="404" r:id="rId31"/>
    <p:sldId id="406" r:id="rId32"/>
    <p:sldId id="402" r:id="rId33"/>
    <p:sldId id="383" r:id="rId34"/>
    <p:sldId id="537" r:id="rId35"/>
    <p:sldId id="403" r:id="rId36"/>
    <p:sldId id="573" r:id="rId37"/>
    <p:sldId id="451" r:id="rId38"/>
    <p:sldId id="512" r:id="rId39"/>
    <p:sldId id="574" r:id="rId40"/>
    <p:sldId id="419" r:id="rId41"/>
    <p:sldId id="417" r:id="rId42"/>
    <p:sldId id="418" r:id="rId43"/>
    <p:sldId id="395" r:id="rId44"/>
    <p:sldId id="396" r:id="rId45"/>
    <p:sldId id="576" r:id="rId46"/>
    <p:sldId id="416" r:id="rId47"/>
    <p:sldId id="420" r:id="rId48"/>
    <p:sldId id="422" r:id="rId49"/>
    <p:sldId id="423" r:id="rId50"/>
    <p:sldId id="424" r:id="rId51"/>
    <p:sldId id="425" r:id="rId52"/>
    <p:sldId id="421" r:id="rId53"/>
    <p:sldId id="460" r:id="rId54"/>
    <p:sldId id="461" r:id="rId55"/>
    <p:sldId id="566" r:id="rId56"/>
    <p:sldId id="386" r:id="rId57"/>
    <p:sldId id="388" r:id="rId58"/>
    <p:sldId id="387" r:id="rId59"/>
    <p:sldId id="391" r:id="rId60"/>
    <p:sldId id="390" r:id="rId61"/>
    <p:sldId id="480" r:id="rId62"/>
    <p:sldId id="568" r:id="rId63"/>
    <p:sldId id="481" r:id="rId64"/>
    <p:sldId id="361" r:id="rId65"/>
    <p:sldId id="362" r:id="rId66"/>
    <p:sldId id="363" r:id="rId67"/>
    <p:sldId id="364" r:id="rId68"/>
    <p:sldId id="365" r:id="rId69"/>
    <p:sldId id="366" r:id="rId70"/>
    <p:sldId id="507" r:id="rId71"/>
    <p:sldId id="508" r:id="rId72"/>
    <p:sldId id="514" r:id="rId73"/>
    <p:sldId id="541" r:id="rId74"/>
    <p:sldId id="542" r:id="rId75"/>
    <p:sldId id="538" r:id="rId76"/>
    <p:sldId id="539" r:id="rId77"/>
    <p:sldId id="543" r:id="rId78"/>
    <p:sldId id="544" r:id="rId79"/>
    <p:sldId id="549" r:id="rId80"/>
    <p:sldId id="545" r:id="rId81"/>
    <p:sldId id="547" r:id="rId82"/>
    <p:sldId id="546" r:id="rId83"/>
    <p:sldId id="550" r:id="rId84"/>
    <p:sldId id="558" r:id="rId85"/>
    <p:sldId id="556" r:id="rId86"/>
    <p:sldId id="553" r:id="rId87"/>
    <p:sldId id="557" r:id="rId88"/>
    <p:sldId id="554" r:id="rId89"/>
    <p:sldId id="552" r:id="rId90"/>
    <p:sldId id="515" r:id="rId91"/>
    <p:sldId id="516" r:id="rId92"/>
    <p:sldId id="517" r:id="rId93"/>
    <p:sldId id="518" r:id="rId94"/>
    <p:sldId id="519" r:id="rId95"/>
    <p:sldId id="520" r:id="rId96"/>
    <p:sldId id="521" r:id="rId97"/>
    <p:sldId id="522" r:id="rId98"/>
    <p:sldId id="523" r:id="rId99"/>
    <p:sldId id="524" r:id="rId100"/>
    <p:sldId id="525" r:id="rId101"/>
    <p:sldId id="526" r:id="rId102"/>
    <p:sldId id="527" r:id="rId103"/>
    <p:sldId id="528" r:id="rId104"/>
    <p:sldId id="529" r:id="rId105"/>
    <p:sldId id="530" r:id="rId106"/>
    <p:sldId id="531" r:id="rId107"/>
    <p:sldId id="532" r:id="rId108"/>
    <p:sldId id="533" r:id="rId109"/>
    <p:sldId id="534" r:id="rId110"/>
    <p:sldId id="560" r:id="rId111"/>
    <p:sldId id="561" r:id="rId112"/>
    <p:sldId id="563" r:id="rId113"/>
    <p:sldId id="577" r:id="rId114"/>
    <p:sldId id="450" r:id="rId115"/>
    <p:sldId id="513" r:id="rId116"/>
    <p:sldId id="578" r:id="rId117"/>
    <p:sldId id="570" r:id="rId118"/>
    <p:sldId id="571" r:id="rId119"/>
    <p:sldId id="567" r:id="rId120"/>
    <p:sldId id="476" r:id="rId121"/>
    <p:sldId id="470" r:id="rId122"/>
    <p:sldId id="463" r:id="rId123"/>
    <p:sldId id="452" r:id="rId124"/>
    <p:sldId id="459" r:id="rId125"/>
    <p:sldId id="564" r:id="rId126"/>
    <p:sldId id="565" r:id="rId127"/>
    <p:sldId id="569" r:id="rId128"/>
    <p:sldId id="575" r:id="rId1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3CD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1" d="100"/>
          <a:sy n="101" d="100"/>
        </p:scale>
        <p:origin x="-1864"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48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20" Type="http://schemas.openxmlformats.org/officeDocument/2006/relationships/slide" Target="slides/slide116.xml"/><Relationship Id="rId121" Type="http://schemas.openxmlformats.org/officeDocument/2006/relationships/slide" Target="slides/slide117.xml"/><Relationship Id="rId122" Type="http://schemas.openxmlformats.org/officeDocument/2006/relationships/slide" Target="slides/slide118.xml"/><Relationship Id="rId123" Type="http://schemas.openxmlformats.org/officeDocument/2006/relationships/slide" Target="slides/slide119.xml"/><Relationship Id="rId124" Type="http://schemas.openxmlformats.org/officeDocument/2006/relationships/slide" Target="slides/slide120.xml"/><Relationship Id="rId125" Type="http://schemas.openxmlformats.org/officeDocument/2006/relationships/slide" Target="slides/slide121.xml"/><Relationship Id="rId126" Type="http://schemas.openxmlformats.org/officeDocument/2006/relationships/slide" Target="slides/slide122.xml"/><Relationship Id="rId127" Type="http://schemas.openxmlformats.org/officeDocument/2006/relationships/slide" Target="slides/slide123.xml"/><Relationship Id="rId128" Type="http://schemas.openxmlformats.org/officeDocument/2006/relationships/slide" Target="slides/slide124.xml"/><Relationship Id="rId129" Type="http://schemas.openxmlformats.org/officeDocument/2006/relationships/slide" Target="slides/slide1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slide" Target="slides/slide100.xml"/><Relationship Id="rId105" Type="http://schemas.openxmlformats.org/officeDocument/2006/relationships/slide" Target="slides/slide101.xml"/><Relationship Id="rId106" Type="http://schemas.openxmlformats.org/officeDocument/2006/relationships/slide" Target="slides/slide102.xml"/><Relationship Id="rId107" Type="http://schemas.openxmlformats.org/officeDocument/2006/relationships/slide" Target="slides/slide103.xml"/><Relationship Id="rId108" Type="http://schemas.openxmlformats.org/officeDocument/2006/relationships/slide" Target="slides/slide104.xml"/><Relationship Id="rId109" Type="http://schemas.openxmlformats.org/officeDocument/2006/relationships/slide" Target="slides/slide105.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00" Type="http://schemas.openxmlformats.org/officeDocument/2006/relationships/slide" Target="slides/slide96.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30" Type="http://schemas.openxmlformats.org/officeDocument/2006/relationships/notesMaster" Target="notesMasters/notesMaster1.xml"/><Relationship Id="rId131" Type="http://schemas.openxmlformats.org/officeDocument/2006/relationships/handoutMaster" Target="handoutMasters/handoutMaster1.xml"/><Relationship Id="rId132" Type="http://schemas.openxmlformats.org/officeDocument/2006/relationships/printerSettings" Target="printerSettings/printerSettings1.bin"/><Relationship Id="rId133" Type="http://schemas.openxmlformats.org/officeDocument/2006/relationships/presProps" Target="presProps.xml"/><Relationship Id="rId134" Type="http://schemas.openxmlformats.org/officeDocument/2006/relationships/viewProps" Target="viewProps.xml"/><Relationship Id="rId135" Type="http://schemas.openxmlformats.org/officeDocument/2006/relationships/theme" Target="theme/theme1.xml"/><Relationship Id="rId13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110" Type="http://schemas.openxmlformats.org/officeDocument/2006/relationships/slide" Target="slides/slide106.xml"/><Relationship Id="rId111" Type="http://schemas.openxmlformats.org/officeDocument/2006/relationships/slide" Target="slides/slide107.xml"/><Relationship Id="rId112" Type="http://schemas.openxmlformats.org/officeDocument/2006/relationships/slide" Target="slides/slide108.xml"/><Relationship Id="rId113" Type="http://schemas.openxmlformats.org/officeDocument/2006/relationships/slide" Target="slides/slide109.xml"/><Relationship Id="rId114" Type="http://schemas.openxmlformats.org/officeDocument/2006/relationships/slide" Target="slides/slide110.xml"/><Relationship Id="rId115" Type="http://schemas.openxmlformats.org/officeDocument/2006/relationships/slide" Target="slides/slide111.xml"/><Relationship Id="rId116" Type="http://schemas.openxmlformats.org/officeDocument/2006/relationships/slide" Target="slides/slide112.xml"/><Relationship Id="rId117" Type="http://schemas.openxmlformats.org/officeDocument/2006/relationships/slide" Target="slides/slide113.xml"/><Relationship Id="rId118" Type="http://schemas.openxmlformats.org/officeDocument/2006/relationships/slide" Target="slides/slide114.xml"/><Relationship Id="rId119" Type="http://schemas.openxmlformats.org/officeDocument/2006/relationships/slide" Target="slides/slide1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751C29-0F42-E741-AD7B-46D99D522CC1}" type="datetimeFigureOut">
              <a:rPr lang="en-US" smtClean="0"/>
              <a:t>08/04/16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2C8834-4175-624A-BB17-8D6833EA88D9}" type="slidenum">
              <a:rPr lang="en-US" smtClean="0"/>
              <a:t>‹#›</a:t>
            </a:fld>
            <a:endParaRPr lang="en-US"/>
          </a:p>
        </p:txBody>
      </p:sp>
    </p:spTree>
    <p:extLst>
      <p:ext uri="{BB962C8B-B14F-4D97-AF65-F5344CB8AC3E}">
        <p14:creationId xmlns:p14="http://schemas.microsoft.com/office/powerpoint/2010/main" val="18529552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A84FD6-B2B1-8146-939D-8265508D0695}" type="datetimeFigureOut">
              <a:rPr lang="en-US" smtClean="0"/>
              <a:t>08/04/16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C601DE-B868-9244-8B56-8CCD13E33BBC}" type="slidenum">
              <a:rPr lang="en-US" smtClean="0"/>
              <a:t>‹#›</a:t>
            </a:fld>
            <a:endParaRPr lang="en-US"/>
          </a:p>
        </p:txBody>
      </p:sp>
    </p:spTree>
    <p:extLst>
      <p:ext uri="{BB962C8B-B14F-4D97-AF65-F5344CB8AC3E}">
        <p14:creationId xmlns:p14="http://schemas.microsoft.com/office/powerpoint/2010/main" val="68272430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Scaling system up and Scaling electronics</a:t>
            </a:r>
            <a:r>
              <a:rPr lang="en-US" baseline="0" dirty="0" smtClean="0"/>
              <a:t> down was the main challenge in the past! </a:t>
            </a:r>
          </a:p>
          <a:p>
            <a:r>
              <a:rPr lang="en-US" baseline="0" dirty="0" smtClean="0"/>
              <a:t>Miniaturization!</a:t>
            </a:r>
            <a:endParaRPr lang="en-US" dirty="0"/>
          </a:p>
        </p:txBody>
      </p:sp>
      <p:sp>
        <p:nvSpPr>
          <p:cNvPr id="4" name="Slide Number Placeholder 3"/>
          <p:cNvSpPr>
            <a:spLocks noGrp="1"/>
          </p:cNvSpPr>
          <p:nvPr>
            <p:ph type="sldNum" sz="quarter" idx="10"/>
          </p:nvPr>
        </p:nvSpPr>
        <p:spPr/>
        <p:txBody>
          <a:bodyPr/>
          <a:lstStyle/>
          <a:p>
            <a:pPr>
              <a:defRPr/>
            </a:pPr>
            <a:fld id="{7F73FE45-68DD-488D-B37D-1D28E629B80E}" type="slidenum">
              <a:rPr lang="en-US" smtClean="0"/>
              <a:pPr>
                <a:defRPr/>
              </a:pPr>
              <a:t>6</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ATIQ UR RAMAN FROM NCP</a:t>
            </a:r>
            <a:endParaRPr lang="en-US" dirty="0"/>
          </a:p>
        </p:txBody>
      </p:sp>
      <p:sp>
        <p:nvSpPr>
          <p:cNvPr id="4" name="Slide Number Placeholder 3"/>
          <p:cNvSpPr>
            <a:spLocks noGrp="1"/>
          </p:cNvSpPr>
          <p:nvPr>
            <p:ph type="sldNum" sz="quarter" idx="10"/>
          </p:nvPr>
        </p:nvSpPr>
        <p:spPr/>
        <p:txBody>
          <a:bodyPr/>
          <a:lstStyle/>
          <a:p>
            <a:fld id="{E2C601DE-B868-9244-8B56-8CCD13E33BBC}" type="slidenum">
              <a:rPr lang="en-US" smtClean="0"/>
              <a:t>57</a:t>
            </a:fld>
            <a:endParaRPr lang="en-US"/>
          </a:p>
        </p:txBody>
      </p:sp>
    </p:spTree>
    <p:extLst>
      <p:ext uri="{BB962C8B-B14F-4D97-AF65-F5344CB8AC3E}">
        <p14:creationId xmlns:p14="http://schemas.microsoft.com/office/powerpoint/2010/main" val="2426400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Computing</a:t>
            </a:r>
            <a:r>
              <a:rPr lang="en-US" baseline="0" dirty="0" smtClean="0"/>
              <a:t> power</a:t>
            </a:r>
            <a:endParaRPr lang="en-GB" dirty="0"/>
          </a:p>
        </p:txBody>
      </p:sp>
      <p:sp>
        <p:nvSpPr>
          <p:cNvPr id="4" name="Slide Number Placeholder 3"/>
          <p:cNvSpPr>
            <a:spLocks noGrp="1"/>
          </p:cNvSpPr>
          <p:nvPr>
            <p:ph type="sldNum" sz="quarter" idx="10"/>
          </p:nvPr>
        </p:nvSpPr>
        <p:spPr/>
        <p:txBody>
          <a:bodyPr/>
          <a:lstStyle/>
          <a:p>
            <a:pPr>
              <a:defRPr/>
            </a:pPr>
            <a:fld id="{16224514-A021-4911-9D96-365554359158}" type="slidenum">
              <a:rPr lang="de-DE" smtClean="0"/>
              <a:pPr>
                <a:defRPr/>
              </a:pPr>
              <a:t>63</a:t>
            </a:fld>
            <a:endParaRPr lang="de-DE"/>
          </a:p>
        </p:txBody>
      </p:sp>
    </p:spTree>
    <p:extLst>
      <p:ext uri="{BB962C8B-B14F-4D97-AF65-F5344CB8AC3E}">
        <p14:creationId xmlns:p14="http://schemas.microsoft.com/office/powerpoint/2010/main" val="750281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I was still in diapers </a:t>
            </a:r>
          </a:p>
          <a:p>
            <a:r>
              <a:rPr lang="en-US" dirty="0" smtClean="0"/>
              <a:t>I</a:t>
            </a:r>
            <a:r>
              <a:rPr lang="en-US" baseline="0" dirty="0" smtClean="0"/>
              <a:t> could not resist to show this!</a:t>
            </a:r>
            <a:endParaRPr lang="en-US" dirty="0"/>
          </a:p>
        </p:txBody>
      </p:sp>
      <p:sp>
        <p:nvSpPr>
          <p:cNvPr id="4" name="Slide Number Placeholder 3"/>
          <p:cNvSpPr>
            <a:spLocks noGrp="1"/>
          </p:cNvSpPr>
          <p:nvPr>
            <p:ph type="sldNum" sz="quarter" idx="10"/>
          </p:nvPr>
        </p:nvSpPr>
        <p:spPr/>
        <p:txBody>
          <a:bodyPr/>
          <a:lstStyle/>
          <a:p>
            <a:pPr>
              <a:defRPr/>
            </a:pPr>
            <a:fld id="{7F73FE45-68DD-488D-B37D-1D28E629B80E}" type="slidenum">
              <a:rPr lang="en-US" smtClean="0"/>
              <a:pPr>
                <a:defRPr/>
              </a:pPr>
              <a:t>71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10E0</a:t>
            </a:r>
          </a:p>
          <a:p>
            <a:r>
              <a:rPr lang="en-US" dirty="0" smtClean="0"/>
              <a:t>Unique piece of Art and Beauty</a:t>
            </a:r>
            <a:endParaRPr lang="en-US" dirty="0"/>
          </a:p>
        </p:txBody>
      </p:sp>
      <p:sp>
        <p:nvSpPr>
          <p:cNvPr id="4" name="Slide Number Placeholder 3"/>
          <p:cNvSpPr>
            <a:spLocks noGrp="1"/>
          </p:cNvSpPr>
          <p:nvPr>
            <p:ph type="sldNum" sz="quarter" idx="10"/>
          </p:nvPr>
        </p:nvSpPr>
        <p:spPr/>
        <p:txBody>
          <a:bodyPr/>
          <a:lstStyle/>
          <a:p>
            <a:pPr>
              <a:defRPr/>
            </a:pPr>
            <a:fld id="{7F73FE45-68DD-488D-B37D-1D28E629B80E}" type="slidenum">
              <a:rPr lang="en-US" smtClean="0"/>
              <a:pPr>
                <a:defRPr/>
              </a:pPr>
              <a:t>77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can neve</a:t>
            </a:r>
            <a:r>
              <a:rPr lang="en-US" baseline="0" dirty="0" smtClean="0"/>
              <a:t>r remember all the details – otherwise I would have studied biology</a:t>
            </a:r>
            <a:endParaRPr lang="en-US" dirty="0"/>
          </a:p>
        </p:txBody>
      </p:sp>
      <p:sp>
        <p:nvSpPr>
          <p:cNvPr id="4" name="Slide Number Placeholder 3"/>
          <p:cNvSpPr>
            <a:spLocks noGrp="1"/>
          </p:cNvSpPr>
          <p:nvPr>
            <p:ph type="sldNum" sz="quarter" idx="10"/>
          </p:nvPr>
        </p:nvSpPr>
        <p:spPr/>
        <p:txBody>
          <a:bodyPr/>
          <a:lstStyle/>
          <a:p>
            <a:fld id="{E2C601DE-B868-9244-8B56-8CCD13E33BBC}" type="slidenum">
              <a:rPr lang="en-US" smtClean="0"/>
              <a:t>78</a:t>
            </a:fld>
            <a:endParaRPr lang="en-US"/>
          </a:p>
        </p:txBody>
      </p:sp>
    </p:spTree>
    <p:extLst>
      <p:ext uri="{BB962C8B-B14F-4D97-AF65-F5344CB8AC3E}">
        <p14:creationId xmlns:p14="http://schemas.microsoft.com/office/powerpoint/2010/main" val="3907296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 seen such </a:t>
            </a:r>
            <a:r>
              <a:rPr lang="en-US" smtClean="0"/>
              <a:t>a beauty?</a:t>
            </a:r>
            <a:endParaRPr lang="en-US"/>
          </a:p>
        </p:txBody>
      </p:sp>
      <p:sp>
        <p:nvSpPr>
          <p:cNvPr id="4" name="Slide Number Placeholder 3"/>
          <p:cNvSpPr>
            <a:spLocks noGrp="1"/>
          </p:cNvSpPr>
          <p:nvPr>
            <p:ph type="sldNum" sz="quarter" idx="10"/>
          </p:nvPr>
        </p:nvSpPr>
        <p:spPr/>
        <p:txBody>
          <a:bodyPr/>
          <a:lstStyle/>
          <a:p>
            <a:fld id="{E2C601DE-B868-9244-8B56-8CCD13E33BBC}" type="slidenum">
              <a:rPr lang="en-US" smtClean="0"/>
              <a:t>83</a:t>
            </a:fld>
            <a:endParaRPr lang="en-US"/>
          </a:p>
        </p:txBody>
      </p:sp>
    </p:spTree>
    <p:extLst>
      <p:ext uri="{BB962C8B-B14F-4D97-AF65-F5344CB8AC3E}">
        <p14:creationId xmlns:p14="http://schemas.microsoft.com/office/powerpoint/2010/main" val="4121350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Folienbildplatzhalter 1"/>
          <p:cNvSpPr>
            <a:spLocks noGrp="1" noRot="1" noChangeAspect="1" noTextEdit="1"/>
          </p:cNvSpPr>
          <p:nvPr>
            <p:ph type="sldImg"/>
          </p:nvPr>
        </p:nvSpPr>
        <p:spPr bwMode="auto">
          <a:noFill/>
          <a:ln>
            <a:solidFill>
              <a:srgbClr val="000000"/>
            </a:solidFill>
            <a:miter lim="800000"/>
            <a:headEnd/>
            <a:tailEnd/>
          </a:ln>
        </p:spPr>
      </p:sp>
      <p:sp>
        <p:nvSpPr>
          <p:cNvPr id="16077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Folienbildplatzhalter 1"/>
          <p:cNvSpPr>
            <a:spLocks noGrp="1" noRot="1" noChangeAspect="1" noTextEdit="1"/>
          </p:cNvSpPr>
          <p:nvPr>
            <p:ph type="sldImg"/>
          </p:nvPr>
        </p:nvSpPr>
        <p:spPr bwMode="auto">
          <a:noFill/>
          <a:ln>
            <a:solidFill>
              <a:srgbClr val="000000"/>
            </a:solidFill>
            <a:miter lim="800000"/>
            <a:headEnd/>
            <a:tailEnd/>
          </a:ln>
        </p:spPr>
      </p:sp>
      <p:sp>
        <p:nvSpPr>
          <p:cNvPr id="16179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6384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76D96D-560D-410C-B835-AF34FE456DD9}" type="slidenum">
              <a:rPr lang="en-GB" smtClean="0">
                <a:solidFill>
                  <a:prstClr val="black"/>
                </a:solidFill>
                <a:latin typeface="Calibri"/>
              </a:rPr>
              <a:pPr fontAlgn="base">
                <a:spcBef>
                  <a:spcPct val="0"/>
                </a:spcBef>
                <a:spcAft>
                  <a:spcPct val="0"/>
                </a:spcAft>
                <a:defRPr/>
              </a:pPr>
              <a:t>88</a:t>
            </a:fld>
            <a:endParaRPr lang="en-GB" smtClean="0">
              <a:solidFill>
                <a:prstClr val="black"/>
              </a:solidFill>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103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2DFBE6-DDFF-4B1C-97AB-B5462619D0AC}" type="slidenum">
              <a:rPr lang="en-GB" smtClean="0">
                <a:solidFill>
                  <a:prstClr val="black"/>
                </a:solidFill>
                <a:latin typeface="Calibri"/>
              </a:rPr>
              <a:pPr fontAlgn="base">
                <a:spcBef>
                  <a:spcPct val="0"/>
                </a:spcBef>
                <a:spcAft>
                  <a:spcPct val="0"/>
                </a:spcAft>
                <a:defRPr/>
              </a:pPr>
              <a:t>89</a:t>
            </a:fld>
            <a:endParaRPr lang="en-GB" smtClean="0">
              <a:solidFill>
                <a:prstClr val="black"/>
              </a:solidFill>
              <a:latin typeface="Calibri"/>
            </a:endParaRPr>
          </a:p>
        </p:txBody>
      </p:sp>
      <p:sp>
        <p:nvSpPr>
          <p:cNvPr id="162819"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162820"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Folienbildplatzhalter 1"/>
          <p:cNvSpPr>
            <a:spLocks noGrp="1" noRot="1" noChangeAspect="1" noTextEdit="1"/>
          </p:cNvSpPr>
          <p:nvPr>
            <p:ph type="sldImg"/>
          </p:nvPr>
        </p:nvSpPr>
        <p:spPr bwMode="auto">
          <a:noFill/>
          <a:ln>
            <a:solidFill>
              <a:srgbClr val="000000"/>
            </a:solidFill>
            <a:miter lim="800000"/>
            <a:headEnd/>
            <a:tailEnd/>
          </a:ln>
        </p:spPr>
      </p:sp>
      <p:sp>
        <p:nvSpPr>
          <p:cNvPr id="163843"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64868" name="Datumsplatzhalt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9C69D24F-765D-4FF1-A94F-8EFDE80ABAC0}" type="datetime1">
              <a:rPr lang="en-US" smtClean="0">
                <a:solidFill>
                  <a:prstClr val="black"/>
                </a:solidFill>
                <a:latin typeface="Calibri"/>
              </a:rPr>
              <a:pPr fontAlgn="base">
                <a:spcBef>
                  <a:spcPct val="0"/>
                </a:spcBef>
                <a:spcAft>
                  <a:spcPct val="0"/>
                </a:spcAft>
                <a:defRPr/>
              </a:pPr>
              <a:t>08/04/16</a:t>
            </a:fld>
            <a:endParaRPr lang="en-US" smtClean="0">
              <a:solidFill>
                <a:prstClr val="black"/>
              </a:solidFill>
              <a:latin typeface="Calibri"/>
            </a:endParaRPr>
          </a:p>
        </p:txBody>
      </p:sp>
      <p:sp>
        <p:nvSpPr>
          <p:cNvPr id="164869" name="Foliennummernplatzhalt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DA517F-D2DE-4529-84C6-651C85C94F42}" type="slidenum">
              <a:rPr lang="en-US" smtClean="0">
                <a:solidFill>
                  <a:prstClr val="black"/>
                </a:solidFill>
                <a:latin typeface="Calibri"/>
              </a:rPr>
              <a:pPr fontAlgn="base">
                <a:spcBef>
                  <a:spcPct val="0"/>
                </a:spcBef>
                <a:spcAft>
                  <a:spcPct val="0"/>
                </a:spcAft>
                <a:defRPr/>
              </a:pPr>
              <a:t>90</a:t>
            </a:fld>
            <a:endParaRPr lang="en-US" smtClean="0">
              <a:solidFill>
                <a:prstClr val="black"/>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Inside</a:t>
            </a:r>
            <a:r>
              <a:rPr lang="en-US" baseline="0" dirty="0" smtClean="0"/>
              <a:t> the beam pipe</a:t>
            </a:r>
            <a:endParaRPr lang="en-US" dirty="0"/>
          </a:p>
        </p:txBody>
      </p:sp>
      <p:sp>
        <p:nvSpPr>
          <p:cNvPr id="4" name="Slide Number Placeholder 3"/>
          <p:cNvSpPr>
            <a:spLocks noGrp="1"/>
          </p:cNvSpPr>
          <p:nvPr>
            <p:ph type="sldNum" sz="quarter" idx="10"/>
          </p:nvPr>
        </p:nvSpPr>
        <p:spPr/>
        <p:txBody>
          <a:bodyPr/>
          <a:lstStyle/>
          <a:p>
            <a:fld id="{E2C601DE-B868-9244-8B56-8CCD13E33BBC}" type="slidenum">
              <a:rPr lang="en-US" smtClean="0"/>
              <a:t>18</a:t>
            </a:fld>
            <a:endParaRPr lang="en-US"/>
          </a:p>
        </p:txBody>
      </p:sp>
    </p:spTree>
    <p:extLst>
      <p:ext uri="{BB962C8B-B14F-4D97-AF65-F5344CB8AC3E}">
        <p14:creationId xmlns:p14="http://schemas.microsoft.com/office/powerpoint/2010/main" val="4066505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BA7C75F-985C-4FB6-909E-5CF6A319A4F8}" type="slidenum">
              <a:rPr lang="en-US" smtClean="0">
                <a:solidFill>
                  <a:prstClr val="black"/>
                </a:solidFill>
                <a:latin typeface="Calibri"/>
              </a:rPr>
              <a:pPr>
                <a:defRPr/>
              </a:pPr>
              <a:t>95</a:t>
            </a:fld>
            <a:endParaRPr lang="en-US" smtClean="0">
              <a:solidFill>
                <a:prstClr val="black"/>
              </a:solidFill>
              <a:latin typeface="Calibri"/>
            </a:endParaRPr>
          </a:p>
        </p:txBody>
      </p:sp>
      <p:sp>
        <p:nvSpPr>
          <p:cNvPr id="165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58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de-DE"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7BE5B0A-1144-4C7F-88E8-8DB04B8FA415}" type="slidenum">
              <a:rPr lang="en-US" smtClean="0">
                <a:solidFill>
                  <a:prstClr val="black"/>
                </a:solidFill>
                <a:latin typeface="Calibri"/>
              </a:rPr>
              <a:pPr>
                <a:defRPr/>
              </a:pPr>
              <a:t>96</a:t>
            </a:fld>
            <a:endParaRPr lang="en-US" smtClean="0">
              <a:solidFill>
                <a:prstClr val="black"/>
              </a:solidFill>
              <a:latin typeface="Calibri"/>
            </a:endParaRPr>
          </a:p>
        </p:txBody>
      </p:sp>
      <p:sp>
        <p:nvSpPr>
          <p:cNvPr id="167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7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de-DE" smtClean="0"/>
              <a:t>ICB problem, thermal grease, back plane bonding, enforcement// ONE less mercedes per bin</a:t>
            </a:r>
          </a:p>
          <a:p>
            <a:pPr eaLnBrk="1" hangingPunct="1"/>
            <a:r>
              <a:rPr lang="de-DE" smtClean="0"/>
              <a:t>31 LEP detectors had to be reworked </a:t>
            </a:r>
            <a:r>
              <a:rPr lang="de-DE" smtClean="0">
                <a:sym typeface="Wingdings" pitchFamily="2" charset="2"/>
              </a:rPr>
              <a:t></a:t>
            </a:r>
          </a:p>
          <a:p>
            <a:pPr eaLnBrk="1" hangingPunct="1"/>
            <a:r>
              <a:rPr lang="de-DE" smtClean="0">
                <a:sym typeface="Wingdings" pitchFamily="2" charset="2"/>
              </a:rPr>
              <a:t>DAQ petals due to missing thermal grease and backplane contact</a:t>
            </a:r>
            <a:endParaRPr lang="de-DE"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103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2B0EEA-CA9B-4905-89A8-9A40CDD4BD0C}" type="slidenum">
              <a:rPr lang="en-GB" smtClean="0">
                <a:solidFill>
                  <a:prstClr val="black"/>
                </a:solidFill>
                <a:latin typeface="Calibri"/>
              </a:rPr>
              <a:pPr fontAlgn="base">
                <a:spcBef>
                  <a:spcPct val="0"/>
                </a:spcBef>
                <a:spcAft>
                  <a:spcPct val="0"/>
                </a:spcAft>
                <a:defRPr/>
              </a:pPr>
              <a:t>97</a:t>
            </a:fld>
            <a:endParaRPr lang="en-GB" smtClean="0">
              <a:solidFill>
                <a:prstClr val="black"/>
              </a:solidFill>
              <a:latin typeface="Calibri"/>
            </a:endParaRPr>
          </a:p>
        </p:txBody>
      </p:sp>
      <p:sp>
        <p:nvSpPr>
          <p:cNvPr id="168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89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103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2E1A74-4216-4341-8314-49F1CB2603D8}" type="slidenum">
              <a:rPr lang="en-GB" smtClean="0">
                <a:solidFill>
                  <a:prstClr val="black"/>
                </a:solidFill>
                <a:latin typeface="Calibri"/>
              </a:rPr>
              <a:pPr fontAlgn="base">
                <a:spcBef>
                  <a:spcPct val="0"/>
                </a:spcBef>
                <a:spcAft>
                  <a:spcPct val="0"/>
                </a:spcAft>
                <a:defRPr/>
              </a:pPr>
              <a:t>98</a:t>
            </a:fld>
            <a:endParaRPr lang="en-GB" smtClean="0">
              <a:solidFill>
                <a:prstClr val="black"/>
              </a:solidFill>
              <a:latin typeface="Calibri"/>
            </a:endParaRPr>
          </a:p>
        </p:txBody>
      </p:sp>
      <p:sp>
        <p:nvSpPr>
          <p:cNvPr id="169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99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sz="quarter" idx="1"/>
          </p:nvPr>
        </p:nvSpPr>
        <p:spPr/>
        <p:txBody>
          <a:bodyPr/>
          <a:lstStyle/>
          <a:p>
            <a:pPr>
              <a:defRPr/>
            </a:pPr>
            <a:fld id="{A9B32919-B258-4DB3-9916-F9B97C8679DF}" type="datetime1">
              <a:rPr lang="en-US">
                <a:solidFill>
                  <a:prstClr val="black"/>
                </a:solidFill>
                <a:latin typeface="Calibri"/>
              </a:rPr>
              <a:pPr>
                <a:defRPr/>
              </a:pPr>
              <a:t>08/04/16</a:t>
            </a:fld>
            <a:endParaRPr lang="en-US">
              <a:solidFill>
                <a:prstClr val="black"/>
              </a:solidFill>
              <a:latin typeface="Calibri"/>
            </a:endParaRPr>
          </a:p>
        </p:txBody>
      </p:sp>
      <p:sp>
        <p:nvSpPr>
          <p:cNvPr id="7" name="Rectangle 13"/>
          <p:cNvSpPr>
            <a:spLocks noGrp="1" noChangeArrowheads="1"/>
          </p:cNvSpPr>
          <p:nvPr>
            <p:ph type="sldNum" sz="quarter" idx="5"/>
          </p:nvPr>
        </p:nvSpPr>
        <p:spPr/>
        <p:txBody>
          <a:bodyPr/>
          <a:lstStyle/>
          <a:p>
            <a:pPr>
              <a:defRPr/>
            </a:pPr>
            <a:fld id="{415FA8A2-4592-4DCF-9DF6-54023DB91A5D}" type="slidenum">
              <a:rPr lang="en-US">
                <a:solidFill>
                  <a:prstClr val="black"/>
                </a:solidFill>
                <a:latin typeface="Calibri"/>
              </a:rPr>
              <a:pPr>
                <a:defRPr/>
              </a:pPr>
              <a:t>99</a:t>
            </a:fld>
            <a:endParaRPr lang="en-US">
              <a:solidFill>
                <a:prstClr val="black"/>
              </a:solidFill>
              <a:latin typeface="Calibri"/>
            </a:endParaRPr>
          </a:p>
        </p:txBody>
      </p:sp>
      <p:sp>
        <p:nvSpPr>
          <p:cNvPr id="171012" name="Rectangle 2"/>
          <p:cNvSpPr>
            <a:spLocks noGrp="1" noRot="1" noChangeAspect="1" noChangeArrowheads="1" noTextEdit="1"/>
          </p:cNvSpPr>
          <p:nvPr>
            <p:ph type="sldImg"/>
          </p:nvPr>
        </p:nvSpPr>
        <p:spPr bwMode="auto">
          <a:xfrm>
            <a:off x="1143000" y="685800"/>
            <a:ext cx="4573588" cy="3429000"/>
          </a:xfrm>
          <a:solidFill>
            <a:srgbClr val="FFFFFF"/>
          </a:solidFill>
          <a:ln>
            <a:solidFill>
              <a:srgbClr val="000000"/>
            </a:solidFill>
            <a:miter lim="800000"/>
            <a:headEnd/>
            <a:tailEnd/>
          </a:ln>
        </p:spPr>
      </p:sp>
      <p:sp>
        <p:nvSpPr>
          <p:cNvPr id="17101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103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B2C45B-FF21-425E-940C-4C0C76A03B1C}" type="slidenum">
              <a:rPr lang="en-GB" smtClean="0">
                <a:solidFill>
                  <a:prstClr val="black"/>
                </a:solidFill>
                <a:latin typeface="Calibri"/>
              </a:rPr>
              <a:pPr fontAlgn="base">
                <a:spcBef>
                  <a:spcPct val="0"/>
                </a:spcBef>
                <a:spcAft>
                  <a:spcPct val="0"/>
                </a:spcAft>
                <a:defRPr/>
              </a:pPr>
              <a:t>100</a:t>
            </a:fld>
            <a:endParaRPr lang="en-GB" smtClean="0">
              <a:solidFill>
                <a:prstClr val="black"/>
              </a:solidFill>
              <a:latin typeface="Calibri"/>
            </a:endParaRPr>
          </a:p>
        </p:txBody>
      </p:sp>
      <p:sp>
        <p:nvSpPr>
          <p:cNvPr id="172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20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Folienbildplatzhalter 1"/>
          <p:cNvSpPr>
            <a:spLocks noGrp="1" noRot="1" noChangeAspect="1" noTextEdit="1"/>
          </p:cNvSpPr>
          <p:nvPr>
            <p:ph type="sldImg"/>
          </p:nvPr>
        </p:nvSpPr>
        <p:spPr bwMode="auto">
          <a:noFill/>
          <a:ln>
            <a:solidFill>
              <a:srgbClr val="000000"/>
            </a:solidFill>
            <a:miter lim="800000"/>
            <a:headEnd/>
            <a:tailEnd/>
          </a:ln>
        </p:spPr>
      </p:sp>
      <p:sp>
        <p:nvSpPr>
          <p:cNvPr id="175107"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75108"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662B00-2CDF-4C04-8122-3E5F10379F22}" type="slidenum">
              <a:rPr lang="en-US" smtClean="0">
                <a:solidFill>
                  <a:prstClr val="black"/>
                </a:solidFill>
                <a:latin typeface="Calibri"/>
              </a:rPr>
              <a:pPr fontAlgn="base">
                <a:spcBef>
                  <a:spcPct val="0"/>
                </a:spcBef>
                <a:spcAft>
                  <a:spcPct val="0"/>
                </a:spcAft>
                <a:defRPr/>
              </a:pPr>
              <a:t>101</a:t>
            </a:fld>
            <a:endParaRPr lang="en-US" smtClean="0">
              <a:solidFill>
                <a:prstClr val="black"/>
              </a:solidFill>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Folienbildplatzhalter 1"/>
          <p:cNvSpPr>
            <a:spLocks noGrp="1" noRot="1" noChangeAspect="1" noTextEdit="1"/>
          </p:cNvSpPr>
          <p:nvPr>
            <p:ph type="sldImg"/>
          </p:nvPr>
        </p:nvSpPr>
        <p:spPr bwMode="auto">
          <a:noFill/>
          <a:ln>
            <a:solidFill>
              <a:srgbClr val="000000"/>
            </a:solidFill>
            <a:miter lim="800000"/>
            <a:headEnd/>
            <a:tailEnd/>
          </a:ln>
        </p:spPr>
      </p:sp>
      <p:sp>
        <p:nvSpPr>
          <p:cNvPr id="17613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78180"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01F2E6-1EE7-4341-8615-1DD06C194FED}" type="slidenum">
              <a:rPr lang="en-US" smtClean="0">
                <a:solidFill>
                  <a:prstClr val="black"/>
                </a:solidFill>
                <a:latin typeface="Calibri"/>
              </a:rPr>
              <a:pPr fontAlgn="base">
                <a:spcBef>
                  <a:spcPct val="0"/>
                </a:spcBef>
                <a:spcAft>
                  <a:spcPct val="0"/>
                </a:spcAft>
                <a:defRPr/>
              </a:pPr>
              <a:t>102</a:t>
            </a:fld>
            <a:endParaRPr lang="en-US" smtClean="0">
              <a:solidFill>
                <a:prstClr val="black"/>
              </a:solidFill>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Folienbildplatzhalter 1"/>
          <p:cNvSpPr>
            <a:spLocks noGrp="1" noRot="1" noChangeAspect="1" noTextEdit="1"/>
          </p:cNvSpPr>
          <p:nvPr>
            <p:ph type="sldImg"/>
          </p:nvPr>
        </p:nvSpPr>
        <p:spPr bwMode="auto">
          <a:noFill/>
          <a:ln>
            <a:solidFill>
              <a:srgbClr val="000000"/>
            </a:solidFill>
            <a:miter lim="800000"/>
            <a:headEnd/>
            <a:tailEnd/>
          </a:ln>
        </p:spPr>
      </p:sp>
      <p:sp>
        <p:nvSpPr>
          <p:cNvPr id="17715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7920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35B730-F699-4353-BFE2-22F0BB3ABC1A}" type="slidenum">
              <a:rPr lang="en-GB" smtClean="0">
                <a:solidFill>
                  <a:prstClr val="black"/>
                </a:solidFill>
                <a:latin typeface="Calibri"/>
              </a:rPr>
              <a:pPr fontAlgn="base">
                <a:spcBef>
                  <a:spcPct val="0"/>
                </a:spcBef>
                <a:spcAft>
                  <a:spcPct val="0"/>
                </a:spcAft>
                <a:defRPr/>
              </a:pPr>
              <a:t>103</a:t>
            </a:fld>
            <a:endParaRPr lang="en-GB" smtClean="0">
              <a:solidFill>
                <a:prstClr val="black"/>
              </a:solidFill>
              <a:latin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Folienbildplatzhalter 1"/>
          <p:cNvSpPr>
            <a:spLocks noGrp="1" noRot="1" noChangeAspect="1" noTextEdit="1"/>
          </p:cNvSpPr>
          <p:nvPr>
            <p:ph type="sldImg"/>
          </p:nvPr>
        </p:nvSpPr>
        <p:spPr bwMode="auto">
          <a:noFill/>
          <a:ln>
            <a:solidFill>
              <a:srgbClr val="000000"/>
            </a:solidFill>
            <a:miter lim="800000"/>
            <a:headEnd/>
            <a:tailEnd/>
          </a:ln>
        </p:spPr>
      </p:sp>
      <p:sp>
        <p:nvSpPr>
          <p:cNvPr id="178179"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80228"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3E78181-5FD9-47AC-B9ED-92C00066CA8F}" type="slidenum">
              <a:rPr lang="en-GB" smtClean="0">
                <a:solidFill>
                  <a:prstClr val="black"/>
                </a:solidFill>
                <a:latin typeface="Calibri"/>
              </a:rPr>
              <a:pPr fontAlgn="base">
                <a:spcBef>
                  <a:spcPct val="0"/>
                </a:spcBef>
                <a:spcAft>
                  <a:spcPct val="0"/>
                </a:spcAft>
                <a:defRPr/>
              </a:pPr>
              <a:t>104</a:t>
            </a:fld>
            <a:endParaRPr lang="en-GB" smtClean="0">
              <a:solidFill>
                <a:prstClr val="black"/>
              </a:solidFill>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C2FCA2-CE4A-41C9-96BD-590F1ED9C3DF}" type="slidenum">
              <a:rPr lang="en-US" smtClean="0"/>
              <a:pPr fontAlgn="base">
                <a:spcBef>
                  <a:spcPct val="0"/>
                </a:spcBef>
                <a:spcAft>
                  <a:spcPct val="0"/>
                </a:spcAft>
                <a:defRPr/>
              </a:pPr>
              <a:t>19</a:t>
            </a:fld>
            <a:endParaRPr lang="en-US" smtClean="0"/>
          </a:p>
        </p:txBody>
      </p:sp>
      <p:sp>
        <p:nvSpPr>
          <p:cNvPr id="122883" name="Rectangle 2"/>
          <p:cNvSpPr>
            <a:spLocks noGrp="1" noRot="1" noChangeAspect="1" noChangeArrowheads="1" noTextEdit="1"/>
          </p:cNvSpPr>
          <p:nvPr>
            <p:ph type="sldImg"/>
          </p:nvPr>
        </p:nvSpPr>
        <p:spPr bwMode="auto">
          <a:xfrm>
            <a:off x="1152525" y="703263"/>
            <a:ext cx="4589463" cy="3443287"/>
          </a:xfrm>
          <a:noFill/>
          <a:ln>
            <a:solidFill>
              <a:srgbClr val="000000"/>
            </a:solidFill>
            <a:miter lim="800000"/>
            <a:headEnd/>
            <a:tailEnd/>
          </a:ln>
        </p:spPr>
      </p:sp>
      <p:sp>
        <p:nvSpPr>
          <p:cNvPr id="122884" name="Rectangle 3"/>
          <p:cNvSpPr>
            <a:spLocks noGrp="1" noChangeArrowheads="1"/>
          </p:cNvSpPr>
          <p:nvPr>
            <p:ph type="body" idx="1"/>
          </p:nvPr>
        </p:nvSpPr>
        <p:spPr bwMode="auto">
          <a:xfrm>
            <a:off x="928688" y="4357688"/>
            <a:ext cx="1189037" cy="250825"/>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Folienbildplatzhalter 1"/>
          <p:cNvSpPr>
            <a:spLocks noGrp="1" noRot="1" noChangeAspect="1" noTextEdit="1"/>
          </p:cNvSpPr>
          <p:nvPr>
            <p:ph type="sldImg"/>
          </p:nvPr>
        </p:nvSpPr>
        <p:spPr bwMode="auto">
          <a:noFill/>
          <a:ln>
            <a:solidFill>
              <a:srgbClr val="000000"/>
            </a:solidFill>
            <a:miter lim="800000"/>
            <a:headEnd/>
            <a:tailEnd/>
          </a:ln>
        </p:spPr>
      </p:sp>
      <p:sp>
        <p:nvSpPr>
          <p:cNvPr id="179203"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82276"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01C3E6-3D30-489F-950F-E54332E87E67}" type="slidenum">
              <a:rPr lang="en-GB" smtClean="0">
                <a:solidFill>
                  <a:prstClr val="black"/>
                </a:solidFill>
                <a:latin typeface="Calibri"/>
              </a:rPr>
              <a:pPr fontAlgn="base">
                <a:spcBef>
                  <a:spcPct val="0"/>
                </a:spcBef>
                <a:spcAft>
                  <a:spcPct val="0"/>
                </a:spcAft>
                <a:defRPr/>
              </a:pPr>
              <a:t>105</a:t>
            </a:fld>
            <a:endParaRPr lang="en-GB" smtClean="0">
              <a:solidFill>
                <a:prstClr val="black"/>
              </a:solidFill>
              <a:latin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Folienbildplatzhalter 1"/>
          <p:cNvSpPr>
            <a:spLocks noGrp="1" noRot="1" noChangeAspect="1" noTextEdit="1"/>
          </p:cNvSpPr>
          <p:nvPr>
            <p:ph type="sldImg"/>
          </p:nvPr>
        </p:nvSpPr>
        <p:spPr bwMode="auto">
          <a:noFill/>
          <a:ln>
            <a:solidFill>
              <a:srgbClr val="000000"/>
            </a:solidFill>
            <a:miter lim="800000"/>
            <a:headEnd/>
            <a:tailEnd/>
          </a:ln>
        </p:spPr>
      </p:sp>
      <p:sp>
        <p:nvSpPr>
          <p:cNvPr id="180227"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83300"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81F279-F7D0-427B-8FE7-D16583B529A6}" type="slidenum">
              <a:rPr lang="en-GB" smtClean="0">
                <a:solidFill>
                  <a:prstClr val="black"/>
                </a:solidFill>
                <a:latin typeface="Calibri"/>
              </a:rPr>
              <a:pPr fontAlgn="base">
                <a:spcBef>
                  <a:spcPct val="0"/>
                </a:spcBef>
                <a:spcAft>
                  <a:spcPct val="0"/>
                </a:spcAft>
                <a:defRPr/>
              </a:pPr>
              <a:t>106</a:t>
            </a:fld>
            <a:endParaRPr lang="en-GB" smtClean="0">
              <a:solidFill>
                <a:prstClr val="black"/>
              </a:solidFill>
              <a:latin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baseline="0" dirty="0" smtClean="0"/>
          </a:p>
        </p:txBody>
      </p:sp>
      <p:sp>
        <p:nvSpPr>
          <p:cNvPr id="4" name="Slide Number Placeholder 3"/>
          <p:cNvSpPr>
            <a:spLocks noGrp="1"/>
          </p:cNvSpPr>
          <p:nvPr>
            <p:ph type="sldNum" sz="quarter" idx="10"/>
          </p:nvPr>
        </p:nvSpPr>
        <p:spPr/>
        <p:txBody>
          <a:bodyPr/>
          <a:lstStyle/>
          <a:p>
            <a:fld id="{6B95DDA8-2351-A546-91A9-2672C2503B73}" type="slidenum">
              <a:rPr lang="en-US" smtClean="0"/>
              <a:pPr/>
              <a:t>109</a:t>
            </a:fld>
            <a:endParaRPr lang="en-US"/>
          </a:p>
        </p:txBody>
      </p:sp>
    </p:spTree>
    <p:extLst>
      <p:ext uri="{BB962C8B-B14F-4D97-AF65-F5344CB8AC3E}">
        <p14:creationId xmlns:p14="http://schemas.microsoft.com/office/powerpoint/2010/main" val="5203180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baseline="0" dirty="0" smtClean="0"/>
          </a:p>
        </p:txBody>
      </p:sp>
      <p:sp>
        <p:nvSpPr>
          <p:cNvPr id="4" name="Slide Number Placeholder 3"/>
          <p:cNvSpPr>
            <a:spLocks noGrp="1"/>
          </p:cNvSpPr>
          <p:nvPr>
            <p:ph type="sldNum" sz="quarter" idx="10"/>
          </p:nvPr>
        </p:nvSpPr>
        <p:spPr/>
        <p:txBody>
          <a:bodyPr/>
          <a:lstStyle/>
          <a:p>
            <a:fld id="{6B95DDA8-2351-A546-91A9-2672C2503B73}" type="slidenum">
              <a:rPr lang="en-US" smtClean="0"/>
              <a:pPr/>
              <a:t>114</a:t>
            </a:fld>
            <a:endParaRPr lang="en-US"/>
          </a:p>
        </p:txBody>
      </p:sp>
    </p:spTree>
    <p:extLst>
      <p:ext uri="{BB962C8B-B14F-4D97-AF65-F5344CB8AC3E}">
        <p14:creationId xmlns:p14="http://schemas.microsoft.com/office/powerpoint/2010/main" val="520318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Plots from here: https://</a:t>
            </a:r>
            <a:r>
              <a:rPr lang="en-US" dirty="0" err="1" smtClean="0"/>
              <a:t>indico.cern.ch</a:t>
            </a:r>
            <a:r>
              <a:rPr lang="en-US" dirty="0" smtClean="0"/>
              <a:t>/event/316061/contribution/3/material/slides/3.pdf. </a:t>
            </a:r>
          </a:p>
          <a:p>
            <a:r>
              <a:rPr lang="en-US" dirty="0" smtClean="0"/>
              <a:t>Name</a:t>
            </a:r>
            <a:r>
              <a:rPr lang="en-US" baseline="0" dirty="0" smtClean="0"/>
              <a:t> of iterations are defined in a backup slide</a:t>
            </a:r>
          </a:p>
          <a:p>
            <a:endParaRPr lang="en-US" baseline="0" dirty="0" smtClean="0"/>
          </a:p>
          <a:p>
            <a:r>
              <a:rPr lang="en-US" baseline="0" dirty="0" smtClean="0"/>
              <a:t>Violet area- tracks passing through cracks, therefore producing only 2 hits in pixels</a:t>
            </a:r>
          </a:p>
          <a:p>
            <a:pPr marL="285750" indent="-285750">
              <a:buFont typeface="Arial"/>
              <a:buChar char="•"/>
            </a:pPr>
            <a:r>
              <a:rPr lang="en-US" dirty="0" smtClean="0">
                <a:solidFill>
                  <a:srgbClr val="FFFF00"/>
                </a:solidFill>
              </a:rPr>
              <a:t>Later iterations cover wider phase space</a:t>
            </a:r>
          </a:p>
          <a:p>
            <a:pPr marL="742950" lvl="1" indent="-285750">
              <a:buFont typeface="Arial"/>
              <a:buChar char="•"/>
            </a:pPr>
            <a:r>
              <a:rPr lang="en-US" dirty="0" smtClean="0">
                <a:solidFill>
                  <a:srgbClr val="FFFF00"/>
                </a:solidFill>
              </a:rPr>
              <a:t>Ideally profiting of the reduced hit multiplicity</a:t>
            </a:r>
          </a:p>
          <a:p>
            <a:pPr marL="742950" lvl="1" indent="-285750">
              <a:buFont typeface="Arial"/>
              <a:buChar char="•"/>
            </a:pPr>
            <a:r>
              <a:rPr lang="en-US" dirty="0" smtClean="0">
                <a:solidFill>
                  <a:srgbClr val="FFFF00"/>
                </a:solidFill>
              </a:rPr>
              <a:t>…but it is not so easy</a:t>
            </a:r>
          </a:p>
          <a:p>
            <a:pPr marL="742950" lvl="1" indent="-285750">
              <a:buFont typeface="Arial"/>
              <a:buChar char="•"/>
            </a:pPr>
            <a:r>
              <a:rPr lang="en-US" dirty="0" smtClean="0">
                <a:solidFill>
                  <a:srgbClr val="FFFF00"/>
                </a:solidFill>
                <a:latin typeface="Wingdings"/>
                <a:ea typeface="Wingdings"/>
                <a:cs typeface="Wingdings"/>
                <a:sym typeface="Wingdings"/>
              </a:rPr>
              <a:t></a:t>
            </a:r>
            <a:r>
              <a:rPr lang="en-US" dirty="0" smtClean="0">
                <a:solidFill>
                  <a:srgbClr val="FFFF00"/>
                </a:solidFill>
                <a:ea typeface="Wingdings"/>
                <a:cs typeface="Wingdings"/>
                <a:sym typeface="Wingdings"/>
              </a:rPr>
              <a:t> tighter requirements to build those tracks</a:t>
            </a:r>
            <a:endParaRPr lang="en-US" dirty="0" smtClean="0">
              <a:solidFill>
                <a:srgbClr val="FFFF00"/>
              </a:solidFill>
            </a:endParaRPr>
          </a:p>
          <a:p>
            <a:endParaRPr lang="en-US" dirty="0"/>
          </a:p>
        </p:txBody>
      </p:sp>
      <p:sp>
        <p:nvSpPr>
          <p:cNvPr id="4" name="Slide Number Placeholder 3"/>
          <p:cNvSpPr>
            <a:spLocks noGrp="1"/>
          </p:cNvSpPr>
          <p:nvPr>
            <p:ph type="sldNum" sz="quarter" idx="10"/>
          </p:nvPr>
        </p:nvSpPr>
        <p:spPr/>
        <p:txBody>
          <a:bodyPr/>
          <a:lstStyle/>
          <a:p>
            <a:fld id="{0E6F2A81-B444-574D-9611-CEFBCE635FAE}" type="slidenum">
              <a:rPr lang="en-US" smtClean="0"/>
              <a:t>120</a:t>
            </a:fld>
            <a:endParaRPr lang="en-US"/>
          </a:p>
        </p:txBody>
      </p:sp>
    </p:spTree>
    <p:extLst>
      <p:ext uri="{BB962C8B-B14F-4D97-AF65-F5344CB8AC3E}">
        <p14:creationId xmlns:p14="http://schemas.microsoft.com/office/powerpoint/2010/main" val="10650569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olienbildplatzhalter 1"/>
          <p:cNvSpPr>
            <a:spLocks noGrp="1" noRot="1" noChangeAspect="1" noTextEdit="1"/>
          </p:cNvSpPr>
          <p:nvPr>
            <p:ph type="sldImg"/>
          </p:nvPr>
        </p:nvSpPr>
        <p:spPr bwMode="auto">
          <a:noFill/>
          <a:ln>
            <a:solidFill>
              <a:srgbClr val="000000"/>
            </a:solidFill>
            <a:miter lim="800000"/>
            <a:headEnd/>
            <a:tailEnd/>
          </a:ln>
        </p:spPr>
      </p:sp>
      <p:sp>
        <p:nvSpPr>
          <p:cNvPr id="12595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e-DE" smtClean="0"/>
              <a:t>CMS Streifen 206m² 10 Mio Kanäle / CMS Pixel 2m²: 44Mio Kanäle</a:t>
            </a:r>
          </a:p>
        </p:txBody>
      </p:sp>
      <p:sp>
        <p:nvSpPr>
          <p:cNvPr id="119812"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6B99AC-D1A8-4B12-85C6-77FAF129DE98}" type="slidenum">
              <a:rPr lang="de-DE" smtClean="0"/>
              <a:pPr fontAlgn="base">
                <a:spcBef>
                  <a:spcPct val="0"/>
                </a:spcBef>
                <a:spcAft>
                  <a:spcPct val="0"/>
                </a:spcAft>
                <a:defRPr/>
              </a:pPr>
              <a:t>121</a:t>
            </a:fld>
            <a:endParaRPr lang="de-DE"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Full</a:t>
            </a:r>
            <a:r>
              <a:rPr lang="en-US" baseline="0" dirty="0" smtClean="0"/>
              <a:t> info – also zero</a:t>
            </a:r>
            <a:endParaRPr lang="en-US" dirty="0"/>
          </a:p>
        </p:txBody>
      </p:sp>
      <p:sp>
        <p:nvSpPr>
          <p:cNvPr id="4" name="Slide Number Placeholder 3"/>
          <p:cNvSpPr>
            <a:spLocks noGrp="1"/>
          </p:cNvSpPr>
          <p:nvPr>
            <p:ph type="sldNum" sz="quarter" idx="10"/>
          </p:nvPr>
        </p:nvSpPr>
        <p:spPr/>
        <p:txBody>
          <a:bodyPr/>
          <a:lstStyle/>
          <a:p>
            <a:fld id="{CB8EC376-357A-7946-9223-00E337C03833}" type="slidenum">
              <a:rPr lang="en-US" smtClean="0"/>
              <a:t>122</a:t>
            </a:fld>
            <a:endParaRPr lang="en-US"/>
          </a:p>
        </p:txBody>
      </p:sp>
    </p:spTree>
    <p:extLst>
      <p:ext uri="{BB962C8B-B14F-4D97-AF65-F5344CB8AC3E}">
        <p14:creationId xmlns:p14="http://schemas.microsoft.com/office/powerpoint/2010/main" val="1852349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AC760A-EBAF-45D8-A9AB-A287218B6535}" type="slidenum">
              <a:rPr lang="en-US" smtClean="0"/>
              <a:pPr fontAlgn="base">
                <a:spcBef>
                  <a:spcPct val="0"/>
                </a:spcBef>
                <a:spcAft>
                  <a:spcPct val="0"/>
                </a:spcAft>
                <a:defRPr/>
              </a:pPr>
              <a:t>20</a:t>
            </a:fld>
            <a:endParaRPr lang="en-US" smtClean="0"/>
          </a:p>
        </p:txBody>
      </p:sp>
      <p:sp>
        <p:nvSpPr>
          <p:cNvPr id="123907" name="Rectangle 2"/>
          <p:cNvSpPr>
            <a:spLocks noGrp="1" noRot="1" noChangeAspect="1" noChangeArrowheads="1" noTextEdit="1"/>
          </p:cNvSpPr>
          <p:nvPr>
            <p:ph type="sldImg"/>
          </p:nvPr>
        </p:nvSpPr>
        <p:spPr bwMode="auto">
          <a:xfrm>
            <a:off x="1152525" y="703263"/>
            <a:ext cx="4589463" cy="3443287"/>
          </a:xfrm>
          <a:noFill/>
          <a:ln>
            <a:solidFill>
              <a:srgbClr val="000000"/>
            </a:solidFill>
            <a:miter lim="800000"/>
            <a:headEnd/>
            <a:tailEnd/>
          </a:ln>
        </p:spPr>
      </p:sp>
      <p:sp>
        <p:nvSpPr>
          <p:cNvPr id="123908" name="Rectangle 3"/>
          <p:cNvSpPr>
            <a:spLocks noGrp="1" noChangeArrowheads="1"/>
          </p:cNvSpPr>
          <p:nvPr>
            <p:ph type="body" idx="1"/>
          </p:nvPr>
        </p:nvSpPr>
        <p:spPr bwMode="auto">
          <a:xfrm>
            <a:off x="928688" y="4357688"/>
            <a:ext cx="1189037" cy="250825"/>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BAD</a:t>
            </a:r>
          </a:p>
          <a:p>
            <a:r>
              <a:rPr lang="en-US" i="1" dirty="0" smtClean="0"/>
              <a:t>x </a:t>
            </a:r>
            <a:r>
              <a:rPr lang="en-US" dirty="0" smtClean="0"/>
              <a:t>– traversed thickness, </a:t>
            </a:r>
          </a:p>
          <a:p>
            <a:r>
              <a:rPr lang="en-US" i="1" smtClean="0"/>
              <a:t>X</a:t>
            </a:r>
            <a:r>
              <a:rPr lang="en-US" i="1" baseline="-25000" smtClean="0"/>
              <a:t>0 </a:t>
            </a:r>
            <a:r>
              <a:rPr lang="en-US" smtClean="0"/>
              <a:t>– material radiation length</a:t>
            </a:r>
          </a:p>
          <a:p>
            <a:endParaRPr lang="en-US" dirty="0"/>
          </a:p>
        </p:txBody>
      </p:sp>
      <p:sp>
        <p:nvSpPr>
          <p:cNvPr id="4" name="Slide Number Placeholder 3"/>
          <p:cNvSpPr>
            <a:spLocks noGrp="1"/>
          </p:cNvSpPr>
          <p:nvPr>
            <p:ph type="sldNum" sz="quarter" idx="10"/>
          </p:nvPr>
        </p:nvSpPr>
        <p:spPr/>
        <p:txBody>
          <a:bodyPr/>
          <a:lstStyle/>
          <a:p>
            <a:fld id="{E2C601DE-B868-9244-8B56-8CCD13E33BBC}" type="slidenum">
              <a:rPr lang="en-US" smtClean="0"/>
              <a:t>24</a:t>
            </a:fld>
            <a:endParaRPr lang="en-US"/>
          </a:p>
        </p:txBody>
      </p:sp>
    </p:spTree>
    <p:extLst>
      <p:ext uri="{BB962C8B-B14F-4D97-AF65-F5344CB8AC3E}">
        <p14:creationId xmlns:p14="http://schemas.microsoft.com/office/powerpoint/2010/main" val="199284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truth the energy</a:t>
            </a:r>
            <a:r>
              <a:rPr lang="en-US" baseline="0" dirty="0" smtClean="0"/>
              <a:t> information for low/middle energetic electrons come from the tracker!!!</a:t>
            </a:r>
            <a:endParaRPr lang="en-US" dirty="0"/>
          </a:p>
        </p:txBody>
      </p:sp>
      <p:sp>
        <p:nvSpPr>
          <p:cNvPr id="4" name="Slide Number Placeholder 3"/>
          <p:cNvSpPr>
            <a:spLocks noGrp="1"/>
          </p:cNvSpPr>
          <p:nvPr>
            <p:ph type="sldNum" sz="quarter" idx="10"/>
          </p:nvPr>
        </p:nvSpPr>
        <p:spPr/>
        <p:txBody>
          <a:bodyPr/>
          <a:lstStyle/>
          <a:p>
            <a:fld id="{E2C601DE-B868-9244-8B56-8CCD13E33BBC}" type="slidenum">
              <a:rPr lang="en-US" smtClean="0"/>
              <a:t>28</a:t>
            </a:fld>
            <a:endParaRPr lang="en-US"/>
          </a:p>
        </p:txBody>
      </p:sp>
    </p:spTree>
    <p:extLst>
      <p:ext uri="{BB962C8B-B14F-4D97-AF65-F5344CB8AC3E}">
        <p14:creationId xmlns:p14="http://schemas.microsoft.com/office/powerpoint/2010/main" val="2784612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mtClean="0"/>
              <a:t>Plots/maps from the Tracking paper</a:t>
            </a:r>
          </a:p>
        </p:txBody>
      </p:sp>
      <p:sp>
        <p:nvSpPr>
          <p:cNvPr id="4" name="Slide Number Placeholder 3"/>
          <p:cNvSpPr>
            <a:spLocks noGrp="1"/>
          </p:cNvSpPr>
          <p:nvPr>
            <p:ph type="sldNum" sz="quarter" idx="10"/>
          </p:nvPr>
        </p:nvSpPr>
        <p:spPr/>
        <p:txBody>
          <a:bodyPr/>
          <a:lstStyle/>
          <a:p>
            <a:fld id="{0E6F2A81-B444-574D-9611-CEFBCE635FAE}" type="slidenum">
              <a:rPr lang="en-US" smtClean="0"/>
              <a:t>32</a:t>
            </a:fld>
            <a:endParaRPr lang="en-US"/>
          </a:p>
        </p:txBody>
      </p:sp>
    </p:spTree>
    <p:extLst>
      <p:ext uri="{BB962C8B-B14F-4D97-AF65-F5344CB8AC3E}">
        <p14:creationId xmlns:p14="http://schemas.microsoft.com/office/powerpoint/2010/main" val="988762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addressed explicitly the track fitting,</a:t>
            </a:r>
            <a:r>
              <a:rPr lang="en-US" baseline="0" dirty="0" smtClean="0"/>
              <a:t> the track selection and the track quality assignment (only high purity track hits are removed for the next iteration). It is a detail</a:t>
            </a:r>
            <a:endParaRPr lang="en-US" dirty="0"/>
          </a:p>
        </p:txBody>
      </p:sp>
      <p:sp>
        <p:nvSpPr>
          <p:cNvPr id="4" name="Slide Number Placeholder 3"/>
          <p:cNvSpPr>
            <a:spLocks noGrp="1"/>
          </p:cNvSpPr>
          <p:nvPr>
            <p:ph type="sldNum" sz="quarter" idx="10"/>
          </p:nvPr>
        </p:nvSpPr>
        <p:spPr/>
        <p:txBody>
          <a:bodyPr/>
          <a:lstStyle/>
          <a:p>
            <a:fld id="{0E6F2A81-B444-574D-9611-CEFBCE635FAE}" type="slidenum">
              <a:rPr lang="en-US" smtClean="0"/>
              <a:t>34</a:t>
            </a:fld>
            <a:endParaRPr lang="en-US"/>
          </a:p>
        </p:txBody>
      </p:sp>
    </p:spTree>
    <p:extLst>
      <p:ext uri="{BB962C8B-B14F-4D97-AF65-F5344CB8AC3E}">
        <p14:creationId xmlns:p14="http://schemas.microsoft.com/office/powerpoint/2010/main" val="1228657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Plots from here: https://</a:t>
            </a:r>
            <a:r>
              <a:rPr lang="en-US" dirty="0" err="1" smtClean="0"/>
              <a:t>indico.cern.ch</a:t>
            </a:r>
            <a:r>
              <a:rPr lang="en-US" dirty="0" smtClean="0"/>
              <a:t>/event/316061/contribution/3/material/slides/3.pdf. </a:t>
            </a:r>
          </a:p>
          <a:p>
            <a:r>
              <a:rPr lang="en-US" dirty="0" smtClean="0"/>
              <a:t>Name</a:t>
            </a:r>
            <a:r>
              <a:rPr lang="en-US" baseline="0" dirty="0" smtClean="0"/>
              <a:t> of iterations are defined in a backup slide</a:t>
            </a:r>
          </a:p>
          <a:p>
            <a:endParaRPr lang="en-US" baseline="0" dirty="0" smtClean="0"/>
          </a:p>
          <a:p>
            <a:r>
              <a:rPr lang="en-US" baseline="0" dirty="0" smtClean="0"/>
              <a:t>Violet area- tracks passing through cracks, therefore producing only 2 hits in pixels</a:t>
            </a:r>
          </a:p>
          <a:p>
            <a:pPr marL="285750" indent="-285750">
              <a:buFont typeface="Arial"/>
              <a:buChar char="•"/>
            </a:pPr>
            <a:r>
              <a:rPr lang="en-US" dirty="0" smtClean="0">
                <a:solidFill>
                  <a:srgbClr val="FFFF00"/>
                </a:solidFill>
              </a:rPr>
              <a:t>Later iterations cover wider phase space</a:t>
            </a:r>
          </a:p>
          <a:p>
            <a:pPr marL="742950" lvl="1" indent="-285750">
              <a:buFont typeface="Arial"/>
              <a:buChar char="•"/>
            </a:pPr>
            <a:r>
              <a:rPr lang="en-US" dirty="0" smtClean="0">
                <a:solidFill>
                  <a:srgbClr val="FFFF00"/>
                </a:solidFill>
              </a:rPr>
              <a:t>Ideally profiting of the reduced hit multiplicity</a:t>
            </a:r>
          </a:p>
          <a:p>
            <a:pPr marL="742950" lvl="1" indent="-285750">
              <a:buFont typeface="Arial"/>
              <a:buChar char="•"/>
            </a:pPr>
            <a:r>
              <a:rPr lang="en-US" dirty="0" smtClean="0">
                <a:solidFill>
                  <a:srgbClr val="FFFF00"/>
                </a:solidFill>
              </a:rPr>
              <a:t>…but it is not so easy</a:t>
            </a:r>
          </a:p>
          <a:p>
            <a:pPr marL="742950" lvl="1" indent="-285750">
              <a:buFont typeface="Arial"/>
              <a:buChar char="•"/>
            </a:pPr>
            <a:r>
              <a:rPr lang="en-US" dirty="0" smtClean="0">
                <a:solidFill>
                  <a:srgbClr val="FFFF00"/>
                </a:solidFill>
                <a:latin typeface="Wingdings"/>
                <a:ea typeface="Wingdings"/>
                <a:cs typeface="Wingdings"/>
                <a:sym typeface="Wingdings"/>
              </a:rPr>
              <a:t></a:t>
            </a:r>
            <a:r>
              <a:rPr lang="en-US" dirty="0" smtClean="0">
                <a:solidFill>
                  <a:srgbClr val="FFFF00"/>
                </a:solidFill>
                <a:ea typeface="Wingdings"/>
                <a:cs typeface="Wingdings"/>
                <a:sym typeface="Wingdings"/>
              </a:rPr>
              <a:t> tighter requirements to build those tracks</a:t>
            </a:r>
            <a:endParaRPr lang="en-US" dirty="0" smtClean="0">
              <a:solidFill>
                <a:srgbClr val="FFFF00"/>
              </a:solidFill>
            </a:endParaRPr>
          </a:p>
          <a:p>
            <a:endParaRPr lang="en-US" dirty="0"/>
          </a:p>
        </p:txBody>
      </p:sp>
      <p:sp>
        <p:nvSpPr>
          <p:cNvPr id="4" name="Slide Number Placeholder 3"/>
          <p:cNvSpPr>
            <a:spLocks noGrp="1"/>
          </p:cNvSpPr>
          <p:nvPr>
            <p:ph type="sldNum" sz="quarter" idx="10"/>
          </p:nvPr>
        </p:nvSpPr>
        <p:spPr/>
        <p:txBody>
          <a:bodyPr/>
          <a:lstStyle/>
          <a:p>
            <a:fld id="{0E6F2A81-B444-574D-9611-CEFBCE635FAE}" type="slidenum">
              <a:rPr lang="en-US" smtClean="0"/>
              <a:t>35</a:t>
            </a:fld>
            <a:endParaRPr lang="en-US"/>
          </a:p>
        </p:txBody>
      </p:sp>
    </p:spTree>
    <p:extLst>
      <p:ext uri="{BB962C8B-B14F-4D97-AF65-F5344CB8AC3E}">
        <p14:creationId xmlns:p14="http://schemas.microsoft.com/office/powerpoint/2010/main" val="1065056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37659C-F16C-8347-A5A5-2B12A5F76240}" type="datetime1">
              <a:rPr lang="en-US" smtClean="0"/>
              <a:t>08/04/16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E4D389-B7F7-E44B-872F-EAD59ABF0432}" type="slidenum">
              <a:rPr lang="en-US" smtClean="0"/>
              <a:t>‹#›</a:t>
            </a:fld>
            <a:endParaRPr lang="en-US"/>
          </a:p>
        </p:txBody>
      </p:sp>
    </p:spTree>
    <p:extLst>
      <p:ext uri="{BB962C8B-B14F-4D97-AF65-F5344CB8AC3E}">
        <p14:creationId xmlns:p14="http://schemas.microsoft.com/office/powerpoint/2010/main" val="1003623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4D818B-A01A-964B-BB54-229B227D15FC}" type="datetime1">
              <a:rPr lang="en-US" smtClean="0"/>
              <a:t>08/04/16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E4D389-B7F7-E44B-872F-EAD59ABF0432}" type="slidenum">
              <a:rPr lang="en-US" smtClean="0"/>
              <a:t>‹#›</a:t>
            </a:fld>
            <a:endParaRPr lang="en-US"/>
          </a:p>
        </p:txBody>
      </p:sp>
    </p:spTree>
    <p:extLst>
      <p:ext uri="{BB962C8B-B14F-4D97-AF65-F5344CB8AC3E}">
        <p14:creationId xmlns:p14="http://schemas.microsoft.com/office/powerpoint/2010/main" val="3568471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7AA1FC-BCD0-6D4A-8A07-E7B48AE2F19D}" type="datetime1">
              <a:rPr lang="en-US" smtClean="0"/>
              <a:t>08/04/16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E4D389-B7F7-E44B-872F-EAD59ABF0432}" type="slidenum">
              <a:rPr lang="en-US" smtClean="0"/>
              <a:t>‹#›</a:t>
            </a:fld>
            <a:endParaRPr lang="en-US"/>
          </a:p>
        </p:txBody>
      </p:sp>
    </p:spTree>
    <p:extLst>
      <p:ext uri="{BB962C8B-B14F-4D97-AF65-F5344CB8AC3E}">
        <p14:creationId xmlns:p14="http://schemas.microsoft.com/office/powerpoint/2010/main" val="4231887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No Bullets">
    <p:spTree>
      <p:nvGrpSpPr>
        <p:cNvPr id="1" name=""/>
        <p:cNvGrpSpPr/>
        <p:nvPr/>
      </p:nvGrpSpPr>
      <p:grpSpPr>
        <a:xfrm>
          <a:off x="0" y="0"/>
          <a:ext cx="0" cy="0"/>
          <a:chOff x="0" y="0"/>
          <a:chExt cx="0" cy="0"/>
        </a:xfrm>
      </p:grpSpPr>
      <p:sp>
        <p:nvSpPr>
          <p:cNvPr id="14" name="Shape 14"/>
          <p:cNvSpPr>
            <a:spLocks noGrp="1"/>
          </p:cNvSpPr>
          <p:nvPr>
            <p:ph type="title"/>
          </p:nvPr>
        </p:nvSpPr>
        <p:spPr>
          <a:prstGeom prst="rect">
            <a:avLst/>
          </a:prstGeom>
        </p:spPr>
        <p:txBody>
          <a:bodyPr/>
          <a:lstStyle/>
          <a:p>
            <a:pPr lvl="0">
              <a:defRPr sz="1800" b="0"/>
            </a:pPr>
            <a:r>
              <a:rPr sz="3400" b="1"/>
              <a:t>Title Text</a:t>
            </a:r>
          </a:p>
        </p:txBody>
      </p:sp>
      <p:sp>
        <p:nvSpPr>
          <p:cNvPr id="15" name="Shape 15"/>
          <p:cNvSpPr>
            <a:spLocks noGrp="1"/>
          </p:cNvSpPr>
          <p:nvPr>
            <p:ph type="body" idx="1"/>
          </p:nvPr>
        </p:nvSpPr>
        <p:spPr>
          <a:prstGeom prst="rect">
            <a:avLst/>
          </a:prstGeom>
        </p:spPr>
        <p:txBody>
          <a:bodyPr/>
          <a:lstStyle>
            <a:lvl2pPr>
              <a:buFont typeface="Lucida Grande"/>
            </a:lvl2pPr>
            <a:lvl3pPr>
              <a:buFont typeface="Lucida Grande"/>
            </a:lvl3pPr>
            <a:lvl4pPr>
              <a:buFont typeface="Lucida Grande"/>
            </a:lvl4pPr>
            <a:lvl5pPr>
              <a:buFont typeface="Lucida Grande"/>
            </a:lvl5pPr>
          </a:lstStyle>
          <a:p>
            <a:pPr lvl="0">
              <a:defRPr sz="1800"/>
            </a:pPr>
            <a:r>
              <a:rPr sz="2100"/>
              <a:t>Body Level One</a:t>
            </a:r>
          </a:p>
          <a:p>
            <a:pPr lvl="1">
              <a:defRPr sz="1800"/>
            </a:pPr>
            <a:r>
              <a:rPr sz="2100"/>
              <a:t>Body Level Two</a:t>
            </a:r>
          </a:p>
          <a:p>
            <a:pPr lvl="2">
              <a:defRPr sz="1800"/>
            </a:pPr>
            <a:r>
              <a:rPr sz="2100"/>
              <a:t>Body Level Three</a:t>
            </a:r>
          </a:p>
          <a:p>
            <a:pPr lvl="3">
              <a:defRPr sz="1800"/>
            </a:pPr>
            <a:r>
              <a:rPr sz="2100"/>
              <a:t>Body Level Four</a:t>
            </a:r>
          </a:p>
          <a:p>
            <a:pPr lvl="4">
              <a:defRPr sz="1800"/>
            </a:pPr>
            <a:r>
              <a:rPr sz="2100"/>
              <a:t>Body Level Five</a:t>
            </a:r>
          </a:p>
        </p:txBody>
      </p:sp>
      <p:sp>
        <p:nvSpPr>
          <p:cNvPr id="16" name="Shape 16"/>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3130507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el und Inhalt über Text">
    <p:spTree>
      <p:nvGrpSpPr>
        <p:cNvPr id="1" name=""/>
        <p:cNvGrpSpPr/>
        <p:nvPr/>
      </p:nvGrpSpPr>
      <p:grpSpPr>
        <a:xfrm>
          <a:off x="0" y="0"/>
          <a:ext cx="0" cy="0"/>
          <a:chOff x="0" y="0"/>
          <a:chExt cx="0" cy="0"/>
        </a:xfrm>
      </p:grpSpPr>
      <p:sp>
        <p:nvSpPr>
          <p:cNvPr id="2" name="Titel 1"/>
          <p:cNvSpPr>
            <a:spLocks noGrp="1"/>
          </p:cNvSpPr>
          <p:nvPr>
            <p:ph type="title"/>
          </p:nvPr>
        </p:nvSpPr>
        <p:spPr>
          <a:xfrm>
            <a:off x="0" y="152400"/>
            <a:ext cx="9144000" cy="990600"/>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7772400" cy="19812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85800" y="4114800"/>
            <a:ext cx="7772400" cy="19812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oliennummernplatzhalter 4"/>
          <p:cNvSpPr>
            <a:spLocks noGrp="1"/>
          </p:cNvSpPr>
          <p:nvPr>
            <p:ph type="sldNum" sz="quarter" idx="10"/>
          </p:nvPr>
        </p:nvSpPr>
        <p:spPr>
          <a:xfrm>
            <a:off x="7118350" y="-71438"/>
            <a:ext cx="2133600" cy="476251"/>
          </a:xfrm>
        </p:spPr>
        <p:txBody>
          <a:bodyPr/>
          <a:lstStyle>
            <a:lvl1pPr>
              <a:defRPr/>
            </a:lvl1pPr>
          </a:lstStyle>
          <a:p>
            <a:pPr>
              <a:defRPr/>
            </a:pPr>
            <a:fld id="{FD14EFDE-3FF3-489E-9399-1AB64C2F4461}" type="slidenum">
              <a:rPr lang="en-US"/>
              <a:pPr>
                <a:defRPr/>
              </a:pPr>
              <a:t>‹#›</a:t>
            </a:fld>
            <a:endParaRPr lang="en-US"/>
          </a:p>
        </p:txBody>
      </p:sp>
    </p:spTree>
    <p:extLst>
      <p:ext uri="{BB962C8B-B14F-4D97-AF65-F5344CB8AC3E}">
        <p14:creationId xmlns:p14="http://schemas.microsoft.com/office/powerpoint/2010/main" val="1558382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963033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300485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364236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908067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616424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17450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380490-A1AF-3140-A0BA-0185C86931E1}" type="datetime1">
              <a:rPr lang="en-US" smtClean="0"/>
              <a:t>08/04/16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E4D389-B7F7-E44B-872F-EAD59ABF0432}" type="slidenum">
              <a:rPr lang="en-US" smtClean="0"/>
              <a:t>‹#›</a:t>
            </a:fld>
            <a:endParaRPr lang="en-US"/>
          </a:p>
        </p:txBody>
      </p:sp>
    </p:spTree>
    <p:extLst>
      <p:ext uri="{BB962C8B-B14F-4D97-AF65-F5344CB8AC3E}">
        <p14:creationId xmlns:p14="http://schemas.microsoft.com/office/powerpoint/2010/main" val="4006594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288410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472765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415987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023057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654073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1507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101600"/>
            <a:ext cx="8686800" cy="64516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3" name="Fußzeilenplatzhalter 2"/>
          <p:cNvSpPr>
            <a:spLocks noGrp="1"/>
          </p:cNvSpPr>
          <p:nvPr>
            <p:ph type="ftr" sz="quarter" idx="10"/>
          </p:nvPr>
        </p:nvSpPr>
        <p:spPr>
          <a:xfrm>
            <a:off x="812800" y="6629400"/>
            <a:ext cx="8329613" cy="168275"/>
          </a:xfrm>
        </p:spPr>
        <p:txBody>
          <a:bodyPr/>
          <a:lstStyle>
            <a:lvl1pPr>
              <a:defRPr/>
            </a:lvl1pPr>
          </a:lstStyle>
          <a:p>
            <a:pPr>
              <a:defRPr/>
            </a:pPr>
            <a:endParaRPr lang="en-US">
              <a:solidFill>
                <a:prstClr val="white">
                  <a:tint val="75000"/>
                </a:prstClr>
              </a:solidFill>
              <a:latin typeface="Calibri"/>
            </a:endParaRPr>
          </a:p>
        </p:txBody>
      </p:sp>
      <p:sp>
        <p:nvSpPr>
          <p:cNvPr id="4" name="Foliennummernplatzhalter 3"/>
          <p:cNvSpPr>
            <a:spLocks noGrp="1"/>
          </p:cNvSpPr>
          <p:nvPr>
            <p:ph type="sldNum" sz="quarter" idx="11"/>
          </p:nvPr>
        </p:nvSpPr>
        <p:spPr>
          <a:xfrm>
            <a:off x="0" y="6550025"/>
            <a:ext cx="441325" cy="147638"/>
          </a:xfrm>
        </p:spPr>
        <p:txBody>
          <a:bodyPr/>
          <a:lstStyle>
            <a:lvl1pPr>
              <a:defRPr/>
            </a:lvl1pPr>
          </a:lstStyle>
          <a:p>
            <a:pPr>
              <a:defRPr/>
            </a:pPr>
            <a:fld id="{D746ECFA-6F4B-475C-8D6B-509E00097BD8}"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762803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37659C-F16C-8347-A5A5-2B12A5F76240}" type="datetime1">
              <a:rPr lang="en-US" smtClean="0">
                <a:solidFill>
                  <a:prstClr val="black">
                    <a:tint val="75000"/>
                  </a:prstClr>
                </a:solidFill>
                <a:latin typeface="Calibri"/>
              </a:rPr>
              <a:pPr/>
              <a:t>08/04/16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AE4D389-B7F7-E44B-872F-EAD59ABF04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8377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380490-A1AF-3140-A0BA-0185C86931E1}" type="datetime1">
              <a:rPr lang="en-US" smtClean="0">
                <a:solidFill>
                  <a:prstClr val="black">
                    <a:tint val="75000"/>
                  </a:prstClr>
                </a:solidFill>
                <a:latin typeface="Calibri"/>
              </a:rPr>
              <a:pPr/>
              <a:t>08/04/16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AE4D389-B7F7-E44B-872F-EAD59ABF04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29431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7F3852-274C-954B-9505-4988B9ED3144}" type="datetime1">
              <a:rPr lang="en-US" smtClean="0">
                <a:solidFill>
                  <a:prstClr val="black">
                    <a:tint val="75000"/>
                  </a:prstClr>
                </a:solidFill>
                <a:latin typeface="Calibri"/>
              </a:rPr>
              <a:pPr/>
              <a:t>08/04/16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AE4D389-B7F7-E44B-872F-EAD59ABF04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8738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7F3852-274C-954B-9505-4988B9ED3144}" type="datetime1">
              <a:rPr lang="en-US" smtClean="0"/>
              <a:t>08/04/16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E4D389-B7F7-E44B-872F-EAD59ABF0432}" type="slidenum">
              <a:rPr lang="en-US" smtClean="0"/>
              <a:t>‹#›</a:t>
            </a:fld>
            <a:endParaRPr lang="en-US"/>
          </a:p>
        </p:txBody>
      </p:sp>
    </p:spTree>
    <p:extLst>
      <p:ext uri="{BB962C8B-B14F-4D97-AF65-F5344CB8AC3E}">
        <p14:creationId xmlns:p14="http://schemas.microsoft.com/office/powerpoint/2010/main" val="3888454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757E4B-9825-C84A-AE79-11B4F30FD84A}" type="datetime1">
              <a:rPr lang="en-US" smtClean="0">
                <a:solidFill>
                  <a:prstClr val="black">
                    <a:tint val="75000"/>
                  </a:prstClr>
                </a:solidFill>
                <a:latin typeface="Calibri"/>
              </a:rPr>
              <a:pPr/>
              <a:t>08/04/16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AE4D389-B7F7-E44B-872F-EAD59ABF04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1759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74C6BE-F247-ED49-BAB9-16C6B7FB3BC7}" type="datetime1">
              <a:rPr lang="en-US" smtClean="0">
                <a:solidFill>
                  <a:prstClr val="black">
                    <a:tint val="75000"/>
                  </a:prstClr>
                </a:solidFill>
                <a:latin typeface="Calibri"/>
              </a:rPr>
              <a:pPr/>
              <a:t>08/04/16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AE4D389-B7F7-E44B-872F-EAD59ABF04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3663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C2FECD-7A03-7641-876C-535DCE1B5713}" type="datetime1">
              <a:rPr lang="en-US" smtClean="0">
                <a:solidFill>
                  <a:prstClr val="black">
                    <a:tint val="75000"/>
                  </a:prstClr>
                </a:solidFill>
                <a:latin typeface="Calibri"/>
              </a:rPr>
              <a:pPr/>
              <a:t>08/04/16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AE4D389-B7F7-E44B-872F-EAD59ABF04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75796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F253C3-C09B-224C-B643-F32EE63BF4E3}" type="datetime1">
              <a:rPr lang="en-US" smtClean="0">
                <a:solidFill>
                  <a:prstClr val="black">
                    <a:tint val="75000"/>
                  </a:prstClr>
                </a:solidFill>
                <a:latin typeface="Calibri"/>
              </a:rPr>
              <a:pPr/>
              <a:t>08/04/16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AE4D389-B7F7-E44B-872F-EAD59ABF04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83011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FFF212-214E-414A-BCB5-09BF41F70EEB}" type="datetime1">
              <a:rPr lang="en-US" smtClean="0">
                <a:solidFill>
                  <a:prstClr val="black">
                    <a:tint val="75000"/>
                  </a:prstClr>
                </a:solidFill>
                <a:latin typeface="Calibri"/>
              </a:rPr>
              <a:pPr/>
              <a:t>08/04/16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AE4D389-B7F7-E44B-872F-EAD59ABF04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8024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4469D8-6922-594F-AF5F-BB7C899DB0ED}" type="datetime1">
              <a:rPr lang="en-US" smtClean="0">
                <a:solidFill>
                  <a:prstClr val="black">
                    <a:tint val="75000"/>
                  </a:prstClr>
                </a:solidFill>
                <a:latin typeface="Calibri"/>
              </a:rPr>
              <a:pPr/>
              <a:t>08/04/16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AE4D389-B7F7-E44B-872F-EAD59ABF04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7975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4D818B-A01A-964B-BB54-229B227D15FC}" type="datetime1">
              <a:rPr lang="en-US" smtClean="0">
                <a:solidFill>
                  <a:prstClr val="black">
                    <a:tint val="75000"/>
                  </a:prstClr>
                </a:solidFill>
                <a:latin typeface="Calibri"/>
              </a:rPr>
              <a:pPr/>
              <a:t>08/04/16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AE4D389-B7F7-E44B-872F-EAD59ABF04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7967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7AA1FC-BCD0-6D4A-8A07-E7B48AE2F19D}" type="datetime1">
              <a:rPr lang="en-US" smtClean="0">
                <a:solidFill>
                  <a:prstClr val="black">
                    <a:tint val="75000"/>
                  </a:prstClr>
                </a:solidFill>
                <a:latin typeface="Calibri"/>
              </a:rPr>
              <a:pPr/>
              <a:t>08/04/16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AE4D389-B7F7-E44B-872F-EAD59ABF04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0177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No Bullets">
    <p:spTree>
      <p:nvGrpSpPr>
        <p:cNvPr id="1" name=""/>
        <p:cNvGrpSpPr/>
        <p:nvPr/>
      </p:nvGrpSpPr>
      <p:grpSpPr>
        <a:xfrm>
          <a:off x="0" y="0"/>
          <a:ext cx="0" cy="0"/>
          <a:chOff x="0" y="0"/>
          <a:chExt cx="0" cy="0"/>
        </a:xfrm>
      </p:grpSpPr>
      <p:sp>
        <p:nvSpPr>
          <p:cNvPr id="14" name="Shape 14"/>
          <p:cNvSpPr>
            <a:spLocks noGrp="1"/>
          </p:cNvSpPr>
          <p:nvPr>
            <p:ph type="title"/>
          </p:nvPr>
        </p:nvSpPr>
        <p:spPr>
          <a:prstGeom prst="rect">
            <a:avLst/>
          </a:prstGeom>
        </p:spPr>
        <p:txBody>
          <a:bodyPr/>
          <a:lstStyle/>
          <a:p>
            <a:pPr lvl="0">
              <a:defRPr sz="1800" b="0"/>
            </a:pPr>
            <a:r>
              <a:rPr sz="3400" b="1"/>
              <a:t>Title Text</a:t>
            </a:r>
          </a:p>
        </p:txBody>
      </p:sp>
      <p:sp>
        <p:nvSpPr>
          <p:cNvPr id="15" name="Shape 15"/>
          <p:cNvSpPr>
            <a:spLocks noGrp="1"/>
          </p:cNvSpPr>
          <p:nvPr>
            <p:ph type="body" idx="1"/>
          </p:nvPr>
        </p:nvSpPr>
        <p:spPr>
          <a:prstGeom prst="rect">
            <a:avLst/>
          </a:prstGeom>
        </p:spPr>
        <p:txBody>
          <a:bodyPr/>
          <a:lstStyle>
            <a:lvl2pPr>
              <a:buFont typeface="Lucida Grande"/>
            </a:lvl2pPr>
            <a:lvl3pPr>
              <a:buFont typeface="Lucida Grande"/>
            </a:lvl3pPr>
            <a:lvl4pPr>
              <a:buFont typeface="Lucida Grande"/>
            </a:lvl4pPr>
            <a:lvl5pPr>
              <a:buFont typeface="Lucida Grande"/>
            </a:lvl5pPr>
          </a:lstStyle>
          <a:p>
            <a:pPr lvl="0">
              <a:defRPr sz="1800"/>
            </a:pPr>
            <a:r>
              <a:rPr sz="2100"/>
              <a:t>Body Level One</a:t>
            </a:r>
          </a:p>
          <a:p>
            <a:pPr lvl="1">
              <a:defRPr sz="1800"/>
            </a:pPr>
            <a:r>
              <a:rPr sz="2100"/>
              <a:t>Body Level Two</a:t>
            </a:r>
          </a:p>
          <a:p>
            <a:pPr lvl="2">
              <a:defRPr sz="1800"/>
            </a:pPr>
            <a:r>
              <a:rPr sz="2100"/>
              <a:t>Body Level Three</a:t>
            </a:r>
          </a:p>
          <a:p>
            <a:pPr lvl="3">
              <a:defRPr sz="1800"/>
            </a:pPr>
            <a:r>
              <a:rPr sz="2100"/>
              <a:t>Body Level Four</a:t>
            </a:r>
          </a:p>
          <a:p>
            <a:pPr lvl="4">
              <a:defRPr sz="1800"/>
            </a:pPr>
            <a:r>
              <a:rPr sz="2100"/>
              <a:t>Body Level Five</a:t>
            </a:r>
          </a:p>
        </p:txBody>
      </p:sp>
      <p:sp>
        <p:nvSpPr>
          <p:cNvPr id="16" name="Shape 16"/>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latin typeface="Calibri"/>
              </a:rPr>
              <a:pPr/>
              <a:t>‹#›</a:t>
            </a:fld>
            <a:endParaRPr>
              <a:solidFill>
                <a:prstClr val="black">
                  <a:tint val="75000"/>
                </a:prstClr>
              </a:solidFill>
              <a:latin typeface="Calibri"/>
            </a:endParaRPr>
          </a:p>
        </p:txBody>
      </p:sp>
    </p:spTree>
    <p:extLst>
      <p:ext uri="{BB962C8B-B14F-4D97-AF65-F5344CB8AC3E}">
        <p14:creationId xmlns:p14="http://schemas.microsoft.com/office/powerpoint/2010/main" val="3707222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OverTx">
  <p:cSld name="Titel und Inhalt über Text">
    <p:spTree>
      <p:nvGrpSpPr>
        <p:cNvPr id="1" name=""/>
        <p:cNvGrpSpPr/>
        <p:nvPr/>
      </p:nvGrpSpPr>
      <p:grpSpPr>
        <a:xfrm>
          <a:off x="0" y="0"/>
          <a:ext cx="0" cy="0"/>
          <a:chOff x="0" y="0"/>
          <a:chExt cx="0" cy="0"/>
        </a:xfrm>
      </p:grpSpPr>
      <p:sp>
        <p:nvSpPr>
          <p:cNvPr id="2" name="Titel 1"/>
          <p:cNvSpPr>
            <a:spLocks noGrp="1"/>
          </p:cNvSpPr>
          <p:nvPr>
            <p:ph type="title"/>
          </p:nvPr>
        </p:nvSpPr>
        <p:spPr>
          <a:xfrm>
            <a:off x="0" y="152400"/>
            <a:ext cx="9144000" cy="990600"/>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7772400" cy="19812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85800" y="4114800"/>
            <a:ext cx="7772400" cy="19812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oliennummernplatzhalter 4"/>
          <p:cNvSpPr>
            <a:spLocks noGrp="1"/>
          </p:cNvSpPr>
          <p:nvPr>
            <p:ph type="sldNum" sz="quarter" idx="10"/>
          </p:nvPr>
        </p:nvSpPr>
        <p:spPr>
          <a:xfrm>
            <a:off x="7118350" y="-71438"/>
            <a:ext cx="2133600" cy="476251"/>
          </a:xfrm>
        </p:spPr>
        <p:txBody>
          <a:bodyPr/>
          <a:lstStyle>
            <a:lvl1pPr>
              <a:defRPr/>
            </a:lvl1pPr>
          </a:lstStyle>
          <a:p>
            <a:pPr>
              <a:defRPr/>
            </a:pPr>
            <a:fld id="{FD14EFDE-3FF3-489E-9399-1AB64C2F446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39407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757E4B-9825-C84A-AE79-11B4F30FD84A}" type="datetime1">
              <a:rPr lang="en-US" smtClean="0"/>
              <a:t>08/04/16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E4D389-B7F7-E44B-872F-EAD59ABF0432}" type="slidenum">
              <a:rPr lang="en-US" smtClean="0"/>
              <a:t>‹#›</a:t>
            </a:fld>
            <a:endParaRPr lang="en-US"/>
          </a:p>
        </p:txBody>
      </p:sp>
    </p:spTree>
    <p:extLst>
      <p:ext uri="{BB962C8B-B14F-4D97-AF65-F5344CB8AC3E}">
        <p14:creationId xmlns:p14="http://schemas.microsoft.com/office/powerpoint/2010/main" val="184880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142969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365126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56377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230804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658502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269891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925431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406029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082317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136512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74C6BE-F247-ED49-BAB9-16C6B7FB3BC7}" type="datetime1">
              <a:rPr lang="en-US" smtClean="0"/>
              <a:t>08/04/16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E4D389-B7F7-E44B-872F-EAD59ABF0432}" type="slidenum">
              <a:rPr lang="en-US" smtClean="0"/>
              <a:t>‹#›</a:t>
            </a:fld>
            <a:endParaRPr lang="en-US"/>
          </a:p>
        </p:txBody>
      </p:sp>
    </p:spTree>
    <p:extLst>
      <p:ext uri="{BB962C8B-B14F-4D97-AF65-F5344CB8AC3E}">
        <p14:creationId xmlns:p14="http://schemas.microsoft.com/office/powerpoint/2010/main" val="3621507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762214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ustom Layout">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6238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C2FECD-7A03-7641-876C-535DCE1B5713}" type="datetime1">
              <a:rPr lang="en-US" smtClean="0"/>
              <a:t>08/04/16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E4D389-B7F7-E44B-872F-EAD59ABF0432}" type="slidenum">
              <a:rPr lang="en-US" smtClean="0"/>
              <a:t>‹#›</a:t>
            </a:fld>
            <a:endParaRPr lang="en-US"/>
          </a:p>
        </p:txBody>
      </p:sp>
    </p:spTree>
    <p:extLst>
      <p:ext uri="{BB962C8B-B14F-4D97-AF65-F5344CB8AC3E}">
        <p14:creationId xmlns:p14="http://schemas.microsoft.com/office/powerpoint/2010/main" val="3718919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F253C3-C09B-224C-B643-F32EE63BF4E3}" type="datetime1">
              <a:rPr lang="en-US" smtClean="0"/>
              <a:t>08/04/16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E4D389-B7F7-E44B-872F-EAD59ABF0432}" type="slidenum">
              <a:rPr lang="en-US" smtClean="0"/>
              <a:t>‹#›</a:t>
            </a:fld>
            <a:endParaRPr lang="en-US"/>
          </a:p>
        </p:txBody>
      </p:sp>
    </p:spTree>
    <p:extLst>
      <p:ext uri="{BB962C8B-B14F-4D97-AF65-F5344CB8AC3E}">
        <p14:creationId xmlns:p14="http://schemas.microsoft.com/office/powerpoint/2010/main" val="2687223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FFF212-214E-414A-BCB5-09BF41F70EEB}" type="datetime1">
              <a:rPr lang="en-US" smtClean="0"/>
              <a:t>08/04/16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E4D389-B7F7-E44B-872F-EAD59ABF0432}" type="slidenum">
              <a:rPr lang="en-US" smtClean="0"/>
              <a:t>‹#›</a:t>
            </a:fld>
            <a:endParaRPr lang="en-US"/>
          </a:p>
        </p:txBody>
      </p:sp>
    </p:spTree>
    <p:extLst>
      <p:ext uri="{BB962C8B-B14F-4D97-AF65-F5344CB8AC3E}">
        <p14:creationId xmlns:p14="http://schemas.microsoft.com/office/powerpoint/2010/main" val="2380877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4469D8-6922-594F-AF5F-BB7C899DB0ED}" type="datetime1">
              <a:rPr lang="en-US" smtClean="0"/>
              <a:t>08/04/16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E4D389-B7F7-E44B-872F-EAD59ABF0432}" type="slidenum">
              <a:rPr lang="en-US" smtClean="0"/>
              <a:t>‹#›</a:t>
            </a:fld>
            <a:endParaRPr lang="en-US"/>
          </a:p>
        </p:txBody>
      </p:sp>
    </p:spTree>
    <p:extLst>
      <p:ext uri="{BB962C8B-B14F-4D97-AF65-F5344CB8AC3E}">
        <p14:creationId xmlns:p14="http://schemas.microsoft.com/office/powerpoint/2010/main" val="3042899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theme" Target="../theme/theme4.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ECDDE8-F178-D74E-B9DF-3506701E190A}" type="datetime1">
              <a:rPr lang="en-US" smtClean="0"/>
              <a:t>08/04/16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845414"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E4D389-B7F7-E44B-872F-EAD59ABF0432}" type="slidenum">
              <a:rPr lang="en-US" smtClean="0"/>
              <a:t>‹#›</a:t>
            </a:fld>
            <a:endParaRPr lang="en-US"/>
          </a:p>
        </p:txBody>
      </p:sp>
    </p:spTree>
    <p:extLst>
      <p:ext uri="{BB962C8B-B14F-4D97-AF65-F5344CB8AC3E}">
        <p14:creationId xmlns:p14="http://schemas.microsoft.com/office/powerpoint/2010/main" val="10277162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686" r:id="rId13"/>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B8D095-9A76-4F48-8BDC-713A90D970D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93047906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ECDDE8-F178-D74E-B9DF-3506701E190A}" type="datetime1">
              <a:rPr lang="en-US" smtClean="0">
                <a:solidFill>
                  <a:prstClr val="black">
                    <a:tint val="75000"/>
                  </a:prstClr>
                </a:solidFill>
                <a:latin typeface="Calibri"/>
              </a:rPr>
              <a:pPr/>
              <a:t>08/04/16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845414"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E4D389-B7F7-E44B-872F-EAD59ABF04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8185459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ECDDE8-F178-D74E-B9DF-3506701E190A}" type="datetime1">
              <a:rPr lang="en-US" smtClean="0"/>
              <a:t>08/04/16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E4D389-B7F7-E44B-872F-EAD59ABF0432}" type="slidenum">
              <a:rPr lang="en-US" smtClean="0"/>
              <a:t>‹#›</a:t>
            </a:fld>
            <a:endParaRPr lang="en-US"/>
          </a:p>
        </p:txBody>
      </p:sp>
    </p:spTree>
    <p:extLst>
      <p:ext uri="{BB962C8B-B14F-4D97-AF65-F5344CB8AC3E}">
        <p14:creationId xmlns:p14="http://schemas.microsoft.com/office/powerpoint/2010/main" val="170646452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699"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127.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128.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12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130.jpeg"/></Relationships>
</file>

<file path=ppt/slides/_rels/slide104.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cid:image001.jpg@01C840A9.A89BE9A0" TargetMode="External"/><Relationship Id="rId1" Type="http://schemas.openxmlformats.org/officeDocument/2006/relationships/slideLayout" Target="../slideLayouts/slideLayout15.xml"/><Relationship Id="rId2" Type="http://schemas.openxmlformats.org/officeDocument/2006/relationships/notesSlide" Target="../notesSlides/notesSlide2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132.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133.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1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9" Type="http://schemas.openxmlformats.org/officeDocument/2006/relationships/hyperlink" Target="http://arxiv.org/abs/0911.4996" TargetMode="External"/><Relationship Id="rId20" Type="http://schemas.openxmlformats.org/officeDocument/2006/relationships/hyperlink" Target="http://www.springer.com/series/426" TargetMode="External"/><Relationship Id="rId10" Type="http://schemas.openxmlformats.org/officeDocument/2006/relationships/hyperlink" Target="http://arxiv.org/abs/0910.2505" TargetMode="External"/><Relationship Id="rId11" Type="http://schemas.openxmlformats.org/officeDocument/2006/relationships/hyperlink" Target="http://arxiv.org/abs/1007.1988" TargetMode="External"/><Relationship Id="rId12" Type="http://schemas.openxmlformats.org/officeDocument/2006/relationships/hyperlink" Target="http://arxiv.org/abs/1403.2286" TargetMode="External"/><Relationship Id="rId13" Type="http://schemas.openxmlformats.org/officeDocument/2006/relationships/hyperlink" Target="http://arxiv.org/abs/1405.6569" TargetMode="External"/><Relationship Id="rId14" Type="http://schemas.openxmlformats.org/officeDocument/2006/relationships/hyperlink" Target="http://cds.cern.ch/record/1279137/files/TRK-10-004-pas.pdf" TargetMode="External"/><Relationship Id="rId15" Type="http://schemas.openxmlformats.org/officeDocument/2006/relationships/hyperlink" Target="http://cds.cern.ch/record/1279138/files/TRK-10-003-pas.pdf" TargetMode="External"/><Relationship Id="rId16" Type="http://schemas.openxmlformats.org/officeDocument/2006/relationships/hyperlink" Target="http://cds.cern.ch/record/1279139/files/TRK-10-002-pas.pdf" TargetMode="External"/><Relationship Id="rId17" Type="http://schemas.openxmlformats.org/officeDocument/2006/relationships/hyperlink" Target="http://cds.cern.ch/record/1258204/files/TRK-10-001-pas.pdf" TargetMode="External"/><Relationship Id="rId18" Type="http://schemas.openxmlformats.org/officeDocument/2006/relationships/hyperlink" Target="https://cds.cern.ch/record/1279383/files/TRK-10-005-pas.pdf" TargetMode="External"/><Relationship Id="rId19" Type="http://schemas.openxmlformats.org/officeDocument/2006/relationships/hyperlink" Target="http://iopscience.iop.org/1748-0221/3/08/S08004" TargetMode="External"/><Relationship Id="rId1" Type="http://schemas.openxmlformats.org/officeDocument/2006/relationships/slideLayout" Target="../slideLayouts/slideLayout41.xml"/><Relationship Id="rId2" Type="http://schemas.openxmlformats.org/officeDocument/2006/relationships/hyperlink" Target="http://cds.cern.ch/record/368412/files/Tracker_TDR.pdf" TargetMode="External"/><Relationship Id="rId3" Type="http://schemas.openxmlformats.org/officeDocument/2006/relationships/hyperlink" Target="http://cds.cern.ch/record/490194/files/cer-2244540.pdf" TargetMode="External"/><Relationship Id="rId4" Type="http://schemas.openxmlformats.org/officeDocument/2006/relationships/hyperlink" Target="https://cdsweb.cern.ch/record/1481838/files/CMS-TDR-011.pdf" TargetMode="External"/><Relationship Id="rId5" Type="http://schemas.openxmlformats.org/officeDocument/2006/relationships/hyperlink" Target="http://arxiv.org/abs/0901.4316" TargetMode="External"/><Relationship Id="rId6" Type="http://schemas.openxmlformats.org/officeDocument/2006/relationships/hyperlink" Target="http://arxiv.org/abs/0904.1220" TargetMode="External"/><Relationship Id="rId7" Type="http://schemas.openxmlformats.org/officeDocument/2006/relationships/hyperlink" Target="http://arxiv.org/abs/0902.1860" TargetMode="External"/><Relationship Id="rId8" Type="http://schemas.openxmlformats.org/officeDocument/2006/relationships/hyperlink" Target="http://arxiv.org/abs/0911.5434"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3.xml"/><Relationship Id="rId3" Type="http://schemas.openxmlformats.org/officeDocument/2006/relationships/image" Target="../media/image135.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36.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12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121.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jpeg"/><Relationship Id="rId5" Type="http://schemas.openxmlformats.org/officeDocument/2006/relationships/image" Target="../media/image139.png"/><Relationship Id="rId6" Type="http://schemas.openxmlformats.org/officeDocument/2006/relationships/image" Target="../media/image140.jpeg"/><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122.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123.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43.png"/><Relationship Id="rId5" Type="http://schemas.openxmlformats.org/officeDocument/2006/relationships/image" Target="../media/image144.png"/><Relationship Id="rId6" Type="http://schemas.openxmlformats.org/officeDocument/2006/relationships/image" Target="../media/image77.png"/><Relationship Id="rId7" Type="http://schemas.openxmlformats.org/officeDocument/2006/relationships/image" Target="../media/image145.emf"/><Relationship Id="rId8" Type="http://schemas.openxmlformats.org/officeDocument/2006/relationships/image" Target="../media/image146.jpeg"/><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 Id="rId3" Type="http://schemas.openxmlformats.org/officeDocument/2006/relationships/image" Target="../media/image77.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5.png"/><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23.png"/><Relationship Id="rId5" Type="http://schemas.openxmlformats.org/officeDocument/2006/relationships/oleObject" Target="../embeddings/oleObject1.bin"/><Relationship Id="rId6" Type="http://schemas.openxmlformats.org/officeDocument/2006/relationships/image" Target="../media/image22.w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oleObject" Target="../embeddings/oleObject2.bin"/><Relationship Id="rId5" Type="http://schemas.openxmlformats.org/officeDocument/2006/relationships/image" Target="../media/image39.emf"/><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5.png"/><Relationship Id="rId3" Type="http://schemas.openxmlformats.org/officeDocument/2006/relationships/image" Target="../media/image5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7.png"/><Relationship Id="rId3"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12.xml"/><Relationship Id="rId2" Type="http://schemas.openxmlformats.org/officeDocument/2006/relationships/image" Target="../media/image59.ti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12.xml"/><Relationship Id="rId2" Type="http://schemas.openxmlformats.org/officeDocument/2006/relationships/image" Target="../media/image6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66.png"/></Relationships>
</file>

<file path=ppt/slides/_rels/slide58.xml.rels><?xml version="1.0" encoding="UTF-8" standalone="yes"?>
<Relationships xmlns="http://schemas.openxmlformats.org/package/2006/relationships"><Relationship Id="rId3" Type="http://schemas.openxmlformats.org/officeDocument/2006/relationships/hyperlink" Target="http://arxiv.org/abs/0910.2505" TargetMode="External"/><Relationship Id="rId4" Type="http://schemas.openxmlformats.org/officeDocument/2006/relationships/hyperlink" Target="http://arxiv.org/abs/1007.1988" TargetMode="External"/><Relationship Id="rId5" Type="http://schemas.openxmlformats.org/officeDocument/2006/relationships/hyperlink" Target="http://arxiv.org/abs/1403.2286" TargetMode="External"/><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7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7.png"/><Relationship Id="rId3" Type="http://schemas.openxmlformats.org/officeDocument/2006/relationships/image" Target="../media/image7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9.png"/><Relationship Id="rId3" Type="http://schemas.openxmlformats.org/officeDocument/2006/relationships/image" Target="../media/image80.png"/></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wmf"/></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1" Type="http://schemas.openxmlformats.org/officeDocument/2006/relationships/slideLayout" Target="../slideLayouts/slideLayout16.xml"/><Relationship Id="rId2" Type="http://schemas.openxmlformats.org/officeDocument/2006/relationships/image" Target="../media/image8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7.xml"/><Relationship Id="rId2" Type="http://schemas.openxmlformats.org/officeDocument/2006/relationships/image" Target="../media/image9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9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 Id="rId3" Type="http://schemas.openxmlformats.org/officeDocument/2006/relationships/image" Target="../media/image9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0.png"/></Relationships>
</file>

<file path=ppt/slides/_rels/slide79.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 Id="rId3" Type="http://schemas.openxmlformats.org/officeDocument/2006/relationships/image" Target="../media/image10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 Id="rId3" Type="http://schemas.openxmlformats.org/officeDocument/2006/relationships/image" Target="../media/image11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 Id="rId3" Type="http://schemas.openxmlformats.org/officeDocument/2006/relationships/image" Target="../media/image11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112.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113.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11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5.png"/><Relationship Id="rId3" Type="http://schemas.openxmlformats.org/officeDocument/2006/relationships/image" Target="../media/image11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7.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8.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9.png"/><Relationship Id="rId3" Type="http://schemas.openxmlformats.org/officeDocument/2006/relationships/image" Target="../media/image12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s>
</file>

<file path=ppt/slides/_rels/slide96.xml.rels><?xml version="1.0" encoding="UTF-8" standalone="yes"?>
<Relationships xmlns="http://schemas.openxmlformats.org/package/2006/relationships"><Relationship Id="rId3" Type="http://schemas.openxmlformats.org/officeDocument/2006/relationships/image" Target="../media/image121.jpeg"/><Relationship Id="rId4" Type="http://schemas.openxmlformats.org/officeDocument/2006/relationships/image" Target="../media/image122.jpeg"/><Relationship Id="rId1" Type="http://schemas.openxmlformats.org/officeDocument/2006/relationships/slideLayout" Target="../slideLayouts/slideLayout15.xml"/><Relationship Id="rId2" Type="http://schemas.openxmlformats.org/officeDocument/2006/relationships/notesSlide" Target="../notesSlides/notesSlide2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123.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124.jpeg"/></Relationships>
</file>

<file path=ppt/slides/_rels/slide99.xml.rels><?xml version="1.0" encoding="UTF-8" standalone="yes"?>
<Relationships xmlns="http://schemas.openxmlformats.org/package/2006/relationships"><Relationship Id="rId3" Type="http://schemas.openxmlformats.org/officeDocument/2006/relationships/image" Target="../media/image125.jpeg"/><Relationship Id="rId4" Type="http://schemas.openxmlformats.org/officeDocument/2006/relationships/image" Target="../media/image126.jpeg"/><Relationship Id="rId1" Type="http://schemas.openxmlformats.org/officeDocument/2006/relationships/slideLayout" Target="../slideLayouts/slideLayout19.xml"/><Relationship Id="rId2" Type="http://schemas.openxmlformats.org/officeDocument/2006/relationships/notesSlide" Target="../notesSlides/notesSlide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49618"/>
            <a:ext cx="7772400" cy="1909576"/>
          </a:xfrm>
        </p:spPr>
        <p:txBody>
          <a:bodyPr>
            <a:normAutofit/>
          </a:bodyPr>
          <a:lstStyle/>
          <a:p>
            <a:r>
              <a:rPr lang="en-US" sz="4000" dirty="0" smtClean="0"/>
              <a:t>Inner Tracking &amp; Vertex Detectors</a:t>
            </a:r>
            <a:endParaRPr lang="en-US" sz="4000" dirty="0"/>
          </a:p>
        </p:txBody>
      </p:sp>
      <p:sp>
        <p:nvSpPr>
          <p:cNvPr id="3" name="Subtitle 2"/>
          <p:cNvSpPr>
            <a:spLocks noGrp="1"/>
          </p:cNvSpPr>
          <p:nvPr>
            <p:ph type="subTitle" idx="1"/>
          </p:nvPr>
        </p:nvSpPr>
        <p:spPr>
          <a:xfrm>
            <a:off x="1371600" y="4422422"/>
            <a:ext cx="6400800" cy="1752600"/>
          </a:xfrm>
        </p:spPr>
        <p:txBody>
          <a:bodyPr>
            <a:normAutofit/>
          </a:bodyPr>
          <a:lstStyle/>
          <a:p>
            <a:r>
              <a:rPr lang="en-US" dirty="0" smtClean="0"/>
              <a:t>Frank Hartmann</a:t>
            </a:r>
          </a:p>
        </p:txBody>
      </p:sp>
      <p:pic>
        <p:nvPicPr>
          <p:cNvPr id="4" name="Picture 3" descr="kit_logo_en_farbe_positiv.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5555" y="213784"/>
            <a:ext cx="3189111" cy="1477090"/>
          </a:xfrm>
          <a:prstGeom prst="rect">
            <a:avLst/>
          </a:prstGeom>
        </p:spPr>
      </p:pic>
      <p:sp>
        <p:nvSpPr>
          <p:cNvPr id="6" name="TextBox 5"/>
          <p:cNvSpPr txBox="1"/>
          <p:nvPr/>
        </p:nvSpPr>
        <p:spPr>
          <a:xfrm>
            <a:off x="464654" y="5851856"/>
            <a:ext cx="6985295" cy="92333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smtClean="0"/>
              <a:t>Slides borrowed/</a:t>
            </a:r>
            <a:r>
              <a:rPr lang="en-US" i="1" dirty="0" smtClean="0"/>
              <a:t>stolen</a:t>
            </a:r>
            <a:r>
              <a:rPr lang="en-US" dirty="0" smtClean="0"/>
              <a:t> from many many people (including myself) </a:t>
            </a:r>
            <a:r>
              <a:rPr lang="en-US" dirty="0" smtClean="0">
                <a:sym typeface="Wingdings"/>
              </a:rPr>
              <a:t></a:t>
            </a:r>
          </a:p>
          <a:p>
            <a:r>
              <a:rPr lang="en-US" b="1" dirty="0" smtClean="0">
                <a:sym typeface="Wingdings"/>
              </a:rPr>
              <a:t>Caveat:</a:t>
            </a:r>
            <a:r>
              <a:rPr lang="en-US" dirty="0" smtClean="0">
                <a:sym typeface="Wingdings"/>
              </a:rPr>
              <a:t> This is not a lecture about tracking; this is about how to design detectors to be good at the job!</a:t>
            </a:r>
            <a:endParaRPr lang="en-US" dirty="0"/>
          </a:p>
        </p:txBody>
      </p:sp>
      <p:sp>
        <p:nvSpPr>
          <p:cNvPr id="7" name="Slide Number Placeholder 6"/>
          <p:cNvSpPr>
            <a:spLocks noGrp="1"/>
          </p:cNvSpPr>
          <p:nvPr>
            <p:ph type="sldNum" sz="quarter" idx="12"/>
          </p:nvPr>
        </p:nvSpPr>
        <p:spPr/>
        <p:txBody>
          <a:bodyPr/>
          <a:lstStyle/>
          <a:p>
            <a:fld id="{5AE4D389-B7F7-E44B-872F-EAD59ABF0432}" type="slidenum">
              <a:rPr lang="en-US" smtClean="0"/>
              <a:t>1</a:t>
            </a:fld>
            <a:endParaRPr lang="en-US"/>
          </a:p>
        </p:txBody>
      </p:sp>
      <p:pic>
        <p:nvPicPr>
          <p:cNvPr id="8" name="Picture 7" descr="CERN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91680" cy="1691680"/>
          </a:xfrm>
          <a:prstGeom prst="rect">
            <a:avLst/>
          </a:prstGeom>
        </p:spPr>
      </p:pic>
    </p:spTree>
    <p:extLst>
      <p:ext uri="{BB962C8B-B14F-4D97-AF65-F5344CB8AC3E}">
        <p14:creationId xmlns:p14="http://schemas.microsoft.com/office/powerpoint/2010/main" val="3720133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55717" y="1918322"/>
            <a:ext cx="6211957" cy="2215991"/>
          </a:xfrm>
          <a:prstGeom prst="rect">
            <a:avLst/>
          </a:prstGeom>
          <a:noFill/>
        </p:spPr>
        <p:txBody>
          <a:bodyPr wrap="none" rtlCol="0">
            <a:spAutoFit/>
          </a:bodyPr>
          <a:lstStyle/>
          <a:p>
            <a:r>
              <a:rPr lang="en-US" sz="13800" dirty="0" smtClean="0">
                <a:solidFill>
                  <a:srgbClr val="0000FF"/>
                </a:solidFill>
                <a:latin typeface="Bleeding Cowboys"/>
                <a:cs typeface="Bleeding Cowboys"/>
              </a:rPr>
              <a:t>BUT</a:t>
            </a:r>
            <a:endParaRPr lang="en-US" sz="13800" dirty="0">
              <a:solidFill>
                <a:srgbClr val="0000FF"/>
              </a:solidFill>
              <a:latin typeface="Bleeding Cowboys"/>
              <a:cs typeface="Bleeding Cowboys"/>
            </a:endParaRPr>
          </a:p>
        </p:txBody>
      </p:sp>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AE4D389-B7F7-E44B-872F-EAD59ABF0432}" type="slidenum">
              <a:rPr lang="en-US" smtClean="0"/>
              <a:t>10</a:t>
            </a:fld>
            <a:endParaRPr lang="en-US"/>
          </a:p>
        </p:txBody>
      </p:sp>
      <p:pic>
        <p:nvPicPr>
          <p:cNvPr id="5" name="Picture 4" descr="4_Ambrosio.jpg"/>
          <p:cNvPicPr>
            <a:picLocks noChangeAspect="1"/>
          </p:cNvPicPr>
          <p:nvPr/>
        </p:nvPicPr>
        <p:blipFill>
          <a:blip r:embed="rId2" cstate="print"/>
          <a:stretch>
            <a:fillRect/>
          </a:stretch>
        </p:blipFill>
        <p:spPr>
          <a:xfrm>
            <a:off x="-28043" y="31129"/>
            <a:ext cx="8979014" cy="6734261"/>
          </a:xfrm>
          <a:prstGeom prst="rect">
            <a:avLst/>
          </a:prstGeom>
        </p:spPr>
      </p:pic>
    </p:spTree>
    <p:extLst>
      <p:ext uri="{BB962C8B-B14F-4D97-AF65-F5344CB8AC3E}">
        <p14:creationId xmlns:p14="http://schemas.microsoft.com/office/powerpoint/2010/main" val="3468322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5"/>
          <p:cNvSpPr>
            <a:spLocks noGrp="1"/>
          </p:cNvSpPr>
          <p:nvPr>
            <p:ph type="sldNum" sz="quarter" idx="12"/>
          </p:nvPr>
        </p:nvSpPr>
        <p:spPr/>
        <p:txBody>
          <a:bodyPr/>
          <a:lstStyle/>
          <a:p>
            <a:pPr>
              <a:defRPr/>
            </a:pPr>
            <a:fld id="{0FF6CF6F-4F75-40AE-9F1A-953902A4313F}" type="slidenum">
              <a:rPr lang="en-US">
                <a:solidFill>
                  <a:prstClr val="white">
                    <a:tint val="75000"/>
                  </a:prstClr>
                </a:solidFill>
                <a:latin typeface="Calibri"/>
              </a:rPr>
              <a:pPr>
                <a:defRPr/>
              </a:pPr>
              <a:t>100</a:t>
            </a:fld>
            <a:endParaRPr lang="en-US" sz="1400">
              <a:solidFill>
                <a:prstClr val="white">
                  <a:tint val="75000"/>
                </a:prstClr>
              </a:solidFill>
              <a:latin typeface="Calibri"/>
            </a:endParaRPr>
          </a:p>
        </p:txBody>
      </p:sp>
      <p:pic>
        <p:nvPicPr>
          <p:cNvPr id="84997" name="Picture 2" descr="TEC_offen_von_unten"/>
          <p:cNvPicPr>
            <a:picLocks noChangeAspect="1" noChangeArrowheads="1"/>
          </p:cNvPicPr>
          <p:nvPr/>
        </p:nvPicPr>
        <p:blipFill>
          <a:blip r:embed="rId3" cstate="print"/>
          <a:srcRect/>
          <a:stretch>
            <a:fillRect/>
          </a:stretch>
        </p:blipFill>
        <p:spPr bwMode="auto">
          <a:xfrm>
            <a:off x="-685800" y="0"/>
            <a:ext cx="10258425" cy="6865938"/>
          </a:xfrm>
          <a:prstGeom prst="rect">
            <a:avLst/>
          </a:prstGeom>
          <a:noFill/>
          <a:ln w="9525">
            <a:noFill/>
            <a:miter lim="800000"/>
            <a:headEnd/>
            <a:tailEnd/>
          </a:ln>
        </p:spPr>
      </p:pic>
    </p:spTree>
    <p:extLst>
      <p:ext uri="{BB962C8B-B14F-4D97-AF65-F5344CB8AC3E}">
        <p14:creationId xmlns:p14="http://schemas.microsoft.com/office/powerpoint/2010/main" val="521836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Rectangle 2"/>
          <p:cNvSpPr>
            <a:spLocks noGrp="1" noChangeArrowheads="1"/>
          </p:cNvSpPr>
          <p:nvPr>
            <p:ph type="title"/>
          </p:nvPr>
        </p:nvSpPr>
        <p:spPr>
          <a:xfrm>
            <a:off x="0" y="0"/>
            <a:ext cx="9144000" cy="785813"/>
          </a:xfrm>
        </p:spPr>
        <p:txBody>
          <a:bodyPr>
            <a:normAutofit/>
          </a:bodyPr>
          <a:lstStyle/>
          <a:p>
            <a:pPr eaLnBrk="1" hangingPunct="1"/>
            <a:r>
              <a:rPr lang="en-US" sz="3200" smtClean="0"/>
              <a:t>Optical Fibres Dressed onto the +End of the Tracker</a:t>
            </a:r>
          </a:p>
        </p:txBody>
      </p:sp>
      <p:sp>
        <p:nvSpPr>
          <p:cNvPr id="7" name="Foliennummernplatzhalter 4"/>
          <p:cNvSpPr>
            <a:spLocks noGrp="1"/>
          </p:cNvSpPr>
          <p:nvPr>
            <p:ph type="sldNum" sz="quarter" idx="12"/>
          </p:nvPr>
        </p:nvSpPr>
        <p:spPr>
          <a:xfrm>
            <a:off x="7224561" y="6326317"/>
            <a:ext cx="1919439" cy="365125"/>
          </a:xfrm>
        </p:spPr>
        <p:txBody>
          <a:bodyPr/>
          <a:lstStyle/>
          <a:p>
            <a:pPr algn="ctr">
              <a:defRPr/>
            </a:pPr>
            <a:fld id="{3068569E-8383-4144-A57A-925A360AA49C}" type="slidenum">
              <a:rPr lang="en-US" smtClean="0">
                <a:solidFill>
                  <a:prstClr val="white">
                    <a:tint val="75000"/>
                  </a:prstClr>
                </a:solidFill>
                <a:latin typeface="Calibri"/>
              </a:rPr>
              <a:pPr algn="ctr">
                <a:defRPr/>
              </a:pPr>
              <a:t>101</a:t>
            </a:fld>
            <a:endParaRPr lang="en-US" dirty="0">
              <a:solidFill>
                <a:srgbClr val="EC0430"/>
              </a:solidFill>
              <a:latin typeface="Calibri"/>
            </a:endParaRPr>
          </a:p>
        </p:txBody>
      </p:sp>
      <p:pic>
        <p:nvPicPr>
          <p:cNvPr id="88069" name="Picture 5" descr="Snapshot 2007-09-04 #D8AFC.tiff                                0005CE80Macintosh HD                   BE964467:"/>
          <p:cNvPicPr>
            <a:picLocks noChangeAspect="1" noChangeArrowheads="1"/>
          </p:cNvPicPr>
          <p:nvPr/>
        </p:nvPicPr>
        <p:blipFill>
          <a:blip r:embed="rId3" cstate="print"/>
          <a:srcRect/>
          <a:stretch>
            <a:fillRect/>
          </a:stretch>
        </p:blipFill>
        <p:spPr bwMode="auto">
          <a:xfrm>
            <a:off x="0" y="857250"/>
            <a:ext cx="7143750" cy="6016625"/>
          </a:xfrm>
          <a:prstGeom prst="rect">
            <a:avLst/>
          </a:prstGeom>
          <a:noFill/>
          <a:ln w="9525">
            <a:noFill/>
            <a:miter lim="800000"/>
            <a:headEnd/>
            <a:tailEnd/>
          </a:ln>
        </p:spPr>
      </p:pic>
      <p:sp>
        <p:nvSpPr>
          <p:cNvPr id="88070" name="Textfeld 7"/>
          <p:cNvSpPr txBox="1">
            <a:spLocks noChangeArrowheads="1"/>
          </p:cNvSpPr>
          <p:nvPr/>
        </p:nvSpPr>
        <p:spPr bwMode="auto">
          <a:xfrm>
            <a:off x="8858250" y="0"/>
            <a:ext cx="325438" cy="246063"/>
          </a:xfrm>
          <a:prstGeom prst="rect">
            <a:avLst/>
          </a:prstGeom>
          <a:noFill/>
          <a:ln w="9525">
            <a:noFill/>
            <a:miter lim="800000"/>
            <a:headEnd/>
            <a:tailEnd/>
          </a:ln>
        </p:spPr>
        <p:txBody>
          <a:bodyPr wrap="none">
            <a:spAutoFit/>
          </a:bodyPr>
          <a:lstStyle/>
          <a:p>
            <a:r>
              <a:rPr lang="de-DE" sz="1000">
                <a:solidFill>
                  <a:prstClr val="black"/>
                </a:solidFill>
                <a:latin typeface="Calibri"/>
              </a:rPr>
              <a:t>90</a:t>
            </a:r>
            <a:endParaRPr lang="en-GB" sz="1000">
              <a:solidFill>
                <a:prstClr val="black"/>
              </a:solidFill>
              <a:latin typeface="Calibri"/>
            </a:endParaRPr>
          </a:p>
        </p:txBody>
      </p:sp>
    </p:spTree>
    <p:extLst>
      <p:ext uri="{BB962C8B-B14F-4D97-AF65-F5344CB8AC3E}">
        <p14:creationId xmlns:p14="http://schemas.microsoft.com/office/powerpoint/2010/main" val="1364261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4"/>
          <p:cNvSpPr>
            <a:spLocks noGrp="1" noChangeArrowheads="1"/>
          </p:cNvSpPr>
          <p:nvPr>
            <p:ph type="title"/>
          </p:nvPr>
        </p:nvSpPr>
        <p:spPr>
          <a:xfrm>
            <a:off x="0" y="0"/>
            <a:ext cx="9144000" cy="785813"/>
          </a:xfrm>
        </p:spPr>
        <p:txBody>
          <a:bodyPr/>
          <a:lstStyle/>
          <a:p>
            <a:pPr eaLnBrk="1" hangingPunct="1"/>
            <a:r>
              <a:rPr lang="en-US" sz="2800" smtClean="0"/>
              <a:t>Multiservice Cables Dressed</a:t>
            </a:r>
          </a:p>
        </p:txBody>
      </p:sp>
      <p:pic>
        <p:nvPicPr>
          <p:cNvPr id="89091" name="Picture 5" descr="Snapshot 2007-09-04 #D8B66.tiff                                0005CE80Macintosh HD                   BE964467:"/>
          <p:cNvPicPr>
            <a:picLocks noChangeAspect="1" noChangeArrowheads="1"/>
          </p:cNvPicPr>
          <p:nvPr/>
        </p:nvPicPr>
        <p:blipFill>
          <a:blip r:embed="rId3" cstate="print"/>
          <a:srcRect/>
          <a:stretch>
            <a:fillRect/>
          </a:stretch>
        </p:blipFill>
        <p:spPr bwMode="auto">
          <a:xfrm>
            <a:off x="0" y="857250"/>
            <a:ext cx="7215188" cy="6076950"/>
          </a:xfrm>
          <a:prstGeom prst="rect">
            <a:avLst/>
          </a:prstGeom>
          <a:noFill/>
          <a:ln w="9525">
            <a:noFill/>
            <a:miter lim="800000"/>
            <a:headEnd/>
            <a:tailEnd/>
          </a:ln>
        </p:spPr>
      </p:pic>
      <p:sp>
        <p:nvSpPr>
          <p:cNvPr id="89092" name="Textfeld 3"/>
          <p:cNvSpPr txBox="1">
            <a:spLocks noChangeArrowheads="1"/>
          </p:cNvSpPr>
          <p:nvPr/>
        </p:nvSpPr>
        <p:spPr bwMode="auto">
          <a:xfrm>
            <a:off x="8858250" y="0"/>
            <a:ext cx="325438" cy="246063"/>
          </a:xfrm>
          <a:prstGeom prst="rect">
            <a:avLst/>
          </a:prstGeom>
          <a:noFill/>
          <a:ln w="9525">
            <a:noFill/>
            <a:miter lim="800000"/>
            <a:headEnd/>
            <a:tailEnd/>
          </a:ln>
        </p:spPr>
        <p:txBody>
          <a:bodyPr wrap="none">
            <a:spAutoFit/>
          </a:bodyPr>
          <a:lstStyle/>
          <a:p>
            <a:r>
              <a:rPr lang="de-DE" sz="1000">
                <a:solidFill>
                  <a:prstClr val="black"/>
                </a:solidFill>
                <a:latin typeface="Calibri"/>
              </a:rPr>
              <a:t>90</a:t>
            </a:r>
            <a:endParaRPr lang="en-GB" sz="1000">
              <a:solidFill>
                <a:prstClr val="black"/>
              </a:solidFill>
              <a:latin typeface="Calibri"/>
            </a:endParaRPr>
          </a:p>
        </p:txBody>
      </p:sp>
      <p:sp>
        <p:nvSpPr>
          <p:cNvPr id="2" name="Slide Number Placeholder 1"/>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102</a:t>
            </a:fld>
            <a:endParaRPr lang="en-US">
              <a:solidFill>
                <a:prstClr val="white">
                  <a:tint val="75000"/>
                </a:prstClr>
              </a:solidFill>
              <a:latin typeface="Calibri"/>
            </a:endParaRPr>
          </a:p>
        </p:txBody>
      </p:sp>
    </p:spTree>
    <p:extLst>
      <p:ext uri="{BB962C8B-B14F-4D97-AF65-F5344CB8AC3E}">
        <p14:creationId xmlns:p14="http://schemas.microsoft.com/office/powerpoint/2010/main" val="3851897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el 1"/>
          <p:cNvSpPr>
            <a:spLocks noGrp="1"/>
          </p:cNvSpPr>
          <p:nvPr>
            <p:ph type="title"/>
          </p:nvPr>
        </p:nvSpPr>
        <p:spPr>
          <a:xfrm>
            <a:off x="0" y="0"/>
            <a:ext cx="4572000" cy="785813"/>
          </a:xfrm>
        </p:spPr>
        <p:txBody>
          <a:bodyPr/>
          <a:lstStyle/>
          <a:p>
            <a:pPr eaLnBrk="1" hangingPunct="1"/>
            <a:r>
              <a:rPr lang="en-GB" sz="3200" smtClean="0"/>
              <a:t>Tracker on the Way Down</a:t>
            </a:r>
          </a:p>
        </p:txBody>
      </p:sp>
      <p:sp>
        <p:nvSpPr>
          <p:cNvPr id="90115" name="Inhaltsplatzhalter 2"/>
          <p:cNvSpPr>
            <a:spLocks noGrp="1"/>
          </p:cNvSpPr>
          <p:nvPr>
            <p:ph idx="1"/>
          </p:nvPr>
        </p:nvSpPr>
        <p:spPr>
          <a:xfrm>
            <a:off x="0" y="1214438"/>
            <a:ext cx="4572000" cy="5143500"/>
          </a:xfrm>
        </p:spPr>
        <p:txBody>
          <a:bodyPr>
            <a:normAutofit lnSpcReduction="10000"/>
          </a:bodyPr>
          <a:lstStyle/>
          <a:p>
            <a:pPr eaLnBrk="1" hangingPunct="1"/>
            <a:r>
              <a:rPr lang="en-GB" dirty="0" smtClean="0"/>
              <a:t>6.5 tons</a:t>
            </a:r>
          </a:p>
          <a:p>
            <a:pPr eaLnBrk="1" hangingPunct="1"/>
            <a:r>
              <a:rPr lang="en-GB" dirty="0" smtClean="0"/>
              <a:t>100 MCHF</a:t>
            </a:r>
          </a:p>
          <a:p>
            <a:pPr eaLnBrk="1" hangingPunct="1"/>
            <a:r>
              <a:rPr lang="en-GB" dirty="0" smtClean="0"/>
              <a:t>2000 man years</a:t>
            </a:r>
          </a:p>
          <a:p>
            <a:pPr eaLnBrk="1" hangingPunct="1"/>
            <a:r>
              <a:rPr lang="de-DE" dirty="0" smtClean="0"/>
              <a:t>100 m </a:t>
            </a:r>
            <a:r>
              <a:rPr lang="de-DE" dirty="0" err="1" smtClean="0"/>
              <a:t>deep</a:t>
            </a:r>
            <a:r>
              <a:rPr lang="de-DE" dirty="0" smtClean="0"/>
              <a:t> </a:t>
            </a:r>
            <a:r>
              <a:rPr lang="de-DE" dirty="0" err="1" smtClean="0"/>
              <a:t>shaft</a:t>
            </a:r>
            <a:r>
              <a:rPr lang="de-DE" dirty="0" smtClean="0"/>
              <a:t> </a:t>
            </a:r>
            <a:r>
              <a:rPr lang="de-DE" dirty="0" err="1" smtClean="0"/>
              <a:t>below</a:t>
            </a:r>
            <a:endParaRPr lang="en-GB" dirty="0" smtClean="0"/>
          </a:p>
          <a:p>
            <a:pPr eaLnBrk="1" hangingPunct="1"/>
            <a:r>
              <a:rPr lang="en-GB" dirty="0" smtClean="0">
                <a:solidFill>
                  <a:srgbClr val="FF0000"/>
                </a:solidFill>
              </a:rPr>
              <a:t>Not insured ;-)</a:t>
            </a:r>
          </a:p>
          <a:p>
            <a:pPr eaLnBrk="1" hangingPunct="1"/>
            <a:endParaRPr lang="en-GB" dirty="0" smtClean="0"/>
          </a:p>
          <a:p>
            <a:pPr eaLnBrk="1" hangingPunct="1">
              <a:buFont typeface="Arial" charset="0"/>
              <a:buNone/>
            </a:pPr>
            <a:r>
              <a:rPr lang="en-GB" dirty="0" smtClean="0"/>
              <a:t>	On one hook!</a:t>
            </a:r>
          </a:p>
          <a:p>
            <a:pPr eaLnBrk="1" hangingPunct="1"/>
            <a:r>
              <a:rPr lang="en-GB" dirty="0" smtClean="0"/>
              <a:t>Several frightened physicists, </a:t>
            </a:r>
            <a:r>
              <a:rPr lang="en-GB" dirty="0" smtClean="0">
                <a:solidFill>
                  <a:srgbClr val="7030A0"/>
                </a:solidFill>
              </a:rPr>
              <a:t>including me!</a:t>
            </a:r>
          </a:p>
        </p:txBody>
      </p:sp>
      <p:pic>
        <p:nvPicPr>
          <p:cNvPr id="90116" name="Picture 2" descr="459161211@14122007-0C29"/>
          <p:cNvPicPr>
            <a:picLocks noChangeAspect="1" noChangeArrowheads="1"/>
          </p:cNvPicPr>
          <p:nvPr/>
        </p:nvPicPr>
        <p:blipFill>
          <a:blip r:embed="rId3" cstate="print"/>
          <a:srcRect/>
          <a:stretch>
            <a:fillRect/>
          </a:stretch>
        </p:blipFill>
        <p:spPr bwMode="auto">
          <a:xfrm>
            <a:off x="4568825" y="0"/>
            <a:ext cx="4575175" cy="68580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103</a:t>
            </a:fld>
            <a:endParaRPr lang="en-US">
              <a:solidFill>
                <a:prstClr val="white">
                  <a:tint val="75000"/>
                </a:prstClr>
              </a:solidFill>
              <a:latin typeface="Calibri"/>
            </a:endParaRPr>
          </a:p>
        </p:txBody>
      </p:sp>
    </p:spTree>
    <p:extLst>
      <p:ext uri="{BB962C8B-B14F-4D97-AF65-F5344CB8AC3E}">
        <p14:creationId xmlns:p14="http://schemas.microsoft.com/office/powerpoint/2010/main" val="1992917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9144000" cy="714375"/>
          </a:xfrm>
        </p:spPr>
        <p:txBody>
          <a:bodyPr rtlCol="0">
            <a:normAutofit fontScale="90000"/>
          </a:bodyPr>
          <a:lstStyle/>
          <a:p>
            <a:pPr eaLnBrk="1" fontAlgn="auto" hangingPunct="1">
              <a:spcAft>
                <a:spcPts val="0"/>
              </a:spcAft>
              <a:defRPr/>
            </a:pPr>
            <a:r>
              <a:rPr lang="de-DE" dirty="0" smtClean="0"/>
              <a:t>FLY IN</a:t>
            </a:r>
            <a:endParaRPr lang="en-GB" dirty="0" smtClean="0"/>
          </a:p>
        </p:txBody>
      </p:sp>
      <p:sp>
        <p:nvSpPr>
          <p:cNvPr id="91139" name="Inhaltsplatzhalter 2"/>
          <p:cNvSpPr>
            <a:spLocks noGrp="1"/>
          </p:cNvSpPr>
          <p:nvPr>
            <p:ph idx="1"/>
          </p:nvPr>
        </p:nvSpPr>
        <p:spPr/>
        <p:txBody>
          <a:bodyPr/>
          <a:lstStyle/>
          <a:p>
            <a:pPr eaLnBrk="1" hangingPunct="1"/>
            <a:endParaRPr lang="en-GB" smtClean="0"/>
          </a:p>
        </p:txBody>
      </p:sp>
      <p:pic>
        <p:nvPicPr>
          <p:cNvPr id="91140" name="Picture 2" descr="cid:image001.jpg@01C840A9.A89BE9A0"/>
          <p:cNvPicPr>
            <a:picLocks noChangeAspect="1" noChangeArrowheads="1"/>
          </p:cNvPicPr>
          <p:nvPr/>
        </p:nvPicPr>
        <p:blipFill>
          <a:blip r:embed="rId3" r:link="rId4" cstate="print"/>
          <a:srcRect/>
          <a:stretch>
            <a:fillRect/>
          </a:stretch>
        </p:blipFill>
        <p:spPr bwMode="auto">
          <a:xfrm>
            <a:off x="0" y="714375"/>
            <a:ext cx="9212263" cy="614362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104</a:t>
            </a:fld>
            <a:endParaRPr lang="en-US">
              <a:solidFill>
                <a:prstClr val="white">
                  <a:tint val="75000"/>
                </a:prstClr>
              </a:solidFill>
              <a:latin typeface="Calibri"/>
            </a:endParaRPr>
          </a:p>
        </p:txBody>
      </p:sp>
    </p:spTree>
    <p:extLst>
      <p:ext uri="{BB962C8B-B14F-4D97-AF65-F5344CB8AC3E}">
        <p14:creationId xmlns:p14="http://schemas.microsoft.com/office/powerpoint/2010/main" val="707019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el 1"/>
          <p:cNvSpPr>
            <a:spLocks noGrp="1"/>
          </p:cNvSpPr>
          <p:nvPr>
            <p:ph type="title"/>
          </p:nvPr>
        </p:nvSpPr>
        <p:spPr>
          <a:xfrm>
            <a:off x="0" y="0"/>
            <a:ext cx="9144000" cy="714375"/>
          </a:xfrm>
        </p:spPr>
        <p:txBody>
          <a:bodyPr/>
          <a:lstStyle/>
          <a:p>
            <a:pPr eaLnBrk="1" hangingPunct="1"/>
            <a:r>
              <a:rPr lang="de-DE" sz="3200" smtClean="0"/>
              <a:t>Insertion of the CMS Tracker into the Heart of CMS</a:t>
            </a:r>
            <a:endParaRPr lang="en-GB" sz="3200" smtClean="0"/>
          </a:p>
        </p:txBody>
      </p:sp>
      <p:sp>
        <p:nvSpPr>
          <p:cNvPr id="92163" name="Inhaltsplatzhalter 2"/>
          <p:cNvSpPr>
            <a:spLocks noGrp="1"/>
          </p:cNvSpPr>
          <p:nvPr>
            <p:ph idx="1"/>
          </p:nvPr>
        </p:nvSpPr>
        <p:spPr/>
        <p:txBody>
          <a:bodyPr/>
          <a:lstStyle/>
          <a:p>
            <a:pPr eaLnBrk="1" hangingPunct="1"/>
            <a:endParaRPr lang="en-GB" smtClean="0"/>
          </a:p>
        </p:txBody>
      </p:sp>
      <p:pic>
        <p:nvPicPr>
          <p:cNvPr id="92164" name="Picture 2" descr="683325800@17122007-33E0"/>
          <p:cNvPicPr>
            <a:picLocks noChangeAspect="1" noChangeArrowheads="1"/>
          </p:cNvPicPr>
          <p:nvPr/>
        </p:nvPicPr>
        <p:blipFill>
          <a:blip r:embed="rId3" cstate="print"/>
          <a:srcRect/>
          <a:stretch>
            <a:fillRect/>
          </a:stretch>
        </p:blipFill>
        <p:spPr bwMode="auto">
          <a:xfrm>
            <a:off x="0" y="714375"/>
            <a:ext cx="9113838" cy="6143625"/>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105</a:t>
            </a:fld>
            <a:endParaRPr lang="en-US">
              <a:solidFill>
                <a:prstClr val="white">
                  <a:tint val="75000"/>
                </a:prstClr>
              </a:solidFill>
              <a:latin typeface="Calibri"/>
            </a:endParaRPr>
          </a:p>
        </p:txBody>
      </p:sp>
    </p:spTree>
    <p:extLst>
      <p:ext uri="{BB962C8B-B14F-4D97-AF65-F5344CB8AC3E}">
        <p14:creationId xmlns:p14="http://schemas.microsoft.com/office/powerpoint/2010/main" val="133998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9144000" cy="714375"/>
          </a:xfrm>
        </p:spPr>
        <p:txBody>
          <a:bodyPr rtlCol="0">
            <a:normAutofit/>
          </a:bodyPr>
          <a:lstStyle/>
          <a:p>
            <a:pPr eaLnBrk="1" fontAlgn="auto" hangingPunct="1">
              <a:spcAft>
                <a:spcPts val="0"/>
              </a:spcAft>
              <a:defRPr/>
            </a:pPr>
            <a:r>
              <a:rPr lang="de-DE" sz="3600" dirty="0" smtClean="0">
                <a:solidFill>
                  <a:srgbClr val="00B050"/>
                </a:solidFill>
              </a:rPr>
              <a:t>DONE</a:t>
            </a:r>
            <a:r>
              <a:rPr lang="de-DE" sz="3600" dirty="0" smtClean="0"/>
              <a:t>, TRACKER IS IN (</a:t>
            </a:r>
            <a:r>
              <a:rPr lang="de-DE" sz="3600" dirty="0" err="1" smtClean="0"/>
              <a:t>Sunday</a:t>
            </a:r>
            <a:r>
              <a:rPr lang="de-DE" sz="3600" dirty="0" smtClean="0"/>
              <a:t> 15.12.07 01.30)</a:t>
            </a:r>
            <a:endParaRPr lang="en-GB" sz="3600" dirty="0" smtClean="0"/>
          </a:p>
        </p:txBody>
      </p:sp>
      <p:sp>
        <p:nvSpPr>
          <p:cNvPr id="93187" name="Inhaltsplatzhalter 2"/>
          <p:cNvSpPr>
            <a:spLocks noGrp="1"/>
          </p:cNvSpPr>
          <p:nvPr>
            <p:ph idx="1"/>
          </p:nvPr>
        </p:nvSpPr>
        <p:spPr/>
        <p:txBody>
          <a:bodyPr/>
          <a:lstStyle/>
          <a:p>
            <a:pPr eaLnBrk="1" hangingPunct="1"/>
            <a:endParaRPr lang="en-GB" smtClean="0"/>
          </a:p>
        </p:txBody>
      </p:sp>
      <p:pic>
        <p:nvPicPr>
          <p:cNvPr id="93188" name="Picture 2" descr="032060113@17122007-343B"/>
          <p:cNvPicPr>
            <a:picLocks noChangeAspect="1" noChangeArrowheads="1"/>
          </p:cNvPicPr>
          <p:nvPr/>
        </p:nvPicPr>
        <p:blipFill>
          <a:blip r:embed="rId3" cstate="print"/>
          <a:srcRect/>
          <a:stretch>
            <a:fillRect/>
          </a:stretch>
        </p:blipFill>
        <p:spPr bwMode="auto">
          <a:xfrm>
            <a:off x="0" y="714375"/>
            <a:ext cx="9144000" cy="6172200"/>
          </a:xfrm>
          <a:prstGeom prst="rect">
            <a:avLst/>
          </a:prstGeom>
          <a:noFill/>
          <a:ln w="9525">
            <a:noFill/>
            <a:miter lim="800000"/>
            <a:headEnd/>
            <a:tailEnd/>
          </a:ln>
        </p:spPr>
      </p:pic>
      <p:sp>
        <p:nvSpPr>
          <p:cNvPr id="93189" name="Textfeld 5"/>
          <p:cNvSpPr txBox="1">
            <a:spLocks noChangeArrowheads="1"/>
          </p:cNvSpPr>
          <p:nvPr/>
        </p:nvSpPr>
        <p:spPr bwMode="auto">
          <a:xfrm>
            <a:off x="8858250" y="0"/>
            <a:ext cx="325438" cy="246063"/>
          </a:xfrm>
          <a:prstGeom prst="rect">
            <a:avLst/>
          </a:prstGeom>
          <a:noFill/>
          <a:ln w="9525">
            <a:noFill/>
            <a:miter lim="800000"/>
            <a:headEnd/>
            <a:tailEnd/>
          </a:ln>
        </p:spPr>
        <p:txBody>
          <a:bodyPr wrap="none">
            <a:spAutoFit/>
          </a:bodyPr>
          <a:lstStyle/>
          <a:p>
            <a:r>
              <a:rPr lang="de-DE" sz="1000">
                <a:solidFill>
                  <a:prstClr val="black"/>
                </a:solidFill>
                <a:latin typeface="Calibri"/>
              </a:rPr>
              <a:t>95</a:t>
            </a:r>
            <a:endParaRPr lang="en-GB" sz="1000">
              <a:solidFill>
                <a:prstClr val="black"/>
              </a:solidFill>
              <a:latin typeface="Calibri"/>
            </a:endParaRPr>
          </a:p>
        </p:txBody>
      </p:sp>
      <p:sp>
        <p:nvSpPr>
          <p:cNvPr id="3" name="Slide Number Placeholder 2"/>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106</a:t>
            </a:fld>
            <a:endParaRPr lang="en-US">
              <a:solidFill>
                <a:prstClr val="white">
                  <a:tint val="75000"/>
                </a:prstClr>
              </a:solidFill>
              <a:latin typeface="Calibri"/>
            </a:endParaRPr>
          </a:p>
        </p:txBody>
      </p:sp>
    </p:spTree>
    <p:extLst>
      <p:ext uri="{BB962C8B-B14F-4D97-AF65-F5344CB8AC3E}">
        <p14:creationId xmlns:p14="http://schemas.microsoft.com/office/powerpoint/2010/main" val="247939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solidFill>
                  <a:srgbClr val="008000"/>
                </a:solidFill>
              </a:rPr>
              <a:t>The CMS Upgrade</a:t>
            </a:r>
            <a:endParaRPr lang="en-US" dirty="0">
              <a:solidFill>
                <a:srgbClr val="008000"/>
              </a:solidFill>
            </a:endParaRPr>
          </a:p>
        </p:txBody>
      </p:sp>
      <p:sp>
        <p:nvSpPr>
          <p:cNvPr id="8" name="Text Placeholder 7"/>
          <p:cNvSpPr>
            <a:spLocks noGrp="1"/>
          </p:cNvSpPr>
          <p:nvPr>
            <p:ph type="body" idx="1"/>
          </p:nvPr>
        </p:nvSpPr>
        <p:spPr/>
        <p:txBody>
          <a:bodyPr/>
          <a:lstStyle/>
          <a:p>
            <a:r>
              <a:rPr lang="en-US" dirty="0" smtClean="0"/>
              <a:t>1 slide only</a:t>
            </a:r>
            <a:endParaRPr lang="en-US" dirty="0"/>
          </a:p>
        </p:txBody>
      </p:sp>
      <p:sp>
        <p:nvSpPr>
          <p:cNvPr id="4" name="Slide Number Placeholder 3"/>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107</a:t>
            </a:fld>
            <a:endParaRPr lang="en-US">
              <a:solidFill>
                <a:prstClr val="white">
                  <a:tint val="75000"/>
                </a:prstClr>
              </a:solidFill>
              <a:latin typeface="Calibri"/>
            </a:endParaRPr>
          </a:p>
        </p:txBody>
      </p:sp>
      <p:sp>
        <p:nvSpPr>
          <p:cNvPr id="2" name="TextBox 1"/>
          <p:cNvSpPr txBox="1"/>
          <p:nvPr/>
        </p:nvSpPr>
        <p:spPr>
          <a:xfrm rot="1483798">
            <a:off x="3179597" y="2426311"/>
            <a:ext cx="5631244"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sz="2800" dirty="0" smtClean="0"/>
              <a:t>THE GREAT FUN for the next 10 years</a:t>
            </a:r>
            <a:endParaRPr lang="en-US" sz="2800" dirty="0"/>
          </a:p>
        </p:txBody>
      </p:sp>
    </p:spTree>
    <p:extLst>
      <p:ext uri="{BB962C8B-B14F-4D97-AF65-F5344CB8AC3E}">
        <p14:creationId xmlns:p14="http://schemas.microsoft.com/office/powerpoint/2010/main" val="1346580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50"/>
            <a:ext cx="7620000" cy="677552"/>
          </a:xfrm>
        </p:spPr>
        <p:txBody>
          <a:bodyPr>
            <a:normAutofit/>
          </a:bodyPr>
          <a:lstStyle/>
          <a:p>
            <a:r>
              <a:rPr lang="en-US" sz="3600" b="1" dirty="0" smtClean="0">
                <a:solidFill>
                  <a:srgbClr val="008000"/>
                </a:solidFill>
              </a:rPr>
              <a:t>Requirements for the Tracker Upgrade </a:t>
            </a:r>
            <a:endParaRPr lang="en-US" sz="3600" b="1" dirty="0">
              <a:solidFill>
                <a:srgbClr val="008000"/>
              </a:solidFill>
            </a:endParaRPr>
          </a:p>
        </p:txBody>
      </p:sp>
      <p:sp>
        <p:nvSpPr>
          <p:cNvPr id="3" name="Content Placeholder 2"/>
          <p:cNvSpPr>
            <a:spLocks noGrp="1"/>
          </p:cNvSpPr>
          <p:nvPr>
            <p:ph idx="1"/>
          </p:nvPr>
        </p:nvSpPr>
        <p:spPr>
          <a:xfrm>
            <a:off x="33866" y="528144"/>
            <a:ext cx="6824545" cy="6329856"/>
          </a:xfrm>
        </p:spPr>
        <p:txBody>
          <a:bodyPr>
            <a:normAutofit fontScale="70000" lnSpcReduction="20000"/>
          </a:bodyPr>
          <a:lstStyle/>
          <a:p>
            <a:r>
              <a:rPr lang="en-US" dirty="0" smtClean="0"/>
              <a:t>Radiation tolerance </a:t>
            </a:r>
          </a:p>
          <a:p>
            <a:pPr lvl="1"/>
            <a:r>
              <a:rPr lang="en-US" dirty="0" smtClean="0"/>
              <a:t>3000 fb</a:t>
            </a:r>
            <a:r>
              <a:rPr lang="en-US" baseline="30000" dirty="0" smtClean="0"/>
              <a:t>-1</a:t>
            </a:r>
            <a:r>
              <a:rPr lang="en-US" dirty="0" smtClean="0"/>
              <a:t> for Outer Tracker – Maintain possibility of replacing inner parts of the Pixel detector</a:t>
            </a:r>
          </a:p>
          <a:p>
            <a:r>
              <a:rPr lang="en-US" dirty="0" smtClean="0"/>
              <a:t>Increased granularity</a:t>
            </a:r>
          </a:p>
          <a:p>
            <a:pPr lvl="1"/>
            <a:r>
              <a:rPr lang="en-US" dirty="0" smtClean="0"/>
              <a:t>Maintain occupancy ~1%, with 140 &lt;PU&gt;</a:t>
            </a:r>
          </a:p>
          <a:p>
            <a:r>
              <a:rPr lang="en-US" dirty="0" smtClean="0"/>
              <a:t>Improved </a:t>
            </a:r>
            <a:r>
              <a:rPr lang="en-US" dirty="0"/>
              <a:t>two-track </a:t>
            </a:r>
            <a:r>
              <a:rPr lang="en-US" dirty="0" smtClean="0"/>
              <a:t>separation </a:t>
            </a:r>
          </a:p>
          <a:p>
            <a:pPr lvl="1"/>
            <a:r>
              <a:rPr lang="en-US" dirty="0" smtClean="0"/>
              <a:t>Small pixels…</a:t>
            </a:r>
          </a:p>
          <a:p>
            <a:r>
              <a:rPr lang="en-US" dirty="0" smtClean="0"/>
              <a:t>Reduced </a:t>
            </a:r>
            <a:r>
              <a:rPr lang="en-US" dirty="0"/>
              <a:t>material in the tracking </a:t>
            </a:r>
            <a:r>
              <a:rPr lang="en-US" dirty="0" smtClean="0"/>
              <a:t>volume</a:t>
            </a:r>
          </a:p>
          <a:p>
            <a:pPr lvl="1"/>
            <a:r>
              <a:rPr lang="en-US" dirty="0" smtClean="0"/>
              <a:t>As good as we can</a:t>
            </a:r>
          </a:p>
          <a:p>
            <a:r>
              <a:rPr lang="en-US" dirty="0" smtClean="0"/>
              <a:t>Robust </a:t>
            </a:r>
            <a:r>
              <a:rPr lang="en-US" dirty="0"/>
              <a:t>pattern </a:t>
            </a:r>
            <a:r>
              <a:rPr lang="en-US" dirty="0" smtClean="0"/>
              <a:t>recognition</a:t>
            </a:r>
          </a:p>
          <a:p>
            <a:pPr lvl="1"/>
            <a:r>
              <a:rPr lang="en-US" dirty="0" smtClean="0"/>
              <a:t>Seeding capabilities in Outer Tracker</a:t>
            </a:r>
          </a:p>
          <a:p>
            <a:r>
              <a:rPr lang="en-US" dirty="0" smtClean="0"/>
              <a:t>DAQ compatible with higher L1 rate and longer latency</a:t>
            </a:r>
          </a:p>
          <a:p>
            <a:pPr lvl="1"/>
            <a:r>
              <a:rPr lang="en-US" dirty="0" smtClean="0"/>
              <a:t>500 kHz ÷ 1 MHz, 12.5 </a:t>
            </a:r>
            <a:r>
              <a:rPr lang="en-US" dirty="0" err="1" smtClean="0"/>
              <a:t>μs</a:t>
            </a:r>
            <a:endParaRPr lang="en-US" dirty="0" smtClean="0"/>
          </a:p>
          <a:p>
            <a:endParaRPr lang="en-US" dirty="0" smtClean="0"/>
          </a:p>
          <a:p>
            <a:r>
              <a:rPr lang="en-US" dirty="0" smtClean="0"/>
              <a:t>Contribution </a:t>
            </a:r>
            <a:r>
              <a:rPr lang="en-US" dirty="0"/>
              <a:t>to Level-1 </a:t>
            </a:r>
            <a:r>
              <a:rPr lang="en-US" dirty="0" smtClean="0"/>
              <a:t>trigger</a:t>
            </a:r>
          </a:p>
          <a:p>
            <a:pPr lvl="1"/>
            <a:r>
              <a:rPr lang="en-US" dirty="0" err="1" smtClean="0"/>
              <a:t>p</a:t>
            </a:r>
            <a:r>
              <a:rPr lang="en-US" baseline="-25000" dirty="0" err="1" smtClean="0"/>
              <a:t>T</a:t>
            </a:r>
            <a:r>
              <a:rPr lang="en-US" dirty="0" smtClean="0"/>
              <a:t> modules in Outer Tracker</a:t>
            </a:r>
          </a:p>
          <a:p>
            <a:pPr lvl="2"/>
            <a:r>
              <a:rPr lang="en-US" dirty="0" smtClean="0"/>
              <a:t>Intelligent tracker</a:t>
            </a:r>
          </a:p>
          <a:p>
            <a:endParaRPr lang="en-US" dirty="0" smtClean="0"/>
          </a:p>
          <a:p>
            <a:r>
              <a:rPr lang="en-US" dirty="0" smtClean="0"/>
              <a:t>Extended </a:t>
            </a:r>
            <a:r>
              <a:rPr lang="en-US" dirty="0"/>
              <a:t>tracking </a:t>
            </a:r>
            <a:r>
              <a:rPr lang="en-US" dirty="0" smtClean="0"/>
              <a:t>acceptance</a:t>
            </a:r>
          </a:p>
          <a:p>
            <a:pPr lvl="1"/>
            <a:r>
              <a:rPr lang="en-US" dirty="0" smtClean="0"/>
              <a:t>Up to about </a:t>
            </a:r>
            <a:r>
              <a:rPr lang="en-US" dirty="0" err="1" smtClean="0"/>
              <a:t>η</a:t>
            </a:r>
            <a:r>
              <a:rPr lang="en-US" dirty="0" smtClean="0"/>
              <a:t>=4 – concerns mostly the pixel detector</a:t>
            </a:r>
          </a:p>
        </p:txBody>
      </p:sp>
      <p:sp>
        <p:nvSpPr>
          <p:cNvPr id="9" name="TextBox 8"/>
          <p:cNvSpPr txBox="1"/>
          <p:nvPr/>
        </p:nvSpPr>
        <p:spPr>
          <a:xfrm rot="1869684">
            <a:off x="4908117" y="2271709"/>
            <a:ext cx="3032989"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dirty="0" smtClean="0"/>
              <a:t>See earlier sections of this talk</a:t>
            </a:r>
            <a:endParaRPr lang="en-US" dirty="0"/>
          </a:p>
        </p:txBody>
      </p:sp>
      <p:sp>
        <p:nvSpPr>
          <p:cNvPr id="4" name="Slide Number Placeholder 3"/>
          <p:cNvSpPr>
            <a:spLocks noGrp="1"/>
          </p:cNvSpPr>
          <p:nvPr>
            <p:ph type="sldNum" sz="quarter" idx="12"/>
          </p:nvPr>
        </p:nvSpPr>
        <p:spPr/>
        <p:txBody>
          <a:bodyPr/>
          <a:lstStyle/>
          <a:p>
            <a:fld id="{5AE4D389-B7F7-E44B-872F-EAD59ABF0432}" type="slidenum">
              <a:rPr lang="en-US" smtClean="0"/>
              <a:t>108</a:t>
            </a:fld>
            <a:endParaRPr lang="en-US"/>
          </a:p>
        </p:txBody>
      </p:sp>
      <p:pic>
        <p:nvPicPr>
          <p:cNvPr id="6" name="Picture 5" descr="Screen Shot 2016-03-31 at 09.57.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0599" y="4403536"/>
            <a:ext cx="5003401" cy="1980391"/>
          </a:xfrm>
          <a:prstGeom prst="rect">
            <a:avLst/>
          </a:prstGeom>
        </p:spPr>
      </p:pic>
      <p:sp>
        <p:nvSpPr>
          <p:cNvPr id="7" name="TextBox 6"/>
          <p:cNvSpPr txBox="1"/>
          <p:nvPr/>
        </p:nvSpPr>
        <p:spPr>
          <a:xfrm>
            <a:off x="6372796" y="959644"/>
            <a:ext cx="2210862"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dirty="0" smtClean="0"/>
              <a:t>See lecture Yesterday</a:t>
            </a:r>
            <a:endParaRPr lang="en-US" dirty="0"/>
          </a:p>
        </p:txBody>
      </p:sp>
    </p:spTree>
    <p:extLst>
      <p:ext uri="{BB962C8B-B14F-4D97-AF65-F5344CB8AC3E}">
        <p14:creationId xmlns:p14="http://schemas.microsoft.com/office/powerpoint/2010/main" val="3164605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0312B61-8FBB-43B8-A6DD-B3B75C37806A}" type="slidenum">
              <a:rPr lang="en-US" smtClean="0"/>
              <a:pPr/>
              <a:t>109</a:t>
            </a:fld>
            <a:endParaRPr lang="en-US" dirty="0"/>
          </a:p>
        </p:txBody>
      </p:sp>
      <p:sp>
        <p:nvSpPr>
          <p:cNvPr id="7" name="Title 5"/>
          <p:cNvSpPr txBox="1">
            <a:spLocks/>
          </p:cNvSpPr>
          <p:nvPr/>
        </p:nvSpPr>
        <p:spPr>
          <a:xfrm>
            <a:off x="0" y="34602"/>
            <a:ext cx="9144000" cy="639052"/>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chemeClr val="tx1"/>
                </a:solidFill>
                <a:latin typeface="+mj-lt"/>
                <a:ea typeface="+mj-ea"/>
                <a:cs typeface="+mj-cs"/>
              </a:defRPr>
            </a:lvl1pPr>
          </a:lstStyle>
          <a:p>
            <a:r>
              <a:rPr lang="en-US" b="1" dirty="0" smtClean="0">
                <a:solidFill>
                  <a:srgbClr val="000000"/>
                </a:solidFill>
              </a:rPr>
              <a:t> </a:t>
            </a:r>
            <a:endParaRPr lang="en-US" b="1" dirty="0">
              <a:solidFill>
                <a:srgbClr val="000000"/>
              </a:solidFill>
            </a:endParaRPr>
          </a:p>
        </p:txBody>
      </p:sp>
      <p:sp>
        <p:nvSpPr>
          <p:cNvPr id="13" name="Title 5"/>
          <p:cNvSpPr txBox="1">
            <a:spLocks/>
          </p:cNvSpPr>
          <p:nvPr/>
        </p:nvSpPr>
        <p:spPr>
          <a:xfrm>
            <a:off x="0" y="165201"/>
            <a:ext cx="9144000" cy="532817"/>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chemeClr val="tx1"/>
                </a:solidFill>
                <a:latin typeface="+mj-lt"/>
                <a:ea typeface="+mj-ea"/>
                <a:cs typeface="+mj-cs"/>
              </a:defRPr>
            </a:lvl1pPr>
          </a:lstStyle>
          <a:p>
            <a:pPr marL="342900" lvl="0">
              <a:lnSpc>
                <a:spcPct val="90000"/>
              </a:lnSpc>
              <a:spcBef>
                <a:spcPts val="0"/>
              </a:spcBef>
              <a:defRPr/>
            </a:pPr>
            <a:r>
              <a:rPr lang="en-US" sz="3200" dirty="0">
                <a:solidFill>
                  <a:srgbClr val="008000"/>
                </a:solidFill>
              </a:rPr>
              <a:t>The CMS HL-LHC Tracker</a:t>
            </a:r>
            <a:r>
              <a:rPr lang="en-US" sz="3200" dirty="0"/>
              <a:t/>
            </a:r>
            <a:br>
              <a:rPr lang="en-US" sz="3200" dirty="0"/>
            </a:br>
            <a:r>
              <a:rPr lang="en-US" sz="2400" dirty="0"/>
              <a:t>I lied – it’s two slides </a:t>
            </a:r>
            <a:r>
              <a:rPr lang="en-US" sz="2400" dirty="0">
                <a:sym typeface="Wingdings"/>
              </a:rPr>
              <a:t></a:t>
            </a:r>
            <a:endParaRPr lang="en-US" sz="3200" dirty="0"/>
          </a:p>
        </p:txBody>
      </p:sp>
      <p:sp>
        <p:nvSpPr>
          <p:cNvPr id="27" name="Rectangle 26"/>
          <p:cNvSpPr/>
          <p:nvPr/>
        </p:nvSpPr>
        <p:spPr>
          <a:xfrm>
            <a:off x="2431354" y="4723853"/>
            <a:ext cx="534972" cy="523220"/>
          </a:xfrm>
          <a:prstGeom prst="rect">
            <a:avLst/>
          </a:prstGeom>
          <a:noFill/>
          <a:ln>
            <a:noFill/>
          </a:ln>
        </p:spPr>
        <p:txBody>
          <a:bodyPr wrap="none">
            <a:spAutoFit/>
          </a:bodyPr>
          <a:lstStyle/>
          <a:p>
            <a:r>
              <a:rPr lang="en-US" sz="2800" b="1" dirty="0">
                <a:solidFill>
                  <a:schemeClr val="bg1"/>
                </a:solidFill>
              </a:rPr>
              <a:t>E</a:t>
            </a:r>
            <a:r>
              <a:rPr lang="en-US" sz="2800" b="1" dirty="0" smtClean="0">
                <a:solidFill>
                  <a:schemeClr val="bg1"/>
                </a:solidFill>
              </a:rPr>
              <a:t>E</a:t>
            </a:r>
            <a:endParaRPr lang="en-US" sz="2800" b="1" dirty="0">
              <a:solidFill>
                <a:schemeClr val="bg1"/>
              </a:solidFill>
            </a:endParaRPr>
          </a:p>
        </p:txBody>
      </p:sp>
      <p:sp>
        <p:nvSpPr>
          <p:cNvPr id="11" name="TextBox 10"/>
          <p:cNvSpPr txBox="1"/>
          <p:nvPr/>
        </p:nvSpPr>
        <p:spPr>
          <a:xfrm>
            <a:off x="189108" y="5730351"/>
            <a:ext cx="8765786" cy="954107"/>
          </a:xfrm>
          <a:prstGeom prst="rect">
            <a:avLst/>
          </a:prstGeom>
          <a:solidFill>
            <a:srgbClr val="F2F2F2"/>
          </a:solidFill>
        </p:spPr>
        <p:txBody>
          <a:bodyPr wrap="square" rtlCol="0">
            <a:spAutoFit/>
          </a:bodyPr>
          <a:lstStyle/>
          <a:p>
            <a:r>
              <a:rPr lang="en-US" sz="2000" dirty="0" smtClean="0">
                <a:solidFill>
                  <a:srgbClr val="000090"/>
                </a:solidFill>
              </a:rPr>
              <a:t>Pixel detector </a:t>
            </a:r>
            <a:r>
              <a:rPr lang="en-US" sz="2000" dirty="0">
                <a:solidFill>
                  <a:srgbClr val="000090"/>
                </a:solidFill>
              </a:rPr>
              <a:t>-</a:t>
            </a:r>
            <a:r>
              <a:rPr lang="en-US" sz="2000" dirty="0" smtClean="0">
                <a:solidFill>
                  <a:srgbClr val="000090"/>
                </a:solidFill>
              </a:rPr>
              <a:t> 4 layers at </a:t>
            </a:r>
            <a:r>
              <a:rPr lang="en-US" sz="2000" dirty="0" smtClean="0">
                <a:solidFill>
                  <a:srgbClr val="000090"/>
                </a:solidFill>
                <a:sym typeface="Wingdings"/>
              </a:rPr>
              <a:t>3/7/11/16 cm</a:t>
            </a:r>
            <a:r>
              <a:rPr lang="en-US" sz="2000" dirty="0" smtClean="0">
                <a:solidFill>
                  <a:srgbClr val="000090"/>
                </a:solidFill>
              </a:rPr>
              <a:t> with coverage up to </a:t>
            </a:r>
            <a:r>
              <a:rPr lang="en-US" sz="2000" dirty="0" err="1">
                <a:solidFill>
                  <a:srgbClr val="000090"/>
                </a:solidFill>
                <a:sym typeface="Wingdings"/>
              </a:rPr>
              <a:t>η</a:t>
            </a:r>
            <a:r>
              <a:rPr lang="en-US" sz="2000" dirty="0">
                <a:solidFill>
                  <a:srgbClr val="000090"/>
                </a:solidFill>
                <a:sym typeface="Wingdings"/>
              </a:rPr>
              <a:t> = </a:t>
            </a:r>
            <a:r>
              <a:rPr lang="en-US" sz="2000" dirty="0" smtClean="0">
                <a:solidFill>
                  <a:srgbClr val="000090"/>
                </a:solidFill>
                <a:sym typeface="Wingdings"/>
              </a:rPr>
              <a:t>3.8 </a:t>
            </a:r>
            <a:r>
              <a:rPr lang="en-US" sz="2000" dirty="0" smtClean="0">
                <a:solidFill>
                  <a:srgbClr val="000090"/>
                </a:solidFill>
              </a:rPr>
              <a:t>with 10 disks</a:t>
            </a:r>
          </a:p>
          <a:p>
            <a:r>
              <a:rPr lang="en-US" dirty="0"/>
              <a:t>4 </a:t>
            </a:r>
            <a:r>
              <a:rPr lang="en-US" dirty="0" smtClean="0"/>
              <a:t>m</a:t>
            </a:r>
            <a:r>
              <a:rPr lang="en-US" baseline="30000" dirty="0" smtClean="0"/>
              <a:t>2</a:t>
            </a:r>
            <a:r>
              <a:rPr lang="en-US" dirty="0" smtClean="0"/>
              <a:t> silicon sensors </a:t>
            </a:r>
            <a:r>
              <a:rPr lang="en-US" dirty="0"/>
              <a:t>≤</a:t>
            </a:r>
            <a:r>
              <a:rPr lang="en-US" dirty="0" smtClean="0"/>
              <a:t> </a:t>
            </a:r>
            <a:r>
              <a:rPr lang="en-US" dirty="0"/>
              <a:t>150 µm </a:t>
            </a:r>
            <a:r>
              <a:rPr lang="en-US" dirty="0" smtClean="0"/>
              <a:t>physical thickness - 50x50 </a:t>
            </a:r>
            <a:r>
              <a:rPr lang="en-US" dirty="0"/>
              <a:t>to 25x100 µm</a:t>
            </a:r>
            <a:r>
              <a:rPr lang="en-US" baseline="30000" dirty="0"/>
              <a:t>2</a:t>
            </a:r>
            <a:r>
              <a:rPr lang="en-US" dirty="0"/>
              <a:t> </a:t>
            </a:r>
            <a:r>
              <a:rPr lang="en-US" dirty="0" smtClean="0"/>
              <a:t>pixels</a:t>
            </a:r>
            <a:r>
              <a:rPr lang="en-US" dirty="0"/>
              <a:t> </a:t>
            </a:r>
            <a:r>
              <a:rPr lang="en-US" dirty="0" smtClean="0"/>
              <a:t>optimization for performance</a:t>
            </a:r>
            <a:endParaRPr lang="en-US" dirty="0"/>
          </a:p>
        </p:txBody>
      </p:sp>
      <p:grpSp>
        <p:nvGrpSpPr>
          <p:cNvPr id="6" name="Group 5"/>
          <p:cNvGrpSpPr/>
          <p:nvPr/>
        </p:nvGrpSpPr>
        <p:grpSpPr>
          <a:xfrm>
            <a:off x="423357" y="2190790"/>
            <a:ext cx="8434270" cy="3314055"/>
            <a:chOff x="236592" y="2104763"/>
            <a:chExt cx="8434270" cy="3314055"/>
          </a:xfrm>
        </p:grpSpPr>
        <p:pic>
          <p:nvPicPr>
            <p:cNvPr id="3" name="Picture 2"/>
            <p:cNvPicPr>
              <a:picLocks noChangeAspect="1"/>
            </p:cNvPicPr>
            <p:nvPr/>
          </p:nvPicPr>
          <p:blipFill>
            <a:blip r:embed="rId3"/>
            <a:stretch>
              <a:fillRect/>
            </a:stretch>
          </p:blipFill>
          <p:spPr>
            <a:xfrm>
              <a:off x="236592" y="2104763"/>
              <a:ext cx="8434270" cy="3314055"/>
            </a:xfrm>
            <a:prstGeom prst="rect">
              <a:avLst/>
            </a:prstGeom>
          </p:spPr>
        </p:pic>
        <p:sp>
          <p:nvSpPr>
            <p:cNvPr id="5" name="Rectangle 4"/>
            <p:cNvSpPr/>
            <p:nvPr/>
          </p:nvSpPr>
          <p:spPr>
            <a:xfrm>
              <a:off x="460702" y="2104763"/>
              <a:ext cx="7831933" cy="2539874"/>
            </a:xfrm>
            <a:prstGeom prst="rect">
              <a:avLst/>
            </a:prstGeom>
            <a:noFill/>
            <a:ln w="28575" cmpd="sng">
              <a:solidFill>
                <a:srgbClr val="B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60702" y="4700752"/>
              <a:ext cx="7831933" cy="718066"/>
            </a:xfrm>
            <a:prstGeom prst="rect">
              <a:avLst/>
            </a:prstGeom>
            <a:noFill/>
            <a:ln w="28575"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p:cNvSpPr txBox="1"/>
          <p:nvPr/>
        </p:nvSpPr>
        <p:spPr>
          <a:xfrm>
            <a:off x="189107" y="955900"/>
            <a:ext cx="8765787" cy="954107"/>
          </a:xfrm>
          <a:prstGeom prst="rect">
            <a:avLst/>
          </a:prstGeom>
          <a:solidFill>
            <a:srgbClr val="F2F2F2"/>
          </a:solidFill>
        </p:spPr>
        <p:txBody>
          <a:bodyPr wrap="square" rtlCol="0">
            <a:spAutoFit/>
          </a:bodyPr>
          <a:lstStyle/>
          <a:p>
            <a:r>
              <a:rPr lang="en-US" sz="2000" dirty="0" smtClean="0">
                <a:solidFill>
                  <a:srgbClr val="BF0000"/>
                </a:solidFill>
              </a:rPr>
              <a:t>Outer Tracker </a:t>
            </a:r>
            <a:r>
              <a:rPr lang="en-US" sz="2000" dirty="0">
                <a:solidFill>
                  <a:srgbClr val="BF0000"/>
                </a:solidFill>
              </a:rPr>
              <a:t>-</a:t>
            </a:r>
            <a:r>
              <a:rPr lang="en-US" sz="2000" dirty="0" smtClean="0">
                <a:solidFill>
                  <a:srgbClr val="BF0000"/>
                </a:solidFill>
              </a:rPr>
              <a:t> 6(5) layers(disks) - 2 sensor modules for trigger purpose</a:t>
            </a:r>
          </a:p>
          <a:p>
            <a:r>
              <a:rPr lang="en-US" dirty="0" smtClean="0"/>
              <a:t>220 m</a:t>
            </a:r>
            <a:r>
              <a:rPr lang="en-US" baseline="30000" dirty="0" smtClean="0"/>
              <a:t>2 </a:t>
            </a:r>
            <a:r>
              <a:rPr lang="en-US" dirty="0" smtClean="0"/>
              <a:t> silicon sensors ≃ </a:t>
            </a:r>
            <a:r>
              <a:rPr lang="en-US" dirty="0"/>
              <a:t>200 µm </a:t>
            </a:r>
            <a:r>
              <a:rPr lang="en-US" dirty="0" smtClean="0"/>
              <a:t>active </a:t>
            </a:r>
            <a:r>
              <a:rPr lang="en-US" dirty="0"/>
              <a:t>or physical thickness - 15500 modules </a:t>
            </a:r>
            <a:r>
              <a:rPr lang="en-US" dirty="0" smtClean="0"/>
              <a:t> - 50M strips - 220M macro-pixels - 90/100 µm pitch - 2.5/5 cm strips - 1.5 mm macro-pixels in inner layers</a:t>
            </a:r>
            <a:endParaRPr lang="en-US" dirty="0"/>
          </a:p>
        </p:txBody>
      </p:sp>
      <p:sp>
        <p:nvSpPr>
          <p:cNvPr id="2" name="TextBox 1"/>
          <p:cNvSpPr txBox="1"/>
          <p:nvPr/>
        </p:nvSpPr>
        <p:spPr>
          <a:xfrm>
            <a:off x="3419962" y="2432119"/>
            <a:ext cx="1766905"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Barrel </a:t>
            </a:r>
            <a:r>
              <a:rPr lang="en-US" dirty="0" smtClean="0">
                <a:sym typeface="Wingdings"/>
              </a:rPr>
              <a:t> </a:t>
            </a:r>
            <a:r>
              <a:rPr lang="en-US" dirty="0" err="1" smtClean="0">
                <a:sym typeface="Wingdings"/>
              </a:rPr>
              <a:t>endcap</a:t>
            </a:r>
            <a:endParaRPr lang="en-US" dirty="0"/>
          </a:p>
        </p:txBody>
      </p:sp>
      <p:sp>
        <p:nvSpPr>
          <p:cNvPr id="16" name="TextBox 15"/>
          <p:cNvSpPr txBox="1"/>
          <p:nvPr/>
        </p:nvSpPr>
        <p:spPr>
          <a:xfrm>
            <a:off x="3535332" y="3752239"/>
            <a:ext cx="1991015"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1.5 </a:t>
            </a:r>
            <a:r>
              <a:rPr lang="en-US" b="1" dirty="0" smtClean="0"/>
              <a:t>mm</a:t>
            </a:r>
            <a:r>
              <a:rPr lang="en-US" dirty="0" smtClean="0"/>
              <a:t> strips – pattern recognition</a:t>
            </a:r>
            <a:endParaRPr lang="en-US" dirty="0"/>
          </a:p>
        </p:txBody>
      </p:sp>
      <p:sp>
        <p:nvSpPr>
          <p:cNvPr id="17" name="TextBox 16"/>
          <p:cNvSpPr txBox="1"/>
          <p:nvPr/>
        </p:nvSpPr>
        <p:spPr>
          <a:xfrm>
            <a:off x="423357" y="4075405"/>
            <a:ext cx="1991015"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Tilted = no. of modules = mass</a:t>
            </a:r>
            <a:endParaRPr lang="en-US" dirty="0"/>
          </a:p>
        </p:txBody>
      </p:sp>
      <p:sp>
        <p:nvSpPr>
          <p:cNvPr id="9" name="TextBox 8"/>
          <p:cNvSpPr txBox="1"/>
          <p:nvPr/>
        </p:nvSpPr>
        <p:spPr>
          <a:xfrm>
            <a:off x="553229" y="2218709"/>
            <a:ext cx="1986596"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Double sensor modules to enable triggering</a:t>
            </a:r>
            <a:endParaRPr lang="en-US" dirty="0"/>
          </a:p>
        </p:txBody>
      </p:sp>
      <p:sp>
        <p:nvSpPr>
          <p:cNvPr id="10" name="TextBox 9"/>
          <p:cNvSpPr txBox="1"/>
          <p:nvPr/>
        </p:nvSpPr>
        <p:spPr>
          <a:xfrm>
            <a:off x="3949928" y="4858514"/>
            <a:ext cx="1967205" cy="6463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marL="285750" indent="-285750">
              <a:buFont typeface="Arial"/>
              <a:buChar char="•"/>
            </a:pPr>
            <a:r>
              <a:rPr lang="en-US" dirty="0" smtClean="0"/>
              <a:t>Low radius</a:t>
            </a:r>
          </a:p>
          <a:p>
            <a:pPr marL="285750" indent="-285750">
              <a:buFont typeface="Arial"/>
              <a:buChar char="•"/>
            </a:pPr>
            <a:r>
              <a:rPr lang="en-US" dirty="0" smtClean="0"/>
              <a:t>Small pixel sizes</a:t>
            </a:r>
            <a:endParaRPr lang="en-US" dirty="0"/>
          </a:p>
        </p:txBody>
      </p:sp>
      <p:sp>
        <p:nvSpPr>
          <p:cNvPr id="12" name="TextBox 11"/>
          <p:cNvSpPr txBox="1"/>
          <p:nvPr/>
        </p:nvSpPr>
        <p:spPr>
          <a:xfrm>
            <a:off x="6845414" y="1970454"/>
            <a:ext cx="1928733" cy="923330"/>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dirty="0" smtClean="0"/>
              <a:t>To reduce mass</a:t>
            </a:r>
          </a:p>
          <a:p>
            <a:pPr marL="285750" indent="-285750">
              <a:buFont typeface="Arial"/>
              <a:buChar char="•"/>
            </a:pPr>
            <a:r>
              <a:rPr lang="en-US" dirty="0" smtClean="0"/>
              <a:t>DCDC powering</a:t>
            </a:r>
          </a:p>
          <a:p>
            <a:pPr marL="285750" indent="-285750">
              <a:buFont typeface="Arial"/>
              <a:buChar char="•"/>
            </a:pPr>
            <a:r>
              <a:rPr lang="en-US" dirty="0" smtClean="0"/>
              <a:t>CO2 </a:t>
            </a:r>
            <a:endParaRPr lang="en-US" dirty="0"/>
          </a:p>
        </p:txBody>
      </p:sp>
      <p:sp>
        <p:nvSpPr>
          <p:cNvPr id="18" name="TextBox 17"/>
          <p:cNvSpPr txBox="1"/>
          <p:nvPr/>
        </p:nvSpPr>
        <p:spPr>
          <a:xfrm>
            <a:off x="7262318" y="4260071"/>
            <a:ext cx="1595309" cy="923330"/>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Occupancy:</a:t>
            </a:r>
          </a:p>
          <a:p>
            <a:pPr marL="285750" indent="-285750">
              <a:buFont typeface="Arial"/>
              <a:buChar char="•"/>
            </a:pPr>
            <a:r>
              <a:rPr lang="en-US" dirty="0" smtClean="0"/>
              <a:t>Outer ~%</a:t>
            </a:r>
          </a:p>
          <a:p>
            <a:pPr marL="285750" indent="-285750">
              <a:buFont typeface="Arial"/>
              <a:buChar char="•"/>
            </a:pPr>
            <a:r>
              <a:rPr lang="en-US" dirty="0" smtClean="0"/>
              <a:t>Inner 0.01%</a:t>
            </a:r>
            <a:endParaRPr lang="en-US" dirty="0"/>
          </a:p>
        </p:txBody>
      </p:sp>
    </p:spTree>
    <p:extLst>
      <p:ext uri="{BB962C8B-B14F-4D97-AF65-F5344CB8AC3E}">
        <p14:creationId xmlns:p14="http://schemas.microsoft.com/office/powerpoint/2010/main" val="1043834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heel(1)">
                                      <p:cBhvr>
                                        <p:cTn id="33" dur="2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P spid="9" grpId="0" animBg="1"/>
      <p:bldP spid="10" grpId="0" animBg="1"/>
      <p:bldP spid="12"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42900"/>
            <a:ext cx="9144000" cy="1143000"/>
          </a:xfrm>
        </p:spPr>
        <p:txBody>
          <a:bodyPr/>
          <a:lstStyle/>
          <a:p>
            <a:r>
              <a:rPr lang="en-GB" sz="3600" b="1" dirty="0" smtClean="0">
                <a:solidFill>
                  <a:srgbClr val="0000FF"/>
                </a:solidFill>
              </a:rPr>
              <a:t>From Diode to Strip or Pixel Sensor</a:t>
            </a:r>
            <a:endParaRPr lang="en-GB" sz="3600" b="1" dirty="0">
              <a:solidFill>
                <a:srgbClr val="0000FF"/>
              </a:solidFill>
            </a:endParaRPr>
          </a:p>
        </p:txBody>
      </p:sp>
      <p:sp>
        <p:nvSpPr>
          <p:cNvPr id="3" name="Inhaltsplatzhalter 2"/>
          <p:cNvSpPr>
            <a:spLocks noGrp="1"/>
          </p:cNvSpPr>
          <p:nvPr>
            <p:ph idx="1"/>
          </p:nvPr>
        </p:nvSpPr>
        <p:spPr>
          <a:xfrm>
            <a:off x="0" y="785794"/>
            <a:ext cx="5929322" cy="4929222"/>
          </a:xfrm>
        </p:spPr>
        <p:txBody>
          <a:bodyPr>
            <a:normAutofit lnSpcReduction="10000"/>
          </a:bodyPr>
          <a:lstStyle/>
          <a:p>
            <a:r>
              <a:rPr lang="en-GB" dirty="0" smtClean="0"/>
              <a:t>One diode</a:t>
            </a:r>
          </a:p>
          <a:p>
            <a:endParaRPr lang="en-GB" dirty="0" smtClean="0"/>
          </a:p>
          <a:p>
            <a:endParaRPr lang="en-GB" dirty="0" smtClean="0"/>
          </a:p>
          <a:p>
            <a:endParaRPr lang="en-GB" dirty="0" smtClean="0"/>
          </a:p>
          <a:p>
            <a:pPr>
              <a:buFont typeface="Wingdings" pitchFamily="2" charset="2"/>
              <a:buChar char="è"/>
            </a:pPr>
            <a:r>
              <a:rPr lang="en-GB" dirty="0" smtClean="0">
                <a:sym typeface="Wingdings" pitchFamily="2" charset="2"/>
              </a:rPr>
              <a:t>Produce more diodes!</a:t>
            </a:r>
          </a:p>
          <a:p>
            <a:pPr>
              <a:buFont typeface="Wingdings" pitchFamily="2" charset="2"/>
              <a:buChar char="è"/>
            </a:pPr>
            <a:r>
              <a:rPr lang="en-GB" dirty="0" smtClean="0">
                <a:sym typeface="Wingdings" pitchFamily="2" charset="2"/>
              </a:rPr>
              <a:t>Better: produce more diodes on a single substrate</a:t>
            </a:r>
          </a:p>
          <a:p>
            <a:pPr lvl="1">
              <a:buNone/>
            </a:pPr>
            <a:r>
              <a:rPr lang="en-GB" dirty="0" smtClean="0">
                <a:sym typeface="Wingdings" pitchFamily="2" charset="2"/>
              </a:rPr>
              <a:t>= Create a pattern on the substrate</a:t>
            </a:r>
          </a:p>
          <a:p>
            <a:pPr lvl="1">
              <a:buNone/>
            </a:pPr>
            <a:r>
              <a:rPr lang="en-GB" dirty="0" smtClean="0">
                <a:sym typeface="Wingdings" pitchFamily="2" charset="2"/>
              </a:rPr>
              <a:t>Reverse bias the pattern individually</a:t>
            </a:r>
            <a:endParaRPr lang="en-GB" dirty="0" smtClean="0"/>
          </a:p>
          <a:p>
            <a:endParaRPr lang="en-GB" dirty="0"/>
          </a:p>
        </p:txBody>
      </p:sp>
      <p:sp>
        <p:nvSpPr>
          <p:cNvPr id="4" name="Foliennummernplatzhalter 3"/>
          <p:cNvSpPr>
            <a:spLocks noGrp="1"/>
          </p:cNvSpPr>
          <p:nvPr>
            <p:ph type="sldNum" sz="quarter" idx="12"/>
          </p:nvPr>
        </p:nvSpPr>
        <p:spPr/>
        <p:txBody>
          <a:bodyPr/>
          <a:lstStyle/>
          <a:p>
            <a:pPr>
              <a:defRPr/>
            </a:pPr>
            <a:fld id="{1DE2D115-8573-4777-90D4-5D066C40B1C4}" type="slidenum">
              <a:rPr lang="de-DE" smtClean="0"/>
              <a:pPr>
                <a:defRPr/>
              </a:pPr>
              <a:t>11</a:t>
            </a:fld>
            <a:endParaRPr lang="de-DE" dirty="0"/>
          </a:p>
        </p:txBody>
      </p:sp>
      <p:grpSp>
        <p:nvGrpSpPr>
          <p:cNvPr id="10" name="Gruppieren 9"/>
          <p:cNvGrpSpPr/>
          <p:nvPr/>
        </p:nvGrpSpPr>
        <p:grpSpPr>
          <a:xfrm>
            <a:off x="6215106" y="3571876"/>
            <a:ext cx="3143240" cy="3124208"/>
            <a:chOff x="2500298" y="3643314"/>
            <a:chExt cx="2824162" cy="2909894"/>
          </a:xfrm>
        </p:grpSpPr>
        <p:pic>
          <p:nvPicPr>
            <p:cNvPr id="5" name="Picture 11" descr="siltypes.gif                                                   00036921&#10;AKHiBookHD                     B798A1B5:"/>
            <p:cNvPicPr>
              <a:picLocks noChangeAspect="1" noChangeArrowheads="1"/>
            </p:cNvPicPr>
            <p:nvPr/>
          </p:nvPicPr>
          <p:blipFill>
            <a:blip r:embed="rId2" cstate="print"/>
            <a:srcRect b="34159"/>
            <a:stretch>
              <a:fillRect/>
            </a:stretch>
          </p:blipFill>
          <p:spPr bwMode="auto">
            <a:xfrm>
              <a:off x="2500298" y="3643314"/>
              <a:ext cx="2824162" cy="2909894"/>
            </a:xfrm>
            <a:prstGeom prst="rect">
              <a:avLst/>
            </a:prstGeom>
            <a:noFill/>
          </p:spPr>
        </p:pic>
        <p:sp>
          <p:nvSpPr>
            <p:cNvPr id="6" name="Text Box 8"/>
            <p:cNvSpPr txBox="1">
              <a:spLocks noChangeArrowheads="1"/>
            </p:cNvSpPr>
            <p:nvPr/>
          </p:nvSpPr>
          <p:spPr bwMode="auto">
            <a:xfrm>
              <a:off x="3571860" y="4710114"/>
              <a:ext cx="588963" cy="336550"/>
            </a:xfrm>
            <a:prstGeom prst="rect">
              <a:avLst/>
            </a:prstGeom>
            <a:noFill/>
            <a:ln w="25400">
              <a:noFill/>
              <a:miter lim="800000"/>
              <a:headEnd/>
              <a:tailEnd/>
            </a:ln>
          </p:spPr>
          <p:txBody>
            <a:bodyPr wrap="none" lIns="90000" tIns="46800" rIns="90000" bIns="46800" anchor="b" anchorCtr="1">
              <a:spAutoFit/>
            </a:bodyPr>
            <a:lstStyle/>
            <a:p>
              <a:r>
                <a:rPr kumimoji="0" lang="en-US" altLang="en-US" b="1">
                  <a:solidFill>
                    <a:srgbClr val="CC3300"/>
                  </a:solidFill>
                  <a:latin typeface="Times" charset="0"/>
                </a:rPr>
                <a:t>strip</a:t>
              </a:r>
              <a:endParaRPr kumimoji="0" lang="en-US" altLang="en-US">
                <a:latin typeface="Times" charset="0"/>
              </a:endParaRPr>
            </a:p>
          </p:txBody>
        </p:sp>
        <p:sp>
          <p:nvSpPr>
            <p:cNvPr id="7" name="Text Box 9"/>
            <p:cNvSpPr txBox="1">
              <a:spLocks noChangeArrowheads="1"/>
            </p:cNvSpPr>
            <p:nvPr/>
          </p:nvSpPr>
          <p:spPr bwMode="auto">
            <a:xfrm>
              <a:off x="3419460" y="6005514"/>
              <a:ext cx="984250" cy="336550"/>
            </a:xfrm>
            <a:prstGeom prst="rect">
              <a:avLst/>
            </a:prstGeom>
            <a:noFill/>
            <a:ln w="25400">
              <a:noFill/>
              <a:miter lim="800000"/>
              <a:headEnd/>
              <a:tailEnd/>
            </a:ln>
          </p:spPr>
          <p:txBody>
            <a:bodyPr wrap="none" lIns="90000" tIns="46800" rIns="90000" bIns="46800" anchor="b" anchorCtr="1">
              <a:spAutoFit/>
            </a:bodyPr>
            <a:lstStyle/>
            <a:p>
              <a:r>
                <a:rPr kumimoji="0" lang="en-US" altLang="en-US" b="1">
                  <a:solidFill>
                    <a:srgbClr val="CC3300"/>
                  </a:solidFill>
                  <a:latin typeface="Times" charset="0"/>
                </a:rPr>
                <a:t>pixel/pad</a:t>
              </a:r>
              <a:endParaRPr kumimoji="0" lang="en-US" altLang="en-US">
                <a:latin typeface="Times" charset="0"/>
              </a:endParaRPr>
            </a:p>
          </p:txBody>
        </p:sp>
      </p:grpSp>
      <p:pic>
        <p:nvPicPr>
          <p:cNvPr id="542722" name="Picture 2"/>
          <p:cNvPicPr>
            <a:picLocks noChangeAspect="1" noChangeArrowheads="1"/>
          </p:cNvPicPr>
          <p:nvPr/>
        </p:nvPicPr>
        <p:blipFill>
          <a:blip r:embed="rId3" cstate="print"/>
          <a:srcRect/>
          <a:stretch>
            <a:fillRect/>
          </a:stretch>
        </p:blipFill>
        <p:spPr bwMode="auto">
          <a:xfrm>
            <a:off x="1285852" y="1500174"/>
            <a:ext cx="5357850" cy="1260145"/>
          </a:xfrm>
          <a:prstGeom prst="rect">
            <a:avLst/>
          </a:prstGeom>
          <a:noFill/>
          <a:ln w="9525">
            <a:noFill/>
            <a:miter lim="800000"/>
            <a:headEnd/>
            <a:tailEnd/>
          </a:ln>
        </p:spPr>
      </p:pic>
      <p:sp>
        <p:nvSpPr>
          <p:cNvPr id="8" name="TextBox 7"/>
          <p:cNvSpPr txBox="1"/>
          <p:nvPr/>
        </p:nvSpPr>
        <p:spPr>
          <a:xfrm>
            <a:off x="6729680" y="1554412"/>
            <a:ext cx="2249334"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dirty="0" smtClean="0"/>
              <a:t>Reminder:</a:t>
            </a:r>
          </a:p>
          <a:p>
            <a:r>
              <a:rPr lang="en-US" dirty="0" smtClean="0"/>
              <a:t>Doping – Reverse Bias</a:t>
            </a:r>
            <a:endParaRPr lang="en-US" dirty="0"/>
          </a:p>
        </p:txBody>
      </p:sp>
    </p:spTree>
    <p:extLst>
      <p:ext uri="{BB962C8B-B14F-4D97-AF65-F5344CB8AC3E}">
        <p14:creationId xmlns:p14="http://schemas.microsoft.com/office/powerpoint/2010/main" val="2797684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
                                            <p:txEl>
                                              <p:pRg st="4" end="4"/>
                                            </p:txEl>
                                          </p:spTgt>
                                        </p:tgtEl>
                                        <p:attrNameLst>
                                          <p:attrName>style.visibility</p:attrName>
                                        </p:attrNameLst>
                                      </p:cBhvr>
                                      <p:to>
                                        <p:strVal val="visible"/>
                                      </p:to>
                                    </p:set>
                                    <p:anim calcmode="discrete" valueType="clr">
                                      <p:cBhvr override="childStyle">
                                        <p:cTn id="7" dur="80"/>
                                        <p:tgtEl>
                                          <p:spTgt spid="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4" end="4"/>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4" end="4"/>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3">
                                            <p:txEl>
                                              <p:pRg st="5" end="5"/>
                                            </p:txEl>
                                          </p:spTgt>
                                        </p:tgtEl>
                                        <p:attrNameLst>
                                          <p:attrName>style.visibility</p:attrName>
                                        </p:attrNameLst>
                                      </p:cBhvr>
                                      <p:to>
                                        <p:strVal val="visible"/>
                                      </p:to>
                                    </p:set>
                                    <p:anim calcmode="discrete" valueType="clr">
                                      <p:cBhvr override="childStyle">
                                        <p:cTn id="12" dur="80"/>
                                        <p:tgtEl>
                                          <p:spTgt spid="3">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xEl>
                                              <p:pRg st="5" end="5"/>
                                            </p:txEl>
                                          </p:spTgt>
                                        </p:tgtEl>
                                        <p:attrNameLst>
                                          <p:attrName>fillcolor</p:attrName>
                                        </p:attrNameLst>
                                      </p:cBhvr>
                                      <p:tavLst>
                                        <p:tav tm="0">
                                          <p:val>
                                            <p:clrVal>
                                              <a:schemeClr val="accent2"/>
                                            </p:clrVal>
                                          </p:val>
                                        </p:tav>
                                        <p:tav tm="50000">
                                          <p:val>
                                            <p:clrVal>
                                              <a:schemeClr val="hlink"/>
                                            </p:clrVal>
                                          </p:val>
                                        </p:tav>
                                      </p:tavLst>
                                    </p:anim>
                                    <p:set>
                                      <p:cBhvr>
                                        <p:cTn id="14" dur="80"/>
                                        <p:tgtEl>
                                          <p:spTgt spid="3">
                                            <p:txEl>
                                              <p:pRg st="5" end="5"/>
                                            </p:txEl>
                                          </p:spTgt>
                                        </p:tgtEl>
                                        <p:attrNameLst>
                                          <p:attrName>fill.type</p:attrName>
                                        </p:attrNameLst>
                                      </p:cBhvr>
                                      <p:to>
                                        <p:strVal val="solid"/>
                                      </p:to>
                                    </p:set>
                                  </p:childTnLst>
                                </p:cTn>
                              </p:par>
                              <p:par>
                                <p:cTn id="15" presetID="27" presetClass="entr" presetSubtype="0" fill="hold" nodeType="withEffect">
                                  <p:stCondLst>
                                    <p:cond delay="0"/>
                                  </p:stCondLst>
                                  <p:iterate type="lt">
                                    <p:tmPct val="50000"/>
                                  </p:iterate>
                                  <p:childTnLst>
                                    <p:set>
                                      <p:cBhvr>
                                        <p:cTn id="16" dur="1" fill="hold">
                                          <p:stCondLst>
                                            <p:cond delay="0"/>
                                          </p:stCondLst>
                                        </p:cTn>
                                        <p:tgtEl>
                                          <p:spTgt spid="3">
                                            <p:txEl>
                                              <p:pRg st="6" end="6"/>
                                            </p:txEl>
                                          </p:spTgt>
                                        </p:tgtEl>
                                        <p:attrNameLst>
                                          <p:attrName>style.visibility</p:attrName>
                                        </p:attrNameLst>
                                      </p:cBhvr>
                                      <p:to>
                                        <p:strVal val="visible"/>
                                      </p:to>
                                    </p:set>
                                    <p:anim calcmode="discrete" valueType="clr">
                                      <p:cBhvr override="childStyle">
                                        <p:cTn id="17" dur="80"/>
                                        <p:tgtEl>
                                          <p:spTgt spid="3">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3">
                                            <p:txEl>
                                              <p:pRg st="6" end="6"/>
                                            </p:txEl>
                                          </p:spTgt>
                                        </p:tgtEl>
                                        <p:attrNameLst>
                                          <p:attrName>fillcolor</p:attrName>
                                        </p:attrNameLst>
                                      </p:cBhvr>
                                      <p:tavLst>
                                        <p:tav tm="0">
                                          <p:val>
                                            <p:clrVal>
                                              <a:schemeClr val="accent2"/>
                                            </p:clrVal>
                                          </p:val>
                                        </p:tav>
                                        <p:tav tm="50000">
                                          <p:val>
                                            <p:clrVal>
                                              <a:schemeClr val="hlink"/>
                                            </p:clrVal>
                                          </p:val>
                                        </p:tav>
                                      </p:tavLst>
                                    </p:anim>
                                    <p:set>
                                      <p:cBhvr>
                                        <p:cTn id="19" dur="80"/>
                                        <p:tgtEl>
                                          <p:spTgt spid="3">
                                            <p:txEl>
                                              <p:pRg st="6" end="6"/>
                                            </p:txEl>
                                          </p:spTgt>
                                        </p:tgtEl>
                                        <p:attrNameLst>
                                          <p:attrName>fill.type</p:attrName>
                                        </p:attrNameLst>
                                      </p:cBhvr>
                                      <p:to>
                                        <p:strVal val="solid"/>
                                      </p:to>
                                    </p:set>
                                  </p:childTnLst>
                                </p:cTn>
                              </p:par>
                              <p:par>
                                <p:cTn id="20" presetID="27" presetClass="entr" presetSubtype="0" fill="hold" nodeType="withEffect">
                                  <p:stCondLst>
                                    <p:cond delay="0"/>
                                  </p:stCondLst>
                                  <p:iterate type="lt">
                                    <p:tmPct val="50000"/>
                                  </p:iterate>
                                  <p:childTnLst>
                                    <p:set>
                                      <p:cBhvr>
                                        <p:cTn id="21" dur="1" fill="hold">
                                          <p:stCondLst>
                                            <p:cond delay="0"/>
                                          </p:stCondLst>
                                        </p:cTn>
                                        <p:tgtEl>
                                          <p:spTgt spid="3">
                                            <p:txEl>
                                              <p:pRg st="7" end="7"/>
                                            </p:txEl>
                                          </p:spTgt>
                                        </p:tgtEl>
                                        <p:attrNameLst>
                                          <p:attrName>style.visibility</p:attrName>
                                        </p:attrNameLst>
                                      </p:cBhvr>
                                      <p:to>
                                        <p:strVal val="visible"/>
                                      </p:to>
                                    </p:set>
                                    <p:anim calcmode="discrete" valueType="clr">
                                      <p:cBhvr override="childStyle">
                                        <p:cTn id="22" dur="80"/>
                                        <p:tgtEl>
                                          <p:spTgt spid="3">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3">
                                            <p:txEl>
                                              <p:pRg st="7" end="7"/>
                                            </p:txEl>
                                          </p:spTgt>
                                        </p:tgtEl>
                                        <p:attrNameLst>
                                          <p:attrName>fillcolor</p:attrName>
                                        </p:attrNameLst>
                                      </p:cBhvr>
                                      <p:tavLst>
                                        <p:tav tm="0">
                                          <p:val>
                                            <p:clrVal>
                                              <a:schemeClr val="accent2"/>
                                            </p:clrVal>
                                          </p:val>
                                        </p:tav>
                                        <p:tav tm="50000">
                                          <p:val>
                                            <p:clrVal>
                                              <a:schemeClr val="hlink"/>
                                            </p:clrVal>
                                          </p:val>
                                        </p:tav>
                                      </p:tavLst>
                                    </p:anim>
                                    <p:set>
                                      <p:cBhvr>
                                        <p:cTn id="24" dur="80"/>
                                        <p:tgtEl>
                                          <p:spTgt spid="3">
                                            <p:txEl>
                                              <p:pRg st="7" end="7"/>
                                            </p:txEl>
                                          </p:spTgt>
                                        </p:tgtEl>
                                        <p:attrNameLst>
                                          <p:attrName>fill.type</p:attrName>
                                        </p:attrNameLst>
                                      </p:cBhvr>
                                      <p:to>
                                        <p:strVal val="solid"/>
                                      </p:to>
                                    </p:set>
                                  </p:childTnLst>
                                </p:cTn>
                              </p:par>
                            </p:childTnLst>
                          </p:cTn>
                        </p:par>
                        <p:par>
                          <p:cTn id="25" fill="hold">
                            <p:stCondLst>
                              <p:cond delay="1720"/>
                            </p:stCondLst>
                            <p:childTnLst>
                              <p:par>
                                <p:cTn id="26" presetID="2" presetClass="entr" presetSubtype="4"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692"/>
            <a:ext cx="9144000" cy="1053205"/>
          </a:xfrm>
          <a:solidFill>
            <a:schemeClr val="tx2"/>
          </a:solidFill>
        </p:spPr>
        <p:txBody>
          <a:bodyPr>
            <a:noAutofit/>
          </a:bodyPr>
          <a:lstStyle/>
          <a:p>
            <a:r>
              <a:rPr lang="en-US" sz="3200" dirty="0" smtClean="0">
                <a:solidFill>
                  <a:srgbClr val="FFFF00"/>
                </a:solidFill>
              </a:rPr>
              <a:t>Summary, or how to have a perfect tracker</a:t>
            </a:r>
            <a:endParaRPr lang="en-US" sz="3200" dirty="0">
              <a:solidFill>
                <a:srgbClr val="FFFF00"/>
              </a:solidFill>
            </a:endParaRPr>
          </a:p>
        </p:txBody>
      </p:sp>
      <p:sp>
        <p:nvSpPr>
          <p:cNvPr id="4" name="Content Placeholder 3"/>
          <p:cNvSpPr>
            <a:spLocks noGrp="1"/>
          </p:cNvSpPr>
          <p:nvPr>
            <p:ph idx="1"/>
          </p:nvPr>
        </p:nvSpPr>
        <p:spPr>
          <a:xfrm>
            <a:off x="162128" y="1436700"/>
            <a:ext cx="8229600" cy="4605139"/>
          </a:xfrm>
        </p:spPr>
        <p:txBody>
          <a:bodyPr>
            <a:noAutofit/>
          </a:bodyPr>
          <a:lstStyle/>
          <a:p>
            <a:r>
              <a:rPr lang="en-US" sz="2800" b="1" dirty="0" smtClean="0"/>
              <a:t>No mass </a:t>
            </a:r>
            <a:r>
              <a:rPr lang="en-US" sz="2800" dirty="0" smtClean="0"/>
              <a:t>– no power – no cooling</a:t>
            </a:r>
          </a:p>
          <a:p>
            <a:r>
              <a:rPr lang="en-US" sz="2800" dirty="0" smtClean="0"/>
              <a:t>High channel granularity</a:t>
            </a:r>
          </a:p>
          <a:p>
            <a:r>
              <a:rPr lang="en-US" sz="2800" dirty="0" smtClean="0"/>
              <a:t>Many, many layers</a:t>
            </a:r>
          </a:p>
          <a:p>
            <a:r>
              <a:rPr lang="en-US" sz="2800" dirty="0" smtClean="0"/>
              <a:t>High redundancy</a:t>
            </a:r>
          </a:p>
          <a:p>
            <a:r>
              <a:rPr lang="en-US" sz="2800" dirty="0" smtClean="0"/>
              <a:t>Ultra-high point precision</a:t>
            </a:r>
          </a:p>
          <a:p>
            <a:r>
              <a:rPr lang="en-US" sz="2800" dirty="0"/>
              <a:t>A</a:t>
            </a:r>
            <a:r>
              <a:rPr lang="en-US" sz="2800" dirty="0" smtClean="0"/>
              <a:t>ll 3D – pattern recognition</a:t>
            </a:r>
          </a:p>
          <a:p>
            <a:r>
              <a:rPr lang="en-US" sz="2800" dirty="0" smtClean="0"/>
              <a:t>How to space layers</a:t>
            </a:r>
          </a:p>
          <a:p>
            <a:pPr lvl="1"/>
            <a:r>
              <a:rPr lang="en-US" sz="2400" dirty="0" smtClean="0"/>
              <a:t>Smallest inner radius; highest outer radius</a:t>
            </a:r>
          </a:p>
          <a:p>
            <a:pPr lvl="1"/>
            <a:r>
              <a:rPr lang="en-US" sz="2400" dirty="0" smtClean="0"/>
              <a:t>Highest resolution at low, middle and high radius</a:t>
            </a:r>
          </a:p>
          <a:p>
            <a:pPr lvl="1"/>
            <a:endParaRPr lang="en-US" sz="2400" dirty="0" smtClean="0"/>
          </a:p>
          <a:p>
            <a:endParaRPr lang="en-US" sz="2800" dirty="0" smtClean="0"/>
          </a:p>
        </p:txBody>
      </p:sp>
      <p:sp>
        <p:nvSpPr>
          <p:cNvPr id="5" name="TextBox 4"/>
          <p:cNvSpPr txBox="1"/>
          <p:nvPr/>
        </p:nvSpPr>
        <p:spPr>
          <a:xfrm rot="1470859">
            <a:off x="6228906" y="3835433"/>
            <a:ext cx="2490280"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dirty="0" smtClean="0"/>
              <a:t>Obviously, all points are highly contradicting</a:t>
            </a:r>
            <a:endParaRPr lang="en-US" dirty="0"/>
          </a:p>
        </p:txBody>
      </p:sp>
    </p:spTree>
    <p:extLst>
      <p:ext uri="{BB962C8B-B14F-4D97-AF65-F5344CB8AC3E}">
        <p14:creationId xmlns:p14="http://schemas.microsoft.com/office/powerpoint/2010/main" val="3059363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7900" y="718347"/>
            <a:ext cx="8671114" cy="4314892"/>
          </a:xfrm>
        </p:spPr>
        <p:txBody>
          <a:bodyPr>
            <a:noAutofit/>
          </a:bodyPr>
          <a:lstStyle/>
          <a:p>
            <a:r>
              <a:rPr lang="en-US" sz="11500" dirty="0" smtClean="0">
                <a:solidFill>
                  <a:srgbClr val="FFFF00"/>
                </a:solidFill>
                <a:latin typeface="Apple Chancery"/>
                <a:cs typeface="Apple Chancery"/>
              </a:rPr>
              <a:t>THE END</a:t>
            </a:r>
            <a:r>
              <a:rPr lang="en-US" sz="11500" dirty="0">
                <a:solidFill>
                  <a:srgbClr val="FFFF00"/>
                </a:solidFill>
                <a:latin typeface="Apple Chancery"/>
                <a:cs typeface="Apple Chancery"/>
              </a:rPr>
              <a:t/>
            </a:r>
            <a:br>
              <a:rPr lang="en-US" sz="11500" dirty="0">
                <a:solidFill>
                  <a:srgbClr val="FFFF00"/>
                </a:solidFill>
                <a:latin typeface="Apple Chancery"/>
                <a:cs typeface="Apple Chancery"/>
              </a:rPr>
            </a:br>
            <a:r>
              <a:rPr lang="en-US" sz="4800" dirty="0" smtClean="0">
                <a:solidFill>
                  <a:srgbClr val="FF6600"/>
                </a:solidFill>
                <a:latin typeface="Apple Chancery"/>
                <a:cs typeface="Apple Chancery"/>
              </a:rPr>
              <a:t> </a:t>
            </a:r>
            <a:r>
              <a:rPr lang="en-US" sz="4800" dirty="0">
                <a:solidFill>
                  <a:srgbClr val="FF6600"/>
                </a:solidFill>
                <a:latin typeface="Apple Chancery"/>
                <a:cs typeface="Apple Chancery"/>
              </a:rPr>
              <a:t/>
            </a:r>
            <a:br>
              <a:rPr lang="en-US" sz="4800" dirty="0">
                <a:solidFill>
                  <a:srgbClr val="FF6600"/>
                </a:solidFill>
                <a:latin typeface="Apple Chancery"/>
                <a:cs typeface="Apple Chancery"/>
              </a:rPr>
            </a:br>
            <a:r>
              <a:rPr lang="en-US" sz="4800" dirty="0" smtClean="0">
                <a:solidFill>
                  <a:srgbClr val="FF6600"/>
                </a:solidFill>
                <a:latin typeface="Apple Chancery"/>
                <a:cs typeface="Apple Chancery"/>
              </a:rPr>
              <a:t>Thanks a lot for the invitation</a:t>
            </a:r>
            <a:br>
              <a:rPr lang="en-US" sz="4800" dirty="0" smtClean="0">
                <a:solidFill>
                  <a:srgbClr val="FF6600"/>
                </a:solidFill>
                <a:latin typeface="Apple Chancery"/>
                <a:cs typeface="Apple Chancery"/>
              </a:rPr>
            </a:br>
            <a:r>
              <a:rPr lang="en-US" sz="4800" dirty="0" smtClean="0">
                <a:solidFill>
                  <a:srgbClr val="FF6600"/>
                </a:solidFill>
                <a:latin typeface="Apple Chancery"/>
                <a:cs typeface="Apple Chancery"/>
              </a:rPr>
              <a:t>It was a real pleasure!</a:t>
            </a:r>
            <a:endParaRPr lang="en-US" sz="5400" dirty="0">
              <a:solidFill>
                <a:srgbClr val="FFFF00"/>
              </a:solidFill>
              <a:latin typeface="Apple Chancery"/>
              <a:cs typeface="Apple Chancery"/>
            </a:endParaRPr>
          </a:p>
        </p:txBody>
      </p:sp>
      <p:sp>
        <p:nvSpPr>
          <p:cNvPr id="4" name="Slide Number Placeholder 3"/>
          <p:cNvSpPr>
            <a:spLocks noGrp="1"/>
          </p:cNvSpPr>
          <p:nvPr>
            <p:ph type="sldNum" sz="quarter" idx="12"/>
          </p:nvPr>
        </p:nvSpPr>
        <p:spPr/>
        <p:txBody>
          <a:bodyPr/>
          <a:lstStyle/>
          <a:p>
            <a:fld id="{5AE4D389-B7F7-E44B-872F-EAD59ABF0432}" type="slidenum">
              <a:rPr lang="en-US" smtClean="0"/>
              <a:t>111</a:t>
            </a:fld>
            <a:endParaRPr lang="en-US"/>
          </a:p>
        </p:txBody>
      </p:sp>
      <p:sp>
        <p:nvSpPr>
          <p:cNvPr id="5" name="TextBox 4"/>
          <p:cNvSpPr txBox="1"/>
          <p:nvPr/>
        </p:nvSpPr>
        <p:spPr>
          <a:xfrm>
            <a:off x="457200" y="5174347"/>
            <a:ext cx="8229600" cy="1200328"/>
          </a:xfrm>
          <a:prstGeom prst="rect">
            <a:avLst/>
          </a:prstGeom>
          <a:noFill/>
        </p:spPr>
        <p:txBody>
          <a:bodyPr wrap="square" rtlCol="0">
            <a:spAutoFit/>
          </a:bodyPr>
          <a:lstStyle/>
          <a:p>
            <a:r>
              <a:rPr lang="en-US" sz="2400" dirty="0" smtClean="0">
                <a:solidFill>
                  <a:schemeClr val="bg1"/>
                </a:solidFill>
              </a:rPr>
              <a:t>And mind – AN ELECTRON</a:t>
            </a:r>
          </a:p>
          <a:p>
            <a:r>
              <a:rPr lang="en-US" sz="2400" dirty="0" smtClean="0">
                <a:solidFill>
                  <a:schemeClr val="bg1"/>
                </a:solidFill>
              </a:rPr>
              <a:t>in the electromagnetic calorimeter without a track in the tracker</a:t>
            </a:r>
          </a:p>
          <a:p>
            <a:r>
              <a:rPr lang="en-US" sz="2400" u="sng" dirty="0" smtClean="0">
                <a:solidFill>
                  <a:schemeClr val="bg1"/>
                </a:solidFill>
              </a:rPr>
              <a:t>IS A PHOTON</a:t>
            </a:r>
            <a:r>
              <a:rPr lang="en-US" sz="2400" dirty="0" smtClean="0">
                <a:solidFill>
                  <a:schemeClr val="bg1"/>
                </a:solidFill>
              </a:rPr>
              <a:t>!</a:t>
            </a:r>
            <a:endParaRPr lang="en-US" sz="2400" dirty="0">
              <a:solidFill>
                <a:schemeClr val="bg1"/>
              </a:solidFill>
            </a:endParaRPr>
          </a:p>
        </p:txBody>
      </p:sp>
    </p:spTree>
    <p:extLst>
      <p:ext uri="{BB962C8B-B14F-4D97-AF65-F5344CB8AC3E}">
        <p14:creationId xmlns:p14="http://schemas.microsoft.com/office/powerpoint/2010/main" val="169582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0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1100" y="1946932"/>
            <a:ext cx="2882900" cy="734684"/>
          </a:xfrm>
        </p:spPr>
        <p:txBody>
          <a:bodyPr>
            <a:normAutofit fontScale="90000"/>
          </a:bodyPr>
          <a:lstStyle/>
          <a:p>
            <a:r>
              <a:rPr lang="en-US" dirty="0" smtClean="0"/>
              <a:t>Tracker Useful Bibliography</a:t>
            </a:r>
            <a:endParaRPr lang="en-US" dirty="0"/>
          </a:p>
        </p:txBody>
      </p:sp>
      <p:sp>
        <p:nvSpPr>
          <p:cNvPr id="3" name="Content Placeholder 2"/>
          <p:cNvSpPr>
            <a:spLocks noGrp="1"/>
          </p:cNvSpPr>
          <p:nvPr>
            <p:ph idx="1"/>
          </p:nvPr>
        </p:nvSpPr>
        <p:spPr>
          <a:xfrm>
            <a:off x="127000" y="190500"/>
            <a:ext cx="8801100" cy="7086600"/>
          </a:xfrm>
        </p:spPr>
        <p:txBody>
          <a:bodyPr>
            <a:normAutofit fontScale="47500" lnSpcReduction="20000"/>
          </a:bodyPr>
          <a:lstStyle/>
          <a:p>
            <a:r>
              <a:rPr lang="en-US" dirty="0" smtClean="0"/>
              <a:t>Technical Design Reports:</a:t>
            </a:r>
          </a:p>
          <a:p>
            <a:pPr lvl="1"/>
            <a:r>
              <a:rPr lang="en-US" b="1" dirty="0" smtClean="0"/>
              <a:t>Tracker </a:t>
            </a:r>
            <a:r>
              <a:rPr lang="en-US" b="1" dirty="0"/>
              <a:t>TDR </a:t>
            </a:r>
            <a:r>
              <a:rPr lang="en-US" b="1" dirty="0">
                <a:hlinkClick r:id="rId2"/>
              </a:rPr>
              <a:t>http://cds.cern.ch/record/368412/files/</a:t>
            </a:r>
            <a:r>
              <a:rPr lang="en-US" b="1" dirty="0" smtClean="0">
                <a:hlinkClick r:id="rId2"/>
              </a:rPr>
              <a:t>Tracker_TDR.pdf</a:t>
            </a:r>
            <a:endParaRPr lang="en-US" b="1" dirty="0"/>
          </a:p>
          <a:p>
            <a:pPr lvl="1"/>
            <a:r>
              <a:rPr lang="en-US" b="1" dirty="0" smtClean="0"/>
              <a:t>Addendum TDR </a:t>
            </a:r>
            <a:r>
              <a:rPr lang="en-US" b="1" dirty="0">
                <a:hlinkClick r:id="rId3"/>
              </a:rPr>
              <a:t>http://cds.cern.ch/record/490194/files/cer-2244540.</a:t>
            </a:r>
            <a:r>
              <a:rPr lang="en-US" b="1" dirty="0" smtClean="0">
                <a:hlinkClick r:id="rId3"/>
              </a:rPr>
              <a:t>pdf</a:t>
            </a:r>
            <a:endParaRPr lang="en-US" b="1" dirty="0" smtClean="0"/>
          </a:p>
          <a:p>
            <a:pPr lvl="1"/>
            <a:r>
              <a:rPr lang="en-US" b="1" dirty="0"/>
              <a:t>TDR pixel phase I </a:t>
            </a:r>
            <a:r>
              <a:rPr lang="en-US" b="1" dirty="0">
                <a:hlinkClick r:id="rId4"/>
              </a:rPr>
              <a:t>https://cdsweb.cern.ch/record/1481838/files/CMS-TDR-011.pdf</a:t>
            </a:r>
            <a:endParaRPr lang="en-US" dirty="0" smtClean="0"/>
          </a:p>
          <a:p>
            <a:r>
              <a:rPr lang="en-US" dirty="0" smtClean="0"/>
              <a:t>Papers</a:t>
            </a:r>
          </a:p>
          <a:p>
            <a:pPr lvl="1"/>
            <a:r>
              <a:rPr lang="en-US" dirty="0" err="1" smtClean="0"/>
              <a:t>SiStrip</a:t>
            </a:r>
            <a:r>
              <a:rPr lang="en-US" dirty="0" smtClean="0"/>
              <a:t> Tracker Commissioning and Tests at TIF </a:t>
            </a:r>
            <a:r>
              <a:rPr lang="en-US" dirty="0" smtClean="0">
                <a:hlinkClick r:id="rId5"/>
              </a:rPr>
              <a:t>http://arxiv.org/abs/0901.4316</a:t>
            </a:r>
            <a:endParaRPr lang="en-US" dirty="0" smtClean="0"/>
          </a:p>
          <a:p>
            <a:pPr lvl="1"/>
            <a:r>
              <a:rPr lang="en-US" dirty="0" err="1" smtClean="0"/>
              <a:t>SiStrip</a:t>
            </a:r>
            <a:r>
              <a:rPr lang="en-US" dirty="0" smtClean="0"/>
              <a:t> Tracker Alignment at TIF </a:t>
            </a:r>
            <a:r>
              <a:rPr lang="en-US" dirty="0" smtClean="0">
                <a:hlinkClick r:id="rId6"/>
              </a:rPr>
              <a:t>http://arxiv.org/abs/0904.1220</a:t>
            </a:r>
            <a:endParaRPr lang="en-US" dirty="0" smtClean="0"/>
          </a:p>
          <a:p>
            <a:pPr lvl="1"/>
            <a:r>
              <a:rPr lang="en-US" dirty="0" smtClean="0"/>
              <a:t>Track Reconstruction at TIF </a:t>
            </a:r>
            <a:r>
              <a:rPr lang="en-US" dirty="0" smtClean="0">
                <a:hlinkClick r:id="rId7"/>
              </a:rPr>
              <a:t>http://arxiv.org/abs/0902.1860</a:t>
            </a:r>
            <a:endParaRPr lang="en-US" dirty="0" smtClean="0"/>
          </a:p>
          <a:p>
            <a:pPr lvl="1"/>
            <a:r>
              <a:rPr lang="en-US" dirty="0" smtClean="0"/>
              <a:t>Pixel Detector Commissioning with Cosmic Rays </a:t>
            </a:r>
            <a:r>
              <a:rPr lang="en-US" dirty="0" smtClean="0">
                <a:hlinkClick r:id="rId8"/>
              </a:rPr>
              <a:t>http://arxiv.org/abs/0911.5434</a:t>
            </a:r>
            <a:endParaRPr lang="en-US" dirty="0" smtClean="0"/>
          </a:p>
          <a:p>
            <a:pPr lvl="1"/>
            <a:r>
              <a:rPr lang="en-US" dirty="0" err="1" smtClean="0"/>
              <a:t>SiStrip</a:t>
            </a:r>
            <a:r>
              <a:rPr lang="en-US" dirty="0" smtClean="0"/>
              <a:t> Detector Commissioning with Cosmic Rays </a:t>
            </a:r>
            <a:r>
              <a:rPr lang="en-US" dirty="0" smtClean="0">
                <a:hlinkClick r:id="rId9"/>
              </a:rPr>
              <a:t>http://arxiv.org/abs/0911.4996</a:t>
            </a:r>
            <a:endParaRPr lang="en-US" dirty="0" smtClean="0"/>
          </a:p>
          <a:p>
            <a:pPr lvl="1"/>
            <a:r>
              <a:rPr lang="en-US" dirty="0" smtClean="0"/>
              <a:t>Alignment with </a:t>
            </a:r>
            <a:r>
              <a:rPr lang="en-US" dirty="0" err="1" smtClean="0"/>
              <a:t>Cosmics</a:t>
            </a:r>
            <a:r>
              <a:rPr lang="en-US" dirty="0" smtClean="0"/>
              <a:t> 2009 </a:t>
            </a:r>
            <a:r>
              <a:rPr lang="en-US" dirty="0" smtClean="0">
                <a:hlinkClick r:id="rId10"/>
              </a:rPr>
              <a:t>http://arxiv.org/abs/0910.2505</a:t>
            </a:r>
            <a:endParaRPr lang="en-US" dirty="0" smtClean="0"/>
          </a:p>
          <a:p>
            <a:pPr lvl="1"/>
            <a:r>
              <a:rPr lang="en-US" dirty="0" smtClean="0"/>
              <a:t>Tracker Performance 2010 </a:t>
            </a:r>
            <a:r>
              <a:rPr lang="en-US" dirty="0" smtClean="0">
                <a:hlinkClick r:id="rId11"/>
              </a:rPr>
              <a:t>http://arxiv.org/abs/1007.1988</a:t>
            </a:r>
            <a:endParaRPr lang="en-US" dirty="0" smtClean="0"/>
          </a:p>
          <a:p>
            <a:pPr lvl="1"/>
            <a:r>
              <a:rPr lang="en-US" dirty="0" smtClean="0"/>
              <a:t>Alignment with Tracks 2014 </a:t>
            </a:r>
            <a:r>
              <a:rPr lang="en-US" dirty="0" smtClean="0">
                <a:hlinkClick r:id="rId12"/>
              </a:rPr>
              <a:t>http://arxiv.org/abs/1403.2286</a:t>
            </a:r>
            <a:endParaRPr lang="en-US" dirty="0" smtClean="0"/>
          </a:p>
          <a:p>
            <a:pPr lvl="1"/>
            <a:r>
              <a:rPr lang="en-US" dirty="0" smtClean="0"/>
              <a:t>Track Reconstruction 2014 </a:t>
            </a:r>
            <a:r>
              <a:rPr lang="en-US" dirty="0" smtClean="0">
                <a:hlinkClick r:id="rId13"/>
              </a:rPr>
              <a:t>http://arxiv.org/abs/1405.6569</a:t>
            </a:r>
            <a:endParaRPr lang="en-US" dirty="0" smtClean="0"/>
          </a:p>
          <a:p>
            <a:r>
              <a:rPr lang="en-US" dirty="0" smtClean="0"/>
              <a:t>Physics Analysis Summaries</a:t>
            </a:r>
          </a:p>
          <a:p>
            <a:pPr lvl="1"/>
            <a:r>
              <a:rPr lang="en-US" dirty="0" smtClean="0"/>
              <a:t>Momentum Scale </a:t>
            </a:r>
            <a:r>
              <a:rPr lang="en-US" dirty="0" smtClean="0">
                <a:hlinkClick r:id="rId14"/>
              </a:rPr>
              <a:t>http://cds.cern.ch/record/1279137/files/TRK-10-004-pas.pdf</a:t>
            </a:r>
            <a:endParaRPr lang="en-US" dirty="0" smtClean="0"/>
          </a:p>
          <a:p>
            <a:pPr lvl="1"/>
            <a:r>
              <a:rPr lang="en-US" dirty="0" smtClean="0"/>
              <a:t>Material Budget Studies </a:t>
            </a:r>
            <a:r>
              <a:rPr lang="en-US" dirty="0" smtClean="0">
                <a:hlinkClick r:id="rId15"/>
              </a:rPr>
              <a:t>http://cds.cern.ch/record/1279138/files/TRK-10-003-pas.pdf</a:t>
            </a:r>
            <a:endParaRPr lang="en-US" dirty="0" smtClean="0"/>
          </a:p>
          <a:p>
            <a:pPr lvl="1"/>
            <a:r>
              <a:rPr lang="en-US" dirty="0" smtClean="0"/>
              <a:t>Tracking Efficiency </a:t>
            </a:r>
            <a:r>
              <a:rPr lang="en-US" dirty="0" smtClean="0">
                <a:hlinkClick r:id="rId16"/>
              </a:rPr>
              <a:t>http://cds.cern.ch/record/1279139/files/TRK-10-002-pas.pdf</a:t>
            </a:r>
            <a:endParaRPr lang="en-US" dirty="0" smtClean="0"/>
          </a:p>
          <a:p>
            <a:pPr lvl="1"/>
            <a:r>
              <a:rPr lang="en-US" dirty="0" smtClean="0"/>
              <a:t>Tracking and </a:t>
            </a:r>
            <a:r>
              <a:rPr lang="en-US" dirty="0" err="1" smtClean="0"/>
              <a:t>Vertexing</a:t>
            </a:r>
            <a:r>
              <a:rPr lang="en-US" dirty="0" smtClean="0"/>
              <a:t> </a:t>
            </a:r>
            <a:r>
              <a:rPr lang="en-US" dirty="0" smtClean="0">
                <a:hlinkClick r:id="rId17"/>
              </a:rPr>
              <a:t>http://cds.cern.ch/record/1258204/files/TRK-10-001-pas.pdf</a:t>
            </a:r>
            <a:r>
              <a:rPr lang="en-US" dirty="0" smtClean="0"/>
              <a:t>, </a:t>
            </a:r>
            <a:r>
              <a:rPr lang="en-US" dirty="0">
                <a:hlinkClick r:id="rId18"/>
              </a:rPr>
              <a:t>https://cds.cern.ch/record/1279383/files/TRK-10-005-</a:t>
            </a:r>
            <a:r>
              <a:rPr lang="en-US" dirty="0" smtClean="0">
                <a:hlinkClick r:id="rId18"/>
              </a:rPr>
              <a:t>pas.pdf</a:t>
            </a:r>
            <a:endParaRPr lang="en-US" dirty="0" smtClean="0"/>
          </a:p>
          <a:p>
            <a:r>
              <a:rPr lang="en-US" dirty="0" smtClean="0"/>
              <a:t>CMS Notes</a:t>
            </a:r>
          </a:p>
          <a:p>
            <a:pPr lvl="1"/>
            <a:r>
              <a:rPr lang="en-US" dirty="0" err="1" smtClean="0"/>
              <a:t>SiStrip</a:t>
            </a:r>
            <a:r>
              <a:rPr lang="en-US" dirty="0" smtClean="0"/>
              <a:t> Tracker Commissioning CMS NOTE – 2009/021</a:t>
            </a:r>
          </a:p>
          <a:p>
            <a:r>
              <a:rPr lang="en-US" dirty="0" smtClean="0"/>
              <a:t>CMS Detector at JINST</a:t>
            </a:r>
          </a:p>
          <a:p>
            <a:pPr lvl="1"/>
            <a:r>
              <a:rPr lang="pl-PL" dirty="0">
                <a:hlinkClick r:id="rId19"/>
              </a:rPr>
              <a:t>http://iopscience.iop.org/1748-0221/3/08/</a:t>
            </a:r>
            <a:r>
              <a:rPr lang="pl-PL" dirty="0" smtClean="0">
                <a:hlinkClick r:id="rId19"/>
              </a:rPr>
              <a:t>S08004</a:t>
            </a:r>
            <a:endParaRPr lang="pl-PL" dirty="0" smtClean="0"/>
          </a:p>
          <a:p>
            <a:r>
              <a:rPr lang="pl-PL" dirty="0" smtClean="0"/>
              <a:t>Semiconductor </a:t>
            </a:r>
            <a:r>
              <a:rPr lang="pl-PL" dirty="0" err="1" smtClean="0"/>
              <a:t>Detectors</a:t>
            </a:r>
            <a:r>
              <a:rPr lang="pl-PL" dirty="0" smtClean="0"/>
              <a:t> - Basics</a:t>
            </a:r>
          </a:p>
          <a:p>
            <a:pPr lvl="1"/>
            <a:r>
              <a:rPr lang="pl-PL" dirty="0" err="1"/>
              <a:t>G.Lutz</a:t>
            </a:r>
            <a:r>
              <a:rPr lang="pl-PL" dirty="0" smtClean="0"/>
              <a:t>, </a:t>
            </a:r>
            <a:r>
              <a:rPr lang="pl-PL" i="1" dirty="0" smtClean="0"/>
              <a:t>Semiconductor </a:t>
            </a:r>
            <a:r>
              <a:rPr lang="pl-PL" i="1" dirty="0" err="1" smtClean="0"/>
              <a:t>Radiation</a:t>
            </a:r>
            <a:r>
              <a:rPr lang="pl-PL" i="1" dirty="0" smtClean="0"/>
              <a:t> </a:t>
            </a:r>
            <a:r>
              <a:rPr lang="pl-PL" i="1" dirty="0" err="1" smtClean="0"/>
              <a:t>Detectors</a:t>
            </a:r>
            <a:r>
              <a:rPr lang="pl-PL" dirty="0" smtClean="0"/>
              <a:t>, Springer, Berlin (</a:t>
            </a:r>
            <a:r>
              <a:rPr lang="pl-PL" dirty="0"/>
              <a:t>1999</a:t>
            </a:r>
            <a:r>
              <a:rPr lang="pl-PL" dirty="0" smtClean="0"/>
              <a:t>)</a:t>
            </a:r>
            <a:endParaRPr lang="en-GB" dirty="0" smtClean="0"/>
          </a:p>
          <a:p>
            <a:pPr lvl="1"/>
            <a:r>
              <a:rPr lang="en-GB" dirty="0" smtClean="0"/>
              <a:t>H. </a:t>
            </a:r>
            <a:r>
              <a:rPr lang="en-GB" dirty="0" err="1" smtClean="0"/>
              <a:t>Spieler</a:t>
            </a:r>
            <a:r>
              <a:rPr lang="en-GB" dirty="0" smtClean="0"/>
              <a:t>, </a:t>
            </a:r>
            <a:r>
              <a:rPr lang="en-US" dirty="0"/>
              <a:t>Semiconductor Detector </a:t>
            </a:r>
            <a:r>
              <a:rPr lang="en-US" dirty="0" smtClean="0"/>
              <a:t>Systems, 2005, ISBN</a:t>
            </a:r>
            <a:r>
              <a:rPr lang="en-US" dirty="0"/>
              <a:t>-10:</a:t>
            </a:r>
            <a:r>
              <a:rPr lang="en-US" b="1" dirty="0"/>
              <a:t> 0198527845 </a:t>
            </a:r>
            <a:r>
              <a:rPr lang="en-US" dirty="0"/>
              <a:t>| ISBN-13:</a:t>
            </a:r>
            <a:r>
              <a:rPr lang="en-US" b="1" dirty="0"/>
              <a:t> 978-0198527848</a:t>
            </a:r>
            <a:endParaRPr lang="en-GB" dirty="0" smtClean="0"/>
          </a:p>
          <a:p>
            <a:pPr lvl="1"/>
            <a:r>
              <a:rPr lang="en-GB" dirty="0" smtClean="0"/>
              <a:t>F. Hartmann; Evolution </a:t>
            </a:r>
            <a:r>
              <a:rPr lang="en-GB" dirty="0"/>
              <a:t>of Silicon Sensor Technology in Particle Physics </a:t>
            </a:r>
            <a:r>
              <a:rPr lang="en-GB" dirty="0" smtClean="0"/>
              <a:t>; Springer </a:t>
            </a:r>
            <a:r>
              <a:rPr lang="en-US" dirty="0" smtClean="0"/>
              <a:t>Series</a:t>
            </a:r>
            <a:r>
              <a:rPr lang="en-US" dirty="0"/>
              <a:t>: </a:t>
            </a:r>
            <a:r>
              <a:rPr lang="en-US" dirty="0">
                <a:hlinkClick r:id="rId20"/>
              </a:rPr>
              <a:t>Springer Tracts in Modern Physics</a:t>
            </a:r>
            <a:r>
              <a:rPr lang="en-US" dirty="0"/>
              <a:t> , Vol. </a:t>
            </a:r>
            <a:r>
              <a:rPr lang="en-US" dirty="0" smtClean="0"/>
              <a:t>231</a:t>
            </a:r>
          </a:p>
          <a:p>
            <a:pPr lvl="1"/>
            <a:r>
              <a:rPr lang="en-GB" dirty="0" smtClean="0"/>
              <a:t>Advances </a:t>
            </a:r>
            <a:r>
              <a:rPr lang="en-GB" dirty="0"/>
              <a:t>in </a:t>
            </a:r>
            <a:r>
              <a:rPr lang="en-GB" dirty="0" smtClean="0"/>
              <a:t>Tracking  Detectors;</a:t>
            </a:r>
            <a:r>
              <a:rPr lang="en-US" dirty="0" smtClean="0"/>
              <a:t> </a:t>
            </a:r>
            <a:r>
              <a:rPr lang="en-GB" i="1" dirty="0" err="1" smtClean="0"/>
              <a:t>Annu</a:t>
            </a:r>
            <a:r>
              <a:rPr lang="en-GB" i="1" dirty="0"/>
              <a:t>. Rev. </a:t>
            </a:r>
            <a:r>
              <a:rPr lang="en-GB" i="1" dirty="0" err="1"/>
              <a:t>Nucl</a:t>
            </a:r>
            <a:r>
              <a:rPr lang="en-GB" i="1" dirty="0"/>
              <a:t>. Part. Sci. 2011. 61:197–221; 10.1146/annurev-nucl-102010-</a:t>
            </a:r>
            <a:r>
              <a:rPr lang="en-GB" i="1" dirty="0" smtClean="0"/>
              <a:t>130052</a:t>
            </a:r>
            <a:endParaRPr lang="en-US" dirty="0" smtClean="0"/>
          </a:p>
        </p:txBody>
      </p:sp>
      <p:sp>
        <p:nvSpPr>
          <p:cNvPr id="4" name="Slide Number Placeholder 3"/>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112</a:t>
            </a:fld>
            <a:endParaRPr lang="en-US">
              <a:solidFill>
                <a:prstClr val="white">
                  <a:tint val="75000"/>
                </a:prstClr>
              </a:solidFill>
              <a:latin typeface="Calibri"/>
            </a:endParaRPr>
          </a:p>
        </p:txBody>
      </p:sp>
    </p:spTree>
    <p:extLst>
      <p:ext uri="{BB962C8B-B14F-4D97-AF65-F5344CB8AC3E}">
        <p14:creationId xmlns:p14="http://schemas.microsoft.com/office/powerpoint/2010/main" val="3620659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0" y="0"/>
            <a:ext cx="4413238" cy="782489"/>
          </a:xfrm>
        </p:spPr>
        <p:txBody>
          <a:bodyPr>
            <a:normAutofit fontScale="90000"/>
          </a:bodyPr>
          <a:lstStyle/>
          <a:p>
            <a:r>
              <a:rPr lang="en-US" dirty="0" smtClean="0"/>
              <a:t>How to space layer?</a:t>
            </a:r>
            <a:endParaRPr lang="en-US" dirty="0"/>
          </a:p>
        </p:txBody>
      </p:sp>
      <p:sp>
        <p:nvSpPr>
          <p:cNvPr id="4" name="Slide Number Placeholder 3"/>
          <p:cNvSpPr>
            <a:spLocks noGrp="1"/>
          </p:cNvSpPr>
          <p:nvPr>
            <p:ph type="sldNum" sz="quarter" idx="12"/>
          </p:nvPr>
        </p:nvSpPr>
        <p:spPr/>
        <p:txBody>
          <a:bodyPr/>
          <a:lstStyle/>
          <a:p>
            <a:fld id="{5AE4D389-B7F7-E44B-872F-EAD59ABF0432}" type="slidenum">
              <a:rPr lang="en-US" smtClean="0"/>
              <a:t>113</a:t>
            </a:fld>
            <a:endParaRPr lang="en-US"/>
          </a:p>
        </p:txBody>
      </p:sp>
      <p:cxnSp>
        <p:nvCxnSpPr>
          <p:cNvPr id="6" name="Straight Connector 5"/>
          <p:cNvCxnSpPr/>
          <p:nvPr/>
        </p:nvCxnSpPr>
        <p:spPr>
          <a:xfrm flipV="1">
            <a:off x="1762197" y="1250546"/>
            <a:ext cx="1705842" cy="24904"/>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1762197" y="1328234"/>
            <a:ext cx="1705842" cy="24904"/>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1762197" y="1418374"/>
            <a:ext cx="1705842" cy="24904"/>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762197" y="2454866"/>
            <a:ext cx="1705842" cy="24904"/>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1762197" y="2557458"/>
            <a:ext cx="1705842" cy="2490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1762197" y="2660050"/>
            <a:ext cx="1705842" cy="2490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5134243" y="1225642"/>
            <a:ext cx="1705842" cy="2490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5134243" y="1507543"/>
            <a:ext cx="1705842" cy="24904"/>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5134243" y="1789444"/>
            <a:ext cx="1705842" cy="2490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5134243" y="2071345"/>
            <a:ext cx="1705842" cy="24904"/>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5134243" y="2353246"/>
            <a:ext cx="1705842" cy="24904"/>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5134243" y="2635146"/>
            <a:ext cx="1705842" cy="24904"/>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134243" y="762632"/>
            <a:ext cx="1458302" cy="369332"/>
          </a:xfrm>
          <a:prstGeom prst="rect">
            <a:avLst/>
          </a:prstGeom>
          <a:noFill/>
        </p:spPr>
        <p:txBody>
          <a:bodyPr wrap="none" rtlCol="0">
            <a:spAutoFit/>
          </a:bodyPr>
          <a:lstStyle/>
          <a:p>
            <a:r>
              <a:rPr lang="en-US" dirty="0" smtClean="0"/>
              <a:t>Equal spacing</a:t>
            </a:r>
            <a:endParaRPr lang="en-US" dirty="0"/>
          </a:p>
        </p:txBody>
      </p:sp>
      <p:sp>
        <p:nvSpPr>
          <p:cNvPr id="19" name="TextBox 18"/>
          <p:cNvSpPr txBox="1"/>
          <p:nvPr/>
        </p:nvSpPr>
        <p:spPr>
          <a:xfrm>
            <a:off x="1762197" y="762632"/>
            <a:ext cx="1419417" cy="369332"/>
          </a:xfrm>
          <a:prstGeom prst="rect">
            <a:avLst/>
          </a:prstGeom>
          <a:noFill/>
        </p:spPr>
        <p:txBody>
          <a:bodyPr wrap="none" rtlCol="0">
            <a:spAutoFit/>
          </a:bodyPr>
          <a:lstStyle/>
          <a:p>
            <a:r>
              <a:rPr lang="en-US" dirty="0" smtClean="0"/>
              <a:t>Local spacing</a:t>
            </a:r>
            <a:endParaRPr lang="en-US" dirty="0"/>
          </a:p>
        </p:txBody>
      </p:sp>
      <p:sp>
        <p:nvSpPr>
          <p:cNvPr id="20" name="TextBox 19"/>
          <p:cNvSpPr txBox="1"/>
          <p:nvPr/>
        </p:nvSpPr>
        <p:spPr>
          <a:xfrm>
            <a:off x="1666749" y="2746380"/>
            <a:ext cx="2223686" cy="1200329"/>
          </a:xfrm>
          <a:prstGeom prst="rect">
            <a:avLst/>
          </a:prstGeom>
          <a:noFill/>
        </p:spPr>
        <p:txBody>
          <a:bodyPr wrap="none" rtlCol="0">
            <a:spAutoFit/>
          </a:bodyPr>
          <a:lstStyle/>
          <a:p>
            <a:pPr marL="285750" indent="-285750">
              <a:buFont typeface="Arial"/>
              <a:buChar char="•"/>
            </a:pPr>
            <a:r>
              <a:rPr lang="en-US" dirty="0" smtClean="0"/>
              <a:t>Good seeding </a:t>
            </a:r>
            <a:r>
              <a:rPr lang="en-US" dirty="0" smtClean="0">
                <a:solidFill>
                  <a:srgbClr val="008000"/>
                </a:solidFill>
                <a:sym typeface="Wingdings"/>
              </a:rPr>
              <a:t></a:t>
            </a:r>
          </a:p>
          <a:p>
            <a:pPr marL="742950" lvl="1" indent="-285750">
              <a:buFont typeface="Arial"/>
              <a:buChar char="•"/>
            </a:pPr>
            <a:r>
              <a:rPr lang="en-US" dirty="0" smtClean="0">
                <a:sym typeface="Wingdings"/>
              </a:rPr>
              <a:t>computing </a:t>
            </a:r>
            <a:r>
              <a:rPr lang="en-US" dirty="0" smtClean="0">
                <a:solidFill>
                  <a:srgbClr val="008000"/>
                </a:solidFill>
                <a:sym typeface="Wingdings"/>
              </a:rPr>
              <a:t></a:t>
            </a:r>
            <a:endParaRPr lang="en-US" dirty="0" smtClean="0">
              <a:solidFill>
                <a:srgbClr val="008000"/>
              </a:solidFill>
            </a:endParaRPr>
          </a:p>
          <a:p>
            <a:pPr marL="285750" indent="-285750">
              <a:buFont typeface="Arial"/>
              <a:buChar char="•"/>
            </a:pPr>
            <a:r>
              <a:rPr lang="en-US" dirty="0" smtClean="0"/>
              <a:t>Linking problem </a:t>
            </a:r>
            <a:r>
              <a:rPr lang="en-US" dirty="0" smtClean="0">
                <a:solidFill>
                  <a:srgbClr val="FF0000"/>
                </a:solidFill>
                <a:sym typeface="Wingdings"/>
              </a:rPr>
              <a:t></a:t>
            </a:r>
          </a:p>
          <a:p>
            <a:pPr marL="285750" indent="-285750">
              <a:buFont typeface="Arial"/>
              <a:buChar char="•"/>
            </a:pPr>
            <a:r>
              <a:rPr lang="en-US" dirty="0" smtClean="0">
                <a:solidFill>
                  <a:srgbClr val="000000"/>
                </a:solidFill>
                <a:sym typeface="Wingdings"/>
              </a:rPr>
              <a:t>MS very critical </a:t>
            </a:r>
            <a:r>
              <a:rPr lang="en-US" dirty="0">
                <a:solidFill>
                  <a:srgbClr val="FF0000"/>
                </a:solidFill>
                <a:sym typeface="Wingdings"/>
              </a:rPr>
              <a:t></a:t>
            </a:r>
            <a:endParaRPr lang="en-US" dirty="0">
              <a:solidFill>
                <a:srgbClr val="000000"/>
              </a:solidFill>
            </a:endParaRPr>
          </a:p>
        </p:txBody>
      </p:sp>
      <p:sp>
        <p:nvSpPr>
          <p:cNvPr id="21" name="TextBox 20"/>
          <p:cNvSpPr txBox="1"/>
          <p:nvPr/>
        </p:nvSpPr>
        <p:spPr>
          <a:xfrm>
            <a:off x="4660335" y="2799512"/>
            <a:ext cx="3313728" cy="1200329"/>
          </a:xfrm>
          <a:prstGeom prst="rect">
            <a:avLst/>
          </a:prstGeom>
          <a:noFill/>
        </p:spPr>
        <p:txBody>
          <a:bodyPr wrap="none" rtlCol="0">
            <a:spAutoFit/>
          </a:bodyPr>
          <a:lstStyle/>
          <a:p>
            <a:pPr marL="285750" indent="-285750">
              <a:buFont typeface="Arial"/>
              <a:buChar char="•"/>
            </a:pPr>
            <a:r>
              <a:rPr lang="en-US" dirty="0" smtClean="0"/>
              <a:t>High </a:t>
            </a:r>
            <a:r>
              <a:rPr lang="en-US" dirty="0" err="1" smtClean="0"/>
              <a:t>combinatorics</a:t>
            </a:r>
            <a:r>
              <a:rPr lang="en-US" dirty="0" smtClean="0"/>
              <a:t> </a:t>
            </a:r>
            <a:r>
              <a:rPr lang="en-US" dirty="0" smtClean="0">
                <a:solidFill>
                  <a:srgbClr val="FF0000"/>
                </a:solidFill>
                <a:sym typeface="Wingdings"/>
              </a:rPr>
              <a:t></a:t>
            </a:r>
            <a:endParaRPr lang="en-US" dirty="0" smtClean="0">
              <a:solidFill>
                <a:srgbClr val="FF0000"/>
              </a:solidFill>
            </a:endParaRPr>
          </a:p>
          <a:p>
            <a:pPr marL="285750" indent="-285750">
              <a:buFont typeface="Arial"/>
              <a:buChar char="•"/>
            </a:pPr>
            <a:r>
              <a:rPr lang="en-US" dirty="0" smtClean="0"/>
              <a:t>No linking problem</a:t>
            </a:r>
          </a:p>
          <a:p>
            <a:pPr marL="742950" lvl="1" indent="-285750">
              <a:buFont typeface="Arial"/>
              <a:buChar char="•"/>
            </a:pPr>
            <a:r>
              <a:rPr lang="en-US" dirty="0" smtClean="0"/>
              <a:t>good </a:t>
            </a:r>
            <a:r>
              <a:rPr lang="en-US" dirty="0" err="1" smtClean="0"/>
              <a:t>sagitta</a:t>
            </a:r>
            <a:r>
              <a:rPr lang="en-US" dirty="0" smtClean="0"/>
              <a:t> </a:t>
            </a:r>
            <a:r>
              <a:rPr lang="en-US" dirty="0" smtClean="0">
                <a:solidFill>
                  <a:srgbClr val="008000"/>
                </a:solidFill>
                <a:sym typeface="Wingdings"/>
              </a:rPr>
              <a:t></a:t>
            </a:r>
          </a:p>
          <a:p>
            <a:pPr marL="285750" indent="-285750">
              <a:buFont typeface="Arial"/>
              <a:buChar char="•"/>
            </a:pPr>
            <a:r>
              <a:rPr lang="en-US" dirty="0" smtClean="0">
                <a:solidFill>
                  <a:srgbClr val="000000"/>
                </a:solidFill>
                <a:sym typeface="Wingdings"/>
              </a:rPr>
              <a:t>MS can be smoothed better </a:t>
            </a:r>
            <a:r>
              <a:rPr lang="en-US" dirty="0" smtClean="0">
                <a:solidFill>
                  <a:srgbClr val="008000"/>
                </a:solidFill>
                <a:sym typeface="Wingdings"/>
              </a:rPr>
              <a:t></a:t>
            </a:r>
            <a:endParaRPr lang="en-US" dirty="0">
              <a:solidFill>
                <a:srgbClr val="008000"/>
              </a:solidFill>
            </a:endParaRPr>
          </a:p>
        </p:txBody>
      </p:sp>
      <p:sp>
        <p:nvSpPr>
          <p:cNvPr id="22" name="TextBox 21"/>
          <p:cNvSpPr txBox="1"/>
          <p:nvPr/>
        </p:nvSpPr>
        <p:spPr>
          <a:xfrm>
            <a:off x="201124" y="3984910"/>
            <a:ext cx="7237879" cy="2031325"/>
          </a:xfrm>
          <a:prstGeom prst="rect">
            <a:avLst/>
          </a:prstGeom>
          <a:noFill/>
        </p:spPr>
        <p:txBody>
          <a:bodyPr wrap="none" rtlCol="0">
            <a:spAutoFit/>
          </a:bodyPr>
          <a:lstStyle/>
          <a:p>
            <a:pPr marL="285750" indent="-285750">
              <a:buFont typeface="Arial"/>
              <a:buChar char="•"/>
            </a:pPr>
            <a:r>
              <a:rPr lang="en-US" dirty="0" smtClean="0"/>
              <a:t>This can be discussed for hours.    </a:t>
            </a:r>
            <a:r>
              <a:rPr lang="en-US" i="1" dirty="0" smtClean="0"/>
              <a:t>Actually it is being discussed for years!</a:t>
            </a:r>
          </a:p>
          <a:p>
            <a:pPr marL="285750" indent="-285750">
              <a:buFont typeface="Arial"/>
              <a:buChar char="•"/>
            </a:pPr>
            <a:r>
              <a:rPr lang="en-US" dirty="0" smtClean="0"/>
              <a:t>Extreme case:</a:t>
            </a:r>
          </a:p>
          <a:p>
            <a:pPr marL="742950" lvl="1" indent="-285750">
              <a:buFont typeface="Arial"/>
              <a:buChar char="•"/>
            </a:pPr>
            <a:r>
              <a:rPr lang="en-US" dirty="0" smtClean="0"/>
              <a:t>Very close spacing</a:t>
            </a:r>
          </a:p>
          <a:p>
            <a:pPr marL="1200150" lvl="2" indent="-285750">
              <a:buFont typeface="Arial"/>
              <a:buChar char="•"/>
            </a:pPr>
            <a:r>
              <a:rPr lang="en-US" dirty="0" smtClean="0"/>
              <a:t>increases just point precision</a:t>
            </a:r>
          </a:p>
          <a:p>
            <a:pPr marL="1200150" lvl="2" indent="-285750">
              <a:buFont typeface="Arial"/>
              <a:buChar char="•"/>
            </a:pPr>
            <a:r>
              <a:rPr lang="en-US" dirty="0" smtClean="0"/>
              <a:t>No real track anymore</a:t>
            </a:r>
          </a:p>
          <a:p>
            <a:pPr marL="285750" indent="-285750">
              <a:buFont typeface="Arial"/>
              <a:buChar char="•"/>
            </a:pPr>
            <a:r>
              <a:rPr lang="en-US" b="1" dirty="0" smtClean="0"/>
              <a:t>Frankly:</a:t>
            </a:r>
          </a:p>
          <a:p>
            <a:pPr marL="742950" lvl="1" indent="-285750">
              <a:buFont typeface="Arial"/>
              <a:buChar char="•"/>
            </a:pPr>
            <a:r>
              <a:rPr lang="en-US" b="1" dirty="0" smtClean="0"/>
              <a:t>What looks, by eye, better to connect the dots?</a:t>
            </a:r>
          </a:p>
        </p:txBody>
      </p:sp>
      <p:sp>
        <p:nvSpPr>
          <p:cNvPr id="23" name="TextBox 22"/>
          <p:cNvSpPr txBox="1"/>
          <p:nvPr/>
        </p:nvSpPr>
        <p:spPr>
          <a:xfrm>
            <a:off x="3845722" y="1275450"/>
            <a:ext cx="854905" cy="1200329"/>
          </a:xfrm>
          <a:prstGeom prst="rect">
            <a:avLst/>
          </a:prstGeom>
          <a:noFill/>
        </p:spPr>
        <p:txBody>
          <a:bodyPr wrap="square" rtlCol="0">
            <a:spAutoFit/>
          </a:bodyPr>
          <a:lstStyle/>
          <a:p>
            <a:pPr algn="ctr"/>
            <a:r>
              <a:rPr lang="en-US" dirty="0" smtClean="0">
                <a:solidFill>
                  <a:srgbClr val="FF0000"/>
                </a:solidFill>
              </a:rPr>
              <a:t>What is better?</a:t>
            </a:r>
            <a:endParaRPr lang="en-US" dirty="0">
              <a:solidFill>
                <a:srgbClr val="FF0000"/>
              </a:solidFill>
            </a:endParaRPr>
          </a:p>
        </p:txBody>
      </p:sp>
      <p:sp>
        <p:nvSpPr>
          <p:cNvPr id="26" name="Arc 25"/>
          <p:cNvSpPr/>
          <p:nvPr/>
        </p:nvSpPr>
        <p:spPr>
          <a:xfrm>
            <a:off x="25659" y="6141519"/>
            <a:ext cx="4215294" cy="1106123"/>
          </a:xfrm>
          <a:prstGeom prst="arc">
            <a:avLst>
              <a:gd name="adj1" fmla="val 11043411"/>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Smiley Face 35"/>
          <p:cNvSpPr/>
          <p:nvPr/>
        </p:nvSpPr>
        <p:spPr>
          <a:xfrm>
            <a:off x="243119" y="6254605"/>
            <a:ext cx="205267" cy="166759"/>
          </a:xfrm>
          <a:prstGeom prst="smileyFac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Smiley Face 36"/>
          <p:cNvSpPr/>
          <p:nvPr/>
        </p:nvSpPr>
        <p:spPr>
          <a:xfrm>
            <a:off x="534350" y="6192832"/>
            <a:ext cx="205267" cy="166759"/>
          </a:xfrm>
          <a:prstGeom prst="smileyFac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Smiley Face 37"/>
          <p:cNvSpPr/>
          <p:nvPr/>
        </p:nvSpPr>
        <p:spPr>
          <a:xfrm>
            <a:off x="825581" y="6131059"/>
            <a:ext cx="205267" cy="166759"/>
          </a:xfrm>
          <a:prstGeom prst="smileyFac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Smiley Face 38"/>
          <p:cNvSpPr/>
          <p:nvPr/>
        </p:nvSpPr>
        <p:spPr>
          <a:xfrm>
            <a:off x="3907393" y="6404332"/>
            <a:ext cx="205267" cy="166759"/>
          </a:xfrm>
          <a:prstGeom prst="smileyFac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Smiley Face 39"/>
          <p:cNvSpPr/>
          <p:nvPr/>
        </p:nvSpPr>
        <p:spPr>
          <a:xfrm>
            <a:off x="3365405" y="6179709"/>
            <a:ext cx="205267" cy="166759"/>
          </a:xfrm>
          <a:prstGeom prst="smileyFac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Smiley Face 40"/>
          <p:cNvSpPr/>
          <p:nvPr/>
        </p:nvSpPr>
        <p:spPr>
          <a:xfrm>
            <a:off x="3640455" y="6263089"/>
            <a:ext cx="205267" cy="166759"/>
          </a:xfrm>
          <a:prstGeom prst="smileyFac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Arc 41"/>
          <p:cNvSpPr/>
          <p:nvPr/>
        </p:nvSpPr>
        <p:spPr>
          <a:xfrm>
            <a:off x="4700627" y="5981083"/>
            <a:ext cx="4215294" cy="1106123"/>
          </a:xfrm>
          <a:prstGeom prst="arc">
            <a:avLst>
              <a:gd name="adj1" fmla="val 11043411"/>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Smiley Face 42"/>
          <p:cNvSpPr/>
          <p:nvPr/>
        </p:nvSpPr>
        <p:spPr>
          <a:xfrm>
            <a:off x="4907207" y="6192832"/>
            <a:ext cx="205267" cy="166759"/>
          </a:xfrm>
          <a:prstGeom prst="smileyFac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Smiley Face 43"/>
          <p:cNvSpPr/>
          <p:nvPr/>
        </p:nvSpPr>
        <p:spPr>
          <a:xfrm>
            <a:off x="5640062" y="5990579"/>
            <a:ext cx="205267" cy="166759"/>
          </a:xfrm>
          <a:prstGeom prst="smileyFac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Smiley Face 44"/>
          <p:cNvSpPr/>
          <p:nvPr/>
        </p:nvSpPr>
        <p:spPr>
          <a:xfrm>
            <a:off x="6372917" y="5928806"/>
            <a:ext cx="205267" cy="166759"/>
          </a:xfrm>
          <a:prstGeom prst="smileyFac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Smiley Face 45"/>
          <p:cNvSpPr/>
          <p:nvPr/>
        </p:nvSpPr>
        <p:spPr>
          <a:xfrm>
            <a:off x="8571481" y="6202079"/>
            <a:ext cx="205267" cy="166759"/>
          </a:xfrm>
          <a:prstGeom prst="smileyFac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Smiley Face 46"/>
          <p:cNvSpPr/>
          <p:nvPr/>
        </p:nvSpPr>
        <p:spPr>
          <a:xfrm>
            <a:off x="7105772" y="5938972"/>
            <a:ext cx="205267" cy="166759"/>
          </a:xfrm>
          <a:prstGeom prst="smileyFac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Smiley Face 47"/>
          <p:cNvSpPr/>
          <p:nvPr/>
        </p:nvSpPr>
        <p:spPr>
          <a:xfrm>
            <a:off x="7838627" y="5996696"/>
            <a:ext cx="205267" cy="166759"/>
          </a:xfrm>
          <a:prstGeom prst="smileyFac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3316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22">
                                            <p:txEl>
                                              <p:pRg st="0" end="0"/>
                                            </p:txEl>
                                          </p:spTgt>
                                        </p:tgtEl>
                                        <p:attrNameLst>
                                          <p:attrName>style.visibility</p:attrName>
                                        </p:attrNameLst>
                                      </p:cBhvr>
                                      <p:to>
                                        <p:strVal val="visible"/>
                                      </p:to>
                                    </p:set>
                                    <p:animEffect transition="in" filter="checkerboard(across)">
                                      <p:cBhvr>
                                        <p:cTn id="18" dur="500"/>
                                        <p:tgtEl>
                                          <p:spTgt spid="22">
                                            <p:txEl>
                                              <p:pRg st="0" end="0"/>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22">
                                            <p:txEl>
                                              <p:pRg st="1" end="1"/>
                                            </p:txEl>
                                          </p:spTgt>
                                        </p:tgtEl>
                                        <p:attrNameLst>
                                          <p:attrName>style.visibility</p:attrName>
                                        </p:attrNameLst>
                                      </p:cBhvr>
                                      <p:to>
                                        <p:strVal val="visible"/>
                                      </p:to>
                                    </p:set>
                                    <p:animEffect transition="in" filter="checkerboard(across)">
                                      <p:cBhvr>
                                        <p:cTn id="21" dur="500"/>
                                        <p:tgtEl>
                                          <p:spTgt spid="22">
                                            <p:txEl>
                                              <p:pRg st="1" end="1"/>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22">
                                            <p:txEl>
                                              <p:pRg st="2" end="2"/>
                                            </p:txEl>
                                          </p:spTgt>
                                        </p:tgtEl>
                                        <p:attrNameLst>
                                          <p:attrName>style.visibility</p:attrName>
                                        </p:attrNameLst>
                                      </p:cBhvr>
                                      <p:to>
                                        <p:strVal val="visible"/>
                                      </p:to>
                                    </p:set>
                                    <p:animEffect transition="in" filter="checkerboard(across)">
                                      <p:cBhvr>
                                        <p:cTn id="24" dur="500"/>
                                        <p:tgtEl>
                                          <p:spTgt spid="22">
                                            <p:txEl>
                                              <p:pRg st="2" end="2"/>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checkerboard(across)">
                                      <p:cBhvr>
                                        <p:cTn id="27" dur="500"/>
                                        <p:tgtEl>
                                          <p:spTgt spid="22">
                                            <p:txEl>
                                              <p:pRg st="3" end="3"/>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22">
                                            <p:txEl>
                                              <p:pRg st="4" end="4"/>
                                            </p:txEl>
                                          </p:spTgt>
                                        </p:tgtEl>
                                        <p:attrNameLst>
                                          <p:attrName>style.visibility</p:attrName>
                                        </p:attrNameLst>
                                      </p:cBhvr>
                                      <p:to>
                                        <p:strVal val="visible"/>
                                      </p:to>
                                    </p:set>
                                    <p:animEffect transition="in" filter="checkerboard(across)">
                                      <p:cBhvr>
                                        <p:cTn id="30" dur="500"/>
                                        <p:tgtEl>
                                          <p:spTgt spid="2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22">
                                            <p:txEl>
                                              <p:pRg st="5" end="5"/>
                                            </p:txEl>
                                          </p:spTgt>
                                        </p:tgtEl>
                                        <p:attrNameLst>
                                          <p:attrName>style.visibility</p:attrName>
                                        </p:attrNameLst>
                                      </p:cBhvr>
                                      <p:to>
                                        <p:strVal val="visible"/>
                                      </p:to>
                                    </p:set>
                                    <p:anim calcmode="lin" valueType="num">
                                      <p:cBhvr additive="base">
                                        <p:cTn id="35" dur="500"/>
                                        <p:tgtEl>
                                          <p:spTgt spid="22">
                                            <p:txEl>
                                              <p:pRg st="5" end="5"/>
                                            </p:txEl>
                                          </p:spTgt>
                                        </p:tgtEl>
                                        <p:attrNameLst>
                                          <p:attrName>ppt_y</p:attrName>
                                        </p:attrNameLst>
                                      </p:cBhvr>
                                      <p:tavLst>
                                        <p:tav tm="0">
                                          <p:val>
                                            <p:strVal val="#ppt_y+#ppt_h*1.125000"/>
                                          </p:val>
                                        </p:tav>
                                        <p:tav tm="100000">
                                          <p:val>
                                            <p:strVal val="#ppt_y"/>
                                          </p:val>
                                        </p:tav>
                                      </p:tavLst>
                                    </p:anim>
                                    <p:animEffect transition="in" filter="wipe(up)">
                                      <p:cBhvr>
                                        <p:cTn id="36" dur="500"/>
                                        <p:tgtEl>
                                          <p:spTgt spid="22">
                                            <p:txEl>
                                              <p:pRg st="5" end="5"/>
                                            </p:txEl>
                                          </p:spTgt>
                                        </p:tgtEl>
                                      </p:cBhvr>
                                    </p:animEffect>
                                  </p:childTnLst>
                                </p:cTn>
                              </p:par>
                              <p:par>
                                <p:cTn id="37" presetID="12" presetClass="entr" presetSubtype="4" fill="hold" nodeType="withEffect">
                                  <p:stCondLst>
                                    <p:cond delay="0"/>
                                  </p:stCondLst>
                                  <p:childTnLst>
                                    <p:set>
                                      <p:cBhvr>
                                        <p:cTn id="38" dur="1" fill="hold">
                                          <p:stCondLst>
                                            <p:cond delay="0"/>
                                          </p:stCondLst>
                                        </p:cTn>
                                        <p:tgtEl>
                                          <p:spTgt spid="22">
                                            <p:txEl>
                                              <p:pRg st="6" end="6"/>
                                            </p:txEl>
                                          </p:spTgt>
                                        </p:tgtEl>
                                        <p:attrNameLst>
                                          <p:attrName>style.visibility</p:attrName>
                                        </p:attrNameLst>
                                      </p:cBhvr>
                                      <p:to>
                                        <p:strVal val="visible"/>
                                      </p:to>
                                    </p:set>
                                    <p:anim calcmode="lin" valueType="num">
                                      <p:cBhvr additive="base">
                                        <p:cTn id="39" dur="500"/>
                                        <p:tgtEl>
                                          <p:spTgt spid="22">
                                            <p:txEl>
                                              <p:pRg st="6" end="6"/>
                                            </p:txEl>
                                          </p:spTgt>
                                        </p:tgtEl>
                                        <p:attrNameLst>
                                          <p:attrName>ppt_y</p:attrName>
                                        </p:attrNameLst>
                                      </p:cBhvr>
                                      <p:tavLst>
                                        <p:tav tm="0">
                                          <p:val>
                                            <p:strVal val="#ppt_y+#ppt_h*1.125000"/>
                                          </p:val>
                                        </p:tav>
                                        <p:tav tm="100000">
                                          <p:val>
                                            <p:strVal val="#ppt_y"/>
                                          </p:val>
                                        </p:tav>
                                      </p:tavLst>
                                    </p:anim>
                                    <p:animEffect transition="in" filter="wipe(up)">
                                      <p:cBhvr>
                                        <p:cTn id="40" dur="500"/>
                                        <p:tgtEl>
                                          <p:spTgt spid="2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ppt_x"/>
                                          </p:val>
                                        </p:tav>
                                        <p:tav tm="100000">
                                          <p:val>
                                            <p:strVal val="#ppt_x"/>
                                          </p:val>
                                        </p:tav>
                                      </p:tavLst>
                                    </p:anim>
                                    <p:anim calcmode="lin" valueType="num">
                                      <p:cBhvr additive="base">
                                        <p:cTn id="5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6" grpId="0" animBg="1"/>
      <p:bldP spid="42"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0312B61-8FBB-43B8-A6DD-B3B75C37806A}" type="slidenum">
              <a:rPr lang="en-US" smtClean="0"/>
              <a:pPr/>
              <a:t>114</a:t>
            </a:fld>
            <a:endParaRPr lang="en-US" dirty="0"/>
          </a:p>
        </p:txBody>
      </p:sp>
      <p:sp>
        <p:nvSpPr>
          <p:cNvPr id="7" name="Title 5"/>
          <p:cNvSpPr txBox="1">
            <a:spLocks/>
          </p:cNvSpPr>
          <p:nvPr/>
        </p:nvSpPr>
        <p:spPr>
          <a:xfrm>
            <a:off x="0" y="34602"/>
            <a:ext cx="9144000" cy="639052"/>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chemeClr val="tx1"/>
                </a:solidFill>
                <a:latin typeface="+mj-lt"/>
                <a:ea typeface="+mj-ea"/>
                <a:cs typeface="+mj-cs"/>
              </a:defRPr>
            </a:lvl1pPr>
          </a:lstStyle>
          <a:p>
            <a:r>
              <a:rPr lang="en-US" b="1" dirty="0" smtClean="0">
                <a:solidFill>
                  <a:srgbClr val="000000"/>
                </a:solidFill>
              </a:rPr>
              <a:t> </a:t>
            </a:r>
            <a:endParaRPr lang="en-US" b="1" dirty="0">
              <a:solidFill>
                <a:srgbClr val="000000"/>
              </a:solidFill>
            </a:endParaRPr>
          </a:p>
        </p:txBody>
      </p:sp>
      <p:sp>
        <p:nvSpPr>
          <p:cNvPr id="13" name="Title 5"/>
          <p:cNvSpPr txBox="1">
            <a:spLocks/>
          </p:cNvSpPr>
          <p:nvPr/>
        </p:nvSpPr>
        <p:spPr>
          <a:xfrm>
            <a:off x="0" y="165201"/>
            <a:ext cx="9144000" cy="532817"/>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chemeClr val="tx1"/>
                </a:solidFill>
                <a:latin typeface="+mj-lt"/>
                <a:ea typeface="+mj-ea"/>
                <a:cs typeface="+mj-cs"/>
              </a:defRPr>
            </a:lvl1pPr>
          </a:lstStyle>
          <a:p>
            <a:pPr marL="342900" lvl="0">
              <a:lnSpc>
                <a:spcPct val="90000"/>
              </a:lnSpc>
              <a:spcBef>
                <a:spcPts val="0"/>
              </a:spcBef>
              <a:defRPr/>
            </a:pPr>
            <a:r>
              <a:rPr lang="en-US" sz="3200" dirty="0">
                <a:solidFill>
                  <a:srgbClr val="008000"/>
                </a:solidFill>
              </a:rPr>
              <a:t>The CMS HL-LHC Tracker</a:t>
            </a:r>
            <a:r>
              <a:rPr lang="en-US" sz="3200" dirty="0"/>
              <a:t/>
            </a:r>
            <a:br>
              <a:rPr lang="en-US" sz="3200" dirty="0"/>
            </a:br>
            <a:r>
              <a:rPr lang="en-US" sz="2400" dirty="0"/>
              <a:t>I lied – it’s two slides </a:t>
            </a:r>
            <a:r>
              <a:rPr lang="en-US" sz="2400" dirty="0">
                <a:sym typeface="Wingdings"/>
              </a:rPr>
              <a:t></a:t>
            </a:r>
            <a:endParaRPr lang="en-US" sz="3200" dirty="0"/>
          </a:p>
        </p:txBody>
      </p:sp>
      <p:sp>
        <p:nvSpPr>
          <p:cNvPr id="27" name="Rectangle 26"/>
          <p:cNvSpPr/>
          <p:nvPr/>
        </p:nvSpPr>
        <p:spPr>
          <a:xfrm>
            <a:off x="2431354" y="4723853"/>
            <a:ext cx="534972" cy="523220"/>
          </a:xfrm>
          <a:prstGeom prst="rect">
            <a:avLst/>
          </a:prstGeom>
          <a:noFill/>
          <a:ln>
            <a:noFill/>
          </a:ln>
        </p:spPr>
        <p:txBody>
          <a:bodyPr wrap="none">
            <a:spAutoFit/>
          </a:bodyPr>
          <a:lstStyle/>
          <a:p>
            <a:r>
              <a:rPr lang="en-US" sz="2800" b="1" dirty="0">
                <a:solidFill>
                  <a:schemeClr val="bg1"/>
                </a:solidFill>
              </a:rPr>
              <a:t>E</a:t>
            </a:r>
            <a:r>
              <a:rPr lang="en-US" sz="2800" b="1" dirty="0" smtClean="0">
                <a:solidFill>
                  <a:schemeClr val="bg1"/>
                </a:solidFill>
              </a:rPr>
              <a:t>E</a:t>
            </a:r>
            <a:endParaRPr lang="en-US" sz="2800" b="1" dirty="0">
              <a:solidFill>
                <a:schemeClr val="bg1"/>
              </a:solidFill>
            </a:endParaRPr>
          </a:p>
        </p:txBody>
      </p:sp>
      <p:sp>
        <p:nvSpPr>
          <p:cNvPr id="11" name="TextBox 10"/>
          <p:cNvSpPr txBox="1"/>
          <p:nvPr/>
        </p:nvSpPr>
        <p:spPr>
          <a:xfrm>
            <a:off x="189108" y="5730351"/>
            <a:ext cx="8765786" cy="954107"/>
          </a:xfrm>
          <a:prstGeom prst="rect">
            <a:avLst/>
          </a:prstGeom>
          <a:solidFill>
            <a:srgbClr val="F2F2F2"/>
          </a:solidFill>
        </p:spPr>
        <p:txBody>
          <a:bodyPr wrap="square" rtlCol="0">
            <a:spAutoFit/>
          </a:bodyPr>
          <a:lstStyle/>
          <a:p>
            <a:r>
              <a:rPr lang="en-US" sz="2000" dirty="0" smtClean="0">
                <a:solidFill>
                  <a:srgbClr val="000090"/>
                </a:solidFill>
              </a:rPr>
              <a:t>Pixel detector </a:t>
            </a:r>
            <a:r>
              <a:rPr lang="en-US" sz="2000" dirty="0">
                <a:solidFill>
                  <a:srgbClr val="000090"/>
                </a:solidFill>
              </a:rPr>
              <a:t>-</a:t>
            </a:r>
            <a:r>
              <a:rPr lang="en-US" sz="2000" dirty="0" smtClean="0">
                <a:solidFill>
                  <a:srgbClr val="000090"/>
                </a:solidFill>
              </a:rPr>
              <a:t> 4 layers at </a:t>
            </a:r>
            <a:r>
              <a:rPr lang="en-US" sz="2000" dirty="0" smtClean="0">
                <a:solidFill>
                  <a:srgbClr val="000090"/>
                </a:solidFill>
                <a:sym typeface="Wingdings"/>
              </a:rPr>
              <a:t>3/7/11/16 cm</a:t>
            </a:r>
            <a:r>
              <a:rPr lang="en-US" sz="2000" dirty="0" smtClean="0">
                <a:solidFill>
                  <a:srgbClr val="000090"/>
                </a:solidFill>
              </a:rPr>
              <a:t> with coverage up to </a:t>
            </a:r>
            <a:r>
              <a:rPr lang="en-US" sz="2000" dirty="0" err="1">
                <a:solidFill>
                  <a:srgbClr val="000090"/>
                </a:solidFill>
                <a:sym typeface="Wingdings"/>
              </a:rPr>
              <a:t>η</a:t>
            </a:r>
            <a:r>
              <a:rPr lang="en-US" sz="2000" dirty="0">
                <a:solidFill>
                  <a:srgbClr val="000090"/>
                </a:solidFill>
                <a:sym typeface="Wingdings"/>
              </a:rPr>
              <a:t> = </a:t>
            </a:r>
            <a:r>
              <a:rPr lang="en-US" sz="2000" dirty="0" smtClean="0">
                <a:solidFill>
                  <a:srgbClr val="000090"/>
                </a:solidFill>
                <a:sym typeface="Wingdings"/>
              </a:rPr>
              <a:t>3.8 </a:t>
            </a:r>
            <a:r>
              <a:rPr lang="en-US" sz="2000" dirty="0" smtClean="0">
                <a:solidFill>
                  <a:srgbClr val="000090"/>
                </a:solidFill>
              </a:rPr>
              <a:t>with 10 disks</a:t>
            </a:r>
          </a:p>
          <a:p>
            <a:r>
              <a:rPr lang="en-US" dirty="0"/>
              <a:t>4 </a:t>
            </a:r>
            <a:r>
              <a:rPr lang="en-US" dirty="0" smtClean="0"/>
              <a:t>m</a:t>
            </a:r>
            <a:r>
              <a:rPr lang="en-US" baseline="30000" dirty="0" smtClean="0"/>
              <a:t>2</a:t>
            </a:r>
            <a:r>
              <a:rPr lang="en-US" dirty="0" smtClean="0"/>
              <a:t> silicon sensors </a:t>
            </a:r>
            <a:r>
              <a:rPr lang="en-US" dirty="0"/>
              <a:t>≤</a:t>
            </a:r>
            <a:r>
              <a:rPr lang="en-US" dirty="0" smtClean="0"/>
              <a:t> </a:t>
            </a:r>
            <a:r>
              <a:rPr lang="en-US" dirty="0"/>
              <a:t>150 µm </a:t>
            </a:r>
            <a:r>
              <a:rPr lang="en-US" dirty="0" smtClean="0"/>
              <a:t>physical thickness - 50x50 </a:t>
            </a:r>
            <a:r>
              <a:rPr lang="en-US" dirty="0"/>
              <a:t>to 25x100 µm</a:t>
            </a:r>
            <a:r>
              <a:rPr lang="en-US" baseline="30000" dirty="0"/>
              <a:t>2</a:t>
            </a:r>
            <a:r>
              <a:rPr lang="en-US" dirty="0"/>
              <a:t> </a:t>
            </a:r>
            <a:r>
              <a:rPr lang="en-US" dirty="0" smtClean="0"/>
              <a:t>pixels</a:t>
            </a:r>
            <a:r>
              <a:rPr lang="en-US" dirty="0"/>
              <a:t> </a:t>
            </a:r>
            <a:r>
              <a:rPr lang="en-US" dirty="0" smtClean="0"/>
              <a:t>optimization for performance</a:t>
            </a:r>
            <a:endParaRPr lang="en-US" dirty="0"/>
          </a:p>
        </p:txBody>
      </p:sp>
      <p:grpSp>
        <p:nvGrpSpPr>
          <p:cNvPr id="6" name="Group 5"/>
          <p:cNvGrpSpPr/>
          <p:nvPr/>
        </p:nvGrpSpPr>
        <p:grpSpPr>
          <a:xfrm>
            <a:off x="423357" y="2190790"/>
            <a:ext cx="8434270" cy="3314055"/>
            <a:chOff x="236592" y="2104763"/>
            <a:chExt cx="8434270" cy="3314055"/>
          </a:xfrm>
        </p:grpSpPr>
        <p:pic>
          <p:nvPicPr>
            <p:cNvPr id="3" name="Picture 2"/>
            <p:cNvPicPr>
              <a:picLocks noChangeAspect="1"/>
            </p:cNvPicPr>
            <p:nvPr/>
          </p:nvPicPr>
          <p:blipFill>
            <a:blip r:embed="rId3"/>
            <a:stretch>
              <a:fillRect/>
            </a:stretch>
          </p:blipFill>
          <p:spPr>
            <a:xfrm>
              <a:off x="236592" y="2104763"/>
              <a:ext cx="8434270" cy="3314055"/>
            </a:xfrm>
            <a:prstGeom prst="rect">
              <a:avLst/>
            </a:prstGeom>
          </p:spPr>
        </p:pic>
        <p:sp>
          <p:nvSpPr>
            <p:cNvPr id="5" name="Rectangle 4"/>
            <p:cNvSpPr/>
            <p:nvPr/>
          </p:nvSpPr>
          <p:spPr>
            <a:xfrm>
              <a:off x="460702" y="2104763"/>
              <a:ext cx="7831933" cy="2539874"/>
            </a:xfrm>
            <a:prstGeom prst="rect">
              <a:avLst/>
            </a:prstGeom>
            <a:noFill/>
            <a:ln w="28575" cmpd="sng">
              <a:solidFill>
                <a:srgbClr val="B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60702" y="4700752"/>
              <a:ext cx="7831933" cy="718066"/>
            </a:xfrm>
            <a:prstGeom prst="rect">
              <a:avLst/>
            </a:prstGeom>
            <a:noFill/>
            <a:ln w="28575"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p:cNvSpPr txBox="1"/>
          <p:nvPr/>
        </p:nvSpPr>
        <p:spPr>
          <a:xfrm>
            <a:off x="189107" y="955900"/>
            <a:ext cx="8765787" cy="954107"/>
          </a:xfrm>
          <a:prstGeom prst="rect">
            <a:avLst/>
          </a:prstGeom>
          <a:solidFill>
            <a:srgbClr val="F2F2F2"/>
          </a:solidFill>
        </p:spPr>
        <p:txBody>
          <a:bodyPr wrap="square" rtlCol="0">
            <a:spAutoFit/>
          </a:bodyPr>
          <a:lstStyle/>
          <a:p>
            <a:r>
              <a:rPr lang="en-US" sz="2000" dirty="0" smtClean="0">
                <a:solidFill>
                  <a:srgbClr val="BF0000"/>
                </a:solidFill>
              </a:rPr>
              <a:t>Outer Tracker </a:t>
            </a:r>
            <a:r>
              <a:rPr lang="en-US" sz="2000" dirty="0">
                <a:solidFill>
                  <a:srgbClr val="BF0000"/>
                </a:solidFill>
              </a:rPr>
              <a:t>-</a:t>
            </a:r>
            <a:r>
              <a:rPr lang="en-US" sz="2000" dirty="0" smtClean="0">
                <a:solidFill>
                  <a:srgbClr val="BF0000"/>
                </a:solidFill>
              </a:rPr>
              <a:t> 6(5) layers(disks) - 2 sensor modules for trigger purpose</a:t>
            </a:r>
          </a:p>
          <a:p>
            <a:r>
              <a:rPr lang="en-US" dirty="0" smtClean="0"/>
              <a:t>220 m</a:t>
            </a:r>
            <a:r>
              <a:rPr lang="en-US" baseline="30000" dirty="0" smtClean="0"/>
              <a:t>2 </a:t>
            </a:r>
            <a:r>
              <a:rPr lang="en-US" dirty="0" smtClean="0"/>
              <a:t> silicon sensors ≃ </a:t>
            </a:r>
            <a:r>
              <a:rPr lang="en-US" dirty="0"/>
              <a:t>200 µm </a:t>
            </a:r>
            <a:r>
              <a:rPr lang="en-US" dirty="0" smtClean="0"/>
              <a:t>active </a:t>
            </a:r>
            <a:r>
              <a:rPr lang="en-US" dirty="0"/>
              <a:t>or physical thickness - 15500 modules </a:t>
            </a:r>
            <a:r>
              <a:rPr lang="en-US" dirty="0" smtClean="0"/>
              <a:t> - 50M strips - 220M macro-pixels - 90/100 µm pitch - 2.5/5 cm strips - 1.5 mm macro-pixels in inner layers</a:t>
            </a:r>
            <a:endParaRPr lang="en-US" dirty="0"/>
          </a:p>
        </p:txBody>
      </p:sp>
    </p:spTree>
    <p:extLst>
      <p:ext uri="{BB962C8B-B14F-4D97-AF65-F5344CB8AC3E}">
        <p14:creationId xmlns:p14="http://schemas.microsoft.com/office/powerpoint/2010/main" val="3334248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Pitch</a:t>
            </a:r>
            <a:r>
              <a:rPr lang="de-DE" dirty="0" smtClean="0"/>
              <a:t>/</a:t>
            </a:r>
            <a:r>
              <a:rPr lang="de-DE" dirty="0" err="1" smtClean="0"/>
              <a:t>sqrt</a:t>
            </a:r>
            <a:r>
              <a:rPr lang="de-DE" dirty="0" smtClean="0"/>
              <a:t>(12)</a:t>
            </a:r>
            <a:endParaRPr lang="en-GB" dirty="0"/>
          </a:p>
        </p:txBody>
      </p:sp>
      <p:sp>
        <p:nvSpPr>
          <p:cNvPr id="3" name="Inhaltsplatzhalter 2"/>
          <p:cNvSpPr>
            <a:spLocks noGrp="1"/>
          </p:cNvSpPr>
          <p:nvPr>
            <p:ph idx="1"/>
          </p:nvPr>
        </p:nvSpPr>
        <p:spPr/>
        <p:txBody>
          <a:bodyPr/>
          <a:lstStyle/>
          <a:p>
            <a:endParaRPr lang="en-GB"/>
          </a:p>
        </p:txBody>
      </p:sp>
      <p:sp>
        <p:nvSpPr>
          <p:cNvPr id="4" name="Foliennummernplatzhalter 3"/>
          <p:cNvSpPr>
            <a:spLocks noGrp="1"/>
          </p:cNvSpPr>
          <p:nvPr>
            <p:ph type="sldNum" sz="quarter" idx="12"/>
          </p:nvPr>
        </p:nvSpPr>
        <p:spPr/>
        <p:txBody>
          <a:bodyPr/>
          <a:lstStyle/>
          <a:p>
            <a:pPr>
              <a:defRPr/>
            </a:pPr>
            <a:fld id="{1DE2D115-8573-4777-90D4-5D066C40B1C4}" type="slidenum">
              <a:rPr lang="de-DE" smtClean="0"/>
              <a:pPr>
                <a:defRPr/>
              </a:pPr>
              <a:t>115</a:t>
            </a:fld>
            <a:endParaRPr lang="de-DE" dirty="0"/>
          </a:p>
        </p:txBody>
      </p:sp>
      <p:pic>
        <p:nvPicPr>
          <p:cNvPr id="5" name="Picture 4"/>
          <p:cNvPicPr>
            <a:picLocks noChangeAspect="1" noChangeArrowheads="1"/>
          </p:cNvPicPr>
          <p:nvPr/>
        </p:nvPicPr>
        <p:blipFill>
          <a:blip r:embed="rId2" cstate="print"/>
          <a:srcRect l="3125" t="16277" r="5468"/>
          <a:stretch>
            <a:fillRect/>
          </a:stretch>
        </p:blipFill>
        <p:spPr bwMode="auto">
          <a:xfrm>
            <a:off x="285720" y="1203331"/>
            <a:ext cx="8358246" cy="5511817"/>
          </a:xfrm>
          <a:prstGeom prst="rect">
            <a:avLst/>
          </a:prstGeom>
          <a:noFill/>
          <a:ln w="9525">
            <a:noFill/>
            <a:miter lim="800000"/>
            <a:headEnd/>
            <a:tailEnd/>
          </a:ln>
          <a:effectLst/>
        </p:spPr>
      </p:pic>
    </p:spTree>
    <p:extLst>
      <p:ext uri="{BB962C8B-B14F-4D97-AF65-F5344CB8AC3E}">
        <p14:creationId xmlns:p14="http://schemas.microsoft.com/office/powerpoint/2010/main" val="3852438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Shape 528"/>
          <p:cNvSpPr>
            <a:spLocks noGrp="1"/>
          </p:cNvSpPr>
          <p:nvPr>
            <p:ph type="title"/>
          </p:nvPr>
        </p:nvSpPr>
        <p:spPr>
          <a:xfrm>
            <a:off x="457200" y="-17347"/>
            <a:ext cx="8229600" cy="1143000"/>
          </a:xfrm>
          <a:prstGeom prst="rect">
            <a:avLst/>
          </a:prstGeom>
        </p:spPr>
        <p:txBody>
          <a:bodyPr>
            <a:normAutofit/>
          </a:bodyPr>
          <a:lstStyle/>
          <a:p>
            <a:pPr lvl="0">
              <a:defRPr sz="1800" b="0"/>
            </a:pPr>
            <a:r>
              <a:rPr sz="4000" dirty="0">
                <a:solidFill>
                  <a:srgbClr val="660066"/>
                </a:solidFill>
              </a:rPr>
              <a:t>Welcome to the real world (1)</a:t>
            </a:r>
          </a:p>
        </p:txBody>
      </p:sp>
      <p:sp>
        <p:nvSpPr>
          <p:cNvPr id="530" name="Shape 530"/>
          <p:cNvSpPr>
            <a:spLocks noGrp="1"/>
          </p:cNvSpPr>
          <p:nvPr>
            <p:ph type="body" idx="1"/>
          </p:nvPr>
        </p:nvSpPr>
        <p:spPr>
          <a:xfrm>
            <a:off x="357188" y="892969"/>
            <a:ext cx="8420695" cy="5545336"/>
          </a:xfrm>
          <a:prstGeom prst="rect">
            <a:avLst/>
          </a:prstGeom>
        </p:spPr>
        <p:txBody>
          <a:bodyPr/>
          <a:lstStyle/>
          <a:p>
            <a:pPr marL="0" lvl="0" indent="0" algn="l">
              <a:buNone/>
              <a:defRPr sz="1800"/>
            </a:pPr>
            <a:r>
              <a:rPr sz="2000" dirty="0"/>
              <a:t>A perfect cylindrical or disk-like sensitive layer (as often the tracker is described to simplify) would be marvellous; in the reality </a:t>
            </a:r>
            <a:r>
              <a:rPr sz="2000" i="1" dirty="0"/>
              <a:t>layers</a:t>
            </a:r>
            <a:r>
              <a:rPr sz="2000" dirty="0"/>
              <a:t> and </a:t>
            </a:r>
            <a:r>
              <a:rPr sz="2000" i="1" dirty="0"/>
              <a:t>disks</a:t>
            </a:r>
            <a:r>
              <a:rPr sz="2000" dirty="0"/>
              <a:t> are a </a:t>
            </a:r>
            <a:r>
              <a:rPr sz="2000" b="1" dirty="0"/>
              <a:t>complicated mosaic</a:t>
            </a:r>
            <a:r>
              <a:rPr sz="2000" dirty="0"/>
              <a:t> of rectangular or wedge shaped detectors. </a:t>
            </a:r>
          </a:p>
          <a:p>
            <a:pPr marL="0" lvl="0" indent="0" algn="l">
              <a:buNone/>
              <a:defRPr sz="1800"/>
            </a:pPr>
            <a:endParaRPr sz="2000" dirty="0"/>
          </a:p>
          <a:p>
            <a:pPr marL="0" lvl="0" indent="0" algn="l">
              <a:buNone/>
              <a:defRPr sz="1800"/>
            </a:pPr>
            <a:r>
              <a:rPr sz="2000" b="1" dirty="0"/>
              <a:t>Overlaps</a:t>
            </a:r>
            <a:r>
              <a:rPr sz="2000" dirty="0"/>
              <a:t> within the same layer/disk are needed to ensure hermetic measurement surfaces. Each </a:t>
            </a:r>
            <a:r>
              <a:rPr sz="2000" i="1" dirty="0"/>
              <a:t>layer</a:t>
            </a:r>
            <a:r>
              <a:rPr sz="2000" dirty="0"/>
              <a:t> and </a:t>
            </a:r>
            <a:r>
              <a:rPr sz="2000" i="1" dirty="0"/>
              <a:t>disk</a:t>
            </a:r>
            <a:r>
              <a:rPr sz="2000" dirty="0"/>
              <a:t> is designed to be hermetic with respect to straight tracks from the origin. To have overlaps modules has to be either tilted (pixel forward, tib barrel) or placed staggered in r, z, phi...</a:t>
            </a:r>
          </a:p>
          <a:p>
            <a:pPr marL="0" lvl="0" indent="0" algn="l">
              <a:buNone/>
              <a:defRPr sz="1800"/>
            </a:pPr>
            <a:endParaRPr sz="2000" dirty="0"/>
          </a:p>
          <a:p>
            <a:pPr marL="0" lvl="0" indent="0" algn="l">
              <a:buNone/>
              <a:defRPr sz="1800"/>
            </a:pPr>
            <a:r>
              <a:rPr sz="2000" b="1" dirty="0"/>
              <a:t>Consequences on the tracking software</a:t>
            </a:r>
            <a:r>
              <a:rPr sz="2000" dirty="0"/>
              <a:t>:</a:t>
            </a:r>
          </a:p>
          <a:p>
            <a:pPr marL="0" lvl="0" indent="0" algn="l">
              <a:buNone/>
              <a:defRPr sz="1800"/>
            </a:pPr>
            <a:r>
              <a:rPr sz="2000" dirty="0"/>
              <a:t>== some parts are strictly correlated to the geometry: in particular, where to look for next hit in propagation (navigation)? You cannot afford querying all modules. You need to navigate hierarchically modules according to criteria that are inevitably very dependent on the geometry. </a:t>
            </a:r>
          </a:p>
          <a:p>
            <a:pPr marL="0" lvl="0" indent="0" algn="l">
              <a:buNone/>
              <a:defRPr sz="1800"/>
            </a:pPr>
            <a:r>
              <a:rPr sz="2000" dirty="0"/>
              <a:t>== tough transition to new/different geometries, like the ones of the phase-II tracker (but we have time).</a:t>
            </a:r>
          </a:p>
        </p:txBody>
      </p:sp>
      <p:sp>
        <p:nvSpPr>
          <p:cNvPr id="2" name="Slide Number Placeholder 1"/>
          <p:cNvSpPr>
            <a:spLocks noGrp="1"/>
          </p:cNvSpPr>
          <p:nvPr>
            <p:ph type="sldNum" sz="quarter" idx="2"/>
          </p:nvPr>
        </p:nvSpPr>
        <p:spPr/>
        <p:txBody>
          <a:bodyPr/>
          <a:lstStyle/>
          <a:p>
            <a:fld id="{86CB4B4D-7CA3-9044-876B-883B54F8677D}" type="slidenum">
              <a:rPr lang="en-US" smtClean="0">
                <a:solidFill>
                  <a:prstClr val="black">
                    <a:tint val="75000"/>
                  </a:prstClr>
                </a:solidFill>
                <a:latin typeface="Calibri"/>
              </a:rPr>
              <a:pPr/>
              <a:t>116</a:t>
            </a:fld>
            <a:endParaRPr lang="en-US">
              <a:solidFill>
                <a:prstClr val="black">
                  <a:tint val="75000"/>
                </a:prstClr>
              </a:solidFill>
              <a:latin typeface="Calibri"/>
            </a:endParaRPr>
          </a:p>
        </p:txBody>
      </p:sp>
    </p:spTree>
    <p:extLst>
      <p:ext uri="{BB962C8B-B14F-4D97-AF65-F5344CB8AC3E}">
        <p14:creationId xmlns:p14="http://schemas.microsoft.com/office/powerpoint/2010/main" val="4258881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p:cNvSpPr>
          <p:nvPr>
            <p:ph type="title"/>
          </p:nvPr>
        </p:nvSpPr>
        <p:spPr>
          <a:prstGeom prst="rect">
            <a:avLst/>
          </a:prstGeom>
        </p:spPr>
        <p:txBody>
          <a:bodyPr>
            <a:normAutofit/>
          </a:bodyPr>
          <a:lstStyle/>
          <a:p>
            <a:pPr lvl="0">
              <a:defRPr sz="1800" b="0"/>
            </a:pPr>
            <a:r>
              <a:rPr sz="4000" dirty="0">
                <a:solidFill>
                  <a:srgbClr val="660066"/>
                </a:solidFill>
              </a:rPr>
              <a:t>Pixel local reconstruction</a:t>
            </a:r>
          </a:p>
        </p:txBody>
      </p:sp>
      <p:sp>
        <p:nvSpPr>
          <p:cNvPr id="359" name="Shape 359"/>
          <p:cNvSpPr>
            <a:spLocks noGrp="1"/>
          </p:cNvSpPr>
          <p:nvPr>
            <p:ph type="body" idx="1"/>
          </p:nvPr>
        </p:nvSpPr>
        <p:spPr>
          <a:prstGeom prst="rect">
            <a:avLst/>
          </a:prstGeom>
        </p:spPr>
        <p:txBody>
          <a:bodyPr>
            <a:normAutofit fontScale="92500" lnSpcReduction="10000"/>
          </a:bodyPr>
          <a:lstStyle/>
          <a:p>
            <a:pPr lvl="0" algn="l">
              <a:defRPr sz="1800"/>
            </a:pPr>
            <a:r>
              <a:rPr sz="2100" b="1" dirty="0"/>
              <a:t>Zero suppression </a:t>
            </a:r>
            <a:r>
              <a:rPr sz="2100" dirty="0"/>
              <a:t>performed on the readout chip discarding pixels below </a:t>
            </a:r>
            <a:r>
              <a:rPr sz="2100" dirty="0">
                <a:latin typeface="Arial"/>
                <a:ea typeface="Arial"/>
                <a:cs typeface="Arial"/>
                <a:sym typeface="Arial"/>
              </a:rPr>
              <a:t>3200e</a:t>
            </a:r>
            <a:r>
              <a:rPr sz="2100" baseline="31999" dirty="0">
                <a:latin typeface="Arial"/>
                <a:ea typeface="Arial"/>
                <a:cs typeface="Arial"/>
                <a:sym typeface="Arial"/>
              </a:rPr>
              <a:t>-</a:t>
            </a:r>
            <a:r>
              <a:rPr sz="2100" dirty="0"/>
              <a:t> equivalent signal. Pixel clusters are formed from adjacent pixels, including both side-by-side and corner-by-corner combination. Each cluster must have a minimum charge of 4000 electrons equivalent.</a:t>
            </a:r>
          </a:p>
          <a:p>
            <a:pPr lvl="0" algn="l">
              <a:defRPr sz="1800"/>
            </a:pPr>
            <a:endParaRPr sz="2100" dirty="0"/>
          </a:p>
          <a:p>
            <a:pPr lvl="0" algn="l">
              <a:defRPr sz="1800"/>
            </a:pPr>
            <a:r>
              <a:rPr sz="2100" b="1" dirty="0"/>
              <a:t>Fast hit position reconstruction</a:t>
            </a:r>
            <a:r>
              <a:rPr sz="2100" dirty="0"/>
              <a:t> (track seeding and pattern recognition) consists in a slightly elaborated charge-based center-of-weight algorithm in both dimensions corrected for the expected Lorentz shift.</a:t>
            </a:r>
          </a:p>
          <a:p>
            <a:pPr lvl="0" algn="l">
              <a:defRPr sz="1800"/>
            </a:pPr>
            <a:endParaRPr sz="2100" dirty="0"/>
          </a:p>
          <a:p>
            <a:pPr lvl="0" algn="l">
              <a:defRPr sz="1800"/>
            </a:pPr>
            <a:r>
              <a:rPr sz="2100" dirty="0"/>
              <a:t>More sophisticated </a:t>
            </a:r>
            <a:r>
              <a:rPr sz="2100" b="1" dirty="0"/>
              <a:t>template-based hit reconstruction</a:t>
            </a:r>
            <a:r>
              <a:rPr sz="2100" dirty="0"/>
              <a:t> is used for fitting. In the template-based reconstruction, the observed cluster charge distribution is compared to expected cluster charge shapes (templates) to estimate the hit position. Templates are generated using a detailed pixel sensor simulation (Pixelav) to accurately take into account effects induced by the accumulated radiation that may result in biases up to 50microns. Templates depend on track parameters.</a:t>
            </a:r>
          </a:p>
        </p:txBody>
      </p:sp>
      <p:sp>
        <p:nvSpPr>
          <p:cNvPr id="2" name="Slide Number Placeholder 1"/>
          <p:cNvSpPr>
            <a:spLocks noGrp="1"/>
          </p:cNvSpPr>
          <p:nvPr>
            <p:ph type="sldNum" sz="quarter" idx="2"/>
          </p:nvPr>
        </p:nvSpPr>
        <p:spPr/>
        <p:txBody>
          <a:bodyPr/>
          <a:lstStyle/>
          <a:p>
            <a:pPr lvl="0"/>
            <a:fld id="{86CB4B4D-7CA3-9044-876B-883B54F8677D}" type="slidenum">
              <a:rPr lang="en-US" smtClean="0"/>
              <a:t>117</a:t>
            </a:fld>
            <a:endParaRPr lang="en-US"/>
          </a:p>
        </p:txBody>
      </p:sp>
    </p:spTree>
    <p:extLst>
      <p:ext uri="{BB962C8B-B14F-4D97-AF65-F5344CB8AC3E}">
        <p14:creationId xmlns:p14="http://schemas.microsoft.com/office/powerpoint/2010/main" val="410185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Shape 521"/>
          <p:cNvSpPr>
            <a:spLocks noGrp="1"/>
          </p:cNvSpPr>
          <p:nvPr>
            <p:ph type="title"/>
          </p:nvPr>
        </p:nvSpPr>
        <p:spPr>
          <a:xfrm>
            <a:off x="457200" y="11851"/>
            <a:ext cx="8229600" cy="1143000"/>
          </a:xfrm>
          <a:prstGeom prst="rect">
            <a:avLst/>
          </a:prstGeom>
        </p:spPr>
        <p:txBody>
          <a:bodyPr>
            <a:normAutofit/>
          </a:bodyPr>
          <a:lstStyle/>
          <a:p>
            <a:pPr lvl="0">
              <a:defRPr sz="1800" b="0"/>
            </a:pPr>
            <a:r>
              <a:rPr sz="4000" dirty="0">
                <a:solidFill>
                  <a:srgbClr val="660066"/>
                </a:solidFill>
              </a:rPr>
              <a:t>Strip Local Reco</a:t>
            </a:r>
          </a:p>
        </p:txBody>
      </p:sp>
      <p:sp>
        <p:nvSpPr>
          <p:cNvPr id="522" name="Shape 52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118</a:t>
            </a:fld>
            <a:endParaRPr/>
          </a:p>
        </p:txBody>
      </p:sp>
      <p:sp>
        <p:nvSpPr>
          <p:cNvPr id="523" name="Shape 523"/>
          <p:cNvSpPr>
            <a:spLocks noGrp="1"/>
          </p:cNvSpPr>
          <p:nvPr>
            <p:ph type="body" idx="1"/>
          </p:nvPr>
        </p:nvSpPr>
        <p:spPr>
          <a:xfrm>
            <a:off x="357188" y="892969"/>
            <a:ext cx="8420695" cy="5750719"/>
          </a:xfrm>
          <a:prstGeom prst="rect">
            <a:avLst/>
          </a:prstGeom>
        </p:spPr>
        <p:txBody>
          <a:bodyPr>
            <a:normAutofit/>
          </a:bodyPr>
          <a:lstStyle/>
          <a:p>
            <a:pPr marL="0" lvl="0" indent="0" algn="l">
              <a:buNone/>
              <a:defRPr sz="1800"/>
            </a:pPr>
            <a:r>
              <a:rPr sz="2100" b="1" dirty="0"/>
              <a:t>FED</a:t>
            </a:r>
            <a:r>
              <a:rPr sz="2100" dirty="0"/>
              <a:t>:</a:t>
            </a:r>
          </a:p>
          <a:p>
            <a:pPr>
              <a:defRPr sz="1800"/>
            </a:pPr>
            <a:r>
              <a:rPr sz="2100" dirty="0"/>
              <a:t>subtraction of pedestal (level when no particle signal is present)</a:t>
            </a:r>
          </a:p>
          <a:p>
            <a:pPr>
              <a:defRPr sz="1800"/>
            </a:pPr>
            <a:r>
              <a:rPr sz="2100" dirty="0"/>
              <a:t>subtraction of common mode (event-by-event chip-wide collective fluctuation)</a:t>
            </a:r>
          </a:p>
          <a:p>
            <a:pPr>
              <a:defRPr sz="1800"/>
            </a:pPr>
            <a:r>
              <a:rPr sz="2100" dirty="0"/>
              <a:t>zero suppression: strip is retained if signal &gt;5noise or if strip and one neighbours have a signal&gt;2noise. Channels passing zero suppression are known as </a:t>
            </a:r>
            <a:r>
              <a:rPr sz="2100" b="1" dirty="0"/>
              <a:t>digis</a:t>
            </a:r>
            <a:r>
              <a:rPr sz="2100" dirty="0"/>
              <a:t>.</a:t>
            </a:r>
          </a:p>
          <a:p>
            <a:pPr marL="0" lvl="0" indent="0" algn="l">
              <a:buNone/>
              <a:defRPr sz="1800"/>
            </a:pPr>
            <a:endParaRPr sz="2100" dirty="0"/>
          </a:p>
          <a:p>
            <a:pPr marL="0" lvl="0" indent="0" algn="l">
              <a:buNone/>
              <a:defRPr sz="1800"/>
            </a:pPr>
            <a:r>
              <a:rPr sz="2100" b="1" dirty="0"/>
              <a:t>Clusters</a:t>
            </a:r>
            <a:r>
              <a:rPr sz="2100" dirty="0"/>
              <a:t> are formed by digis.</a:t>
            </a:r>
          </a:p>
          <a:p>
            <a:pPr marL="0" lvl="0" indent="0" algn="l">
              <a:buNone/>
              <a:defRPr sz="1800"/>
            </a:pPr>
            <a:r>
              <a:rPr sz="2100" dirty="0"/>
              <a:t>Cluster seed: strip with signal&gt;3noise; further strips are added if signal&gt;2noise; cluster is kept if total charge (signal) is &gt;5 times the cluster noise (the sum in quadrature of the noise of all strips in the cluster).</a:t>
            </a:r>
          </a:p>
          <a:p>
            <a:pPr marL="0" lvl="0" indent="0" algn="l">
              <a:buNone/>
              <a:defRPr sz="1800"/>
            </a:pPr>
            <a:endParaRPr sz="2100" dirty="0"/>
          </a:p>
          <a:p>
            <a:pPr marL="0" lvl="0" indent="0" algn="l">
              <a:buNone/>
              <a:defRPr sz="1800"/>
            </a:pPr>
            <a:r>
              <a:rPr sz="2100" dirty="0"/>
              <a:t>The cluster position is determined by charge-weighted average of strip positions corrected by Lorentz shift (10 to 20 microns in TIB and TOB respectively).</a:t>
            </a:r>
          </a:p>
        </p:txBody>
      </p:sp>
    </p:spTree>
    <p:extLst>
      <p:ext uri="{BB962C8B-B14F-4D97-AF65-F5344CB8AC3E}">
        <p14:creationId xmlns:p14="http://schemas.microsoft.com/office/powerpoint/2010/main" val="2537410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Shape 528"/>
          <p:cNvSpPr>
            <a:spLocks noGrp="1"/>
          </p:cNvSpPr>
          <p:nvPr>
            <p:ph type="title"/>
          </p:nvPr>
        </p:nvSpPr>
        <p:spPr>
          <a:xfrm>
            <a:off x="457200" y="-17347"/>
            <a:ext cx="8229600" cy="1143000"/>
          </a:xfrm>
          <a:prstGeom prst="rect">
            <a:avLst/>
          </a:prstGeom>
        </p:spPr>
        <p:txBody>
          <a:bodyPr>
            <a:normAutofit/>
          </a:bodyPr>
          <a:lstStyle/>
          <a:p>
            <a:pPr lvl="0">
              <a:defRPr sz="1800" b="0"/>
            </a:pPr>
            <a:r>
              <a:rPr sz="4000" dirty="0">
                <a:solidFill>
                  <a:srgbClr val="660066"/>
                </a:solidFill>
              </a:rPr>
              <a:t>Welcome to the real world (1)</a:t>
            </a:r>
          </a:p>
        </p:txBody>
      </p:sp>
      <p:sp>
        <p:nvSpPr>
          <p:cNvPr id="530" name="Shape 530"/>
          <p:cNvSpPr>
            <a:spLocks noGrp="1"/>
          </p:cNvSpPr>
          <p:nvPr>
            <p:ph type="body" idx="1"/>
          </p:nvPr>
        </p:nvSpPr>
        <p:spPr>
          <a:xfrm>
            <a:off x="357188" y="892969"/>
            <a:ext cx="8420695" cy="5545336"/>
          </a:xfrm>
          <a:prstGeom prst="rect">
            <a:avLst/>
          </a:prstGeom>
        </p:spPr>
        <p:txBody>
          <a:bodyPr/>
          <a:lstStyle/>
          <a:p>
            <a:pPr marL="0" lvl="0" indent="0" algn="l">
              <a:buNone/>
              <a:defRPr sz="1800"/>
            </a:pPr>
            <a:r>
              <a:rPr sz="2000" dirty="0"/>
              <a:t>A perfect cylindrical or disk-like sensitive layer (as often the tracker is described to simplify) would be marvellous; in the reality </a:t>
            </a:r>
            <a:r>
              <a:rPr sz="2000" i="1" dirty="0"/>
              <a:t>layers</a:t>
            </a:r>
            <a:r>
              <a:rPr sz="2000" dirty="0"/>
              <a:t> and </a:t>
            </a:r>
            <a:r>
              <a:rPr sz="2000" i="1" dirty="0"/>
              <a:t>disks</a:t>
            </a:r>
            <a:r>
              <a:rPr sz="2000" dirty="0"/>
              <a:t> are a </a:t>
            </a:r>
            <a:r>
              <a:rPr sz="2000" b="1" dirty="0"/>
              <a:t>complicated mosaic</a:t>
            </a:r>
            <a:r>
              <a:rPr sz="2000" dirty="0"/>
              <a:t> of rectangular or wedge shaped detectors. </a:t>
            </a:r>
          </a:p>
          <a:p>
            <a:pPr marL="0" lvl="0" indent="0" algn="l">
              <a:buNone/>
              <a:defRPr sz="1800"/>
            </a:pPr>
            <a:endParaRPr sz="2000" dirty="0"/>
          </a:p>
          <a:p>
            <a:pPr marL="0" lvl="0" indent="0" algn="l">
              <a:buNone/>
              <a:defRPr sz="1800"/>
            </a:pPr>
            <a:r>
              <a:rPr sz="2000" b="1" dirty="0"/>
              <a:t>Overlaps</a:t>
            </a:r>
            <a:r>
              <a:rPr sz="2000" dirty="0"/>
              <a:t> within the same layer/disk are needed to ensure hermetic measurement surfaces. Each </a:t>
            </a:r>
            <a:r>
              <a:rPr sz="2000" i="1" dirty="0"/>
              <a:t>layer</a:t>
            </a:r>
            <a:r>
              <a:rPr sz="2000" dirty="0"/>
              <a:t> and </a:t>
            </a:r>
            <a:r>
              <a:rPr sz="2000" i="1" dirty="0"/>
              <a:t>disk</a:t>
            </a:r>
            <a:r>
              <a:rPr sz="2000" dirty="0"/>
              <a:t> is designed to be hermetic with respect to straight tracks from the origin. To have overlaps modules has to be either tilted (pixel forward, tib barrel) or placed staggered in r, z, phi...</a:t>
            </a:r>
          </a:p>
          <a:p>
            <a:pPr marL="0" lvl="0" indent="0" algn="l">
              <a:buNone/>
              <a:defRPr sz="1800"/>
            </a:pPr>
            <a:endParaRPr sz="2000" dirty="0"/>
          </a:p>
          <a:p>
            <a:pPr marL="0" lvl="0" indent="0" algn="l">
              <a:buNone/>
              <a:defRPr sz="1800"/>
            </a:pPr>
            <a:r>
              <a:rPr sz="2000" b="1" dirty="0"/>
              <a:t>Consequences on the tracking software</a:t>
            </a:r>
            <a:r>
              <a:rPr sz="2000" dirty="0"/>
              <a:t>:</a:t>
            </a:r>
          </a:p>
          <a:p>
            <a:pPr marL="0" lvl="0" indent="0" algn="l">
              <a:buNone/>
              <a:defRPr sz="1800"/>
            </a:pPr>
            <a:r>
              <a:rPr sz="2000" dirty="0"/>
              <a:t>== some parts are strictly correlated to the geometry: in particular, where to look for next hit in propagation (navigation)? You cannot afford querying all modules. You need to navigate hierarchically modules according to criteria that are inevitably very dependent on the geometry. </a:t>
            </a:r>
          </a:p>
          <a:p>
            <a:pPr marL="0" lvl="0" indent="0" algn="l">
              <a:buNone/>
              <a:defRPr sz="1800"/>
            </a:pPr>
            <a:r>
              <a:rPr sz="2000" dirty="0"/>
              <a:t>== tough transition to new/different geometries, like the ones of the phase-II tracker (but we have time).</a:t>
            </a:r>
          </a:p>
        </p:txBody>
      </p:sp>
      <p:sp>
        <p:nvSpPr>
          <p:cNvPr id="2" name="Slide Number Placeholder 1"/>
          <p:cNvSpPr>
            <a:spLocks noGrp="1"/>
          </p:cNvSpPr>
          <p:nvPr>
            <p:ph type="sldNum" sz="quarter" idx="2"/>
          </p:nvPr>
        </p:nvSpPr>
        <p:spPr/>
        <p:txBody>
          <a:bodyPr/>
          <a:lstStyle/>
          <a:p>
            <a:pPr lvl="0"/>
            <a:fld id="{86CB4B4D-7CA3-9044-876B-883B54F8677D}" type="slidenum">
              <a:rPr lang="en-US" smtClean="0"/>
              <a:t>119</a:t>
            </a:fld>
            <a:endParaRPr lang="en-US"/>
          </a:p>
        </p:txBody>
      </p:sp>
    </p:spTree>
    <p:extLst>
      <p:ext uri="{BB962C8B-B14F-4D97-AF65-F5344CB8AC3E}">
        <p14:creationId xmlns:p14="http://schemas.microsoft.com/office/powerpoint/2010/main" val="1047902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1955" y="5575102"/>
            <a:ext cx="7772400" cy="1362075"/>
          </a:xfrm>
        </p:spPr>
        <p:txBody>
          <a:bodyPr>
            <a:normAutofit/>
          </a:bodyPr>
          <a:lstStyle/>
          <a:p>
            <a:r>
              <a:rPr lang="en-US" sz="3200" dirty="0" smtClean="0">
                <a:solidFill>
                  <a:srgbClr val="660066"/>
                </a:solidFill>
              </a:rPr>
              <a:t>OK, let’s mount these arrays of diodes one after to other to get space points </a:t>
            </a:r>
            <a:endParaRPr lang="en-US" sz="3200" dirty="0">
              <a:solidFill>
                <a:srgbClr val="660066"/>
              </a:solidFill>
            </a:endParaRPr>
          </a:p>
        </p:txBody>
      </p:sp>
      <p:sp>
        <p:nvSpPr>
          <p:cNvPr id="5" name="Text Placeholder 4"/>
          <p:cNvSpPr>
            <a:spLocks noGrp="1"/>
          </p:cNvSpPr>
          <p:nvPr>
            <p:ph type="body" idx="1"/>
          </p:nvPr>
        </p:nvSpPr>
        <p:spPr>
          <a:xfrm>
            <a:off x="231955" y="4074915"/>
            <a:ext cx="7772400" cy="1500187"/>
          </a:xfrm>
        </p:spPr>
        <p:txBody>
          <a:bodyPr/>
          <a:lstStyle/>
          <a:p>
            <a:r>
              <a:rPr lang="en-US" dirty="0">
                <a:solidFill>
                  <a:srgbClr val="660066"/>
                </a:solidFill>
              </a:rPr>
              <a:t>How does it work in a FULL </a:t>
            </a:r>
            <a:r>
              <a:rPr lang="en-US" dirty="0" smtClean="0">
                <a:solidFill>
                  <a:srgbClr val="660066"/>
                </a:solidFill>
              </a:rPr>
              <a:t>detector?</a:t>
            </a:r>
            <a:endParaRPr lang="en-US" dirty="0"/>
          </a:p>
        </p:txBody>
      </p:sp>
      <p:sp>
        <p:nvSpPr>
          <p:cNvPr id="2" name="Slide Number Placeholder 1"/>
          <p:cNvSpPr>
            <a:spLocks noGrp="1"/>
          </p:cNvSpPr>
          <p:nvPr>
            <p:ph type="sldNum" sz="quarter" idx="12"/>
          </p:nvPr>
        </p:nvSpPr>
        <p:spPr/>
        <p:txBody>
          <a:bodyPr/>
          <a:lstStyle/>
          <a:p>
            <a:fld id="{5AE4D389-B7F7-E44B-872F-EAD59ABF0432}" type="slidenum">
              <a:rPr lang="en-US" smtClean="0"/>
              <a:t>12</a:t>
            </a:fld>
            <a:endParaRPr lang="en-US"/>
          </a:p>
        </p:txBody>
      </p:sp>
      <p:pic>
        <p:nvPicPr>
          <p:cNvPr id="6" name="Picture 5"/>
          <p:cNvPicPr>
            <a:picLocks noChangeAspect="1"/>
          </p:cNvPicPr>
          <p:nvPr/>
        </p:nvPicPr>
        <p:blipFill>
          <a:blip r:embed="rId2">
            <a:alphaModFix amt="40000"/>
          </a:blip>
          <a:stretch>
            <a:fillRect/>
          </a:stretch>
        </p:blipFill>
        <p:spPr>
          <a:xfrm>
            <a:off x="0" y="0"/>
            <a:ext cx="9299789" cy="5231131"/>
          </a:xfrm>
          <a:prstGeom prst="rect">
            <a:avLst/>
          </a:prstGeom>
        </p:spPr>
      </p:pic>
    </p:spTree>
    <p:extLst>
      <p:ext uri="{BB962C8B-B14F-4D97-AF65-F5344CB8AC3E}">
        <p14:creationId xmlns:p14="http://schemas.microsoft.com/office/powerpoint/2010/main" val="1217656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284"/>
            <a:ext cx="8229600" cy="461565"/>
          </a:xfrm>
        </p:spPr>
        <p:txBody>
          <a:bodyPr>
            <a:normAutofit fontScale="90000"/>
          </a:bodyPr>
          <a:lstStyle/>
          <a:p>
            <a:r>
              <a:rPr lang="en-US" dirty="0" smtClean="0"/>
              <a:t>Iterative tracking features</a:t>
            </a:r>
            <a:endParaRPr lang="en-US" dirty="0"/>
          </a:p>
        </p:txBody>
      </p:sp>
      <p:pic>
        <p:nvPicPr>
          <p:cNvPr id="4" name="Picture 3"/>
          <p:cNvPicPr>
            <a:picLocks noChangeAspect="1"/>
          </p:cNvPicPr>
          <p:nvPr/>
        </p:nvPicPr>
        <p:blipFill>
          <a:blip r:embed="rId3"/>
          <a:stretch>
            <a:fillRect/>
          </a:stretch>
        </p:blipFill>
        <p:spPr>
          <a:xfrm>
            <a:off x="132739" y="689599"/>
            <a:ext cx="3311939" cy="3132221"/>
          </a:xfrm>
          <a:prstGeom prst="rect">
            <a:avLst/>
          </a:prstGeom>
        </p:spPr>
      </p:pic>
      <p:pic>
        <p:nvPicPr>
          <p:cNvPr id="5" name="Picture 4"/>
          <p:cNvPicPr>
            <a:picLocks noChangeAspect="1"/>
          </p:cNvPicPr>
          <p:nvPr/>
        </p:nvPicPr>
        <p:blipFill>
          <a:blip r:embed="rId4"/>
          <a:stretch>
            <a:fillRect/>
          </a:stretch>
        </p:blipFill>
        <p:spPr>
          <a:xfrm>
            <a:off x="5907769" y="689599"/>
            <a:ext cx="3208421" cy="3126316"/>
          </a:xfrm>
          <a:prstGeom prst="rect">
            <a:avLst/>
          </a:prstGeom>
        </p:spPr>
      </p:pic>
      <p:sp>
        <p:nvSpPr>
          <p:cNvPr id="6" name="TextBox 5"/>
          <p:cNvSpPr txBox="1"/>
          <p:nvPr/>
        </p:nvSpPr>
        <p:spPr>
          <a:xfrm>
            <a:off x="3545145" y="753132"/>
            <a:ext cx="2210649" cy="1754327"/>
          </a:xfrm>
          <a:prstGeom prst="rect">
            <a:avLst/>
          </a:prstGeom>
          <a:noFill/>
        </p:spPr>
        <p:txBody>
          <a:bodyPr wrap="none" rtlCol="0">
            <a:spAutoFit/>
          </a:bodyPr>
          <a:lstStyle/>
          <a:p>
            <a:r>
              <a:rPr lang="en-US" dirty="0" smtClean="0"/>
              <a:t>Iterations beyond the</a:t>
            </a:r>
          </a:p>
          <a:p>
            <a:r>
              <a:rPr lang="en-US" dirty="0"/>
              <a:t>f</a:t>
            </a:r>
            <a:r>
              <a:rPr lang="en-US" dirty="0" smtClean="0"/>
              <a:t>irst one improve the</a:t>
            </a:r>
          </a:p>
          <a:p>
            <a:r>
              <a:rPr lang="en-US" dirty="0" smtClean="0"/>
              <a:t>Acceptance either in </a:t>
            </a:r>
          </a:p>
          <a:p>
            <a:r>
              <a:rPr lang="en-US" dirty="0" err="1" smtClean="0"/>
              <a:t>Pt</a:t>
            </a:r>
            <a:r>
              <a:rPr lang="en-US" dirty="0" smtClean="0"/>
              <a:t> or in displacement</a:t>
            </a:r>
          </a:p>
          <a:p>
            <a:r>
              <a:rPr lang="en-US" dirty="0" smtClean="0"/>
              <a:t>And recover detector</a:t>
            </a:r>
          </a:p>
          <a:p>
            <a:r>
              <a:rPr lang="en-US" dirty="0" smtClean="0"/>
              <a:t>Full </a:t>
            </a:r>
            <a:r>
              <a:rPr lang="en-US" dirty="0" err="1" smtClean="0"/>
              <a:t>hermeticity</a:t>
            </a:r>
            <a:endParaRPr lang="en-US" dirty="0"/>
          </a:p>
        </p:txBody>
      </p:sp>
      <p:sp>
        <p:nvSpPr>
          <p:cNvPr id="7" name="TextBox 6"/>
          <p:cNvSpPr txBox="1"/>
          <p:nvPr/>
        </p:nvSpPr>
        <p:spPr>
          <a:xfrm>
            <a:off x="2975769" y="5108155"/>
            <a:ext cx="2527593" cy="923330"/>
          </a:xfrm>
          <a:prstGeom prst="rect">
            <a:avLst/>
          </a:prstGeom>
          <a:noFill/>
        </p:spPr>
        <p:txBody>
          <a:bodyPr wrap="none" rtlCol="0">
            <a:spAutoFit/>
          </a:bodyPr>
          <a:lstStyle/>
          <a:p>
            <a:r>
              <a:rPr lang="en-US" dirty="0" err="1" smtClean="0"/>
              <a:t>Bla</a:t>
            </a:r>
            <a:r>
              <a:rPr lang="en-US" dirty="0" smtClean="0"/>
              <a:t> </a:t>
            </a:r>
            <a:r>
              <a:rPr lang="en-US" dirty="0" err="1" smtClean="0"/>
              <a:t>Bla</a:t>
            </a:r>
            <a:r>
              <a:rPr lang="en-US" dirty="0" smtClean="0"/>
              <a:t> computing power</a:t>
            </a:r>
          </a:p>
          <a:p>
            <a:r>
              <a:rPr lang="en-US" dirty="0" smtClean="0"/>
              <a:t>Works with PU</a:t>
            </a:r>
          </a:p>
          <a:p>
            <a:r>
              <a:rPr lang="en-US" dirty="0" smtClean="0"/>
              <a:t>PLOT</a:t>
            </a:r>
            <a:endParaRPr lang="en-US" dirty="0"/>
          </a:p>
        </p:txBody>
      </p:sp>
      <p:pic>
        <p:nvPicPr>
          <p:cNvPr id="3" name="Picture 2" descr="Screen Shot 2014-07-11 at 12.30.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1097" y="3894016"/>
            <a:ext cx="6372903" cy="2941340"/>
          </a:xfrm>
          <a:prstGeom prst="rect">
            <a:avLst/>
          </a:prstGeom>
        </p:spPr>
      </p:pic>
      <p:sp>
        <p:nvSpPr>
          <p:cNvPr id="8" name="TextBox 7"/>
          <p:cNvSpPr txBox="1"/>
          <p:nvPr/>
        </p:nvSpPr>
        <p:spPr>
          <a:xfrm>
            <a:off x="129497" y="4487224"/>
            <a:ext cx="2641600" cy="2308324"/>
          </a:xfrm>
          <a:prstGeom prst="rect">
            <a:avLst/>
          </a:prstGeom>
          <a:noFill/>
        </p:spPr>
        <p:txBody>
          <a:bodyPr wrap="square" rtlCol="0">
            <a:spAutoFit/>
          </a:bodyPr>
          <a:lstStyle/>
          <a:p>
            <a:r>
              <a:rPr lang="en-US" dirty="0" smtClean="0"/>
              <a:t>Situation gets more complicated with higher pile-up.</a:t>
            </a:r>
          </a:p>
          <a:p>
            <a:endParaRPr lang="en-US" dirty="0" smtClean="0"/>
          </a:p>
          <a:p>
            <a:r>
              <a:rPr lang="en-US" dirty="0" smtClean="0"/>
              <a:t>Lots of progress in software to counteract done and still necessary to be done!</a:t>
            </a:r>
            <a:endParaRPr lang="en-US" dirty="0"/>
          </a:p>
        </p:txBody>
      </p:sp>
      <p:sp>
        <p:nvSpPr>
          <p:cNvPr id="9" name="Rectangle 8"/>
          <p:cNvSpPr/>
          <p:nvPr/>
        </p:nvSpPr>
        <p:spPr>
          <a:xfrm rot="1324488">
            <a:off x="1558426" y="2188047"/>
            <a:ext cx="1685077" cy="369332"/>
          </a:xfrm>
          <a:prstGeom prst="rect">
            <a:avLst/>
          </a:prstGeom>
        </p:spPr>
        <p:txBody>
          <a:bodyPr wrap="none">
            <a:spAutoFit/>
          </a:bodyPr>
          <a:lstStyle/>
          <a:p>
            <a:r>
              <a:rPr lang="en-US" dirty="0">
                <a:solidFill>
                  <a:srgbClr val="008000"/>
                </a:solidFill>
              </a:rPr>
              <a:t>displaced tracks</a:t>
            </a:r>
          </a:p>
        </p:txBody>
      </p:sp>
      <p:sp>
        <p:nvSpPr>
          <p:cNvPr id="10" name="TextBox 9"/>
          <p:cNvSpPr txBox="1"/>
          <p:nvPr/>
        </p:nvSpPr>
        <p:spPr>
          <a:xfrm rot="510034">
            <a:off x="7380578" y="654791"/>
            <a:ext cx="1900693" cy="369332"/>
          </a:xfrm>
          <a:prstGeom prst="rect">
            <a:avLst/>
          </a:prstGeom>
          <a:noFill/>
        </p:spPr>
        <p:txBody>
          <a:bodyPr wrap="none" rtlCol="0">
            <a:spAutoFit/>
          </a:bodyPr>
          <a:lstStyle/>
          <a:p>
            <a:r>
              <a:rPr lang="en-US" dirty="0" smtClean="0">
                <a:solidFill>
                  <a:srgbClr val="8275FF"/>
                </a:solidFill>
              </a:rPr>
              <a:t>Only 2 pixel hits …</a:t>
            </a:r>
            <a:endParaRPr lang="en-US" dirty="0">
              <a:solidFill>
                <a:srgbClr val="8275FF"/>
              </a:solidFill>
            </a:endParaRPr>
          </a:p>
        </p:txBody>
      </p:sp>
      <p:cxnSp>
        <p:nvCxnSpPr>
          <p:cNvPr id="12" name="Straight Connector 11"/>
          <p:cNvCxnSpPr/>
          <p:nvPr/>
        </p:nvCxnSpPr>
        <p:spPr>
          <a:xfrm flipH="1" flipV="1">
            <a:off x="7885067" y="917365"/>
            <a:ext cx="100588" cy="1094240"/>
          </a:xfrm>
          <a:prstGeom prst="line">
            <a:avLst/>
          </a:prstGeom>
          <a:ln>
            <a:solidFill>
              <a:srgbClr val="8275FF"/>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123894" y="2337998"/>
            <a:ext cx="2079152" cy="1169551"/>
          </a:xfrm>
          <a:prstGeom prst="rect">
            <a:avLst/>
          </a:prstGeom>
          <a:noFill/>
        </p:spPr>
        <p:txBody>
          <a:bodyPr wrap="none" rtlCol="0">
            <a:spAutoFit/>
          </a:bodyPr>
          <a:lstStyle/>
          <a:p>
            <a:r>
              <a:rPr lang="en-US" sz="1000" dirty="0" smtClean="0">
                <a:solidFill>
                  <a:schemeClr val="bg1"/>
                </a:solidFill>
              </a:rPr>
              <a:t>0: pixel triplets</a:t>
            </a:r>
          </a:p>
          <a:p>
            <a:r>
              <a:rPr lang="en-US" sz="1000" dirty="0" smtClean="0">
                <a:solidFill>
                  <a:schemeClr val="bg1"/>
                </a:solidFill>
              </a:rPr>
              <a:t>1: low </a:t>
            </a:r>
            <a:r>
              <a:rPr lang="en-US" sz="1000" dirty="0" err="1" smtClean="0">
                <a:solidFill>
                  <a:schemeClr val="bg1"/>
                </a:solidFill>
              </a:rPr>
              <a:t>pt</a:t>
            </a:r>
            <a:r>
              <a:rPr lang="en-US" sz="1000" dirty="0" smtClean="0">
                <a:solidFill>
                  <a:schemeClr val="bg1"/>
                </a:solidFill>
              </a:rPr>
              <a:t> pixel triplets</a:t>
            </a:r>
          </a:p>
          <a:p>
            <a:r>
              <a:rPr lang="en-US" sz="1000" dirty="0" smtClean="0">
                <a:solidFill>
                  <a:schemeClr val="bg1"/>
                </a:solidFill>
              </a:rPr>
              <a:t>2: pixel pairs. Recover gaps in pixel </a:t>
            </a:r>
          </a:p>
          <a:p>
            <a:r>
              <a:rPr lang="en-US" sz="1000" dirty="0" smtClean="0">
                <a:solidFill>
                  <a:schemeClr val="bg1"/>
                </a:solidFill>
              </a:rPr>
              <a:t>3: displaced tracks with pixel triplets</a:t>
            </a:r>
          </a:p>
          <a:p>
            <a:r>
              <a:rPr lang="en-US" sz="1000" dirty="0" smtClean="0">
                <a:solidFill>
                  <a:schemeClr val="bg1"/>
                </a:solidFill>
              </a:rPr>
              <a:t>4: mixed pixel/strip triplets</a:t>
            </a:r>
          </a:p>
          <a:p>
            <a:r>
              <a:rPr lang="en-US" sz="1000" dirty="0" smtClean="0">
                <a:solidFill>
                  <a:schemeClr val="bg1"/>
                </a:solidFill>
              </a:rPr>
              <a:t>5: TIB/TEC</a:t>
            </a:r>
          </a:p>
          <a:p>
            <a:r>
              <a:rPr lang="en-US" sz="1000" dirty="0" smtClean="0">
                <a:solidFill>
                  <a:schemeClr val="bg1"/>
                </a:solidFill>
              </a:rPr>
              <a:t>6: TOB/TEC</a:t>
            </a:r>
            <a:endParaRPr lang="en-US" sz="1000" dirty="0">
              <a:solidFill>
                <a:schemeClr val="bg1"/>
              </a:solidFill>
            </a:endParaRPr>
          </a:p>
        </p:txBody>
      </p:sp>
      <p:sp>
        <p:nvSpPr>
          <p:cNvPr id="11" name="Slide Number Placeholder 10"/>
          <p:cNvSpPr>
            <a:spLocks noGrp="1"/>
          </p:cNvSpPr>
          <p:nvPr>
            <p:ph type="sldNum" sz="quarter" idx="12"/>
          </p:nvPr>
        </p:nvSpPr>
        <p:spPr/>
        <p:txBody>
          <a:bodyPr/>
          <a:lstStyle/>
          <a:p>
            <a:fld id="{5AE4D389-B7F7-E44B-872F-EAD59ABF0432}" type="slidenum">
              <a:rPr lang="en-US" smtClean="0"/>
              <a:t>120</a:t>
            </a:fld>
            <a:endParaRPr lang="en-US"/>
          </a:p>
        </p:txBody>
      </p:sp>
    </p:spTree>
    <p:extLst>
      <p:ext uri="{BB962C8B-B14F-4D97-AF65-F5344CB8AC3E}">
        <p14:creationId xmlns:p14="http://schemas.microsoft.com/office/powerpoint/2010/main" val="1457917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el 1"/>
          <p:cNvSpPr>
            <a:spLocks noGrp="1"/>
          </p:cNvSpPr>
          <p:nvPr>
            <p:ph type="title"/>
          </p:nvPr>
        </p:nvSpPr>
        <p:spPr>
          <a:xfrm>
            <a:off x="0" y="85812"/>
            <a:ext cx="9144000" cy="990600"/>
          </a:xfrm>
        </p:spPr>
        <p:txBody>
          <a:bodyPr>
            <a:normAutofit/>
          </a:bodyPr>
          <a:lstStyle/>
          <a:p>
            <a:pPr eaLnBrk="1" hangingPunct="1"/>
            <a:r>
              <a:rPr lang="de-DE" sz="5400" dirty="0" smtClean="0">
                <a:solidFill>
                  <a:srgbClr val="0000FF"/>
                </a:solidFill>
              </a:rPr>
              <a:t>Silicon Strips &amp; Pixel</a:t>
            </a:r>
          </a:p>
        </p:txBody>
      </p:sp>
      <p:sp>
        <p:nvSpPr>
          <p:cNvPr id="57347" name="Inhaltsplatzhalter 2"/>
          <p:cNvSpPr>
            <a:spLocks noGrp="1"/>
          </p:cNvSpPr>
          <p:nvPr>
            <p:ph sz="half" idx="1"/>
          </p:nvPr>
        </p:nvSpPr>
        <p:spPr>
          <a:xfrm>
            <a:off x="0" y="1000108"/>
            <a:ext cx="9144000" cy="1981200"/>
          </a:xfrm>
        </p:spPr>
        <p:txBody>
          <a:bodyPr/>
          <a:lstStyle/>
          <a:p>
            <a:pPr eaLnBrk="1" hangingPunct="1"/>
            <a:r>
              <a:rPr lang="en-GB" dirty="0" smtClean="0"/>
              <a:t>Principle similar to silicon strip sensors</a:t>
            </a:r>
          </a:p>
          <a:p>
            <a:pPr eaLnBrk="1" hangingPunct="1"/>
            <a:r>
              <a:rPr lang="en-GB" dirty="0" smtClean="0"/>
              <a:t>Segmentation: Pixel(-</a:t>
            </a:r>
            <a:r>
              <a:rPr lang="en-GB" sz="2800" dirty="0" smtClean="0"/>
              <a:t>diodes</a:t>
            </a:r>
            <a:r>
              <a:rPr lang="en-GB" dirty="0" smtClean="0"/>
              <a:t>) instead of Strip(-</a:t>
            </a:r>
            <a:r>
              <a:rPr lang="en-GB" sz="2800" dirty="0" smtClean="0"/>
              <a:t>diodes</a:t>
            </a:r>
            <a:r>
              <a:rPr lang="en-GB" dirty="0" smtClean="0"/>
              <a:t>)</a:t>
            </a:r>
          </a:p>
          <a:p>
            <a:pPr lvl="1" eaLnBrk="1" hangingPunct="1"/>
            <a:r>
              <a:rPr lang="en-GB" dirty="0" smtClean="0"/>
              <a:t>Electronic on top of sensor to reach all pixels</a:t>
            </a:r>
          </a:p>
        </p:txBody>
      </p:sp>
      <p:pic>
        <p:nvPicPr>
          <p:cNvPr id="57348" name="Picture 1"/>
          <p:cNvPicPr>
            <a:picLocks noChangeAspect="1" noChangeArrowheads="1"/>
          </p:cNvPicPr>
          <p:nvPr/>
        </p:nvPicPr>
        <p:blipFill>
          <a:blip r:embed="rId3" cstate="print"/>
          <a:srcRect/>
          <a:stretch>
            <a:fillRect/>
          </a:stretch>
        </p:blipFill>
        <p:spPr bwMode="auto">
          <a:xfrm>
            <a:off x="7769225" y="4945063"/>
            <a:ext cx="1208088" cy="1828800"/>
          </a:xfrm>
          <a:prstGeom prst="rect">
            <a:avLst/>
          </a:prstGeom>
          <a:noFill/>
          <a:ln w="9525">
            <a:noFill/>
            <a:round/>
            <a:headEnd/>
            <a:tailEnd/>
          </a:ln>
        </p:spPr>
      </p:pic>
      <p:pic>
        <p:nvPicPr>
          <p:cNvPr id="57349" name="Picture 4"/>
          <p:cNvPicPr>
            <a:picLocks noChangeAspect="1" noChangeArrowheads="1"/>
          </p:cNvPicPr>
          <p:nvPr/>
        </p:nvPicPr>
        <p:blipFill>
          <a:blip r:embed="rId4" cstate="print"/>
          <a:srcRect r="5986"/>
          <a:stretch>
            <a:fillRect/>
          </a:stretch>
        </p:blipFill>
        <p:spPr bwMode="auto">
          <a:xfrm>
            <a:off x="5286380" y="3563938"/>
            <a:ext cx="3714776" cy="2286000"/>
          </a:xfrm>
          <a:prstGeom prst="rect">
            <a:avLst/>
          </a:prstGeom>
          <a:noFill/>
          <a:ln w="9525">
            <a:noFill/>
            <a:round/>
            <a:headEnd/>
            <a:tailEnd/>
          </a:ln>
        </p:spPr>
      </p:pic>
      <p:pic>
        <p:nvPicPr>
          <p:cNvPr id="57350" name="Picture 5"/>
          <p:cNvPicPr>
            <a:picLocks noChangeAspect="1" noChangeArrowheads="1"/>
          </p:cNvPicPr>
          <p:nvPr/>
        </p:nvPicPr>
        <p:blipFill>
          <a:blip r:embed="rId5" cstate="print"/>
          <a:srcRect/>
          <a:stretch>
            <a:fillRect/>
          </a:stretch>
        </p:blipFill>
        <p:spPr bwMode="auto">
          <a:xfrm>
            <a:off x="71440" y="4227513"/>
            <a:ext cx="4572000" cy="2359025"/>
          </a:xfrm>
          <a:prstGeom prst="rect">
            <a:avLst/>
          </a:prstGeom>
          <a:noFill/>
          <a:ln w="9525">
            <a:noFill/>
            <a:round/>
            <a:headEnd/>
            <a:tailEnd/>
          </a:ln>
        </p:spPr>
      </p:pic>
      <p:sp>
        <p:nvSpPr>
          <p:cNvPr id="57351" name="Text Box 6"/>
          <p:cNvSpPr txBox="1">
            <a:spLocks noChangeArrowheads="1"/>
          </p:cNvSpPr>
          <p:nvPr/>
        </p:nvSpPr>
        <p:spPr bwMode="auto">
          <a:xfrm rot="-5400000">
            <a:off x="4489453" y="5230813"/>
            <a:ext cx="781050" cy="241300"/>
          </a:xfrm>
          <a:prstGeom prst="rect">
            <a:avLst/>
          </a:prstGeom>
          <a:noFill/>
          <a:ln w="9525">
            <a:noFill/>
            <a:round/>
            <a:headEnd/>
            <a:tailEnd/>
          </a:ln>
        </p:spPr>
        <p:txBody>
          <a:bodyPr wrap="none" lIns="0" tIns="0" rIns="0" bIns="0">
            <a:spAutoFit/>
          </a:bodyPr>
          <a:lstStyle/>
          <a:p>
            <a:pPr>
              <a:lnSpc>
                <a:spcPct val="87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b="1">
                <a:solidFill>
                  <a:srgbClr val="FF0000"/>
                </a:solidFill>
                <a:latin typeface="Luxi Sans" charset="0"/>
              </a:rPr>
              <a:t>Sensor</a:t>
            </a:r>
          </a:p>
        </p:txBody>
      </p:sp>
      <p:sp>
        <p:nvSpPr>
          <p:cNvPr id="57352" name="Oval 9"/>
          <p:cNvSpPr>
            <a:spLocks noChangeArrowheads="1"/>
          </p:cNvSpPr>
          <p:nvPr/>
        </p:nvSpPr>
        <p:spPr bwMode="auto">
          <a:xfrm>
            <a:off x="4064003" y="4197350"/>
            <a:ext cx="706437" cy="706438"/>
          </a:xfrm>
          <a:prstGeom prst="ellipse">
            <a:avLst/>
          </a:prstGeom>
          <a:noFill/>
          <a:ln w="36720">
            <a:solidFill>
              <a:srgbClr val="FF0000"/>
            </a:solidFill>
            <a:round/>
            <a:headEnd/>
            <a:tailEnd/>
          </a:ln>
        </p:spPr>
        <p:txBody>
          <a:bodyPr wrap="none" anchor="ctr"/>
          <a:lstStyle/>
          <a:p>
            <a:endParaRPr lang="en-US">
              <a:latin typeface="Calibri" pitchFamily="34" charset="0"/>
            </a:endParaRPr>
          </a:p>
        </p:txBody>
      </p:sp>
      <p:pic>
        <p:nvPicPr>
          <p:cNvPr id="57353" name="Picture 10"/>
          <p:cNvPicPr>
            <a:picLocks noChangeAspect="1" noChangeArrowheads="1"/>
          </p:cNvPicPr>
          <p:nvPr/>
        </p:nvPicPr>
        <p:blipFill>
          <a:blip r:embed="rId6" cstate="print"/>
          <a:srcRect/>
          <a:stretch>
            <a:fillRect/>
          </a:stretch>
        </p:blipFill>
        <p:spPr bwMode="auto">
          <a:xfrm>
            <a:off x="2411415" y="3040063"/>
            <a:ext cx="1371600" cy="1371600"/>
          </a:xfrm>
          <a:prstGeom prst="rect">
            <a:avLst/>
          </a:prstGeom>
          <a:noFill/>
          <a:ln w="9525">
            <a:noFill/>
            <a:round/>
            <a:headEnd/>
            <a:tailEnd/>
          </a:ln>
        </p:spPr>
      </p:pic>
      <p:sp>
        <p:nvSpPr>
          <p:cNvPr id="57354" name="Line 11"/>
          <p:cNvSpPr>
            <a:spLocks noChangeShapeType="1"/>
          </p:cNvSpPr>
          <p:nvPr/>
        </p:nvSpPr>
        <p:spPr bwMode="auto">
          <a:xfrm flipH="1" flipV="1">
            <a:off x="3490915" y="3890963"/>
            <a:ext cx="649288" cy="433387"/>
          </a:xfrm>
          <a:prstGeom prst="line">
            <a:avLst/>
          </a:prstGeom>
          <a:noFill/>
          <a:ln w="36720">
            <a:solidFill>
              <a:srgbClr val="FF0000"/>
            </a:solidFill>
            <a:round/>
            <a:headEnd/>
            <a:tailEnd type="triangle" w="med" len="med"/>
          </a:ln>
        </p:spPr>
        <p:txBody>
          <a:bodyPr/>
          <a:lstStyle/>
          <a:p>
            <a:endParaRPr lang="en-GB"/>
          </a:p>
        </p:txBody>
      </p:sp>
      <p:sp>
        <p:nvSpPr>
          <p:cNvPr id="14" name="Text Box 12"/>
          <p:cNvSpPr txBox="1">
            <a:spLocks noChangeArrowheads="1"/>
          </p:cNvSpPr>
          <p:nvPr/>
        </p:nvSpPr>
        <p:spPr bwMode="auto">
          <a:xfrm>
            <a:off x="857253" y="3286125"/>
            <a:ext cx="1419225" cy="446088"/>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lIns="9000" tIns="9000" rIns="9000" bIns="9000">
            <a:spAutoFit/>
          </a:bodyPr>
          <a:lstStyle/>
          <a:p>
            <a:pPr algn="ctr" fontAlgn="auto">
              <a:lnSpc>
                <a:spcPct val="87000"/>
              </a:lnSpc>
              <a:spcBef>
                <a:spcPts val="0"/>
              </a:spcBef>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600">
                <a:solidFill>
                  <a:schemeClr val="bg1"/>
                </a:solidFill>
                <a:latin typeface="Luxi Sans" charset="0"/>
                <a:ea typeface="msmincho" charset="0"/>
                <a:cs typeface="msmincho" charset="0"/>
              </a:rPr>
              <a:t> Ultrasonic wire</a:t>
            </a:r>
          </a:p>
          <a:p>
            <a:pPr algn="ctr" fontAlgn="auto">
              <a:lnSpc>
                <a:spcPct val="87000"/>
              </a:lnSpc>
              <a:spcBef>
                <a:spcPts val="0"/>
              </a:spcBef>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600">
                <a:solidFill>
                  <a:schemeClr val="bg1"/>
                </a:solidFill>
                <a:latin typeface="Luxi Sans" charset="0"/>
                <a:ea typeface="msmincho" charset="0"/>
                <a:cs typeface="msmincho" charset="0"/>
              </a:rPr>
              <a:t>“bonding”</a:t>
            </a:r>
          </a:p>
        </p:txBody>
      </p:sp>
      <p:sp>
        <p:nvSpPr>
          <p:cNvPr id="15" name="Text Box 13"/>
          <p:cNvSpPr txBox="1">
            <a:spLocks noChangeArrowheads="1"/>
          </p:cNvSpPr>
          <p:nvPr/>
        </p:nvSpPr>
        <p:spPr bwMode="auto">
          <a:xfrm>
            <a:off x="4929188" y="3000375"/>
            <a:ext cx="2574925" cy="446088"/>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lIns="9000" tIns="9000" rIns="9000" bIns="9000">
            <a:spAutoFit/>
          </a:bodyPr>
          <a:lstStyle/>
          <a:p>
            <a:pPr algn="ctr" fontAlgn="auto">
              <a:lnSpc>
                <a:spcPct val="87000"/>
              </a:lnSpc>
              <a:spcBef>
                <a:spcPts val="0"/>
              </a:spcBef>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600">
                <a:solidFill>
                  <a:schemeClr val="bg1"/>
                </a:solidFill>
                <a:latin typeface="Luxi Sans" charset="0"/>
                <a:ea typeface="msmincho" charset="0"/>
                <a:cs typeface="msmincho" charset="0"/>
              </a:rPr>
              <a:t> strips: just ONE coordinate,</a:t>
            </a:r>
          </a:p>
          <a:p>
            <a:pPr algn="ctr" fontAlgn="auto">
              <a:lnSpc>
                <a:spcPct val="87000"/>
              </a:lnSpc>
              <a:spcBef>
                <a:spcPts val="0"/>
              </a:spcBef>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600">
                <a:solidFill>
                  <a:srgbClr val="FFC000"/>
                </a:solidFill>
                <a:latin typeface="Luxi Sans" charset="0"/>
                <a:ea typeface="msmincho" charset="0"/>
                <a:cs typeface="msmincho" charset="0"/>
              </a:rPr>
              <a:t>Pixel: two coordinates 2D</a:t>
            </a:r>
          </a:p>
        </p:txBody>
      </p:sp>
      <p:sp>
        <p:nvSpPr>
          <p:cNvPr id="16" name="Text Box 14"/>
          <p:cNvSpPr txBox="1">
            <a:spLocks noChangeArrowheads="1"/>
          </p:cNvSpPr>
          <p:nvPr/>
        </p:nvSpPr>
        <p:spPr bwMode="auto">
          <a:xfrm>
            <a:off x="5857875" y="6000750"/>
            <a:ext cx="1978025" cy="66040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lIns="9000" tIns="9000" rIns="9000" bIns="9000">
            <a:spAutoFit/>
          </a:bodyPr>
          <a:lstStyle/>
          <a:p>
            <a:pPr algn="ctr" fontAlgn="auto">
              <a:lnSpc>
                <a:spcPct val="87000"/>
              </a:lnSpc>
              <a:spcBef>
                <a:spcPts val="0"/>
              </a:spcBef>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600">
                <a:solidFill>
                  <a:schemeClr val="bg1"/>
                </a:solidFill>
                <a:latin typeface="Luxi Sans" charset="0"/>
                <a:ea typeface="msmincho" charset="0"/>
                <a:cs typeface="msmincho" charset="0"/>
              </a:rPr>
              <a:t> “bump” bonding</a:t>
            </a:r>
          </a:p>
          <a:p>
            <a:pPr algn="ctr" fontAlgn="auto">
              <a:lnSpc>
                <a:spcPct val="87000"/>
              </a:lnSpc>
              <a:spcBef>
                <a:spcPts val="0"/>
              </a:spcBef>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600">
                <a:solidFill>
                  <a:schemeClr val="bg1"/>
                </a:solidFill>
                <a:latin typeface="Luxi Sans" charset="0"/>
                <a:ea typeface="msmincho" charset="0"/>
                <a:cs typeface="msmincho" charset="0"/>
              </a:rPr>
              <a:t> </a:t>
            </a:r>
          </a:p>
          <a:p>
            <a:pPr algn="ctr" fontAlgn="auto">
              <a:lnSpc>
                <a:spcPct val="87000"/>
              </a:lnSpc>
              <a:spcBef>
                <a:spcPts val="0"/>
              </a:spcBef>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600">
                <a:solidFill>
                  <a:schemeClr val="bg1"/>
                </a:solidFill>
                <a:latin typeface="Luxi Sans" charset="0"/>
                <a:ea typeface="msmincho" charset="0"/>
                <a:cs typeface="msmincho" charset="0"/>
              </a:rPr>
              <a:t> channels: ~10</a:t>
            </a:r>
            <a:r>
              <a:rPr lang="en-GB" sz="1600" baseline="33000">
                <a:solidFill>
                  <a:schemeClr val="bg1"/>
                </a:solidFill>
                <a:latin typeface="Luxi Sans" charset="0"/>
                <a:ea typeface="msmincho" charset="0"/>
                <a:cs typeface="msmincho" charset="0"/>
              </a:rPr>
              <a:t>8</a:t>
            </a:r>
            <a:r>
              <a:rPr lang="en-GB" sz="1600">
                <a:solidFill>
                  <a:schemeClr val="bg1"/>
                </a:solidFill>
                <a:latin typeface="Luxi Sans" charset="0"/>
                <a:ea typeface="msmincho" charset="0"/>
                <a:cs typeface="msmincho" charset="0"/>
              </a:rPr>
              <a:t> - 10</a:t>
            </a:r>
            <a:r>
              <a:rPr lang="en-GB" sz="1600" baseline="33000">
                <a:solidFill>
                  <a:schemeClr val="bg1"/>
                </a:solidFill>
                <a:latin typeface="Luxi Sans" charset="0"/>
                <a:ea typeface="msmincho" charset="0"/>
                <a:cs typeface="msmincho" charset="0"/>
              </a:rPr>
              <a:t>9</a:t>
            </a:r>
            <a:r>
              <a:rPr lang="en-GB" sz="1600">
                <a:solidFill>
                  <a:schemeClr val="bg1"/>
                </a:solidFill>
                <a:latin typeface="Luxi Sans" charset="0"/>
                <a:ea typeface="msmincho" charset="0"/>
                <a:cs typeface="msmincho" charset="0"/>
              </a:rPr>
              <a:t> </a:t>
            </a:r>
          </a:p>
        </p:txBody>
      </p:sp>
      <p:sp>
        <p:nvSpPr>
          <p:cNvPr id="57358" name="Line 15"/>
          <p:cNvSpPr>
            <a:spLocks noChangeShapeType="1"/>
          </p:cNvSpPr>
          <p:nvPr/>
        </p:nvSpPr>
        <p:spPr bwMode="auto">
          <a:xfrm>
            <a:off x="7704138" y="4999038"/>
            <a:ext cx="522287" cy="984250"/>
          </a:xfrm>
          <a:prstGeom prst="line">
            <a:avLst/>
          </a:prstGeom>
          <a:noFill/>
          <a:ln w="36720">
            <a:solidFill>
              <a:srgbClr val="FF0000"/>
            </a:solidFill>
            <a:round/>
            <a:headEnd/>
            <a:tailEnd type="triangle" w="med" len="med"/>
          </a:ln>
        </p:spPr>
        <p:txBody>
          <a:bodyPr/>
          <a:lstStyle/>
          <a:p>
            <a:endParaRPr lang="en-GB"/>
          </a:p>
        </p:txBody>
      </p:sp>
      <p:sp>
        <p:nvSpPr>
          <p:cNvPr id="57359" name="Oval 16"/>
          <p:cNvSpPr>
            <a:spLocks noChangeArrowheads="1"/>
          </p:cNvSpPr>
          <p:nvPr/>
        </p:nvSpPr>
        <p:spPr bwMode="auto">
          <a:xfrm>
            <a:off x="7237413" y="4449763"/>
            <a:ext cx="706437" cy="706437"/>
          </a:xfrm>
          <a:prstGeom prst="ellipse">
            <a:avLst/>
          </a:prstGeom>
          <a:noFill/>
          <a:ln w="36720">
            <a:solidFill>
              <a:srgbClr val="FF0000"/>
            </a:solidFill>
            <a:round/>
            <a:headEnd/>
            <a:tailEnd/>
          </a:ln>
        </p:spPr>
        <p:txBody>
          <a:bodyPr wrap="none" anchor="ctr"/>
          <a:lstStyle/>
          <a:p>
            <a:endParaRPr lang="en-US">
              <a:latin typeface="Calibri" pitchFamily="34" charset="0"/>
            </a:endParaRPr>
          </a:p>
        </p:txBody>
      </p:sp>
      <p:sp>
        <p:nvSpPr>
          <p:cNvPr id="17" name="Foliennummernplatzhalter 16"/>
          <p:cNvSpPr>
            <a:spLocks noGrp="1"/>
          </p:cNvSpPr>
          <p:nvPr>
            <p:ph type="sldNum" sz="quarter" idx="10"/>
          </p:nvPr>
        </p:nvSpPr>
        <p:spPr/>
        <p:txBody>
          <a:bodyPr/>
          <a:lstStyle/>
          <a:p>
            <a:pPr>
              <a:defRPr/>
            </a:pPr>
            <a:fld id="{13472588-4DC5-43FC-A3F4-2110AE406F23}" type="slidenum">
              <a:rPr lang="en-US" smtClean="0"/>
              <a:pPr>
                <a:defRPr/>
              </a:pPr>
              <a:t>121</a:t>
            </a:fld>
            <a:endParaRPr lang="en-US"/>
          </a:p>
        </p:txBody>
      </p:sp>
      <p:sp>
        <p:nvSpPr>
          <p:cNvPr id="18" name="TextBox 17"/>
          <p:cNvSpPr txBox="1"/>
          <p:nvPr/>
        </p:nvSpPr>
        <p:spPr>
          <a:xfrm>
            <a:off x="0" y="2714620"/>
            <a:ext cx="977191" cy="523220"/>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GB" sz="2800" dirty="0" smtClean="0"/>
              <a:t>strips</a:t>
            </a:r>
            <a:endParaRPr lang="en-GB" sz="2800" dirty="0"/>
          </a:p>
        </p:txBody>
      </p:sp>
      <p:sp>
        <p:nvSpPr>
          <p:cNvPr id="19" name="TextBox 18"/>
          <p:cNvSpPr txBox="1"/>
          <p:nvPr/>
        </p:nvSpPr>
        <p:spPr>
          <a:xfrm>
            <a:off x="8001024" y="3000372"/>
            <a:ext cx="861261" cy="523220"/>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GB" sz="2800" dirty="0" smtClean="0"/>
              <a:t>pixel</a:t>
            </a:r>
            <a:endParaRPr lang="en-GB" sz="2800" dirty="0"/>
          </a:p>
        </p:txBody>
      </p:sp>
    </p:spTree>
    <p:extLst>
      <p:ext uri="{BB962C8B-B14F-4D97-AF65-F5344CB8AC3E}">
        <p14:creationId xmlns:p14="http://schemas.microsoft.com/office/powerpoint/2010/main" val="2343906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8058" y="795409"/>
            <a:ext cx="4628582" cy="5111732"/>
          </a:xfrm>
          <a:prstGeom prst="rect">
            <a:avLst/>
          </a:prstGeom>
        </p:spPr>
      </p:pic>
      <p:sp>
        <p:nvSpPr>
          <p:cNvPr id="5" name="TextBox 4"/>
          <p:cNvSpPr txBox="1"/>
          <p:nvPr/>
        </p:nvSpPr>
        <p:spPr>
          <a:xfrm>
            <a:off x="3108676" y="4404203"/>
            <a:ext cx="1450150" cy="646331"/>
          </a:xfrm>
          <a:prstGeom prst="rect">
            <a:avLst/>
          </a:prstGeom>
          <a:solidFill>
            <a:srgbClr val="FFFFFF"/>
          </a:solidFill>
          <a:ln w="38100" cmpd="sng">
            <a:solidFill>
              <a:srgbClr val="FFFF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Amplifier </a:t>
            </a:r>
          </a:p>
          <a:p>
            <a:r>
              <a:rPr lang="en-US" dirty="0" smtClean="0"/>
              <a:t>&amp; shaper</a:t>
            </a:r>
            <a:endParaRPr lang="en-US" dirty="0"/>
          </a:p>
        </p:txBody>
      </p:sp>
      <p:sp>
        <p:nvSpPr>
          <p:cNvPr id="6" name="TextBox 5"/>
          <p:cNvSpPr txBox="1"/>
          <p:nvPr/>
        </p:nvSpPr>
        <p:spPr>
          <a:xfrm>
            <a:off x="3363029" y="3862064"/>
            <a:ext cx="1269285" cy="369332"/>
          </a:xfrm>
          <a:prstGeom prst="rect">
            <a:avLst/>
          </a:prstGeom>
          <a:solidFill>
            <a:srgbClr val="FFFFFF"/>
          </a:solidFill>
          <a:ln w="38100" cmpd="sng">
            <a:solidFill>
              <a:srgbClr val="FFFF0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Multiplexer</a:t>
            </a:r>
            <a:endParaRPr lang="en-US" dirty="0"/>
          </a:p>
        </p:txBody>
      </p:sp>
      <p:sp>
        <p:nvSpPr>
          <p:cNvPr id="9" name="TextBox 8"/>
          <p:cNvSpPr txBox="1"/>
          <p:nvPr/>
        </p:nvSpPr>
        <p:spPr>
          <a:xfrm>
            <a:off x="-20668" y="2805240"/>
            <a:ext cx="1074132" cy="1354217"/>
          </a:xfrm>
          <a:prstGeom prst="rect">
            <a:avLst/>
          </a:prstGeom>
          <a:solidFill>
            <a:srgbClr val="FFFFFF"/>
          </a:solidFill>
          <a:ln w="38100" cmpd="sng">
            <a:solidFill>
              <a:srgbClr val="FFFF0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600" dirty="0"/>
              <a:t>PLL </a:t>
            </a:r>
            <a:r>
              <a:rPr lang="en-US" sz="1600" dirty="0" smtClean="0"/>
              <a:t>– Sync</a:t>
            </a:r>
          </a:p>
          <a:p>
            <a:r>
              <a:rPr lang="en-US" sz="1600" dirty="0" smtClean="0"/>
              <a:t>Ops Team:</a:t>
            </a:r>
          </a:p>
          <a:p>
            <a:r>
              <a:rPr lang="en-US" sz="1600" dirty="0" smtClean="0"/>
              <a:t>Configure</a:t>
            </a:r>
          </a:p>
          <a:p>
            <a:r>
              <a:rPr lang="en-US" sz="1600" dirty="0" smtClean="0"/>
              <a:t>every </a:t>
            </a:r>
          </a:p>
          <a:p>
            <a:r>
              <a:rPr lang="en-US" sz="1600" dirty="0" smtClean="0"/>
              <a:t>module</a:t>
            </a:r>
            <a:endParaRPr lang="en-US" sz="1600" dirty="0"/>
          </a:p>
        </p:txBody>
      </p:sp>
      <p:sp>
        <p:nvSpPr>
          <p:cNvPr id="10" name="TextBox 9"/>
          <p:cNvSpPr txBox="1"/>
          <p:nvPr/>
        </p:nvSpPr>
        <p:spPr>
          <a:xfrm>
            <a:off x="3648921" y="5907141"/>
            <a:ext cx="2597699" cy="369332"/>
          </a:xfrm>
          <a:prstGeom prst="rect">
            <a:avLst/>
          </a:prstGeom>
          <a:noFill/>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solidFill>
                  <a:srgbClr val="FF0000"/>
                </a:solidFill>
              </a:rPr>
              <a:t>Full analogue information </a:t>
            </a:r>
          </a:p>
        </p:txBody>
      </p:sp>
      <p:sp>
        <p:nvSpPr>
          <p:cNvPr id="11" name="Title 10"/>
          <p:cNvSpPr>
            <a:spLocks noGrp="1"/>
          </p:cNvSpPr>
          <p:nvPr>
            <p:ph type="title"/>
          </p:nvPr>
        </p:nvSpPr>
        <p:spPr>
          <a:xfrm>
            <a:off x="2952595" y="104151"/>
            <a:ext cx="2868885" cy="493022"/>
          </a:xfrm>
        </p:spPr>
        <p:txBody>
          <a:bodyPr>
            <a:noAutofit/>
          </a:bodyPr>
          <a:lstStyle/>
          <a:p>
            <a:r>
              <a:rPr lang="en-US" sz="4800" b="1" dirty="0" smtClean="0">
                <a:solidFill>
                  <a:srgbClr val="660066"/>
                </a:solidFill>
              </a:rPr>
              <a:t>Modules</a:t>
            </a:r>
            <a:endParaRPr lang="en-US" sz="4800" b="1" dirty="0">
              <a:solidFill>
                <a:srgbClr val="660066"/>
              </a:solidFill>
            </a:endParaRPr>
          </a:p>
        </p:txBody>
      </p:sp>
      <p:sp>
        <p:nvSpPr>
          <p:cNvPr id="12" name="TextBox 11"/>
          <p:cNvSpPr txBox="1"/>
          <p:nvPr/>
        </p:nvSpPr>
        <p:spPr>
          <a:xfrm>
            <a:off x="368749" y="180076"/>
            <a:ext cx="1124026" cy="584776"/>
          </a:xfrm>
          <a:prstGeom prst="rect">
            <a:avLst/>
          </a:prstGeom>
          <a:noFill/>
        </p:spPr>
        <p:txBody>
          <a:bodyPr wrap="none" rtlCol="0">
            <a:spAutoFit/>
          </a:bodyPr>
          <a:lstStyle/>
          <a:p>
            <a:r>
              <a:rPr lang="en-US" sz="3200" dirty="0" smtClean="0"/>
              <a:t>Strips</a:t>
            </a:r>
            <a:endParaRPr lang="en-US" sz="3200" dirty="0"/>
          </a:p>
        </p:txBody>
      </p:sp>
      <p:sp>
        <p:nvSpPr>
          <p:cNvPr id="13" name="TextBox 12"/>
          <p:cNvSpPr txBox="1"/>
          <p:nvPr/>
        </p:nvSpPr>
        <p:spPr>
          <a:xfrm>
            <a:off x="6795653" y="180076"/>
            <a:ext cx="1127432" cy="584776"/>
          </a:xfrm>
          <a:prstGeom prst="rect">
            <a:avLst/>
          </a:prstGeom>
          <a:noFill/>
        </p:spPr>
        <p:txBody>
          <a:bodyPr wrap="none" rtlCol="0">
            <a:spAutoFit/>
          </a:bodyPr>
          <a:lstStyle/>
          <a:p>
            <a:r>
              <a:rPr lang="en-US" sz="3200" dirty="0" smtClean="0"/>
              <a:t>Pixels</a:t>
            </a:r>
            <a:endParaRPr lang="en-US" sz="3200" dirty="0"/>
          </a:p>
        </p:txBody>
      </p:sp>
      <p:pic>
        <p:nvPicPr>
          <p:cNvPr id="14" name="Picture 13" descr="Screen Shot 2014-07-10 at 2.46.55 PM.png"/>
          <p:cNvPicPr>
            <a:picLocks noChangeAspect="1"/>
          </p:cNvPicPr>
          <p:nvPr/>
        </p:nvPicPr>
        <p:blipFill rotWithShape="1">
          <a:blip r:embed="rId4">
            <a:extLst>
              <a:ext uri="{28A0092B-C50C-407E-A947-70E740481C1C}">
                <a14:useLocalDpi xmlns:a14="http://schemas.microsoft.com/office/drawing/2010/main" val="0"/>
              </a:ext>
            </a:extLst>
          </a:blip>
          <a:srcRect r="25633"/>
          <a:stretch/>
        </p:blipFill>
        <p:spPr>
          <a:xfrm>
            <a:off x="4720094" y="794257"/>
            <a:ext cx="4423905" cy="4001328"/>
          </a:xfrm>
          <a:prstGeom prst="rect">
            <a:avLst/>
          </a:prstGeom>
          <a:noFill/>
          <a:ln>
            <a:noFill/>
          </a:ln>
        </p:spPr>
      </p:pic>
      <p:pic>
        <p:nvPicPr>
          <p:cNvPr id="15" name="Picture 14" descr="Screen Shot 2014-07-10 at 2.46.55 PM.png"/>
          <p:cNvPicPr>
            <a:picLocks noChangeAspect="1"/>
          </p:cNvPicPr>
          <p:nvPr/>
        </p:nvPicPr>
        <p:blipFill rotWithShape="1">
          <a:blip r:embed="rId4">
            <a:extLst>
              <a:ext uri="{28A0092B-C50C-407E-A947-70E740481C1C}">
                <a14:useLocalDpi xmlns:a14="http://schemas.microsoft.com/office/drawing/2010/main" val="0"/>
              </a:ext>
            </a:extLst>
          </a:blip>
          <a:srcRect l="81354" t="7564"/>
          <a:stretch/>
        </p:blipFill>
        <p:spPr>
          <a:xfrm rot="16200000">
            <a:off x="6331625" y="3249709"/>
            <a:ext cx="1259872" cy="4054992"/>
          </a:xfrm>
          <a:prstGeom prst="rect">
            <a:avLst/>
          </a:prstGeom>
          <a:noFill/>
          <a:ln>
            <a:noFill/>
          </a:ln>
        </p:spPr>
      </p:pic>
      <p:sp>
        <p:nvSpPr>
          <p:cNvPr id="16" name="TextBox 15"/>
          <p:cNvSpPr txBox="1"/>
          <p:nvPr/>
        </p:nvSpPr>
        <p:spPr>
          <a:xfrm>
            <a:off x="4819635" y="6447059"/>
            <a:ext cx="3952036" cy="369332"/>
          </a:xfrm>
          <a:prstGeom prst="rect">
            <a:avLst/>
          </a:prstGeom>
          <a:noFill/>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solidFill>
                  <a:srgbClr val="FF0000"/>
                </a:solidFill>
              </a:rPr>
              <a:t>Pixel – asynchronous –</a:t>
            </a:r>
            <a:r>
              <a:rPr lang="en-US" dirty="0">
                <a:solidFill>
                  <a:srgbClr val="FF0000"/>
                </a:solidFill>
              </a:rPr>
              <a:t> </a:t>
            </a:r>
            <a:r>
              <a:rPr lang="en-US" dirty="0" smtClean="0">
                <a:solidFill>
                  <a:srgbClr val="FF0000"/>
                </a:solidFill>
              </a:rPr>
              <a:t>zero suppression</a:t>
            </a:r>
            <a:endParaRPr lang="en-US" dirty="0">
              <a:solidFill>
                <a:srgbClr val="FF0000"/>
              </a:solidFill>
            </a:endParaRPr>
          </a:p>
        </p:txBody>
      </p:sp>
      <p:sp>
        <p:nvSpPr>
          <p:cNvPr id="18" name="Freeform 17"/>
          <p:cNvSpPr/>
          <p:nvPr/>
        </p:nvSpPr>
        <p:spPr>
          <a:xfrm>
            <a:off x="2094661" y="2520962"/>
            <a:ext cx="273658" cy="264225"/>
          </a:xfrm>
          <a:custGeom>
            <a:avLst/>
            <a:gdLst>
              <a:gd name="connsiteX0" fmla="*/ 0 w 1069820"/>
              <a:gd name="connsiteY0" fmla="*/ 951591 h 978884"/>
              <a:gd name="connsiteX1" fmla="*/ 435993 w 1069820"/>
              <a:gd name="connsiteY1" fmla="*/ 3863 h 978884"/>
              <a:gd name="connsiteX2" fmla="*/ 635033 w 1069820"/>
              <a:gd name="connsiteY2" fmla="*/ 629363 h 978884"/>
              <a:gd name="connsiteX3" fmla="*/ 1033113 w 1069820"/>
              <a:gd name="connsiteY3" fmla="*/ 951591 h 978884"/>
              <a:gd name="connsiteX4" fmla="*/ 1052069 w 1069820"/>
              <a:gd name="connsiteY4" fmla="*/ 961068 h 978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820" h="978884">
                <a:moveTo>
                  <a:pt x="0" y="951591"/>
                </a:moveTo>
                <a:cubicBezTo>
                  <a:pt x="165077" y="504579"/>
                  <a:pt x="330154" y="57568"/>
                  <a:pt x="435993" y="3863"/>
                </a:cubicBezTo>
                <a:cubicBezTo>
                  <a:pt x="541832" y="-49842"/>
                  <a:pt x="535513" y="471408"/>
                  <a:pt x="635033" y="629363"/>
                </a:cubicBezTo>
                <a:cubicBezTo>
                  <a:pt x="734553" y="787318"/>
                  <a:pt x="963607" y="896307"/>
                  <a:pt x="1033113" y="951591"/>
                </a:cubicBezTo>
                <a:cubicBezTo>
                  <a:pt x="1102619" y="1006875"/>
                  <a:pt x="1052069" y="961068"/>
                  <a:pt x="1052069" y="961068"/>
                </a:cubicBezTo>
              </a:path>
            </a:pathLst>
          </a:custGeom>
          <a:ln>
            <a:solidFill>
              <a:srgbClr val="FF36F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p>
        </p:txBody>
      </p:sp>
      <p:cxnSp>
        <p:nvCxnSpPr>
          <p:cNvPr id="20" name="Straight Arrow Connector 19"/>
          <p:cNvCxnSpPr/>
          <p:nvPr/>
        </p:nvCxnSpPr>
        <p:spPr>
          <a:xfrm>
            <a:off x="2179964" y="2912715"/>
            <a:ext cx="18956" cy="351799"/>
          </a:xfrm>
          <a:prstGeom prst="straightConnector1">
            <a:avLst/>
          </a:prstGeom>
          <a:ln w="38100" cmpd="sng">
            <a:solidFill>
              <a:srgbClr val="FF36F6"/>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2199671" y="3241014"/>
            <a:ext cx="168648" cy="351799"/>
          </a:xfrm>
          <a:prstGeom prst="straightConnector1">
            <a:avLst/>
          </a:prstGeom>
          <a:ln w="38100" cmpd="sng">
            <a:solidFill>
              <a:srgbClr val="FF36F6"/>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2368319" y="3601373"/>
            <a:ext cx="617283" cy="554205"/>
          </a:xfrm>
          <a:prstGeom prst="straightConnector1">
            <a:avLst/>
          </a:prstGeom>
          <a:ln w="38100" cmpd="sng">
            <a:solidFill>
              <a:srgbClr val="FF36F6"/>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952596" y="4155578"/>
            <a:ext cx="33006" cy="924252"/>
          </a:xfrm>
          <a:prstGeom prst="straightConnector1">
            <a:avLst/>
          </a:prstGeom>
          <a:ln w="38100" cmpd="sng">
            <a:solidFill>
              <a:srgbClr val="FF36F6"/>
            </a:solidFill>
            <a:tailEnd type="arrow"/>
          </a:ln>
        </p:spPr>
        <p:style>
          <a:lnRef idx="2">
            <a:schemeClr val="accent1"/>
          </a:lnRef>
          <a:fillRef idx="0">
            <a:schemeClr val="accent1"/>
          </a:fillRef>
          <a:effectRef idx="1">
            <a:schemeClr val="accent1"/>
          </a:effectRef>
          <a:fontRef idx="minor">
            <a:schemeClr val="tx1"/>
          </a:fontRef>
        </p:style>
      </p:cxnSp>
      <p:sp>
        <p:nvSpPr>
          <p:cNvPr id="28" name="Freeform 27"/>
          <p:cNvSpPr/>
          <p:nvPr/>
        </p:nvSpPr>
        <p:spPr>
          <a:xfrm>
            <a:off x="5915087" y="5393343"/>
            <a:ext cx="273658" cy="264225"/>
          </a:xfrm>
          <a:custGeom>
            <a:avLst/>
            <a:gdLst>
              <a:gd name="connsiteX0" fmla="*/ 0 w 1069820"/>
              <a:gd name="connsiteY0" fmla="*/ 951591 h 978884"/>
              <a:gd name="connsiteX1" fmla="*/ 435993 w 1069820"/>
              <a:gd name="connsiteY1" fmla="*/ 3863 h 978884"/>
              <a:gd name="connsiteX2" fmla="*/ 635033 w 1069820"/>
              <a:gd name="connsiteY2" fmla="*/ 629363 h 978884"/>
              <a:gd name="connsiteX3" fmla="*/ 1033113 w 1069820"/>
              <a:gd name="connsiteY3" fmla="*/ 951591 h 978884"/>
              <a:gd name="connsiteX4" fmla="*/ 1052069 w 1069820"/>
              <a:gd name="connsiteY4" fmla="*/ 961068 h 978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820" h="978884">
                <a:moveTo>
                  <a:pt x="0" y="951591"/>
                </a:moveTo>
                <a:cubicBezTo>
                  <a:pt x="165077" y="504579"/>
                  <a:pt x="330154" y="57568"/>
                  <a:pt x="435993" y="3863"/>
                </a:cubicBezTo>
                <a:cubicBezTo>
                  <a:pt x="541832" y="-49842"/>
                  <a:pt x="535513" y="471408"/>
                  <a:pt x="635033" y="629363"/>
                </a:cubicBezTo>
                <a:cubicBezTo>
                  <a:pt x="734553" y="787318"/>
                  <a:pt x="963607" y="896307"/>
                  <a:pt x="1033113" y="951591"/>
                </a:cubicBezTo>
                <a:cubicBezTo>
                  <a:pt x="1102619" y="1006875"/>
                  <a:pt x="1052069" y="961068"/>
                  <a:pt x="1052069" y="961068"/>
                </a:cubicBezTo>
              </a:path>
            </a:pathLst>
          </a:custGeom>
          <a:ln>
            <a:solidFill>
              <a:srgbClr val="FF36F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p>
        </p:txBody>
      </p:sp>
      <p:cxnSp>
        <p:nvCxnSpPr>
          <p:cNvPr id="29" name="Straight Arrow Connector 28"/>
          <p:cNvCxnSpPr/>
          <p:nvPr/>
        </p:nvCxnSpPr>
        <p:spPr>
          <a:xfrm flipV="1">
            <a:off x="6188745" y="5307285"/>
            <a:ext cx="606908" cy="304698"/>
          </a:xfrm>
          <a:prstGeom prst="straightConnector1">
            <a:avLst/>
          </a:prstGeom>
          <a:ln w="38100" cmpd="sng">
            <a:solidFill>
              <a:srgbClr val="FF36F6"/>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endCxn id="15" idx="2"/>
          </p:cNvCxnSpPr>
          <p:nvPr/>
        </p:nvCxnSpPr>
        <p:spPr>
          <a:xfrm flipV="1">
            <a:off x="7619631" y="5277205"/>
            <a:ext cx="1369426" cy="30080"/>
          </a:xfrm>
          <a:prstGeom prst="straightConnector1">
            <a:avLst/>
          </a:prstGeom>
          <a:ln w="38100" cmpd="sng">
            <a:solidFill>
              <a:srgbClr val="FF36F6"/>
            </a:solidFill>
            <a:tailEnd type="arrow"/>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36878" y="6447059"/>
            <a:ext cx="3326151" cy="369332"/>
          </a:xfrm>
          <a:prstGeom prst="rect">
            <a:avLst/>
          </a:prstGeom>
        </p:spPr>
        <p:txBody>
          <a:bodyPr wrap="none">
            <a:spAutoFit/>
          </a:bodyPr>
          <a:lstStyle/>
          <a:p>
            <a:r>
              <a:rPr lang="en-US" dirty="0" smtClean="0"/>
              <a:t>Strips - synchronous </a:t>
            </a:r>
            <a:r>
              <a:rPr lang="en-US" dirty="0"/>
              <a:t>ergo full info </a:t>
            </a:r>
          </a:p>
        </p:txBody>
      </p:sp>
    </p:spTree>
    <p:extLst>
      <p:ext uri="{BB962C8B-B14F-4D97-AF65-F5344CB8AC3E}">
        <p14:creationId xmlns:p14="http://schemas.microsoft.com/office/powerpoint/2010/main" val="1170261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p:cNvPicPr>
            <a:picLocks noChangeAspect="1" noChangeArrowheads="1"/>
          </p:cNvPicPr>
          <p:nvPr/>
        </p:nvPicPr>
        <p:blipFill rotWithShape="1">
          <a:blip r:embed="rId2" cstate="print"/>
          <a:srcRect t="16644" r="17256" b="11163"/>
          <a:stretch/>
        </p:blipFill>
        <p:spPr bwMode="auto">
          <a:xfrm rot="10800000">
            <a:off x="5267150" y="-1"/>
            <a:ext cx="3336550" cy="2037542"/>
          </a:xfrm>
          <a:prstGeom prst="rect">
            <a:avLst/>
          </a:prstGeom>
          <a:noFill/>
          <a:ln w="9525">
            <a:noFill/>
            <a:miter lim="800000"/>
            <a:headEnd/>
            <a:tailEnd/>
          </a:ln>
        </p:spPr>
      </p:pic>
      <p:pic>
        <p:nvPicPr>
          <p:cNvPr id="4" name="Picture 2" descr="TEC_offen_von_unten"/>
          <p:cNvPicPr>
            <a:picLocks noChangeAspect="1" noChangeArrowheads="1"/>
          </p:cNvPicPr>
          <p:nvPr/>
        </p:nvPicPr>
        <p:blipFill rotWithShape="1">
          <a:blip r:embed="rId3" cstate="print"/>
          <a:srcRect l="34089" t="9876" r="29734" b="42179"/>
          <a:stretch/>
        </p:blipFill>
        <p:spPr bwMode="auto">
          <a:xfrm>
            <a:off x="4740" y="2485785"/>
            <a:ext cx="5032873" cy="4464125"/>
          </a:xfrm>
          <a:prstGeom prst="rect">
            <a:avLst/>
          </a:prstGeom>
          <a:noFill/>
          <a:ln w="9525">
            <a:noFill/>
            <a:miter lim="800000"/>
            <a:headEnd/>
            <a:tailEnd/>
          </a:ln>
        </p:spPr>
      </p:pic>
      <p:pic>
        <p:nvPicPr>
          <p:cNvPr id="9" name="Content Placeholder 8"/>
          <p:cNvPicPr>
            <a:picLocks noGrp="1" noChangeAspect="1"/>
          </p:cNvPicPr>
          <p:nvPr>
            <p:ph idx="1"/>
          </p:nvPr>
        </p:nvPicPr>
        <p:blipFill rotWithShape="1">
          <a:blip r:embed="rId4"/>
          <a:srcRect t="17231" r="8590" b="17231"/>
          <a:stretch/>
        </p:blipFill>
        <p:spPr>
          <a:xfrm rot="10800000">
            <a:off x="4322810" y="3282188"/>
            <a:ext cx="1742236" cy="1048202"/>
          </a:xfrm>
        </p:spPr>
      </p:pic>
      <p:cxnSp>
        <p:nvCxnSpPr>
          <p:cNvPr id="11" name="Straight Connector 10"/>
          <p:cNvCxnSpPr/>
          <p:nvPr/>
        </p:nvCxnSpPr>
        <p:spPr>
          <a:xfrm flipH="1">
            <a:off x="3078898" y="3245647"/>
            <a:ext cx="1322989" cy="1121283"/>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3078898" y="4402160"/>
            <a:ext cx="1176151" cy="171955"/>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891759" y="2912856"/>
            <a:ext cx="1311777" cy="369332"/>
          </a:xfrm>
          <a:prstGeom prst="rect">
            <a:avLst/>
          </a:prstGeom>
          <a:noFill/>
        </p:spPr>
        <p:txBody>
          <a:bodyPr wrap="none" rtlCol="0">
            <a:spAutoFit/>
          </a:bodyPr>
          <a:lstStyle/>
          <a:p>
            <a:r>
              <a:rPr lang="en-US" dirty="0" err="1" smtClean="0"/>
              <a:t>Opto</a:t>
            </a:r>
            <a:r>
              <a:rPr lang="en-US" dirty="0" smtClean="0"/>
              <a:t> hybrid</a:t>
            </a:r>
            <a:endParaRPr lang="en-US" dirty="0"/>
          </a:p>
        </p:txBody>
      </p:sp>
      <p:pic>
        <p:nvPicPr>
          <p:cNvPr id="17" name="Picture 16"/>
          <p:cNvPicPr>
            <a:picLocks noChangeAspect="1"/>
          </p:cNvPicPr>
          <p:nvPr/>
        </p:nvPicPr>
        <p:blipFill>
          <a:blip r:embed="rId5"/>
          <a:stretch>
            <a:fillRect/>
          </a:stretch>
        </p:blipFill>
        <p:spPr>
          <a:xfrm>
            <a:off x="6935425" y="2186806"/>
            <a:ext cx="2213315" cy="2015158"/>
          </a:xfrm>
          <a:prstGeom prst="rect">
            <a:avLst/>
          </a:prstGeom>
        </p:spPr>
      </p:pic>
      <p:sp>
        <p:nvSpPr>
          <p:cNvPr id="20" name="Freeform 19"/>
          <p:cNvSpPr/>
          <p:nvPr/>
        </p:nvSpPr>
        <p:spPr>
          <a:xfrm>
            <a:off x="2252259" y="4902784"/>
            <a:ext cx="273658" cy="264225"/>
          </a:xfrm>
          <a:custGeom>
            <a:avLst/>
            <a:gdLst>
              <a:gd name="connsiteX0" fmla="*/ 0 w 1069820"/>
              <a:gd name="connsiteY0" fmla="*/ 951591 h 978884"/>
              <a:gd name="connsiteX1" fmla="*/ 435993 w 1069820"/>
              <a:gd name="connsiteY1" fmla="*/ 3863 h 978884"/>
              <a:gd name="connsiteX2" fmla="*/ 635033 w 1069820"/>
              <a:gd name="connsiteY2" fmla="*/ 629363 h 978884"/>
              <a:gd name="connsiteX3" fmla="*/ 1033113 w 1069820"/>
              <a:gd name="connsiteY3" fmla="*/ 951591 h 978884"/>
              <a:gd name="connsiteX4" fmla="*/ 1052069 w 1069820"/>
              <a:gd name="connsiteY4" fmla="*/ 961068 h 978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820" h="978884">
                <a:moveTo>
                  <a:pt x="0" y="951591"/>
                </a:moveTo>
                <a:cubicBezTo>
                  <a:pt x="165077" y="504579"/>
                  <a:pt x="330154" y="57568"/>
                  <a:pt x="435993" y="3863"/>
                </a:cubicBezTo>
                <a:cubicBezTo>
                  <a:pt x="541832" y="-49842"/>
                  <a:pt x="535513" y="471408"/>
                  <a:pt x="635033" y="629363"/>
                </a:cubicBezTo>
                <a:cubicBezTo>
                  <a:pt x="734553" y="787318"/>
                  <a:pt x="963607" y="896307"/>
                  <a:pt x="1033113" y="951591"/>
                </a:cubicBezTo>
                <a:cubicBezTo>
                  <a:pt x="1102619" y="1006875"/>
                  <a:pt x="1052069" y="961068"/>
                  <a:pt x="1052069" y="961068"/>
                </a:cubicBezTo>
              </a:path>
            </a:pathLst>
          </a:custGeom>
          <a:ln>
            <a:solidFill>
              <a:srgbClr val="FF36F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p>
        </p:txBody>
      </p:sp>
      <p:cxnSp>
        <p:nvCxnSpPr>
          <p:cNvPr id="21" name="Straight Arrow Connector 20"/>
          <p:cNvCxnSpPr/>
          <p:nvPr/>
        </p:nvCxnSpPr>
        <p:spPr>
          <a:xfrm>
            <a:off x="2478527" y="5240089"/>
            <a:ext cx="454947" cy="74221"/>
          </a:xfrm>
          <a:prstGeom prst="straightConnector1">
            <a:avLst/>
          </a:prstGeom>
          <a:ln w="38100" cmpd="sng">
            <a:solidFill>
              <a:srgbClr val="FF36F6"/>
            </a:solidFill>
            <a:tailEnd type="arrow"/>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flipV="1">
            <a:off x="5715296" y="2644162"/>
            <a:ext cx="1521236" cy="808818"/>
          </a:xfrm>
          <a:prstGeom prst="curvedConnector3">
            <a:avLst/>
          </a:prstGeom>
          <a:ln>
            <a:solidFill>
              <a:srgbClr val="FF36F6"/>
            </a:solidFil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7377871" y="3593733"/>
            <a:ext cx="1766129" cy="523220"/>
          </a:xfrm>
          <a:prstGeom prst="rect">
            <a:avLst/>
          </a:prstGeom>
          <a:noFill/>
        </p:spPr>
        <p:txBody>
          <a:bodyPr wrap="none" rtlCol="0">
            <a:spAutoFit/>
          </a:bodyPr>
          <a:lstStyle/>
          <a:p>
            <a:r>
              <a:rPr lang="en-US" sz="2800" dirty="0" smtClean="0">
                <a:solidFill>
                  <a:schemeClr val="bg1"/>
                </a:solidFill>
              </a:rPr>
              <a:t>FED in USC</a:t>
            </a:r>
            <a:endParaRPr lang="en-US" sz="2800" dirty="0">
              <a:solidFill>
                <a:schemeClr val="bg1"/>
              </a:solidFill>
            </a:endParaRPr>
          </a:p>
        </p:txBody>
      </p:sp>
      <p:pic>
        <p:nvPicPr>
          <p:cNvPr id="30" name="Picture 29" descr="transverse.png"/>
          <p:cNvPicPr>
            <a:picLocks noChangeAspect="1"/>
          </p:cNvPicPr>
          <p:nvPr/>
        </p:nvPicPr>
        <p:blipFill rotWithShape="1">
          <a:blip r:embed="rId6">
            <a:extLst>
              <a:ext uri="{28A0092B-C50C-407E-A947-70E740481C1C}">
                <a14:useLocalDpi xmlns:a14="http://schemas.microsoft.com/office/drawing/2010/main" val="0"/>
              </a:ext>
            </a:extLst>
          </a:blip>
          <a:srcRect l="32433" t="7799" r="4091" b="14485"/>
          <a:stretch/>
        </p:blipFill>
        <p:spPr>
          <a:xfrm>
            <a:off x="4740" y="5492576"/>
            <a:ext cx="1516497" cy="1457334"/>
          </a:xfrm>
          <a:prstGeom prst="rect">
            <a:avLst/>
          </a:prstGeom>
        </p:spPr>
      </p:pic>
      <p:pic>
        <p:nvPicPr>
          <p:cNvPr id="34" name="Picture 33"/>
          <p:cNvPicPr/>
          <p:nvPr/>
        </p:nvPicPr>
        <p:blipFill>
          <a:blip r:embed="rId7">
            <a:alphaModFix/>
            <a:extLst>
              <a:ext uri="{28A0092B-C50C-407E-A947-70E740481C1C}">
                <a14:useLocalDpi xmlns:a14="http://schemas.microsoft.com/office/drawing/2010/main" val="0"/>
              </a:ext>
            </a:extLst>
          </a:blip>
          <a:srcRect/>
          <a:stretch>
            <a:fillRect/>
          </a:stretch>
        </p:blipFill>
        <p:spPr bwMode="auto">
          <a:xfrm>
            <a:off x="0" y="-1"/>
            <a:ext cx="5715296" cy="2485785"/>
          </a:xfrm>
          <a:prstGeom prst="rect">
            <a:avLst/>
          </a:prstGeom>
          <a:noFill/>
          <a:ln>
            <a:noFill/>
          </a:ln>
        </p:spPr>
      </p:pic>
      <p:sp>
        <p:nvSpPr>
          <p:cNvPr id="35" name="Freeform 34"/>
          <p:cNvSpPr/>
          <p:nvPr/>
        </p:nvSpPr>
        <p:spPr>
          <a:xfrm>
            <a:off x="3371426" y="496610"/>
            <a:ext cx="273658" cy="264225"/>
          </a:xfrm>
          <a:custGeom>
            <a:avLst/>
            <a:gdLst>
              <a:gd name="connsiteX0" fmla="*/ 0 w 1069820"/>
              <a:gd name="connsiteY0" fmla="*/ 951591 h 978884"/>
              <a:gd name="connsiteX1" fmla="*/ 435993 w 1069820"/>
              <a:gd name="connsiteY1" fmla="*/ 3863 h 978884"/>
              <a:gd name="connsiteX2" fmla="*/ 635033 w 1069820"/>
              <a:gd name="connsiteY2" fmla="*/ 629363 h 978884"/>
              <a:gd name="connsiteX3" fmla="*/ 1033113 w 1069820"/>
              <a:gd name="connsiteY3" fmla="*/ 951591 h 978884"/>
              <a:gd name="connsiteX4" fmla="*/ 1052069 w 1069820"/>
              <a:gd name="connsiteY4" fmla="*/ 961068 h 978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820" h="978884">
                <a:moveTo>
                  <a:pt x="0" y="951591"/>
                </a:moveTo>
                <a:cubicBezTo>
                  <a:pt x="165077" y="504579"/>
                  <a:pt x="330154" y="57568"/>
                  <a:pt x="435993" y="3863"/>
                </a:cubicBezTo>
                <a:cubicBezTo>
                  <a:pt x="541832" y="-49842"/>
                  <a:pt x="535513" y="471408"/>
                  <a:pt x="635033" y="629363"/>
                </a:cubicBezTo>
                <a:cubicBezTo>
                  <a:pt x="734553" y="787318"/>
                  <a:pt x="963607" y="896307"/>
                  <a:pt x="1033113" y="951591"/>
                </a:cubicBezTo>
                <a:cubicBezTo>
                  <a:pt x="1102619" y="1006875"/>
                  <a:pt x="1052069" y="961068"/>
                  <a:pt x="1052069" y="961068"/>
                </a:cubicBezTo>
              </a:path>
            </a:pathLst>
          </a:custGeom>
          <a:ln>
            <a:solidFill>
              <a:srgbClr val="FF36F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p>
        </p:txBody>
      </p:sp>
      <p:cxnSp>
        <p:nvCxnSpPr>
          <p:cNvPr id="36" name="Straight Arrow Connector 35"/>
          <p:cNvCxnSpPr/>
          <p:nvPr/>
        </p:nvCxnSpPr>
        <p:spPr>
          <a:xfrm>
            <a:off x="3190135" y="725578"/>
            <a:ext cx="1207705" cy="0"/>
          </a:xfrm>
          <a:prstGeom prst="straightConnector1">
            <a:avLst/>
          </a:prstGeom>
          <a:ln w="38100" cmpd="sng">
            <a:solidFill>
              <a:srgbClr val="FF36F6"/>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5037613" y="496610"/>
            <a:ext cx="1672132" cy="0"/>
          </a:xfrm>
          <a:prstGeom prst="straightConnector1">
            <a:avLst/>
          </a:prstGeom>
          <a:ln w="38100" cmpd="sng">
            <a:solidFill>
              <a:srgbClr val="FF36F6"/>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4322810" y="496610"/>
            <a:ext cx="714803" cy="228968"/>
          </a:xfrm>
          <a:prstGeom prst="straightConnector1">
            <a:avLst/>
          </a:prstGeom>
          <a:ln w="38100" cmpd="sng">
            <a:solidFill>
              <a:srgbClr val="FF36F6"/>
            </a:solidFill>
            <a:tailEnd type="arrow"/>
          </a:ln>
        </p:spPr>
        <p:style>
          <a:lnRef idx="2">
            <a:schemeClr val="accent1"/>
          </a:lnRef>
          <a:fillRef idx="0">
            <a:schemeClr val="accent1"/>
          </a:fillRef>
          <a:effectRef idx="1">
            <a:schemeClr val="accent1"/>
          </a:effectRef>
          <a:fontRef idx="minor">
            <a:schemeClr val="tx1"/>
          </a:fontRef>
        </p:style>
      </p:cxnSp>
      <p:cxnSp>
        <p:nvCxnSpPr>
          <p:cNvPr id="43" name="Curved Connector 42"/>
          <p:cNvCxnSpPr/>
          <p:nvPr/>
        </p:nvCxnSpPr>
        <p:spPr>
          <a:xfrm rot="5400000">
            <a:off x="6885000" y="925460"/>
            <a:ext cx="1918584" cy="1518820"/>
          </a:xfrm>
          <a:prstGeom prst="curvedConnector3">
            <a:avLst/>
          </a:prstGeom>
          <a:ln>
            <a:solidFill>
              <a:srgbClr val="FF36F6"/>
            </a:solidFill>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6666152" y="496610"/>
            <a:ext cx="1937548" cy="228968"/>
          </a:xfrm>
          <a:prstGeom prst="straightConnector1">
            <a:avLst/>
          </a:prstGeom>
          <a:ln w="38100" cmpd="sng">
            <a:solidFill>
              <a:srgbClr val="FF36F6"/>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084883" y="-87781"/>
            <a:ext cx="1402948" cy="369332"/>
          </a:xfrm>
          <a:prstGeom prst="rect">
            <a:avLst/>
          </a:prstGeom>
          <a:noFill/>
        </p:spPr>
        <p:txBody>
          <a:bodyPr wrap="none" rtlCol="0">
            <a:spAutoFit/>
          </a:bodyPr>
          <a:lstStyle/>
          <a:p>
            <a:r>
              <a:rPr lang="en-US" dirty="0" err="1" smtClean="0"/>
              <a:t>Opto</a:t>
            </a:r>
            <a:r>
              <a:rPr lang="en-US" dirty="0" smtClean="0"/>
              <a:t> hybrids</a:t>
            </a:r>
            <a:endParaRPr lang="en-US" dirty="0"/>
          </a:p>
        </p:txBody>
      </p:sp>
      <p:sp>
        <p:nvSpPr>
          <p:cNvPr id="3" name="Slide Number Placeholder 2"/>
          <p:cNvSpPr>
            <a:spLocks noGrp="1"/>
          </p:cNvSpPr>
          <p:nvPr>
            <p:ph type="sldNum" sz="quarter" idx="12"/>
          </p:nvPr>
        </p:nvSpPr>
        <p:spPr>
          <a:xfrm>
            <a:off x="6856888" y="6363126"/>
            <a:ext cx="2133600" cy="365125"/>
          </a:xfrm>
        </p:spPr>
        <p:txBody>
          <a:bodyPr/>
          <a:lstStyle/>
          <a:p>
            <a:fld id="{3BB8D095-9A76-4F48-8BDC-713A90D970D3}" type="slidenum">
              <a:rPr lang="en-US" smtClean="0"/>
              <a:t>123</a:t>
            </a:fld>
            <a:endParaRPr lang="en-US" dirty="0"/>
          </a:p>
        </p:txBody>
      </p:sp>
      <p:pic>
        <p:nvPicPr>
          <p:cNvPr id="26" name="Picture 2"/>
          <p:cNvPicPr>
            <a:picLocks noChangeAspect="1" noChangeArrowheads="1"/>
          </p:cNvPicPr>
          <p:nvPr/>
        </p:nvPicPr>
        <p:blipFill>
          <a:blip r:embed="rId8" cstate="print"/>
          <a:srcRect/>
          <a:stretch>
            <a:fillRect/>
          </a:stretch>
        </p:blipFill>
        <p:spPr bwMode="auto">
          <a:xfrm>
            <a:off x="5313369" y="4330391"/>
            <a:ext cx="3835371" cy="2556537"/>
          </a:xfrm>
          <a:prstGeom prst="rect">
            <a:avLst/>
          </a:prstGeom>
          <a:noFill/>
          <a:ln w="9525">
            <a:noFill/>
            <a:miter lim="800000"/>
            <a:headEnd/>
            <a:tailEnd/>
          </a:ln>
        </p:spPr>
      </p:pic>
    </p:spTree>
    <p:extLst>
      <p:ext uri="{BB962C8B-B14F-4D97-AF65-F5344CB8AC3E}">
        <p14:creationId xmlns:p14="http://schemas.microsoft.com/office/powerpoint/2010/main" val="3255117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4"/>
            <a:ext cx="8229600" cy="1143000"/>
          </a:xfrm>
        </p:spPr>
        <p:txBody>
          <a:bodyPr>
            <a:normAutofit fontScale="90000"/>
          </a:bodyPr>
          <a:lstStyle/>
          <a:p>
            <a:r>
              <a:rPr lang="en-GB" dirty="0" smtClean="0">
                <a:solidFill>
                  <a:srgbClr val="660066"/>
                </a:solidFill>
              </a:rPr>
              <a:t>Many of These Structured Devices form a Tracking Detector</a:t>
            </a:r>
            <a:endParaRPr lang="en-GB" dirty="0">
              <a:solidFill>
                <a:srgbClr val="660066"/>
              </a:solidFill>
            </a:endParaRPr>
          </a:p>
        </p:txBody>
      </p:sp>
      <p:sp>
        <p:nvSpPr>
          <p:cNvPr id="3" name="Inhaltsplatzhalter 2"/>
          <p:cNvSpPr>
            <a:spLocks noGrp="1"/>
          </p:cNvSpPr>
          <p:nvPr>
            <p:ph idx="1"/>
          </p:nvPr>
        </p:nvSpPr>
        <p:spPr>
          <a:xfrm>
            <a:off x="-32" y="1142984"/>
            <a:ext cx="8229600" cy="4525963"/>
          </a:xfrm>
        </p:spPr>
        <p:txBody>
          <a:bodyPr/>
          <a:lstStyle/>
          <a:p>
            <a:r>
              <a:rPr lang="en-GB" sz="2800" dirty="0" smtClean="0"/>
              <a:t>We measure</a:t>
            </a:r>
          </a:p>
          <a:p>
            <a:pPr lvl="1"/>
            <a:r>
              <a:rPr lang="en-GB" sz="2400" dirty="0" smtClean="0"/>
              <a:t>Momentum (with magnetic field)</a:t>
            </a:r>
          </a:p>
          <a:p>
            <a:pPr lvl="1"/>
            <a:r>
              <a:rPr lang="en-GB" sz="2400" dirty="0" smtClean="0"/>
              <a:t>Tracks</a:t>
            </a:r>
          </a:p>
          <a:p>
            <a:pPr lvl="1"/>
            <a:r>
              <a:rPr lang="en-GB" sz="2400" dirty="0" smtClean="0"/>
              <a:t>Decay points</a:t>
            </a:r>
          </a:p>
          <a:p>
            <a:pPr lvl="2"/>
            <a:r>
              <a:rPr lang="en-GB" sz="2000" dirty="0" smtClean="0"/>
              <a:t>Life time</a:t>
            </a:r>
          </a:p>
          <a:p>
            <a:pPr lvl="2"/>
            <a:r>
              <a:rPr lang="en-GB" sz="2000" dirty="0" smtClean="0"/>
              <a:t>Flavour tagging</a:t>
            </a:r>
            <a:endParaRPr lang="en-GB" sz="2000" dirty="0"/>
          </a:p>
        </p:txBody>
      </p:sp>
      <p:sp>
        <p:nvSpPr>
          <p:cNvPr id="6" name="AutoShape 4"/>
          <p:cNvSpPr>
            <a:spLocks noChangeArrowheads="1"/>
          </p:cNvSpPr>
          <p:nvPr/>
        </p:nvSpPr>
        <p:spPr bwMode="auto">
          <a:xfrm>
            <a:off x="4000496" y="3067040"/>
            <a:ext cx="381000" cy="457200"/>
          </a:xfrm>
          <a:prstGeom prst="star4">
            <a:avLst>
              <a:gd name="adj" fmla="val 6250"/>
            </a:avLst>
          </a:prstGeom>
          <a:solidFill>
            <a:schemeClr val="accent1"/>
          </a:solidFill>
          <a:ln w="9525">
            <a:solidFill>
              <a:schemeClr val="tx1"/>
            </a:solidFill>
            <a:miter lim="800000"/>
            <a:headEnd/>
            <a:tailEnd/>
          </a:ln>
        </p:spPr>
        <p:txBody>
          <a:bodyPr wrap="none" anchor="ctr"/>
          <a:lstStyle/>
          <a:p>
            <a:endParaRPr lang="en-GB"/>
          </a:p>
        </p:txBody>
      </p:sp>
      <p:sp>
        <p:nvSpPr>
          <p:cNvPr id="7" name="AutoShape 5"/>
          <p:cNvSpPr>
            <a:spLocks noChangeArrowheads="1"/>
          </p:cNvSpPr>
          <p:nvPr/>
        </p:nvSpPr>
        <p:spPr bwMode="auto">
          <a:xfrm>
            <a:off x="4305296" y="2609840"/>
            <a:ext cx="381000" cy="457200"/>
          </a:xfrm>
          <a:prstGeom prst="star4">
            <a:avLst>
              <a:gd name="adj" fmla="val 3750"/>
            </a:avLst>
          </a:prstGeom>
          <a:solidFill>
            <a:schemeClr val="accent1"/>
          </a:solidFill>
          <a:ln w="9525">
            <a:solidFill>
              <a:schemeClr val="tx1"/>
            </a:solidFill>
            <a:miter lim="800000"/>
            <a:headEnd/>
            <a:tailEnd/>
          </a:ln>
        </p:spPr>
        <p:txBody>
          <a:bodyPr wrap="none" anchor="ctr"/>
          <a:lstStyle/>
          <a:p>
            <a:endParaRPr lang="en-GB"/>
          </a:p>
        </p:txBody>
      </p:sp>
      <p:sp>
        <p:nvSpPr>
          <p:cNvPr id="8" name="AutoShape 6"/>
          <p:cNvSpPr>
            <a:spLocks noChangeArrowheads="1"/>
          </p:cNvSpPr>
          <p:nvPr/>
        </p:nvSpPr>
        <p:spPr bwMode="auto">
          <a:xfrm>
            <a:off x="4914896" y="2305040"/>
            <a:ext cx="381000" cy="457200"/>
          </a:xfrm>
          <a:prstGeom prst="star4">
            <a:avLst>
              <a:gd name="adj" fmla="val 6250"/>
            </a:avLst>
          </a:prstGeom>
          <a:solidFill>
            <a:schemeClr val="accent1"/>
          </a:solidFill>
          <a:ln w="9525">
            <a:solidFill>
              <a:schemeClr val="tx1"/>
            </a:solidFill>
            <a:miter lim="800000"/>
            <a:headEnd/>
            <a:tailEnd/>
          </a:ln>
        </p:spPr>
        <p:txBody>
          <a:bodyPr wrap="none" anchor="ctr"/>
          <a:lstStyle/>
          <a:p>
            <a:endParaRPr lang="en-GB"/>
          </a:p>
        </p:txBody>
      </p:sp>
      <p:sp>
        <p:nvSpPr>
          <p:cNvPr id="9" name="AutoShape 7"/>
          <p:cNvSpPr>
            <a:spLocks noChangeArrowheads="1"/>
          </p:cNvSpPr>
          <p:nvPr/>
        </p:nvSpPr>
        <p:spPr bwMode="auto">
          <a:xfrm>
            <a:off x="5600696" y="2000240"/>
            <a:ext cx="381000" cy="457200"/>
          </a:xfrm>
          <a:prstGeom prst="star4">
            <a:avLst>
              <a:gd name="adj" fmla="val 6250"/>
            </a:avLst>
          </a:prstGeom>
          <a:solidFill>
            <a:schemeClr val="accent1"/>
          </a:solidFill>
          <a:ln w="9525">
            <a:solidFill>
              <a:schemeClr val="tx1"/>
            </a:solidFill>
            <a:miter lim="800000"/>
            <a:headEnd/>
            <a:tailEnd/>
          </a:ln>
        </p:spPr>
        <p:txBody>
          <a:bodyPr wrap="none" anchor="ctr"/>
          <a:lstStyle/>
          <a:p>
            <a:endParaRPr lang="en-GB"/>
          </a:p>
        </p:txBody>
      </p:sp>
      <p:sp>
        <p:nvSpPr>
          <p:cNvPr id="10" name="AutoShape 8"/>
          <p:cNvSpPr>
            <a:spLocks noChangeArrowheads="1"/>
          </p:cNvSpPr>
          <p:nvPr/>
        </p:nvSpPr>
        <p:spPr bwMode="auto">
          <a:xfrm>
            <a:off x="6362696" y="2000240"/>
            <a:ext cx="533400" cy="533400"/>
          </a:xfrm>
          <a:prstGeom prst="star4">
            <a:avLst>
              <a:gd name="adj" fmla="val 6250"/>
            </a:avLst>
          </a:prstGeom>
          <a:solidFill>
            <a:schemeClr val="accent1"/>
          </a:solidFill>
          <a:ln w="9525">
            <a:solidFill>
              <a:schemeClr val="tx1"/>
            </a:solidFill>
            <a:miter lim="800000"/>
            <a:headEnd/>
            <a:tailEnd/>
          </a:ln>
        </p:spPr>
        <p:txBody>
          <a:bodyPr wrap="none" anchor="ctr"/>
          <a:lstStyle/>
          <a:p>
            <a:endParaRPr lang="en-GB"/>
          </a:p>
        </p:txBody>
      </p:sp>
      <p:sp>
        <p:nvSpPr>
          <p:cNvPr id="11" name="AutoShape 9"/>
          <p:cNvSpPr>
            <a:spLocks noChangeArrowheads="1"/>
          </p:cNvSpPr>
          <p:nvPr/>
        </p:nvSpPr>
        <p:spPr bwMode="auto">
          <a:xfrm>
            <a:off x="7277096" y="2305040"/>
            <a:ext cx="381000" cy="381000"/>
          </a:xfrm>
          <a:prstGeom prst="star4">
            <a:avLst>
              <a:gd name="adj" fmla="val 6250"/>
            </a:avLst>
          </a:prstGeom>
          <a:solidFill>
            <a:schemeClr val="accent1"/>
          </a:solidFill>
          <a:ln w="9525">
            <a:solidFill>
              <a:schemeClr val="tx1"/>
            </a:solidFill>
            <a:miter lim="800000"/>
            <a:headEnd/>
            <a:tailEnd/>
          </a:ln>
        </p:spPr>
        <p:txBody>
          <a:bodyPr wrap="none" anchor="ctr"/>
          <a:lstStyle/>
          <a:p>
            <a:endParaRPr lang="en-GB"/>
          </a:p>
        </p:txBody>
      </p:sp>
      <p:sp>
        <p:nvSpPr>
          <p:cNvPr id="12" name="AutoShape 10"/>
          <p:cNvSpPr>
            <a:spLocks noChangeArrowheads="1"/>
          </p:cNvSpPr>
          <p:nvPr/>
        </p:nvSpPr>
        <p:spPr bwMode="auto">
          <a:xfrm>
            <a:off x="7962896" y="2609840"/>
            <a:ext cx="381000" cy="457200"/>
          </a:xfrm>
          <a:prstGeom prst="star4">
            <a:avLst>
              <a:gd name="adj" fmla="val 6250"/>
            </a:avLst>
          </a:prstGeom>
          <a:solidFill>
            <a:schemeClr val="accent1"/>
          </a:solidFill>
          <a:ln w="9525">
            <a:solidFill>
              <a:schemeClr val="tx1"/>
            </a:solidFill>
            <a:miter lim="800000"/>
            <a:headEnd/>
            <a:tailEnd/>
          </a:ln>
        </p:spPr>
        <p:txBody>
          <a:bodyPr wrap="none" anchor="ctr"/>
          <a:lstStyle/>
          <a:p>
            <a:endParaRPr lang="en-GB"/>
          </a:p>
        </p:txBody>
      </p:sp>
      <p:sp>
        <p:nvSpPr>
          <p:cNvPr id="13" name="Freeform 11"/>
          <p:cNvSpPr>
            <a:spLocks/>
          </p:cNvSpPr>
          <p:nvPr/>
        </p:nvSpPr>
        <p:spPr bwMode="auto">
          <a:xfrm>
            <a:off x="4000496" y="2187565"/>
            <a:ext cx="4724400" cy="1336675"/>
          </a:xfrm>
          <a:custGeom>
            <a:avLst/>
            <a:gdLst>
              <a:gd name="T0" fmla="*/ 0 w 2976"/>
              <a:gd name="T1" fmla="*/ 2147483647 h 842"/>
              <a:gd name="T2" fmla="*/ 2147483647 w 2976"/>
              <a:gd name="T3" fmla="*/ 2147483647 h 842"/>
              <a:gd name="T4" fmla="*/ 2147483647 w 2976"/>
              <a:gd name="T5" fmla="*/ 2147483647 h 842"/>
              <a:gd name="T6" fmla="*/ 2147483647 w 2976"/>
              <a:gd name="T7" fmla="*/ 2147483647 h 842"/>
              <a:gd name="T8" fmla="*/ 2147483647 w 2976"/>
              <a:gd name="T9" fmla="*/ 2147483647 h 842"/>
              <a:gd name="T10" fmla="*/ 2147483647 w 2976"/>
              <a:gd name="T11" fmla="*/ 2147483647 h 842"/>
              <a:gd name="T12" fmla="*/ 2147483647 w 2976"/>
              <a:gd name="T13" fmla="*/ 2147483647 h 842"/>
              <a:gd name="T14" fmla="*/ 0 60000 65536"/>
              <a:gd name="T15" fmla="*/ 0 60000 65536"/>
              <a:gd name="T16" fmla="*/ 0 60000 65536"/>
              <a:gd name="T17" fmla="*/ 0 60000 65536"/>
              <a:gd name="T18" fmla="*/ 0 60000 65536"/>
              <a:gd name="T19" fmla="*/ 0 60000 65536"/>
              <a:gd name="T20" fmla="*/ 0 60000 65536"/>
              <a:gd name="T21" fmla="*/ 0 w 2976"/>
              <a:gd name="T22" fmla="*/ 0 h 842"/>
              <a:gd name="T23" fmla="*/ 2976 w 2976"/>
              <a:gd name="T24" fmla="*/ 842 h 8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76" h="842">
                <a:moveTo>
                  <a:pt x="0" y="842"/>
                </a:moveTo>
                <a:cubicBezTo>
                  <a:pt x="70" y="753"/>
                  <a:pt x="256" y="438"/>
                  <a:pt x="417" y="306"/>
                </a:cubicBezTo>
                <a:cubicBezTo>
                  <a:pt x="578" y="174"/>
                  <a:pt x="806" y="94"/>
                  <a:pt x="968" y="47"/>
                </a:cubicBezTo>
                <a:cubicBezTo>
                  <a:pt x="1130" y="0"/>
                  <a:pt x="1217" y="14"/>
                  <a:pt x="1392" y="26"/>
                </a:cubicBezTo>
                <a:cubicBezTo>
                  <a:pt x="1567" y="38"/>
                  <a:pt x="1824" y="66"/>
                  <a:pt x="2016" y="122"/>
                </a:cubicBezTo>
                <a:cubicBezTo>
                  <a:pt x="2208" y="178"/>
                  <a:pt x="2384" y="274"/>
                  <a:pt x="2544" y="362"/>
                </a:cubicBezTo>
                <a:cubicBezTo>
                  <a:pt x="2704" y="450"/>
                  <a:pt x="2904" y="602"/>
                  <a:pt x="2976" y="650"/>
                </a:cubicBezTo>
              </a:path>
            </a:pathLst>
          </a:custGeom>
          <a:noFill/>
          <a:ln w="28575">
            <a:solidFill>
              <a:schemeClr val="tx1"/>
            </a:solidFill>
            <a:round/>
            <a:headEnd/>
            <a:tailEnd/>
          </a:ln>
        </p:spPr>
        <p:txBody>
          <a:bodyPr wrap="none" anchor="ctr"/>
          <a:lstStyle/>
          <a:p>
            <a:endParaRPr lang="en-GB"/>
          </a:p>
        </p:txBody>
      </p:sp>
      <p:grpSp>
        <p:nvGrpSpPr>
          <p:cNvPr id="17" name="Gruppieren 16"/>
          <p:cNvGrpSpPr/>
          <p:nvPr/>
        </p:nvGrpSpPr>
        <p:grpSpPr>
          <a:xfrm>
            <a:off x="71412" y="4071942"/>
            <a:ext cx="3714744" cy="2786059"/>
            <a:chOff x="71412" y="4071942"/>
            <a:chExt cx="3714744" cy="2786059"/>
          </a:xfrm>
        </p:grpSpPr>
        <p:pic>
          <p:nvPicPr>
            <p:cNvPr id="657411" name="Picture 3"/>
            <p:cNvPicPr>
              <a:picLocks noChangeAspect="1" noChangeArrowheads="1"/>
            </p:cNvPicPr>
            <p:nvPr/>
          </p:nvPicPr>
          <p:blipFill>
            <a:blip r:embed="rId2" cstate="print"/>
            <a:srcRect/>
            <a:stretch>
              <a:fillRect/>
            </a:stretch>
          </p:blipFill>
          <p:spPr bwMode="auto">
            <a:xfrm>
              <a:off x="71412" y="4071942"/>
              <a:ext cx="3714744" cy="2786059"/>
            </a:xfrm>
            <a:prstGeom prst="rect">
              <a:avLst/>
            </a:prstGeom>
            <a:noFill/>
            <a:ln w="9525">
              <a:noFill/>
              <a:miter lim="800000"/>
              <a:headEnd/>
              <a:tailEnd/>
            </a:ln>
          </p:spPr>
        </p:pic>
        <p:sp>
          <p:nvSpPr>
            <p:cNvPr id="16" name="Textfeld 15"/>
            <p:cNvSpPr txBox="1"/>
            <p:nvPr/>
          </p:nvSpPr>
          <p:spPr>
            <a:xfrm>
              <a:off x="1214414" y="6488668"/>
              <a:ext cx="1108060"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de-DE" dirty="0" smtClean="0"/>
                <a:t>A </a:t>
              </a:r>
              <a:r>
                <a:rPr lang="de-DE" dirty="0" err="1" smtClean="0"/>
                <a:t>cosmic</a:t>
              </a:r>
              <a:endParaRPr lang="en-GB" dirty="0"/>
            </a:p>
          </p:txBody>
        </p:sp>
      </p:grpSp>
      <p:sp>
        <p:nvSpPr>
          <p:cNvPr id="20" name="Textfeld 19"/>
          <p:cNvSpPr txBox="1"/>
          <p:nvPr/>
        </p:nvSpPr>
        <p:spPr>
          <a:xfrm>
            <a:off x="3783269" y="6215082"/>
            <a:ext cx="5360763" cy="523220"/>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de-DE" sz="2800" dirty="0" smtClean="0"/>
              <a:t>Resolution in </a:t>
            </a:r>
            <a:r>
              <a:rPr lang="de-DE" sz="2800" dirty="0" err="1" smtClean="0"/>
              <a:t>the</a:t>
            </a:r>
            <a:r>
              <a:rPr lang="de-DE" sz="2800" dirty="0" smtClean="0"/>
              <a:t> order </a:t>
            </a:r>
            <a:r>
              <a:rPr lang="de-DE" sz="2800" dirty="0" err="1" smtClean="0"/>
              <a:t>of</a:t>
            </a:r>
            <a:r>
              <a:rPr lang="de-DE" sz="2800" dirty="0" smtClean="0"/>
              <a:t> </a:t>
            </a:r>
            <a:r>
              <a:rPr lang="de-DE" sz="2800" dirty="0" err="1" smtClean="0"/>
              <a:t>some</a:t>
            </a:r>
            <a:r>
              <a:rPr lang="de-DE" sz="2800" dirty="0" smtClean="0"/>
              <a:t> µm</a:t>
            </a:r>
            <a:endParaRPr lang="en-GB" sz="2800" dirty="0"/>
          </a:p>
        </p:txBody>
      </p:sp>
      <p:pic>
        <p:nvPicPr>
          <p:cNvPr id="21" name="Picture 20" descr="transverse.png"/>
          <p:cNvPicPr>
            <a:picLocks noChangeAspect="1"/>
          </p:cNvPicPr>
          <p:nvPr/>
        </p:nvPicPr>
        <p:blipFill rotWithShape="1">
          <a:blip r:embed="rId3">
            <a:extLst>
              <a:ext uri="{28A0092B-C50C-407E-A947-70E740481C1C}">
                <a14:useLocalDpi xmlns:a14="http://schemas.microsoft.com/office/drawing/2010/main" val="0"/>
              </a:ext>
            </a:extLst>
          </a:blip>
          <a:srcRect l="30071" t="6174" r="2033" b="7823"/>
          <a:stretch/>
        </p:blipFill>
        <p:spPr>
          <a:xfrm>
            <a:off x="5256400" y="3524240"/>
            <a:ext cx="2706496" cy="2690842"/>
          </a:xfrm>
          <a:prstGeom prst="rect">
            <a:avLst/>
          </a:prstGeom>
        </p:spPr>
      </p:pic>
      <p:sp>
        <p:nvSpPr>
          <p:cNvPr id="23" name="Textfeld 15"/>
          <p:cNvSpPr txBox="1"/>
          <p:nvPr/>
        </p:nvSpPr>
        <p:spPr>
          <a:xfrm>
            <a:off x="6896096" y="5845750"/>
            <a:ext cx="1134934"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de-DE" dirty="0" smtClean="0"/>
              <a:t>A </a:t>
            </a:r>
            <a:r>
              <a:rPr lang="de-DE" dirty="0" err="1" smtClean="0"/>
              <a:t>collision</a:t>
            </a:r>
            <a:endParaRPr lang="en-GB" dirty="0"/>
          </a:p>
        </p:txBody>
      </p:sp>
      <p:sp>
        <p:nvSpPr>
          <p:cNvPr id="4" name="Slide Number Placeholder 3"/>
          <p:cNvSpPr>
            <a:spLocks noGrp="1"/>
          </p:cNvSpPr>
          <p:nvPr>
            <p:ph type="sldNum" sz="quarter" idx="12"/>
          </p:nvPr>
        </p:nvSpPr>
        <p:spPr/>
        <p:txBody>
          <a:bodyPr/>
          <a:lstStyle/>
          <a:p>
            <a:fld id="{5AE4D389-B7F7-E44B-872F-EAD59ABF0432}" type="slidenum">
              <a:rPr lang="en-US" smtClean="0"/>
              <a:t>124</a:t>
            </a:fld>
            <a:endParaRPr lang="en-US"/>
          </a:p>
        </p:txBody>
      </p:sp>
    </p:spTree>
    <p:extLst>
      <p:ext uri="{BB962C8B-B14F-4D97-AF65-F5344CB8AC3E}">
        <p14:creationId xmlns:p14="http://schemas.microsoft.com/office/powerpoint/2010/main" val="37852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par>
                          <p:cTn id="36" fill="hold">
                            <p:stCondLst>
                              <p:cond delay="4000"/>
                            </p:stCondLst>
                            <p:childTnLst>
                              <p:par>
                                <p:cTn id="37" presetID="1"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par>
                          <p:cTn id="39" fill="hold">
                            <p:stCondLst>
                              <p:cond delay="4000"/>
                            </p:stCondLst>
                            <p:childTnLst>
                              <p:par>
                                <p:cTn id="40" presetID="1" presetClass="entr" presetSubtype="0"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par>
                          <p:cTn id="42" fill="hold">
                            <p:stCondLst>
                              <p:cond delay="4000"/>
                            </p:stCondLst>
                            <p:childTnLst>
                              <p:par>
                                <p:cTn id="43" presetID="1" presetClass="entr" presetSubtype="0"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23"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AE4D389-B7F7-E44B-872F-EAD59ABF0432}" type="slidenum">
              <a:rPr lang="en-US" smtClean="0"/>
              <a:t>125</a:t>
            </a:fld>
            <a:endParaRPr lang="en-US"/>
          </a:p>
        </p:txBody>
      </p:sp>
    </p:spTree>
    <p:extLst>
      <p:ext uri="{BB962C8B-B14F-4D97-AF65-F5344CB8AC3E}">
        <p14:creationId xmlns:p14="http://schemas.microsoft.com/office/powerpoint/2010/main" val="14036412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7381" y="5761817"/>
            <a:ext cx="9200161" cy="48529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4757"/>
            <a:ext cx="8229600" cy="938251"/>
          </a:xfrm>
        </p:spPr>
        <p:txBody>
          <a:bodyPr>
            <a:normAutofit fontScale="90000"/>
          </a:bodyPr>
          <a:lstStyle/>
          <a:p>
            <a:r>
              <a:rPr lang="en-US" dirty="0" smtClean="0">
                <a:solidFill>
                  <a:srgbClr val="E03CD4"/>
                </a:solidFill>
              </a:rPr>
              <a:t>What is the task of these detectors?</a:t>
            </a:r>
            <a:endParaRPr lang="en-US" dirty="0">
              <a:solidFill>
                <a:srgbClr val="E03CD4"/>
              </a:solidFill>
            </a:endParaRPr>
          </a:p>
        </p:txBody>
      </p:sp>
      <p:sp>
        <p:nvSpPr>
          <p:cNvPr id="3" name="Content Placeholder 2"/>
          <p:cNvSpPr>
            <a:spLocks noGrp="1"/>
          </p:cNvSpPr>
          <p:nvPr>
            <p:ph idx="1"/>
          </p:nvPr>
        </p:nvSpPr>
        <p:spPr>
          <a:xfrm>
            <a:off x="457200" y="1345094"/>
            <a:ext cx="8229600" cy="4525963"/>
          </a:xfrm>
        </p:spPr>
        <p:txBody>
          <a:bodyPr/>
          <a:lstStyle/>
          <a:p>
            <a:endParaRPr lang="en-US"/>
          </a:p>
        </p:txBody>
      </p:sp>
      <p:sp>
        <p:nvSpPr>
          <p:cNvPr id="9" name="Slide Number Placeholder 8"/>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13</a:t>
            </a:fld>
            <a:endParaRPr lang="en-US">
              <a:solidFill>
                <a:prstClr val="white">
                  <a:tint val="75000"/>
                </a:prstClr>
              </a:solidFill>
              <a:latin typeface="Calibri"/>
            </a:endParaRPr>
          </a:p>
        </p:txBody>
      </p:sp>
      <p:pic>
        <p:nvPicPr>
          <p:cNvPr id="4" name="Content Placeholder 3"/>
          <p:cNvPicPr>
            <a:picLocks noChangeAspect="1"/>
          </p:cNvPicPr>
          <p:nvPr/>
        </p:nvPicPr>
        <p:blipFill>
          <a:blip r:embed="rId2"/>
          <a:srcRect t="1115" b="1115"/>
          <a:stretch>
            <a:fillRect/>
          </a:stretch>
        </p:blipFill>
        <p:spPr>
          <a:xfrm>
            <a:off x="-37381" y="938251"/>
            <a:ext cx="9194249" cy="5056483"/>
          </a:xfrm>
          <a:prstGeom prst="rect">
            <a:avLst/>
          </a:prstGeom>
        </p:spPr>
      </p:pic>
      <p:sp>
        <p:nvSpPr>
          <p:cNvPr id="8" name="TextBox 7"/>
          <p:cNvSpPr txBox="1"/>
          <p:nvPr/>
        </p:nvSpPr>
        <p:spPr>
          <a:xfrm>
            <a:off x="5581431" y="4550750"/>
            <a:ext cx="3441968" cy="646331"/>
          </a:xfrm>
          <a:prstGeom prst="rect">
            <a:avLst/>
          </a:prstGeom>
          <a:noFill/>
        </p:spPr>
        <p:txBody>
          <a:bodyPr wrap="none" rtlCol="0">
            <a:spAutoFit/>
          </a:bodyPr>
          <a:lstStyle/>
          <a:p>
            <a:r>
              <a:rPr lang="en-US" dirty="0" smtClean="0">
                <a:solidFill>
                  <a:prstClr val="white"/>
                </a:solidFill>
                <a:latin typeface="Calibri"/>
              </a:rPr>
              <a:t>(2) Magnetic field bends the tracks</a:t>
            </a:r>
          </a:p>
          <a:p>
            <a:pPr marL="285750" indent="-285750">
              <a:buFont typeface="Wingdings" charset="0"/>
              <a:buChar char="à"/>
            </a:pPr>
            <a:r>
              <a:rPr lang="en-US" dirty="0" smtClean="0">
                <a:solidFill>
                  <a:prstClr val="white"/>
                </a:solidFill>
                <a:latin typeface="Calibri"/>
              </a:rPr>
              <a:t>Momentum &amp; energy</a:t>
            </a:r>
          </a:p>
        </p:txBody>
      </p:sp>
      <p:grpSp>
        <p:nvGrpSpPr>
          <p:cNvPr id="24" name="Group 23"/>
          <p:cNvGrpSpPr/>
          <p:nvPr/>
        </p:nvGrpSpPr>
        <p:grpSpPr>
          <a:xfrm>
            <a:off x="-37381" y="4450518"/>
            <a:ext cx="4140074" cy="2407482"/>
            <a:chOff x="5130042" y="4422082"/>
            <a:chExt cx="4140074" cy="2407482"/>
          </a:xfrm>
        </p:grpSpPr>
        <p:pic>
          <p:nvPicPr>
            <p:cNvPr id="10" name="Picture 5" descr="ev10"/>
            <p:cNvPicPr>
              <a:picLocks noChangeAspect="1" noChangeArrowheads="1"/>
            </p:cNvPicPr>
            <p:nvPr/>
          </p:nvPicPr>
          <p:blipFill>
            <a:blip r:embed="rId3" cstate="print"/>
            <a:srcRect/>
            <a:stretch>
              <a:fillRect/>
            </a:stretch>
          </p:blipFill>
          <p:spPr bwMode="auto">
            <a:xfrm>
              <a:off x="5167423" y="4422082"/>
              <a:ext cx="4052777" cy="2407482"/>
            </a:xfrm>
            <a:prstGeom prst="rect">
              <a:avLst/>
            </a:prstGeom>
            <a:noFill/>
            <a:ln w="9525">
              <a:noFill/>
              <a:miter lim="800000"/>
              <a:headEnd/>
              <a:tailEnd/>
            </a:ln>
          </p:spPr>
        </p:pic>
        <p:sp>
          <p:nvSpPr>
            <p:cNvPr id="5" name="TextBox 4"/>
            <p:cNvSpPr txBox="1"/>
            <p:nvPr/>
          </p:nvSpPr>
          <p:spPr>
            <a:xfrm>
              <a:off x="5130042" y="5906234"/>
              <a:ext cx="4140074" cy="923330"/>
            </a:xfrm>
            <a:prstGeom prst="rect">
              <a:avLst/>
            </a:prstGeom>
            <a:noFill/>
          </p:spPr>
          <p:txBody>
            <a:bodyPr wrap="square" rtlCol="0">
              <a:spAutoFit/>
            </a:bodyPr>
            <a:lstStyle/>
            <a:p>
              <a:pPr marL="342900" indent="-342900">
                <a:buFontTx/>
                <a:buAutoNum type="arabicParenBoth"/>
              </a:pPr>
              <a:r>
                <a:rPr lang="en-US" dirty="0" smtClean="0">
                  <a:solidFill>
                    <a:prstClr val="black"/>
                  </a:solidFill>
                  <a:latin typeface="Calibri"/>
                </a:rPr>
                <a:t>Measure track POINTs where charged particles traverses</a:t>
              </a:r>
            </a:p>
            <a:p>
              <a:pPr marL="342900" indent="-342900">
                <a:buFontTx/>
                <a:buAutoNum type="arabicParenBoth"/>
              </a:pPr>
              <a:r>
                <a:rPr lang="en-US" dirty="0" smtClean="0">
                  <a:solidFill>
                    <a:prstClr val="black"/>
                  </a:solidFill>
                  <a:latin typeface="Calibri"/>
                </a:rPr>
                <a:t>Reconstruct tracks (interpolate points)</a:t>
              </a:r>
              <a:endParaRPr lang="en-US" dirty="0">
                <a:solidFill>
                  <a:prstClr val="black"/>
                </a:solidFill>
                <a:latin typeface="Calibri"/>
              </a:endParaRPr>
            </a:p>
          </p:txBody>
        </p:sp>
      </p:grpSp>
      <p:grpSp>
        <p:nvGrpSpPr>
          <p:cNvPr id="7" name="Group 6"/>
          <p:cNvGrpSpPr/>
          <p:nvPr/>
        </p:nvGrpSpPr>
        <p:grpSpPr>
          <a:xfrm>
            <a:off x="1450151" y="1123033"/>
            <a:ext cx="6448841" cy="4322413"/>
            <a:chOff x="1450151" y="1123033"/>
            <a:chExt cx="6448841" cy="4322413"/>
          </a:xfrm>
        </p:grpSpPr>
        <p:sp>
          <p:nvSpPr>
            <p:cNvPr id="6" name="Oval 5"/>
            <p:cNvSpPr/>
            <p:nvPr/>
          </p:nvSpPr>
          <p:spPr>
            <a:xfrm>
              <a:off x="1450151" y="4450518"/>
              <a:ext cx="322255" cy="349713"/>
            </a:xfrm>
            <a:prstGeom prst="ellipse">
              <a:avLst/>
            </a:prstGeom>
            <a:no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Oval 18"/>
            <p:cNvSpPr/>
            <p:nvPr/>
          </p:nvSpPr>
          <p:spPr>
            <a:xfrm>
              <a:off x="1575618" y="5095733"/>
              <a:ext cx="322255" cy="349713"/>
            </a:xfrm>
            <a:prstGeom prst="ellipse">
              <a:avLst/>
            </a:prstGeom>
            <a:no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Oval 19"/>
            <p:cNvSpPr/>
            <p:nvPr/>
          </p:nvSpPr>
          <p:spPr>
            <a:xfrm>
              <a:off x="2626936" y="2196448"/>
              <a:ext cx="322255" cy="349713"/>
            </a:xfrm>
            <a:prstGeom prst="ellipse">
              <a:avLst/>
            </a:prstGeom>
            <a:no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Oval 20"/>
            <p:cNvSpPr/>
            <p:nvPr/>
          </p:nvSpPr>
          <p:spPr>
            <a:xfrm>
              <a:off x="1994431" y="1602689"/>
              <a:ext cx="322255" cy="349713"/>
            </a:xfrm>
            <a:prstGeom prst="ellipse">
              <a:avLst/>
            </a:prstGeom>
            <a:no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Oval 21"/>
            <p:cNvSpPr/>
            <p:nvPr/>
          </p:nvSpPr>
          <p:spPr>
            <a:xfrm>
              <a:off x="7576737" y="1123033"/>
              <a:ext cx="322255" cy="349713"/>
            </a:xfrm>
            <a:prstGeom prst="ellipse">
              <a:avLst/>
            </a:prstGeom>
            <a:no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Oval 22"/>
            <p:cNvSpPr/>
            <p:nvPr/>
          </p:nvSpPr>
          <p:spPr>
            <a:xfrm>
              <a:off x="7254482" y="1427833"/>
              <a:ext cx="322255" cy="349713"/>
            </a:xfrm>
            <a:prstGeom prst="ellipse">
              <a:avLst/>
            </a:prstGeom>
            <a:no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27" name="TextBox 26"/>
          <p:cNvSpPr txBox="1"/>
          <p:nvPr/>
        </p:nvSpPr>
        <p:spPr>
          <a:xfrm>
            <a:off x="4176114" y="5298904"/>
            <a:ext cx="4687927" cy="923330"/>
          </a:xfrm>
          <a:prstGeom prst="rect">
            <a:avLst/>
          </a:prstGeom>
          <a:noFill/>
        </p:spPr>
        <p:txBody>
          <a:bodyPr wrap="none" rtlCol="0">
            <a:spAutoFit/>
          </a:bodyPr>
          <a:lstStyle/>
          <a:p>
            <a:r>
              <a:rPr lang="en-US" dirty="0" smtClean="0">
                <a:solidFill>
                  <a:srgbClr val="FFB82E"/>
                </a:solidFill>
                <a:latin typeface="Calibri"/>
              </a:rPr>
              <a:t>(3) With good  </a:t>
            </a:r>
            <a:r>
              <a:rPr lang="en-US" dirty="0" smtClean="0">
                <a:solidFill>
                  <a:srgbClr val="FF0000"/>
                </a:solidFill>
                <a:latin typeface="Calibri"/>
              </a:rPr>
              <a:t>3D</a:t>
            </a:r>
            <a:r>
              <a:rPr lang="en-US" dirty="0" smtClean="0">
                <a:solidFill>
                  <a:srgbClr val="FFB82E"/>
                </a:solidFill>
                <a:latin typeface="Calibri"/>
              </a:rPr>
              <a:t> resolution and low occupancy</a:t>
            </a:r>
          </a:p>
          <a:p>
            <a:r>
              <a:rPr lang="en-US" dirty="0">
                <a:solidFill>
                  <a:srgbClr val="FFB82E"/>
                </a:solidFill>
                <a:latin typeface="Calibri"/>
              </a:rPr>
              <a:t>	</a:t>
            </a:r>
            <a:r>
              <a:rPr lang="en-US" dirty="0" smtClean="0">
                <a:solidFill>
                  <a:srgbClr val="FFB82E"/>
                </a:solidFill>
                <a:latin typeface="Calibri"/>
              </a:rPr>
              <a:t>		 – isolate tracks in this mess</a:t>
            </a:r>
          </a:p>
          <a:p>
            <a:r>
              <a:rPr lang="en-US" dirty="0">
                <a:solidFill>
                  <a:srgbClr val="FFB82E"/>
                </a:solidFill>
                <a:latin typeface="Calibri"/>
              </a:rPr>
              <a:t>	</a:t>
            </a:r>
            <a:r>
              <a:rPr lang="en-US" dirty="0" smtClean="0">
                <a:solidFill>
                  <a:srgbClr val="FFB82E"/>
                </a:solidFill>
                <a:latin typeface="Calibri"/>
              </a:rPr>
              <a:t>			</a:t>
            </a:r>
            <a:r>
              <a:rPr lang="en-US" dirty="0" smtClean="0">
                <a:solidFill>
                  <a:srgbClr val="FFB82E"/>
                </a:solidFill>
                <a:latin typeface="Calibri"/>
                <a:sym typeface="Wingdings"/>
              </a:rPr>
              <a:t></a:t>
            </a:r>
            <a:r>
              <a:rPr lang="en-US" dirty="0" smtClean="0">
                <a:solidFill>
                  <a:srgbClr val="FFB82E"/>
                </a:solidFill>
                <a:latin typeface="Calibri"/>
              </a:rPr>
              <a:t> Pattern recognition</a:t>
            </a:r>
          </a:p>
        </p:txBody>
      </p:sp>
      <p:cxnSp>
        <p:nvCxnSpPr>
          <p:cNvPr id="29" name="Straight Connector 28"/>
          <p:cNvCxnSpPr/>
          <p:nvPr/>
        </p:nvCxnSpPr>
        <p:spPr>
          <a:xfrm flipH="1" flipV="1">
            <a:off x="4786442" y="4236346"/>
            <a:ext cx="473905" cy="120910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176115" y="6211669"/>
            <a:ext cx="4865996" cy="646331"/>
          </a:xfrm>
          <a:prstGeom prst="rect">
            <a:avLst/>
          </a:prstGeom>
          <a:noFill/>
        </p:spPr>
        <p:txBody>
          <a:bodyPr wrap="square" rtlCol="0">
            <a:spAutoFit/>
          </a:bodyPr>
          <a:lstStyle/>
          <a:p>
            <a:r>
              <a:rPr lang="en-US" dirty="0" smtClean="0">
                <a:solidFill>
                  <a:srgbClr val="1F497D">
                    <a:lumMod val="40000"/>
                    <a:lumOff val="60000"/>
                  </a:srgbClr>
                </a:solidFill>
                <a:latin typeface="Calibri"/>
              </a:rPr>
              <a:t>(4) In conjunction with calorimeter identify particle (see first lecture)</a:t>
            </a:r>
            <a:endParaRPr lang="en-US" dirty="0">
              <a:solidFill>
                <a:srgbClr val="1F497D">
                  <a:lumMod val="40000"/>
                  <a:lumOff val="60000"/>
                </a:srgbClr>
              </a:solidFill>
              <a:latin typeface="Calibri"/>
            </a:endParaRPr>
          </a:p>
        </p:txBody>
      </p:sp>
      <p:sp>
        <p:nvSpPr>
          <p:cNvPr id="33" name="TextBox 32"/>
          <p:cNvSpPr txBox="1"/>
          <p:nvPr/>
        </p:nvSpPr>
        <p:spPr>
          <a:xfrm>
            <a:off x="3917890" y="1904060"/>
            <a:ext cx="5226110" cy="584776"/>
          </a:xfrm>
          <a:prstGeom prst="rect">
            <a:avLst/>
          </a:prstGeom>
          <a:noFill/>
        </p:spPr>
        <p:txBody>
          <a:bodyPr wrap="none" rtlCol="0">
            <a:spAutoFit/>
          </a:bodyPr>
          <a:lstStyle/>
          <a:p>
            <a:r>
              <a:rPr lang="en-US" sz="1600" dirty="0" smtClean="0">
                <a:solidFill>
                  <a:srgbClr val="FFFF00"/>
                </a:solidFill>
                <a:latin typeface="Calibri"/>
              </a:rPr>
              <a:t>(5) With even better resolution and lower occupancy (pixels)</a:t>
            </a:r>
          </a:p>
          <a:p>
            <a:r>
              <a:rPr lang="en-US" sz="1600" dirty="0">
                <a:solidFill>
                  <a:srgbClr val="FFFF00"/>
                </a:solidFill>
                <a:latin typeface="Calibri"/>
              </a:rPr>
              <a:t>	</a:t>
            </a:r>
            <a:r>
              <a:rPr lang="en-US" sz="1600" dirty="0" smtClean="0">
                <a:solidFill>
                  <a:srgbClr val="FFFF00"/>
                </a:solidFill>
                <a:latin typeface="Calibri"/>
              </a:rPr>
              <a:t>- identify origin (vertex) </a:t>
            </a:r>
            <a:endParaRPr lang="en-US" sz="1600" dirty="0">
              <a:solidFill>
                <a:srgbClr val="FFFF00"/>
              </a:solidFill>
              <a:latin typeface="Calibri"/>
            </a:endParaRPr>
          </a:p>
        </p:txBody>
      </p:sp>
      <p:cxnSp>
        <p:nvCxnSpPr>
          <p:cNvPr id="36" name="Straight Connector 35"/>
          <p:cNvCxnSpPr/>
          <p:nvPr/>
        </p:nvCxnSpPr>
        <p:spPr>
          <a:xfrm flipH="1">
            <a:off x="4786442" y="2488836"/>
            <a:ext cx="1137372" cy="1510578"/>
          </a:xfrm>
          <a:prstGeom prst="line">
            <a:avLst/>
          </a:prstGeom>
          <a:ln w="57150" cmpd="sng">
            <a:solidFill>
              <a:srgbClr val="FFFF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2995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down)">
                                      <p:cBhvr>
                                        <p:cTn id="33" dur="500"/>
                                        <p:tgtEl>
                                          <p:spTgt spid="3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down)">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p:bldP spid="31"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rot="2055977">
            <a:off x="6448137" y="1227241"/>
            <a:ext cx="2718996" cy="481238"/>
          </a:xfrm>
          <a:prstGeom prst="rect">
            <a:avLst/>
          </a:prstGeom>
        </p:spPr>
      </p:pic>
      <p:sp>
        <p:nvSpPr>
          <p:cNvPr id="23" name="AutoShape 4"/>
          <p:cNvSpPr>
            <a:spLocks noChangeArrowheads="1"/>
          </p:cNvSpPr>
          <p:nvPr/>
        </p:nvSpPr>
        <p:spPr bwMode="auto">
          <a:xfrm>
            <a:off x="5494805" y="617854"/>
            <a:ext cx="381000" cy="457200"/>
          </a:xfrm>
          <a:prstGeom prst="star4">
            <a:avLst>
              <a:gd name="adj" fmla="val 6250"/>
            </a:avLst>
          </a:prstGeom>
          <a:solidFill>
            <a:schemeClr val="accent1"/>
          </a:solidFill>
          <a:ln w="9525">
            <a:solidFill>
              <a:schemeClr val="tx1"/>
            </a:solidFill>
            <a:miter lim="800000"/>
            <a:headEnd/>
            <a:tailEnd/>
          </a:ln>
        </p:spPr>
        <p:txBody>
          <a:bodyPr wrap="none" anchor="ctr"/>
          <a:lstStyle/>
          <a:p>
            <a:endParaRPr lang="en-GB"/>
          </a:p>
        </p:txBody>
      </p:sp>
      <p:sp>
        <p:nvSpPr>
          <p:cNvPr id="24" name="AutoShape 5"/>
          <p:cNvSpPr>
            <a:spLocks noChangeArrowheads="1"/>
          </p:cNvSpPr>
          <p:nvPr/>
        </p:nvSpPr>
        <p:spPr bwMode="auto">
          <a:xfrm>
            <a:off x="5853543" y="313054"/>
            <a:ext cx="381000" cy="457200"/>
          </a:xfrm>
          <a:prstGeom prst="star4">
            <a:avLst>
              <a:gd name="adj" fmla="val 3750"/>
            </a:avLst>
          </a:prstGeom>
          <a:solidFill>
            <a:schemeClr val="accent1"/>
          </a:solidFill>
          <a:ln w="9525">
            <a:solidFill>
              <a:schemeClr val="tx1"/>
            </a:solidFill>
            <a:miter lim="800000"/>
            <a:headEnd/>
            <a:tailEnd/>
          </a:ln>
        </p:spPr>
        <p:txBody>
          <a:bodyPr wrap="none" anchor="ctr"/>
          <a:lstStyle/>
          <a:p>
            <a:endParaRPr lang="en-GB"/>
          </a:p>
        </p:txBody>
      </p:sp>
      <p:sp>
        <p:nvSpPr>
          <p:cNvPr id="25" name="AutoShape 6"/>
          <p:cNvSpPr>
            <a:spLocks noChangeArrowheads="1"/>
          </p:cNvSpPr>
          <p:nvPr/>
        </p:nvSpPr>
        <p:spPr bwMode="auto">
          <a:xfrm>
            <a:off x="6234543" y="160654"/>
            <a:ext cx="381000" cy="457200"/>
          </a:xfrm>
          <a:prstGeom prst="star4">
            <a:avLst>
              <a:gd name="adj" fmla="val 6250"/>
            </a:avLst>
          </a:prstGeom>
          <a:solidFill>
            <a:schemeClr val="accent1"/>
          </a:solidFill>
          <a:ln w="9525">
            <a:solidFill>
              <a:schemeClr val="tx1"/>
            </a:solidFill>
            <a:miter lim="800000"/>
            <a:headEnd/>
            <a:tailEnd/>
          </a:ln>
        </p:spPr>
        <p:txBody>
          <a:bodyPr wrap="none" anchor="ctr"/>
          <a:lstStyle/>
          <a:p>
            <a:endParaRPr lang="en-GB"/>
          </a:p>
        </p:txBody>
      </p:sp>
      <p:sp>
        <p:nvSpPr>
          <p:cNvPr id="26" name="AutoShape 7"/>
          <p:cNvSpPr>
            <a:spLocks noChangeArrowheads="1"/>
          </p:cNvSpPr>
          <p:nvPr/>
        </p:nvSpPr>
        <p:spPr bwMode="auto">
          <a:xfrm>
            <a:off x="6714005" y="84454"/>
            <a:ext cx="381000" cy="457200"/>
          </a:xfrm>
          <a:prstGeom prst="star4">
            <a:avLst>
              <a:gd name="adj" fmla="val 6250"/>
            </a:avLst>
          </a:prstGeom>
          <a:solidFill>
            <a:schemeClr val="accent1"/>
          </a:solidFill>
          <a:ln w="9525">
            <a:solidFill>
              <a:schemeClr val="tx1"/>
            </a:solidFill>
            <a:miter lim="800000"/>
            <a:headEnd/>
            <a:tailEnd/>
          </a:ln>
        </p:spPr>
        <p:txBody>
          <a:bodyPr wrap="none" anchor="ctr"/>
          <a:lstStyle/>
          <a:p>
            <a:endParaRPr lang="en-GB"/>
          </a:p>
        </p:txBody>
      </p:sp>
      <p:sp>
        <p:nvSpPr>
          <p:cNvPr id="27" name="AutoShape 8"/>
          <p:cNvSpPr>
            <a:spLocks noChangeArrowheads="1"/>
          </p:cNvSpPr>
          <p:nvPr/>
        </p:nvSpPr>
        <p:spPr bwMode="auto">
          <a:xfrm>
            <a:off x="7323605" y="109834"/>
            <a:ext cx="533400" cy="533400"/>
          </a:xfrm>
          <a:prstGeom prst="star4">
            <a:avLst>
              <a:gd name="adj" fmla="val 6250"/>
            </a:avLst>
          </a:prstGeom>
          <a:solidFill>
            <a:schemeClr val="accent1"/>
          </a:solidFill>
          <a:ln w="9525">
            <a:solidFill>
              <a:schemeClr val="tx1"/>
            </a:solidFill>
            <a:miter lim="800000"/>
            <a:headEnd/>
            <a:tailEnd/>
          </a:ln>
        </p:spPr>
        <p:txBody>
          <a:bodyPr wrap="none" anchor="ctr"/>
          <a:lstStyle/>
          <a:p>
            <a:endParaRPr lang="en-GB"/>
          </a:p>
        </p:txBody>
      </p:sp>
      <p:sp>
        <p:nvSpPr>
          <p:cNvPr id="28" name="AutoShape 9"/>
          <p:cNvSpPr>
            <a:spLocks noChangeArrowheads="1"/>
          </p:cNvSpPr>
          <p:nvPr/>
        </p:nvSpPr>
        <p:spPr bwMode="auto">
          <a:xfrm>
            <a:off x="8187205" y="351154"/>
            <a:ext cx="381000" cy="381000"/>
          </a:xfrm>
          <a:prstGeom prst="star4">
            <a:avLst>
              <a:gd name="adj" fmla="val 6250"/>
            </a:avLst>
          </a:prstGeom>
          <a:solidFill>
            <a:schemeClr val="accent1"/>
          </a:solidFill>
          <a:ln w="9525">
            <a:solidFill>
              <a:schemeClr val="tx1"/>
            </a:solidFill>
            <a:miter lim="800000"/>
            <a:headEnd/>
            <a:tailEnd/>
          </a:ln>
        </p:spPr>
        <p:txBody>
          <a:bodyPr wrap="none" anchor="ctr"/>
          <a:lstStyle/>
          <a:p>
            <a:endParaRPr lang="en-GB"/>
          </a:p>
        </p:txBody>
      </p:sp>
      <p:sp>
        <p:nvSpPr>
          <p:cNvPr id="29" name="AutoShape 10"/>
          <p:cNvSpPr>
            <a:spLocks noChangeArrowheads="1"/>
          </p:cNvSpPr>
          <p:nvPr/>
        </p:nvSpPr>
        <p:spPr bwMode="auto">
          <a:xfrm>
            <a:off x="8685643" y="503554"/>
            <a:ext cx="381000" cy="457200"/>
          </a:xfrm>
          <a:prstGeom prst="star4">
            <a:avLst>
              <a:gd name="adj" fmla="val 6250"/>
            </a:avLst>
          </a:prstGeom>
          <a:solidFill>
            <a:schemeClr val="accent1"/>
          </a:solidFill>
          <a:ln w="9525">
            <a:solidFill>
              <a:schemeClr val="tx1"/>
            </a:solidFill>
            <a:miter lim="800000"/>
            <a:headEnd/>
            <a:tailEnd/>
          </a:ln>
        </p:spPr>
        <p:txBody>
          <a:bodyPr wrap="none" anchor="ctr"/>
          <a:lstStyle/>
          <a:p>
            <a:endParaRPr lang="en-GB"/>
          </a:p>
        </p:txBody>
      </p:sp>
      <p:sp>
        <p:nvSpPr>
          <p:cNvPr id="30" name="Freeform 11"/>
          <p:cNvSpPr>
            <a:spLocks/>
          </p:cNvSpPr>
          <p:nvPr/>
        </p:nvSpPr>
        <p:spPr bwMode="auto">
          <a:xfrm>
            <a:off x="5494805" y="313054"/>
            <a:ext cx="3657600" cy="762000"/>
          </a:xfrm>
          <a:custGeom>
            <a:avLst/>
            <a:gdLst>
              <a:gd name="T0" fmla="*/ 0 w 2976"/>
              <a:gd name="T1" fmla="*/ 2147483647 h 842"/>
              <a:gd name="T2" fmla="*/ 2147483647 w 2976"/>
              <a:gd name="T3" fmla="*/ 2147483647 h 842"/>
              <a:gd name="T4" fmla="*/ 2147483647 w 2976"/>
              <a:gd name="T5" fmla="*/ 2147483647 h 842"/>
              <a:gd name="T6" fmla="*/ 2147483647 w 2976"/>
              <a:gd name="T7" fmla="*/ 2147483647 h 842"/>
              <a:gd name="T8" fmla="*/ 2147483647 w 2976"/>
              <a:gd name="T9" fmla="*/ 2147483647 h 842"/>
              <a:gd name="T10" fmla="*/ 2147483647 w 2976"/>
              <a:gd name="T11" fmla="*/ 2147483647 h 842"/>
              <a:gd name="T12" fmla="*/ 2147483647 w 2976"/>
              <a:gd name="T13" fmla="*/ 2147483647 h 842"/>
              <a:gd name="T14" fmla="*/ 0 60000 65536"/>
              <a:gd name="T15" fmla="*/ 0 60000 65536"/>
              <a:gd name="T16" fmla="*/ 0 60000 65536"/>
              <a:gd name="T17" fmla="*/ 0 60000 65536"/>
              <a:gd name="T18" fmla="*/ 0 60000 65536"/>
              <a:gd name="T19" fmla="*/ 0 60000 65536"/>
              <a:gd name="T20" fmla="*/ 0 60000 65536"/>
              <a:gd name="T21" fmla="*/ 0 w 2976"/>
              <a:gd name="T22" fmla="*/ 0 h 842"/>
              <a:gd name="T23" fmla="*/ 2976 w 2976"/>
              <a:gd name="T24" fmla="*/ 842 h 8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76" h="842">
                <a:moveTo>
                  <a:pt x="0" y="842"/>
                </a:moveTo>
                <a:cubicBezTo>
                  <a:pt x="70" y="753"/>
                  <a:pt x="256" y="438"/>
                  <a:pt x="417" y="306"/>
                </a:cubicBezTo>
                <a:cubicBezTo>
                  <a:pt x="578" y="174"/>
                  <a:pt x="806" y="94"/>
                  <a:pt x="968" y="47"/>
                </a:cubicBezTo>
                <a:cubicBezTo>
                  <a:pt x="1130" y="0"/>
                  <a:pt x="1217" y="14"/>
                  <a:pt x="1392" y="26"/>
                </a:cubicBezTo>
                <a:cubicBezTo>
                  <a:pt x="1567" y="38"/>
                  <a:pt x="1824" y="66"/>
                  <a:pt x="2016" y="122"/>
                </a:cubicBezTo>
                <a:cubicBezTo>
                  <a:pt x="2208" y="178"/>
                  <a:pt x="2384" y="274"/>
                  <a:pt x="2544" y="362"/>
                </a:cubicBezTo>
                <a:cubicBezTo>
                  <a:pt x="2704" y="450"/>
                  <a:pt x="2904" y="602"/>
                  <a:pt x="2976" y="650"/>
                </a:cubicBezTo>
              </a:path>
            </a:pathLst>
          </a:custGeom>
          <a:noFill/>
          <a:ln w="28575">
            <a:solidFill>
              <a:schemeClr val="tx1"/>
            </a:solidFill>
            <a:round/>
            <a:headEnd/>
            <a:tailEnd/>
          </a:ln>
        </p:spPr>
        <p:txBody>
          <a:bodyPr wrap="none" anchor="ctr"/>
          <a:lstStyle/>
          <a:p>
            <a:endParaRPr lang="en-GB"/>
          </a:p>
        </p:txBody>
      </p:sp>
      <p:sp>
        <p:nvSpPr>
          <p:cNvPr id="4" name="Title 3"/>
          <p:cNvSpPr>
            <a:spLocks noGrp="1"/>
          </p:cNvSpPr>
          <p:nvPr>
            <p:ph type="title"/>
          </p:nvPr>
        </p:nvSpPr>
        <p:spPr>
          <a:xfrm>
            <a:off x="338605" y="198754"/>
            <a:ext cx="8229600" cy="762000"/>
          </a:xfrm>
        </p:spPr>
        <p:txBody>
          <a:bodyPr/>
          <a:lstStyle/>
          <a:p>
            <a:pPr algn="l"/>
            <a:r>
              <a:rPr lang="en-US" dirty="0" smtClean="0">
                <a:solidFill>
                  <a:srgbClr val="660066"/>
                </a:solidFill>
              </a:rPr>
              <a:t>Role and Challenges (I)</a:t>
            </a:r>
            <a:endParaRPr lang="en-US" dirty="0">
              <a:solidFill>
                <a:srgbClr val="660066"/>
              </a:solidFill>
            </a:endParaRPr>
          </a:p>
        </p:txBody>
      </p:sp>
      <p:sp>
        <p:nvSpPr>
          <p:cNvPr id="5" name="Content Placeholder 4"/>
          <p:cNvSpPr>
            <a:spLocks noGrp="1"/>
          </p:cNvSpPr>
          <p:nvPr>
            <p:ph idx="1"/>
          </p:nvPr>
        </p:nvSpPr>
        <p:spPr>
          <a:xfrm>
            <a:off x="155299" y="960754"/>
            <a:ext cx="8229600" cy="5769579"/>
          </a:xfrm>
        </p:spPr>
        <p:txBody>
          <a:bodyPr>
            <a:normAutofit fontScale="70000" lnSpcReduction="20000"/>
          </a:bodyPr>
          <a:lstStyle/>
          <a:p>
            <a:pPr marL="0" indent="0">
              <a:buNone/>
            </a:pPr>
            <a:r>
              <a:rPr lang="en-US" dirty="0" smtClean="0"/>
              <a:t>Measure the trajectory of the particle</a:t>
            </a:r>
          </a:p>
          <a:p>
            <a:pPr lvl="1"/>
            <a:r>
              <a:rPr lang="en-US" dirty="0" smtClean="0"/>
              <a:t>Several points (hits) along the track</a:t>
            </a:r>
          </a:p>
          <a:p>
            <a:pPr lvl="1"/>
            <a:r>
              <a:rPr lang="en-US" dirty="0" smtClean="0"/>
              <a:t>Fit a curve (helix or straight line)</a:t>
            </a:r>
          </a:p>
          <a:p>
            <a:pPr lvl="2"/>
            <a:r>
              <a:rPr lang="en-US" dirty="0" smtClean="0"/>
              <a:t>Determine </a:t>
            </a:r>
            <a:r>
              <a:rPr lang="en-US" b="1" dirty="0" smtClean="0">
                <a:solidFill>
                  <a:srgbClr val="800000"/>
                </a:solidFill>
              </a:rPr>
              <a:t>momentum</a:t>
            </a:r>
            <a:r>
              <a:rPr lang="en-US" dirty="0" smtClean="0">
                <a:solidFill>
                  <a:srgbClr val="800000"/>
                </a:solidFill>
              </a:rPr>
              <a:t> </a:t>
            </a:r>
            <a:r>
              <a:rPr lang="en-US" b="1" dirty="0" smtClean="0">
                <a:solidFill>
                  <a:srgbClr val="800000"/>
                </a:solidFill>
              </a:rPr>
              <a:t>from the curvature </a:t>
            </a:r>
            <a:r>
              <a:rPr lang="en-US" dirty="0" smtClean="0"/>
              <a:t>in the magnetic field</a:t>
            </a:r>
          </a:p>
          <a:p>
            <a:pPr lvl="2"/>
            <a:r>
              <a:rPr lang="en-US" dirty="0" smtClean="0"/>
              <a:t>Track is mandatory for the </a:t>
            </a:r>
            <a:r>
              <a:rPr lang="en-US" b="1" dirty="0" smtClean="0">
                <a:solidFill>
                  <a:srgbClr val="800000"/>
                </a:solidFill>
              </a:rPr>
              <a:t>particle flow </a:t>
            </a:r>
            <a:r>
              <a:rPr lang="en-US" dirty="0" smtClean="0"/>
              <a:t>algorithm and used for jet and MET reconstruction</a:t>
            </a:r>
          </a:p>
          <a:p>
            <a:pPr lvl="3"/>
            <a:r>
              <a:rPr lang="en-US" dirty="0" smtClean="0"/>
              <a:t>Remember an ECAL event without a track is a photon</a:t>
            </a:r>
          </a:p>
          <a:p>
            <a:endParaRPr lang="en-US" dirty="0" smtClean="0"/>
          </a:p>
          <a:p>
            <a:r>
              <a:rPr lang="en-US" dirty="0" smtClean="0"/>
              <a:t> Challenge at LHC</a:t>
            </a:r>
          </a:p>
          <a:p>
            <a:pPr lvl="1"/>
            <a:r>
              <a:rPr lang="en-US" dirty="0" smtClean="0"/>
              <a:t> High occupancy, radiation dose and data rates</a:t>
            </a:r>
          </a:p>
          <a:p>
            <a:pPr lvl="1"/>
            <a:r>
              <a:rPr lang="en-US" dirty="0" smtClean="0"/>
              <a:t> At LHC design luminosity  (times 10 for HL-LHC)</a:t>
            </a:r>
          </a:p>
          <a:p>
            <a:pPr lvl="2"/>
            <a:r>
              <a:rPr lang="en-US" dirty="0" smtClean="0">
                <a:solidFill>
                  <a:srgbClr val="800000"/>
                </a:solidFill>
              </a:rPr>
              <a:t>&gt;20 interactions = 1000 </a:t>
            </a:r>
            <a:r>
              <a:rPr lang="en-US" dirty="0">
                <a:solidFill>
                  <a:srgbClr val="800000"/>
                </a:solidFill>
              </a:rPr>
              <a:t>tracks </a:t>
            </a:r>
            <a:r>
              <a:rPr lang="en-US" dirty="0" smtClean="0">
                <a:solidFill>
                  <a:srgbClr val="800000"/>
                </a:solidFill>
              </a:rPr>
              <a:t>   per </a:t>
            </a:r>
            <a:r>
              <a:rPr lang="en-US" dirty="0" err="1">
                <a:solidFill>
                  <a:srgbClr val="800000"/>
                </a:solidFill>
              </a:rPr>
              <a:t>pp</a:t>
            </a:r>
            <a:r>
              <a:rPr lang="en-US" dirty="0">
                <a:solidFill>
                  <a:srgbClr val="800000"/>
                </a:solidFill>
              </a:rPr>
              <a:t> crossing every 25 ns </a:t>
            </a:r>
            <a:endParaRPr lang="en-US" dirty="0" smtClean="0">
              <a:solidFill>
                <a:srgbClr val="800000"/>
              </a:solidFill>
            </a:endParaRPr>
          </a:p>
          <a:p>
            <a:endParaRPr lang="en-US" dirty="0" smtClean="0"/>
          </a:p>
          <a:p>
            <a:r>
              <a:rPr lang="en-US" dirty="0" smtClean="0"/>
              <a:t> Need large channel granularity to keep occupancy at acceptable level (percentage and below)</a:t>
            </a:r>
          </a:p>
          <a:p>
            <a:pPr lvl="1"/>
            <a:r>
              <a:rPr lang="en-US" dirty="0" smtClean="0">
                <a:sym typeface="Wingdings"/>
              </a:rPr>
              <a:t> Large numbers of electronic channels increase material and heat load</a:t>
            </a:r>
          </a:p>
          <a:p>
            <a:pPr lvl="2"/>
            <a:r>
              <a:rPr lang="en-US" dirty="0" smtClean="0">
                <a:sym typeface="Wingdings"/>
              </a:rPr>
              <a:t> Sensors, Power, cooling</a:t>
            </a:r>
          </a:p>
          <a:p>
            <a:pPr lvl="1"/>
            <a:r>
              <a:rPr lang="en-US" dirty="0" smtClean="0"/>
              <a:t> Minimize material to minimize multiple scattering of charged (and neutral) particle before the calorimeter and to avoid photon conversion</a:t>
            </a:r>
          </a:p>
        </p:txBody>
      </p:sp>
      <p:pic>
        <p:nvPicPr>
          <p:cNvPr id="14" name="Picture 13" descr="vertic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1" y="2997200"/>
            <a:ext cx="1981200" cy="1371600"/>
          </a:xfrm>
          <a:prstGeom prst="rect">
            <a:avLst/>
          </a:prstGeom>
        </p:spPr>
      </p:pic>
    </p:spTree>
    <p:extLst>
      <p:ext uri="{BB962C8B-B14F-4D97-AF65-F5344CB8AC3E}">
        <p14:creationId xmlns:p14="http://schemas.microsoft.com/office/powerpoint/2010/main" val="1019401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79785" y="6327117"/>
            <a:ext cx="5198859" cy="40011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000" b="1" dirty="0">
                <a:solidFill>
                  <a:schemeClr val="accent6">
                    <a:lumMod val="75000"/>
                  </a:schemeClr>
                </a:solidFill>
              </a:rPr>
              <a:t>Take home</a:t>
            </a:r>
            <a:r>
              <a:rPr lang="en-US" sz="2000" dirty="0" smtClean="0"/>
              <a:t>: This is the task of the pixel detector </a:t>
            </a:r>
            <a:endParaRPr lang="en-US" sz="2000" dirty="0"/>
          </a:p>
        </p:txBody>
      </p:sp>
      <p:sp>
        <p:nvSpPr>
          <p:cNvPr id="3" name="Title 2"/>
          <p:cNvSpPr>
            <a:spLocks noGrp="1"/>
          </p:cNvSpPr>
          <p:nvPr>
            <p:ph type="title"/>
          </p:nvPr>
        </p:nvSpPr>
        <p:spPr>
          <a:xfrm>
            <a:off x="457200" y="104415"/>
            <a:ext cx="8229600" cy="1143000"/>
          </a:xfrm>
        </p:spPr>
        <p:txBody>
          <a:bodyPr/>
          <a:lstStyle/>
          <a:p>
            <a:r>
              <a:rPr lang="en-US" dirty="0" smtClean="0">
                <a:solidFill>
                  <a:srgbClr val="660066"/>
                </a:solidFill>
              </a:rPr>
              <a:t>Role of the Tracker (II) - </a:t>
            </a:r>
            <a:r>
              <a:rPr lang="en-US" dirty="0" err="1" smtClean="0">
                <a:solidFill>
                  <a:srgbClr val="660066"/>
                </a:solidFill>
              </a:rPr>
              <a:t>Vertexing</a:t>
            </a:r>
            <a:endParaRPr lang="en-US" dirty="0">
              <a:solidFill>
                <a:srgbClr val="660066"/>
              </a:solidFill>
            </a:endParaRPr>
          </a:p>
        </p:txBody>
      </p:sp>
      <p:sp>
        <p:nvSpPr>
          <p:cNvPr id="5" name="Content Placeholder 4"/>
          <p:cNvSpPr>
            <a:spLocks noGrp="1"/>
          </p:cNvSpPr>
          <p:nvPr>
            <p:ph idx="1"/>
          </p:nvPr>
        </p:nvSpPr>
        <p:spPr>
          <a:xfrm>
            <a:off x="-92711" y="1178463"/>
            <a:ext cx="8229600" cy="5436722"/>
          </a:xfrm>
        </p:spPr>
        <p:txBody>
          <a:bodyPr>
            <a:normAutofit/>
          </a:bodyPr>
          <a:lstStyle/>
          <a:p>
            <a:r>
              <a:rPr lang="en-US" dirty="0" smtClean="0"/>
              <a:t>Extrapolate track back to the point of origin</a:t>
            </a:r>
          </a:p>
          <a:p>
            <a:pPr lvl="1"/>
            <a:r>
              <a:rPr lang="en-US" dirty="0" smtClean="0"/>
              <a:t>Reconstruct</a:t>
            </a:r>
          </a:p>
          <a:p>
            <a:pPr lvl="2"/>
            <a:r>
              <a:rPr lang="en-US" b="1" dirty="0" smtClean="0">
                <a:solidFill>
                  <a:srgbClr val="660066"/>
                </a:solidFill>
              </a:rPr>
              <a:t>Primary vertices </a:t>
            </a:r>
            <a:r>
              <a:rPr lang="en-US" i="1" dirty="0" smtClean="0"/>
              <a:t>(one among many)</a:t>
            </a:r>
          </a:p>
          <a:p>
            <a:pPr lvl="3"/>
            <a:r>
              <a:rPr lang="en-US" dirty="0" smtClean="0"/>
              <a:t>Distinguish </a:t>
            </a:r>
            <a:r>
              <a:rPr lang="en-US" b="1" dirty="0" smtClean="0">
                <a:solidFill>
                  <a:srgbClr val="800000"/>
                </a:solidFill>
              </a:rPr>
              <a:t>primary vertices </a:t>
            </a:r>
            <a:r>
              <a:rPr lang="en-US" dirty="0" smtClean="0"/>
              <a:t>and identify </a:t>
            </a:r>
            <a:r>
              <a:rPr lang="en-US" dirty="0" smtClean="0">
                <a:solidFill>
                  <a:srgbClr val="800000"/>
                </a:solidFill>
              </a:rPr>
              <a:t>the</a:t>
            </a:r>
            <a:r>
              <a:rPr lang="en-US" dirty="0" smtClean="0"/>
              <a:t> vertex  associated with the interesting hard interaction</a:t>
            </a:r>
          </a:p>
          <a:p>
            <a:pPr lvl="2"/>
            <a:endParaRPr lang="en-US" dirty="0" smtClean="0"/>
          </a:p>
          <a:p>
            <a:pPr lvl="2"/>
            <a:r>
              <a:rPr lang="en-US" b="1" dirty="0" smtClean="0">
                <a:solidFill>
                  <a:srgbClr val="660066"/>
                </a:solidFill>
              </a:rPr>
              <a:t>Secondary vertices</a:t>
            </a:r>
          </a:p>
          <a:p>
            <a:pPr lvl="3"/>
            <a:r>
              <a:rPr lang="en-US" b="1" dirty="0" smtClean="0">
                <a:solidFill>
                  <a:srgbClr val="800000"/>
                </a:solidFill>
              </a:rPr>
              <a:t>Identify tracks from tau-leptons, b- and c-quarks</a:t>
            </a:r>
            <a:r>
              <a:rPr lang="en-US" dirty="0" smtClean="0"/>
              <a:t>				by lifetime tagging</a:t>
            </a:r>
          </a:p>
          <a:p>
            <a:pPr lvl="4"/>
            <a:r>
              <a:rPr lang="en-US" dirty="0" smtClean="0"/>
              <a:t>They decay inside the beam pipe</a:t>
            </a:r>
          </a:p>
          <a:p>
            <a:pPr lvl="3"/>
            <a:r>
              <a:rPr lang="en-US" dirty="0" smtClean="0"/>
              <a:t>Identify photon conversion and nuclear interactions</a:t>
            </a:r>
          </a:p>
          <a:p>
            <a:pPr marL="1371600" lvl="3" indent="0">
              <a:buNone/>
            </a:pPr>
            <a:endParaRPr lang="en-US" dirty="0"/>
          </a:p>
        </p:txBody>
      </p:sp>
      <p:sp>
        <p:nvSpPr>
          <p:cNvPr id="2" name="Slide Number Placeholder 1"/>
          <p:cNvSpPr>
            <a:spLocks noGrp="1"/>
          </p:cNvSpPr>
          <p:nvPr>
            <p:ph type="sldNum" sz="quarter" idx="12"/>
          </p:nvPr>
        </p:nvSpPr>
        <p:spPr/>
        <p:txBody>
          <a:bodyPr/>
          <a:lstStyle/>
          <a:p>
            <a:fld id="{5AE4D389-B7F7-E44B-872F-EAD59ABF0432}" type="slidenum">
              <a:rPr lang="en-US" smtClean="0"/>
              <a:t>15</a:t>
            </a:fld>
            <a:endParaRPr lang="en-US"/>
          </a:p>
        </p:txBody>
      </p:sp>
      <p:pic>
        <p:nvPicPr>
          <p:cNvPr id="9" name="Picture 8" descr="vertic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7815" y="2176904"/>
            <a:ext cx="1981200" cy="1371600"/>
          </a:xfrm>
          <a:prstGeom prst="rect">
            <a:avLst/>
          </a:prstGeom>
        </p:spPr>
      </p:pic>
      <p:sp>
        <p:nvSpPr>
          <p:cNvPr id="10" name="TextBox 9"/>
          <p:cNvSpPr txBox="1"/>
          <p:nvPr/>
        </p:nvSpPr>
        <p:spPr>
          <a:xfrm rot="708038">
            <a:off x="7851218" y="1992237"/>
            <a:ext cx="1351226"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Just this one</a:t>
            </a:r>
            <a:endParaRPr lang="en-US" dirty="0"/>
          </a:p>
        </p:txBody>
      </p:sp>
      <p:cxnSp>
        <p:nvCxnSpPr>
          <p:cNvPr id="12" name="Straight Arrow Connector 11"/>
          <p:cNvCxnSpPr/>
          <p:nvPr/>
        </p:nvCxnSpPr>
        <p:spPr>
          <a:xfrm flipH="1">
            <a:off x="7698833" y="2309177"/>
            <a:ext cx="602291" cy="4975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1793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4001357" y="4675038"/>
            <a:ext cx="667856" cy="429296"/>
          </a:xfrm>
          <a:custGeom>
            <a:avLst/>
            <a:gdLst>
              <a:gd name="connsiteX0" fmla="*/ 284806 w 734642"/>
              <a:gd name="connsiteY0" fmla="*/ 72199 h 486536"/>
              <a:gd name="connsiteX1" fmla="*/ 8962 w 734642"/>
              <a:gd name="connsiteY1" fmla="*/ 415099 h 486536"/>
              <a:gd name="connsiteX2" fmla="*/ 449398 w 734642"/>
              <a:gd name="connsiteY2" fmla="*/ 415099 h 486536"/>
              <a:gd name="connsiteX3" fmla="*/ 725242 w 734642"/>
              <a:gd name="connsiteY3" fmla="*/ 70675 h 486536"/>
              <a:gd name="connsiteX4" fmla="*/ 284806 w 734642"/>
              <a:gd name="connsiteY4" fmla="*/ 72199 h 48653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34642" h="486536">
                <a:moveTo>
                  <a:pt x="284806" y="72199"/>
                </a:moveTo>
                <a:cubicBezTo>
                  <a:pt x="86686" y="166687"/>
                  <a:pt x="-35233" y="320611"/>
                  <a:pt x="8962" y="415099"/>
                </a:cubicBezTo>
                <a:cubicBezTo>
                  <a:pt x="54682" y="511111"/>
                  <a:pt x="252802" y="509587"/>
                  <a:pt x="449398" y="415099"/>
                </a:cubicBezTo>
                <a:cubicBezTo>
                  <a:pt x="647518" y="320611"/>
                  <a:pt x="770962" y="166687"/>
                  <a:pt x="725242" y="70675"/>
                </a:cubicBezTo>
                <a:cubicBezTo>
                  <a:pt x="679522" y="-23812"/>
                  <a:pt x="482926" y="-23812"/>
                  <a:pt x="284806" y="72199"/>
                </a:cubicBezTo>
              </a:path>
            </a:pathLst>
          </a:custGeom>
          <a:solidFill>
            <a:srgbClr val="00CC9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3" name="Freeform 3"/>
          <p:cNvSpPr/>
          <p:nvPr/>
        </p:nvSpPr>
        <p:spPr>
          <a:xfrm>
            <a:off x="3995584" y="4669435"/>
            <a:ext cx="679402" cy="440502"/>
          </a:xfrm>
          <a:custGeom>
            <a:avLst/>
            <a:gdLst>
              <a:gd name="connsiteX0" fmla="*/ 291156 w 747342"/>
              <a:gd name="connsiteY0" fmla="*/ 78549 h 499236"/>
              <a:gd name="connsiteX1" fmla="*/ 15312 w 747342"/>
              <a:gd name="connsiteY1" fmla="*/ 421449 h 499236"/>
              <a:gd name="connsiteX2" fmla="*/ 455748 w 747342"/>
              <a:gd name="connsiteY2" fmla="*/ 421449 h 499236"/>
              <a:gd name="connsiteX3" fmla="*/ 731592 w 747342"/>
              <a:gd name="connsiteY3" fmla="*/ 77025 h 499236"/>
              <a:gd name="connsiteX4" fmla="*/ 291156 w 747342"/>
              <a:gd name="connsiteY4" fmla="*/ 78549 h 49923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47342" h="499236">
                <a:moveTo>
                  <a:pt x="291156" y="78549"/>
                </a:moveTo>
                <a:cubicBezTo>
                  <a:pt x="93036" y="173037"/>
                  <a:pt x="-28883" y="326961"/>
                  <a:pt x="15312" y="421449"/>
                </a:cubicBezTo>
                <a:cubicBezTo>
                  <a:pt x="61032" y="517461"/>
                  <a:pt x="259152" y="515937"/>
                  <a:pt x="455748" y="421449"/>
                </a:cubicBezTo>
                <a:cubicBezTo>
                  <a:pt x="653868" y="326961"/>
                  <a:pt x="777312" y="173037"/>
                  <a:pt x="731592" y="77025"/>
                </a:cubicBezTo>
                <a:cubicBezTo>
                  <a:pt x="685872" y="-17462"/>
                  <a:pt x="489276" y="-17462"/>
                  <a:pt x="291156" y="78549"/>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5" name="Freeform 3"/>
          <p:cNvSpPr/>
          <p:nvPr/>
        </p:nvSpPr>
        <p:spPr>
          <a:xfrm>
            <a:off x="2967412" y="5006116"/>
            <a:ext cx="20205" cy="329901"/>
          </a:xfrm>
          <a:custGeom>
            <a:avLst/>
            <a:gdLst>
              <a:gd name="connsiteX0" fmla="*/ 6350 w 22225"/>
              <a:gd name="connsiteY0" fmla="*/ 6350 h 373888"/>
              <a:gd name="connsiteX1" fmla="*/ 6350 w 22225"/>
              <a:gd name="connsiteY1" fmla="*/ 367538 h 373888"/>
            </a:gdLst>
            <a:ahLst/>
            <a:cxnLst>
              <a:cxn ang="0">
                <a:pos x="connsiteX0" y="connsiteY0"/>
              </a:cxn>
              <a:cxn ang="1">
                <a:pos x="connsiteX1" y="connsiteY1"/>
              </a:cxn>
            </a:cxnLst>
            <a:rect l="l" t="t" r="r" b="b"/>
            <a:pathLst>
              <a:path w="22225" h="373888">
                <a:moveTo>
                  <a:pt x="6350" y="6350"/>
                </a:moveTo>
                <a:lnTo>
                  <a:pt x="6350" y="367538"/>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6" name="Freeform 3"/>
          <p:cNvSpPr/>
          <p:nvPr/>
        </p:nvSpPr>
        <p:spPr>
          <a:xfrm>
            <a:off x="2770678" y="5133864"/>
            <a:ext cx="339898" cy="19610"/>
          </a:xfrm>
          <a:custGeom>
            <a:avLst/>
            <a:gdLst>
              <a:gd name="connsiteX0" fmla="*/ 6350 w 373888"/>
              <a:gd name="connsiteY0" fmla="*/ 6350 h 22225"/>
              <a:gd name="connsiteX1" fmla="*/ 367538 w 373888"/>
              <a:gd name="connsiteY1" fmla="*/ 6350 h 22225"/>
            </a:gdLst>
            <a:ahLst/>
            <a:cxnLst>
              <a:cxn ang="0">
                <a:pos x="connsiteX0" y="connsiteY0"/>
              </a:cxn>
              <a:cxn ang="1">
                <a:pos x="connsiteX1" y="connsiteY1"/>
              </a:cxn>
            </a:cxnLst>
            <a:rect l="l" t="t" r="r" b="b"/>
            <a:pathLst>
              <a:path w="373888" h="22225">
                <a:moveTo>
                  <a:pt x="6350" y="6350"/>
                </a:moveTo>
                <a:lnTo>
                  <a:pt x="367538" y="635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7" name="Freeform 3"/>
          <p:cNvSpPr/>
          <p:nvPr/>
        </p:nvSpPr>
        <p:spPr>
          <a:xfrm>
            <a:off x="2854036" y="5015753"/>
            <a:ext cx="207818" cy="201706"/>
          </a:xfrm>
          <a:custGeom>
            <a:avLst/>
            <a:gdLst>
              <a:gd name="connsiteX0" fmla="*/ 114300 w 228600"/>
              <a:gd name="connsiteY0" fmla="*/ 0 h 228600"/>
              <a:gd name="connsiteX1" fmla="*/ 0 w 228600"/>
              <a:gd name="connsiteY1" fmla="*/ 114300 h 228600"/>
              <a:gd name="connsiteX2" fmla="*/ 114300 w 228600"/>
              <a:gd name="connsiteY2" fmla="*/ 228600 h 228600"/>
              <a:gd name="connsiteX3" fmla="*/ 228600 w 228600"/>
              <a:gd name="connsiteY3" fmla="*/ 114300 h 228600"/>
              <a:gd name="connsiteX4" fmla="*/ 114300 w 228600"/>
              <a:gd name="connsiteY4" fmla="*/ 0 h 2286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8600" h="228600">
                <a:moveTo>
                  <a:pt x="114300" y="0"/>
                </a:moveTo>
                <a:cubicBezTo>
                  <a:pt x="51816" y="0"/>
                  <a:pt x="0" y="51815"/>
                  <a:pt x="0" y="114300"/>
                </a:cubicBezTo>
                <a:cubicBezTo>
                  <a:pt x="0" y="178308"/>
                  <a:pt x="51816" y="228600"/>
                  <a:pt x="114300" y="228600"/>
                </a:cubicBezTo>
                <a:cubicBezTo>
                  <a:pt x="178307" y="228600"/>
                  <a:pt x="228600" y="178308"/>
                  <a:pt x="228600" y="114300"/>
                </a:cubicBezTo>
                <a:cubicBezTo>
                  <a:pt x="228600" y="51815"/>
                  <a:pt x="178307" y="0"/>
                  <a:pt x="114300" y="0"/>
                </a:cubicBezTo>
              </a:path>
            </a:pathLst>
          </a:custGeom>
          <a:solidFill>
            <a:srgbClr val="00CC9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8" name="Freeform 3"/>
          <p:cNvSpPr/>
          <p:nvPr/>
        </p:nvSpPr>
        <p:spPr>
          <a:xfrm>
            <a:off x="2848263" y="5010150"/>
            <a:ext cx="219364" cy="212912"/>
          </a:xfrm>
          <a:custGeom>
            <a:avLst/>
            <a:gdLst>
              <a:gd name="connsiteX0" fmla="*/ 120650 w 241300"/>
              <a:gd name="connsiteY0" fmla="*/ 6350 h 241300"/>
              <a:gd name="connsiteX1" fmla="*/ 6350 w 241300"/>
              <a:gd name="connsiteY1" fmla="*/ 120650 h 241300"/>
              <a:gd name="connsiteX2" fmla="*/ 120650 w 241300"/>
              <a:gd name="connsiteY2" fmla="*/ 234950 h 241300"/>
              <a:gd name="connsiteX3" fmla="*/ 234950 w 241300"/>
              <a:gd name="connsiteY3" fmla="*/ 120650 h 241300"/>
              <a:gd name="connsiteX4" fmla="*/ 120650 w 241300"/>
              <a:gd name="connsiteY4" fmla="*/ 6350 h 2413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1300" h="241300">
                <a:moveTo>
                  <a:pt x="120650" y="6350"/>
                </a:moveTo>
                <a:cubicBezTo>
                  <a:pt x="58166" y="6350"/>
                  <a:pt x="6350" y="58165"/>
                  <a:pt x="6350" y="120650"/>
                </a:cubicBezTo>
                <a:cubicBezTo>
                  <a:pt x="6350" y="184658"/>
                  <a:pt x="58166" y="234950"/>
                  <a:pt x="120650" y="234950"/>
                </a:cubicBezTo>
                <a:cubicBezTo>
                  <a:pt x="184657" y="234950"/>
                  <a:pt x="234950" y="184658"/>
                  <a:pt x="234950" y="120650"/>
                </a:cubicBezTo>
                <a:cubicBezTo>
                  <a:pt x="234950" y="58165"/>
                  <a:pt x="184657" y="6350"/>
                  <a:pt x="1206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9" name="Freeform 3"/>
          <p:cNvSpPr/>
          <p:nvPr/>
        </p:nvSpPr>
        <p:spPr>
          <a:xfrm>
            <a:off x="2286866" y="4263558"/>
            <a:ext cx="649432" cy="764801"/>
          </a:xfrm>
          <a:custGeom>
            <a:avLst/>
            <a:gdLst>
              <a:gd name="connsiteX0" fmla="*/ 700087 w 714375"/>
              <a:gd name="connsiteY0" fmla="*/ 852487 h 866775"/>
              <a:gd name="connsiteX1" fmla="*/ 14287 w 714375"/>
              <a:gd name="connsiteY1" fmla="*/ 14287 h 866775"/>
            </a:gdLst>
            <a:ahLst/>
            <a:cxnLst>
              <a:cxn ang="0">
                <a:pos x="connsiteX0" y="connsiteY0"/>
              </a:cxn>
              <a:cxn ang="1">
                <a:pos x="connsiteX1" y="connsiteY1"/>
              </a:cxn>
            </a:cxnLst>
            <a:rect l="l" t="t" r="r" b="b"/>
            <a:pathLst>
              <a:path w="714375" h="866775">
                <a:moveTo>
                  <a:pt x="700087" y="852487"/>
                </a:moveTo>
                <a:lnTo>
                  <a:pt x="14287" y="14287"/>
                </a:lnTo>
              </a:path>
            </a:pathLst>
          </a:custGeom>
          <a:ln w="254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10" name="Freeform 3"/>
          <p:cNvSpPr/>
          <p:nvPr/>
        </p:nvSpPr>
        <p:spPr>
          <a:xfrm>
            <a:off x="1940502" y="5137617"/>
            <a:ext cx="926523" cy="159684"/>
          </a:xfrm>
          <a:custGeom>
            <a:avLst/>
            <a:gdLst>
              <a:gd name="connsiteX0" fmla="*/ 1004887 w 1019175"/>
              <a:gd name="connsiteY0" fmla="*/ 14287 h 180975"/>
              <a:gd name="connsiteX1" fmla="*/ 14287 w 1019175"/>
              <a:gd name="connsiteY1" fmla="*/ 166687 h 180975"/>
            </a:gdLst>
            <a:ahLst/>
            <a:cxnLst>
              <a:cxn ang="0">
                <a:pos x="connsiteX0" y="connsiteY0"/>
              </a:cxn>
              <a:cxn ang="1">
                <a:pos x="connsiteX1" y="connsiteY1"/>
              </a:cxn>
            </a:cxnLst>
            <a:rect l="l" t="t" r="r" b="b"/>
            <a:pathLst>
              <a:path w="1019175" h="180975">
                <a:moveTo>
                  <a:pt x="1004887" y="14287"/>
                </a:moveTo>
                <a:lnTo>
                  <a:pt x="14287" y="166687"/>
                </a:lnTo>
              </a:path>
            </a:pathLst>
          </a:custGeom>
          <a:ln w="254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11" name="Freeform 3"/>
          <p:cNvSpPr/>
          <p:nvPr/>
        </p:nvSpPr>
        <p:spPr>
          <a:xfrm>
            <a:off x="2979593" y="3927382"/>
            <a:ext cx="164523" cy="1100978"/>
          </a:xfrm>
          <a:custGeom>
            <a:avLst/>
            <a:gdLst>
              <a:gd name="connsiteX0" fmla="*/ 14287 w 180975"/>
              <a:gd name="connsiteY0" fmla="*/ 1233487 h 1247775"/>
              <a:gd name="connsiteX1" fmla="*/ 166687 w 180975"/>
              <a:gd name="connsiteY1" fmla="*/ 14287 h 1247775"/>
            </a:gdLst>
            <a:ahLst/>
            <a:cxnLst>
              <a:cxn ang="0">
                <a:pos x="connsiteX0" y="connsiteY0"/>
              </a:cxn>
              <a:cxn ang="1">
                <a:pos x="connsiteX1" y="connsiteY1"/>
              </a:cxn>
            </a:cxnLst>
            <a:rect l="l" t="t" r="r" b="b"/>
            <a:pathLst>
              <a:path w="180975" h="1247775">
                <a:moveTo>
                  <a:pt x="14287" y="1233487"/>
                </a:moveTo>
                <a:lnTo>
                  <a:pt x="166687" y="14287"/>
                </a:lnTo>
              </a:path>
            </a:pathLst>
          </a:custGeom>
          <a:ln w="254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12" name="Freeform 3"/>
          <p:cNvSpPr/>
          <p:nvPr/>
        </p:nvSpPr>
        <p:spPr>
          <a:xfrm>
            <a:off x="3048866" y="5204852"/>
            <a:ext cx="649432" cy="764801"/>
          </a:xfrm>
          <a:custGeom>
            <a:avLst/>
            <a:gdLst>
              <a:gd name="connsiteX0" fmla="*/ 700087 w 714375"/>
              <a:gd name="connsiteY0" fmla="*/ 852487 h 866775"/>
              <a:gd name="connsiteX1" fmla="*/ 14287 w 714375"/>
              <a:gd name="connsiteY1" fmla="*/ 14287 h 866775"/>
            </a:gdLst>
            <a:ahLst/>
            <a:cxnLst>
              <a:cxn ang="0">
                <a:pos x="connsiteX0" y="connsiteY0"/>
              </a:cxn>
              <a:cxn ang="1">
                <a:pos x="connsiteX1" y="connsiteY1"/>
              </a:cxn>
            </a:cxnLst>
            <a:rect l="l" t="t" r="r" b="b"/>
            <a:pathLst>
              <a:path w="714375" h="866775">
                <a:moveTo>
                  <a:pt x="700087" y="852487"/>
                </a:moveTo>
                <a:lnTo>
                  <a:pt x="14287" y="14287"/>
                </a:lnTo>
              </a:path>
            </a:pathLst>
          </a:custGeom>
          <a:ln w="254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13" name="Freeform 3"/>
          <p:cNvSpPr/>
          <p:nvPr/>
        </p:nvSpPr>
        <p:spPr>
          <a:xfrm>
            <a:off x="3048866" y="4263558"/>
            <a:ext cx="926523" cy="764801"/>
          </a:xfrm>
          <a:custGeom>
            <a:avLst/>
            <a:gdLst>
              <a:gd name="connsiteX0" fmla="*/ 14287 w 1019175"/>
              <a:gd name="connsiteY0" fmla="*/ 852487 h 866775"/>
              <a:gd name="connsiteX1" fmla="*/ 1004887 w 1019175"/>
              <a:gd name="connsiteY1" fmla="*/ 14287 h 866775"/>
            </a:gdLst>
            <a:ahLst/>
            <a:cxnLst>
              <a:cxn ang="0">
                <a:pos x="connsiteX0" y="connsiteY0"/>
              </a:cxn>
              <a:cxn ang="1">
                <a:pos x="connsiteX1" y="connsiteY1"/>
              </a:cxn>
            </a:cxnLst>
            <a:rect l="l" t="t" r="r" b="b"/>
            <a:pathLst>
              <a:path w="1019175" h="866775">
                <a:moveTo>
                  <a:pt x="14287" y="852487"/>
                </a:moveTo>
                <a:lnTo>
                  <a:pt x="1004887" y="14287"/>
                </a:lnTo>
              </a:path>
            </a:pathLst>
          </a:custGeom>
          <a:ln w="254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14" name="Freeform 3"/>
          <p:cNvSpPr/>
          <p:nvPr/>
        </p:nvSpPr>
        <p:spPr>
          <a:xfrm>
            <a:off x="4360718" y="4797238"/>
            <a:ext cx="2389909" cy="235324"/>
          </a:xfrm>
          <a:custGeom>
            <a:avLst/>
            <a:gdLst>
              <a:gd name="connsiteX0" fmla="*/ 19050 w 2628900"/>
              <a:gd name="connsiteY0" fmla="*/ 19050 h 266700"/>
              <a:gd name="connsiteX1" fmla="*/ 2609850 w 2628900"/>
              <a:gd name="connsiteY1" fmla="*/ 247650 h 266700"/>
            </a:gdLst>
            <a:ahLst/>
            <a:cxnLst>
              <a:cxn ang="0">
                <a:pos x="connsiteX0" y="connsiteY0"/>
              </a:cxn>
              <a:cxn ang="1">
                <a:pos x="connsiteX1" y="connsiteY1"/>
              </a:cxn>
            </a:cxnLst>
            <a:rect l="l" t="t" r="r" b="b"/>
            <a:pathLst>
              <a:path w="2628900" h="266700">
                <a:moveTo>
                  <a:pt x="19050" y="19050"/>
                </a:moveTo>
                <a:lnTo>
                  <a:pt x="2609850" y="247650"/>
                </a:lnTo>
              </a:path>
            </a:pathLst>
          </a:custGeom>
          <a:ln w="38100">
            <a:solidFill>
              <a:srgbClr val="66FF33">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15" name="Freeform 3"/>
          <p:cNvSpPr/>
          <p:nvPr/>
        </p:nvSpPr>
        <p:spPr>
          <a:xfrm>
            <a:off x="4499264" y="4192121"/>
            <a:ext cx="2389909" cy="638735"/>
          </a:xfrm>
          <a:custGeom>
            <a:avLst/>
            <a:gdLst>
              <a:gd name="connsiteX0" fmla="*/ 19050 w 2628900"/>
              <a:gd name="connsiteY0" fmla="*/ 704850 h 723900"/>
              <a:gd name="connsiteX1" fmla="*/ 2609850 w 2628900"/>
              <a:gd name="connsiteY1" fmla="*/ 19050 h 723900"/>
            </a:gdLst>
            <a:ahLst/>
            <a:cxnLst>
              <a:cxn ang="0">
                <a:pos x="connsiteX0" y="connsiteY0"/>
              </a:cxn>
              <a:cxn ang="1">
                <a:pos x="connsiteX1" y="connsiteY1"/>
              </a:cxn>
            </a:cxnLst>
            <a:rect l="l" t="t" r="r" b="b"/>
            <a:pathLst>
              <a:path w="2628900" h="723900">
                <a:moveTo>
                  <a:pt x="19050" y="704850"/>
                </a:moveTo>
                <a:lnTo>
                  <a:pt x="2609850" y="19050"/>
                </a:lnTo>
              </a:path>
            </a:pathLst>
          </a:custGeom>
          <a:ln w="38100">
            <a:solidFill>
              <a:srgbClr val="0000FF">
                <a:alpha val="100000"/>
              </a:srgbClr>
            </a:solidFill>
            <a:prstDash val="dash"/>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pic>
        <p:nvPicPr>
          <p:cNvPr id="1027" name="Picture 3"/>
          <p:cNvPicPr>
            <a:picLocks noChangeAspect="1" noChangeArrowheads="1"/>
          </p:cNvPicPr>
          <p:nvPr/>
        </p:nvPicPr>
        <p:blipFill>
          <a:blip r:embed="rId2"/>
          <a:srcRect/>
          <a:stretch>
            <a:fillRect/>
          </a:stretch>
        </p:blipFill>
        <p:spPr bwMode="auto">
          <a:xfrm>
            <a:off x="2978727" y="3720353"/>
            <a:ext cx="2886364" cy="1456765"/>
          </a:xfrm>
          <a:prstGeom prst="rect">
            <a:avLst/>
          </a:prstGeom>
          <a:noFill/>
        </p:spPr>
      </p:pic>
      <p:sp>
        <p:nvSpPr>
          <p:cNvPr id="19" name="TextBox 1"/>
          <p:cNvSpPr txBox="1"/>
          <p:nvPr/>
        </p:nvSpPr>
        <p:spPr>
          <a:xfrm>
            <a:off x="496454" y="694765"/>
            <a:ext cx="7761565" cy="2242224"/>
          </a:xfrm>
          <a:prstGeom prst="rect">
            <a:avLst/>
          </a:prstGeom>
          <a:noFill/>
        </p:spPr>
        <p:txBody>
          <a:bodyPr wrap="none" lIns="0" tIns="0" rIns="0" bIns="41029" rtlCol="0">
            <a:spAutoFit/>
          </a:bodyPr>
          <a:lstStyle/>
          <a:p>
            <a:pPr>
              <a:lnSpc>
                <a:spcPts val="2513"/>
              </a:lnSpc>
              <a:tabLst>
                <a:tab pos="307718" algn="l"/>
                <a:tab pos="341909" algn="l"/>
              </a:tabLst>
            </a:pPr>
            <a:r>
              <a:rPr lang="en-US" altLang="zh-CN" dirty="0" smtClean="0"/>
              <a:t>		</a:t>
            </a:r>
            <a:endParaRPr lang="en-US" altLang="zh-CN" sz="2900" b="1" dirty="0">
              <a:solidFill>
                <a:srgbClr val="660066"/>
              </a:solidFill>
              <a:latin typeface="Times New Roman" pitchFamily="18" charset="0"/>
              <a:cs typeface="Times New Roman" pitchFamily="18" charset="0"/>
            </a:endParaRPr>
          </a:p>
          <a:p>
            <a:pPr>
              <a:lnSpc>
                <a:spcPts val="3500"/>
              </a:lnSpc>
              <a:tabLst>
                <a:tab pos="307718" algn="l"/>
                <a:tab pos="341909" algn="l"/>
              </a:tabLst>
            </a:pPr>
            <a:r>
              <a:rPr lang="en-US" altLang="zh-CN" sz="2200" dirty="0">
                <a:solidFill>
                  <a:srgbClr val="000000"/>
                </a:solidFill>
                <a:latin typeface="Symbol" pitchFamily="18" charset="0"/>
                <a:cs typeface="Symbol" pitchFamily="18" charset="0"/>
              </a:rPr>
              <a:t>•</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Look</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for</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B</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vertex</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and</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measure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decay</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length</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a:t>
            </a:r>
            <a:r>
              <a:rPr lang="en-US" altLang="zh-CN" sz="2200" dirty="0">
                <a:latin typeface="Times New Roman" pitchFamily="18" charset="0"/>
                <a:cs typeface="Times New Roman" pitchFamily="18" charset="0"/>
              </a:rPr>
              <a:t> </a:t>
            </a:r>
            <a:r>
              <a:rPr lang="en-US" altLang="zh-CN" sz="2200" b="1" dirty="0">
                <a:solidFill>
                  <a:srgbClr val="000000"/>
                </a:solidFill>
                <a:latin typeface="Times New Roman" pitchFamily="18" charset="0"/>
                <a:cs typeface="Times New Roman" pitchFamily="18" charset="0"/>
              </a:rPr>
              <a:t>distance</a:t>
            </a:r>
            <a:r>
              <a:rPr lang="en-US" altLang="zh-CN" sz="2200" b="1" dirty="0">
                <a:latin typeface="Times New Roman" pitchFamily="18" charset="0"/>
                <a:cs typeface="Times New Roman" pitchFamily="18" charset="0"/>
              </a:rPr>
              <a:t> </a:t>
            </a:r>
            <a:r>
              <a:rPr lang="en-US" altLang="zh-CN" sz="2200" b="1" dirty="0">
                <a:solidFill>
                  <a:srgbClr val="000000"/>
                </a:solidFill>
                <a:latin typeface="Times New Roman" pitchFamily="18" charset="0"/>
                <a:cs typeface="Times New Roman" pitchFamily="18" charset="0"/>
              </a:rPr>
              <a:t>between</a:t>
            </a:r>
          </a:p>
          <a:p>
            <a:pPr>
              <a:lnSpc>
                <a:spcPts val="2333"/>
              </a:lnSpc>
              <a:tabLst>
                <a:tab pos="307718" algn="l"/>
                <a:tab pos="341909" algn="l"/>
              </a:tabLst>
            </a:pPr>
            <a:r>
              <a:rPr lang="en-US" altLang="zh-CN" b="1" dirty="0" smtClean="0"/>
              <a:t>	</a:t>
            </a:r>
            <a:r>
              <a:rPr lang="en-US" altLang="zh-CN" sz="2200" b="1" dirty="0">
                <a:solidFill>
                  <a:srgbClr val="000000"/>
                </a:solidFill>
                <a:latin typeface="Times New Roman" pitchFamily="18" charset="0"/>
                <a:cs typeface="Times New Roman" pitchFamily="18" charset="0"/>
              </a:rPr>
              <a:t>primary</a:t>
            </a:r>
            <a:r>
              <a:rPr lang="en-US" altLang="zh-CN" sz="2200" b="1" dirty="0">
                <a:latin typeface="Times New Roman" pitchFamily="18" charset="0"/>
                <a:cs typeface="Times New Roman" pitchFamily="18" charset="0"/>
              </a:rPr>
              <a:t> </a:t>
            </a:r>
            <a:r>
              <a:rPr lang="en-US" altLang="zh-CN" sz="2200" b="1" dirty="0">
                <a:solidFill>
                  <a:srgbClr val="000000"/>
                </a:solidFill>
                <a:latin typeface="Times New Roman" pitchFamily="18" charset="0"/>
                <a:cs typeface="Times New Roman" pitchFamily="18" charset="0"/>
              </a:rPr>
              <a:t>and</a:t>
            </a:r>
            <a:r>
              <a:rPr lang="en-US" altLang="zh-CN" sz="2200" b="1" dirty="0">
                <a:latin typeface="Times New Roman" pitchFamily="18" charset="0"/>
                <a:cs typeface="Times New Roman" pitchFamily="18" charset="0"/>
              </a:rPr>
              <a:t> </a:t>
            </a:r>
            <a:r>
              <a:rPr lang="en-US" altLang="zh-CN" sz="2200" b="1" dirty="0">
                <a:solidFill>
                  <a:srgbClr val="000000"/>
                </a:solidFill>
                <a:latin typeface="Times New Roman" pitchFamily="18" charset="0"/>
                <a:cs typeface="Times New Roman" pitchFamily="18" charset="0"/>
              </a:rPr>
              <a:t>secondary</a:t>
            </a:r>
            <a:r>
              <a:rPr lang="en-US" altLang="zh-CN" sz="2200" b="1" dirty="0">
                <a:latin typeface="Times New Roman" pitchFamily="18" charset="0"/>
                <a:cs typeface="Times New Roman" pitchFamily="18" charset="0"/>
              </a:rPr>
              <a:t> </a:t>
            </a:r>
            <a:r>
              <a:rPr lang="en-US" altLang="zh-CN" sz="2200" b="1" dirty="0">
                <a:solidFill>
                  <a:srgbClr val="000000"/>
                </a:solidFill>
                <a:latin typeface="Times New Roman" pitchFamily="18" charset="0"/>
                <a:cs typeface="Times New Roman" pitchFamily="18" charset="0"/>
              </a:rPr>
              <a:t>vertices</a:t>
            </a:r>
          </a:p>
          <a:p>
            <a:pPr>
              <a:lnSpc>
                <a:spcPts val="3231"/>
              </a:lnSpc>
              <a:tabLst>
                <a:tab pos="307718" algn="l"/>
                <a:tab pos="341909" algn="l"/>
              </a:tabLst>
            </a:pPr>
            <a:r>
              <a:rPr lang="en-US" altLang="zh-CN" sz="2200" dirty="0">
                <a:solidFill>
                  <a:srgbClr val="000000"/>
                </a:solidFill>
                <a:latin typeface="Symbol" pitchFamily="18" charset="0"/>
                <a:cs typeface="Symbol" pitchFamily="18" charset="0"/>
              </a:rPr>
              <a:t>•</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Most</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of</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decays</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of</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B</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mesons</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happen</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within</a:t>
            </a:r>
            <a:r>
              <a:rPr lang="en-US" altLang="zh-CN" sz="2200" dirty="0">
                <a:latin typeface="Times New Roman" pitchFamily="18" charset="0"/>
                <a:cs typeface="Times New Roman" pitchFamily="18" charset="0"/>
              </a:rPr>
              <a:t> </a:t>
            </a:r>
            <a:r>
              <a:rPr lang="en-US" altLang="zh-CN" sz="2200" b="1" dirty="0" smtClean="0">
                <a:solidFill>
                  <a:srgbClr val="000000"/>
                </a:solidFill>
                <a:latin typeface="Times New Roman" pitchFamily="18" charset="0"/>
                <a:cs typeface="Times New Roman" pitchFamily="18" charset="0"/>
              </a:rPr>
              <a:t>1-2</a:t>
            </a:r>
            <a:r>
              <a:rPr lang="en-US" altLang="zh-CN" sz="2200" b="1" dirty="0" smtClean="0">
                <a:latin typeface="Times New Roman" pitchFamily="18" charset="0"/>
                <a:cs typeface="Times New Roman" pitchFamily="18" charset="0"/>
              </a:rPr>
              <a:t> </a:t>
            </a:r>
            <a:r>
              <a:rPr lang="en-US" altLang="zh-CN" sz="2200" b="1" dirty="0">
                <a:solidFill>
                  <a:srgbClr val="000000"/>
                </a:solidFill>
                <a:latin typeface="Times New Roman" pitchFamily="18" charset="0"/>
                <a:cs typeface="Times New Roman" pitchFamily="18" charset="0"/>
              </a:rPr>
              <a:t>mm</a:t>
            </a:r>
            <a:r>
              <a:rPr lang="en-US" altLang="zh-CN" sz="2200" b="1"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of</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interaction</a:t>
            </a:r>
          </a:p>
          <a:p>
            <a:pPr>
              <a:lnSpc>
                <a:spcPts val="2602"/>
              </a:lnSpc>
              <a:tabLst>
                <a:tab pos="307718" algn="l"/>
                <a:tab pos="341909" algn="l"/>
              </a:tabLst>
            </a:pPr>
            <a:r>
              <a:rPr lang="en-US" altLang="zh-CN" dirty="0" smtClean="0"/>
              <a:t>	</a:t>
            </a:r>
            <a:r>
              <a:rPr lang="en-US" altLang="zh-CN" sz="2200" dirty="0">
                <a:solidFill>
                  <a:srgbClr val="000000"/>
                </a:solidFill>
                <a:latin typeface="Times New Roman" pitchFamily="18" charset="0"/>
                <a:cs typeface="Times New Roman" pitchFamily="18" charset="0"/>
              </a:rPr>
              <a:t>point</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(c</a:t>
            </a:r>
            <a:r>
              <a:rPr lang="en-US" altLang="zh-CN" sz="2200" dirty="0">
                <a:solidFill>
                  <a:srgbClr val="000000"/>
                </a:solidFill>
                <a:latin typeface="Symbol" pitchFamily="18" charset="0"/>
                <a:cs typeface="Symbol" pitchFamily="18" charset="0"/>
              </a:rPr>
              <a:t>τ</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0.5</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mm,</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stretched</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by</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relativistic</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time</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dilation)</a:t>
            </a:r>
          </a:p>
          <a:p>
            <a:pPr>
              <a:lnSpc>
                <a:spcPts val="3051"/>
              </a:lnSpc>
              <a:tabLst>
                <a:tab pos="307718" algn="l"/>
                <a:tab pos="341909" algn="l"/>
              </a:tabLst>
            </a:pPr>
            <a:r>
              <a:rPr lang="en-US" altLang="zh-CN" sz="2200" dirty="0">
                <a:solidFill>
                  <a:srgbClr val="000000"/>
                </a:solidFill>
                <a:latin typeface="Symbol" pitchFamily="18" charset="0"/>
                <a:cs typeface="Symbol" pitchFamily="18" charset="0"/>
              </a:rPr>
              <a:t>•</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Need</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vertex</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detectors</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with</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excellent</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position</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resolution</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a:t>
            </a:r>
            <a:r>
              <a:rPr lang="en-US" altLang="zh-CN" sz="2200" dirty="0">
                <a:latin typeface="Times New Roman" pitchFamily="18" charset="0"/>
                <a:cs typeface="Times New Roman" pitchFamily="18" charset="0"/>
              </a:rPr>
              <a:t> </a:t>
            </a:r>
            <a:r>
              <a:rPr lang="en-US" altLang="zh-CN" sz="2200" dirty="0">
                <a:solidFill>
                  <a:srgbClr val="000000"/>
                </a:solidFill>
                <a:latin typeface="Times New Roman" pitchFamily="18" charset="0"/>
                <a:cs typeface="Times New Roman" pitchFamily="18" charset="0"/>
              </a:rPr>
              <a:t>10</a:t>
            </a:r>
            <a:r>
              <a:rPr lang="en-US" altLang="zh-CN" sz="2200" dirty="0">
                <a:latin typeface="Times New Roman" pitchFamily="18" charset="0"/>
                <a:cs typeface="Times New Roman" pitchFamily="18" charset="0"/>
              </a:rPr>
              <a:t> </a:t>
            </a:r>
            <a:r>
              <a:rPr lang="en-US" altLang="zh-CN" sz="2200" dirty="0">
                <a:solidFill>
                  <a:srgbClr val="000000"/>
                </a:solidFill>
                <a:latin typeface="Symbol" pitchFamily="18" charset="0"/>
                <a:cs typeface="Symbol" pitchFamily="18" charset="0"/>
              </a:rPr>
              <a:t>m</a:t>
            </a:r>
            <a:r>
              <a:rPr lang="en-US" altLang="zh-CN" sz="2200" dirty="0" smtClean="0">
                <a:solidFill>
                  <a:srgbClr val="000000"/>
                </a:solidFill>
                <a:latin typeface="Times New Roman" pitchFamily="18" charset="0"/>
                <a:cs typeface="Times New Roman" pitchFamily="18" charset="0"/>
              </a:rPr>
              <a:t>m</a:t>
            </a:r>
            <a:endParaRPr lang="en-US" altLang="zh-CN" sz="2200" dirty="0">
              <a:solidFill>
                <a:srgbClr val="000000"/>
              </a:solidFill>
              <a:latin typeface="Times New Roman" pitchFamily="18" charset="0"/>
              <a:cs typeface="Times New Roman" pitchFamily="18" charset="0"/>
            </a:endParaRPr>
          </a:p>
        </p:txBody>
      </p:sp>
      <p:sp>
        <p:nvSpPr>
          <p:cNvPr id="21" name="TextBox 1"/>
          <p:cNvSpPr txBox="1"/>
          <p:nvPr/>
        </p:nvSpPr>
        <p:spPr>
          <a:xfrm>
            <a:off x="4687455" y="4224618"/>
            <a:ext cx="293512" cy="318429"/>
          </a:xfrm>
          <a:prstGeom prst="rect">
            <a:avLst/>
          </a:prstGeom>
          <a:noFill/>
        </p:spPr>
        <p:txBody>
          <a:bodyPr wrap="none" lIns="0" tIns="0" rIns="0" bIns="41029" rtlCol="0">
            <a:spAutoFit/>
          </a:bodyPr>
          <a:lstStyle/>
          <a:p>
            <a:pPr>
              <a:lnSpc>
                <a:spcPts val="2064"/>
              </a:lnSpc>
            </a:pPr>
            <a:r>
              <a:rPr lang="en-US" altLang="zh-CN" sz="2200" dirty="0">
                <a:solidFill>
                  <a:srgbClr val="FF65FF"/>
                </a:solidFill>
                <a:latin typeface="Times New Roman" pitchFamily="18" charset="0"/>
                <a:cs typeface="Times New Roman" pitchFamily="18" charset="0"/>
              </a:rPr>
              <a:t>D</a:t>
            </a:r>
            <a:r>
              <a:rPr lang="en-US" altLang="zh-CN" sz="1400" dirty="0">
                <a:solidFill>
                  <a:srgbClr val="FF65FF"/>
                </a:solidFill>
                <a:latin typeface="Times New Roman" pitchFamily="18" charset="0"/>
                <a:cs typeface="Times New Roman" pitchFamily="18" charset="0"/>
              </a:rPr>
              <a:t>0</a:t>
            </a:r>
          </a:p>
        </p:txBody>
      </p:sp>
      <p:sp>
        <p:nvSpPr>
          <p:cNvPr id="22" name="TextBox 1"/>
          <p:cNvSpPr txBox="1"/>
          <p:nvPr/>
        </p:nvSpPr>
        <p:spPr>
          <a:xfrm>
            <a:off x="1868793" y="5088840"/>
            <a:ext cx="1649728" cy="621439"/>
          </a:xfrm>
          <a:prstGeom prst="rect">
            <a:avLst/>
          </a:prstGeom>
          <a:noFill/>
        </p:spPr>
        <p:txBody>
          <a:bodyPr wrap="none" lIns="0" tIns="0" rIns="0" bIns="41029" rtlCol="0">
            <a:spAutoFit/>
          </a:bodyPr>
          <a:lstStyle/>
          <a:p>
            <a:pPr>
              <a:lnSpc>
                <a:spcPts val="1885"/>
              </a:lnSpc>
              <a:tabLst>
                <a:tab pos="1447416" algn="l"/>
              </a:tabLst>
            </a:pPr>
            <a:r>
              <a:rPr lang="en-US" altLang="zh-CN" dirty="0" smtClean="0"/>
              <a:t>	</a:t>
            </a:r>
            <a:r>
              <a:rPr lang="en-US" altLang="zh-CN" sz="2200" dirty="0">
                <a:solidFill>
                  <a:srgbClr val="FF0000"/>
                </a:solidFill>
                <a:latin typeface="Times New Roman" pitchFamily="18" charset="0"/>
                <a:cs typeface="Times New Roman" pitchFamily="18" charset="0"/>
              </a:rPr>
              <a:t>B</a:t>
            </a:r>
          </a:p>
          <a:p>
            <a:pPr>
              <a:lnSpc>
                <a:spcPts val="897"/>
              </a:lnSpc>
            </a:pPr>
            <a:endParaRPr lang="en-US" altLang="zh-CN" dirty="0" smtClean="0"/>
          </a:p>
          <a:p>
            <a:pPr>
              <a:lnSpc>
                <a:spcPts val="1705"/>
              </a:lnSpc>
              <a:tabLst>
                <a:tab pos="1447416" algn="l"/>
              </a:tabLst>
            </a:pPr>
            <a:r>
              <a:rPr lang="en-US" altLang="zh-CN" sz="1600" dirty="0">
                <a:solidFill>
                  <a:srgbClr val="000000"/>
                </a:solidFill>
                <a:latin typeface="Times New Roman" pitchFamily="18" charset="0"/>
                <a:cs typeface="Times New Roman" pitchFamily="18" charset="0"/>
              </a:rPr>
              <a:t>Primary</a:t>
            </a:r>
            <a:r>
              <a:rPr lang="en-US" altLang="zh-CN" sz="1600" dirty="0">
                <a:latin typeface="Times New Roman" pitchFamily="18" charset="0"/>
                <a:cs typeface="Times New Roman" pitchFamily="18" charset="0"/>
              </a:rPr>
              <a:t>  </a:t>
            </a:r>
            <a:r>
              <a:rPr lang="en-US" altLang="zh-CN" sz="1600" dirty="0">
                <a:solidFill>
                  <a:srgbClr val="000000"/>
                </a:solidFill>
                <a:latin typeface="Times New Roman" pitchFamily="18" charset="0"/>
                <a:cs typeface="Times New Roman" pitchFamily="18" charset="0"/>
              </a:rPr>
              <a:t>Vertex</a:t>
            </a:r>
          </a:p>
        </p:txBody>
      </p:sp>
      <p:sp>
        <p:nvSpPr>
          <p:cNvPr id="23" name="TextBox 1"/>
          <p:cNvSpPr txBox="1"/>
          <p:nvPr/>
        </p:nvSpPr>
        <p:spPr>
          <a:xfrm>
            <a:off x="4179455" y="5154706"/>
            <a:ext cx="1500411" cy="264675"/>
          </a:xfrm>
          <a:prstGeom prst="rect">
            <a:avLst/>
          </a:prstGeom>
          <a:noFill/>
        </p:spPr>
        <p:txBody>
          <a:bodyPr wrap="none" lIns="0" tIns="0" rIns="0" bIns="41029" rtlCol="0">
            <a:spAutoFit/>
          </a:bodyPr>
          <a:lstStyle/>
          <a:p>
            <a:pPr>
              <a:lnSpc>
                <a:spcPts val="1705"/>
              </a:lnSpc>
            </a:pPr>
            <a:r>
              <a:rPr lang="en-US" altLang="zh-CN" sz="1600" dirty="0">
                <a:solidFill>
                  <a:srgbClr val="000000"/>
                </a:solidFill>
                <a:latin typeface="Times New Roman" pitchFamily="18" charset="0"/>
                <a:cs typeface="Times New Roman" pitchFamily="18" charset="0"/>
              </a:rPr>
              <a:t>Secondary</a:t>
            </a:r>
            <a:r>
              <a:rPr lang="en-US" altLang="zh-CN" sz="1600" dirty="0">
                <a:latin typeface="Times New Roman" pitchFamily="18" charset="0"/>
                <a:cs typeface="Times New Roman" pitchFamily="18" charset="0"/>
              </a:rPr>
              <a:t>  </a:t>
            </a:r>
            <a:r>
              <a:rPr lang="en-US" altLang="zh-CN" sz="1600" dirty="0">
                <a:solidFill>
                  <a:srgbClr val="000000"/>
                </a:solidFill>
                <a:latin typeface="Times New Roman" pitchFamily="18" charset="0"/>
                <a:cs typeface="Times New Roman" pitchFamily="18" charset="0"/>
              </a:rPr>
              <a:t>Vertex</a:t>
            </a:r>
          </a:p>
        </p:txBody>
      </p:sp>
      <p:sp>
        <p:nvSpPr>
          <p:cNvPr id="24" name="TextBox 1"/>
          <p:cNvSpPr txBox="1"/>
          <p:nvPr/>
        </p:nvSpPr>
        <p:spPr>
          <a:xfrm>
            <a:off x="5287818" y="3742765"/>
            <a:ext cx="148178" cy="264675"/>
          </a:xfrm>
          <a:prstGeom prst="rect">
            <a:avLst/>
          </a:prstGeom>
          <a:noFill/>
        </p:spPr>
        <p:txBody>
          <a:bodyPr wrap="none" lIns="0" tIns="0" rIns="0" bIns="41029" rtlCol="0">
            <a:spAutoFit/>
          </a:bodyPr>
          <a:lstStyle/>
          <a:p>
            <a:pPr>
              <a:lnSpc>
                <a:spcPts val="1705"/>
              </a:lnSpc>
            </a:pPr>
            <a:r>
              <a:rPr lang="en-US" altLang="zh-CN" sz="1600" dirty="0">
                <a:solidFill>
                  <a:srgbClr val="000000"/>
                </a:solidFill>
                <a:latin typeface="Times New Roman" pitchFamily="18" charset="0"/>
                <a:cs typeface="Times New Roman" pitchFamily="18" charset="0"/>
              </a:rPr>
              <a:t>K</a:t>
            </a:r>
          </a:p>
        </p:txBody>
      </p:sp>
      <p:sp>
        <p:nvSpPr>
          <p:cNvPr id="25" name="TextBox 1"/>
          <p:cNvSpPr txBox="1"/>
          <p:nvPr/>
        </p:nvSpPr>
        <p:spPr>
          <a:xfrm>
            <a:off x="5865091" y="3709147"/>
            <a:ext cx="115416" cy="303040"/>
          </a:xfrm>
          <a:prstGeom prst="rect">
            <a:avLst/>
          </a:prstGeom>
          <a:noFill/>
        </p:spPr>
        <p:txBody>
          <a:bodyPr wrap="none" lIns="0" tIns="0" rIns="0" bIns="41029" rtlCol="0">
            <a:spAutoFit/>
          </a:bodyPr>
          <a:lstStyle/>
          <a:p>
            <a:pPr>
              <a:lnSpc>
                <a:spcPts val="2064"/>
              </a:lnSpc>
            </a:pPr>
            <a:r>
              <a:rPr lang="en-US" altLang="zh-CN" sz="1600" dirty="0">
                <a:solidFill>
                  <a:srgbClr val="000000"/>
                </a:solidFill>
                <a:latin typeface="Symbol" pitchFamily="18" charset="0"/>
                <a:cs typeface="Symbol" pitchFamily="18" charset="0"/>
              </a:rPr>
              <a:t>π</a:t>
            </a:r>
          </a:p>
        </p:txBody>
      </p:sp>
      <p:sp>
        <p:nvSpPr>
          <p:cNvPr id="26" name="TextBox 1"/>
          <p:cNvSpPr txBox="1"/>
          <p:nvPr/>
        </p:nvSpPr>
        <p:spPr>
          <a:xfrm>
            <a:off x="6534727" y="4527176"/>
            <a:ext cx="228553" cy="450837"/>
          </a:xfrm>
          <a:prstGeom prst="rect">
            <a:avLst/>
          </a:prstGeom>
          <a:noFill/>
        </p:spPr>
        <p:txBody>
          <a:bodyPr wrap="none" lIns="0" tIns="0" rIns="0" bIns="41029" rtlCol="0">
            <a:spAutoFit/>
          </a:bodyPr>
          <a:lstStyle/>
          <a:p>
            <a:pPr>
              <a:lnSpc>
                <a:spcPts val="3231"/>
              </a:lnSpc>
            </a:pPr>
            <a:r>
              <a:rPr lang="en-US" altLang="zh-CN" sz="2500" dirty="0">
                <a:solidFill>
                  <a:srgbClr val="65FF33"/>
                </a:solidFill>
                <a:latin typeface="Symbol" pitchFamily="18" charset="0"/>
                <a:cs typeface="Symbol" pitchFamily="18" charset="0"/>
              </a:rPr>
              <a:t>µ</a:t>
            </a:r>
          </a:p>
        </p:txBody>
      </p:sp>
      <p:sp>
        <p:nvSpPr>
          <p:cNvPr id="27" name="TextBox 1"/>
          <p:cNvSpPr txBox="1"/>
          <p:nvPr/>
        </p:nvSpPr>
        <p:spPr>
          <a:xfrm>
            <a:off x="7019637" y="3922059"/>
            <a:ext cx="167032" cy="450837"/>
          </a:xfrm>
          <a:prstGeom prst="rect">
            <a:avLst/>
          </a:prstGeom>
          <a:noFill/>
        </p:spPr>
        <p:txBody>
          <a:bodyPr wrap="none" lIns="0" tIns="0" rIns="0" bIns="41029" rtlCol="0">
            <a:spAutoFit/>
          </a:bodyPr>
          <a:lstStyle/>
          <a:p>
            <a:pPr>
              <a:lnSpc>
                <a:spcPts val="3231"/>
              </a:lnSpc>
            </a:pPr>
            <a:r>
              <a:rPr lang="en-US" altLang="zh-CN" sz="2500" dirty="0">
                <a:solidFill>
                  <a:srgbClr val="0000FF"/>
                </a:solidFill>
                <a:latin typeface="Symbol" pitchFamily="18" charset="0"/>
                <a:cs typeface="Symbol" pitchFamily="18" charset="0"/>
              </a:rPr>
              <a:t>ν</a:t>
            </a:r>
          </a:p>
        </p:txBody>
      </p:sp>
      <p:sp>
        <p:nvSpPr>
          <p:cNvPr id="16" name="Freeform 3"/>
          <p:cNvSpPr/>
          <p:nvPr/>
        </p:nvSpPr>
        <p:spPr>
          <a:xfrm>
            <a:off x="2902181" y="3518199"/>
            <a:ext cx="1387879" cy="449132"/>
          </a:xfrm>
          <a:custGeom>
            <a:avLst/>
            <a:gdLst>
              <a:gd name="connsiteX0" fmla="*/ 1507616 w 1526667"/>
              <a:gd name="connsiteY0" fmla="*/ 142494 h 509016"/>
              <a:gd name="connsiteX1" fmla="*/ 1349121 w 1526667"/>
              <a:gd name="connsiteY1" fmla="*/ 23622 h 509016"/>
              <a:gd name="connsiteX2" fmla="*/ 853821 w 1526667"/>
              <a:gd name="connsiteY2" fmla="*/ 139446 h 509016"/>
              <a:gd name="connsiteX3" fmla="*/ 695325 w 1526667"/>
              <a:gd name="connsiteY3" fmla="*/ 19050 h 509016"/>
              <a:gd name="connsiteX4" fmla="*/ 606933 w 1526667"/>
              <a:gd name="connsiteY4" fmla="*/ 197358 h 509016"/>
              <a:gd name="connsiteX5" fmla="*/ 111633 w 1526667"/>
              <a:gd name="connsiteY5" fmla="*/ 313182 h 509016"/>
              <a:gd name="connsiteX6" fmla="*/ 23241 w 1526667"/>
              <a:gd name="connsiteY6" fmla="*/ 489966 h 50901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1526667" h="509016">
                <a:moveTo>
                  <a:pt x="1507616" y="142494"/>
                </a:moveTo>
                <a:cubicBezTo>
                  <a:pt x="1487804" y="60198"/>
                  <a:pt x="1416177" y="6858"/>
                  <a:pt x="1349121" y="23622"/>
                </a:cubicBezTo>
                <a:lnTo>
                  <a:pt x="853821" y="139446"/>
                </a:lnTo>
                <a:cubicBezTo>
                  <a:pt x="785241" y="154685"/>
                  <a:pt x="715137" y="101346"/>
                  <a:pt x="695325" y="19050"/>
                </a:cubicBezTo>
                <a:cubicBezTo>
                  <a:pt x="715137" y="101346"/>
                  <a:pt x="675513" y="180594"/>
                  <a:pt x="606933" y="197358"/>
                </a:cubicBezTo>
                <a:lnTo>
                  <a:pt x="111633" y="313182"/>
                </a:lnTo>
                <a:cubicBezTo>
                  <a:pt x="43052" y="328422"/>
                  <a:pt x="3429" y="407670"/>
                  <a:pt x="23241" y="489966"/>
                </a:cubicBezTo>
              </a:path>
            </a:pathLst>
          </a:custGeom>
          <a:ln w="38100">
            <a:solidFill>
              <a:srgbClr val="D70093">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29" name="TextBox 28"/>
          <p:cNvSpPr txBox="1"/>
          <p:nvPr/>
        </p:nvSpPr>
        <p:spPr>
          <a:xfrm rot="20850750">
            <a:off x="1578060" y="3384600"/>
            <a:ext cx="2385238" cy="369332"/>
          </a:xfrm>
          <a:prstGeom prst="rect">
            <a:avLst/>
          </a:prstGeom>
          <a:noFill/>
        </p:spPr>
        <p:txBody>
          <a:bodyPr wrap="none" rtlCol="0">
            <a:spAutoFit/>
          </a:bodyPr>
          <a:lstStyle/>
          <a:p>
            <a:r>
              <a:rPr lang="en-US" dirty="0" smtClean="0">
                <a:solidFill>
                  <a:srgbClr val="E03CD4"/>
                </a:solidFill>
              </a:rPr>
              <a:t>Decay Length = lifetime</a:t>
            </a:r>
            <a:endParaRPr lang="en-US" dirty="0">
              <a:solidFill>
                <a:srgbClr val="E03CD4"/>
              </a:solidFill>
            </a:endParaRPr>
          </a:p>
        </p:txBody>
      </p:sp>
      <p:sp>
        <p:nvSpPr>
          <p:cNvPr id="30" name="Rectangle 29"/>
          <p:cNvSpPr/>
          <p:nvPr/>
        </p:nvSpPr>
        <p:spPr>
          <a:xfrm>
            <a:off x="143970" y="217711"/>
            <a:ext cx="8710588" cy="646331"/>
          </a:xfrm>
          <a:prstGeom prst="rect">
            <a:avLst/>
          </a:prstGeom>
        </p:spPr>
        <p:txBody>
          <a:bodyPr wrap="none">
            <a:spAutoFit/>
          </a:bodyPr>
          <a:lstStyle/>
          <a:p>
            <a:r>
              <a:rPr lang="en-US" altLang="zh-CN" sz="3600" b="1" dirty="0" smtClean="0">
                <a:solidFill>
                  <a:srgbClr val="660066"/>
                </a:solidFill>
                <a:latin typeface="+mj-lt"/>
                <a:cs typeface="Times New Roman" pitchFamily="18" charset="0"/>
              </a:rPr>
              <a:t>Example: Measurement of B Meson Lifetime</a:t>
            </a:r>
            <a:endParaRPr lang="en-US" sz="3600" b="1" dirty="0">
              <a:latin typeface="+mj-lt"/>
            </a:endParaRPr>
          </a:p>
        </p:txBody>
      </p:sp>
      <p:sp>
        <p:nvSpPr>
          <p:cNvPr id="2" name="Slide Number Placeholder 1"/>
          <p:cNvSpPr>
            <a:spLocks noGrp="1"/>
          </p:cNvSpPr>
          <p:nvPr>
            <p:ph type="sldNum" sz="quarter" idx="12"/>
          </p:nvPr>
        </p:nvSpPr>
        <p:spPr/>
        <p:txBody>
          <a:bodyPr/>
          <a:lstStyle/>
          <a:p>
            <a:fld id="{5AE4D389-B7F7-E44B-872F-EAD59ABF0432}" type="slidenum">
              <a:rPr lang="en-US" smtClean="0"/>
              <a:t>16</a:t>
            </a:fld>
            <a:endParaRPr lang="en-US"/>
          </a:p>
        </p:txBody>
      </p:sp>
    </p:spTree>
    <p:extLst>
      <p:ext uri="{BB962C8B-B14F-4D97-AF65-F5344CB8AC3E}">
        <p14:creationId xmlns:p14="http://schemas.microsoft.com/office/powerpoint/2010/main" val="2310749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050"/>
            <a:ext cx="8229600" cy="1143000"/>
          </a:xfrm>
        </p:spPr>
        <p:txBody>
          <a:bodyPr/>
          <a:lstStyle/>
          <a:p>
            <a:r>
              <a:rPr lang="en-US" b="1" dirty="0" smtClean="0">
                <a:solidFill>
                  <a:srgbClr val="660066"/>
                </a:solidFill>
              </a:rPr>
              <a:t>Ok, how does it work?</a:t>
            </a:r>
            <a:endParaRPr lang="en-US" b="1" dirty="0">
              <a:solidFill>
                <a:srgbClr val="660066"/>
              </a:solidFill>
            </a:endParaRPr>
          </a:p>
        </p:txBody>
      </p:sp>
      <p:pic>
        <p:nvPicPr>
          <p:cNvPr id="4" name="Picture 3"/>
          <p:cNvPicPr>
            <a:picLocks noChangeAspect="1" noChangeArrowheads="1"/>
          </p:cNvPicPr>
          <p:nvPr/>
        </p:nvPicPr>
        <p:blipFill rotWithShape="1">
          <a:blip r:embed="rId2" cstate="print"/>
          <a:srcRect t="39476"/>
          <a:stretch/>
        </p:blipFill>
        <p:spPr bwMode="auto">
          <a:xfrm>
            <a:off x="220165" y="4043993"/>
            <a:ext cx="8165295" cy="2638816"/>
          </a:xfrm>
          <a:prstGeom prst="rect">
            <a:avLst/>
          </a:prstGeom>
          <a:noFill/>
          <a:ln w="9525">
            <a:noFill/>
            <a:miter lim="800000"/>
            <a:headEnd/>
            <a:tailEnd/>
          </a:ln>
        </p:spPr>
      </p:pic>
      <p:pic>
        <p:nvPicPr>
          <p:cNvPr id="5" name="Picture 4"/>
          <p:cNvPicPr>
            <a:picLocks noChangeAspect="1" noChangeArrowheads="1"/>
          </p:cNvPicPr>
          <p:nvPr/>
        </p:nvPicPr>
        <p:blipFill rotWithShape="1">
          <a:blip r:embed="rId2" cstate="print"/>
          <a:srcRect r="30147" b="58054"/>
          <a:stretch/>
        </p:blipFill>
        <p:spPr bwMode="auto">
          <a:xfrm>
            <a:off x="955305" y="1417637"/>
            <a:ext cx="6870548" cy="2202977"/>
          </a:xfrm>
          <a:prstGeom prst="rect">
            <a:avLst/>
          </a:prstGeom>
          <a:noFill/>
          <a:ln w="9525">
            <a:noFill/>
            <a:miter lim="800000"/>
            <a:headEnd/>
            <a:tailEnd/>
          </a:ln>
        </p:spPr>
      </p:pic>
      <p:sp>
        <p:nvSpPr>
          <p:cNvPr id="6" name="TextBox 5"/>
          <p:cNvSpPr txBox="1"/>
          <p:nvPr/>
        </p:nvSpPr>
        <p:spPr>
          <a:xfrm>
            <a:off x="220165" y="1170961"/>
            <a:ext cx="8840882" cy="369332"/>
          </a:xfrm>
          <a:prstGeom prst="rect">
            <a:avLst/>
          </a:prstGeom>
          <a:noFill/>
        </p:spPr>
        <p:txBody>
          <a:bodyPr wrap="none" rtlCol="0">
            <a:spAutoFit/>
          </a:bodyPr>
          <a:lstStyle/>
          <a:p>
            <a:r>
              <a:rPr lang="en-US" dirty="0" smtClean="0"/>
              <a:t>What we get, when “simply correctly” interpolate and extrapolate the space points to tracks! </a:t>
            </a:r>
            <a:endParaRPr lang="en-US" dirty="0"/>
          </a:p>
        </p:txBody>
      </p:sp>
      <p:sp>
        <p:nvSpPr>
          <p:cNvPr id="7" name="TextBox 6"/>
          <p:cNvSpPr txBox="1"/>
          <p:nvPr/>
        </p:nvSpPr>
        <p:spPr>
          <a:xfrm>
            <a:off x="-1051076" y="3197237"/>
            <a:ext cx="184666" cy="369332"/>
          </a:xfrm>
          <a:prstGeom prst="rect">
            <a:avLst/>
          </a:prstGeom>
          <a:noFill/>
        </p:spPr>
        <p:txBody>
          <a:bodyPr wrap="none" rtlCol="0">
            <a:spAutoFit/>
          </a:bodyPr>
          <a:lstStyle/>
          <a:p>
            <a:endParaRPr lang="en-US" dirty="0"/>
          </a:p>
        </p:txBody>
      </p:sp>
      <p:sp>
        <p:nvSpPr>
          <p:cNvPr id="8" name="TextBox 7"/>
          <p:cNvSpPr txBox="1"/>
          <p:nvPr/>
        </p:nvSpPr>
        <p:spPr>
          <a:xfrm>
            <a:off x="457200" y="3795806"/>
            <a:ext cx="3673977" cy="369332"/>
          </a:xfrm>
          <a:prstGeom prst="rect">
            <a:avLst/>
          </a:prstGeom>
          <a:noFill/>
        </p:spPr>
        <p:txBody>
          <a:bodyPr wrap="none" rtlCol="0">
            <a:spAutoFit/>
          </a:bodyPr>
          <a:lstStyle/>
          <a:p>
            <a:r>
              <a:rPr lang="en-US" dirty="0" smtClean="0">
                <a:solidFill>
                  <a:srgbClr val="660066"/>
                </a:solidFill>
              </a:rPr>
              <a:t>A bit computational brainpower later</a:t>
            </a:r>
            <a:endParaRPr lang="en-US" dirty="0">
              <a:solidFill>
                <a:srgbClr val="660066"/>
              </a:solidFill>
            </a:endParaRPr>
          </a:p>
        </p:txBody>
      </p:sp>
      <p:sp>
        <p:nvSpPr>
          <p:cNvPr id="3" name="TextBox 2"/>
          <p:cNvSpPr txBox="1"/>
          <p:nvPr/>
        </p:nvSpPr>
        <p:spPr>
          <a:xfrm>
            <a:off x="5631407" y="3426474"/>
            <a:ext cx="3482844" cy="400110"/>
          </a:xfrm>
          <a:prstGeom prst="rect">
            <a:avLst/>
          </a:prstGeom>
          <a:noFill/>
        </p:spPr>
        <p:txBody>
          <a:bodyPr wrap="none" rtlCol="0">
            <a:spAutoFit/>
          </a:bodyPr>
          <a:lstStyle/>
          <a:p>
            <a:r>
              <a:rPr lang="en-US" sz="2000" dirty="0" smtClean="0">
                <a:solidFill>
                  <a:srgbClr val="660066"/>
                </a:solidFill>
              </a:rPr>
              <a:t>Can you see the two B mesons?</a:t>
            </a:r>
            <a:endParaRPr lang="en-US" sz="2000" dirty="0">
              <a:solidFill>
                <a:srgbClr val="660066"/>
              </a:solidFill>
            </a:endParaRPr>
          </a:p>
        </p:txBody>
      </p:sp>
      <p:sp>
        <p:nvSpPr>
          <p:cNvPr id="9" name="Slide Number Placeholder 8"/>
          <p:cNvSpPr>
            <a:spLocks noGrp="1"/>
          </p:cNvSpPr>
          <p:nvPr>
            <p:ph type="sldNum" sz="quarter" idx="12"/>
          </p:nvPr>
        </p:nvSpPr>
        <p:spPr/>
        <p:txBody>
          <a:bodyPr/>
          <a:lstStyle/>
          <a:p>
            <a:fld id="{5AE4D389-B7F7-E44B-872F-EAD59ABF0432}" type="slidenum">
              <a:rPr lang="en-US" smtClean="0"/>
              <a:t>17</a:t>
            </a:fld>
            <a:endParaRPr lang="en-US"/>
          </a:p>
        </p:txBody>
      </p:sp>
    </p:spTree>
    <p:extLst>
      <p:ext uri="{BB962C8B-B14F-4D97-AF65-F5344CB8AC3E}">
        <p14:creationId xmlns:p14="http://schemas.microsoft.com/office/powerpoint/2010/main" val="2689973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print"/>
          <a:srcRect/>
          <a:stretch>
            <a:fillRect/>
          </a:stretch>
        </p:blipFill>
        <p:spPr bwMode="auto">
          <a:xfrm>
            <a:off x="3527425" y="919163"/>
            <a:ext cx="4545013" cy="5867400"/>
          </a:xfrm>
          <a:prstGeom prst="rect">
            <a:avLst/>
          </a:prstGeom>
          <a:noFill/>
          <a:ln w="9525">
            <a:noFill/>
            <a:miter lim="800000"/>
            <a:headEnd/>
            <a:tailEnd/>
          </a:ln>
        </p:spPr>
      </p:pic>
      <p:sp>
        <p:nvSpPr>
          <p:cNvPr id="50179" name="Textfeld 2"/>
          <p:cNvSpPr txBox="1">
            <a:spLocks noChangeArrowheads="1"/>
          </p:cNvSpPr>
          <p:nvPr/>
        </p:nvSpPr>
        <p:spPr bwMode="auto">
          <a:xfrm>
            <a:off x="357188" y="2857500"/>
            <a:ext cx="2705100" cy="954088"/>
          </a:xfrm>
          <a:prstGeom prst="rect">
            <a:avLst/>
          </a:prstGeom>
          <a:noFill/>
          <a:ln w="9525">
            <a:noFill/>
            <a:miter lim="800000"/>
            <a:headEnd/>
            <a:tailEnd/>
          </a:ln>
        </p:spPr>
        <p:txBody>
          <a:bodyPr wrap="none">
            <a:spAutoFit/>
          </a:bodyPr>
          <a:lstStyle/>
          <a:p>
            <a:r>
              <a:rPr lang="de-DE" sz="2800">
                <a:latin typeface="Calibri" pitchFamily="34" charset="0"/>
              </a:rPr>
              <a:t>Identification of  </a:t>
            </a:r>
          </a:p>
          <a:p>
            <a:r>
              <a:rPr lang="de-DE" sz="2800">
                <a:latin typeface="Calibri" pitchFamily="34" charset="0"/>
              </a:rPr>
              <a:t>b-quark event</a:t>
            </a:r>
          </a:p>
        </p:txBody>
      </p:sp>
      <p:cxnSp>
        <p:nvCxnSpPr>
          <p:cNvPr id="5" name="Gerade Verbindung mit Pfeil 4"/>
          <p:cNvCxnSpPr/>
          <p:nvPr/>
        </p:nvCxnSpPr>
        <p:spPr>
          <a:xfrm rot="5400000">
            <a:off x="4813301" y="5500687"/>
            <a:ext cx="571500" cy="428625"/>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3483275" y="5000625"/>
            <a:ext cx="837602" cy="1477328"/>
          </a:xfrm>
          <a:prstGeom prst="rect">
            <a:avLst/>
          </a:prstGeom>
          <a:solidFill>
            <a:schemeClr val="tx1"/>
          </a:solidFill>
        </p:spPr>
        <p:txBody>
          <a:bodyPr wrap="none">
            <a:spAutoFit/>
          </a:bodyPr>
          <a:lstStyle/>
          <a:p>
            <a:pPr algn="ctr" fontAlgn="auto">
              <a:spcBef>
                <a:spcPts val="0"/>
              </a:spcBef>
              <a:spcAft>
                <a:spcPts val="0"/>
              </a:spcAft>
              <a:defRPr/>
            </a:pPr>
            <a:r>
              <a:rPr lang="de-DE" dirty="0" smtClean="0">
                <a:solidFill>
                  <a:schemeClr val="bg1"/>
                </a:solidFill>
                <a:latin typeface="+mn-lt"/>
                <a:cs typeface="+mn-cs"/>
              </a:rPr>
              <a:t>~1 </a:t>
            </a:r>
            <a:r>
              <a:rPr lang="de-DE" dirty="0">
                <a:solidFill>
                  <a:schemeClr val="bg1"/>
                </a:solidFill>
                <a:latin typeface="+mn-lt"/>
                <a:cs typeface="+mn-cs"/>
              </a:rPr>
              <a:t>mm </a:t>
            </a:r>
          </a:p>
          <a:p>
            <a:pPr algn="ctr" fontAlgn="auto">
              <a:spcBef>
                <a:spcPts val="0"/>
              </a:spcBef>
              <a:spcAft>
                <a:spcPts val="0"/>
              </a:spcAft>
              <a:defRPr/>
            </a:pPr>
            <a:r>
              <a:rPr lang="de-DE" dirty="0">
                <a:solidFill>
                  <a:schemeClr val="bg1"/>
                </a:solidFill>
                <a:latin typeface="+mn-lt"/>
                <a:cs typeface="+mn-cs"/>
              </a:rPr>
              <a:t>= </a:t>
            </a:r>
          </a:p>
          <a:p>
            <a:pPr algn="ctr" fontAlgn="auto">
              <a:spcBef>
                <a:spcPts val="0"/>
              </a:spcBef>
              <a:spcAft>
                <a:spcPts val="0"/>
              </a:spcAft>
              <a:defRPr/>
            </a:pPr>
            <a:r>
              <a:rPr lang="de-DE" dirty="0">
                <a:solidFill>
                  <a:schemeClr val="bg1"/>
                </a:solidFill>
                <a:latin typeface="+mn-lt"/>
                <a:cs typeface="+mn-cs"/>
              </a:rPr>
              <a:t>~1ps</a:t>
            </a:r>
          </a:p>
          <a:p>
            <a:pPr algn="ctr" fontAlgn="auto">
              <a:spcBef>
                <a:spcPts val="0"/>
              </a:spcBef>
              <a:spcAft>
                <a:spcPts val="0"/>
              </a:spcAft>
              <a:defRPr/>
            </a:pPr>
            <a:r>
              <a:rPr lang="de-DE" dirty="0">
                <a:solidFill>
                  <a:schemeClr val="bg1"/>
                </a:solidFill>
                <a:latin typeface="+mn-lt"/>
                <a:cs typeface="+mn-cs"/>
              </a:rPr>
              <a:t>=</a:t>
            </a:r>
          </a:p>
          <a:p>
            <a:pPr algn="ctr" fontAlgn="auto">
              <a:spcBef>
                <a:spcPts val="0"/>
              </a:spcBef>
              <a:spcAft>
                <a:spcPts val="0"/>
              </a:spcAft>
              <a:defRPr/>
            </a:pPr>
            <a:r>
              <a:rPr lang="de-DE" dirty="0" err="1">
                <a:solidFill>
                  <a:schemeClr val="bg1"/>
                </a:solidFill>
                <a:latin typeface="Symbol" pitchFamily="18" charset="2"/>
                <a:cs typeface="+mn-cs"/>
              </a:rPr>
              <a:t>t</a:t>
            </a:r>
            <a:r>
              <a:rPr lang="de-DE" sz="1880" baseline="-25000" dirty="0" err="1">
                <a:solidFill>
                  <a:schemeClr val="bg1"/>
                </a:solidFill>
                <a:latin typeface="+mn-lt"/>
                <a:cs typeface="+mn-cs"/>
              </a:rPr>
              <a:t>b</a:t>
            </a:r>
            <a:endParaRPr lang="de-DE" sz="1880" baseline="-25000" dirty="0">
              <a:solidFill>
                <a:schemeClr val="bg1"/>
              </a:solidFill>
              <a:latin typeface="+mn-lt"/>
              <a:cs typeface="+mn-cs"/>
            </a:endParaRPr>
          </a:p>
        </p:txBody>
      </p:sp>
      <p:sp>
        <p:nvSpPr>
          <p:cNvPr id="7" name="Titel 1"/>
          <p:cNvSpPr txBox="1">
            <a:spLocks/>
          </p:cNvSpPr>
          <p:nvPr/>
        </p:nvSpPr>
        <p:spPr>
          <a:xfrm>
            <a:off x="457200" y="-71438"/>
            <a:ext cx="8229600" cy="1143001"/>
          </a:xfrm>
          <a:prstGeom prst="rect">
            <a:avLst/>
          </a:prstGeom>
        </p:spPr>
        <p:txBody>
          <a:bodyPr>
            <a:normAutofit fontScale="97500"/>
          </a:bodyPr>
          <a:lstStyle/>
          <a:p>
            <a:pPr algn="ctr" fontAlgn="auto">
              <a:spcAft>
                <a:spcPts val="0"/>
              </a:spcAft>
              <a:defRPr/>
            </a:pPr>
            <a:r>
              <a:rPr lang="de-DE" sz="4400" b="1" dirty="0">
                <a:solidFill>
                  <a:srgbClr val="660066"/>
                </a:solidFill>
                <a:latin typeface="+mj-lt"/>
                <a:ea typeface="+mj-ea"/>
                <a:cs typeface="+mj-cs"/>
              </a:rPr>
              <a:t>Do </a:t>
            </a:r>
            <a:r>
              <a:rPr lang="de-DE" sz="4400" b="1" dirty="0" err="1">
                <a:solidFill>
                  <a:srgbClr val="660066"/>
                </a:solidFill>
                <a:latin typeface="+mj-lt"/>
                <a:ea typeface="+mj-ea"/>
                <a:cs typeface="+mj-cs"/>
              </a:rPr>
              <a:t>we</a:t>
            </a:r>
            <a:r>
              <a:rPr lang="de-DE" sz="4400" b="1" dirty="0">
                <a:solidFill>
                  <a:srgbClr val="660066"/>
                </a:solidFill>
                <a:latin typeface="+mj-lt"/>
                <a:ea typeface="+mj-ea"/>
                <a:cs typeface="+mj-cs"/>
              </a:rPr>
              <a:t> </a:t>
            </a:r>
            <a:r>
              <a:rPr lang="de-DE" sz="4400" b="1" dirty="0" err="1">
                <a:solidFill>
                  <a:srgbClr val="660066"/>
                </a:solidFill>
                <a:latin typeface="+mj-lt"/>
                <a:ea typeface="+mj-ea"/>
                <a:cs typeface="+mj-cs"/>
              </a:rPr>
              <a:t>need</a:t>
            </a:r>
            <a:r>
              <a:rPr lang="de-DE" sz="4400" b="1" dirty="0">
                <a:solidFill>
                  <a:srgbClr val="660066"/>
                </a:solidFill>
                <a:latin typeface="+mj-lt"/>
                <a:ea typeface="+mj-ea"/>
                <a:cs typeface="+mj-cs"/>
              </a:rPr>
              <a:t> such a </a:t>
            </a:r>
            <a:r>
              <a:rPr lang="de-DE" sz="4400" b="1" dirty="0" err="1">
                <a:solidFill>
                  <a:srgbClr val="660066"/>
                </a:solidFill>
                <a:latin typeface="+mj-lt"/>
                <a:ea typeface="+mj-ea"/>
                <a:cs typeface="+mj-cs"/>
              </a:rPr>
              <a:t>high</a:t>
            </a:r>
            <a:r>
              <a:rPr lang="de-DE" sz="4400" b="1" dirty="0">
                <a:solidFill>
                  <a:srgbClr val="660066"/>
                </a:solidFill>
                <a:latin typeface="+mj-lt"/>
                <a:ea typeface="+mj-ea"/>
                <a:cs typeface="+mj-cs"/>
              </a:rPr>
              <a:t> </a:t>
            </a:r>
            <a:r>
              <a:rPr lang="de-DE" sz="4400" b="1" dirty="0" err="1">
                <a:solidFill>
                  <a:srgbClr val="660066"/>
                </a:solidFill>
                <a:latin typeface="+mj-lt"/>
                <a:ea typeface="+mj-ea"/>
                <a:cs typeface="+mj-cs"/>
              </a:rPr>
              <a:t>resolution</a:t>
            </a:r>
            <a:r>
              <a:rPr lang="de-DE" sz="4400" b="1" dirty="0">
                <a:solidFill>
                  <a:srgbClr val="660066"/>
                </a:solidFill>
                <a:latin typeface="+mj-lt"/>
                <a:ea typeface="+mj-ea"/>
                <a:cs typeface="+mj-cs"/>
              </a:rPr>
              <a:t>?</a:t>
            </a:r>
          </a:p>
        </p:txBody>
      </p:sp>
      <p:sp>
        <p:nvSpPr>
          <p:cNvPr id="8" name="Foliennummernplatzhalter 7"/>
          <p:cNvSpPr>
            <a:spLocks noGrp="1"/>
          </p:cNvSpPr>
          <p:nvPr>
            <p:ph type="sldNum" sz="quarter" idx="12"/>
          </p:nvPr>
        </p:nvSpPr>
        <p:spPr/>
        <p:txBody>
          <a:bodyPr/>
          <a:lstStyle/>
          <a:p>
            <a:pPr>
              <a:defRPr/>
            </a:pPr>
            <a:fld id="{D472DE6B-3BED-4FDB-ABB4-E7E1EA0E9744}" type="slidenum">
              <a:rPr lang="de-DE" smtClean="0"/>
              <a:pPr>
                <a:defRPr/>
              </a:pPr>
              <a:t>18</a:t>
            </a:fld>
            <a:endParaRPr lang="de-DE" dirty="0"/>
          </a:p>
        </p:txBody>
      </p:sp>
    </p:spTree>
    <p:extLst>
      <p:ext uri="{BB962C8B-B14F-4D97-AF65-F5344CB8AC3E}">
        <p14:creationId xmlns:p14="http://schemas.microsoft.com/office/powerpoint/2010/main" val="3818152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428625" y="0"/>
            <a:ext cx="8229600" cy="1143000"/>
          </a:xfrm>
        </p:spPr>
        <p:txBody>
          <a:bodyPr/>
          <a:lstStyle/>
          <a:p>
            <a:pPr eaLnBrk="1" hangingPunct="1"/>
            <a:r>
              <a:rPr lang="en-US" b="1" dirty="0" smtClean="0">
                <a:solidFill>
                  <a:srgbClr val="660066"/>
                </a:solidFill>
              </a:rPr>
              <a:t>Increase in precision</a:t>
            </a:r>
          </a:p>
        </p:txBody>
      </p:sp>
      <p:pic>
        <p:nvPicPr>
          <p:cNvPr id="6148" name="Picture 3" descr="btag2"/>
          <p:cNvPicPr>
            <a:picLocks noChangeAspect="1" noChangeArrowheads="1"/>
          </p:cNvPicPr>
          <p:nvPr/>
        </p:nvPicPr>
        <p:blipFill>
          <a:blip r:embed="rId4" cstate="print"/>
          <a:srcRect/>
          <a:stretch>
            <a:fillRect/>
          </a:stretch>
        </p:blipFill>
        <p:spPr bwMode="auto">
          <a:xfrm>
            <a:off x="228600" y="1052513"/>
            <a:ext cx="8686800" cy="5805487"/>
          </a:xfrm>
          <a:prstGeom prst="rect">
            <a:avLst/>
          </a:prstGeom>
          <a:noFill/>
          <a:ln w="9525">
            <a:noFill/>
            <a:miter lim="800000"/>
            <a:headEnd/>
            <a:tailEnd/>
          </a:ln>
        </p:spPr>
      </p:pic>
      <p:graphicFrame>
        <p:nvGraphicFramePr>
          <p:cNvPr id="6146" name="Object 2"/>
          <p:cNvGraphicFramePr>
            <a:graphicFrameLocks noChangeAspect="1"/>
          </p:cNvGraphicFramePr>
          <p:nvPr/>
        </p:nvGraphicFramePr>
        <p:xfrm>
          <a:off x="6249988" y="1706563"/>
          <a:ext cx="1473200" cy="2027237"/>
        </p:xfrm>
        <a:graphic>
          <a:graphicData uri="http://schemas.openxmlformats.org/presentationml/2006/ole">
            <mc:AlternateContent xmlns:mc="http://schemas.openxmlformats.org/markup-compatibility/2006">
              <mc:Choice xmlns:v="urn:schemas-microsoft-com:vml" Requires="v">
                <p:oleObj spid="_x0000_s1174" name="Clip" r:id="rId5" imgW="2309760" imgH="3176280" progId="">
                  <p:embed/>
                </p:oleObj>
              </mc:Choice>
              <mc:Fallback>
                <p:oleObj name="Clip" r:id="rId5" imgW="2309760" imgH="317628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9988" y="1706563"/>
                        <a:ext cx="1473200" cy="2027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9" name="Text Box 5"/>
          <p:cNvSpPr txBox="1">
            <a:spLocks noChangeArrowheads="1"/>
          </p:cNvSpPr>
          <p:nvPr/>
        </p:nvSpPr>
        <p:spPr bwMode="auto">
          <a:xfrm>
            <a:off x="4341813" y="6497638"/>
            <a:ext cx="285750" cy="336550"/>
          </a:xfrm>
          <a:prstGeom prst="rect">
            <a:avLst/>
          </a:prstGeom>
          <a:solidFill>
            <a:schemeClr val="bg1"/>
          </a:solidFill>
          <a:ln w="9525">
            <a:noFill/>
            <a:miter lim="800000"/>
            <a:headEnd/>
            <a:tailEnd/>
          </a:ln>
        </p:spPr>
        <p:txBody>
          <a:bodyPr wrap="none">
            <a:spAutoFit/>
          </a:bodyPr>
          <a:lstStyle/>
          <a:p>
            <a:r>
              <a:rPr lang="en-US" sz="1600" b="1">
                <a:latin typeface="Times New Roman" pitchFamily="18" charset="0"/>
              </a:rPr>
              <a:t>0</a:t>
            </a:r>
            <a:endParaRPr lang="en-US" sz="2400" b="1">
              <a:latin typeface="Times New Roman" pitchFamily="18" charset="0"/>
            </a:endParaRPr>
          </a:p>
        </p:txBody>
      </p:sp>
      <p:sp>
        <p:nvSpPr>
          <p:cNvPr id="6150" name="Text Box 6"/>
          <p:cNvSpPr txBox="1">
            <a:spLocks noChangeArrowheads="1"/>
          </p:cNvSpPr>
          <p:nvPr/>
        </p:nvSpPr>
        <p:spPr bwMode="auto">
          <a:xfrm>
            <a:off x="7570788" y="6556375"/>
            <a:ext cx="546100" cy="336550"/>
          </a:xfrm>
          <a:prstGeom prst="rect">
            <a:avLst/>
          </a:prstGeom>
          <a:solidFill>
            <a:schemeClr val="bg1"/>
          </a:solidFill>
          <a:ln w="9525">
            <a:noFill/>
            <a:miter lim="800000"/>
            <a:headEnd/>
            <a:tailEnd/>
          </a:ln>
        </p:spPr>
        <p:txBody>
          <a:bodyPr wrap="none">
            <a:spAutoFit/>
          </a:bodyPr>
          <a:lstStyle/>
          <a:p>
            <a:r>
              <a:rPr lang="en-US" sz="1600" b="1">
                <a:latin typeface="Times New Roman" pitchFamily="18" charset="0"/>
              </a:rPr>
              <a:t>1cm</a:t>
            </a:r>
            <a:endParaRPr lang="en-US" sz="2400" b="1">
              <a:latin typeface="Times New Roman" pitchFamily="18" charset="0"/>
            </a:endParaRPr>
          </a:p>
        </p:txBody>
      </p:sp>
      <p:sp>
        <p:nvSpPr>
          <p:cNvPr id="6151" name="Text Box 7"/>
          <p:cNvSpPr txBox="1">
            <a:spLocks noChangeArrowheads="1"/>
          </p:cNvSpPr>
          <p:nvPr/>
        </p:nvSpPr>
        <p:spPr bwMode="auto">
          <a:xfrm>
            <a:off x="5346700" y="6577013"/>
            <a:ext cx="241300" cy="228600"/>
          </a:xfrm>
          <a:prstGeom prst="rect">
            <a:avLst/>
          </a:prstGeom>
          <a:solidFill>
            <a:schemeClr val="bg1"/>
          </a:solidFill>
          <a:ln w="9525">
            <a:noFill/>
            <a:miter lim="800000"/>
            <a:headEnd/>
            <a:tailEnd/>
          </a:ln>
        </p:spPr>
        <p:txBody>
          <a:bodyPr wrap="none">
            <a:spAutoFit/>
          </a:bodyPr>
          <a:lstStyle/>
          <a:p>
            <a:r>
              <a:rPr lang="en-US" sz="900" b="1">
                <a:latin typeface="Times New Roman" pitchFamily="18" charset="0"/>
              </a:rPr>
              <a:t>x</a:t>
            </a:r>
            <a:endParaRPr lang="en-US" sz="2400" b="1">
              <a:latin typeface="Times New Roman" pitchFamily="18" charset="0"/>
            </a:endParaRPr>
          </a:p>
        </p:txBody>
      </p:sp>
      <p:sp>
        <p:nvSpPr>
          <p:cNvPr id="6152" name="Text Box 8"/>
          <p:cNvSpPr txBox="1">
            <a:spLocks noChangeArrowheads="1"/>
          </p:cNvSpPr>
          <p:nvPr/>
        </p:nvSpPr>
        <p:spPr bwMode="auto">
          <a:xfrm>
            <a:off x="331788" y="5902325"/>
            <a:ext cx="2063750" cy="336550"/>
          </a:xfrm>
          <a:prstGeom prst="rect">
            <a:avLst/>
          </a:prstGeom>
          <a:solidFill>
            <a:schemeClr val="bg1"/>
          </a:solidFill>
          <a:ln w="9525">
            <a:noFill/>
            <a:miter lim="800000"/>
            <a:headEnd/>
            <a:tailEnd/>
          </a:ln>
        </p:spPr>
        <p:txBody>
          <a:bodyPr wrap="none">
            <a:spAutoFit/>
          </a:bodyPr>
          <a:lstStyle/>
          <a:p>
            <a:r>
              <a:rPr lang="en-US" sz="1600" b="1">
                <a:latin typeface="Times New Roman" pitchFamily="18" charset="0"/>
              </a:rPr>
              <a:t>=Beam crossing point</a:t>
            </a:r>
            <a:endParaRPr lang="en-US" sz="2400" b="1">
              <a:latin typeface="Times New Roman" pitchFamily="18" charset="0"/>
            </a:endParaRPr>
          </a:p>
        </p:txBody>
      </p:sp>
      <p:sp>
        <p:nvSpPr>
          <p:cNvPr id="9" name="Foliennummernplatzhalter 8"/>
          <p:cNvSpPr>
            <a:spLocks noGrp="1"/>
          </p:cNvSpPr>
          <p:nvPr>
            <p:ph type="sldNum" sz="quarter" idx="12"/>
          </p:nvPr>
        </p:nvSpPr>
        <p:spPr/>
        <p:txBody>
          <a:bodyPr/>
          <a:lstStyle/>
          <a:p>
            <a:pPr>
              <a:defRPr/>
            </a:pPr>
            <a:fld id="{2BF5F92C-E1BC-4E4A-A03B-46BEBBAC77C3}" type="slidenum">
              <a:rPr lang="de-DE" smtClean="0"/>
              <a:pPr>
                <a:defRPr/>
              </a:pPr>
              <a:t>19</a:t>
            </a:fld>
            <a:endParaRPr lang="de-DE" dirty="0"/>
          </a:p>
        </p:txBody>
      </p:sp>
    </p:spTree>
    <p:extLst>
      <p:ext uri="{BB962C8B-B14F-4D97-AF65-F5344CB8AC3E}">
        <p14:creationId xmlns:p14="http://schemas.microsoft.com/office/powerpoint/2010/main" val="156478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86"/>
            <a:ext cx="8229600" cy="1143000"/>
          </a:xfrm>
        </p:spPr>
        <p:txBody>
          <a:bodyPr/>
          <a:lstStyle/>
          <a:p>
            <a:r>
              <a:rPr lang="en-US" dirty="0" smtClean="0"/>
              <a:t>You will learn today</a:t>
            </a:r>
            <a:endParaRPr lang="en-US" dirty="0"/>
          </a:p>
        </p:txBody>
      </p:sp>
      <p:sp>
        <p:nvSpPr>
          <p:cNvPr id="3" name="Content Placeholder 2"/>
          <p:cNvSpPr>
            <a:spLocks noGrp="1"/>
          </p:cNvSpPr>
          <p:nvPr>
            <p:ph idx="1"/>
          </p:nvPr>
        </p:nvSpPr>
        <p:spPr>
          <a:xfrm>
            <a:off x="100588" y="1133270"/>
            <a:ext cx="9144001" cy="5179692"/>
          </a:xfrm>
        </p:spPr>
        <p:txBody>
          <a:bodyPr>
            <a:normAutofit fontScale="92500"/>
          </a:bodyPr>
          <a:lstStyle/>
          <a:p>
            <a:pPr marL="514350" indent="-514350">
              <a:buFont typeface="+mj-lt"/>
              <a:buAutoNum type="arabicPeriod"/>
            </a:pPr>
            <a:r>
              <a:rPr lang="en-US" sz="3000" b="1" dirty="0" smtClean="0">
                <a:solidFill>
                  <a:srgbClr val="0000FF"/>
                </a:solidFill>
              </a:rPr>
              <a:t>A reminder that a silicon sensor is simply an array of diodes - </a:t>
            </a:r>
            <a:r>
              <a:rPr lang="en-US" sz="2400" b="1" dirty="0" smtClean="0">
                <a:solidFill>
                  <a:srgbClr val="0000FF"/>
                </a:solidFill>
              </a:rPr>
              <a:t>see detailed silicon sensor lecture yesterday</a:t>
            </a:r>
          </a:p>
          <a:p>
            <a:pPr marL="914400" lvl="1" indent="-514350"/>
            <a:r>
              <a:rPr lang="en-US" sz="2600" b="1" dirty="0" smtClean="0">
                <a:solidFill>
                  <a:srgbClr val="0000FF"/>
                </a:solidFill>
              </a:rPr>
              <a:t>Today with a bit different spin</a:t>
            </a:r>
          </a:p>
          <a:p>
            <a:pPr marL="0" indent="0">
              <a:buNone/>
            </a:pPr>
            <a:endParaRPr lang="en-US" b="1" dirty="0" smtClean="0">
              <a:solidFill>
                <a:srgbClr val="660066"/>
              </a:solidFill>
            </a:endParaRPr>
          </a:p>
          <a:p>
            <a:pPr marL="514350" indent="-514350">
              <a:buFont typeface="+mj-lt"/>
              <a:buAutoNum type="arabicPeriod"/>
            </a:pPr>
            <a:r>
              <a:rPr lang="en-US" b="1" dirty="0" smtClean="0">
                <a:solidFill>
                  <a:srgbClr val="660066"/>
                </a:solidFill>
              </a:rPr>
              <a:t>Designing and operating a Tracker is a bit more complicated than placing sensors one after the other</a:t>
            </a:r>
          </a:p>
          <a:p>
            <a:pPr marL="514350" indent="-514350">
              <a:buFont typeface="+mj-lt"/>
              <a:buAutoNum type="arabicPeriod"/>
            </a:pPr>
            <a:endParaRPr lang="en-US" b="1" dirty="0" smtClean="0">
              <a:solidFill>
                <a:srgbClr val="660066"/>
              </a:solidFill>
            </a:endParaRPr>
          </a:p>
          <a:p>
            <a:pPr marL="514350" indent="-514350">
              <a:buFont typeface="+mj-lt"/>
              <a:buAutoNum type="arabicPeriod"/>
            </a:pPr>
            <a:r>
              <a:rPr lang="en-US" b="1" dirty="0" smtClean="0">
                <a:solidFill>
                  <a:srgbClr val="008000"/>
                </a:solidFill>
              </a:rPr>
              <a:t>Different Tracking Detectors as examples!</a:t>
            </a:r>
          </a:p>
          <a:p>
            <a:pPr marL="857250" lvl="1" indent="-457200"/>
            <a:r>
              <a:rPr lang="en-US" b="1" dirty="0" smtClean="0">
                <a:solidFill>
                  <a:srgbClr val="008000"/>
                </a:solidFill>
              </a:rPr>
              <a:t>Historic and future</a:t>
            </a:r>
          </a:p>
          <a:p>
            <a:pPr marL="1257300" lvl="2" indent="-457200"/>
            <a:r>
              <a:rPr lang="en-US" b="1" dirty="0" smtClean="0">
                <a:solidFill>
                  <a:srgbClr val="008000"/>
                </a:solidFill>
              </a:rPr>
              <a:t>NA11, DELPHI, CDF, CMS; future CMS</a:t>
            </a:r>
          </a:p>
        </p:txBody>
      </p:sp>
      <p:sp>
        <p:nvSpPr>
          <p:cNvPr id="4" name="Slide Number Placeholder 3"/>
          <p:cNvSpPr>
            <a:spLocks noGrp="1"/>
          </p:cNvSpPr>
          <p:nvPr>
            <p:ph type="sldNum" sz="quarter" idx="12"/>
          </p:nvPr>
        </p:nvSpPr>
        <p:spPr/>
        <p:txBody>
          <a:bodyPr/>
          <a:lstStyle/>
          <a:p>
            <a:fld id="{5AE4D389-B7F7-E44B-872F-EAD59ABF0432}" type="slidenum">
              <a:rPr lang="en-US" smtClean="0"/>
              <a:t>2</a:t>
            </a:fld>
            <a:endParaRPr lang="en-US"/>
          </a:p>
        </p:txBody>
      </p:sp>
    </p:spTree>
    <p:extLst>
      <p:ext uri="{BB962C8B-B14F-4D97-AF65-F5344CB8AC3E}">
        <p14:creationId xmlns:p14="http://schemas.microsoft.com/office/powerpoint/2010/main" val="2699549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aleph_evd7"/>
          <p:cNvPicPr>
            <a:picLocks noChangeAspect="1" noChangeArrowheads="1"/>
          </p:cNvPicPr>
          <p:nvPr/>
        </p:nvPicPr>
        <p:blipFill>
          <a:blip r:embed="rId3" cstate="print"/>
          <a:srcRect/>
          <a:stretch>
            <a:fillRect/>
          </a:stretch>
        </p:blipFill>
        <p:spPr bwMode="auto">
          <a:xfrm>
            <a:off x="152400" y="228600"/>
            <a:ext cx="8839200" cy="5907088"/>
          </a:xfrm>
          <a:prstGeom prst="rect">
            <a:avLst/>
          </a:prstGeom>
          <a:noFill/>
          <a:ln w="9525">
            <a:noFill/>
            <a:miter lim="800000"/>
            <a:headEnd/>
            <a:tailEnd/>
          </a:ln>
        </p:spPr>
      </p:pic>
      <p:sp>
        <p:nvSpPr>
          <p:cNvPr id="51203" name="Text Box 3"/>
          <p:cNvSpPr txBox="1">
            <a:spLocks noChangeArrowheads="1"/>
          </p:cNvSpPr>
          <p:nvPr/>
        </p:nvSpPr>
        <p:spPr bwMode="auto">
          <a:xfrm>
            <a:off x="1066800" y="6172200"/>
            <a:ext cx="7029450" cy="457200"/>
          </a:xfrm>
          <a:prstGeom prst="rect">
            <a:avLst/>
          </a:prstGeom>
          <a:noFill/>
          <a:ln w="9525">
            <a:noFill/>
            <a:miter lim="800000"/>
            <a:headEnd/>
            <a:tailEnd/>
          </a:ln>
        </p:spPr>
        <p:txBody>
          <a:bodyPr wrap="none">
            <a:spAutoFit/>
          </a:bodyPr>
          <a:lstStyle/>
          <a:p>
            <a:r>
              <a:rPr lang="en-US" sz="2000">
                <a:latin typeface="Tahoma" pitchFamily="34" charset="0"/>
              </a:rPr>
              <a:t>Mean Lifetime of tau </a:t>
            </a:r>
            <a:r>
              <a:rPr lang="en-US" sz="2000">
                <a:latin typeface="Symbol" pitchFamily="18" charset="2"/>
              </a:rPr>
              <a:t>t</a:t>
            </a:r>
            <a:r>
              <a:rPr lang="en-US" sz="2000">
                <a:latin typeface="Tahoma" pitchFamily="34" charset="0"/>
              </a:rPr>
              <a:t>=290 x 10</a:t>
            </a:r>
            <a:r>
              <a:rPr lang="en-US" sz="2000" baseline="30000">
                <a:latin typeface="Tahoma" pitchFamily="34" charset="0"/>
              </a:rPr>
              <a:t>-15</a:t>
            </a:r>
            <a:r>
              <a:rPr lang="en-US" sz="2000">
                <a:latin typeface="Tahoma" pitchFamily="34" charset="0"/>
              </a:rPr>
              <a:t> sec !! --&gt;  c</a:t>
            </a:r>
            <a:r>
              <a:rPr lang="en-US" sz="2000">
                <a:latin typeface="Symbol" pitchFamily="18" charset="2"/>
              </a:rPr>
              <a:t>t</a:t>
            </a:r>
            <a:r>
              <a:rPr lang="en-US" sz="2000">
                <a:latin typeface="Tahoma" pitchFamily="34" charset="0"/>
              </a:rPr>
              <a:t> = 87 </a:t>
            </a:r>
            <a:r>
              <a:rPr lang="en-US" sz="2000">
                <a:latin typeface="Symbol" pitchFamily="18" charset="2"/>
              </a:rPr>
              <a:t>m</a:t>
            </a:r>
            <a:r>
              <a:rPr lang="en-US" sz="2000">
                <a:latin typeface="Tahoma" pitchFamily="34" charset="0"/>
              </a:rPr>
              <a:t>m !?</a:t>
            </a:r>
            <a:r>
              <a:rPr lang="en-US" sz="2400" b="1">
                <a:latin typeface="Times New Roman" pitchFamily="18" charset="0"/>
              </a:rPr>
              <a:t> </a:t>
            </a:r>
          </a:p>
        </p:txBody>
      </p:sp>
      <p:sp>
        <p:nvSpPr>
          <p:cNvPr id="4" name="Foliennummernplatzhalter 3"/>
          <p:cNvSpPr>
            <a:spLocks noGrp="1"/>
          </p:cNvSpPr>
          <p:nvPr>
            <p:ph type="sldNum" sz="quarter" idx="12"/>
          </p:nvPr>
        </p:nvSpPr>
        <p:spPr/>
        <p:txBody>
          <a:bodyPr/>
          <a:lstStyle/>
          <a:p>
            <a:pPr>
              <a:defRPr/>
            </a:pPr>
            <a:fld id="{CA2AB1DF-15AA-42E0-838B-98FBA8506437}" type="slidenum">
              <a:rPr lang="de-DE" smtClean="0"/>
              <a:pPr>
                <a:defRPr/>
              </a:pPr>
              <a:t>20</a:t>
            </a:fld>
            <a:endParaRPr lang="de-DE" dirty="0"/>
          </a:p>
        </p:txBody>
      </p:sp>
    </p:spTree>
    <p:extLst>
      <p:ext uri="{BB962C8B-B14F-4D97-AF65-F5344CB8AC3E}">
        <p14:creationId xmlns:p14="http://schemas.microsoft.com/office/powerpoint/2010/main" val="3153385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2017" y="315352"/>
            <a:ext cx="7819097" cy="6224067"/>
          </a:xfrm>
          <a:custGeom>
            <a:avLst/>
            <a:gdLst>
              <a:gd name="connsiteX0" fmla="*/ 0 w 9144000"/>
              <a:gd name="connsiteY0" fmla="*/ 6858000 h 6858000"/>
              <a:gd name="connsiteX1" fmla="*/ 9144000 w 9144000"/>
              <a:gd name="connsiteY1" fmla="*/ 6858000 h 6858000"/>
              <a:gd name="connsiteX2" fmla="*/ 9144000 w 9144000"/>
              <a:gd name="connsiteY2" fmla="*/ 0 h 6858000"/>
              <a:gd name="connsiteX3" fmla="*/ 0 w 9144000"/>
              <a:gd name="connsiteY3" fmla="*/ 0 h 6858000"/>
              <a:gd name="connsiteX4" fmla="*/ 0 w 9144000"/>
              <a:gd name="connsiteY4" fmla="*/ 685800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8000"/>
                </a:moveTo>
                <a:lnTo>
                  <a:pt x="9144000" y="6858000"/>
                </a:lnTo>
                <a:lnTo>
                  <a:pt x="9144000" y="0"/>
                </a:lnTo>
                <a:lnTo>
                  <a:pt x="0" y="0"/>
                </a:lnTo>
                <a:lnTo>
                  <a:pt x="0" y="6858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3" name="Picture 3"/>
          <p:cNvPicPr>
            <a:picLocks noChangeAspect="1" noChangeArrowheads="1"/>
          </p:cNvPicPr>
          <p:nvPr/>
        </p:nvPicPr>
        <p:blipFill>
          <a:blip r:embed="rId2"/>
          <a:srcRect/>
          <a:stretch>
            <a:fillRect/>
          </a:stretch>
        </p:blipFill>
        <p:spPr bwMode="auto">
          <a:xfrm>
            <a:off x="1247986" y="800794"/>
            <a:ext cx="6250774" cy="4554252"/>
          </a:xfrm>
          <a:prstGeom prst="rect">
            <a:avLst/>
          </a:prstGeom>
          <a:noFill/>
        </p:spPr>
      </p:pic>
      <p:sp>
        <p:nvSpPr>
          <p:cNvPr id="7" name="TextBox 1"/>
          <p:cNvSpPr txBox="1"/>
          <p:nvPr/>
        </p:nvSpPr>
        <p:spPr>
          <a:xfrm>
            <a:off x="1107706" y="117940"/>
            <a:ext cx="6285275" cy="442939"/>
          </a:xfrm>
          <a:prstGeom prst="rect">
            <a:avLst/>
          </a:prstGeom>
          <a:noFill/>
        </p:spPr>
        <p:txBody>
          <a:bodyPr wrap="none" lIns="0" tIns="0" rIns="0" bIns="40087" rtlCol="0">
            <a:spAutoFit/>
          </a:bodyPr>
          <a:lstStyle/>
          <a:p>
            <a:pPr>
              <a:lnSpc>
                <a:spcPts val="2806"/>
              </a:lnSpc>
            </a:pPr>
            <a:r>
              <a:rPr lang="en-US" altLang="zh-CN" sz="4000" b="1" dirty="0">
                <a:solidFill>
                  <a:srgbClr val="660066"/>
                </a:solidFill>
                <a:latin typeface="+mj-lt"/>
                <a:cs typeface="Times New Roman" pitchFamily="18" charset="0"/>
              </a:rPr>
              <a:t>CMS double B jet CANDIDATE </a:t>
            </a:r>
          </a:p>
        </p:txBody>
      </p:sp>
      <p:sp>
        <p:nvSpPr>
          <p:cNvPr id="8" name="TextBox 7"/>
          <p:cNvSpPr txBox="1"/>
          <p:nvPr/>
        </p:nvSpPr>
        <p:spPr>
          <a:xfrm>
            <a:off x="1574894" y="5518518"/>
            <a:ext cx="6712094" cy="1231106"/>
          </a:xfrm>
          <a:prstGeom prst="rect">
            <a:avLst/>
          </a:prstGeom>
          <a:noFill/>
        </p:spPr>
        <p:txBody>
          <a:bodyPr wrap="none" rtlCol="0">
            <a:spAutoFit/>
          </a:bodyPr>
          <a:lstStyle/>
          <a:p>
            <a:r>
              <a:rPr lang="en-US" sz="2000" b="1" dirty="0" smtClean="0">
                <a:solidFill>
                  <a:srgbClr val="660066"/>
                </a:solidFill>
              </a:rPr>
              <a:t>Stating the obvious:</a:t>
            </a:r>
          </a:p>
          <a:p>
            <a:pPr marL="285750" indent="-285750">
              <a:buFont typeface="Arial"/>
              <a:buChar char="•"/>
            </a:pPr>
            <a:r>
              <a:rPr lang="en-US" dirty="0" smtClean="0"/>
              <a:t>These second vertices are inside the beam pipe.</a:t>
            </a:r>
          </a:p>
          <a:p>
            <a:pPr marL="285750" indent="-285750">
              <a:buFont typeface="Arial"/>
              <a:buChar char="•"/>
            </a:pPr>
            <a:r>
              <a:rPr lang="en-US" dirty="0" smtClean="0"/>
              <a:t>There are NO detector elements</a:t>
            </a:r>
          </a:p>
          <a:p>
            <a:pPr marL="285750" indent="-285750">
              <a:buFont typeface="Arial"/>
              <a:buChar char="•"/>
            </a:pPr>
            <a:r>
              <a:rPr lang="en-US" dirty="0" smtClean="0"/>
              <a:t>Precision outside has to be good enough to extrapolate down here</a:t>
            </a:r>
            <a:endParaRPr lang="en-US" dirty="0"/>
          </a:p>
        </p:txBody>
      </p:sp>
      <p:sp>
        <p:nvSpPr>
          <p:cNvPr id="2" name="Slide Number Placeholder 1"/>
          <p:cNvSpPr>
            <a:spLocks noGrp="1"/>
          </p:cNvSpPr>
          <p:nvPr>
            <p:ph type="sldNum" sz="quarter" idx="12"/>
          </p:nvPr>
        </p:nvSpPr>
        <p:spPr/>
        <p:txBody>
          <a:bodyPr/>
          <a:lstStyle/>
          <a:p>
            <a:fld id="{5AE4D389-B7F7-E44B-872F-EAD59ABF0432}" type="slidenum">
              <a:rPr lang="en-US" smtClean="0"/>
              <a:t>21</a:t>
            </a:fld>
            <a:endParaRPr lang="en-US"/>
          </a:p>
        </p:txBody>
      </p:sp>
    </p:spTree>
    <p:extLst>
      <p:ext uri="{BB962C8B-B14F-4D97-AF65-F5344CB8AC3E}">
        <p14:creationId xmlns:p14="http://schemas.microsoft.com/office/powerpoint/2010/main" val="1363067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srcRect/>
          <a:stretch>
            <a:fillRect/>
          </a:stretch>
        </p:blipFill>
        <p:spPr bwMode="auto">
          <a:xfrm>
            <a:off x="131223" y="24661"/>
            <a:ext cx="2517337" cy="2679747"/>
          </a:xfrm>
          <a:prstGeom prst="rect">
            <a:avLst/>
          </a:prstGeom>
          <a:noFill/>
          <a:ln w="9525">
            <a:noFill/>
            <a:miter lim="800000"/>
            <a:headEnd/>
            <a:tailEnd/>
          </a:ln>
        </p:spPr>
      </p:pic>
      <p:sp>
        <p:nvSpPr>
          <p:cNvPr id="2" name="Title 1"/>
          <p:cNvSpPr>
            <a:spLocks noGrp="1"/>
          </p:cNvSpPr>
          <p:nvPr>
            <p:ph type="title"/>
          </p:nvPr>
        </p:nvSpPr>
        <p:spPr>
          <a:xfrm>
            <a:off x="2997301" y="0"/>
            <a:ext cx="6146699" cy="1143000"/>
          </a:xfrm>
        </p:spPr>
        <p:txBody>
          <a:bodyPr>
            <a:noAutofit/>
          </a:bodyPr>
          <a:lstStyle/>
          <a:p>
            <a:r>
              <a:rPr lang="en-US" sz="2800" dirty="0" smtClean="0">
                <a:solidFill>
                  <a:srgbClr val="660066"/>
                </a:solidFill>
              </a:rPr>
              <a:t>How to design to achieve the former?</a:t>
            </a:r>
            <a:br>
              <a:rPr lang="en-US" sz="2800" dirty="0" smtClean="0">
                <a:solidFill>
                  <a:srgbClr val="660066"/>
                </a:solidFill>
              </a:rPr>
            </a:br>
            <a:r>
              <a:rPr lang="en-US" sz="3600" b="1" dirty="0" smtClean="0">
                <a:solidFill>
                  <a:srgbClr val="660066"/>
                </a:solidFill>
              </a:rPr>
              <a:t>Impact Parameter Resolution</a:t>
            </a:r>
            <a:endParaRPr lang="en-US" sz="3600" b="1" dirty="0">
              <a:solidFill>
                <a:srgbClr val="660066"/>
              </a:solidFill>
            </a:endParaRPr>
          </a:p>
        </p:txBody>
      </p:sp>
      <p:sp>
        <p:nvSpPr>
          <p:cNvPr id="11" name="Content Placeholder 10"/>
          <p:cNvSpPr>
            <a:spLocks noGrp="1"/>
          </p:cNvSpPr>
          <p:nvPr>
            <p:ph idx="1"/>
          </p:nvPr>
        </p:nvSpPr>
        <p:spPr>
          <a:xfrm>
            <a:off x="1658473" y="4918923"/>
            <a:ext cx="6848394" cy="1825933"/>
          </a:xfrm>
        </p:spPr>
        <p:txBody>
          <a:bodyPr>
            <a:normAutofit fontScale="85000" lnSpcReduction="10000"/>
          </a:bodyPr>
          <a:lstStyle/>
          <a:p>
            <a:r>
              <a:rPr lang="en-US" dirty="0" smtClean="0">
                <a:solidFill>
                  <a:srgbClr val="660066"/>
                </a:solidFill>
              </a:rPr>
              <a:t>r</a:t>
            </a:r>
            <a:r>
              <a:rPr lang="en-US" baseline="-25000" dirty="0" smtClean="0">
                <a:solidFill>
                  <a:srgbClr val="660066"/>
                </a:solidFill>
              </a:rPr>
              <a:t>1</a:t>
            </a:r>
            <a:r>
              <a:rPr lang="en-US" dirty="0" smtClean="0">
                <a:solidFill>
                  <a:srgbClr val="660066"/>
                </a:solidFill>
              </a:rPr>
              <a:t> small </a:t>
            </a:r>
          </a:p>
          <a:p>
            <a:r>
              <a:rPr lang="en-US" dirty="0" smtClean="0">
                <a:solidFill>
                  <a:srgbClr val="660066"/>
                </a:solidFill>
              </a:rPr>
              <a:t>r</a:t>
            </a:r>
            <a:r>
              <a:rPr lang="en-US" baseline="-25000" dirty="0" smtClean="0">
                <a:solidFill>
                  <a:srgbClr val="660066"/>
                </a:solidFill>
              </a:rPr>
              <a:t>2</a:t>
            </a:r>
            <a:r>
              <a:rPr lang="en-US" dirty="0" smtClean="0">
                <a:solidFill>
                  <a:srgbClr val="660066"/>
                </a:solidFill>
              </a:rPr>
              <a:t> large</a:t>
            </a:r>
          </a:p>
          <a:p>
            <a:r>
              <a:rPr lang="en-US" dirty="0" smtClean="0">
                <a:solidFill>
                  <a:srgbClr val="660066"/>
                </a:solidFill>
              </a:rPr>
              <a:t>small </a:t>
            </a:r>
            <a:r>
              <a:rPr lang="en-US" dirty="0" err="1" smtClean="0">
                <a:solidFill>
                  <a:srgbClr val="660066"/>
                </a:solidFill>
                <a:latin typeface="Symbol" charset="2"/>
                <a:cs typeface="Symbol" charset="2"/>
              </a:rPr>
              <a:t>s</a:t>
            </a:r>
            <a:r>
              <a:rPr lang="en-US" baseline="-25000" dirty="0" err="1" smtClean="0">
                <a:solidFill>
                  <a:srgbClr val="660066"/>
                </a:solidFill>
              </a:rPr>
              <a:t>n</a:t>
            </a:r>
            <a:r>
              <a:rPr lang="en-US" baseline="-25000" dirty="0">
                <a:solidFill>
                  <a:srgbClr val="660066"/>
                </a:solidFill>
              </a:rPr>
              <a:t> </a:t>
            </a:r>
            <a:r>
              <a:rPr lang="en-US" dirty="0" smtClean="0">
                <a:solidFill>
                  <a:srgbClr val="660066"/>
                </a:solidFill>
              </a:rPr>
              <a:t> </a:t>
            </a:r>
            <a:r>
              <a:rPr lang="en-US" dirty="0" smtClean="0"/>
              <a:t>= High intrinsic point resolution</a:t>
            </a:r>
          </a:p>
          <a:p>
            <a:r>
              <a:rPr lang="en-US" dirty="0" smtClean="0">
                <a:solidFill>
                  <a:srgbClr val="660066"/>
                </a:solidFill>
              </a:rPr>
              <a:t>Low mass</a:t>
            </a:r>
            <a:endParaRPr lang="en-US" dirty="0">
              <a:solidFill>
                <a:srgbClr val="660066"/>
              </a:solidFill>
            </a:endParaRPr>
          </a:p>
        </p:txBody>
      </p:sp>
      <p:sp>
        <p:nvSpPr>
          <p:cNvPr id="4" name="Textfeld 18"/>
          <p:cNvSpPr txBox="1"/>
          <p:nvPr/>
        </p:nvSpPr>
        <p:spPr>
          <a:xfrm>
            <a:off x="1527543" y="1544729"/>
            <a:ext cx="3493264"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marL="285750" indent="-285750">
              <a:buFont typeface="Arial"/>
              <a:buChar char="•"/>
            </a:pPr>
            <a:r>
              <a:rPr lang="de-DE" b="1" dirty="0" smtClean="0"/>
              <a:t>Tag b-quark -  </a:t>
            </a:r>
            <a:r>
              <a:rPr lang="de-DE" b="1" dirty="0" err="1" smtClean="0"/>
              <a:t>secondary</a:t>
            </a:r>
            <a:r>
              <a:rPr lang="de-DE" b="1" dirty="0" smtClean="0"/>
              <a:t> </a:t>
            </a:r>
            <a:r>
              <a:rPr lang="de-DE" b="1" dirty="0" err="1" smtClean="0"/>
              <a:t>vertex</a:t>
            </a:r>
            <a:endParaRPr lang="de-DE" b="1" dirty="0" smtClean="0"/>
          </a:p>
          <a:p>
            <a:pPr marL="285750" indent="-285750">
              <a:buFont typeface="Arial"/>
              <a:buChar char="•"/>
            </a:pPr>
            <a:r>
              <a:rPr lang="de-DE" b="1" dirty="0" smtClean="0"/>
              <a:t>Impact</a:t>
            </a:r>
            <a:r>
              <a:rPr lang="de-DE" b="1" dirty="0"/>
              <a:t> </a:t>
            </a:r>
            <a:r>
              <a:rPr lang="de-DE" b="1" dirty="0" err="1" smtClean="0"/>
              <a:t>parameter</a:t>
            </a:r>
            <a:r>
              <a:rPr lang="de-DE" b="1" dirty="0" smtClean="0"/>
              <a:t> d</a:t>
            </a:r>
            <a:r>
              <a:rPr lang="de-DE" b="1" baseline="-25000" dirty="0" smtClean="0"/>
              <a:t>0</a:t>
            </a:r>
            <a:endParaRPr lang="en-GB" b="1" baseline="-25000" dirty="0"/>
          </a:p>
        </p:txBody>
      </p:sp>
      <p:pic>
        <p:nvPicPr>
          <p:cNvPr id="6" name="Picture 5"/>
          <p:cNvPicPr>
            <a:picLocks noChangeAspect="1" noChangeArrowheads="1"/>
          </p:cNvPicPr>
          <p:nvPr/>
        </p:nvPicPr>
        <p:blipFill rotWithShape="1">
          <a:blip r:embed="rId3" cstate="print"/>
          <a:srcRect l="5348" r="11926" b="75810"/>
          <a:stretch/>
        </p:blipFill>
        <p:spPr bwMode="auto">
          <a:xfrm>
            <a:off x="45508" y="3017961"/>
            <a:ext cx="7581857" cy="2080346"/>
          </a:xfrm>
          <a:prstGeom prst="rect">
            <a:avLst/>
          </a:prstGeom>
          <a:noFill/>
          <a:ln w="9525">
            <a:noFill/>
            <a:miter lim="800000"/>
            <a:headEnd/>
            <a:tailEnd/>
          </a:ln>
        </p:spPr>
      </p:pic>
      <p:pic>
        <p:nvPicPr>
          <p:cNvPr id="7" name="Picture 3"/>
          <p:cNvPicPr>
            <a:picLocks noChangeAspect="1" noChangeArrowheads="1"/>
          </p:cNvPicPr>
          <p:nvPr/>
        </p:nvPicPr>
        <p:blipFill rotWithShape="1">
          <a:blip r:embed="rId4"/>
          <a:srcRect l="61265" b="5673"/>
          <a:stretch/>
        </p:blipFill>
        <p:spPr bwMode="auto">
          <a:xfrm>
            <a:off x="6233467" y="1277388"/>
            <a:ext cx="2773674" cy="2636296"/>
          </a:xfrm>
          <a:prstGeom prst="rect">
            <a:avLst/>
          </a:prstGeom>
          <a:noFill/>
        </p:spPr>
      </p:pic>
      <p:sp>
        <p:nvSpPr>
          <p:cNvPr id="8" name="Rectangle 7"/>
          <p:cNvSpPr/>
          <p:nvPr/>
        </p:nvSpPr>
        <p:spPr>
          <a:xfrm>
            <a:off x="762304" y="2563236"/>
            <a:ext cx="5777727" cy="576654"/>
          </a:xfrm>
          <a:prstGeom prst="rect">
            <a:avLst/>
          </a:prstGeom>
        </p:spPr>
        <p:txBody>
          <a:bodyPr wrap="square">
            <a:spAutoFit/>
          </a:bodyPr>
          <a:lstStyle/>
          <a:p>
            <a:pPr>
              <a:lnSpc>
                <a:spcPts val="4100"/>
              </a:lnSpc>
              <a:tabLst>
                <a:tab pos="2832100" algn="l"/>
              </a:tabLst>
            </a:pPr>
            <a:r>
              <a:rPr lang="en-US" altLang="zh-CN" dirty="0" smtClean="0">
                <a:solidFill>
                  <a:srgbClr val="000000"/>
                </a:solidFill>
                <a:latin typeface="Times New Roman" pitchFamily="18" charset="0"/>
                <a:cs typeface="Times New Roman" pitchFamily="18" charset="0"/>
              </a:rPr>
              <a:t>For</a:t>
            </a:r>
            <a:r>
              <a:rPr lang="en-US" altLang="zh-CN" dirty="0" smtClean="0">
                <a:latin typeface="Times New Roman" pitchFamily="18" charset="0"/>
                <a:cs typeface="Times New Roman" pitchFamily="18" charset="0"/>
              </a:rPr>
              <a:t> </a:t>
            </a:r>
            <a:r>
              <a:rPr lang="en-US" altLang="zh-CN" dirty="0" smtClean="0">
                <a:solidFill>
                  <a:srgbClr val="000000"/>
                </a:solidFill>
                <a:latin typeface="Times New Roman" pitchFamily="18" charset="0"/>
                <a:cs typeface="Times New Roman" pitchFamily="18" charset="0"/>
              </a:rPr>
              <a:t>two</a:t>
            </a:r>
            <a:r>
              <a:rPr lang="en-US" altLang="zh-CN" dirty="0" smtClean="0">
                <a:latin typeface="Times New Roman" pitchFamily="18" charset="0"/>
                <a:cs typeface="Times New Roman" pitchFamily="18" charset="0"/>
              </a:rPr>
              <a:t> </a:t>
            </a:r>
            <a:r>
              <a:rPr lang="en-US" altLang="zh-CN" dirty="0" smtClean="0">
                <a:solidFill>
                  <a:srgbClr val="000000"/>
                </a:solidFill>
                <a:latin typeface="Times New Roman" pitchFamily="18" charset="0"/>
                <a:cs typeface="Times New Roman" pitchFamily="18" charset="0"/>
              </a:rPr>
              <a:t>layers:</a:t>
            </a:r>
            <a:r>
              <a:rPr lang="en-US" altLang="zh-CN" dirty="0" smtClean="0">
                <a:latin typeface="Times New Roman" pitchFamily="18" charset="0"/>
                <a:cs typeface="Times New Roman" pitchFamily="18" charset="0"/>
              </a:rPr>
              <a:t> </a:t>
            </a:r>
            <a:r>
              <a:rPr lang="en-US" altLang="zh-CN" dirty="0" smtClean="0">
                <a:solidFill>
                  <a:srgbClr val="000000"/>
                </a:solidFill>
                <a:latin typeface="Times New Roman" pitchFamily="18" charset="0"/>
                <a:cs typeface="Times New Roman" pitchFamily="18" charset="0"/>
              </a:rPr>
              <a:t>Error</a:t>
            </a:r>
            <a:r>
              <a:rPr lang="en-US" altLang="zh-CN" dirty="0" smtClean="0">
                <a:latin typeface="Times New Roman" pitchFamily="18" charset="0"/>
                <a:cs typeface="Times New Roman" pitchFamily="18" charset="0"/>
              </a:rPr>
              <a:t> </a:t>
            </a:r>
            <a:r>
              <a:rPr lang="en-US" altLang="zh-CN" dirty="0" smtClean="0">
                <a:solidFill>
                  <a:srgbClr val="000000"/>
                </a:solidFill>
                <a:latin typeface="Times New Roman" pitchFamily="18" charset="0"/>
                <a:cs typeface="Times New Roman" pitchFamily="18" charset="0"/>
              </a:rPr>
              <a:t>propagated</a:t>
            </a:r>
            <a:r>
              <a:rPr lang="en-US" altLang="zh-CN" dirty="0" smtClean="0">
                <a:latin typeface="Times New Roman" pitchFamily="18" charset="0"/>
                <a:cs typeface="Times New Roman" pitchFamily="18" charset="0"/>
              </a:rPr>
              <a:t> </a:t>
            </a:r>
            <a:r>
              <a:rPr lang="en-US" altLang="zh-CN" dirty="0" smtClean="0">
                <a:solidFill>
                  <a:srgbClr val="000000"/>
                </a:solidFill>
                <a:latin typeface="Times New Roman" pitchFamily="18" charset="0"/>
                <a:cs typeface="Times New Roman" pitchFamily="18" charset="0"/>
              </a:rPr>
              <a:t>to</a:t>
            </a:r>
            <a:r>
              <a:rPr lang="en-US" altLang="zh-CN" dirty="0" smtClean="0">
                <a:latin typeface="Times New Roman" pitchFamily="18" charset="0"/>
                <a:cs typeface="Times New Roman" pitchFamily="18" charset="0"/>
              </a:rPr>
              <a:t> </a:t>
            </a:r>
            <a:r>
              <a:rPr lang="en-US" altLang="zh-CN" dirty="0" smtClean="0">
                <a:solidFill>
                  <a:srgbClr val="000000"/>
                </a:solidFill>
                <a:latin typeface="Times New Roman" pitchFamily="18" charset="0"/>
                <a:cs typeface="Times New Roman" pitchFamily="18" charset="0"/>
              </a:rPr>
              <a:t>interaction</a:t>
            </a:r>
            <a:r>
              <a:rPr lang="en-US" altLang="zh-CN" dirty="0" smtClean="0">
                <a:latin typeface="Times New Roman" pitchFamily="18" charset="0"/>
                <a:cs typeface="Times New Roman" pitchFamily="18" charset="0"/>
              </a:rPr>
              <a:t> </a:t>
            </a:r>
            <a:r>
              <a:rPr lang="en-US" altLang="zh-CN" dirty="0" smtClean="0">
                <a:solidFill>
                  <a:srgbClr val="000000"/>
                </a:solidFill>
                <a:latin typeface="Times New Roman" pitchFamily="18" charset="0"/>
                <a:cs typeface="Times New Roman" pitchFamily="18" charset="0"/>
              </a:rPr>
              <a:t>point</a:t>
            </a:r>
          </a:p>
        </p:txBody>
      </p:sp>
      <p:sp>
        <p:nvSpPr>
          <p:cNvPr id="13" name="Rectangle 12"/>
          <p:cNvSpPr/>
          <p:nvPr/>
        </p:nvSpPr>
        <p:spPr>
          <a:xfrm>
            <a:off x="6663075" y="2464047"/>
            <a:ext cx="389850" cy="369332"/>
          </a:xfrm>
          <a:prstGeom prst="rect">
            <a:avLst/>
          </a:prstGeom>
        </p:spPr>
        <p:txBody>
          <a:bodyPr wrap="none">
            <a:spAutoFit/>
          </a:bodyPr>
          <a:lstStyle/>
          <a:p>
            <a:r>
              <a:rPr lang="en-US" dirty="0" smtClean="0">
                <a:solidFill>
                  <a:srgbClr val="660066"/>
                </a:solidFill>
              </a:rPr>
              <a:t>R</a:t>
            </a:r>
            <a:r>
              <a:rPr lang="en-US" baseline="-25000" dirty="0" smtClean="0">
                <a:solidFill>
                  <a:srgbClr val="660066"/>
                </a:solidFill>
              </a:rPr>
              <a:t>1</a:t>
            </a:r>
            <a:endParaRPr lang="en-US" dirty="0"/>
          </a:p>
        </p:txBody>
      </p:sp>
      <p:sp>
        <p:nvSpPr>
          <p:cNvPr id="14" name="Rectangle 13"/>
          <p:cNvSpPr/>
          <p:nvPr/>
        </p:nvSpPr>
        <p:spPr>
          <a:xfrm>
            <a:off x="6483592" y="3415601"/>
            <a:ext cx="389850" cy="369332"/>
          </a:xfrm>
          <a:prstGeom prst="rect">
            <a:avLst/>
          </a:prstGeom>
        </p:spPr>
        <p:txBody>
          <a:bodyPr wrap="none">
            <a:spAutoFit/>
          </a:bodyPr>
          <a:lstStyle/>
          <a:p>
            <a:r>
              <a:rPr lang="en-US" dirty="0" smtClean="0">
                <a:solidFill>
                  <a:srgbClr val="660066"/>
                </a:solidFill>
              </a:rPr>
              <a:t>R</a:t>
            </a:r>
            <a:r>
              <a:rPr lang="en-US" baseline="-25000" dirty="0" smtClean="0">
                <a:solidFill>
                  <a:srgbClr val="660066"/>
                </a:solidFill>
              </a:rPr>
              <a:t>2</a:t>
            </a:r>
            <a:endParaRPr lang="en-US" dirty="0"/>
          </a:p>
        </p:txBody>
      </p:sp>
      <p:sp>
        <p:nvSpPr>
          <p:cNvPr id="3" name="Rectangle 2"/>
          <p:cNvSpPr/>
          <p:nvPr/>
        </p:nvSpPr>
        <p:spPr>
          <a:xfrm rot="1051682">
            <a:off x="383455" y="5477656"/>
            <a:ext cx="1364476" cy="400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n-US" sz="2000" b="1" dirty="0">
                <a:solidFill>
                  <a:srgbClr val="FFFFFF"/>
                </a:solidFill>
              </a:rPr>
              <a:t>Take home</a:t>
            </a:r>
            <a:endParaRPr lang="en-US" sz="2000" dirty="0">
              <a:solidFill>
                <a:srgbClr val="FFFFFF"/>
              </a:solidFill>
            </a:endParaRPr>
          </a:p>
        </p:txBody>
      </p:sp>
      <p:sp>
        <p:nvSpPr>
          <p:cNvPr id="9" name="Rectangle 8"/>
          <p:cNvSpPr/>
          <p:nvPr/>
        </p:nvSpPr>
        <p:spPr>
          <a:xfrm>
            <a:off x="2355807" y="2252079"/>
            <a:ext cx="565802" cy="5889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9"/>
          <p:cNvSpPr>
            <a:spLocks noGrp="1"/>
          </p:cNvSpPr>
          <p:nvPr>
            <p:ph type="sldNum" sz="quarter" idx="12"/>
          </p:nvPr>
        </p:nvSpPr>
        <p:spPr/>
        <p:txBody>
          <a:bodyPr/>
          <a:lstStyle/>
          <a:p>
            <a:fld id="{5AE4D389-B7F7-E44B-872F-EAD59ABF0432}" type="slidenum">
              <a:rPr lang="en-US" smtClean="0"/>
              <a:t>22</a:t>
            </a:fld>
            <a:endParaRPr lang="en-US"/>
          </a:p>
        </p:txBody>
      </p:sp>
    </p:spTree>
    <p:extLst>
      <p:ext uri="{BB962C8B-B14F-4D97-AF65-F5344CB8AC3E}">
        <p14:creationId xmlns:p14="http://schemas.microsoft.com/office/powerpoint/2010/main" val="3052117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
            <a:ext cx="8229600" cy="981934"/>
          </a:xfrm>
        </p:spPr>
        <p:txBody>
          <a:bodyPr/>
          <a:lstStyle/>
          <a:p>
            <a:r>
              <a:rPr lang="en-US" b="1" dirty="0" smtClean="0">
                <a:solidFill>
                  <a:srgbClr val="660066"/>
                </a:solidFill>
              </a:rPr>
              <a:t>There is no straight line!</a:t>
            </a:r>
            <a:endParaRPr lang="en-US" b="1" dirty="0">
              <a:solidFill>
                <a:srgbClr val="660066"/>
              </a:solidFill>
            </a:endParaRPr>
          </a:p>
        </p:txBody>
      </p:sp>
      <p:sp>
        <p:nvSpPr>
          <p:cNvPr id="3" name="Content Placeholder 2"/>
          <p:cNvSpPr>
            <a:spLocks noGrp="1"/>
          </p:cNvSpPr>
          <p:nvPr>
            <p:ph idx="1"/>
          </p:nvPr>
        </p:nvSpPr>
        <p:spPr>
          <a:xfrm>
            <a:off x="457200" y="1956470"/>
            <a:ext cx="8229600" cy="4525963"/>
          </a:xfrm>
        </p:spPr>
        <p:txBody>
          <a:bodyPr>
            <a:normAutofit/>
          </a:bodyPr>
          <a:lstStyle/>
          <a:p>
            <a:r>
              <a:rPr lang="en-US" dirty="0" smtClean="0"/>
              <a:t>Coulomb scattering on nuclei</a:t>
            </a:r>
          </a:p>
          <a:p>
            <a:pPr lvl="1"/>
            <a:r>
              <a:rPr lang="en-US" dirty="0" smtClean="0"/>
              <a:t>Charged particles only</a:t>
            </a:r>
          </a:p>
          <a:p>
            <a:pPr lvl="1"/>
            <a:endParaRPr lang="en-US" dirty="0"/>
          </a:p>
          <a:p>
            <a:pPr lvl="1"/>
            <a:endParaRPr lang="en-US" dirty="0" smtClean="0"/>
          </a:p>
          <a:p>
            <a:pPr lvl="1"/>
            <a:endParaRPr lang="en-US" dirty="0"/>
          </a:p>
          <a:p>
            <a:pPr lvl="1"/>
            <a:endParaRPr lang="en-US" dirty="0" smtClean="0"/>
          </a:p>
          <a:p>
            <a:pPr lvl="1"/>
            <a:endParaRPr lang="en-US" dirty="0"/>
          </a:p>
          <a:p>
            <a:r>
              <a:rPr lang="en-US" dirty="0" smtClean="0"/>
              <a:t>Ergo, you want to have a massless tracker</a:t>
            </a:r>
          </a:p>
        </p:txBody>
      </p:sp>
      <p:sp>
        <p:nvSpPr>
          <p:cNvPr id="4" name="Slide Number Placeholder 3"/>
          <p:cNvSpPr>
            <a:spLocks noGrp="1"/>
          </p:cNvSpPr>
          <p:nvPr>
            <p:ph type="sldNum" sz="quarter" idx="12"/>
          </p:nvPr>
        </p:nvSpPr>
        <p:spPr/>
        <p:txBody>
          <a:bodyPr/>
          <a:lstStyle/>
          <a:p>
            <a:fld id="{5AE4D389-B7F7-E44B-872F-EAD59ABF0432}" type="slidenum">
              <a:rPr lang="en-US" smtClean="0"/>
              <a:t>23</a:t>
            </a:fld>
            <a:endParaRPr lang="en-US"/>
          </a:p>
        </p:txBody>
      </p:sp>
      <p:pic>
        <p:nvPicPr>
          <p:cNvPr id="5" name="Picture 4" descr="Screen Shot 2016-03-31 at 08.14.19.png"/>
          <p:cNvPicPr>
            <a:picLocks noChangeAspect="1"/>
          </p:cNvPicPr>
          <p:nvPr/>
        </p:nvPicPr>
        <p:blipFill rotWithShape="1">
          <a:blip r:embed="rId2">
            <a:extLst>
              <a:ext uri="{28A0092B-C50C-407E-A947-70E740481C1C}">
                <a14:useLocalDpi xmlns:a14="http://schemas.microsoft.com/office/drawing/2010/main" val="0"/>
              </a:ext>
            </a:extLst>
          </a:blip>
          <a:srcRect t="23084"/>
          <a:stretch/>
        </p:blipFill>
        <p:spPr>
          <a:xfrm>
            <a:off x="0" y="3067110"/>
            <a:ext cx="9216383" cy="2480039"/>
          </a:xfrm>
          <a:prstGeom prst="rect">
            <a:avLst/>
          </a:prstGeom>
        </p:spPr>
      </p:pic>
      <p:sp>
        <p:nvSpPr>
          <p:cNvPr id="6" name="Rectangle 5"/>
          <p:cNvSpPr/>
          <p:nvPr/>
        </p:nvSpPr>
        <p:spPr>
          <a:xfrm>
            <a:off x="179303" y="999079"/>
            <a:ext cx="8660314" cy="748923"/>
          </a:xfrm>
          <a:prstGeom prst="rect">
            <a:avLst/>
          </a:prstGeom>
        </p:spPr>
        <p:txBody>
          <a:bodyPr wrap="square">
            <a:spAutoFit/>
          </a:bodyPr>
          <a:lstStyle/>
          <a:p>
            <a:r>
              <a:rPr lang="en-US" sz="3200" baseline="30000" dirty="0"/>
              <a:t>Particles moving through the detector material suffer innumerable EM collisions which alter the trajectory in a random fashion (stochastic process)</a:t>
            </a:r>
            <a:endParaRPr lang="en-US" sz="3200" dirty="0"/>
          </a:p>
        </p:txBody>
      </p:sp>
    </p:spTree>
    <p:extLst>
      <p:ext uri="{BB962C8B-B14F-4D97-AF65-F5344CB8AC3E}">
        <p14:creationId xmlns:p14="http://schemas.microsoft.com/office/powerpoint/2010/main" val="13340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rotWithShape="1">
          <a:blip r:embed="rId3"/>
          <a:srcRect l="57882" t="2887" r="8591" b="53473"/>
          <a:stretch/>
        </p:blipFill>
        <p:spPr bwMode="auto">
          <a:xfrm>
            <a:off x="5445160" y="174982"/>
            <a:ext cx="3065639" cy="2992847"/>
          </a:xfrm>
          <a:prstGeom prst="rect">
            <a:avLst/>
          </a:prstGeom>
          <a:noFill/>
        </p:spPr>
      </p:pic>
      <p:pic>
        <p:nvPicPr>
          <p:cNvPr id="1027" name="Picture 3"/>
          <p:cNvPicPr>
            <a:picLocks noChangeAspect="1" noChangeArrowheads="1"/>
          </p:cNvPicPr>
          <p:nvPr/>
        </p:nvPicPr>
        <p:blipFill rotWithShape="1">
          <a:blip r:embed="rId3"/>
          <a:srcRect t="63704" b="19106"/>
          <a:stretch/>
        </p:blipFill>
        <p:spPr bwMode="auto">
          <a:xfrm>
            <a:off x="1400" y="3890829"/>
            <a:ext cx="9144000" cy="1178917"/>
          </a:xfrm>
          <a:prstGeom prst="rect">
            <a:avLst/>
          </a:prstGeom>
          <a:noFill/>
        </p:spPr>
      </p:pic>
      <p:sp>
        <p:nvSpPr>
          <p:cNvPr id="5" name="TextBox 1"/>
          <p:cNvSpPr txBox="1"/>
          <p:nvPr/>
        </p:nvSpPr>
        <p:spPr>
          <a:xfrm>
            <a:off x="5045945" y="-21831"/>
            <a:ext cx="3957889" cy="3982475"/>
          </a:xfrm>
          <a:prstGeom prst="rect">
            <a:avLst/>
          </a:prstGeom>
          <a:noFill/>
        </p:spPr>
        <p:txBody>
          <a:bodyPr wrap="none" lIns="0" tIns="0" rIns="0" rtlCol="0">
            <a:spAutoFit/>
          </a:bodyPr>
          <a:lstStyle/>
          <a:p>
            <a:pPr>
              <a:lnSpc>
                <a:spcPts val="2200"/>
              </a:lnSpc>
              <a:tabLst>
                <a:tab pos="457200" algn="l"/>
                <a:tab pos="1816100" algn="l"/>
                <a:tab pos="2984500" algn="l"/>
              </a:tabLst>
            </a:pPr>
            <a:r>
              <a:rPr lang="en-US" altLang="zh-CN" dirty="0" smtClean="0"/>
              <a:t>		</a:t>
            </a:r>
            <a:r>
              <a:rPr lang="en-US" altLang="zh-CN" sz="2006" i="1" dirty="0" smtClean="0">
                <a:solidFill>
                  <a:srgbClr val="000000"/>
                </a:solidFill>
                <a:latin typeface="Times New Roman" pitchFamily="18" charset="0"/>
                <a:cs typeface="Times New Roman" pitchFamily="18" charset="0"/>
              </a:rPr>
              <a:t>x</a:t>
            </a: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900"/>
              </a:lnSpc>
              <a:tabLst>
                <a:tab pos="457200" algn="l"/>
                <a:tab pos="1816100" algn="l"/>
                <a:tab pos="2984500" algn="l"/>
              </a:tabLst>
            </a:pPr>
            <a:r>
              <a:rPr lang="en-US" altLang="zh-CN" dirty="0" smtClean="0"/>
              <a:t>			</a:t>
            </a:r>
            <a:r>
              <a:rPr lang="en-US" altLang="zh-CN" sz="1332" dirty="0" smtClean="0">
                <a:solidFill>
                  <a:srgbClr val="000000"/>
                </a:solidFill>
                <a:latin typeface="Times New Roman" pitchFamily="18" charset="0"/>
                <a:cs typeface="Times New Roman" pitchFamily="18" charset="0"/>
              </a:rPr>
              <a:t>plane</a:t>
            </a:r>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2200"/>
              </a:lnSpc>
              <a:tabLst>
                <a:tab pos="457200" algn="l"/>
                <a:tab pos="1816100" algn="l"/>
                <a:tab pos="2984500" algn="l"/>
              </a:tabLst>
            </a:pPr>
            <a:r>
              <a:rPr lang="en-US" altLang="zh-CN" dirty="0" smtClean="0"/>
              <a:t>	</a:t>
            </a:r>
            <a:r>
              <a:rPr lang="en-US" altLang="zh-CN" sz="2004" dirty="0" smtClean="0">
                <a:solidFill>
                  <a:srgbClr val="000000"/>
                </a:solidFill>
                <a:latin typeface="Times New Roman" pitchFamily="18" charset="0"/>
                <a:cs typeface="Times New Roman" pitchFamily="18" charset="0"/>
              </a:rPr>
              <a:t>Distribution of </a:t>
            </a:r>
            <a:r>
              <a:rPr lang="en-US" sz="2400" dirty="0" smtClean="0">
                <a:latin typeface="Symbol" charset="2"/>
                <a:cs typeface="Symbol" charset="2"/>
              </a:rPr>
              <a:t>w </a:t>
            </a:r>
            <a:r>
              <a:rPr lang="en-US" altLang="zh-CN" sz="2004" dirty="0" smtClean="0">
                <a:solidFill>
                  <a:srgbClr val="000000"/>
                </a:solidFill>
                <a:latin typeface="Times New Roman" pitchFamily="18" charset="0"/>
                <a:cs typeface="Times New Roman" pitchFamily="18" charset="0"/>
              </a:rPr>
              <a:t>is nearly  </a:t>
            </a:r>
          </a:p>
          <a:p>
            <a:pPr>
              <a:lnSpc>
                <a:spcPts val="2400"/>
              </a:lnSpc>
              <a:tabLst>
                <a:tab pos="457200" algn="l"/>
                <a:tab pos="1816100" algn="l"/>
                <a:tab pos="2984500" algn="l"/>
              </a:tabLst>
            </a:pPr>
            <a:r>
              <a:rPr lang="en-US" altLang="zh-CN" dirty="0" smtClean="0"/>
              <a:t>	</a:t>
            </a:r>
            <a:r>
              <a:rPr lang="en-US" altLang="zh-CN" sz="2004" dirty="0" smtClean="0">
                <a:solidFill>
                  <a:srgbClr val="000000"/>
                </a:solidFill>
                <a:latin typeface="Times New Roman" pitchFamily="18" charset="0"/>
                <a:cs typeface="Times New Roman" pitchFamily="18" charset="0"/>
              </a:rPr>
              <a:t>Gaussian  (central  98%)</a:t>
            </a:r>
            <a:endParaRPr lang="en-US" altLang="zh-CN" dirty="0" smtClean="0"/>
          </a:p>
          <a:p>
            <a:pPr>
              <a:lnSpc>
                <a:spcPts val="2100"/>
              </a:lnSpc>
              <a:tabLst>
                <a:tab pos="457200" algn="l"/>
                <a:tab pos="1816100" algn="l"/>
                <a:tab pos="2984500" algn="l"/>
              </a:tabLst>
            </a:pPr>
            <a:r>
              <a:rPr lang="en-US" altLang="zh-CN" sz="1200" dirty="0" smtClean="0">
                <a:solidFill>
                  <a:srgbClr val="000000"/>
                </a:solidFill>
                <a:latin typeface="Times New Roman" pitchFamily="18" charset="0"/>
                <a:cs typeface="Times New Roman" pitchFamily="18" charset="0"/>
              </a:rPr>
              <a:t>K.  Nakamura  et  al.  (PDG),  J.  Phys.  G  37,  075021  (2010)  </a:t>
            </a:r>
          </a:p>
        </p:txBody>
      </p:sp>
      <p:sp>
        <p:nvSpPr>
          <p:cNvPr id="10" name="Rectangle 9"/>
          <p:cNvSpPr/>
          <p:nvPr/>
        </p:nvSpPr>
        <p:spPr>
          <a:xfrm>
            <a:off x="257745" y="69738"/>
            <a:ext cx="4775315" cy="579218"/>
          </a:xfrm>
          <a:prstGeom prst="rect">
            <a:avLst/>
          </a:prstGeom>
          <a:solidFill>
            <a:srgbClr val="FFFFFF"/>
          </a:solidFill>
        </p:spPr>
        <p:txBody>
          <a:bodyPr wrap="none">
            <a:spAutoFit/>
          </a:bodyPr>
          <a:lstStyle/>
          <a:p>
            <a:pPr>
              <a:lnSpc>
                <a:spcPts val="3500"/>
              </a:lnSpc>
              <a:tabLst>
                <a:tab pos="190500" algn="l"/>
              </a:tabLst>
            </a:pPr>
            <a:r>
              <a:rPr lang="en-US" altLang="zh-CN" sz="4400" b="1" dirty="0">
                <a:solidFill>
                  <a:srgbClr val="660066"/>
                </a:solidFill>
                <a:cs typeface="Times New Roman" pitchFamily="18" charset="0"/>
              </a:rPr>
              <a:t>Multiple  Scattering</a:t>
            </a:r>
          </a:p>
        </p:txBody>
      </p:sp>
      <p:sp>
        <p:nvSpPr>
          <p:cNvPr id="13" name="TextBox 12"/>
          <p:cNvSpPr txBox="1"/>
          <p:nvPr/>
        </p:nvSpPr>
        <p:spPr>
          <a:xfrm>
            <a:off x="7018837" y="1334847"/>
            <a:ext cx="343025" cy="369332"/>
          </a:xfrm>
          <a:prstGeom prst="rect">
            <a:avLst/>
          </a:prstGeom>
          <a:noFill/>
        </p:spPr>
        <p:txBody>
          <a:bodyPr wrap="none" rtlCol="0">
            <a:spAutoFit/>
          </a:bodyPr>
          <a:lstStyle/>
          <a:p>
            <a:r>
              <a:rPr lang="en-US" dirty="0" smtClean="0">
                <a:latin typeface="Symbol" charset="2"/>
                <a:cs typeface="Symbol" charset="2"/>
              </a:rPr>
              <a:t>w</a:t>
            </a:r>
            <a:endParaRPr lang="en-US" dirty="0">
              <a:latin typeface="Symbol" charset="2"/>
              <a:cs typeface="Symbol" charset="2"/>
            </a:endParaRPr>
          </a:p>
        </p:txBody>
      </p:sp>
      <p:sp>
        <p:nvSpPr>
          <p:cNvPr id="14" name="TextBox 13"/>
          <p:cNvSpPr txBox="1"/>
          <p:nvPr/>
        </p:nvSpPr>
        <p:spPr>
          <a:xfrm>
            <a:off x="7858032" y="105165"/>
            <a:ext cx="1424313" cy="461665"/>
          </a:xfrm>
          <a:prstGeom prst="rect">
            <a:avLst/>
          </a:prstGeom>
          <a:noFill/>
        </p:spPr>
        <p:txBody>
          <a:bodyPr wrap="none" rtlCol="0">
            <a:spAutoFit/>
          </a:bodyPr>
          <a:lstStyle/>
          <a:p>
            <a:r>
              <a:rPr lang="en-US" sz="2400" i="1" dirty="0" smtClean="0"/>
              <a:t>d</a:t>
            </a:r>
            <a:r>
              <a:rPr lang="en-US" sz="2400" baseline="-25000" dirty="0" smtClean="0"/>
              <a:t>0</a:t>
            </a:r>
            <a:r>
              <a:rPr lang="en-US" sz="2400" dirty="0" smtClean="0"/>
              <a:t>=</a:t>
            </a:r>
            <a:r>
              <a:rPr lang="en-US" sz="2400" i="1" dirty="0" smtClean="0"/>
              <a:t>r </a:t>
            </a:r>
            <a:r>
              <a:rPr lang="en-US" sz="2400" dirty="0" err="1" smtClean="0"/>
              <a:t>tan</a:t>
            </a:r>
            <a:r>
              <a:rPr lang="en-US" sz="2400" dirty="0" err="1" smtClean="0">
                <a:latin typeface="Symbol" charset="2"/>
                <a:cs typeface="Symbol" charset="2"/>
              </a:rPr>
              <a:t>w</a:t>
            </a:r>
            <a:endParaRPr lang="en-US" sz="2400" dirty="0">
              <a:latin typeface="Symbol" charset="2"/>
              <a:cs typeface="Symbol" charset="2"/>
            </a:endParaRPr>
          </a:p>
        </p:txBody>
      </p:sp>
      <p:sp>
        <p:nvSpPr>
          <p:cNvPr id="2" name="Rectangle 1"/>
          <p:cNvSpPr/>
          <p:nvPr/>
        </p:nvSpPr>
        <p:spPr>
          <a:xfrm rot="21209897">
            <a:off x="318026" y="5899347"/>
            <a:ext cx="1597162"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n-US" sz="2400" b="1" dirty="0">
                <a:solidFill>
                  <a:srgbClr val="FFFFFF"/>
                </a:solidFill>
              </a:rPr>
              <a:t>Take home</a:t>
            </a:r>
            <a:endParaRPr lang="en-US" sz="2400" dirty="0">
              <a:solidFill>
                <a:srgbClr val="FFFFFF"/>
              </a:solidFill>
            </a:endParaRPr>
          </a:p>
        </p:txBody>
      </p:sp>
      <p:sp>
        <p:nvSpPr>
          <p:cNvPr id="4" name="Oval 3"/>
          <p:cNvSpPr/>
          <p:nvPr/>
        </p:nvSpPr>
        <p:spPr>
          <a:xfrm>
            <a:off x="1873436" y="3618350"/>
            <a:ext cx="427495" cy="143918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101190" y="3770750"/>
            <a:ext cx="427495" cy="143918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7361862" y="3740678"/>
            <a:ext cx="427495" cy="131685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343844" y="4455147"/>
            <a:ext cx="488084" cy="369332"/>
          </a:xfrm>
          <a:prstGeom prst="rect">
            <a:avLst/>
          </a:prstGeom>
          <a:noFill/>
        </p:spPr>
        <p:txBody>
          <a:bodyPr wrap="none" rtlCol="0">
            <a:spAutoFit/>
          </a:bodyPr>
          <a:lstStyle/>
          <a:p>
            <a:r>
              <a:rPr lang="en-US" dirty="0" smtClean="0">
                <a:solidFill>
                  <a:srgbClr val="008000"/>
                </a:solidFill>
              </a:rPr>
              <a:t>MS</a:t>
            </a:r>
            <a:endParaRPr lang="en-US" dirty="0">
              <a:solidFill>
                <a:srgbClr val="008000"/>
              </a:solidFill>
            </a:endParaRPr>
          </a:p>
        </p:txBody>
      </p:sp>
      <p:sp>
        <p:nvSpPr>
          <p:cNvPr id="19" name="TextBox 18"/>
          <p:cNvSpPr txBox="1"/>
          <p:nvPr/>
        </p:nvSpPr>
        <p:spPr>
          <a:xfrm>
            <a:off x="1888473" y="5145635"/>
            <a:ext cx="7032694" cy="1697046"/>
          </a:xfrm>
          <a:prstGeom prst="rect">
            <a:avLst/>
          </a:prstGeom>
          <a:noFill/>
        </p:spPr>
        <p:txBody>
          <a:bodyPr wrap="none" rtlCol="0">
            <a:spAutoFit/>
          </a:bodyPr>
          <a:lstStyle/>
          <a:p>
            <a:pPr marL="342900" indent="-342900">
              <a:spcBef>
                <a:spcPts val="600"/>
              </a:spcBef>
              <a:buFont typeface="Arial"/>
              <a:buChar char="•"/>
            </a:pPr>
            <a:r>
              <a:rPr lang="en-US" altLang="zh-CN" sz="3200" dirty="0">
                <a:solidFill>
                  <a:srgbClr val="800000"/>
                </a:solidFill>
                <a:cs typeface="Times New Roman" pitchFamily="18" charset="0"/>
              </a:rPr>
              <a:t>Higher momentum, </a:t>
            </a:r>
            <a:r>
              <a:rPr lang="en-US" altLang="zh-CN" sz="3200" i="1" dirty="0">
                <a:solidFill>
                  <a:srgbClr val="800000"/>
                </a:solidFill>
                <a:cs typeface="Times New Roman" pitchFamily="18" charset="0"/>
              </a:rPr>
              <a:t>p </a:t>
            </a:r>
            <a:r>
              <a:rPr lang="en-US" altLang="zh-CN" sz="3200" i="1" dirty="0">
                <a:solidFill>
                  <a:srgbClr val="800000"/>
                </a:solidFill>
                <a:cs typeface="Times New Roman" pitchFamily="18" charset="0"/>
                <a:sym typeface="Wingdings"/>
              </a:rPr>
              <a:t> </a:t>
            </a:r>
            <a:r>
              <a:rPr lang="en-US" altLang="zh-CN" sz="3200" dirty="0">
                <a:solidFill>
                  <a:srgbClr val="800000"/>
                </a:solidFill>
                <a:cs typeface="Times New Roman" pitchFamily="18" charset="0"/>
              </a:rPr>
              <a:t>less </a:t>
            </a:r>
            <a:r>
              <a:rPr lang="en-US" altLang="zh-CN" sz="3200" dirty="0" smtClean="0">
                <a:solidFill>
                  <a:srgbClr val="800000"/>
                </a:solidFill>
                <a:cs typeface="Times New Roman" pitchFamily="18" charset="0"/>
              </a:rPr>
              <a:t>scattering</a:t>
            </a:r>
          </a:p>
          <a:p>
            <a:pPr marL="457200" indent="-457200">
              <a:lnSpc>
                <a:spcPts val="2200"/>
              </a:lnSpc>
              <a:spcBef>
                <a:spcPts val="600"/>
              </a:spcBef>
              <a:buFont typeface="Arial"/>
              <a:buChar char="•"/>
              <a:tabLst/>
            </a:pPr>
            <a:r>
              <a:rPr lang="en-US" altLang="zh-CN" sz="3200" dirty="0">
                <a:solidFill>
                  <a:srgbClr val="6600CC"/>
                </a:solidFill>
                <a:cs typeface="Times New Roman" pitchFamily="18" charset="0"/>
              </a:rPr>
              <a:t>Best precision with </a:t>
            </a:r>
          </a:p>
          <a:p>
            <a:pPr marL="914400" lvl="1" indent="-457200">
              <a:lnSpc>
                <a:spcPts val="2200"/>
              </a:lnSpc>
              <a:spcBef>
                <a:spcPts val="600"/>
              </a:spcBef>
              <a:buFont typeface="Arial"/>
              <a:buChar char="•"/>
            </a:pPr>
            <a:r>
              <a:rPr lang="en-US" altLang="zh-CN" sz="3200" dirty="0">
                <a:solidFill>
                  <a:srgbClr val="6600CC"/>
                </a:solidFill>
                <a:cs typeface="Times New Roman" pitchFamily="18" charset="0"/>
              </a:rPr>
              <a:t>small radius,</a:t>
            </a:r>
            <a:r>
              <a:rPr lang="en-US" altLang="zh-CN" sz="3200" dirty="0">
                <a:cs typeface="Times New Roman" pitchFamily="18" charset="0"/>
              </a:rPr>
              <a:t> </a:t>
            </a:r>
            <a:r>
              <a:rPr lang="en-US" altLang="zh-CN" sz="3200" i="1" dirty="0">
                <a:solidFill>
                  <a:srgbClr val="6600CC"/>
                </a:solidFill>
                <a:cs typeface="Times New Roman" pitchFamily="18" charset="0"/>
              </a:rPr>
              <a:t>r</a:t>
            </a:r>
            <a:r>
              <a:rPr lang="en-US" altLang="zh-CN" sz="3200" dirty="0">
                <a:solidFill>
                  <a:srgbClr val="6600CC"/>
                </a:solidFill>
                <a:cs typeface="Times New Roman" pitchFamily="18" charset="0"/>
              </a:rPr>
              <a:t>, </a:t>
            </a:r>
          </a:p>
          <a:p>
            <a:pPr marL="914400" lvl="1" indent="-457200">
              <a:lnSpc>
                <a:spcPts val="2200"/>
              </a:lnSpc>
              <a:spcBef>
                <a:spcPts val="600"/>
              </a:spcBef>
              <a:buFont typeface="Arial"/>
              <a:buChar char="•"/>
            </a:pPr>
            <a:r>
              <a:rPr lang="en-US" altLang="zh-CN" sz="3200" dirty="0">
                <a:solidFill>
                  <a:srgbClr val="6600CC"/>
                </a:solidFill>
                <a:cs typeface="Times New Roman" pitchFamily="18" charset="0"/>
              </a:rPr>
              <a:t>and minimum thickness </a:t>
            </a:r>
            <a:r>
              <a:rPr lang="en-US" altLang="zh-CN" sz="3200" i="1" dirty="0" smtClean="0">
                <a:solidFill>
                  <a:srgbClr val="6600CC"/>
                </a:solidFill>
                <a:cs typeface="Times New Roman" pitchFamily="18" charset="0"/>
              </a:rPr>
              <a:t>x</a:t>
            </a:r>
            <a:endParaRPr lang="en-US" altLang="zh-CN" sz="3200" i="1" dirty="0">
              <a:solidFill>
                <a:srgbClr val="6600CC"/>
              </a:solidFill>
              <a:cs typeface="Times New Roman" pitchFamily="18" charset="0"/>
            </a:endParaRPr>
          </a:p>
        </p:txBody>
      </p:sp>
      <p:sp>
        <p:nvSpPr>
          <p:cNvPr id="3" name="Rectangle 2"/>
          <p:cNvSpPr/>
          <p:nvPr/>
        </p:nvSpPr>
        <p:spPr>
          <a:xfrm>
            <a:off x="631272" y="1007744"/>
            <a:ext cx="4572000" cy="1124667"/>
          </a:xfrm>
          <a:prstGeom prst="rect">
            <a:avLst/>
          </a:prstGeom>
        </p:spPr>
        <p:txBody>
          <a:bodyPr>
            <a:spAutoFit/>
          </a:bodyPr>
          <a:lstStyle/>
          <a:p>
            <a:pPr>
              <a:lnSpc>
                <a:spcPts val="2700"/>
              </a:lnSpc>
              <a:tabLst>
                <a:tab pos="190500" algn="l"/>
              </a:tabLst>
            </a:pPr>
            <a:r>
              <a:rPr lang="en-US" altLang="zh-CN" sz="2400" b="1" dirty="0">
                <a:solidFill>
                  <a:srgbClr val="FF0000"/>
                </a:solidFill>
                <a:cs typeface="Times New Roman" pitchFamily="18" charset="0"/>
              </a:rPr>
              <a:t>Particle incident on a thin layer, fraction </a:t>
            </a:r>
            <a:r>
              <a:rPr lang="en-US" altLang="zh-CN" sz="2400" b="1" i="1" dirty="0">
                <a:solidFill>
                  <a:srgbClr val="FF0000"/>
                </a:solidFill>
                <a:cs typeface="Times New Roman" pitchFamily="18" charset="0"/>
              </a:rPr>
              <a:t>x/X</a:t>
            </a:r>
            <a:r>
              <a:rPr lang="en-US" altLang="zh-CN" sz="1400" b="1" dirty="0">
                <a:solidFill>
                  <a:srgbClr val="FF0000"/>
                </a:solidFill>
                <a:cs typeface="Times New Roman" pitchFamily="18" charset="0"/>
              </a:rPr>
              <a:t>0</a:t>
            </a:r>
            <a:r>
              <a:rPr lang="en-US" altLang="zh-CN" sz="2400" b="1" dirty="0">
                <a:solidFill>
                  <a:srgbClr val="FF0000"/>
                </a:solidFill>
                <a:cs typeface="Times New Roman" pitchFamily="18" charset="0"/>
              </a:rPr>
              <a:t> of a radiation length is bent by angle </a:t>
            </a:r>
            <a:r>
              <a:rPr lang="en-US" altLang="zh-CN" sz="2400" b="1" dirty="0">
                <a:solidFill>
                  <a:srgbClr val="FF0000"/>
                </a:solidFill>
                <a:latin typeface="Symbol" charset="2"/>
                <a:cs typeface="Symbol" charset="2"/>
              </a:rPr>
              <a:t>w</a:t>
            </a:r>
            <a:r>
              <a:rPr lang="en-US" altLang="zh-CN" sz="2400" b="1"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4038837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Tracking has to take it into account!</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AE4D389-B7F7-E44B-872F-EAD59ABF0432}" type="slidenum">
              <a:rPr lang="en-US" smtClean="0"/>
              <a:t>25</a:t>
            </a:fld>
            <a:endParaRPr lang="en-US"/>
          </a:p>
        </p:txBody>
      </p:sp>
      <p:pic>
        <p:nvPicPr>
          <p:cNvPr id="5" name="Picture 4"/>
          <p:cNvPicPr>
            <a:picLocks noChangeAspect="1"/>
          </p:cNvPicPr>
          <p:nvPr/>
        </p:nvPicPr>
        <p:blipFill>
          <a:blip r:embed="rId2"/>
          <a:stretch>
            <a:fillRect/>
          </a:stretch>
        </p:blipFill>
        <p:spPr>
          <a:xfrm>
            <a:off x="577716" y="1417638"/>
            <a:ext cx="8109084" cy="5123701"/>
          </a:xfrm>
          <a:prstGeom prst="rect">
            <a:avLst/>
          </a:prstGeom>
        </p:spPr>
      </p:pic>
    </p:spTree>
    <p:extLst>
      <p:ext uri="{BB962C8B-B14F-4D97-AF65-F5344CB8AC3E}">
        <p14:creationId xmlns:p14="http://schemas.microsoft.com/office/powerpoint/2010/main" val="2560525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88304"/>
          </a:xfrm>
        </p:spPr>
        <p:txBody>
          <a:bodyPr>
            <a:normAutofit fontScale="90000"/>
          </a:bodyPr>
          <a:lstStyle/>
          <a:p>
            <a:pPr algn="l"/>
            <a:r>
              <a:rPr lang="en-US" sz="2000" dirty="0" smtClean="0">
                <a:solidFill>
                  <a:srgbClr val="660066"/>
                </a:solidFill>
              </a:rPr>
              <a:t>Leaving 90</a:t>
            </a:r>
            <a:r>
              <a:rPr lang="en-US" sz="2000" baseline="30000" dirty="0" smtClean="0">
                <a:solidFill>
                  <a:srgbClr val="660066"/>
                </a:solidFill>
              </a:rPr>
              <a:t>o</a:t>
            </a:r>
            <a:r>
              <a:rPr lang="en-US" sz="2000" dirty="0" smtClean="0">
                <a:solidFill>
                  <a:srgbClr val="660066"/>
                </a:solidFill>
              </a:rPr>
              <a:t> incident angle</a:t>
            </a:r>
            <a:br>
              <a:rPr lang="en-US" sz="2000" dirty="0" smtClean="0">
                <a:solidFill>
                  <a:srgbClr val="660066"/>
                </a:solidFill>
              </a:rPr>
            </a:br>
            <a:r>
              <a:rPr lang="en-US" b="1" dirty="0" smtClean="0">
                <a:solidFill>
                  <a:srgbClr val="660066"/>
                </a:solidFill>
              </a:rPr>
              <a:t>Transverse Impact Parameter resolution all together			 </a:t>
            </a:r>
            <a:r>
              <a:rPr lang="en-US" sz="2700" b="1" dirty="0" smtClean="0">
                <a:solidFill>
                  <a:srgbClr val="660066"/>
                </a:solidFill>
              </a:rPr>
              <a:t>Geometry and Material</a:t>
            </a:r>
            <a:endParaRPr lang="en-US" sz="2700" b="1" dirty="0">
              <a:solidFill>
                <a:srgbClr val="660066"/>
              </a:solidFill>
            </a:endParaRPr>
          </a:p>
        </p:txBody>
      </p:sp>
      <p:sp>
        <p:nvSpPr>
          <p:cNvPr id="3" name="Content Placeholder 2"/>
          <p:cNvSpPr>
            <a:spLocks noGrp="1"/>
          </p:cNvSpPr>
          <p:nvPr>
            <p:ph idx="1"/>
          </p:nvPr>
        </p:nvSpPr>
        <p:spPr>
          <a:xfrm>
            <a:off x="1742271" y="4228322"/>
            <a:ext cx="2982499" cy="1809041"/>
          </a:xfrm>
        </p:spPr>
        <p:style>
          <a:lnRef idx="2">
            <a:schemeClr val="accent4"/>
          </a:lnRef>
          <a:fillRef idx="1">
            <a:schemeClr val="lt1"/>
          </a:fillRef>
          <a:effectRef idx="0">
            <a:schemeClr val="accent4"/>
          </a:effectRef>
          <a:fontRef idx="minor">
            <a:schemeClr val="dk1"/>
          </a:fontRef>
        </p:style>
        <p:txBody>
          <a:bodyPr>
            <a:noAutofit/>
          </a:bodyPr>
          <a:lstStyle/>
          <a:p>
            <a:pPr marL="0" indent="0">
              <a:buNone/>
            </a:pPr>
            <a:r>
              <a:rPr lang="en-US" sz="2400" dirty="0" smtClean="0">
                <a:latin typeface="Symbol" charset="2"/>
                <a:cs typeface="Symbol" charset="2"/>
              </a:rPr>
              <a:t>s</a:t>
            </a:r>
            <a:r>
              <a:rPr lang="en-US" sz="2400" baseline="-25000" dirty="0" smtClean="0"/>
              <a:t>d0 </a:t>
            </a:r>
            <a:r>
              <a:rPr lang="en-US" sz="2400" dirty="0" smtClean="0"/>
              <a:t>depends</a:t>
            </a:r>
          </a:p>
          <a:p>
            <a:r>
              <a:rPr lang="en-US" sz="2400" b="1" dirty="0" smtClean="0">
                <a:solidFill>
                  <a:srgbClr val="800000"/>
                </a:solidFill>
              </a:rPr>
              <a:t>on </a:t>
            </a:r>
            <a:r>
              <a:rPr lang="en-US" sz="2400" b="1" dirty="0">
                <a:solidFill>
                  <a:srgbClr val="800000"/>
                </a:solidFill>
              </a:rPr>
              <a:t>geometry  </a:t>
            </a:r>
            <a:endParaRPr lang="en-US" sz="2400" b="1" dirty="0" smtClean="0">
              <a:solidFill>
                <a:srgbClr val="800000"/>
              </a:solidFill>
            </a:endParaRPr>
          </a:p>
          <a:p>
            <a:r>
              <a:rPr lang="en-US" sz="2400" b="1" dirty="0" smtClean="0">
                <a:solidFill>
                  <a:srgbClr val="800000"/>
                </a:solidFill>
              </a:rPr>
              <a:t>on </a:t>
            </a:r>
            <a:r>
              <a:rPr lang="en-US" sz="2400" b="1" dirty="0">
                <a:solidFill>
                  <a:srgbClr val="800000"/>
                </a:solidFill>
              </a:rPr>
              <a:t>material</a:t>
            </a:r>
            <a:r>
              <a:rPr lang="en-US" sz="2400" dirty="0">
                <a:solidFill>
                  <a:srgbClr val="660066"/>
                </a:solidFill>
              </a:rPr>
              <a:t>, </a:t>
            </a:r>
            <a:endParaRPr lang="en-US" sz="2400" dirty="0" smtClean="0">
              <a:solidFill>
                <a:srgbClr val="660066"/>
              </a:solidFill>
            </a:endParaRPr>
          </a:p>
          <a:p>
            <a:r>
              <a:rPr lang="en-US" sz="2400" b="1" dirty="0" smtClean="0">
                <a:solidFill>
                  <a:srgbClr val="660066"/>
                </a:solidFill>
              </a:rPr>
              <a:t>decreases </a:t>
            </a:r>
            <a:r>
              <a:rPr lang="en-US" sz="2400" b="1" dirty="0">
                <a:solidFill>
                  <a:srgbClr val="660066"/>
                </a:solidFill>
              </a:rPr>
              <a:t>with </a:t>
            </a:r>
            <a:r>
              <a:rPr lang="en-US" sz="2400" b="1" i="1" dirty="0" err="1" smtClean="0">
                <a:solidFill>
                  <a:srgbClr val="660066"/>
                </a:solidFill>
              </a:rPr>
              <a:t>p</a:t>
            </a:r>
            <a:r>
              <a:rPr lang="en-US" sz="2400" b="1" i="1" baseline="-25000" dirty="0" err="1" smtClean="0">
                <a:solidFill>
                  <a:srgbClr val="660066"/>
                </a:solidFill>
              </a:rPr>
              <a:t>T</a:t>
            </a:r>
            <a:endParaRPr lang="en-US" sz="2400" b="1" i="1" baseline="-25000" dirty="0" smtClean="0">
              <a:solidFill>
                <a:srgbClr val="660066"/>
              </a:solidFill>
            </a:endParaRPr>
          </a:p>
        </p:txBody>
      </p:sp>
      <p:pic>
        <p:nvPicPr>
          <p:cNvPr id="4" name="Picture 3" descr="Screen Shot 2014-11-14 at 11.52.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2055650"/>
            <a:ext cx="9055100" cy="1524000"/>
          </a:xfrm>
          <a:prstGeom prst="rect">
            <a:avLst/>
          </a:prstGeom>
        </p:spPr>
      </p:pic>
      <p:sp>
        <p:nvSpPr>
          <p:cNvPr id="5" name="TextBox 4"/>
          <p:cNvSpPr txBox="1"/>
          <p:nvPr/>
        </p:nvSpPr>
        <p:spPr>
          <a:xfrm>
            <a:off x="5660586" y="4045504"/>
            <a:ext cx="3026214" cy="523220"/>
          </a:xfrm>
          <a:prstGeom prst="rect">
            <a:avLst/>
          </a:prstGeom>
          <a:noFill/>
        </p:spPr>
        <p:txBody>
          <a:bodyPr wrap="none" rtlCol="0">
            <a:spAutoFit/>
          </a:bodyPr>
          <a:lstStyle/>
          <a:p>
            <a:r>
              <a:rPr lang="en-US" sz="2800" dirty="0" smtClean="0"/>
              <a:t>Tracks with </a:t>
            </a:r>
            <a:r>
              <a:rPr lang="en-US" sz="2800" dirty="0" err="1" smtClean="0"/>
              <a:t>θ</a:t>
            </a:r>
            <a:r>
              <a:rPr lang="en-US" sz="2800" dirty="0" smtClean="0"/>
              <a:t> ≠ 90 </a:t>
            </a:r>
            <a:r>
              <a:rPr lang="en-US" sz="2800" baseline="30000" dirty="0" smtClean="0"/>
              <a:t>o</a:t>
            </a:r>
            <a:endParaRPr lang="en-US" sz="2800" baseline="30000" dirty="0"/>
          </a:p>
        </p:txBody>
      </p:sp>
      <p:cxnSp>
        <p:nvCxnSpPr>
          <p:cNvPr id="7" name="Straight Connector 6"/>
          <p:cNvCxnSpPr>
            <a:stCxn id="5" idx="0"/>
          </p:cNvCxnSpPr>
          <p:nvPr/>
        </p:nvCxnSpPr>
        <p:spPr>
          <a:xfrm flipH="1" flipV="1">
            <a:off x="5660587" y="3579650"/>
            <a:ext cx="1513106" cy="465854"/>
          </a:xfrm>
          <a:prstGeom prst="line">
            <a:avLst/>
          </a:prstGeom>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5AE4D389-B7F7-E44B-872F-EAD59ABF0432}" type="slidenum">
              <a:rPr lang="en-US" smtClean="0"/>
              <a:t>26</a:t>
            </a:fld>
            <a:endParaRPr lang="en-US"/>
          </a:p>
        </p:txBody>
      </p:sp>
      <p:sp>
        <p:nvSpPr>
          <p:cNvPr id="8" name="Rectangle 7"/>
          <p:cNvSpPr/>
          <p:nvPr/>
        </p:nvSpPr>
        <p:spPr>
          <a:xfrm>
            <a:off x="5417718" y="5408245"/>
            <a:ext cx="2665559" cy="25508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Sensor      </a:t>
            </a:r>
            <a:endParaRPr lang="en-US" dirty="0"/>
          </a:p>
        </p:txBody>
      </p:sp>
      <p:cxnSp>
        <p:nvCxnSpPr>
          <p:cNvPr id="10" name="Straight Arrow Connector 9"/>
          <p:cNvCxnSpPr/>
          <p:nvPr/>
        </p:nvCxnSpPr>
        <p:spPr>
          <a:xfrm flipH="1" flipV="1">
            <a:off x="5820067" y="5069937"/>
            <a:ext cx="12572" cy="989073"/>
          </a:xfrm>
          <a:prstGeom prst="straightConnector1">
            <a:avLst/>
          </a:prstGeom>
          <a:ln>
            <a:solidFill>
              <a:schemeClr val="accent4">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6277473" y="5300461"/>
            <a:ext cx="1595301" cy="6413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725351" y="5659326"/>
            <a:ext cx="1961449" cy="584776"/>
          </a:xfrm>
          <a:prstGeom prst="rect">
            <a:avLst/>
          </a:prstGeom>
          <a:noFill/>
        </p:spPr>
        <p:txBody>
          <a:bodyPr wrap="square" rtlCol="0">
            <a:spAutoFit/>
          </a:bodyPr>
          <a:lstStyle/>
          <a:p>
            <a:r>
              <a:rPr lang="en-US" sz="1600" dirty="0" smtClean="0">
                <a:solidFill>
                  <a:schemeClr val="tx2">
                    <a:lumMod val="60000"/>
                    <a:lumOff val="40000"/>
                  </a:schemeClr>
                </a:solidFill>
              </a:rPr>
              <a:t>This particle sees much more material</a:t>
            </a:r>
            <a:endParaRPr lang="en-US" sz="1600" dirty="0">
              <a:solidFill>
                <a:schemeClr val="tx2">
                  <a:lumMod val="60000"/>
                  <a:lumOff val="40000"/>
                </a:schemeClr>
              </a:solidFill>
            </a:endParaRPr>
          </a:p>
        </p:txBody>
      </p:sp>
      <p:sp>
        <p:nvSpPr>
          <p:cNvPr id="9" name="Rectangle 8"/>
          <p:cNvSpPr/>
          <p:nvPr/>
        </p:nvSpPr>
        <p:spPr>
          <a:xfrm>
            <a:off x="47543" y="4756093"/>
            <a:ext cx="1682071"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n-US" sz="2400" b="1" dirty="0">
                <a:solidFill>
                  <a:schemeClr val="bg1"/>
                </a:solidFill>
              </a:rPr>
              <a:t>Take home:</a:t>
            </a:r>
          </a:p>
        </p:txBody>
      </p:sp>
      <p:sp>
        <p:nvSpPr>
          <p:cNvPr id="12" name="TextBox 11"/>
          <p:cNvSpPr txBox="1"/>
          <p:nvPr/>
        </p:nvSpPr>
        <p:spPr>
          <a:xfrm>
            <a:off x="5490489" y="5892522"/>
            <a:ext cx="659155" cy="369332"/>
          </a:xfrm>
          <a:prstGeom prst="rect">
            <a:avLst/>
          </a:prstGeom>
          <a:noFill/>
        </p:spPr>
        <p:txBody>
          <a:bodyPr wrap="none" rtlCol="0">
            <a:spAutoFit/>
          </a:bodyPr>
          <a:lstStyle/>
          <a:p>
            <a:r>
              <a:rPr lang="en-US" dirty="0" smtClean="0"/>
              <a:t>track</a:t>
            </a:r>
            <a:endParaRPr lang="en-US" dirty="0"/>
          </a:p>
        </p:txBody>
      </p:sp>
      <p:sp>
        <p:nvSpPr>
          <p:cNvPr id="14" name="TextBox 13"/>
          <p:cNvSpPr txBox="1"/>
          <p:nvPr/>
        </p:nvSpPr>
        <p:spPr>
          <a:xfrm>
            <a:off x="7424122" y="4964817"/>
            <a:ext cx="659155" cy="369332"/>
          </a:xfrm>
          <a:prstGeom prst="rect">
            <a:avLst/>
          </a:prstGeom>
          <a:noFill/>
        </p:spPr>
        <p:txBody>
          <a:bodyPr wrap="none" rtlCol="0">
            <a:spAutoFit/>
          </a:bodyPr>
          <a:lstStyle/>
          <a:p>
            <a:r>
              <a:rPr lang="en-US" dirty="0" smtClean="0"/>
              <a:t>track</a:t>
            </a:r>
            <a:endParaRPr lang="en-US" dirty="0"/>
          </a:p>
        </p:txBody>
      </p:sp>
    </p:spTree>
    <p:extLst>
      <p:ext uri="{BB962C8B-B14F-4D97-AF65-F5344CB8AC3E}">
        <p14:creationId xmlns:p14="http://schemas.microsoft.com/office/powerpoint/2010/main" val="3462879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srcRect l="8312" t="19586" r="3959" b="19318"/>
          <a:stretch/>
        </p:blipFill>
        <p:spPr bwMode="auto">
          <a:xfrm>
            <a:off x="511935" y="1343131"/>
            <a:ext cx="8021769" cy="4189988"/>
          </a:xfrm>
          <a:prstGeom prst="rect">
            <a:avLst/>
          </a:prstGeom>
          <a:noFill/>
        </p:spPr>
      </p:pic>
      <p:sp>
        <p:nvSpPr>
          <p:cNvPr id="2" name="TextBox 1"/>
          <p:cNvSpPr txBox="1"/>
          <p:nvPr/>
        </p:nvSpPr>
        <p:spPr>
          <a:xfrm>
            <a:off x="671521" y="2068838"/>
            <a:ext cx="5261688" cy="332724"/>
          </a:xfrm>
          <a:prstGeom prst="rect">
            <a:avLst/>
          </a:prstGeom>
          <a:noFill/>
        </p:spPr>
        <p:txBody>
          <a:bodyPr wrap="none" lIns="0" tIns="0" rIns="0" rtlCol="0">
            <a:spAutoFit/>
          </a:bodyPr>
          <a:lstStyle/>
          <a:p>
            <a:pPr>
              <a:lnSpc>
                <a:spcPts val="2200"/>
              </a:lnSpc>
            </a:pPr>
            <a:r>
              <a:rPr lang="en-US" altLang="zh-CN" sz="2006" b="1" dirty="0" smtClean="0">
                <a:solidFill>
                  <a:srgbClr val="009900"/>
                </a:solidFill>
                <a:latin typeface="Times New Roman" pitchFamily="18" charset="0"/>
                <a:cs typeface="Times New Roman" pitchFamily="18" charset="0"/>
              </a:rPr>
              <a:t>Measure </a:t>
            </a:r>
            <a:r>
              <a:rPr lang="en-US" altLang="zh-CN" sz="2006" b="1" dirty="0" err="1" smtClean="0">
                <a:solidFill>
                  <a:srgbClr val="009900"/>
                </a:solidFill>
                <a:latin typeface="Times New Roman" pitchFamily="18" charset="0"/>
                <a:cs typeface="Times New Roman" pitchFamily="18" charset="0"/>
              </a:rPr>
              <a:t>sagitta</a:t>
            </a:r>
            <a:r>
              <a:rPr lang="en-US" altLang="zh-CN" sz="2006" b="1" dirty="0">
                <a:solidFill>
                  <a:srgbClr val="009900"/>
                </a:solidFill>
                <a:latin typeface="Times New Roman" pitchFamily="18" charset="0"/>
                <a:cs typeface="Times New Roman" pitchFamily="18" charset="0"/>
              </a:rPr>
              <a:t> </a:t>
            </a:r>
            <a:r>
              <a:rPr lang="en-US" altLang="zh-CN" sz="2006" b="1" i="1" dirty="0" smtClean="0">
                <a:solidFill>
                  <a:srgbClr val="009900"/>
                </a:solidFill>
                <a:latin typeface="Times New Roman" pitchFamily="18" charset="0"/>
                <a:cs typeface="Times New Roman" pitchFamily="18" charset="0"/>
              </a:rPr>
              <a:t>s</a:t>
            </a:r>
            <a:r>
              <a:rPr lang="en-US" altLang="zh-CN" sz="2006" dirty="0" smtClean="0">
                <a:solidFill>
                  <a:srgbClr val="009900"/>
                </a:solidFill>
                <a:latin typeface="Times New Roman" pitchFamily="18" charset="0"/>
                <a:cs typeface="Times New Roman" pitchFamily="18" charset="0"/>
              </a:rPr>
              <a:t>, from track arc </a:t>
            </a:r>
            <a:r>
              <a:rPr lang="en-US" altLang="zh-CN" sz="2006" dirty="0" smtClean="0">
                <a:solidFill>
                  <a:srgbClr val="009900"/>
                </a:solidFill>
                <a:latin typeface="Times New Roman" pitchFamily="18" charset="0"/>
                <a:cs typeface="Times New Roman" pitchFamily="18" charset="0"/>
                <a:sym typeface="Wingdings"/>
              </a:rPr>
              <a:t> </a:t>
            </a:r>
            <a:r>
              <a:rPr lang="en-US" altLang="zh-CN" sz="2006" dirty="0" smtClean="0">
                <a:solidFill>
                  <a:srgbClr val="009900"/>
                </a:solidFill>
                <a:latin typeface="Times New Roman" pitchFamily="18" charset="0"/>
                <a:cs typeface="Times New Roman" pitchFamily="18" charset="0"/>
              </a:rPr>
              <a:t>curvature, </a:t>
            </a:r>
            <a:r>
              <a:rPr lang="en-US" altLang="zh-CN" sz="2006" i="1" dirty="0" smtClean="0">
                <a:solidFill>
                  <a:srgbClr val="009900"/>
                </a:solidFill>
                <a:latin typeface="Times New Roman" pitchFamily="18" charset="0"/>
                <a:cs typeface="Times New Roman" pitchFamily="18" charset="0"/>
              </a:rPr>
              <a:t>R</a:t>
            </a:r>
            <a:r>
              <a:rPr lang="en-US" altLang="zh-CN" sz="2006" dirty="0" smtClean="0">
                <a:solidFill>
                  <a:srgbClr val="009900"/>
                </a:solidFill>
                <a:latin typeface="Times New Roman" pitchFamily="18" charset="0"/>
                <a:cs typeface="Times New Roman" pitchFamily="18" charset="0"/>
              </a:rPr>
              <a:t>  </a:t>
            </a:r>
          </a:p>
        </p:txBody>
      </p:sp>
      <p:sp>
        <p:nvSpPr>
          <p:cNvPr id="4" name="TextBox 1"/>
          <p:cNvSpPr txBox="1"/>
          <p:nvPr/>
        </p:nvSpPr>
        <p:spPr>
          <a:xfrm>
            <a:off x="511936" y="419100"/>
            <a:ext cx="5599299" cy="1059880"/>
          </a:xfrm>
          <a:prstGeom prst="rect">
            <a:avLst/>
          </a:prstGeom>
          <a:noFill/>
        </p:spPr>
        <p:txBody>
          <a:bodyPr wrap="none" lIns="0" tIns="0" rIns="0" rtlCol="0">
            <a:spAutoFit/>
          </a:bodyPr>
          <a:lstStyle/>
          <a:p>
            <a:pPr>
              <a:lnSpc>
                <a:spcPts val="3500"/>
              </a:lnSpc>
              <a:tabLst>
                <a:tab pos="342900" algn="l"/>
              </a:tabLst>
            </a:pPr>
            <a:r>
              <a:rPr lang="en-US" altLang="zh-CN" sz="4400" b="1" dirty="0" smtClean="0">
                <a:solidFill>
                  <a:srgbClr val="660066"/>
                </a:solidFill>
                <a:latin typeface="+mj-lt"/>
                <a:cs typeface="Times New Roman" pitchFamily="18" charset="0"/>
              </a:rPr>
              <a:t>Measuring  momentum</a:t>
            </a:r>
          </a:p>
          <a:p>
            <a:pPr>
              <a:lnSpc>
                <a:spcPts val="1000"/>
              </a:lnSpc>
            </a:pPr>
            <a:endParaRPr lang="en-US" altLang="zh-CN" dirty="0" smtClean="0"/>
          </a:p>
          <a:p>
            <a:pPr>
              <a:lnSpc>
                <a:spcPts val="1000"/>
              </a:lnSpc>
            </a:pPr>
            <a:endParaRPr lang="en-US" altLang="zh-CN" dirty="0" smtClean="0"/>
          </a:p>
          <a:p>
            <a:pPr>
              <a:lnSpc>
                <a:spcPts val="2400"/>
              </a:lnSpc>
              <a:tabLst>
                <a:tab pos="342900" algn="l"/>
              </a:tabLst>
            </a:pPr>
            <a:r>
              <a:rPr lang="en-US" altLang="zh-CN" dirty="0" smtClean="0"/>
              <a:t>	</a:t>
            </a:r>
            <a:r>
              <a:rPr lang="en-US" altLang="zh-CN" sz="2004" dirty="0" smtClean="0">
                <a:latin typeface="Times New Roman" pitchFamily="18" charset="0"/>
                <a:cs typeface="Times New Roman" pitchFamily="18" charset="0"/>
              </a:rPr>
              <a:t>Circular  motion  transverse  to  uniform  B  field:  </a:t>
            </a:r>
          </a:p>
        </p:txBody>
      </p:sp>
      <p:sp>
        <p:nvSpPr>
          <p:cNvPr id="8" name="TextBox 1"/>
          <p:cNvSpPr txBox="1"/>
          <p:nvPr/>
        </p:nvSpPr>
        <p:spPr>
          <a:xfrm>
            <a:off x="1201859" y="5310405"/>
            <a:ext cx="7963829" cy="736099"/>
          </a:xfrm>
          <a:prstGeom prst="rect">
            <a:avLst/>
          </a:prstGeom>
          <a:noFill/>
        </p:spPr>
        <p:txBody>
          <a:bodyPr wrap="square" lIns="0" tIns="0" rIns="0" rtlCol="0">
            <a:spAutoFit/>
          </a:bodyPr>
          <a:lstStyle/>
          <a:p>
            <a:pPr>
              <a:lnSpc>
                <a:spcPts val="2900"/>
              </a:lnSpc>
              <a:tabLst>
                <a:tab pos="5372100" algn="l"/>
                <a:tab pos="5689600" algn="l"/>
              </a:tabLst>
            </a:pPr>
            <a:r>
              <a:rPr lang="en-US" altLang="zh-CN" sz="2006" dirty="0" smtClean="0">
                <a:solidFill>
                  <a:srgbClr val="000000"/>
                </a:solidFill>
                <a:latin typeface="Times New Roman" pitchFamily="18" charset="0"/>
                <a:cs typeface="Times New Roman" pitchFamily="18" charset="0"/>
              </a:rPr>
              <a:t>Relative momentum uncertainty is proportional to </a:t>
            </a:r>
            <a:r>
              <a:rPr lang="en-US" altLang="zh-CN" sz="2006" i="1" dirty="0" smtClean="0">
                <a:solidFill>
                  <a:srgbClr val="000000"/>
                </a:solidFill>
                <a:latin typeface="Times New Roman" pitchFamily="18" charset="0"/>
                <a:cs typeface="Times New Roman" pitchFamily="18" charset="0"/>
              </a:rPr>
              <a:t>p</a:t>
            </a:r>
            <a:r>
              <a:rPr lang="en-US" altLang="zh-CN" sz="2800" i="1" baseline="-25000" dirty="0" smtClean="0">
                <a:solidFill>
                  <a:srgbClr val="000000"/>
                </a:solidFill>
                <a:latin typeface="Times New Roman" pitchFamily="18" charset="0"/>
                <a:cs typeface="Times New Roman" pitchFamily="18" charset="0"/>
              </a:rPr>
              <a:t>T</a:t>
            </a:r>
            <a:r>
              <a:rPr lang="en-US" altLang="zh-CN" sz="2006" dirty="0" smtClean="0">
                <a:solidFill>
                  <a:srgbClr val="000000"/>
                </a:solidFill>
                <a:latin typeface="Times New Roman" pitchFamily="18" charset="0"/>
                <a:cs typeface="Times New Roman" pitchFamily="18" charset="0"/>
              </a:rPr>
              <a:t> times  </a:t>
            </a:r>
          </a:p>
          <a:p>
            <a:pPr>
              <a:lnSpc>
                <a:spcPts val="2400"/>
              </a:lnSpc>
              <a:tabLst>
                <a:tab pos="5372100" algn="l"/>
                <a:tab pos="5689600" algn="l"/>
              </a:tabLst>
            </a:pPr>
            <a:r>
              <a:rPr lang="en-US" altLang="zh-CN" sz="2004" b="1" dirty="0" err="1" smtClean="0">
                <a:solidFill>
                  <a:srgbClr val="660066"/>
                </a:solidFill>
                <a:latin typeface="Times New Roman" pitchFamily="18" charset="0"/>
                <a:cs typeface="Times New Roman" pitchFamily="18" charset="0"/>
              </a:rPr>
              <a:t>Sagitta</a:t>
            </a:r>
            <a:r>
              <a:rPr lang="en-US" altLang="zh-CN" sz="2004" b="1" dirty="0" smtClean="0">
                <a:solidFill>
                  <a:srgbClr val="660066"/>
                </a:solidFill>
                <a:latin typeface="Times New Roman" pitchFamily="18" charset="0"/>
                <a:cs typeface="Times New Roman" pitchFamily="18" charset="0"/>
              </a:rPr>
              <a:t> uncertainty, </a:t>
            </a:r>
            <a:r>
              <a:rPr lang="en-US" altLang="zh-CN" sz="2400" b="1" dirty="0" smtClean="0">
                <a:solidFill>
                  <a:srgbClr val="660066"/>
                </a:solidFill>
                <a:latin typeface="Symbol" charset="2"/>
                <a:cs typeface="Symbol" charset="2"/>
              </a:rPr>
              <a:t>s</a:t>
            </a:r>
            <a:r>
              <a:rPr lang="en-US" altLang="zh-CN" sz="1400" b="1" dirty="0" smtClean="0">
                <a:solidFill>
                  <a:srgbClr val="660066"/>
                </a:solidFill>
                <a:latin typeface="Times New Roman" pitchFamily="18" charset="0"/>
                <a:cs typeface="Times New Roman" pitchFamily="18" charset="0"/>
              </a:rPr>
              <a:t>s</a:t>
            </a:r>
            <a:r>
              <a:rPr lang="en-US" altLang="zh-CN" sz="2004" dirty="0" smtClean="0">
                <a:solidFill>
                  <a:srgbClr val="000000"/>
                </a:solidFill>
                <a:latin typeface="Times New Roman" pitchFamily="18" charset="0"/>
                <a:cs typeface="Times New Roman" pitchFamily="18" charset="0"/>
              </a:rPr>
              <a:t>. Also want </a:t>
            </a:r>
            <a:r>
              <a:rPr lang="en-US" altLang="zh-CN" sz="2004" b="1" dirty="0" smtClean="0">
                <a:solidFill>
                  <a:srgbClr val="660066"/>
                </a:solidFill>
                <a:latin typeface="Times New Roman" pitchFamily="18" charset="0"/>
                <a:cs typeface="Times New Roman" pitchFamily="18" charset="0"/>
              </a:rPr>
              <a:t>strong B</a:t>
            </a:r>
            <a:r>
              <a:rPr lang="en-US" altLang="zh-CN" sz="2004" dirty="0" smtClean="0">
                <a:solidFill>
                  <a:srgbClr val="660066"/>
                </a:solidFill>
                <a:latin typeface="Times New Roman" pitchFamily="18" charset="0"/>
                <a:cs typeface="Times New Roman" pitchFamily="18" charset="0"/>
              </a:rPr>
              <a:t> </a:t>
            </a:r>
            <a:r>
              <a:rPr lang="en-US" altLang="zh-CN" sz="2004" dirty="0" smtClean="0">
                <a:solidFill>
                  <a:srgbClr val="000000"/>
                </a:solidFill>
                <a:latin typeface="Times New Roman" pitchFamily="18" charset="0"/>
                <a:cs typeface="Times New Roman" pitchFamily="18" charset="0"/>
              </a:rPr>
              <a:t>field and </a:t>
            </a:r>
            <a:r>
              <a:rPr lang="en-US" altLang="zh-CN" sz="2004" b="1" dirty="0" smtClean="0">
                <a:solidFill>
                  <a:srgbClr val="660066"/>
                </a:solidFill>
                <a:latin typeface="Times New Roman" pitchFamily="18" charset="0"/>
                <a:cs typeface="Times New Roman" pitchFamily="18" charset="0"/>
              </a:rPr>
              <a:t>long path length,  </a:t>
            </a:r>
            <a:r>
              <a:rPr lang="en-US" altLang="zh-CN" sz="2004" b="1" i="1" dirty="0" smtClean="0">
                <a:solidFill>
                  <a:srgbClr val="660066"/>
                </a:solidFill>
                <a:latin typeface="Times New Roman" pitchFamily="18" charset="0"/>
                <a:cs typeface="Times New Roman" pitchFamily="18" charset="0"/>
              </a:rPr>
              <a:t>L</a:t>
            </a:r>
          </a:p>
        </p:txBody>
      </p:sp>
      <p:sp>
        <p:nvSpPr>
          <p:cNvPr id="9" name="TextBox 1"/>
          <p:cNvSpPr txBox="1"/>
          <p:nvPr/>
        </p:nvSpPr>
        <p:spPr>
          <a:xfrm>
            <a:off x="6588462" y="2798330"/>
            <a:ext cx="259428" cy="395835"/>
          </a:xfrm>
          <a:prstGeom prst="rect">
            <a:avLst/>
          </a:prstGeom>
          <a:noFill/>
        </p:spPr>
        <p:txBody>
          <a:bodyPr wrap="none" lIns="0" tIns="0" rIns="0" rtlCol="0">
            <a:spAutoFit/>
          </a:bodyPr>
          <a:lstStyle/>
          <a:p>
            <a:pPr>
              <a:lnSpc>
                <a:spcPts val="2600"/>
              </a:lnSpc>
              <a:tabLst/>
            </a:pPr>
            <a:r>
              <a:rPr lang="en-US" altLang="zh-CN" sz="2800" b="1" i="1" dirty="0" smtClean="0">
                <a:solidFill>
                  <a:srgbClr val="000000"/>
                </a:solidFill>
                <a:latin typeface="Times New Roman" pitchFamily="18" charset="0"/>
                <a:cs typeface="Times New Roman" pitchFamily="18" charset="0"/>
              </a:rPr>
              <a:t>s</a:t>
            </a:r>
          </a:p>
        </p:txBody>
      </p:sp>
      <p:sp>
        <p:nvSpPr>
          <p:cNvPr id="10" name="TextBox 1"/>
          <p:cNvSpPr txBox="1"/>
          <p:nvPr/>
        </p:nvSpPr>
        <p:spPr>
          <a:xfrm>
            <a:off x="6965434" y="2933700"/>
            <a:ext cx="317500" cy="254000"/>
          </a:xfrm>
          <a:prstGeom prst="rect">
            <a:avLst/>
          </a:prstGeom>
          <a:noFill/>
        </p:spPr>
        <p:txBody>
          <a:bodyPr wrap="none" lIns="0" tIns="0" rIns="0" rtlCol="0">
            <a:spAutoFit/>
          </a:bodyPr>
          <a:lstStyle/>
          <a:p>
            <a:pPr>
              <a:lnSpc>
                <a:spcPts val="2000"/>
              </a:lnSpc>
              <a:tabLst/>
            </a:pPr>
            <a:r>
              <a:rPr lang="en-US" altLang="zh-CN" sz="1800" i="1" dirty="0" smtClean="0">
                <a:solidFill>
                  <a:srgbClr val="000000"/>
                </a:solidFill>
                <a:latin typeface="Times New Roman" pitchFamily="18" charset="0"/>
                <a:cs typeface="Times New Roman" pitchFamily="18" charset="0"/>
              </a:rPr>
              <a:t>L</a:t>
            </a:r>
            <a:r>
              <a:rPr lang="en-US" altLang="zh-CN" sz="1800" dirty="0" smtClean="0">
                <a:solidFill>
                  <a:srgbClr val="000000"/>
                </a:solidFill>
                <a:latin typeface="Times New Roman" pitchFamily="18" charset="0"/>
                <a:cs typeface="Times New Roman" pitchFamily="18" charset="0"/>
              </a:rPr>
              <a:t>/2</a:t>
            </a:r>
          </a:p>
        </p:txBody>
      </p:sp>
      <p:sp>
        <p:nvSpPr>
          <p:cNvPr id="11" name="TextBox 10"/>
          <p:cNvSpPr txBox="1"/>
          <p:nvPr/>
        </p:nvSpPr>
        <p:spPr>
          <a:xfrm>
            <a:off x="6330205" y="185514"/>
            <a:ext cx="2536433"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You want especially good point resolution </a:t>
            </a:r>
            <a:r>
              <a:rPr lang="en-US" dirty="0" smtClean="0">
                <a:latin typeface="Symbol" charset="2"/>
                <a:cs typeface="Symbol" charset="2"/>
              </a:rPr>
              <a:t>s</a:t>
            </a:r>
            <a:r>
              <a:rPr lang="en-US" dirty="0" smtClean="0"/>
              <a:t> </a:t>
            </a:r>
            <a:r>
              <a:rPr lang="en-US" baseline="-25000" dirty="0" smtClean="0"/>
              <a:t>n</a:t>
            </a:r>
            <a:r>
              <a:rPr lang="en-US" dirty="0" smtClean="0"/>
              <a:t> </a:t>
            </a:r>
          </a:p>
          <a:p>
            <a:r>
              <a:rPr lang="en-US" dirty="0" smtClean="0"/>
              <a:t>here</a:t>
            </a:r>
            <a:endParaRPr lang="en-US" dirty="0"/>
          </a:p>
        </p:txBody>
      </p:sp>
      <p:cxnSp>
        <p:nvCxnSpPr>
          <p:cNvPr id="13" name="Straight Connector 12"/>
          <p:cNvCxnSpPr/>
          <p:nvPr/>
        </p:nvCxnSpPr>
        <p:spPr>
          <a:xfrm flipH="1">
            <a:off x="5482915" y="1050830"/>
            <a:ext cx="891084" cy="2642781"/>
          </a:xfrm>
          <a:prstGeom prst="line">
            <a:avLst/>
          </a:prstGeom>
          <a:ln>
            <a:headEnd type="none"/>
            <a:tailEnd type="arrow"/>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373999" y="1109542"/>
            <a:ext cx="0" cy="1688788"/>
          </a:xfrm>
          <a:prstGeom prst="line">
            <a:avLst/>
          </a:prstGeom>
          <a:ln>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373999" y="1109542"/>
            <a:ext cx="1157463" cy="1125658"/>
          </a:xfrm>
          <a:prstGeom prst="line">
            <a:avLst/>
          </a:prstGeom>
          <a:ln>
            <a:headEnd type="none"/>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000382" y="6089236"/>
            <a:ext cx="7866256" cy="400110"/>
          </a:xfrm>
          <a:prstGeom prst="rect">
            <a:avLst/>
          </a:prstGeom>
          <a:noFill/>
        </p:spPr>
        <p:txBody>
          <a:bodyPr wrap="none" rtlCol="0">
            <a:spAutoFit/>
          </a:bodyPr>
          <a:lstStyle/>
          <a:p>
            <a:r>
              <a:rPr lang="en-US" sz="2000" b="1" dirty="0" err="1" smtClean="0">
                <a:latin typeface="Symbol" charset="2"/>
                <a:cs typeface="Symbol" charset="2"/>
              </a:rPr>
              <a:t>s</a:t>
            </a:r>
            <a:r>
              <a:rPr lang="en-US" sz="2000" b="1" baseline="-25000" dirty="0" err="1" smtClean="0"/>
              <a:t>S</a:t>
            </a:r>
            <a:r>
              <a:rPr lang="en-US" sz="2000" b="1" dirty="0" smtClean="0"/>
              <a:t> clearly defined by individual point resolutions and multiple scattering </a:t>
            </a:r>
            <a:endParaRPr lang="en-US" sz="2000" b="1" dirty="0"/>
          </a:p>
        </p:txBody>
      </p:sp>
      <p:sp>
        <p:nvSpPr>
          <p:cNvPr id="26" name="Rectangle 25"/>
          <p:cNvSpPr/>
          <p:nvPr/>
        </p:nvSpPr>
        <p:spPr>
          <a:xfrm>
            <a:off x="671521" y="3755571"/>
            <a:ext cx="3445195" cy="143072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350359" y="2567924"/>
            <a:ext cx="3766357" cy="100889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5AE4D389-B7F7-E44B-872F-EAD59ABF0432}" type="slidenum">
              <a:rPr lang="en-US" smtClean="0"/>
              <a:t>27</a:t>
            </a:fld>
            <a:endParaRPr lang="en-US"/>
          </a:p>
        </p:txBody>
      </p:sp>
      <p:sp>
        <p:nvSpPr>
          <p:cNvPr id="5" name="TextBox 4"/>
          <p:cNvSpPr txBox="1"/>
          <p:nvPr/>
        </p:nvSpPr>
        <p:spPr>
          <a:xfrm>
            <a:off x="629411" y="2493282"/>
            <a:ext cx="3904359" cy="1200329"/>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Assume path length 1 m; B=2T </a:t>
            </a:r>
          </a:p>
          <a:p>
            <a:r>
              <a:rPr lang="en-US" dirty="0" err="1" smtClean="0"/>
              <a:t>p</a:t>
            </a:r>
            <a:r>
              <a:rPr lang="en-US" baseline="-25000" dirty="0" err="1" smtClean="0"/>
              <a:t>T</a:t>
            </a:r>
            <a:r>
              <a:rPr lang="en-US" dirty="0" smtClean="0"/>
              <a:t> =   1GeV 	s =  7.4 cm	R = 1.67m</a:t>
            </a:r>
          </a:p>
          <a:p>
            <a:r>
              <a:rPr lang="en-US" b="1" dirty="0" err="1" smtClean="0"/>
              <a:t>p</a:t>
            </a:r>
            <a:r>
              <a:rPr lang="en-US" b="1" baseline="-25000" dirty="0" err="1" smtClean="0"/>
              <a:t>T</a:t>
            </a:r>
            <a:r>
              <a:rPr lang="en-US" b="1" dirty="0" smtClean="0"/>
              <a:t> = 10GeV 	s = 0.74 cm	R </a:t>
            </a:r>
            <a:r>
              <a:rPr lang="en-US" b="1" dirty="0"/>
              <a:t>= </a:t>
            </a:r>
            <a:r>
              <a:rPr lang="en-US" b="1" dirty="0" smtClean="0"/>
              <a:t>16.7m</a:t>
            </a:r>
          </a:p>
          <a:p>
            <a:r>
              <a:rPr lang="en-US" b="1" dirty="0" err="1"/>
              <a:t>p</a:t>
            </a:r>
            <a:r>
              <a:rPr lang="en-US" b="1" baseline="-25000" dirty="0" err="1"/>
              <a:t>T</a:t>
            </a:r>
            <a:r>
              <a:rPr lang="en-US" b="1" dirty="0"/>
              <a:t> = </a:t>
            </a:r>
            <a:r>
              <a:rPr lang="en-US" b="1" dirty="0" smtClean="0"/>
              <a:t>1TeV 	</a:t>
            </a:r>
            <a:r>
              <a:rPr lang="is-IS" b="1" dirty="0" smtClean="0"/>
              <a:t>…			....</a:t>
            </a:r>
            <a:endParaRPr lang="en-US" b="1" dirty="0"/>
          </a:p>
        </p:txBody>
      </p:sp>
      <p:sp>
        <p:nvSpPr>
          <p:cNvPr id="6" name="Rectangle 5"/>
          <p:cNvSpPr/>
          <p:nvPr/>
        </p:nvSpPr>
        <p:spPr>
          <a:xfrm rot="19589933">
            <a:off x="-141924" y="5588545"/>
            <a:ext cx="1307720" cy="44841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lnSpc>
                <a:spcPts val="2900"/>
              </a:lnSpc>
              <a:tabLst>
                <a:tab pos="5372100" algn="l"/>
                <a:tab pos="5689600" algn="l"/>
              </a:tabLst>
            </a:pPr>
            <a:r>
              <a:rPr lang="en-US" b="1" dirty="0">
                <a:solidFill>
                  <a:srgbClr val="FFFFFF"/>
                </a:solidFill>
              </a:rPr>
              <a:t>Take home:</a:t>
            </a:r>
          </a:p>
        </p:txBody>
      </p:sp>
    </p:spTree>
    <p:extLst>
      <p:ext uri="{BB962C8B-B14F-4D97-AF65-F5344CB8AC3E}">
        <p14:creationId xmlns:p14="http://schemas.microsoft.com/office/powerpoint/2010/main" val="2059500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srcRect l="53333" t="26914" b="57850"/>
          <a:stretch/>
        </p:blipFill>
        <p:spPr bwMode="auto">
          <a:xfrm>
            <a:off x="4876800" y="1845794"/>
            <a:ext cx="4267200" cy="1044858"/>
          </a:xfrm>
          <a:prstGeom prst="rect">
            <a:avLst/>
          </a:prstGeom>
          <a:noFill/>
        </p:spPr>
      </p:pic>
      <p:sp>
        <p:nvSpPr>
          <p:cNvPr id="2" name="TextBox 1"/>
          <p:cNvSpPr txBox="1"/>
          <p:nvPr/>
        </p:nvSpPr>
        <p:spPr>
          <a:xfrm>
            <a:off x="93162" y="271394"/>
            <a:ext cx="5713778" cy="512533"/>
          </a:xfrm>
          <a:prstGeom prst="rect">
            <a:avLst/>
          </a:prstGeom>
          <a:noFill/>
        </p:spPr>
        <p:txBody>
          <a:bodyPr wrap="none" lIns="0" tIns="0" rIns="0" rtlCol="0">
            <a:spAutoFit/>
          </a:bodyPr>
          <a:lstStyle/>
          <a:p>
            <a:pPr>
              <a:lnSpc>
                <a:spcPts val="3500"/>
              </a:lnSpc>
              <a:tabLst/>
            </a:pPr>
            <a:r>
              <a:rPr lang="en-US" altLang="zh-CN" sz="3600" b="1" dirty="0" smtClean="0">
                <a:solidFill>
                  <a:srgbClr val="660066"/>
                </a:solidFill>
                <a:latin typeface="+mj-lt"/>
                <a:cs typeface="Times New Roman" pitchFamily="18" charset="0"/>
              </a:rPr>
              <a:t>Momentum  resolution (CMS)</a:t>
            </a:r>
          </a:p>
        </p:txBody>
      </p:sp>
      <p:sp>
        <p:nvSpPr>
          <p:cNvPr id="3" name="TextBox 1"/>
          <p:cNvSpPr txBox="1"/>
          <p:nvPr/>
        </p:nvSpPr>
        <p:spPr>
          <a:xfrm>
            <a:off x="5727700" y="783927"/>
            <a:ext cx="3299132" cy="1076466"/>
          </a:xfrm>
          <a:prstGeom prst="rect">
            <a:avLst/>
          </a:prstGeom>
          <a:noFill/>
        </p:spPr>
        <p:txBody>
          <a:bodyPr wrap="none" lIns="0" tIns="0" rIns="0" rtlCol="0">
            <a:spAutoFit/>
          </a:bodyPr>
          <a:lstStyle/>
          <a:p>
            <a:pPr>
              <a:lnSpc>
                <a:spcPts val="2500"/>
              </a:lnSpc>
              <a:tabLst/>
            </a:pPr>
            <a:r>
              <a:rPr lang="en-US" altLang="zh-CN" sz="2004" dirty="0" smtClean="0">
                <a:latin typeface="Times New Roman" pitchFamily="18" charset="0"/>
                <a:cs typeface="Times New Roman" pitchFamily="18" charset="0"/>
              </a:rPr>
              <a:t>Expected relative </a:t>
            </a:r>
            <a:r>
              <a:rPr lang="en-US" altLang="zh-CN" sz="2004" i="1" dirty="0" smtClean="0">
                <a:latin typeface="Times New Roman" pitchFamily="18" charset="0"/>
                <a:cs typeface="Times New Roman" pitchFamily="18" charset="0"/>
              </a:rPr>
              <a:t>p</a:t>
            </a:r>
            <a:r>
              <a:rPr lang="en-US" altLang="zh-CN" sz="1332" i="1" dirty="0" smtClean="0">
                <a:latin typeface="Times New Roman" pitchFamily="18" charset="0"/>
                <a:cs typeface="Times New Roman" pitchFamily="18" charset="0"/>
              </a:rPr>
              <a:t>T</a:t>
            </a:r>
            <a:r>
              <a:rPr lang="en-US" altLang="zh-CN" sz="2004" dirty="0" smtClean="0">
                <a:latin typeface="Times New Roman" pitchFamily="18" charset="0"/>
                <a:cs typeface="Times New Roman" pitchFamily="18" charset="0"/>
              </a:rPr>
              <a:t> resolution  </a:t>
            </a:r>
          </a:p>
          <a:p>
            <a:pPr>
              <a:lnSpc>
                <a:spcPts val="2800"/>
              </a:lnSpc>
              <a:tabLst/>
            </a:pPr>
            <a:r>
              <a:rPr lang="en-US" altLang="zh-CN" sz="2004" dirty="0">
                <a:latin typeface="Times New Roman" pitchFamily="18" charset="0"/>
                <a:cs typeface="Times New Roman" pitchFamily="18" charset="0"/>
              </a:rPr>
              <a:t>f</a:t>
            </a:r>
            <a:r>
              <a:rPr lang="en-US" altLang="zh-CN" sz="2004" dirty="0" smtClean="0">
                <a:latin typeface="Times New Roman" pitchFamily="18" charset="0"/>
                <a:cs typeface="Times New Roman" pitchFamily="18" charset="0"/>
              </a:rPr>
              <a:t>or </a:t>
            </a:r>
            <a:r>
              <a:rPr lang="en-US" altLang="zh-CN" sz="2004" dirty="0" err="1" smtClean="0">
                <a:latin typeface="Times New Roman" pitchFamily="18" charset="0"/>
                <a:cs typeface="Times New Roman" pitchFamily="18" charset="0"/>
              </a:rPr>
              <a:t>muons</a:t>
            </a:r>
            <a:r>
              <a:rPr lang="en-US" altLang="zh-CN" sz="2004" dirty="0" smtClean="0">
                <a:latin typeface="Times New Roman" pitchFamily="18" charset="0"/>
                <a:cs typeface="Times New Roman" pitchFamily="18" charset="0"/>
              </a:rPr>
              <a:t> </a:t>
            </a:r>
            <a:r>
              <a:rPr lang="en-US" altLang="zh-CN" sz="2004" dirty="0" err="1" smtClean="0">
                <a:latin typeface="Times New Roman" pitchFamily="18" charset="0"/>
                <a:cs typeface="Times New Roman" pitchFamily="18" charset="0"/>
              </a:rPr>
              <a:t>vs</a:t>
            </a:r>
            <a:r>
              <a:rPr lang="en-US" altLang="zh-CN" sz="2004" dirty="0" smtClean="0">
                <a:latin typeface="Times New Roman" pitchFamily="18" charset="0"/>
                <a:cs typeface="Times New Roman" pitchFamily="18" charset="0"/>
              </a:rPr>
              <a:t> |</a:t>
            </a:r>
            <a:r>
              <a:rPr lang="en-US" altLang="zh-CN" sz="2004" dirty="0" smtClean="0">
                <a:latin typeface="Symbol" charset="2"/>
                <a:cs typeface="Symbol" charset="2"/>
              </a:rPr>
              <a:t>h</a:t>
            </a:r>
            <a:r>
              <a:rPr lang="en-US" altLang="zh-CN" sz="2004" dirty="0" smtClean="0">
                <a:latin typeface="Times New Roman" pitchFamily="18" charset="0"/>
                <a:cs typeface="Times New Roman" pitchFamily="18" charset="0"/>
              </a:rPr>
              <a:t>| and </a:t>
            </a:r>
            <a:r>
              <a:rPr lang="en-US" altLang="zh-CN" sz="2004" i="1" dirty="0" err="1" smtClean="0">
                <a:latin typeface="Times New Roman" pitchFamily="18" charset="0"/>
                <a:cs typeface="Times New Roman" pitchFamily="18" charset="0"/>
              </a:rPr>
              <a:t>p</a:t>
            </a:r>
            <a:r>
              <a:rPr lang="en-US" altLang="zh-CN" sz="1332" i="1" dirty="0" err="1" smtClean="0">
                <a:latin typeface="Times New Roman" pitchFamily="18" charset="0"/>
                <a:cs typeface="Times New Roman" pitchFamily="18" charset="0"/>
              </a:rPr>
              <a:t>T</a:t>
            </a:r>
            <a:r>
              <a:rPr lang="en-US" altLang="zh-CN" sz="2004" dirty="0" err="1" smtClean="0">
                <a:latin typeface="Times New Roman" pitchFamily="18" charset="0"/>
                <a:cs typeface="Times New Roman" pitchFamily="18" charset="0"/>
              </a:rPr>
              <a:t>.</a:t>
            </a:r>
            <a:endParaRPr lang="en-US" altLang="zh-CN" sz="2004" dirty="0" smtClean="0">
              <a:latin typeface="Times New Roman" pitchFamily="18" charset="0"/>
              <a:cs typeface="Times New Roman" pitchFamily="18" charset="0"/>
            </a:endParaRPr>
          </a:p>
          <a:p>
            <a:pPr>
              <a:lnSpc>
                <a:spcPts val="2800"/>
              </a:lnSpc>
              <a:tabLst/>
            </a:pPr>
            <a:r>
              <a:rPr lang="en-US" altLang="zh-CN" sz="2004" dirty="0" smtClean="0">
                <a:latin typeface="Times New Roman" pitchFamily="18" charset="0"/>
                <a:cs typeface="Times New Roman" pitchFamily="18" charset="0"/>
              </a:rPr>
              <a:t>b = material term</a:t>
            </a:r>
          </a:p>
        </p:txBody>
      </p:sp>
      <p:sp>
        <p:nvSpPr>
          <p:cNvPr id="10" name="TextBox 1"/>
          <p:cNvSpPr txBox="1"/>
          <p:nvPr/>
        </p:nvSpPr>
        <p:spPr>
          <a:xfrm>
            <a:off x="6127432" y="342900"/>
            <a:ext cx="2693045" cy="215871"/>
          </a:xfrm>
          <a:prstGeom prst="rect">
            <a:avLst/>
          </a:prstGeom>
          <a:noFill/>
        </p:spPr>
        <p:txBody>
          <a:bodyPr wrap="none" lIns="0" tIns="0" rIns="0" rtlCol="0">
            <a:spAutoFit/>
          </a:bodyPr>
          <a:lstStyle/>
          <a:p>
            <a:pPr>
              <a:lnSpc>
                <a:spcPts val="1300"/>
              </a:lnSpc>
              <a:tabLst/>
            </a:pPr>
            <a:r>
              <a:rPr lang="en-US" altLang="zh-CN" sz="1200" dirty="0" smtClean="0">
                <a:solidFill>
                  <a:srgbClr val="000000"/>
                </a:solidFill>
                <a:latin typeface="Times New Roman" pitchFamily="18" charset="0"/>
                <a:cs typeface="Times New Roman" pitchFamily="18" charset="0"/>
              </a:rPr>
              <a:t>2008  JINST  3  S08004  CMS  Experiment</a:t>
            </a:r>
          </a:p>
        </p:txBody>
      </p:sp>
      <p:pic>
        <p:nvPicPr>
          <p:cNvPr id="11" name="Picture 10" descr="Screen Shot 2014-11-14 at 10.37.2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834" y="918933"/>
            <a:ext cx="4124428" cy="5800565"/>
          </a:xfrm>
          <a:prstGeom prst="rect">
            <a:avLst/>
          </a:prstGeom>
        </p:spPr>
      </p:pic>
      <p:pic>
        <p:nvPicPr>
          <p:cNvPr id="12" name="Picture 11" descr="Screen Shot 2014-11-14 at 10.38.5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5598" y="3036642"/>
            <a:ext cx="3285702" cy="3084080"/>
          </a:xfrm>
          <a:prstGeom prst="rect">
            <a:avLst/>
          </a:prstGeom>
        </p:spPr>
      </p:pic>
      <p:sp>
        <p:nvSpPr>
          <p:cNvPr id="13" name="Oval 12"/>
          <p:cNvSpPr/>
          <p:nvPr/>
        </p:nvSpPr>
        <p:spPr>
          <a:xfrm>
            <a:off x="774700" y="2058495"/>
            <a:ext cx="2174153" cy="51097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H="1">
            <a:off x="3985331" y="2598666"/>
            <a:ext cx="2452512" cy="11387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7906479" y="2736464"/>
            <a:ext cx="304390" cy="110046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fld id="{5AE4D389-B7F7-E44B-872F-EAD59ABF0432}" type="slidenum">
              <a:rPr lang="en-US" smtClean="0"/>
              <a:t>28</a:t>
            </a:fld>
            <a:endParaRPr lang="en-US"/>
          </a:p>
        </p:txBody>
      </p:sp>
      <p:sp>
        <p:nvSpPr>
          <p:cNvPr id="5" name="Rectangle 4"/>
          <p:cNvSpPr/>
          <p:nvPr/>
        </p:nvSpPr>
        <p:spPr>
          <a:xfrm>
            <a:off x="5446701" y="6456074"/>
            <a:ext cx="1905127" cy="1465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5593253" y="6267746"/>
            <a:ext cx="12212" cy="54017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5593253" y="6358386"/>
            <a:ext cx="1880702" cy="44953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1"/>
          <p:cNvSpPr txBox="1"/>
          <p:nvPr/>
        </p:nvSpPr>
        <p:spPr>
          <a:xfrm>
            <a:off x="5727700" y="5966713"/>
            <a:ext cx="2412169" cy="342829"/>
          </a:xfrm>
          <a:prstGeom prst="rect">
            <a:avLst/>
          </a:prstGeom>
          <a:noFill/>
        </p:spPr>
        <p:txBody>
          <a:bodyPr wrap="none" lIns="0" tIns="0" rIns="0" rtlCol="0">
            <a:spAutoFit/>
          </a:bodyPr>
          <a:lstStyle/>
          <a:p>
            <a:pPr>
              <a:lnSpc>
                <a:spcPts val="2200"/>
              </a:lnSpc>
              <a:tabLst/>
            </a:pPr>
            <a:r>
              <a:rPr lang="en-US" altLang="zh-CN" sz="2400" dirty="0" smtClean="0">
                <a:solidFill>
                  <a:srgbClr val="000000"/>
                </a:solidFill>
                <a:latin typeface="Times New Roman" pitchFamily="18" charset="0"/>
                <a:cs typeface="Times New Roman" pitchFamily="18" charset="0"/>
              </a:rPr>
              <a:t>(More  material) </a:t>
            </a:r>
            <a:r>
              <a:rPr lang="en-US" altLang="zh-CN" sz="2400" dirty="0" smtClean="0">
                <a:solidFill>
                  <a:srgbClr val="000000"/>
                </a:solidFill>
                <a:latin typeface="Times New Roman" pitchFamily="18" charset="0"/>
                <a:cs typeface="Times New Roman" pitchFamily="18" charset="0"/>
                <a:sym typeface="Wingdings"/>
              </a:rPr>
              <a:t></a:t>
            </a:r>
            <a:endParaRPr lang="en-US" altLang="zh-CN" sz="2400" dirty="0" smtClean="0">
              <a:solidFill>
                <a:srgbClr val="000000"/>
              </a:solidFill>
              <a:latin typeface="Times New Roman" pitchFamily="18" charset="0"/>
              <a:cs typeface="Times New Roman" pitchFamily="18" charset="0"/>
            </a:endParaRPr>
          </a:p>
        </p:txBody>
      </p:sp>
      <p:grpSp>
        <p:nvGrpSpPr>
          <p:cNvPr id="15" name="Group 14"/>
          <p:cNvGrpSpPr/>
          <p:nvPr/>
        </p:nvGrpSpPr>
        <p:grpSpPr>
          <a:xfrm>
            <a:off x="93162" y="4998535"/>
            <a:ext cx="2040438" cy="1122187"/>
            <a:chOff x="93162" y="4998535"/>
            <a:chExt cx="2040438" cy="1122187"/>
          </a:xfrm>
        </p:grpSpPr>
        <p:sp>
          <p:nvSpPr>
            <p:cNvPr id="6" name="Rectangle 5"/>
            <p:cNvSpPr/>
            <p:nvPr/>
          </p:nvSpPr>
          <p:spPr>
            <a:xfrm>
              <a:off x="508000" y="5384800"/>
              <a:ext cx="1625600" cy="73592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93162" y="4998535"/>
              <a:ext cx="1837913" cy="369332"/>
            </a:xfrm>
            <a:prstGeom prst="rect">
              <a:avLst/>
            </a:prstGeom>
            <a:noFill/>
          </p:spPr>
          <p:txBody>
            <a:bodyPr wrap="none" rtlCol="0">
              <a:spAutoFit/>
            </a:bodyPr>
            <a:lstStyle/>
            <a:p>
              <a:r>
                <a:rPr lang="en-US" dirty="0" smtClean="0"/>
                <a:t>Zoom – next slide</a:t>
              </a:r>
              <a:endParaRPr lang="en-US" dirty="0"/>
            </a:p>
          </p:txBody>
        </p:sp>
      </p:grpSp>
      <p:sp>
        <p:nvSpPr>
          <p:cNvPr id="17" name="TextBox 16"/>
          <p:cNvSpPr txBox="1"/>
          <p:nvPr/>
        </p:nvSpPr>
        <p:spPr>
          <a:xfrm>
            <a:off x="6650182" y="4933512"/>
            <a:ext cx="2580885"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&amp;</a:t>
            </a:r>
          </a:p>
          <a:p>
            <a:r>
              <a:rPr lang="en-US" dirty="0" smtClean="0"/>
              <a:t>B-field wrong orientation</a:t>
            </a:r>
            <a:endParaRPr lang="en-US" dirty="0"/>
          </a:p>
        </p:txBody>
      </p:sp>
    </p:spTree>
    <p:extLst>
      <p:ext uri="{BB962C8B-B14F-4D97-AF65-F5344CB8AC3E}">
        <p14:creationId xmlns:p14="http://schemas.microsoft.com/office/powerpoint/2010/main" val="3493436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407" y="22175"/>
            <a:ext cx="8229600" cy="739012"/>
          </a:xfrm>
        </p:spPr>
        <p:txBody>
          <a:bodyPr/>
          <a:lstStyle/>
          <a:p>
            <a:r>
              <a:rPr lang="en-US" b="1" dirty="0" smtClean="0">
                <a:solidFill>
                  <a:srgbClr val="660066"/>
                </a:solidFill>
              </a:rPr>
              <a:t>Track Intrinsic Parameters - CMS</a:t>
            </a:r>
            <a:endParaRPr lang="en-US" b="1" dirty="0">
              <a:solidFill>
                <a:srgbClr val="660066"/>
              </a:solidFill>
            </a:endParaRPr>
          </a:p>
        </p:txBody>
      </p:sp>
      <p:grpSp>
        <p:nvGrpSpPr>
          <p:cNvPr id="50" name="Group 49"/>
          <p:cNvGrpSpPr/>
          <p:nvPr/>
        </p:nvGrpSpPr>
        <p:grpSpPr>
          <a:xfrm>
            <a:off x="491541" y="978676"/>
            <a:ext cx="2908918" cy="2811569"/>
            <a:chOff x="2215457" y="3786787"/>
            <a:chExt cx="2908918" cy="2811569"/>
          </a:xfrm>
        </p:grpSpPr>
        <p:sp>
          <p:nvSpPr>
            <p:cNvPr id="26" name="Arc 25"/>
            <p:cNvSpPr/>
            <p:nvPr/>
          </p:nvSpPr>
          <p:spPr>
            <a:xfrm>
              <a:off x="2215457" y="4109953"/>
              <a:ext cx="832556" cy="2469445"/>
            </a:xfrm>
            <a:prstGeom prst="arc">
              <a:avLst>
                <a:gd name="adj1" fmla="val 16552358"/>
                <a:gd name="adj2" fmla="val 525011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smtClean="0"/>
                <a:t> </a:t>
              </a:r>
              <a:endParaRPr lang="en-US" dirty="0"/>
            </a:p>
          </p:txBody>
        </p:sp>
        <p:sp>
          <p:nvSpPr>
            <p:cNvPr id="27" name="Oval 26"/>
            <p:cNvSpPr/>
            <p:nvPr/>
          </p:nvSpPr>
          <p:spPr>
            <a:xfrm>
              <a:off x="2850470" y="4335731"/>
              <a:ext cx="108000" cy="108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2985381" y="5261798"/>
              <a:ext cx="108000" cy="108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2964870" y="4794442"/>
              <a:ext cx="108000" cy="108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2979902" y="5696042"/>
              <a:ext cx="108000" cy="108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2903537" y="6062050"/>
              <a:ext cx="108000" cy="108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2742470" y="6443176"/>
              <a:ext cx="108000" cy="108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Arc 33"/>
            <p:cNvSpPr/>
            <p:nvPr/>
          </p:nvSpPr>
          <p:spPr>
            <a:xfrm>
              <a:off x="4103510" y="4117621"/>
              <a:ext cx="832556" cy="2469445"/>
            </a:xfrm>
            <a:prstGeom prst="arc">
              <a:avLst>
                <a:gd name="adj1" fmla="val 16552358"/>
                <a:gd name="adj2" fmla="val 525011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smtClean="0"/>
                <a:t> </a:t>
              </a:r>
              <a:endParaRPr lang="en-US" dirty="0"/>
            </a:p>
          </p:txBody>
        </p:sp>
        <p:sp>
          <p:nvSpPr>
            <p:cNvPr id="35" name="Oval 34"/>
            <p:cNvSpPr/>
            <p:nvPr/>
          </p:nvSpPr>
          <p:spPr>
            <a:xfrm>
              <a:off x="4738523" y="4343399"/>
              <a:ext cx="108000" cy="108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4873434" y="5269466"/>
              <a:ext cx="108000" cy="108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852923" y="4802110"/>
              <a:ext cx="108000" cy="108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4867955" y="5703710"/>
              <a:ext cx="108000" cy="108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4791590" y="6069718"/>
              <a:ext cx="108000" cy="108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630523" y="6450844"/>
              <a:ext cx="108000" cy="108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4819434" y="4346222"/>
              <a:ext cx="108000" cy="1080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4818513" y="4802110"/>
              <a:ext cx="108000" cy="1080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4831312" y="5269466"/>
              <a:ext cx="108000" cy="1080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4885312" y="5703710"/>
              <a:ext cx="108000" cy="1080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4667458" y="6069718"/>
              <a:ext cx="108000" cy="1080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4613458" y="6448021"/>
              <a:ext cx="108000" cy="1080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Arc 46"/>
            <p:cNvSpPr/>
            <p:nvPr/>
          </p:nvSpPr>
          <p:spPr>
            <a:xfrm rot="345147">
              <a:off x="4388556" y="4128911"/>
              <a:ext cx="502356" cy="2469445"/>
            </a:xfrm>
            <a:prstGeom prst="arc">
              <a:avLst>
                <a:gd name="adj1" fmla="val 16552358"/>
                <a:gd name="adj2" fmla="val 5250117"/>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smtClean="0"/>
                <a:t> </a:t>
              </a:r>
              <a:endParaRPr lang="en-US" dirty="0"/>
            </a:p>
          </p:txBody>
        </p:sp>
        <p:sp>
          <p:nvSpPr>
            <p:cNvPr id="48" name="Right Arrow 47"/>
            <p:cNvSpPr/>
            <p:nvPr/>
          </p:nvSpPr>
          <p:spPr>
            <a:xfrm>
              <a:off x="3400778" y="5065889"/>
              <a:ext cx="1086555" cy="2035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2657033" y="3786787"/>
              <a:ext cx="2467342" cy="646331"/>
            </a:xfrm>
            <a:prstGeom prst="rect">
              <a:avLst/>
            </a:prstGeom>
            <a:noFill/>
          </p:spPr>
          <p:txBody>
            <a:bodyPr wrap="none" rtlCol="0">
              <a:spAutoFit/>
            </a:bodyPr>
            <a:lstStyle/>
            <a:p>
              <a:pPr marL="285750" indent="-285750">
                <a:buFont typeface="Arial"/>
                <a:buChar char="•"/>
              </a:pPr>
              <a:r>
                <a:rPr lang="en-US" dirty="0" smtClean="0"/>
                <a:t>Hit (point) Resolution</a:t>
              </a:r>
            </a:p>
            <a:p>
              <a:pPr marL="285750" indent="-285750">
                <a:buFont typeface="Arial"/>
                <a:buChar char="•"/>
              </a:pPr>
              <a:r>
                <a:rPr lang="en-US" dirty="0" smtClean="0"/>
                <a:t>Alignment</a:t>
              </a:r>
              <a:endParaRPr lang="en-US" dirty="0"/>
            </a:p>
          </p:txBody>
        </p:sp>
      </p:grpSp>
      <p:grpSp>
        <p:nvGrpSpPr>
          <p:cNvPr id="87" name="Group 86"/>
          <p:cNvGrpSpPr/>
          <p:nvPr/>
        </p:nvGrpSpPr>
        <p:grpSpPr>
          <a:xfrm>
            <a:off x="-225728" y="4035338"/>
            <a:ext cx="4107923" cy="2670128"/>
            <a:chOff x="-88867" y="3974738"/>
            <a:chExt cx="4107923" cy="2670128"/>
          </a:xfrm>
        </p:grpSpPr>
        <p:sp>
          <p:nvSpPr>
            <p:cNvPr id="75" name="Arc 74"/>
            <p:cNvSpPr/>
            <p:nvPr/>
          </p:nvSpPr>
          <p:spPr>
            <a:xfrm rot="20544699">
              <a:off x="3171165" y="4175421"/>
              <a:ext cx="832556" cy="2469445"/>
            </a:xfrm>
            <a:prstGeom prst="arc">
              <a:avLst>
                <a:gd name="adj1" fmla="val 16654068"/>
                <a:gd name="adj2" fmla="val 8139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smtClean="0"/>
                <a:t> </a:t>
              </a:r>
              <a:endParaRPr lang="en-US" dirty="0"/>
            </a:p>
          </p:txBody>
        </p:sp>
        <p:sp>
          <p:nvSpPr>
            <p:cNvPr id="52" name="Arc 51"/>
            <p:cNvSpPr/>
            <p:nvPr/>
          </p:nvSpPr>
          <p:spPr>
            <a:xfrm>
              <a:off x="-88867" y="4001429"/>
              <a:ext cx="832556" cy="2469445"/>
            </a:xfrm>
            <a:prstGeom prst="arc">
              <a:avLst>
                <a:gd name="adj1" fmla="val 16552358"/>
                <a:gd name="adj2" fmla="val 525011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smtClean="0"/>
                <a:t> </a:t>
              </a:r>
              <a:endParaRPr lang="en-US" dirty="0"/>
            </a:p>
          </p:txBody>
        </p:sp>
        <p:sp>
          <p:nvSpPr>
            <p:cNvPr id="59" name="Arc 58"/>
            <p:cNvSpPr/>
            <p:nvPr/>
          </p:nvSpPr>
          <p:spPr>
            <a:xfrm>
              <a:off x="3141132" y="4057677"/>
              <a:ext cx="832556" cy="2469445"/>
            </a:xfrm>
            <a:prstGeom prst="arc">
              <a:avLst>
                <a:gd name="adj1" fmla="val 20860052"/>
                <a:gd name="adj2" fmla="val 525011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smtClean="0"/>
                <a:t> </a:t>
              </a:r>
              <a:endParaRPr lang="en-US" dirty="0"/>
            </a:p>
          </p:txBody>
        </p:sp>
        <p:sp>
          <p:nvSpPr>
            <p:cNvPr id="61" name="Oval 60"/>
            <p:cNvSpPr/>
            <p:nvPr/>
          </p:nvSpPr>
          <p:spPr>
            <a:xfrm>
              <a:off x="3911056" y="5209522"/>
              <a:ext cx="108000" cy="108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905577" y="5643766"/>
              <a:ext cx="108000" cy="108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3829212" y="6009774"/>
              <a:ext cx="108000" cy="108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3668145" y="6390900"/>
              <a:ext cx="108000" cy="108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Arc 71"/>
            <p:cNvSpPr/>
            <p:nvPr/>
          </p:nvSpPr>
          <p:spPr>
            <a:xfrm rot="21080628">
              <a:off x="2625229" y="4148845"/>
              <a:ext cx="1345340" cy="2469445"/>
            </a:xfrm>
            <a:prstGeom prst="arc">
              <a:avLst>
                <a:gd name="adj1" fmla="val 16552358"/>
                <a:gd name="adj2" fmla="val 4712625"/>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smtClean="0"/>
                <a:t> </a:t>
              </a:r>
              <a:endParaRPr lang="en-US" dirty="0"/>
            </a:p>
          </p:txBody>
        </p:sp>
        <p:sp>
          <p:nvSpPr>
            <p:cNvPr id="73" name="Right Arrow 72"/>
            <p:cNvSpPr/>
            <p:nvPr/>
          </p:nvSpPr>
          <p:spPr>
            <a:xfrm>
              <a:off x="886211" y="4581907"/>
              <a:ext cx="2558966" cy="25836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TextBox 73"/>
            <p:cNvSpPr txBox="1"/>
            <p:nvPr/>
          </p:nvSpPr>
          <p:spPr>
            <a:xfrm>
              <a:off x="886518" y="3974738"/>
              <a:ext cx="2352259" cy="615553"/>
            </a:xfrm>
            <a:prstGeom prst="rect">
              <a:avLst/>
            </a:prstGeom>
            <a:noFill/>
          </p:spPr>
          <p:txBody>
            <a:bodyPr wrap="square" rtlCol="0">
              <a:spAutoFit/>
            </a:bodyPr>
            <a:lstStyle/>
            <a:p>
              <a:pPr marL="285750" indent="-285750">
                <a:buFont typeface="Arial"/>
                <a:buChar char="•"/>
              </a:pPr>
              <a:r>
                <a:rPr lang="en-US" dirty="0" smtClean="0"/>
                <a:t>Multiple Scattering</a:t>
              </a:r>
            </a:p>
            <a:p>
              <a:pPr marL="742950" lvl="1" indent="-285750">
                <a:buFont typeface="Arial"/>
                <a:buChar char="•"/>
              </a:pPr>
              <a:r>
                <a:rPr lang="en-US" sz="1600" dirty="0" smtClean="0"/>
                <a:t>Mass is bad</a:t>
              </a:r>
              <a:endParaRPr lang="en-US" sz="1600" dirty="0"/>
            </a:p>
          </p:txBody>
        </p:sp>
        <p:sp>
          <p:nvSpPr>
            <p:cNvPr id="76" name="Arc 75"/>
            <p:cNvSpPr/>
            <p:nvPr/>
          </p:nvSpPr>
          <p:spPr>
            <a:xfrm>
              <a:off x="3124200" y="4125411"/>
              <a:ext cx="832556" cy="2469445"/>
            </a:xfrm>
            <a:prstGeom prst="arc">
              <a:avLst>
                <a:gd name="adj1" fmla="val 16295136"/>
                <a:gd name="adj2" fmla="val 680485"/>
              </a:avLst>
            </a:prstGeom>
            <a:ln>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smtClean="0"/>
                <a:t> </a:t>
              </a:r>
              <a:endParaRPr lang="en-US" dirty="0"/>
            </a:p>
          </p:txBody>
        </p:sp>
        <p:sp>
          <p:nvSpPr>
            <p:cNvPr id="77" name="Oval 76"/>
            <p:cNvSpPr/>
            <p:nvPr/>
          </p:nvSpPr>
          <p:spPr>
            <a:xfrm>
              <a:off x="3785381" y="4840276"/>
              <a:ext cx="108000" cy="108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3612001" y="4506386"/>
              <a:ext cx="108000" cy="108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3388733" y="4231408"/>
              <a:ext cx="108000" cy="108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0" name="Picture 79"/>
            <p:cNvPicPr>
              <a:picLocks noChangeAspect="1"/>
            </p:cNvPicPr>
            <p:nvPr/>
          </p:nvPicPr>
          <p:blipFill>
            <a:blip r:embed="rId2"/>
            <a:stretch>
              <a:fillRect/>
            </a:stretch>
          </p:blipFill>
          <p:spPr>
            <a:xfrm>
              <a:off x="1235266" y="4963566"/>
              <a:ext cx="1611284" cy="1550624"/>
            </a:xfrm>
            <a:prstGeom prst="rect">
              <a:avLst/>
            </a:prstGeom>
          </p:spPr>
        </p:pic>
      </p:grpSp>
      <p:sp>
        <p:nvSpPr>
          <p:cNvPr id="85" name="Right Arrow 84"/>
          <p:cNvSpPr/>
          <p:nvPr/>
        </p:nvSpPr>
        <p:spPr>
          <a:xfrm>
            <a:off x="3522952" y="3369607"/>
            <a:ext cx="1397444" cy="605131"/>
          </a:xfrm>
          <a:prstGeom prst="right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TextBox 85"/>
          <p:cNvSpPr txBox="1"/>
          <p:nvPr/>
        </p:nvSpPr>
        <p:spPr>
          <a:xfrm>
            <a:off x="3470014" y="2680433"/>
            <a:ext cx="1737713" cy="646331"/>
          </a:xfrm>
          <a:prstGeom prst="rect">
            <a:avLst/>
          </a:prstGeom>
          <a:noFill/>
        </p:spPr>
        <p:txBody>
          <a:bodyPr wrap="none" rtlCol="0">
            <a:spAutoFit/>
          </a:bodyPr>
          <a:lstStyle/>
          <a:p>
            <a:r>
              <a:rPr lang="en-US" dirty="0" smtClean="0"/>
              <a:t>Track parameter</a:t>
            </a:r>
          </a:p>
          <a:p>
            <a:r>
              <a:rPr lang="en-US" dirty="0" smtClean="0"/>
              <a:t>resolutions</a:t>
            </a:r>
            <a:endParaRPr lang="en-US" dirty="0"/>
          </a:p>
        </p:txBody>
      </p:sp>
      <p:pic>
        <p:nvPicPr>
          <p:cNvPr id="88" name="Picture 87"/>
          <p:cNvPicPr>
            <a:picLocks noChangeAspect="1"/>
          </p:cNvPicPr>
          <p:nvPr/>
        </p:nvPicPr>
        <p:blipFill>
          <a:blip r:embed="rId3"/>
          <a:stretch>
            <a:fillRect/>
          </a:stretch>
        </p:blipFill>
        <p:spPr>
          <a:xfrm>
            <a:off x="5339109" y="1933303"/>
            <a:ext cx="3804891" cy="3795611"/>
          </a:xfrm>
          <a:prstGeom prst="rect">
            <a:avLst/>
          </a:prstGeom>
        </p:spPr>
      </p:pic>
      <p:sp>
        <p:nvSpPr>
          <p:cNvPr id="9" name="TextBox 8"/>
          <p:cNvSpPr txBox="1"/>
          <p:nvPr/>
        </p:nvSpPr>
        <p:spPr>
          <a:xfrm>
            <a:off x="7388533" y="876803"/>
            <a:ext cx="1642998" cy="1077218"/>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1600" dirty="0" smtClean="0">
                <a:solidFill>
                  <a:srgbClr val="660066"/>
                </a:solidFill>
              </a:rPr>
              <a:t>High momentum</a:t>
            </a:r>
          </a:p>
          <a:p>
            <a:r>
              <a:rPr lang="en-US" sz="1600" dirty="0" smtClean="0">
                <a:solidFill>
                  <a:srgbClr val="660066"/>
                </a:solidFill>
              </a:rPr>
              <a:t>Straight tracks</a:t>
            </a:r>
          </a:p>
          <a:p>
            <a:r>
              <a:rPr lang="en-US" sz="1600" dirty="0" smtClean="0">
                <a:solidFill>
                  <a:srgbClr val="660066"/>
                </a:solidFill>
              </a:rPr>
              <a:t>Point resolution!</a:t>
            </a:r>
          </a:p>
          <a:p>
            <a:r>
              <a:rPr lang="en-US" sz="1600" dirty="0" err="1" smtClean="0">
                <a:solidFill>
                  <a:srgbClr val="660066"/>
                </a:solidFill>
              </a:rPr>
              <a:t>Sagitta</a:t>
            </a:r>
            <a:r>
              <a:rPr lang="en-US" sz="1600" dirty="0" smtClean="0">
                <a:solidFill>
                  <a:srgbClr val="660066"/>
                </a:solidFill>
              </a:rPr>
              <a:t> resolution</a:t>
            </a:r>
            <a:endParaRPr lang="en-US" sz="1600" dirty="0">
              <a:solidFill>
                <a:srgbClr val="660066"/>
              </a:solidFill>
            </a:endParaRPr>
          </a:p>
        </p:txBody>
      </p:sp>
      <p:sp>
        <p:nvSpPr>
          <p:cNvPr id="54" name="TextBox 53"/>
          <p:cNvSpPr txBox="1"/>
          <p:nvPr/>
        </p:nvSpPr>
        <p:spPr>
          <a:xfrm>
            <a:off x="5207727" y="5593598"/>
            <a:ext cx="1753204" cy="584776"/>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1600" dirty="0" smtClean="0">
                <a:solidFill>
                  <a:srgbClr val="660066"/>
                </a:solidFill>
              </a:rPr>
              <a:t>Low momentum:</a:t>
            </a:r>
          </a:p>
          <a:p>
            <a:r>
              <a:rPr lang="en-US" sz="1600" dirty="0" smtClean="0">
                <a:solidFill>
                  <a:srgbClr val="660066"/>
                </a:solidFill>
              </a:rPr>
              <a:t>Multiple scattering</a:t>
            </a:r>
            <a:endParaRPr lang="en-US" sz="1600" dirty="0">
              <a:solidFill>
                <a:srgbClr val="660066"/>
              </a:solidFill>
            </a:endParaRPr>
          </a:p>
        </p:txBody>
      </p:sp>
      <p:cxnSp>
        <p:nvCxnSpPr>
          <p:cNvPr id="11" name="Straight Arrow Connector 10"/>
          <p:cNvCxnSpPr/>
          <p:nvPr/>
        </p:nvCxnSpPr>
        <p:spPr>
          <a:xfrm>
            <a:off x="8335620" y="1933303"/>
            <a:ext cx="351180" cy="747130"/>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6064705" y="4642507"/>
            <a:ext cx="110369" cy="951091"/>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AE4D389-B7F7-E44B-872F-EAD59ABF0432}" type="slidenum">
              <a:rPr lang="en-US" smtClean="0"/>
              <a:t>29</a:t>
            </a:fld>
            <a:endParaRPr lang="en-US"/>
          </a:p>
        </p:txBody>
      </p:sp>
    </p:spTree>
    <p:extLst>
      <p:ext uri="{BB962C8B-B14F-4D97-AF65-F5344CB8AC3E}">
        <p14:creationId xmlns:p14="http://schemas.microsoft.com/office/powerpoint/2010/main" val="449298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00FF"/>
                </a:solidFill>
              </a:rPr>
              <a:t>A simple array of diodes</a:t>
            </a:r>
            <a:endParaRPr lang="en-US" dirty="0">
              <a:solidFill>
                <a:srgbClr val="0000FF"/>
              </a:solidFill>
            </a:endParaRPr>
          </a:p>
        </p:txBody>
      </p:sp>
      <p:sp>
        <p:nvSpPr>
          <p:cNvPr id="5" name="Text Placeholder 4"/>
          <p:cNvSpPr>
            <a:spLocks noGrp="1"/>
          </p:cNvSpPr>
          <p:nvPr>
            <p:ph type="body" idx="1"/>
          </p:nvPr>
        </p:nvSpPr>
        <p:spPr/>
        <p:txBody>
          <a:bodyPr/>
          <a:lstStyle/>
          <a:p>
            <a:r>
              <a:rPr lang="en-US" dirty="0" smtClean="0"/>
              <a:t>A REPETITION WITH A SLIGHTLY DIFFERENT SPIN</a:t>
            </a:r>
            <a:endParaRPr lang="en-US" dirty="0"/>
          </a:p>
        </p:txBody>
      </p:sp>
      <p:sp>
        <p:nvSpPr>
          <p:cNvPr id="2" name="Slide Number Placeholder 1"/>
          <p:cNvSpPr>
            <a:spLocks noGrp="1"/>
          </p:cNvSpPr>
          <p:nvPr>
            <p:ph type="sldNum" sz="quarter" idx="12"/>
          </p:nvPr>
        </p:nvSpPr>
        <p:spPr/>
        <p:txBody>
          <a:bodyPr/>
          <a:lstStyle/>
          <a:p>
            <a:fld id="{5AE4D389-B7F7-E44B-872F-EAD59ABF0432}" type="slidenum">
              <a:rPr lang="en-US" smtClean="0"/>
              <a:t>3</a:t>
            </a:fld>
            <a:endParaRPr lang="en-US"/>
          </a:p>
        </p:txBody>
      </p:sp>
    </p:spTree>
    <p:extLst>
      <p:ext uri="{BB962C8B-B14F-4D97-AF65-F5344CB8AC3E}">
        <p14:creationId xmlns:p14="http://schemas.microsoft.com/office/powerpoint/2010/main" val="1922167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9144000" cy="6858000"/>
          </a:xfrm>
          <a:custGeom>
            <a:avLst/>
            <a:gdLst>
              <a:gd name="connsiteX0" fmla="*/ 0 w 9144000"/>
              <a:gd name="connsiteY0" fmla="*/ 6858000 h 6858000"/>
              <a:gd name="connsiteX1" fmla="*/ 9144000 w 9144000"/>
              <a:gd name="connsiteY1" fmla="*/ 6858000 h 6858000"/>
              <a:gd name="connsiteX2" fmla="*/ 9144000 w 9144000"/>
              <a:gd name="connsiteY2" fmla="*/ 0 h 6858000"/>
              <a:gd name="connsiteX3" fmla="*/ 0 w 9144000"/>
              <a:gd name="connsiteY3" fmla="*/ 0 h 6858000"/>
              <a:gd name="connsiteX4" fmla="*/ 0 w 9144000"/>
              <a:gd name="connsiteY4" fmla="*/ 685800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8000"/>
                </a:moveTo>
                <a:lnTo>
                  <a:pt x="9144000" y="6858000"/>
                </a:lnTo>
                <a:lnTo>
                  <a:pt x="9144000" y="0"/>
                </a:lnTo>
                <a:lnTo>
                  <a:pt x="0" y="0"/>
                </a:lnTo>
                <a:lnTo>
                  <a:pt x="0" y="6858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3"/>
          <p:cNvSpPr/>
          <p:nvPr/>
        </p:nvSpPr>
        <p:spPr>
          <a:xfrm>
            <a:off x="0" y="0"/>
            <a:ext cx="1280160" cy="1005839"/>
          </a:xfrm>
          <a:custGeom>
            <a:avLst/>
            <a:gdLst>
              <a:gd name="connsiteX0" fmla="*/ 0 w 1280160"/>
              <a:gd name="connsiteY0" fmla="*/ 1005839 h 1005839"/>
              <a:gd name="connsiteX1" fmla="*/ 1280160 w 1280160"/>
              <a:gd name="connsiteY1" fmla="*/ 1005839 h 1005839"/>
              <a:gd name="connsiteX2" fmla="*/ 1280160 w 1280160"/>
              <a:gd name="connsiteY2" fmla="*/ 0 h 1005839"/>
              <a:gd name="connsiteX3" fmla="*/ 0 w 1280160"/>
              <a:gd name="connsiteY3" fmla="*/ 0 h 1005839"/>
              <a:gd name="connsiteX4" fmla="*/ 0 w 1280160"/>
              <a:gd name="connsiteY4" fmla="*/ 1005839 h 100583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280160" h="1005839">
                <a:moveTo>
                  <a:pt x="0" y="1005839"/>
                </a:moveTo>
                <a:lnTo>
                  <a:pt x="1280160" y="1005839"/>
                </a:lnTo>
                <a:lnTo>
                  <a:pt x="1280160" y="0"/>
                </a:lnTo>
                <a:lnTo>
                  <a:pt x="0" y="0"/>
                </a:lnTo>
                <a:lnTo>
                  <a:pt x="0" y="1005839"/>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reeform 3"/>
          <p:cNvSpPr/>
          <p:nvPr/>
        </p:nvSpPr>
        <p:spPr>
          <a:xfrm>
            <a:off x="-12700" y="-12700"/>
            <a:ext cx="1305560" cy="1031239"/>
          </a:xfrm>
          <a:custGeom>
            <a:avLst/>
            <a:gdLst>
              <a:gd name="connsiteX0" fmla="*/ 12700 w 1305560"/>
              <a:gd name="connsiteY0" fmla="*/ 1018539 h 1031239"/>
              <a:gd name="connsiteX1" fmla="*/ 1292860 w 1305560"/>
              <a:gd name="connsiteY1" fmla="*/ 1018539 h 1031239"/>
              <a:gd name="connsiteX2" fmla="*/ 1292860 w 1305560"/>
              <a:gd name="connsiteY2" fmla="*/ 12700 h 1031239"/>
              <a:gd name="connsiteX3" fmla="*/ 12700 w 1305560"/>
              <a:gd name="connsiteY3" fmla="*/ 12700 h 1031239"/>
              <a:gd name="connsiteX4" fmla="*/ 12700 w 1305560"/>
              <a:gd name="connsiteY4" fmla="*/ 1018539 h 103123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05560" h="1031239">
                <a:moveTo>
                  <a:pt x="12700" y="1018539"/>
                </a:moveTo>
                <a:lnTo>
                  <a:pt x="1292860" y="1018539"/>
                </a:lnTo>
                <a:lnTo>
                  <a:pt x="1292860" y="12700"/>
                </a:lnTo>
                <a:lnTo>
                  <a:pt x="12700" y="12700"/>
                </a:lnTo>
                <a:lnTo>
                  <a:pt x="12700" y="1018539"/>
                </a:lnTo>
              </a:path>
            </a:pathLst>
          </a:custGeom>
          <a:solidFill>
            <a:srgbClr val="000000">
              <a:alpha val="0"/>
            </a:srgbClr>
          </a:solidFill>
          <a:ln w="254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Freeform 3"/>
          <p:cNvSpPr/>
          <p:nvPr/>
        </p:nvSpPr>
        <p:spPr>
          <a:xfrm>
            <a:off x="0" y="685800"/>
            <a:ext cx="1280160" cy="365760"/>
          </a:xfrm>
          <a:custGeom>
            <a:avLst/>
            <a:gdLst>
              <a:gd name="connsiteX0" fmla="*/ 0 w 1280160"/>
              <a:gd name="connsiteY0" fmla="*/ 365760 h 365760"/>
              <a:gd name="connsiteX1" fmla="*/ 1280160 w 1280160"/>
              <a:gd name="connsiteY1" fmla="*/ 365760 h 365760"/>
              <a:gd name="connsiteX2" fmla="*/ 1280160 w 1280160"/>
              <a:gd name="connsiteY2" fmla="*/ 0 h 365760"/>
              <a:gd name="connsiteX3" fmla="*/ 0 w 1280160"/>
              <a:gd name="connsiteY3" fmla="*/ 0 h 365760"/>
              <a:gd name="connsiteX4" fmla="*/ 0 w 1280160"/>
              <a:gd name="connsiteY4" fmla="*/ 365760 h 36576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280160" h="365760">
                <a:moveTo>
                  <a:pt x="0" y="365760"/>
                </a:moveTo>
                <a:lnTo>
                  <a:pt x="1280160" y="365760"/>
                </a:lnTo>
                <a:lnTo>
                  <a:pt x="1280160" y="0"/>
                </a:lnTo>
                <a:lnTo>
                  <a:pt x="0" y="0"/>
                </a:lnTo>
                <a:lnTo>
                  <a:pt x="0" y="36576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reeform 3"/>
          <p:cNvSpPr/>
          <p:nvPr/>
        </p:nvSpPr>
        <p:spPr>
          <a:xfrm>
            <a:off x="297180" y="76200"/>
            <a:ext cx="685800" cy="685800"/>
          </a:xfrm>
          <a:custGeom>
            <a:avLst/>
            <a:gdLst>
              <a:gd name="connsiteX0" fmla="*/ 0 w 685800"/>
              <a:gd name="connsiteY0" fmla="*/ 685800 h 685800"/>
              <a:gd name="connsiteX1" fmla="*/ 685800 w 685800"/>
              <a:gd name="connsiteY1" fmla="*/ 685800 h 685800"/>
              <a:gd name="connsiteX2" fmla="*/ 685800 w 685800"/>
              <a:gd name="connsiteY2" fmla="*/ 0 h 685800"/>
              <a:gd name="connsiteX3" fmla="*/ 0 w 685800"/>
              <a:gd name="connsiteY3" fmla="*/ 0 h 685800"/>
              <a:gd name="connsiteX4" fmla="*/ 0 w 685800"/>
              <a:gd name="connsiteY4" fmla="*/ 685800 h 6858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685800" h="685800">
                <a:moveTo>
                  <a:pt x="0" y="685800"/>
                </a:moveTo>
                <a:lnTo>
                  <a:pt x="685800" y="685800"/>
                </a:lnTo>
                <a:lnTo>
                  <a:pt x="685800" y="0"/>
                </a:lnTo>
                <a:lnTo>
                  <a:pt x="0" y="0"/>
                </a:lnTo>
                <a:lnTo>
                  <a:pt x="0" y="6858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1"/>
          <p:cNvSpPr txBox="1"/>
          <p:nvPr/>
        </p:nvSpPr>
        <p:spPr>
          <a:xfrm>
            <a:off x="-62751" y="1404214"/>
            <a:ext cx="8978900" cy="4532010"/>
          </a:xfrm>
          <a:prstGeom prst="rect">
            <a:avLst/>
          </a:prstGeom>
          <a:noFill/>
        </p:spPr>
        <p:txBody>
          <a:bodyPr wrap="square" lIns="0" tIns="0" rIns="0" rtlCol="0">
            <a:spAutoFit/>
          </a:bodyPr>
          <a:lstStyle/>
          <a:p>
            <a:pPr>
              <a:lnSpc>
                <a:spcPts val="3100"/>
              </a:lnSpc>
              <a:tabLst>
                <a:tab pos="127000" algn="l"/>
                <a:tab pos="406400" algn="l"/>
                <a:tab pos="584200" algn="l"/>
                <a:tab pos="1041400" algn="l"/>
                <a:tab pos="1155700" algn="l"/>
                <a:tab pos="1320800" algn="l"/>
              </a:tabLst>
            </a:pPr>
            <a:r>
              <a:rPr lang="en-US" altLang="zh-CN" sz="2000" dirty="0" smtClean="0"/>
              <a:t>	</a:t>
            </a:r>
            <a:r>
              <a:rPr lang="en-US" altLang="zh-CN" sz="2400" dirty="0" smtClean="0">
                <a:solidFill>
                  <a:srgbClr val="000000"/>
                </a:solidFill>
                <a:cs typeface="Wingdings" pitchFamily="18" charset="0"/>
              </a:rPr>
              <a:t></a:t>
            </a:r>
            <a:r>
              <a:rPr lang="en-US" altLang="zh-CN" sz="2400" dirty="0" smtClean="0">
                <a:cs typeface="Times New Roman" pitchFamily="18" charset="0"/>
              </a:rPr>
              <a:t>  </a:t>
            </a:r>
            <a:r>
              <a:rPr lang="en-US" altLang="zh-CN" sz="2400" dirty="0" smtClean="0">
                <a:solidFill>
                  <a:srgbClr val="000000"/>
                </a:solidFill>
                <a:cs typeface="Comic Sans MS" pitchFamily="18" charset="0"/>
              </a:rPr>
              <a:t>Main</a:t>
            </a:r>
            <a:r>
              <a:rPr lang="en-US" altLang="zh-CN" sz="2400" dirty="0" smtClean="0">
                <a:cs typeface="Times New Roman" pitchFamily="18" charset="0"/>
              </a:rPr>
              <a:t> </a:t>
            </a:r>
            <a:r>
              <a:rPr lang="en-US" altLang="zh-CN" sz="2400" dirty="0" smtClean="0">
                <a:solidFill>
                  <a:srgbClr val="000000"/>
                </a:solidFill>
                <a:cs typeface="Comic Sans MS" pitchFamily="18" charset="0"/>
              </a:rPr>
              <a:t>features</a:t>
            </a:r>
            <a:r>
              <a:rPr lang="en-US" altLang="zh-CN" sz="2400" dirty="0" smtClean="0">
                <a:cs typeface="Times New Roman" pitchFamily="18" charset="0"/>
              </a:rPr>
              <a:t> </a:t>
            </a:r>
            <a:r>
              <a:rPr lang="en-US" altLang="zh-CN" sz="2400" dirty="0" smtClean="0">
                <a:solidFill>
                  <a:srgbClr val="000000"/>
                </a:solidFill>
                <a:cs typeface="Comic Sans MS" pitchFamily="18" charset="0"/>
              </a:rPr>
              <a:t>of</a:t>
            </a:r>
            <a:r>
              <a:rPr lang="en-US" altLang="zh-CN" sz="2400" dirty="0" smtClean="0">
                <a:cs typeface="Times New Roman" pitchFamily="18" charset="0"/>
              </a:rPr>
              <a:t> </a:t>
            </a:r>
            <a:r>
              <a:rPr lang="en-US" altLang="zh-CN" sz="2400" dirty="0" smtClean="0">
                <a:solidFill>
                  <a:srgbClr val="000000"/>
                </a:solidFill>
                <a:cs typeface="Comic Sans MS" pitchFamily="18" charset="0"/>
              </a:rPr>
              <a:t>silicon</a:t>
            </a:r>
            <a:r>
              <a:rPr lang="en-US" altLang="zh-CN" sz="2400" dirty="0" smtClean="0">
                <a:cs typeface="Times New Roman" pitchFamily="18" charset="0"/>
              </a:rPr>
              <a:t> </a:t>
            </a:r>
            <a:r>
              <a:rPr lang="en-US" altLang="zh-CN" sz="2400" dirty="0" smtClean="0">
                <a:solidFill>
                  <a:srgbClr val="000000"/>
                </a:solidFill>
                <a:cs typeface="Comic Sans MS" pitchFamily="18" charset="0"/>
              </a:rPr>
              <a:t>detectors:</a:t>
            </a:r>
          </a:p>
          <a:p>
            <a:pPr>
              <a:lnSpc>
                <a:spcPts val="2800"/>
              </a:lnSpc>
              <a:tabLst>
                <a:tab pos="127000" algn="l"/>
                <a:tab pos="406400" algn="l"/>
                <a:tab pos="584200" algn="l"/>
                <a:tab pos="1041400" algn="l"/>
                <a:tab pos="1155700" algn="l"/>
                <a:tab pos="1320800" algn="l"/>
              </a:tabLst>
            </a:pPr>
            <a:r>
              <a:rPr lang="en-US" altLang="zh-CN" sz="2000" dirty="0" smtClean="0"/>
              <a:t>			</a:t>
            </a:r>
            <a:r>
              <a:rPr lang="en-US" altLang="zh-CN" sz="2400" dirty="0" smtClean="0">
                <a:solidFill>
                  <a:srgbClr val="000000"/>
                </a:solidFill>
                <a:cs typeface="Times New Roman" pitchFamily="18" charset="0"/>
              </a:rPr>
              <a:t>•</a:t>
            </a:r>
            <a:r>
              <a:rPr lang="en-US" altLang="zh-CN" sz="2400" dirty="0" smtClean="0">
                <a:cs typeface="Times New Roman" pitchFamily="18" charset="0"/>
              </a:rPr>
              <a:t>   </a:t>
            </a:r>
            <a:r>
              <a:rPr lang="en-US" altLang="zh-CN" sz="2400" dirty="0" smtClean="0">
                <a:solidFill>
                  <a:srgbClr val="000000"/>
                </a:solidFill>
                <a:cs typeface="Comic Sans MS" pitchFamily="18" charset="0"/>
              </a:rPr>
              <a:t>Fine</a:t>
            </a:r>
            <a:r>
              <a:rPr lang="en-US" altLang="zh-CN" sz="2400" dirty="0" smtClean="0">
                <a:cs typeface="Times New Roman" pitchFamily="18" charset="0"/>
              </a:rPr>
              <a:t> </a:t>
            </a:r>
            <a:r>
              <a:rPr lang="en-US" altLang="zh-CN" sz="2400" dirty="0" smtClean="0">
                <a:solidFill>
                  <a:srgbClr val="000000"/>
                </a:solidFill>
                <a:cs typeface="Comic Sans MS" pitchFamily="18" charset="0"/>
              </a:rPr>
              <a:t>granularity </a:t>
            </a:r>
            <a:r>
              <a:rPr lang="en-US" altLang="zh-CN" sz="2400" dirty="0" smtClean="0">
                <a:cs typeface="Times New Roman" pitchFamily="18" charset="0"/>
                <a:sym typeface="Wingdings"/>
              </a:rPr>
              <a:t></a:t>
            </a:r>
            <a:r>
              <a:rPr lang="en-US" altLang="zh-CN" sz="2400" dirty="0" smtClean="0">
                <a:cs typeface="Times New Roman" pitchFamily="18" charset="0"/>
              </a:rPr>
              <a:t> </a:t>
            </a:r>
            <a:r>
              <a:rPr lang="en-US" altLang="zh-CN" sz="2400" dirty="0" smtClean="0">
                <a:solidFill>
                  <a:srgbClr val="FF0000"/>
                </a:solidFill>
                <a:cs typeface="Comic Sans MS" pitchFamily="18" charset="0"/>
              </a:rPr>
              <a:t>very</a:t>
            </a:r>
            <a:r>
              <a:rPr lang="en-US" altLang="zh-CN" sz="2400" dirty="0" smtClean="0">
                <a:cs typeface="Times New Roman" pitchFamily="18" charset="0"/>
              </a:rPr>
              <a:t> </a:t>
            </a:r>
            <a:r>
              <a:rPr lang="en-US" altLang="zh-CN" sz="2400" dirty="0" smtClean="0">
                <a:solidFill>
                  <a:srgbClr val="FF0000"/>
                </a:solidFill>
                <a:cs typeface="Comic Sans MS" pitchFamily="18" charset="0"/>
              </a:rPr>
              <a:t>accurate</a:t>
            </a:r>
            <a:r>
              <a:rPr lang="en-US" altLang="zh-CN" sz="2400" dirty="0" smtClean="0">
                <a:cs typeface="Times New Roman" pitchFamily="18" charset="0"/>
              </a:rPr>
              <a:t> </a:t>
            </a:r>
            <a:r>
              <a:rPr lang="en-US" altLang="zh-CN" sz="2400" dirty="0" smtClean="0">
                <a:solidFill>
                  <a:srgbClr val="FF0000"/>
                </a:solidFill>
                <a:cs typeface="Comic Sans MS" pitchFamily="18" charset="0"/>
              </a:rPr>
              <a:t>position</a:t>
            </a:r>
            <a:r>
              <a:rPr lang="en-US" altLang="zh-CN" sz="2400" dirty="0" smtClean="0">
                <a:cs typeface="Times New Roman" pitchFamily="18" charset="0"/>
              </a:rPr>
              <a:t> </a:t>
            </a:r>
            <a:r>
              <a:rPr lang="en-US" altLang="zh-CN" sz="2400" dirty="0" smtClean="0">
                <a:solidFill>
                  <a:srgbClr val="FF0000"/>
                </a:solidFill>
                <a:cs typeface="Comic Sans MS" pitchFamily="18" charset="0"/>
              </a:rPr>
              <a:t>resolution</a:t>
            </a:r>
          </a:p>
          <a:p>
            <a:pPr>
              <a:lnSpc>
                <a:spcPts val="2800"/>
              </a:lnSpc>
              <a:tabLst>
                <a:tab pos="127000" algn="l"/>
                <a:tab pos="406400" algn="l"/>
                <a:tab pos="584200" algn="l"/>
                <a:tab pos="1041400" algn="l"/>
                <a:tab pos="1155700" algn="l"/>
                <a:tab pos="1320800" algn="l"/>
              </a:tabLst>
            </a:pPr>
            <a:r>
              <a:rPr lang="en-US" altLang="zh-CN" sz="2000" dirty="0" smtClean="0"/>
              <a:t>			</a:t>
            </a:r>
            <a:r>
              <a:rPr lang="en-US" altLang="zh-CN" sz="2400" dirty="0" smtClean="0">
                <a:solidFill>
                  <a:srgbClr val="000000"/>
                </a:solidFill>
                <a:cs typeface="Times New Roman" pitchFamily="18" charset="0"/>
              </a:rPr>
              <a:t>•</a:t>
            </a:r>
            <a:r>
              <a:rPr lang="en-US" altLang="zh-CN" sz="2400" dirty="0" smtClean="0">
                <a:cs typeface="Times New Roman" pitchFamily="18" charset="0"/>
              </a:rPr>
              <a:t>   </a:t>
            </a:r>
            <a:r>
              <a:rPr lang="en-US" altLang="zh-CN" sz="2400" dirty="0" smtClean="0">
                <a:solidFill>
                  <a:srgbClr val="000000"/>
                </a:solidFill>
                <a:cs typeface="Comic Sans MS" pitchFamily="18" charset="0"/>
              </a:rPr>
              <a:t>Small</a:t>
            </a:r>
            <a:r>
              <a:rPr lang="en-US" altLang="zh-CN" sz="2400" dirty="0" smtClean="0">
                <a:cs typeface="Times New Roman" pitchFamily="18" charset="0"/>
              </a:rPr>
              <a:t> </a:t>
            </a:r>
            <a:r>
              <a:rPr lang="en-US" altLang="zh-CN" sz="2400" dirty="0" smtClean="0">
                <a:solidFill>
                  <a:srgbClr val="000000"/>
                </a:solidFill>
                <a:cs typeface="Comic Sans MS" pitchFamily="18" charset="0"/>
              </a:rPr>
              <a:t>amount</a:t>
            </a:r>
            <a:r>
              <a:rPr lang="en-US" altLang="zh-CN" sz="2400" dirty="0" smtClean="0">
                <a:cs typeface="Times New Roman" pitchFamily="18" charset="0"/>
              </a:rPr>
              <a:t> </a:t>
            </a:r>
            <a:r>
              <a:rPr lang="en-US" altLang="zh-CN" sz="2400" dirty="0" smtClean="0">
                <a:solidFill>
                  <a:srgbClr val="000000"/>
                </a:solidFill>
                <a:cs typeface="Comic Sans MS" pitchFamily="18" charset="0"/>
              </a:rPr>
              <a:t>of</a:t>
            </a:r>
            <a:r>
              <a:rPr lang="en-US" altLang="zh-CN" sz="2400" dirty="0" smtClean="0">
                <a:cs typeface="Times New Roman" pitchFamily="18" charset="0"/>
              </a:rPr>
              <a:t> </a:t>
            </a:r>
            <a:r>
              <a:rPr lang="en-US" altLang="zh-CN" sz="2400" dirty="0" smtClean="0">
                <a:solidFill>
                  <a:srgbClr val="000000"/>
                </a:solidFill>
                <a:cs typeface="Comic Sans MS" pitchFamily="18" charset="0"/>
              </a:rPr>
              <a:t>energy</a:t>
            </a:r>
            <a:r>
              <a:rPr lang="en-US" altLang="zh-CN" sz="2400" dirty="0" smtClean="0">
                <a:cs typeface="Times New Roman" pitchFamily="18" charset="0"/>
              </a:rPr>
              <a:t> </a:t>
            </a:r>
            <a:r>
              <a:rPr lang="en-US" altLang="zh-CN" sz="2400" dirty="0" smtClean="0">
                <a:solidFill>
                  <a:srgbClr val="000000"/>
                </a:solidFill>
                <a:cs typeface="Comic Sans MS" pitchFamily="18" charset="0"/>
              </a:rPr>
              <a:t>for</a:t>
            </a:r>
            <a:r>
              <a:rPr lang="en-US" altLang="zh-CN" sz="2400" dirty="0" smtClean="0">
                <a:cs typeface="Times New Roman" pitchFamily="18" charset="0"/>
              </a:rPr>
              <a:t> </a:t>
            </a:r>
            <a:r>
              <a:rPr lang="en-US" altLang="zh-CN" sz="2400" dirty="0" smtClean="0">
                <a:solidFill>
                  <a:srgbClr val="000000"/>
                </a:solidFill>
                <a:cs typeface="Comic Sans MS" pitchFamily="18" charset="0"/>
              </a:rPr>
              <a:t>signal</a:t>
            </a:r>
            <a:r>
              <a:rPr lang="en-US" altLang="zh-CN" sz="2400" dirty="0" smtClean="0">
                <a:cs typeface="Times New Roman" pitchFamily="18" charset="0"/>
              </a:rPr>
              <a:t> </a:t>
            </a:r>
            <a:r>
              <a:rPr lang="en-US" altLang="zh-CN" sz="2400" dirty="0" smtClean="0">
                <a:solidFill>
                  <a:srgbClr val="000000"/>
                </a:solidFill>
                <a:cs typeface="Comic Sans MS" pitchFamily="18" charset="0"/>
              </a:rPr>
              <a:t>quanta</a:t>
            </a:r>
            <a:r>
              <a:rPr lang="en-US" altLang="zh-CN" sz="2400" dirty="0" smtClean="0">
                <a:cs typeface="Times New Roman" pitchFamily="18" charset="0"/>
                <a:sym typeface="Wingdings"/>
              </a:rPr>
              <a:t></a:t>
            </a:r>
            <a:r>
              <a:rPr lang="en-US" altLang="zh-CN" sz="2400" dirty="0" smtClean="0">
                <a:cs typeface="Times New Roman" pitchFamily="18" charset="0"/>
              </a:rPr>
              <a:t> </a:t>
            </a:r>
            <a:r>
              <a:rPr lang="en-US" altLang="zh-CN" sz="2400" dirty="0" smtClean="0">
                <a:solidFill>
                  <a:srgbClr val="FF0000"/>
                </a:solidFill>
                <a:cs typeface="Comic Sans MS" pitchFamily="18" charset="0"/>
              </a:rPr>
              <a:t>large</a:t>
            </a:r>
            <a:r>
              <a:rPr lang="en-US" altLang="zh-CN" sz="2400" dirty="0" smtClean="0">
                <a:cs typeface="Times New Roman" pitchFamily="18" charset="0"/>
              </a:rPr>
              <a:t> </a:t>
            </a:r>
            <a:r>
              <a:rPr lang="en-US" altLang="zh-CN" sz="2400" dirty="0" smtClean="0">
                <a:solidFill>
                  <a:srgbClr val="FF0000"/>
                </a:solidFill>
                <a:cs typeface="Comic Sans MS" pitchFamily="18" charset="0"/>
              </a:rPr>
              <a:t>signal</a:t>
            </a:r>
          </a:p>
          <a:p>
            <a:pPr>
              <a:lnSpc>
                <a:spcPts val="2800"/>
              </a:lnSpc>
              <a:tabLst>
                <a:tab pos="127000" algn="l"/>
                <a:tab pos="406400" algn="l"/>
                <a:tab pos="584200" algn="l"/>
                <a:tab pos="1041400" algn="l"/>
                <a:tab pos="1155700" algn="l"/>
                <a:tab pos="1320800" algn="l"/>
              </a:tabLst>
            </a:pPr>
            <a:r>
              <a:rPr lang="en-US" altLang="zh-CN" sz="2000" dirty="0" smtClean="0"/>
              <a:t>			</a:t>
            </a:r>
            <a:r>
              <a:rPr lang="en-US" altLang="zh-CN" sz="2400" dirty="0" smtClean="0">
                <a:solidFill>
                  <a:srgbClr val="000000"/>
                </a:solidFill>
                <a:cs typeface="Times New Roman" pitchFamily="18" charset="0"/>
              </a:rPr>
              <a:t>•</a:t>
            </a:r>
            <a:r>
              <a:rPr lang="en-US" altLang="zh-CN" sz="2400" dirty="0" smtClean="0">
                <a:cs typeface="Times New Roman" pitchFamily="18" charset="0"/>
              </a:rPr>
              <a:t>   </a:t>
            </a:r>
            <a:r>
              <a:rPr lang="en-US" altLang="zh-CN" sz="2400" dirty="0" smtClean="0">
                <a:solidFill>
                  <a:srgbClr val="000000"/>
                </a:solidFill>
                <a:cs typeface="Comic Sans MS" pitchFamily="18" charset="0"/>
              </a:rPr>
              <a:t>Thin</a:t>
            </a:r>
            <a:r>
              <a:rPr lang="en-US" altLang="zh-CN" sz="2400" dirty="0" smtClean="0">
                <a:cs typeface="Times New Roman" pitchFamily="18" charset="0"/>
              </a:rPr>
              <a:t> </a:t>
            </a:r>
            <a:r>
              <a:rPr lang="en-US" altLang="zh-CN" sz="2400" dirty="0" smtClean="0">
                <a:solidFill>
                  <a:srgbClr val="000000"/>
                </a:solidFill>
                <a:cs typeface="Wingdings" pitchFamily="18" charset="0"/>
                <a:sym typeface="Wingdings"/>
              </a:rPr>
              <a:t></a:t>
            </a:r>
            <a:r>
              <a:rPr lang="en-US" altLang="zh-CN" sz="2400" dirty="0" smtClean="0">
                <a:cs typeface="Times New Roman" pitchFamily="18" charset="0"/>
              </a:rPr>
              <a:t> </a:t>
            </a:r>
            <a:r>
              <a:rPr lang="en-US" altLang="zh-CN" sz="2400" dirty="0" smtClean="0">
                <a:solidFill>
                  <a:srgbClr val="FF0000"/>
                </a:solidFill>
                <a:cs typeface="Comic Sans MS" pitchFamily="18" charset="0"/>
              </a:rPr>
              <a:t>close</a:t>
            </a:r>
            <a:r>
              <a:rPr lang="en-US" altLang="zh-CN" sz="2400" dirty="0" smtClean="0">
                <a:cs typeface="Times New Roman" pitchFamily="18" charset="0"/>
              </a:rPr>
              <a:t> </a:t>
            </a:r>
            <a:r>
              <a:rPr lang="en-US" altLang="zh-CN" sz="2400" dirty="0" smtClean="0">
                <a:solidFill>
                  <a:srgbClr val="FF0000"/>
                </a:solidFill>
                <a:cs typeface="Comic Sans MS" pitchFamily="18" charset="0"/>
              </a:rPr>
              <a:t>to</a:t>
            </a:r>
            <a:r>
              <a:rPr lang="en-US" altLang="zh-CN" sz="2400" dirty="0" smtClean="0">
                <a:cs typeface="Times New Roman" pitchFamily="18" charset="0"/>
              </a:rPr>
              <a:t> </a:t>
            </a:r>
            <a:r>
              <a:rPr lang="en-US" altLang="zh-CN" sz="2400" dirty="0" smtClean="0">
                <a:solidFill>
                  <a:srgbClr val="FF0000"/>
                </a:solidFill>
                <a:cs typeface="Comic Sans MS" pitchFamily="18" charset="0"/>
              </a:rPr>
              <a:t>interaction</a:t>
            </a:r>
            <a:r>
              <a:rPr lang="en-US" altLang="zh-CN" sz="2400" dirty="0" smtClean="0">
                <a:cs typeface="Times New Roman" pitchFamily="18" charset="0"/>
              </a:rPr>
              <a:t> </a:t>
            </a:r>
            <a:r>
              <a:rPr lang="en-US" altLang="zh-CN" sz="2400" dirty="0" smtClean="0">
                <a:solidFill>
                  <a:srgbClr val="FF0000"/>
                </a:solidFill>
                <a:cs typeface="Comic Sans MS" pitchFamily="18" charset="0"/>
              </a:rPr>
              <a:t>point</a:t>
            </a:r>
          </a:p>
          <a:p>
            <a:pPr>
              <a:lnSpc>
                <a:spcPts val="2800"/>
              </a:lnSpc>
              <a:tabLst>
                <a:tab pos="127000" algn="l"/>
                <a:tab pos="406400" algn="l"/>
                <a:tab pos="584200" algn="l"/>
                <a:tab pos="1041400" algn="l"/>
                <a:tab pos="1155700" algn="l"/>
                <a:tab pos="1320800" algn="l"/>
              </a:tabLst>
            </a:pPr>
            <a:r>
              <a:rPr lang="en-US" altLang="zh-CN" sz="2000" dirty="0" smtClean="0"/>
              <a:t>			</a:t>
            </a:r>
            <a:r>
              <a:rPr lang="en-US" altLang="zh-CN" sz="2400" dirty="0" smtClean="0">
                <a:solidFill>
                  <a:srgbClr val="000000"/>
                </a:solidFill>
                <a:cs typeface="Times New Roman" pitchFamily="18" charset="0"/>
              </a:rPr>
              <a:t>•</a:t>
            </a:r>
            <a:r>
              <a:rPr lang="en-US" altLang="zh-CN" sz="2400" dirty="0" smtClean="0">
                <a:cs typeface="Times New Roman" pitchFamily="18" charset="0"/>
              </a:rPr>
              <a:t>   </a:t>
            </a:r>
            <a:r>
              <a:rPr lang="en-US" altLang="zh-CN" sz="2400" dirty="0" smtClean="0">
                <a:solidFill>
                  <a:srgbClr val="000000"/>
                </a:solidFill>
                <a:cs typeface="Comic Sans MS" pitchFamily="18" charset="0"/>
              </a:rPr>
              <a:t>Low</a:t>
            </a:r>
            <a:r>
              <a:rPr lang="en-US" altLang="zh-CN" sz="2400" dirty="0" smtClean="0">
                <a:cs typeface="Times New Roman" pitchFamily="18" charset="0"/>
              </a:rPr>
              <a:t> </a:t>
            </a:r>
            <a:r>
              <a:rPr lang="en-US" altLang="zh-CN" sz="2400" dirty="0" smtClean="0">
                <a:solidFill>
                  <a:srgbClr val="000000"/>
                </a:solidFill>
                <a:cs typeface="Comic Sans MS" pitchFamily="18" charset="0"/>
              </a:rPr>
              <a:t>mass </a:t>
            </a:r>
            <a:r>
              <a:rPr lang="en-US" altLang="zh-CN" sz="2400" dirty="0" smtClean="0">
                <a:cs typeface="Times New Roman" pitchFamily="18" charset="0"/>
                <a:sym typeface="Wingdings"/>
              </a:rPr>
              <a:t> </a:t>
            </a:r>
            <a:r>
              <a:rPr lang="en-US" altLang="zh-CN" sz="2400" dirty="0" smtClean="0">
                <a:solidFill>
                  <a:srgbClr val="FF0000"/>
                </a:solidFill>
                <a:cs typeface="Comic Sans MS" pitchFamily="18" charset="0"/>
              </a:rPr>
              <a:t>minimize</a:t>
            </a:r>
            <a:r>
              <a:rPr lang="en-US" altLang="zh-CN" sz="2400" dirty="0" smtClean="0">
                <a:cs typeface="Times New Roman" pitchFamily="18" charset="0"/>
              </a:rPr>
              <a:t> </a:t>
            </a:r>
            <a:r>
              <a:rPr lang="en-US" altLang="zh-CN" sz="2400" dirty="0" smtClean="0">
                <a:solidFill>
                  <a:srgbClr val="FF0000"/>
                </a:solidFill>
                <a:cs typeface="Comic Sans MS" pitchFamily="18" charset="0"/>
              </a:rPr>
              <a:t>multiple</a:t>
            </a:r>
            <a:r>
              <a:rPr lang="en-US" altLang="zh-CN" sz="2400" dirty="0" smtClean="0">
                <a:cs typeface="Times New Roman" pitchFamily="18" charset="0"/>
              </a:rPr>
              <a:t> </a:t>
            </a:r>
            <a:r>
              <a:rPr lang="en-US" altLang="zh-CN" sz="2400" dirty="0" smtClean="0">
                <a:solidFill>
                  <a:srgbClr val="FF0000"/>
                </a:solidFill>
                <a:cs typeface="Comic Sans MS" pitchFamily="18" charset="0"/>
              </a:rPr>
              <a:t>scattering</a:t>
            </a:r>
          </a:p>
          <a:p>
            <a:pPr>
              <a:lnSpc>
                <a:spcPts val="1000"/>
              </a:lnSpc>
            </a:pPr>
            <a:endParaRPr lang="en-US" altLang="zh-CN" sz="2000" dirty="0" smtClean="0"/>
          </a:p>
          <a:p>
            <a:pPr>
              <a:lnSpc>
                <a:spcPts val="1000"/>
              </a:lnSpc>
            </a:pPr>
            <a:endParaRPr lang="en-US" altLang="zh-CN" sz="2000" dirty="0" smtClean="0"/>
          </a:p>
          <a:p>
            <a:pPr>
              <a:lnSpc>
                <a:spcPts val="1000"/>
              </a:lnSpc>
            </a:pPr>
            <a:endParaRPr lang="en-US" altLang="zh-CN" sz="2000" dirty="0"/>
          </a:p>
          <a:p>
            <a:pPr>
              <a:lnSpc>
                <a:spcPts val="1000"/>
              </a:lnSpc>
            </a:pPr>
            <a:endParaRPr lang="en-US" altLang="zh-CN" sz="2000" dirty="0" smtClean="0"/>
          </a:p>
          <a:p>
            <a:pPr>
              <a:lnSpc>
                <a:spcPts val="3700"/>
              </a:lnSpc>
              <a:tabLst>
                <a:tab pos="127000" algn="l"/>
                <a:tab pos="406400" algn="l"/>
                <a:tab pos="584200" algn="l"/>
                <a:tab pos="1041400" algn="l"/>
                <a:tab pos="1155700" algn="l"/>
                <a:tab pos="1320800" algn="l"/>
              </a:tabLst>
            </a:pPr>
            <a:r>
              <a:rPr lang="en-US" altLang="zh-CN" sz="2000" dirty="0" smtClean="0"/>
              <a:t>	</a:t>
            </a:r>
            <a:r>
              <a:rPr lang="en-US" altLang="zh-CN" sz="2400" dirty="0" smtClean="0">
                <a:solidFill>
                  <a:srgbClr val="000000"/>
                </a:solidFill>
                <a:cs typeface="Wingdings" pitchFamily="18" charset="0"/>
              </a:rPr>
              <a:t></a:t>
            </a:r>
            <a:r>
              <a:rPr lang="en-US" altLang="zh-CN" sz="2400" dirty="0" smtClean="0">
                <a:cs typeface="Times New Roman" pitchFamily="18" charset="0"/>
              </a:rPr>
              <a:t> </a:t>
            </a:r>
            <a:r>
              <a:rPr lang="en-US" altLang="zh-CN" sz="2400" dirty="0" smtClean="0">
                <a:solidFill>
                  <a:srgbClr val="000000"/>
                </a:solidFill>
                <a:cs typeface="Comic Sans MS" pitchFamily="18" charset="0"/>
              </a:rPr>
              <a:t>True</a:t>
            </a:r>
            <a:r>
              <a:rPr lang="en-US" altLang="zh-CN" sz="2400" dirty="0" smtClean="0">
                <a:cs typeface="Times New Roman" pitchFamily="18" charset="0"/>
              </a:rPr>
              <a:t> </a:t>
            </a:r>
            <a:r>
              <a:rPr lang="en-US" altLang="zh-CN" sz="2400" dirty="0" smtClean="0">
                <a:solidFill>
                  <a:srgbClr val="000000"/>
                </a:solidFill>
                <a:cs typeface="Comic Sans MS" pitchFamily="18" charset="0"/>
              </a:rPr>
              <a:t>two</a:t>
            </a:r>
            <a:r>
              <a:rPr lang="en-US" altLang="zh-CN" sz="2400" dirty="0" smtClean="0">
                <a:cs typeface="Times New Roman" pitchFamily="18" charset="0"/>
              </a:rPr>
              <a:t> </a:t>
            </a:r>
            <a:r>
              <a:rPr lang="en-US" altLang="zh-CN" sz="2400" dirty="0" smtClean="0">
                <a:solidFill>
                  <a:srgbClr val="000000"/>
                </a:solidFill>
                <a:cs typeface="Comic Sans MS" pitchFamily="18" charset="0"/>
              </a:rPr>
              <a:t>dimensional</a:t>
            </a:r>
            <a:r>
              <a:rPr lang="en-US" altLang="zh-CN" sz="2400" dirty="0" smtClean="0">
                <a:cs typeface="Times New Roman" pitchFamily="18" charset="0"/>
              </a:rPr>
              <a:t> </a:t>
            </a:r>
            <a:r>
              <a:rPr lang="en-US" altLang="zh-CN" sz="2400" dirty="0" smtClean="0">
                <a:solidFill>
                  <a:srgbClr val="000000"/>
                </a:solidFill>
                <a:cs typeface="Comic Sans MS" pitchFamily="18" charset="0"/>
              </a:rPr>
              <a:t>detectors,</a:t>
            </a:r>
            <a:r>
              <a:rPr lang="en-US" altLang="zh-CN" sz="2400" dirty="0" smtClean="0">
                <a:cs typeface="Times New Roman" pitchFamily="18" charset="0"/>
              </a:rPr>
              <a:t> </a:t>
            </a:r>
            <a:r>
              <a:rPr lang="en-US" altLang="zh-CN" sz="2400" dirty="0" smtClean="0">
                <a:solidFill>
                  <a:srgbClr val="000000"/>
                </a:solidFill>
                <a:cs typeface="Comic Sans MS" pitchFamily="18" charset="0"/>
              </a:rPr>
              <a:t>like</a:t>
            </a:r>
            <a:r>
              <a:rPr lang="en-US" altLang="zh-CN" sz="2400" dirty="0" smtClean="0">
                <a:cs typeface="Times New Roman" pitchFamily="18" charset="0"/>
              </a:rPr>
              <a:t> </a:t>
            </a:r>
            <a:r>
              <a:rPr lang="en-US" altLang="zh-CN" sz="2400" dirty="0" smtClean="0">
                <a:solidFill>
                  <a:srgbClr val="FF0000"/>
                </a:solidFill>
                <a:cs typeface="Comic Sans MS" pitchFamily="18" charset="0"/>
              </a:rPr>
              <a:t>Silicon</a:t>
            </a:r>
            <a:r>
              <a:rPr lang="en-US" altLang="zh-CN" sz="2400" dirty="0" smtClean="0">
                <a:cs typeface="Times New Roman" pitchFamily="18" charset="0"/>
              </a:rPr>
              <a:t> </a:t>
            </a:r>
            <a:r>
              <a:rPr lang="en-US" altLang="zh-CN" sz="2400" dirty="0" smtClean="0">
                <a:solidFill>
                  <a:srgbClr val="FF0000"/>
                </a:solidFill>
                <a:cs typeface="Comic Sans MS" pitchFamily="18" charset="0"/>
              </a:rPr>
              <a:t>Pixel</a:t>
            </a:r>
            <a:r>
              <a:rPr lang="en-US" altLang="zh-CN" sz="2400" dirty="0" smtClean="0">
                <a:solidFill>
                  <a:srgbClr val="000000"/>
                </a:solidFill>
                <a:cs typeface="Comic Sans MS" pitchFamily="18" charset="0"/>
              </a:rPr>
              <a:t>,</a:t>
            </a:r>
            <a:r>
              <a:rPr lang="en-US" altLang="zh-CN" sz="2400" dirty="0" smtClean="0">
                <a:cs typeface="Times New Roman" pitchFamily="18" charset="0"/>
              </a:rPr>
              <a:t> </a:t>
            </a:r>
            <a:r>
              <a:rPr lang="en-US" altLang="zh-CN" sz="2400" dirty="0" smtClean="0">
                <a:solidFill>
                  <a:srgbClr val="000000"/>
                </a:solidFill>
                <a:cs typeface="Comic Sans MS" pitchFamily="18" charset="0"/>
              </a:rPr>
              <a:t>are</a:t>
            </a:r>
            <a:r>
              <a:rPr lang="en-US" altLang="zh-CN" sz="2400" dirty="0" smtClean="0">
                <a:cs typeface="Times New Roman" pitchFamily="18" charset="0"/>
              </a:rPr>
              <a:t> </a:t>
            </a:r>
            <a:r>
              <a:rPr lang="en-US" altLang="zh-CN" sz="2400" dirty="0" smtClean="0">
                <a:solidFill>
                  <a:srgbClr val="000000"/>
                </a:solidFill>
                <a:cs typeface="Comic Sans MS" pitchFamily="18" charset="0"/>
              </a:rPr>
              <a:t>much</a:t>
            </a:r>
            <a:r>
              <a:rPr lang="en-US" altLang="zh-CN" sz="2400" dirty="0" smtClean="0">
                <a:cs typeface="Times New Roman" pitchFamily="18" charset="0"/>
              </a:rPr>
              <a:t> </a:t>
            </a:r>
            <a:r>
              <a:rPr lang="en-US" altLang="zh-CN" sz="2400" dirty="0" smtClean="0">
                <a:solidFill>
                  <a:srgbClr val="000000"/>
                </a:solidFill>
                <a:cs typeface="Comic Sans MS" pitchFamily="18" charset="0"/>
              </a:rPr>
              <a:t>robust</a:t>
            </a:r>
            <a:r>
              <a:rPr lang="en-US" altLang="zh-CN" sz="2400" dirty="0" smtClean="0">
                <a:cs typeface="Times New Roman" pitchFamily="18" charset="0"/>
              </a:rPr>
              <a:t> </a:t>
            </a:r>
            <a:r>
              <a:rPr lang="en-US" altLang="zh-CN" sz="2400" dirty="0" smtClean="0">
                <a:solidFill>
                  <a:srgbClr val="000000"/>
                </a:solidFill>
                <a:cs typeface="Comic Sans MS" pitchFamily="18" charset="0"/>
              </a:rPr>
              <a:t>in</a:t>
            </a:r>
          </a:p>
          <a:p>
            <a:pPr>
              <a:lnSpc>
                <a:spcPts val="2400"/>
              </a:lnSpc>
              <a:tabLst>
                <a:tab pos="127000" algn="l"/>
                <a:tab pos="406400" algn="l"/>
                <a:tab pos="584200" algn="l"/>
                <a:tab pos="1041400" algn="l"/>
                <a:tab pos="1155700" algn="l"/>
                <a:tab pos="1320800" algn="l"/>
              </a:tabLst>
            </a:pPr>
            <a:r>
              <a:rPr lang="en-US" altLang="zh-CN" sz="2000" dirty="0" smtClean="0"/>
              <a:t>		</a:t>
            </a:r>
            <a:r>
              <a:rPr lang="en-US" altLang="zh-CN" sz="2400" dirty="0" smtClean="0">
                <a:solidFill>
                  <a:srgbClr val="000000"/>
                </a:solidFill>
                <a:cs typeface="Comic Sans MS" pitchFamily="18" charset="0"/>
              </a:rPr>
              <a:t>high</a:t>
            </a:r>
            <a:r>
              <a:rPr lang="en-US" altLang="zh-CN" sz="2400" dirty="0" smtClean="0">
                <a:cs typeface="Times New Roman" pitchFamily="18" charset="0"/>
              </a:rPr>
              <a:t> </a:t>
            </a:r>
            <a:r>
              <a:rPr lang="en-US" altLang="zh-CN" sz="2400" dirty="0" smtClean="0">
                <a:solidFill>
                  <a:srgbClr val="000000"/>
                </a:solidFill>
                <a:cs typeface="Comic Sans MS" pitchFamily="18" charset="0"/>
              </a:rPr>
              <a:t>particle</a:t>
            </a:r>
            <a:r>
              <a:rPr lang="en-US" altLang="zh-CN" sz="2400" dirty="0" smtClean="0">
                <a:cs typeface="Times New Roman" pitchFamily="18" charset="0"/>
              </a:rPr>
              <a:t> </a:t>
            </a:r>
            <a:r>
              <a:rPr lang="en-US" altLang="zh-CN" sz="2400" dirty="0" smtClean="0">
                <a:solidFill>
                  <a:srgbClr val="000000"/>
                </a:solidFill>
                <a:cs typeface="Comic Sans MS" pitchFamily="18" charset="0"/>
              </a:rPr>
              <a:t>density</a:t>
            </a:r>
            <a:r>
              <a:rPr lang="en-US" altLang="zh-CN" sz="2400" dirty="0" smtClean="0">
                <a:cs typeface="Times New Roman" pitchFamily="18" charset="0"/>
              </a:rPr>
              <a:t> </a:t>
            </a:r>
            <a:r>
              <a:rPr lang="en-US" altLang="zh-CN" sz="2400" dirty="0" smtClean="0">
                <a:solidFill>
                  <a:srgbClr val="000000"/>
                </a:solidFill>
                <a:cs typeface="Comic Sans MS" pitchFamily="18" charset="0"/>
              </a:rPr>
              <a:t>environment</a:t>
            </a:r>
          </a:p>
          <a:p>
            <a:pPr>
              <a:lnSpc>
                <a:spcPts val="1000"/>
              </a:lnSpc>
            </a:pPr>
            <a:endParaRPr lang="en-US" altLang="zh-CN" sz="2000" dirty="0" smtClean="0"/>
          </a:p>
          <a:p>
            <a:pPr>
              <a:lnSpc>
                <a:spcPts val="1000"/>
              </a:lnSpc>
            </a:pPr>
            <a:endParaRPr lang="en-US" altLang="zh-CN" sz="2000" dirty="0" smtClean="0"/>
          </a:p>
          <a:p>
            <a:pPr>
              <a:lnSpc>
                <a:spcPts val="3700"/>
              </a:lnSpc>
              <a:tabLst>
                <a:tab pos="127000" algn="l"/>
                <a:tab pos="406400" algn="l"/>
                <a:tab pos="584200" algn="l"/>
                <a:tab pos="1041400" algn="l"/>
                <a:tab pos="1155700" algn="l"/>
                <a:tab pos="1320800" algn="l"/>
              </a:tabLst>
            </a:pPr>
            <a:r>
              <a:rPr lang="en-US" altLang="zh-CN" sz="2000" dirty="0" smtClean="0"/>
              <a:t>				</a:t>
            </a:r>
            <a:r>
              <a:rPr lang="en-US" altLang="zh-CN" sz="2400" dirty="0">
                <a:solidFill>
                  <a:srgbClr val="FF0000"/>
                </a:solidFill>
                <a:cs typeface="Wingdings 2" pitchFamily="18" charset="0"/>
              </a:rPr>
              <a:t>I</a:t>
            </a:r>
            <a:r>
              <a:rPr lang="en-US" altLang="zh-CN" sz="2400" dirty="0" smtClean="0">
                <a:solidFill>
                  <a:srgbClr val="FF0000"/>
                </a:solidFill>
                <a:cs typeface="Comic Sans MS" pitchFamily="18" charset="0"/>
              </a:rPr>
              <a:t>n</a:t>
            </a:r>
            <a:r>
              <a:rPr lang="en-US" altLang="zh-CN" sz="2400" dirty="0" smtClean="0">
                <a:cs typeface="Times New Roman" pitchFamily="18" charset="0"/>
              </a:rPr>
              <a:t> </a:t>
            </a:r>
            <a:r>
              <a:rPr lang="en-US" altLang="zh-CN" sz="2400" dirty="0" smtClean="0">
                <a:solidFill>
                  <a:srgbClr val="FF0000"/>
                </a:solidFill>
                <a:cs typeface="Comic Sans MS" pitchFamily="18" charset="0"/>
              </a:rPr>
              <a:t>most</a:t>
            </a:r>
            <a:r>
              <a:rPr lang="en-US" altLang="zh-CN" sz="2400" dirty="0" smtClean="0">
                <a:cs typeface="Times New Roman" pitchFamily="18" charset="0"/>
              </a:rPr>
              <a:t> </a:t>
            </a:r>
            <a:r>
              <a:rPr lang="en-US" altLang="zh-CN" sz="2400" dirty="0" smtClean="0">
                <a:solidFill>
                  <a:srgbClr val="FF0000"/>
                </a:solidFill>
                <a:cs typeface="Comic Sans MS" pitchFamily="18" charset="0"/>
              </a:rPr>
              <a:t>of</a:t>
            </a:r>
            <a:r>
              <a:rPr lang="en-US" altLang="zh-CN" sz="2400" dirty="0" smtClean="0">
                <a:cs typeface="Times New Roman" pitchFamily="18" charset="0"/>
              </a:rPr>
              <a:t> </a:t>
            </a:r>
            <a:r>
              <a:rPr lang="en-US" altLang="zh-CN" sz="2400" dirty="0" smtClean="0">
                <a:solidFill>
                  <a:srgbClr val="FF0000"/>
                </a:solidFill>
                <a:cs typeface="Comic Sans MS" pitchFamily="18" charset="0"/>
              </a:rPr>
              <a:t>the</a:t>
            </a:r>
            <a:r>
              <a:rPr lang="en-US" altLang="zh-CN" sz="2400" dirty="0" smtClean="0">
                <a:cs typeface="Times New Roman" pitchFamily="18" charset="0"/>
              </a:rPr>
              <a:t> </a:t>
            </a:r>
            <a:r>
              <a:rPr lang="en-US" altLang="zh-CN" sz="2400" dirty="0" smtClean="0">
                <a:solidFill>
                  <a:srgbClr val="FF0000"/>
                </a:solidFill>
                <a:cs typeface="Comic Sans MS" pitchFamily="18" charset="0"/>
              </a:rPr>
              <a:t>modern</a:t>
            </a:r>
            <a:r>
              <a:rPr lang="en-US" altLang="zh-CN" sz="2400" dirty="0" smtClean="0">
                <a:cs typeface="Times New Roman" pitchFamily="18" charset="0"/>
              </a:rPr>
              <a:t> </a:t>
            </a:r>
            <a:r>
              <a:rPr lang="en-US" altLang="zh-CN" sz="2400" dirty="0" smtClean="0">
                <a:solidFill>
                  <a:srgbClr val="FF0000"/>
                </a:solidFill>
                <a:cs typeface="Comic Sans MS" pitchFamily="18" charset="0"/>
              </a:rPr>
              <a:t>High</a:t>
            </a:r>
            <a:r>
              <a:rPr lang="en-US" altLang="zh-CN" sz="2400" dirty="0" smtClean="0">
                <a:cs typeface="Times New Roman" pitchFamily="18" charset="0"/>
              </a:rPr>
              <a:t> </a:t>
            </a:r>
            <a:r>
              <a:rPr lang="en-US" altLang="zh-CN" sz="2400" dirty="0" smtClean="0">
                <a:solidFill>
                  <a:srgbClr val="FF0000"/>
                </a:solidFill>
                <a:cs typeface="Comic Sans MS" pitchFamily="18" charset="0"/>
              </a:rPr>
              <a:t>Energy</a:t>
            </a:r>
            <a:r>
              <a:rPr lang="en-US" altLang="zh-CN" sz="2400" dirty="0" smtClean="0">
                <a:cs typeface="Times New Roman" pitchFamily="18" charset="0"/>
              </a:rPr>
              <a:t> </a:t>
            </a:r>
            <a:r>
              <a:rPr lang="en-US" altLang="zh-CN" sz="2400" dirty="0" smtClean="0">
                <a:solidFill>
                  <a:srgbClr val="FF0000"/>
                </a:solidFill>
                <a:cs typeface="Comic Sans MS" pitchFamily="18" charset="0"/>
              </a:rPr>
              <a:t>Physics</a:t>
            </a:r>
            <a:r>
              <a:rPr lang="en-US" altLang="zh-CN" sz="2400" dirty="0" smtClean="0">
                <a:cs typeface="Times New Roman" pitchFamily="18" charset="0"/>
              </a:rPr>
              <a:t> </a:t>
            </a:r>
            <a:r>
              <a:rPr lang="en-US" altLang="zh-CN" sz="2400" dirty="0" smtClean="0">
                <a:solidFill>
                  <a:srgbClr val="FF0000"/>
                </a:solidFill>
                <a:cs typeface="Comic Sans MS" pitchFamily="18" charset="0"/>
              </a:rPr>
              <a:t>experiment</a:t>
            </a:r>
            <a:r>
              <a:rPr lang="en-US" altLang="zh-CN" sz="2400" dirty="0" smtClean="0">
                <a:cs typeface="Times New Roman" pitchFamily="18" charset="0"/>
              </a:rPr>
              <a:t> </a:t>
            </a:r>
            <a:r>
              <a:rPr lang="en-US" altLang="zh-CN" sz="2400" dirty="0" smtClean="0">
                <a:solidFill>
                  <a:srgbClr val="FF0000"/>
                </a:solidFill>
                <a:cs typeface="Comic Sans MS" pitchFamily="18" charset="0"/>
              </a:rPr>
              <a:t>the</a:t>
            </a:r>
          </a:p>
          <a:p>
            <a:pPr>
              <a:lnSpc>
                <a:spcPts val="2400"/>
              </a:lnSpc>
              <a:tabLst>
                <a:tab pos="127000" algn="l"/>
                <a:tab pos="406400" algn="l"/>
                <a:tab pos="584200" algn="l"/>
                <a:tab pos="1041400" algn="l"/>
                <a:tab pos="1155700" algn="l"/>
                <a:tab pos="1320800" algn="l"/>
              </a:tabLst>
            </a:pPr>
            <a:r>
              <a:rPr lang="en-US" altLang="zh-CN" sz="2000" dirty="0" smtClean="0"/>
              <a:t>						</a:t>
            </a:r>
            <a:r>
              <a:rPr lang="en-US" altLang="zh-CN" sz="2400" dirty="0" smtClean="0">
                <a:solidFill>
                  <a:srgbClr val="FF0000"/>
                </a:solidFill>
                <a:cs typeface="Comic Sans MS" pitchFamily="18" charset="0"/>
              </a:rPr>
              <a:t>detector</a:t>
            </a:r>
            <a:r>
              <a:rPr lang="en-US" altLang="zh-CN" sz="2400" dirty="0" smtClean="0">
                <a:cs typeface="Times New Roman" pitchFamily="18" charset="0"/>
              </a:rPr>
              <a:t> </a:t>
            </a:r>
            <a:r>
              <a:rPr lang="en-US" altLang="zh-CN" sz="2400" dirty="0" smtClean="0">
                <a:solidFill>
                  <a:srgbClr val="FF0000"/>
                </a:solidFill>
                <a:cs typeface="Comic Sans MS" pitchFamily="18" charset="0"/>
              </a:rPr>
              <a:t>closest</a:t>
            </a:r>
            <a:r>
              <a:rPr lang="en-US" altLang="zh-CN" sz="2400" dirty="0" smtClean="0">
                <a:cs typeface="Times New Roman" pitchFamily="18" charset="0"/>
              </a:rPr>
              <a:t> </a:t>
            </a:r>
            <a:r>
              <a:rPr lang="en-US" altLang="zh-CN" sz="2400" dirty="0" smtClean="0">
                <a:solidFill>
                  <a:srgbClr val="FF0000"/>
                </a:solidFill>
                <a:cs typeface="Comic Sans MS" pitchFamily="18" charset="0"/>
              </a:rPr>
              <a:t>to</a:t>
            </a:r>
            <a:r>
              <a:rPr lang="en-US" altLang="zh-CN" sz="2400" dirty="0" smtClean="0">
                <a:cs typeface="Times New Roman" pitchFamily="18" charset="0"/>
              </a:rPr>
              <a:t> </a:t>
            </a:r>
            <a:r>
              <a:rPr lang="en-US" altLang="zh-CN" sz="2400" dirty="0" smtClean="0">
                <a:solidFill>
                  <a:srgbClr val="FF0000"/>
                </a:solidFill>
                <a:cs typeface="Comic Sans MS" pitchFamily="18" charset="0"/>
              </a:rPr>
              <a:t>the</a:t>
            </a:r>
            <a:r>
              <a:rPr lang="en-US" altLang="zh-CN" sz="2400" dirty="0" smtClean="0">
                <a:cs typeface="Times New Roman" pitchFamily="18" charset="0"/>
              </a:rPr>
              <a:t> </a:t>
            </a:r>
            <a:r>
              <a:rPr lang="en-US" altLang="zh-CN" sz="2400" dirty="0" smtClean="0">
                <a:solidFill>
                  <a:srgbClr val="FF0000"/>
                </a:solidFill>
                <a:cs typeface="Comic Sans MS" pitchFamily="18" charset="0"/>
              </a:rPr>
              <a:t>interaction</a:t>
            </a:r>
            <a:r>
              <a:rPr lang="en-US" altLang="zh-CN" sz="2400" dirty="0" smtClean="0">
                <a:cs typeface="Times New Roman" pitchFamily="18" charset="0"/>
              </a:rPr>
              <a:t> </a:t>
            </a:r>
            <a:r>
              <a:rPr lang="en-US" altLang="zh-CN" sz="2400" dirty="0" smtClean="0">
                <a:solidFill>
                  <a:srgbClr val="FF0000"/>
                </a:solidFill>
                <a:cs typeface="Comic Sans MS" pitchFamily="18" charset="0"/>
              </a:rPr>
              <a:t>point</a:t>
            </a:r>
            <a:r>
              <a:rPr lang="en-US" altLang="zh-CN" sz="2400" dirty="0" smtClean="0">
                <a:cs typeface="Times New Roman" pitchFamily="18" charset="0"/>
              </a:rPr>
              <a:t> </a:t>
            </a:r>
            <a:r>
              <a:rPr lang="en-US" altLang="zh-CN" sz="2400" dirty="0" smtClean="0">
                <a:solidFill>
                  <a:srgbClr val="FF0000"/>
                </a:solidFill>
                <a:cs typeface="Comic Sans MS" pitchFamily="18" charset="0"/>
              </a:rPr>
              <a:t>is</a:t>
            </a:r>
            <a:r>
              <a:rPr lang="en-US" altLang="zh-CN" sz="2400" dirty="0" smtClean="0">
                <a:cs typeface="Times New Roman" pitchFamily="18" charset="0"/>
              </a:rPr>
              <a:t> </a:t>
            </a:r>
            <a:r>
              <a:rPr lang="en-US" altLang="zh-CN" sz="2400" dirty="0" smtClean="0">
                <a:solidFill>
                  <a:srgbClr val="FF0000"/>
                </a:solidFill>
                <a:cs typeface="Comic Sans MS" pitchFamily="18" charset="0"/>
              </a:rPr>
              <a:t>based</a:t>
            </a:r>
            <a:r>
              <a:rPr lang="en-US" altLang="zh-CN" sz="2400" dirty="0" smtClean="0">
                <a:cs typeface="Times New Roman" pitchFamily="18" charset="0"/>
              </a:rPr>
              <a:t> </a:t>
            </a:r>
            <a:r>
              <a:rPr lang="en-US" altLang="zh-CN" sz="2400" dirty="0" smtClean="0">
                <a:solidFill>
                  <a:srgbClr val="FF0000"/>
                </a:solidFill>
                <a:cs typeface="Comic Sans MS" pitchFamily="18" charset="0"/>
              </a:rPr>
              <a:t>on</a:t>
            </a:r>
            <a:r>
              <a:rPr lang="en-US" altLang="zh-CN" sz="2400" dirty="0" smtClean="0">
                <a:cs typeface="Times New Roman" pitchFamily="18" charset="0"/>
              </a:rPr>
              <a:t> </a:t>
            </a:r>
            <a:r>
              <a:rPr lang="en-US" altLang="zh-CN" sz="2400" dirty="0" smtClean="0">
                <a:solidFill>
                  <a:srgbClr val="FF0000"/>
                </a:solidFill>
                <a:cs typeface="Comic Sans MS" pitchFamily="18" charset="0"/>
              </a:rPr>
              <a:t>silicon</a:t>
            </a:r>
          </a:p>
          <a:p>
            <a:pPr>
              <a:lnSpc>
                <a:spcPts val="2400"/>
              </a:lnSpc>
              <a:tabLst>
                <a:tab pos="127000" algn="l"/>
                <a:tab pos="406400" algn="l"/>
                <a:tab pos="584200" algn="l"/>
                <a:tab pos="1041400" algn="l"/>
                <a:tab pos="1155700" algn="l"/>
                <a:tab pos="1320800" algn="l"/>
              </a:tabLst>
            </a:pPr>
            <a:r>
              <a:rPr lang="en-US" altLang="zh-CN" sz="2000" dirty="0" smtClean="0"/>
              <a:t>						</a:t>
            </a:r>
            <a:r>
              <a:rPr lang="en-US" altLang="zh-CN" sz="2400" dirty="0" smtClean="0">
                <a:solidFill>
                  <a:srgbClr val="FF0000"/>
                </a:solidFill>
                <a:cs typeface="Comic Sans MS" pitchFamily="18" charset="0"/>
              </a:rPr>
              <a:t>pixel</a:t>
            </a:r>
            <a:r>
              <a:rPr lang="en-US" altLang="zh-CN" sz="2400" dirty="0" smtClean="0">
                <a:cs typeface="Times New Roman" pitchFamily="18" charset="0"/>
              </a:rPr>
              <a:t> </a:t>
            </a:r>
            <a:r>
              <a:rPr lang="en-US" altLang="zh-CN" sz="2400" dirty="0" smtClean="0">
                <a:solidFill>
                  <a:srgbClr val="FF0000"/>
                </a:solidFill>
                <a:cs typeface="Comic Sans MS" pitchFamily="18" charset="0"/>
              </a:rPr>
              <a:t>devices</a:t>
            </a:r>
            <a:r>
              <a:rPr lang="en-US" altLang="zh-CN" sz="2400" dirty="0" smtClean="0">
                <a:solidFill>
                  <a:srgbClr val="000000"/>
                </a:solidFill>
                <a:cs typeface="Comic Sans MS" pitchFamily="18" charset="0"/>
              </a:rPr>
              <a:t>.</a:t>
            </a:r>
          </a:p>
        </p:txBody>
      </p:sp>
      <p:sp>
        <p:nvSpPr>
          <p:cNvPr id="11" name="Rectangle 10"/>
          <p:cNvSpPr/>
          <p:nvPr/>
        </p:nvSpPr>
        <p:spPr>
          <a:xfrm>
            <a:off x="591665" y="381443"/>
            <a:ext cx="7921159" cy="654880"/>
          </a:xfrm>
          <a:prstGeom prst="rect">
            <a:avLst/>
          </a:prstGeom>
        </p:spPr>
        <p:txBody>
          <a:bodyPr wrap="none">
            <a:spAutoFit/>
          </a:bodyPr>
          <a:lstStyle/>
          <a:p>
            <a:pPr>
              <a:lnSpc>
                <a:spcPts val="4400"/>
              </a:lnSpc>
              <a:tabLst>
                <a:tab pos="127000" algn="l"/>
                <a:tab pos="406400" algn="l"/>
                <a:tab pos="584200" algn="l"/>
                <a:tab pos="1041400" algn="l"/>
                <a:tab pos="1155700" algn="l"/>
                <a:tab pos="1320800" algn="l"/>
              </a:tabLst>
            </a:pPr>
            <a:r>
              <a:rPr lang="en-US" altLang="zh-CN" sz="3600" b="1" dirty="0" smtClean="0">
                <a:solidFill>
                  <a:srgbClr val="660066"/>
                </a:solidFill>
                <a:cs typeface="Comic Sans MS" pitchFamily="18" charset="0"/>
              </a:rPr>
              <a:t>Again: Why Silicon</a:t>
            </a:r>
            <a:r>
              <a:rPr lang="en-US" altLang="zh-CN" sz="3600" b="1" dirty="0" smtClean="0">
                <a:solidFill>
                  <a:srgbClr val="660066"/>
                </a:solidFill>
                <a:cs typeface="Times New Roman" pitchFamily="18" charset="0"/>
              </a:rPr>
              <a:t> </a:t>
            </a:r>
            <a:r>
              <a:rPr lang="en-US" altLang="zh-CN" sz="3600" b="1" dirty="0" smtClean="0">
                <a:solidFill>
                  <a:srgbClr val="660066"/>
                </a:solidFill>
                <a:cs typeface="Comic Sans MS" pitchFamily="18" charset="0"/>
              </a:rPr>
              <a:t>Sensors for Trackers?</a:t>
            </a:r>
          </a:p>
        </p:txBody>
      </p:sp>
      <p:sp>
        <p:nvSpPr>
          <p:cNvPr id="2" name="Slide Number Placeholder 1"/>
          <p:cNvSpPr>
            <a:spLocks noGrp="1"/>
          </p:cNvSpPr>
          <p:nvPr>
            <p:ph type="sldNum" sz="quarter" idx="12"/>
          </p:nvPr>
        </p:nvSpPr>
        <p:spPr/>
        <p:txBody>
          <a:bodyPr/>
          <a:lstStyle/>
          <a:p>
            <a:fld id="{5AE4D389-B7F7-E44B-872F-EAD59ABF0432}" type="slidenum">
              <a:rPr lang="en-US" smtClean="0"/>
              <a:t>30</a:t>
            </a:fld>
            <a:endParaRPr lang="en-US"/>
          </a:p>
        </p:txBody>
      </p:sp>
      <p:sp>
        <p:nvSpPr>
          <p:cNvPr id="8" name="TextBox 7"/>
          <p:cNvSpPr txBox="1"/>
          <p:nvPr/>
        </p:nvSpPr>
        <p:spPr>
          <a:xfrm>
            <a:off x="7442059" y="1645201"/>
            <a:ext cx="889987"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dirty="0" smtClean="0"/>
              <a:t>Small </a:t>
            </a:r>
            <a:r>
              <a:rPr lang="en-US" dirty="0" smtClean="0">
                <a:latin typeface="Symbol" charset="2"/>
                <a:cs typeface="Symbol" charset="2"/>
              </a:rPr>
              <a:t>s</a:t>
            </a:r>
            <a:endParaRPr lang="en-US" dirty="0">
              <a:latin typeface="Symbol" charset="2"/>
              <a:cs typeface="Symbol" charset="2"/>
            </a:endParaRPr>
          </a:p>
        </p:txBody>
      </p:sp>
      <p:sp>
        <p:nvSpPr>
          <p:cNvPr id="12" name="TextBox 11"/>
          <p:cNvSpPr txBox="1"/>
          <p:nvPr/>
        </p:nvSpPr>
        <p:spPr>
          <a:xfrm>
            <a:off x="5116598" y="2547612"/>
            <a:ext cx="902811"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dirty="0" smtClean="0"/>
              <a:t>Small r</a:t>
            </a:r>
            <a:r>
              <a:rPr lang="en-US" baseline="-25000" dirty="0" smtClean="0"/>
              <a:t>1</a:t>
            </a:r>
            <a:r>
              <a:rPr lang="en-US" dirty="0" smtClean="0"/>
              <a:t> </a:t>
            </a:r>
            <a:endParaRPr lang="en-US" dirty="0">
              <a:latin typeface="Symbol" charset="2"/>
              <a:cs typeface="Symbol" charset="2"/>
            </a:endParaRPr>
          </a:p>
        </p:txBody>
      </p:sp>
      <p:pic>
        <p:nvPicPr>
          <p:cNvPr id="13" name="Picture 12" descr="Screen Shot 2014-11-14 at 11.52.11.png"/>
          <p:cNvPicPr>
            <a:picLocks noChangeAspect="1"/>
          </p:cNvPicPr>
          <p:nvPr/>
        </p:nvPicPr>
        <p:blipFill rotWithShape="1">
          <a:blip r:embed="rId3">
            <a:extLst>
              <a:ext uri="{28A0092B-C50C-407E-A947-70E740481C1C}">
                <a14:useLocalDpi xmlns:a14="http://schemas.microsoft.com/office/drawing/2010/main" val="0"/>
              </a:ext>
            </a:extLst>
          </a:blip>
          <a:srcRect l="88031" t="15749"/>
          <a:stretch/>
        </p:blipFill>
        <p:spPr>
          <a:xfrm>
            <a:off x="6976971" y="2828919"/>
            <a:ext cx="790907" cy="936951"/>
          </a:xfrm>
          <a:prstGeom prst="rect">
            <a:avLst/>
          </a:prstGeom>
        </p:spPr>
      </p:pic>
      <p:sp>
        <p:nvSpPr>
          <p:cNvPr id="14" name="TextBox 13"/>
          <p:cNvSpPr txBox="1"/>
          <p:nvPr/>
        </p:nvSpPr>
        <p:spPr>
          <a:xfrm>
            <a:off x="6153773" y="3126760"/>
            <a:ext cx="691641"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dirty="0" smtClean="0"/>
              <a:t>Small</a:t>
            </a:r>
            <a:endParaRPr lang="en-US" dirty="0">
              <a:latin typeface="Symbol" charset="2"/>
              <a:cs typeface="Symbol" charset="2"/>
            </a:endParaRPr>
          </a:p>
        </p:txBody>
      </p:sp>
      <p:grpSp>
        <p:nvGrpSpPr>
          <p:cNvPr id="9" name="Group 8"/>
          <p:cNvGrpSpPr/>
          <p:nvPr/>
        </p:nvGrpSpPr>
        <p:grpSpPr>
          <a:xfrm>
            <a:off x="7892465" y="2076902"/>
            <a:ext cx="1113232" cy="671513"/>
            <a:chOff x="-618010" y="5016853"/>
            <a:chExt cx="1113232" cy="671513"/>
          </a:xfrm>
        </p:grpSpPr>
        <p:sp>
          <p:nvSpPr>
            <p:cNvPr id="15" name="Rectangle 16"/>
            <p:cNvSpPr>
              <a:spLocks noChangeArrowheads="1"/>
            </p:cNvSpPr>
            <p:nvPr/>
          </p:nvSpPr>
          <p:spPr bwMode="auto">
            <a:xfrm>
              <a:off x="-618010" y="5016853"/>
              <a:ext cx="1113232" cy="671513"/>
            </a:xfrm>
            <a:prstGeom prst="rect">
              <a:avLst/>
            </a:prstGeom>
            <a:solidFill>
              <a:srgbClr val="FFFFAC"/>
            </a:solidFill>
            <a:ln w="19050">
              <a:solidFill>
                <a:srgbClr val="FF0000"/>
              </a:solidFill>
              <a:miter lim="800000"/>
              <a:headEnd/>
              <a:tailEnd/>
            </a:ln>
          </p:spPr>
          <p:txBody>
            <a:bodyPr wrap="none" anchor="ctr"/>
            <a:lstStyle/>
            <a:p>
              <a:endParaRPr lang="de-CH"/>
            </a:p>
          </p:txBody>
        </p:sp>
        <p:graphicFrame>
          <p:nvGraphicFramePr>
            <p:cNvPr id="16" name="Object 5"/>
            <p:cNvGraphicFramePr>
              <a:graphicFrameLocks noChangeAspect="1"/>
            </p:cNvGraphicFramePr>
            <p:nvPr>
              <p:extLst>
                <p:ext uri="{D42A27DB-BD31-4B8C-83A1-F6EECF244321}">
                  <p14:modId xmlns:p14="http://schemas.microsoft.com/office/powerpoint/2010/main" val="1349492662"/>
                </p:ext>
              </p:extLst>
            </p:nvPr>
          </p:nvGraphicFramePr>
          <p:xfrm>
            <a:off x="-618010" y="5016853"/>
            <a:ext cx="1071563" cy="609600"/>
          </p:xfrm>
          <a:graphic>
            <a:graphicData uri="http://schemas.openxmlformats.org/presentationml/2006/ole">
              <mc:AlternateContent xmlns:mc="http://schemas.openxmlformats.org/markup-compatibility/2006">
                <mc:Choice xmlns:v="urn:schemas-microsoft-com:vml" Requires="v">
                  <p:oleObj spid="_x0000_s9293" name="Equation" r:id="rId4" imgW="647700" imgH="368300" progId="Equation.3">
                    <p:embed/>
                  </p:oleObj>
                </mc:Choice>
                <mc:Fallback>
                  <p:oleObj name="Equation" r:id="rId4" imgW="647700" imgH="368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010" y="5016853"/>
                          <a:ext cx="10715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Tree>
    <p:extLst>
      <p:ext uri="{BB962C8B-B14F-4D97-AF65-F5344CB8AC3E}">
        <p14:creationId xmlns:p14="http://schemas.microsoft.com/office/powerpoint/2010/main" val="1559546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2463" y="0"/>
            <a:ext cx="3776552" cy="930538"/>
          </a:xfrm>
        </p:spPr>
        <p:txBody>
          <a:bodyPr/>
          <a:lstStyle/>
          <a:p>
            <a:r>
              <a:rPr lang="en-US" b="1" dirty="0" smtClean="0">
                <a:solidFill>
                  <a:srgbClr val="660066"/>
                </a:solidFill>
              </a:rPr>
              <a:t>A bit of history</a:t>
            </a:r>
            <a:endParaRPr lang="en-US" b="1" dirty="0">
              <a:solidFill>
                <a:srgbClr val="660066"/>
              </a:solidFill>
            </a:endParaRPr>
          </a:p>
        </p:txBody>
      </p:sp>
      <p:sp>
        <p:nvSpPr>
          <p:cNvPr id="3" name="Content Placeholder 2"/>
          <p:cNvSpPr>
            <a:spLocks noGrp="1"/>
          </p:cNvSpPr>
          <p:nvPr>
            <p:ph idx="1"/>
          </p:nvPr>
        </p:nvSpPr>
        <p:spPr>
          <a:xfrm>
            <a:off x="134336" y="459439"/>
            <a:ext cx="8649280" cy="6386350"/>
          </a:xfrm>
        </p:spPr>
        <p:txBody>
          <a:bodyPr>
            <a:normAutofit fontScale="70000" lnSpcReduction="20000"/>
          </a:bodyPr>
          <a:lstStyle/>
          <a:p>
            <a:r>
              <a:rPr lang="en-US" dirty="0" smtClean="0"/>
              <a:t>Pre-LEP</a:t>
            </a:r>
          </a:p>
          <a:p>
            <a:pPr lvl="1"/>
            <a:r>
              <a:rPr lang="en-US" dirty="0" smtClean="0"/>
              <a:t>Tracking with </a:t>
            </a:r>
            <a:r>
              <a:rPr lang="en-US" dirty="0" smtClean="0">
                <a:solidFill>
                  <a:srgbClr val="660066"/>
                </a:solidFill>
              </a:rPr>
              <a:t>Gas Detectors </a:t>
            </a:r>
            <a:r>
              <a:rPr lang="en-US" dirty="0" smtClean="0"/>
              <a:t>– no </a:t>
            </a:r>
            <a:r>
              <a:rPr lang="en-US" dirty="0" err="1" smtClean="0"/>
              <a:t>vertexing</a:t>
            </a:r>
            <a:endParaRPr lang="en-US" dirty="0" smtClean="0"/>
          </a:p>
          <a:p>
            <a:r>
              <a:rPr lang="en-US" dirty="0" smtClean="0"/>
              <a:t>LEP</a:t>
            </a:r>
          </a:p>
          <a:p>
            <a:pPr lvl="1"/>
            <a:r>
              <a:rPr lang="en-US" dirty="0" smtClean="0">
                <a:solidFill>
                  <a:srgbClr val="660066"/>
                </a:solidFill>
              </a:rPr>
              <a:t>Gas Detectors </a:t>
            </a:r>
            <a:r>
              <a:rPr lang="en-US" dirty="0" smtClean="0"/>
              <a:t>= tracking</a:t>
            </a:r>
          </a:p>
          <a:p>
            <a:pPr lvl="1"/>
            <a:r>
              <a:rPr lang="en-US" dirty="0" smtClean="0">
                <a:solidFill>
                  <a:srgbClr val="008000"/>
                </a:solidFill>
              </a:rPr>
              <a:t>Silicon Strips </a:t>
            </a:r>
            <a:r>
              <a:rPr lang="en-US" dirty="0" smtClean="0"/>
              <a:t>= </a:t>
            </a:r>
            <a:r>
              <a:rPr lang="en-US" dirty="0" err="1" smtClean="0"/>
              <a:t>vertexing</a:t>
            </a:r>
            <a:r>
              <a:rPr lang="en-US" dirty="0" smtClean="0"/>
              <a:t> + seeding</a:t>
            </a:r>
          </a:p>
          <a:p>
            <a:pPr lvl="2"/>
            <a:r>
              <a:rPr lang="en-US" dirty="0" smtClean="0"/>
              <a:t>Without </a:t>
            </a:r>
            <a:r>
              <a:rPr lang="en-US" dirty="0" err="1" smtClean="0"/>
              <a:t>vertexing</a:t>
            </a:r>
            <a:r>
              <a:rPr lang="en-US" dirty="0" smtClean="0"/>
              <a:t> = no decent b-lifetime</a:t>
            </a:r>
          </a:p>
          <a:p>
            <a:r>
              <a:rPr lang="en-US" dirty="0" smtClean="0"/>
              <a:t>TEVATRON: </a:t>
            </a:r>
          </a:p>
          <a:p>
            <a:pPr lvl="1"/>
            <a:r>
              <a:rPr lang="en-US" dirty="0" smtClean="0">
                <a:solidFill>
                  <a:srgbClr val="660066"/>
                </a:solidFill>
              </a:rPr>
              <a:t>Gas Detectors </a:t>
            </a:r>
            <a:r>
              <a:rPr lang="en-US" dirty="0" smtClean="0"/>
              <a:t>= tracking</a:t>
            </a:r>
          </a:p>
          <a:p>
            <a:pPr lvl="1"/>
            <a:r>
              <a:rPr lang="en-US" dirty="0" smtClean="0">
                <a:solidFill>
                  <a:srgbClr val="008000"/>
                </a:solidFill>
              </a:rPr>
              <a:t>Silicon Strips </a:t>
            </a:r>
            <a:r>
              <a:rPr lang="en-US" dirty="0" smtClean="0"/>
              <a:t>= tracking (seeding) + </a:t>
            </a:r>
            <a:r>
              <a:rPr lang="en-US" dirty="0" err="1" smtClean="0"/>
              <a:t>vertexing</a:t>
            </a:r>
            <a:endParaRPr lang="en-US" dirty="0" smtClean="0"/>
          </a:p>
          <a:p>
            <a:pPr lvl="2"/>
            <a:r>
              <a:rPr lang="en-US" dirty="0" smtClean="0"/>
              <a:t>Without </a:t>
            </a:r>
            <a:r>
              <a:rPr lang="en-US" dirty="0" err="1" smtClean="0"/>
              <a:t>vertexing</a:t>
            </a:r>
            <a:r>
              <a:rPr lang="en-US" dirty="0" smtClean="0"/>
              <a:t> = no top quark</a:t>
            </a:r>
          </a:p>
          <a:p>
            <a:r>
              <a:rPr lang="en-US" dirty="0" smtClean="0"/>
              <a:t>LHC</a:t>
            </a:r>
          </a:p>
          <a:p>
            <a:pPr lvl="1"/>
            <a:r>
              <a:rPr lang="en-US" dirty="0" smtClean="0">
                <a:solidFill>
                  <a:srgbClr val="008000"/>
                </a:solidFill>
              </a:rPr>
              <a:t>Silicon Strips </a:t>
            </a:r>
            <a:r>
              <a:rPr lang="en-US" dirty="0" smtClean="0"/>
              <a:t>= tracking</a:t>
            </a:r>
          </a:p>
          <a:p>
            <a:pPr lvl="1"/>
            <a:r>
              <a:rPr lang="en-US" dirty="0" smtClean="0">
                <a:solidFill>
                  <a:srgbClr val="0000FF"/>
                </a:solidFill>
              </a:rPr>
              <a:t>Silicon Pixel</a:t>
            </a:r>
            <a:r>
              <a:rPr lang="en-US" dirty="0" smtClean="0"/>
              <a:t>= </a:t>
            </a:r>
            <a:r>
              <a:rPr lang="en-US" dirty="0" err="1" smtClean="0"/>
              <a:t>vertexing</a:t>
            </a:r>
            <a:r>
              <a:rPr lang="en-US" dirty="0" smtClean="0"/>
              <a:t> and tracking (seeding)</a:t>
            </a:r>
          </a:p>
          <a:p>
            <a:r>
              <a:rPr lang="en-US" dirty="0" smtClean="0"/>
              <a:t>HL-LHC</a:t>
            </a:r>
          </a:p>
          <a:p>
            <a:pPr lvl="1"/>
            <a:r>
              <a:rPr lang="en-US" dirty="0" smtClean="0">
                <a:solidFill>
                  <a:srgbClr val="008000"/>
                </a:solidFill>
              </a:rPr>
              <a:t>Silicon Strips </a:t>
            </a:r>
            <a:r>
              <a:rPr lang="en-US" dirty="0" smtClean="0"/>
              <a:t>= tracking</a:t>
            </a:r>
          </a:p>
          <a:p>
            <a:pPr lvl="1"/>
            <a:r>
              <a:rPr lang="en-US" dirty="0" smtClean="0">
                <a:solidFill>
                  <a:schemeClr val="accent5">
                    <a:lumMod val="75000"/>
                  </a:schemeClr>
                </a:solidFill>
              </a:rPr>
              <a:t>Silicon </a:t>
            </a:r>
            <a:r>
              <a:rPr lang="en-US" dirty="0" err="1" smtClean="0">
                <a:solidFill>
                  <a:schemeClr val="accent5">
                    <a:lumMod val="75000"/>
                  </a:schemeClr>
                </a:solidFill>
              </a:rPr>
              <a:t>Strixels</a:t>
            </a:r>
            <a:r>
              <a:rPr lang="en-US" dirty="0">
                <a:solidFill>
                  <a:schemeClr val="accent5">
                    <a:lumMod val="75000"/>
                  </a:schemeClr>
                </a:solidFill>
              </a:rPr>
              <a:t> </a:t>
            </a:r>
            <a:r>
              <a:rPr lang="en-US" dirty="0" smtClean="0"/>
              <a:t>= tracking + </a:t>
            </a:r>
            <a:r>
              <a:rPr lang="en-US" dirty="0" err="1" smtClean="0"/>
              <a:t>vertexing</a:t>
            </a:r>
            <a:r>
              <a:rPr lang="en-US" dirty="0" smtClean="0"/>
              <a:t> </a:t>
            </a:r>
            <a:r>
              <a:rPr lang="en-US" dirty="0"/>
              <a:t>on ~mm </a:t>
            </a:r>
            <a:r>
              <a:rPr lang="en-US" dirty="0" smtClean="0"/>
              <a:t>precision</a:t>
            </a:r>
          </a:p>
          <a:p>
            <a:pPr lvl="1"/>
            <a:r>
              <a:rPr lang="en-US" dirty="0" smtClean="0">
                <a:solidFill>
                  <a:srgbClr val="0000FF"/>
                </a:solidFill>
              </a:rPr>
              <a:t>Silicon </a:t>
            </a:r>
            <a:r>
              <a:rPr lang="en-US" dirty="0">
                <a:solidFill>
                  <a:srgbClr val="0000FF"/>
                </a:solidFill>
              </a:rPr>
              <a:t>P</a:t>
            </a:r>
            <a:r>
              <a:rPr lang="en-US" dirty="0" smtClean="0">
                <a:solidFill>
                  <a:srgbClr val="0000FF"/>
                </a:solidFill>
              </a:rPr>
              <a:t>ixels </a:t>
            </a:r>
            <a:r>
              <a:rPr lang="en-US" dirty="0" smtClean="0"/>
              <a:t>= tracking + </a:t>
            </a:r>
            <a:r>
              <a:rPr lang="en-US" dirty="0" err="1" smtClean="0"/>
              <a:t>vertexing</a:t>
            </a:r>
            <a:r>
              <a:rPr lang="en-US" dirty="0" smtClean="0"/>
              <a:t> (seeding)</a:t>
            </a:r>
          </a:p>
          <a:p>
            <a:endParaRPr lang="en-US" dirty="0"/>
          </a:p>
          <a:p>
            <a:r>
              <a:rPr lang="en-US" dirty="0" smtClean="0"/>
              <a:t>Pattern recognition better with finer granularity</a:t>
            </a:r>
          </a:p>
          <a:p>
            <a:r>
              <a:rPr lang="en-US" dirty="0" smtClean="0"/>
              <a:t>Often – one has an inside-out </a:t>
            </a:r>
            <a:r>
              <a:rPr lang="en-US" dirty="0" smtClean="0">
                <a:solidFill>
                  <a:srgbClr val="660066"/>
                </a:solidFill>
              </a:rPr>
              <a:t>+</a:t>
            </a:r>
            <a:r>
              <a:rPr lang="en-US" dirty="0" smtClean="0"/>
              <a:t> an outside-in tracking </a:t>
            </a:r>
            <a:r>
              <a:rPr lang="en-US" dirty="0" err="1" smtClean="0"/>
              <a:t>algo</a:t>
            </a:r>
            <a:endParaRPr lang="en-US" dirty="0"/>
          </a:p>
        </p:txBody>
      </p:sp>
      <p:sp>
        <p:nvSpPr>
          <p:cNvPr id="4" name="Slide Number Placeholder 3"/>
          <p:cNvSpPr>
            <a:spLocks noGrp="1"/>
          </p:cNvSpPr>
          <p:nvPr>
            <p:ph type="sldNum" sz="quarter" idx="12"/>
          </p:nvPr>
        </p:nvSpPr>
        <p:spPr/>
        <p:txBody>
          <a:bodyPr/>
          <a:lstStyle/>
          <a:p>
            <a:fld id="{5AE4D389-B7F7-E44B-872F-EAD59ABF0432}" type="slidenum">
              <a:rPr lang="en-US" smtClean="0"/>
              <a:t>31</a:t>
            </a:fld>
            <a:endParaRPr lang="en-US"/>
          </a:p>
        </p:txBody>
      </p:sp>
    </p:spTree>
    <p:extLst>
      <p:ext uri="{BB962C8B-B14F-4D97-AF65-F5344CB8AC3E}">
        <p14:creationId xmlns:p14="http://schemas.microsoft.com/office/powerpoint/2010/main" val="2797350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b="1" dirty="0" smtClean="0">
                <a:solidFill>
                  <a:srgbClr val="660066"/>
                </a:solidFill>
              </a:rPr>
              <a:t>+ Reality &amp; Detector </a:t>
            </a:r>
            <a:r>
              <a:rPr lang="en-US" b="1" dirty="0">
                <a:solidFill>
                  <a:srgbClr val="660066"/>
                </a:solidFill>
              </a:rPr>
              <a:t>occupancy</a:t>
            </a:r>
            <a:br>
              <a:rPr lang="en-US" b="1" dirty="0">
                <a:solidFill>
                  <a:srgbClr val="660066"/>
                </a:solidFill>
              </a:rPr>
            </a:br>
            <a:endParaRPr lang="en-US" sz="2200" b="1" dirty="0">
              <a:solidFill>
                <a:srgbClr val="660066"/>
              </a:solidFill>
            </a:endParaRPr>
          </a:p>
        </p:txBody>
      </p:sp>
      <p:sp>
        <p:nvSpPr>
          <p:cNvPr id="3" name="Content Placeholder 2"/>
          <p:cNvSpPr>
            <a:spLocks noGrp="1"/>
          </p:cNvSpPr>
          <p:nvPr>
            <p:ph idx="1"/>
          </p:nvPr>
        </p:nvSpPr>
        <p:spPr>
          <a:xfrm>
            <a:off x="457200" y="4507816"/>
            <a:ext cx="8229600" cy="1377208"/>
          </a:xfrm>
        </p:spPr>
        <p:txBody>
          <a:bodyPr>
            <a:normAutofit fontScale="92500" lnSpcReduction="10000"/>
          </a:bodyPr>
          <a:lstStyle/>
          <a:p>
            <a:r>
              <a:rPr lang="en-US" sz="2400" dirty="0" smtClean="0"/>
              <a:t>Pixel detector occupancy is at least one order of magnitude smaller than strips. Occupancy depends on </a:t>
            </a:r>
          </a:p>
          <a:p>
            <a:pPr lvl="1"/>
            <a:r>
              <a:rPr lang="en-US" sz="2000" dirty="0" smtClean="0"/>
              <a:t>distance from collision point and </a:t>
            </a:r>
          </a:p>
          <a:p>
            <a:pPr lvl="1"/>
            <a:r>
              <a:rPr lang="en-US" sz="2000" dirty="0" smtClean="0"/>
              <a:t>channel size (pitch and length)</a:t>
            </a:r>
            <a:endParaRPr lang="en-US" sz="2000" dirty="0"/>
          </a:p>
        </p:txBody>
      </p:sp>
      <p:pic>
        <p:nvPicPr>
          <p:cNvPr id="4" name="Picture 3"/>
          <p:cNvPicPr>
            <a:picLocks noChangeAspect="1"/>
          </p:cNvPicPr>
          <p:nvPr/>
        </p:nvPicPr>
        <p:blipFill>
          <a:blip r:embed="rId3"/>
          <a:stretch>
            <a:fillRect/>
          </a:stretch>
        </p:blipFill>
        <p:spPr>
          <a:xfrm>
            <a:off x="844878" y="963101"/>
            <a:ext cx="7390063" cy="3502118"/>
          </a:xfrm>
          <a:prstGeom prst="rect">
            <a:avLst/>
          </a:prstGeom>
        </p:spPr>
      </p:pic>
      <p:sp>
        <p:nvSpPr>
          <p:cNvPr id="5" name="TextBox 4"/>
          <p:cNvSpPr txBox="1"/>
          <p:nvPr/>
        </p:nvSpPr>
        <p:spPr>
          <a:xfrm>
            <a:off x="5145021" y="3660875"/>
            <a:ext cx="2287806" cy="369332"/>
          </a:xfrm>
          <a:prstGeom prst="rect">
            <a:avLst/>
          </a:prstGeom>
          <a:solidFill>
            <a:srgbClr val="FFFF00"/>
          </a:solidFill>
        </p:spPr>
        <p:txBody>
          <a:bodyPr wrap="none" rtlCol="0">
            <a:spAutoFit/>
          </a:bodyPr>
          <a:lstStyle/>
          <a:p>
            <a:r>
              <a:rPr lang="en-US" b="1" dirty="0" smtClean="0">
                <a:solidFill>
                  <a:srgbClr val="660066"/>
                </a:solidFill>
                <a:sym typeface="Wingdings"/>
              </a:rPr>
              <a:t> Track seeding here</a:t>
            </a:r>
            <a:endParaRPr lang="en-US" b="1" dirty="0">
              <a:solidFill>
                <a:srgbClr val="660066"/>
              </a:solidFill>
            </a:endParaRPr>
          </a:p>
        </p:txBody>
      </p:sp>
      <p:sp>
        <p:nvSpPr>
          <p:cNvPr id="6" name="TextBox 5"/>
          <p:cNvSpPr txBox="1"/>
          <p:nvPr/>
        </p:nvSpPr>
        <p:spPr>
          <a:xfrm>
            <a:off x="2725472" y="853613"/>
            <a:ext cx="3320966" cy="369332"/>
          </a:xfrm>
          <a:prstGeom prst="rect">
            <a:avLst/>
          </a:prstGeom>
          <a:noFill/>
        </p:spPr>
        <p:txBody>
          <a:bodyPr wrap="none" rtlCol="0">
            <a:spAutoFit/>
          </a:bodyPr>
          <a:lstStyle/>
          <a:p>
            <a:r>
              <a:rPr lang="en-US" dirty="0" smtClean="0">
                <a:solidFill>
                  <a:srgbClr val="660066"/>
                </a:solidFill>
              </a:rPr>
              <a:t>Example: pileup </a:t>
            </a:r>
            <a:r>
              <a:rPr lang="en-US" dirty="0">
                <a:solidFill>
                  <a:srgbClr val="660066"/>
                </a:solidFill>
              </a:rPr>
              <a:t>of 9 interactions. </a:t>
            </a:r>
          </a:p>
        </p:txBody>
      </p:sp>
      <p:sp>
        <p:nvSpPr>
          <p:cNvPr id="7" name="Rectangle 6"/>
          <p:cNvSpPr/>
          <p:nvPr/>
        </p:nvSpPr>
        <p:spPr>
          <a:xfrm>
            <a:off x="2846194" y="6135468"/>
            <a:ext cx="5108330" cy="64633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a:defRPr sz="1800"/>
            </a:pPr>
            <a:r>
              <a:rPr lang="ro-RO" dirty="0"/>
              <a:t>- single pixel area = 100μm×150μm = </a:t>
            </a:r>
            <a:r>
              <a:rPr lang="ro-RO" b="1" dirty="0"/>
              <a:t>1.5×10</a:t>
            </a:r>
            <a:r>
              <a:rPr lang="ro-RO" b="1" baseline="31999" dirty="0"/>
              <a:t>-2</a:t>
            </a:r>
            <a:r>
              <a:rPr lang="ro-RO" b="1" dirty="0"/>
              <a:t>mm</a:t>
            </a:r>
            <a:r>
              <a:rPr lang="ro-RO" b="1" baseline="31999" dirty="0"/>
              <a:t>2</a:t>
            </a:r>
            <a:endParaRPr lang="ro-RO" b="1" dirty="0"/>
          </a:p>
          <a:p>
            <a:pPr lvl="0">
              <a:defRPr sz="1800"/>
            </a:pPr>
            <a:r>
              <a:rPr lang="ro-RO" dirty="0"/>
              <a:t>- typical strip area = 10cm×100μm = </a:t>
            </a:r>
            <a:r>
              <a:rPr lang="ro-RO" b="1" dirty="0"/>
              <a:t>10mm</a:t>
            </a:r>
            <a:r>
              <a:rPr lang="ro-RO" b="1" baseline="31999" dirty="0"/>
              <a:t>2</a:t>
            </a:r>
          </a:p>
        </p:txBody>
      </p:sp>
      <p:sp>
        <p:nvSpPr>
          <p:cNvPr id="8" name="Slide Number Placeholder 7"/>
          <p:cNvSpPr>
            <a:spLocks noGrp="1"/>
          </p:cNvSpPr>
          <p:nvPr>
            <p:ph type="sldNum" sz="quarter" idx="12"/>
          </p:nvPr>
        </p:nvSpPr>
        <p:spPr/>
        <p:txBody>
          <a:bodyPr/>
          <a:lstStyle/>
          <a:p>
            <a:fld id="{5AE4D389-B7F7-E44B-872F-EAD59ABF0432}" type="slidenum">
              <a:rPr lang="en-US" smtClean="0"/>
              <a:t>32</a:t>
            </a:fld>
            <a:endParaRPr lang="en-US" dirty="0"/>
          </a:p>
        </p:txBody>
      </p:sp>
      <p:sp>
        <p:nvSpPr>
          <p:cNvPr id="9" name="TextBox 8"/>
          <p:cNvSpPr txBox="1"/>
          <p:nvPr/>
        </p:nvSpPr>
        <p:spPr>
          <a:xfrm>
            <a:off x="8200997" y="2263470"/>
            <a:ext cx="943003"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solidFill>
                  <a:srgbClr val="984807"/>
                </a:solidFill>
              </a:rPr>
              <a:t>Take home</a:t>
            </a:r>
          </a:p>
          <a:p>
            <a:pPr algn="ctr"/>
            <a:r>
              <a:rPr lang="en-US" dirty="0" smtClean="0"/>
              <a:t>This is DESIGN</a:t>
            </a:r>
            <a:endParaRPr lang="en-US" dirty="0"/>
          </a:p>
        </p:txBody>
      </p:sp>
      <p:sp>
        <p:nvSpPr>
          <p:cNvPr id="10" name="TextBox 9"/>
          <p:cNvSpPr txBox="1"/>
          <p:nvPr/>
        </p:nvSpPr>
        <p:spPr>
          <a:xfrm>
            <a:off x="3128224" y="1989008"/>
            <a:ext cx="802173" cy="523220"/>
          </a:xfrm>
          <a:prstGeom prst="rect">
            <a:avLst/>
          </a:prstGeom>
          <a:noFill/>
        </p:spPr>
        <p:txBody>
          <a:bodyPr wrap="none" rtlCol="0">
            <a:spAutoFit/>
          </a:bodyPr>
          <a:lstStyle/>
          <a:p>
            <a:r>
              <a:rPr lang="en-US" sz="2800" b="1" dirty="0" smtClean="0"/>
              <a:t>~2%</a:t>
            </a:r>
            <a:endParaRPr lang="en-US" sz="2800" b="1" dirty="0"/>
          </a:p>
        </p:txBody>
      </p:sp>
      <p:sp>
        <p:nvSpPr>
          <p:cNvPr id="11" name="TextBox 10"/>
          <p:cNvSpPr txBox="1"/>
          <p:nvPr/>
        </p:nvSpPr>
        <p:spPr>
          <a:xfrm>
            <a:off x="2833272" y="3571079"/>
            <a:ext cx="1261884" cy="523220"/>
          </a:xfrm>
          <a:prstGeom prst="rect">
            <a:avLst/>
          </a:prstGeom>
          <a:noFill/>
        </p:spPr>
        <p:txBody>
          <a:bodyPr wrap="none" rtlCol="0">
            <a:spAutoFit/>
          </a:bodyPr>
          <a:lstStyle/>
          <a:p>
            <a:r>
              <a:rPr lang="en-US" sz="2800" b="1" dirty="0" smtClean="0"/>
              <a:t>~0,02%</a:t>
            </a:r>
            <a:endParaRPr lang="en-US" sz="2800" b="1" dirty="0"/>
          </a:p>
        </p:txBody>
      </p:sp>
    </p:spTree>
    <p:extLst>
      <p:ext uri="{BB962C8B-B14F-4D97-AF65-F5344CB8AC3E}">
        <p14:creationId xmlns:p14="http://schemas.microsoft.com/office/powerpoint/2010/main" val="1436915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431" y="91670"/>
            <a:ext cx="8229600" cy="1143000"/>
          </a:xfrm>
        </p:spPr>
        <p:txBody>
          <a:bodyPr>
            <a:normAutofit fontScale="90000"/>
          </a:bodyPr>
          <a:lstStyle/>
          <a:p>
            <a:r>
              <a:rPr lang="en-US" b="1" dirty="0">
                <a:solidFill>
                  <a:srgbClr val="660066"/>
                </a:solidFill>
              </a:rPr>
              <a:t>Tracking is basically A ROAD SEARCH</a:t>
            </a:r>
            <a:br>
              <a:rPr lang="en-US" b="1" dirty="0">
                <a:solidFill>
                  <a:srgbClr val="660066"/>
                </a:solidFill>
              </a:rPr>
            </a:br>
            <a:endParaRPr lang="en-US" b="1" dirty="0">
              <a:solidFill>
                <a:srgbClr val="660066"/>
              </a:solidFill>
            </a:endParaRPr>
          </a:p>
        </p:txBody>
      </p:sp>
      <p:sp>
        <p:nvSpPr>
          <p:cNvPr id="4" name="Slide Number Placeholder 3"/>
          <p:cNvSpPr>
            <a:spLocks noGrp="1"/>
          </p:cNvSpPr>
          <p:nvPr>
            <p:ph type="sldNum" sz="quarter" idx="12"/>
          </p:nvPr>
        </p:nvSpPr>
        <p:spPr/>
        <p:txBody>
          <a:bodyPr/>
          <a:lstStyle/>
          <a:p>
            <a:fld id="{5AE4D389-B7F7-E44B-872F-EAD59ABF0432}" type="slidenum">
              <a:rPr lang="en-US" smtClean="0"/>
              <a:t>33</a:t>
            </a:fld>
            <a:endParaRPr lang="en-US"/>
          </a:p>
        </p:txBody>
      </p:sp>
      <p:pic>
        <p:nvPicPr>
          <p:cNvPr id="6" name="Picture 5" descr="Screen Shot 2016-03-31 at 17.50.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75969"/>
            <a:ext cx="5580346" cy="4194283"/>
          </a:xfrm>
          <a:prstGeom prst="rect">
            <a:avLst/>
          </a:prstGeom>
        </p:spPr>
      </p:pic>
      <p:pic>
        <p:nvPicPr>
          <p:cNvPr id="11" name="Picture 10" descr="Screen Shot 2016-03-31 at 17.53.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67420" y="643754"/>
            <a:ext cx="5412926" cy="864472"/>
          </a:xfrm>
          <a:prstGeom prst="rect">
            <a:avLst/>
          </a:prstGeom>
        </p:spPr>
      </p:pic>
      <p:sp>
        <p:nvSpPr>
          <p:cNvPr id="12" name="TextBox 11"/>
          <p:cNvSpPr txBox="1"/>
          <p:nvPr/>
        </p:nvSpPr>
        <p:spPr>
          <a:xfrm>
            <a:off x="5479988" y="1833096"/>
            <a:ext cx="3647322" cy="489364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3200" b="1" dirty="0" smtClean="0">
                <a:solidFill>
                  <a:srgbClr val="660066"/>
                </a:solidFill>
              </a:rPr>
              <a:t>Again: You want</a:t>
            </a:r>
          </a:p>
          <a:p>
            <a:pPr marL="342900" indent="-342900">
              <a:buFont typeface="Arial"/>
              <a:buChar char="•"/>
            </a:pPr>
            <a:r>
              <a:rPr lang="en-US" sz="2000" dirty="0" smtClean="0"/>
              <a:t>No deviating tracks – no MS</a:t>
            </a:r>
          </a:p>
          <a:p>
            <a:pPr marL="800100" lvl="1" indent="-342900">
              <a:buFont typeface="Arial"/>
              <a:buChar char="•"/>
            </a:pPr>
            <a:r>
              <a:rPr lang="en-US" sz="2000" dirty="0" smtClean="0"/>
              <a:t>Algorithm compensates </a:t>
            </a:r>
          </a:p>
          <a:p>
            <a:pPr marL="342900" indent="-342900">
              <a:buFont typeface="Arial"/>
              <a:buChar char="•"/>
            </a:pPr>
            <a:r>
              <a:rPr lang="en-US" sz="2000" dirty="0" smtClean="0"/>
              <a:t>Good granularity &amp;              low occupancy</a:t>
            </a:r>
          </a:p>
          <a:p>
            <a:pPr marL="800100" lvl="1" indent="-342900">
              <a:buFont typeface="Arial"/>
              <a:buChar char="•"/>
            </a:pPr>
            <a:r>
              <a:rPr lang="en-US" sz="2000" dirty="0" smtClean="0"/>
              <a:t>Only one track in the search window</a:t>
            </a:r>
          </a:p>
          <a:p>
            <a:pPr marL="800100" lvl="1" indent="-342900">
              <a:buFont typeface="Arial"/>
              <a:buChar char="•"/>
            </a:pPr>
            <a:r>
              <a:rPr lang="en-US" sz="2000" dirty="0" smtClean="0"/>
              <a:t>Low </a:t>
            </a:r>
            <a:r>
              <a:rPr lang="en-US" sz="2000" dirty="0" err="1" smtClean="0"/>
              <a:t>combinatorics</a:t>
            </a:r>
            <a:endParaRPr lang="en-US" sz="2000" dirty="0" smtClean="0"/>
          </a:p>
          <a:p>
            <a:pPr marL="342900" indent="-342900">
              <a:buFont typeface="Arial"/>
              <a:buChar char="•"/>
            </a:pPr>
            <a:r>
              <a:rPr lang="en-US" sz="2000" dirty="0" smtClean="0"/>
              <a:t>Track start at low radii</a:t>
            </a:r>
          </a:p>
          <a:p>
            <a:pPr marL="342900" indent="-342900">
              <a:buFont typeface="Arial"/>
              <a:buChar char="•"/>
            </a:pPr>
            <a:r>
              <a:rPr lang="en-US" sz="2000" dirty="0" smtClean="0"/>
              <a:t>Large lever arm</a:t>
            </a:r>
          </a:p>
          <a:p>
            <a:pPr marL="342900" indent="-342900">
              <a:buFont typeface="Arial"/>
              <a:buChar char="•"/>
            </a:pPr>
            <a:r>
              <a:rPr lang="en-US" sz="2000" dirty="0" smtClean="0"/>
              <a:t>Good point resolution</a:t>
            </a:r>
          </a:p>
          <a:p>
            <a:pPr marL="342900" indent="-342900">
              <a:buFont typeface="Arial"/>
              <a:buChar char="•"/>
            </a:pPr>
            <a:endParaRPr lang="en-US" sz="2000" dirty="0"/>
          </a:p>
          <a:p>
            <a:pPr marL="342900" indent="-342900">
              <a:buFont typeface="Arial"/>
              <a:buChar char="•"/>
            </a:pPr>
            <a:r>
              <a:rPr lang="en-US" sz="2000" dirty="0" smtClean="0"/>
              <a:t>Any info/constraint helps:</a:t>
            </a:r>
          </a:p>
          <a:p>
            <a:pPr marL="800100" lvl="1" indent="-342900">
              <a:buFont typeface="Arial"/>
              <a:buChar char="•"/>
            </a:pPr>
            <a:r>
              <a:rPr lang="en-US" sz="2000" dirty="0" smtClean="0"/>
              <a:t>Vertex</a:t>
            </a:r>
          </a:p>
          <a:p>
            <a:pPr marL="800100" lvl="1" indent="-342900">
              <a:buFont typeface="Arial"/>
              <a:buChar char="•"/>
            </a:pPr>
            <a:r>
              <a:rPr lang="en-US" sz="2000" dirty="0" smtClean="0"/>
              <a:t>Info from other detectors</a:t>
            </a:r>
          </a:p>
        </p:txBody>
      </p:sp>
      <p:sp>
        <p:nvSpPr>
          <p:cNvPr id="13" name="TextBox 12"/>
          <p:cNvSpPr txBox="1"/>
          <p:nvPr/>
        </p:nvSpPr>
        <p:spPr>
          <a:xfrm>
            <a:off x="167420" y="1487482"/>
            <a:ext cx="4803343"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err="1" smtClean="0"/>
              <a:t>Kalman</a:t>
            </a:r>
            <a:r>
              <a:rPr lang="en-US" dirty="0" smtClean="0"/>
              <a:t> filters improves parameters with each hit </a:t>
            </a:r>
            <a:endParaRPr lang="en-US" dirty="0"/>
          </a:p>
        </p:txBody>
      </p:sp>
      <p:sp>
        <p:nvSpPr>
          <p:cNvPr id="14" name="TextBox 13"/>
          <p:cNvSpPr txBox="1"/>
          <p:nvPr/>
        </p:nvSpPr>
        <p:spPr>
          <a:xfrm>
            <a:off x="2854645" y="6462475"/>
            <a:ext cx="2725701"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400" dirty="0" smtClean="0"/>
              <a:t>‘Borrowed’ from Francesco Ragusa </a:t>
            </a:r>
            <a:endParaRPr lang="en-US" sz="1400" dirty="0"/>
          </a:p>
        </p:txBody>
      </p:sp>
      <p:sp>
        <p:nvSpPr>
          <p:cNvPr id="3" name="TextBox 2"/>
          <p:cNvSpPr txBox="1"/>
          <p:nvPr/>
        </p:nvSpPr>
        <p:spPr>
          <a:xfrm>
            <a:off x="5585064" y="852622"/>
            <a:ext cx="3031500" cy="646331"/>
          </a:xfrm>
          <a:prstGeom prst="rect">
            <a:avLst/>
          </a:prstGeom>
          <a:ln>
            <a:solidFill>
              <a:srgbClr val="8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Often more than one possible road at the track points</a:t>
            </a:r>
            <a:endParaRPr lang="en-US" dirty="0"/>
          </a:p>
        </p:txBody>
      </p:sp>
    </p:spTree>
    <p:extLst>
      <p:ext uri="{BB962C8B-B14F-4D97-AF65-F5344CB8AC3E}">
        <p14:creationId xmlns:p14="http://schemas.microsoft.com/office/powerpoint/2010/main" val="2430999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833245" y="3035416"/>
            <a:ext cx="3045325" cy="1518976"/>
          </a:xfrm>
          <a:prstGeom prst="rect">
            <a:avLst/>
          </a:prstGeom>
        </p:spPr>
      </p:pic>
      <p:pic>
        <p:nvPicPr>
          <p:cNvPr id="9" name="Picture 8"/>
          <p:cNvPicPr>
            <a:picLocks noChangeAspect="1"/>
          </p:cNvPicPr>
          <p:nvPr/>
        </p:nvPicPr>
        <p:blipFill>
          <a:blip r:embed="rId4"/>
          <a:stretch>
            <a:fillRect/>
          </a:stretch>
        </p:blipFill>
        <p:spPr>
          <a:xfrm>
            <a:off x="47391" y="1597880"/>
            <a:ext cx="3514103" cy="1750678"/>
          </a:xfrm>
          <a:prstGeom prst="rect">
            <a:avLst/>
          </a:prstGeom>
        </p:spPr>
      </p:pic>
      <p:pic>
        <p:nvPicPr>
          <p:cNvPr id="10" name="Picture 9"/>
          <p:cNvPicPr>
            <a:picLocks noChangeAspect="1"/>
          </p:cNvPicPr>
          <p:nvPr/>
        </p:nvPicPr>
        <p:blipFill>
          <a:blip r:embed="rId5"/>
          <a:stretch>
            <a:fillRect/>
          </a:stretch>
        </p:blipFill>
        <p:spPr>
          <a:xfrm>
            <a:off x="4483014" y="642321"/>
            <a:ext cx="3208420" cy="1611941"/>
          </a:xfrm>
          <a:prstGeom prst="rect">
            <a:avLst/>
          </a:prstGeom>
        </p:spPr>
      </p:pic>
      <p:sp>
        <p:nvSpPr>
          <p:cNvPr id="11" name="TextBox 10"/>
          <p:cNvSpPr txBox="1"/>
          <p:nvPr/>
        </p:nvSpPr>
        <p:spPr>
          <a:xfrm>
            <a:off x="1100818" y="1211810"/>
            <a:ext cx="1466304" cy="369332"/>
          </a:xfrm>
          <a:prstGeom prst="rect">
            <a:avLst/>
          </a:prstGeom>
          <a:noFill/>
        </p:spPr>
        <p:txBody>
          <a:bodyPr wrap="none" rtlCol="0">
            <a:spAutoFit/>
          </a:bodyPr>
          <a:lstStyle/>
          <a:p>
            <a:r>
              <a:rPr lang="en-US" dirty="0" smtClean="0"/>
              <a:t>Hits (clusters)</a:t>
            </a:r>
            <a:endParaRPr lang="en-US" dirty="0"/>
          </a:p>
        </p:txBody>
      </p:sp>
      <p:sp>
        <p:nvSpPr>
          <p:cNvPr id="12" name="TextBox 11"/>
          <p:cNvSpPr txBox="1"/>
          <p:nvPr/>
        </p:nvSpPr>
        <p:spPr>
          <a:xfrm>
            <a:off x="3746915" y="631401"/>
            <a:ext cx="736099" cy="369332"/>
          </a:xfrm>
          <a:prstGeom prst="rect">
            <a:avLst/>
          </a:prstGeom>
          <a:noFill/>
        </p:spPr>
        <p:txBody>
          <a:bodyPr wrap="none" rtlCol="0">
            <a:spAutoFit/>
          </a:bodyPr>
          <a:lstStyle/>
          <a:p>
            <a:r>
              <a:rPr lang="en-US" dirty="0" smtClean="0"/>
              <a:t>Seeds</a:t>
            </a:r>
            <a:endParaRPr lang="en-US" dirty="0"/>
          </a:p>
        </p:txBody>
      </p:sp>
      <p:sp>
        <p:nvSpPr>
          <p:cNvPr id="13" name="TextBox 12"/>
          <p:cNvSpPr txBox="1"/>
          <p:nvPr/>
        </p:nvSpPr>
        <p:spPr>
          <a:xfrm>
            <a:off x="6564556" y="2666084"/>
            <a:ext cx="1495609" cy="369332"/>
          </a:xfrm>
          <a:prstGeom prst="rect">
            <a:avLst/>
          </a:prstGeom>
          <a:noFill/>
        </p:spPr>
        <p:txBody>
          <a:bodyPr wrap="none" rtlCol="0">
            <a:spAutoFit/>
          </a:bodyPr>
          <a:lstStyle/>
          <a:p>
            <a:r>
              <a:rPr lang="en-US" dirty="0" smtClean="0"/>
              <a:t>Track building</a:t>
            </a:r>
          </a:p>
        </p:txBody>
      </p:sp>
      <p:sp>
        <p:nvSpPr>
          <p:cNvPr id="14" name="TextBox 13"/>
          <p:cNvSpPr txBox="1"/>
          <p:nvPr/>
        </p:nvSpPr>
        <p:spPr>
          <a:xfrm>
            <a:off x="3992245" y="4511031"/>
            <a:ext cx="2592289" cy="369332"/>
          </a:xfrm>
          <a:prstGeom prst="rect">
            <a:avLst/>
          </a:prstGeom>
          <a:noFill/>
        </p:spPr>
        <p:txBody>
          <a:bodyPr wrap="none" rtlCol="0">
            <a:spAutoFit/>
          </a:bodyPr>
          <a:lstStyle/>
          <a:p>
            <a:r>
              <a:rPr lang="en-US" dirty="0" smtClean="0"/>
              <a:t>Track fitting and selection</a:t>
            </a:r>
          </a:p>
        </p:txBody>
      </p:sp>
      <p:sp>
        <p:nvSpPr>
          <p:cNvPr id="15" name="TextBox 14"/>
          <p:cNvSpPr txBox="1"/>
          <p:nvPr/>
        </p:nvSpPr>
        <p:spPr>
          <a:xfrm>
            <a:off x="940393" y="3584002"/>
            <a:ext cx="1659429" cy="369332"/>
          </a:xfrm>
          <a:prstGeom prst="rect">
            <a:avLst/>
          </a:prstGeom>
          <a:noFill/>
        </p:spPr>
        <p:txBody>
          <a:bodyPr wrap="none" rtlCol="0">
            <a:spAutoFit/>
          </a:bodyPr>
          <a:lstStyle/>
          <a:p>
            <a:r>
              <a:rPr lang="en-US" dirty="0" smtClean="0"/>
              <a:t>Unassigned hits</a:t>
            </a:r>
            <a:endParaRPr lang="en-US" dirty="0"/>
          </a:p>
        </p:txBody>
      </p:sp>
      <p:sp>
        <p:nvSpPr>
          <p:cNvPr id="16" name="Right Arrow 15"/>
          <p:cNvSpPr/>
          <p:nvPr/>
        </p:nvSpPr>
        <p:spPr>
          <a:xfrm rot="20807212">
            <a:off x="3520483" y="1404297"/>
            <a:ext cx="816355" cy="30012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rot="2594276">
            <a:off x="5064080" y="2516021"/>
            <a:ext cx="816355" cy="30012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8429762">
            <a:off x="6576517" y="4914316"/>
            <a:ext cx="816355" cy="30012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p:cNvSpPr/>
          <p:nvPr/>
        </p:nvSpPr>
        <p:spPr>
          <a:xfrm rot="11848783">
            <a:off x="3088810" y="4996035"/>
            <a:ext cx="816355" cy="30012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ight Arrow 19"/>
          <p:cNvSpPr/>
          <p:nvPr/>
        </p:nvSpPr>
        <p:spPr>
          <a:xfrm rot="16366660">
            <a:off x="422314" y="3596276"/>
            <a:ext cx="544017" cy="333783"/>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6"/>
          <a:stretch>
            <a:fillRect/>
          </a:stretch>
        </p:blipFill>
        <p:spPr>
          <a:xfrm>
            <a:off x="4092464" y="4870886"/>
            <a:ext cx="2491048" cy="1744180"/>
          </a:xfrm>
          <a:prstGeom prst="rect">
            <a:avLst/>
          </a:prstGeom>
        </p:spPr>
      </p:pic>
      <p:pic>
        <p:nvPicPr>
          <p:cNvPr id="4" name="Picture 3"/>
          <p:cNvPicPr>
            <a:picLocks noChangeAspect="1"/>
          </p:cNvPicPr>
          <p:nvPr/>
        </p:nvPicPr>
        <p:blipFill>
          <a:blip r:embed="rId7"/>
          <a:stretch>
            <a:fillRect/>
          </a:stretch>
        </p:blipFill>
        <p:spPr>
          <a:xfrm>
            <a:off x="445625" y="4042945"/>
            <a:ext cx="2616959" cy="1822525"/>
          </a:xfrm>
          <a:prstGeom prst="rect">
            <a:avLst/>
          </a:prstGeom>
        </p:spPr>
      </p:pic>
      <p:sp>
        <p:nvSpPr>
          <p:cNvPr id="21" name="Title 1"/>
          <p:cNvSpPr>
            <a:spLocks noGrp="1"/>
          </p:cNvSpPr>
          <p:nvPr>
            <p:ph type="title"/>
          </p:nvPr>
        </p:nvSpPr>
        <p:spPr>
          <a:xfrm>
            <a:off x="47391" y="15490"/>
            <a:ext cx="9068175" cy="535315"/>
          </a:xfrm>
        </p:spPr>
        <p:txBody>
          <a:bodyPr>
            <a:noAutofit/>
          </a:bodyPr>
          <a:lstStyle/>
          <a:p>
            <a:r>
              <a:rPr lang="en-US" sz="4400" b="1" dirty="0" smtClean="0">
                <a:solidFill>
                  <a:srgbClr val="660066"/>
                </a:solidFill>
              </a:rPr>
              <a:t>Tracking    </a:t>
            </a:r>
            <a:r>
              <a:rPr lang="en-US" dirty="0" smtClean="0">
                <a:solidFill>
                  <a:srgbClr val="660066"/>
                </a:solidFill>
              </a:rPr>
              <a:t> </a:t>
            </a:r>
            <a:r>
              <a:rPr lang="en-US" sz="1800" dirty="0">
                <a:solidFill>
                  <a:srgbClr val="660066"/>
                </a:solidFill>
              </a:rPr>
              <a:t>– https://</a:t>
            </a:r>
            <a:r>
              <a:rPr lang="en-US" sz="1800" dirty="0" err="1">
                <a:solidFill>
                  <a:srgbClr val="660066"/>
                </a:solidFill>
              </a:rPr>
              <a:t>cms.web.cern.ch</a:t>
            </a:r>
            <a:r>
              <a:rPr lang="en-US" sz="1800" dirty="0">
                <a:solidFill>
                  <a:srgbClr val="660066"/>
                </a:solidFill>
              </a:rPr>
              <a:t>/org/tracking-</a:t>
            </a:r>
            <a:r>
              <a:rPr lang="en-US" sz="1800" dirty="0" err="1" smtClean="0">
                <a:solidFill>
                  <a:srgbClr val="660066"/>
                </a:solidFill>
              </a:rPr>
              <a:t>pog</a:t>
            </a:r>
            <a:endParaRPr lang="en-US" sz="3200" dirty="0">
              <a:solidFill>
                <a:srgbClr val="660066"/>
              </a:solidFill>
            </a:endParaRPr>
          </a:p>
        </p:txBody>
      </p:sp>
      <p:sp>
        <p:nvSpPr>
          <p:cNvPr id="3" name="TextBox 2"/>
          <p:cNvSpPr txBox="1"/>
          <p:nvPr/>
        </p:nvSpPr>
        <p:spPr>
          <a:xfrm>
            <a:off x="7691434" y="816067"/>
            <a:ext cx="713056" cy="369332"/>
          </a:xfrm>
          <a:prstGeom prst="rect">
            <a:avLst/>
          </a:prstGeom>
          <a:noFill/>
        </p:spPr>
        <p:txBody>
          <a:bodyPr wrap="none" rtlCol="0">
            <a:spAutoFit/>
          </a:bodyPr>
          <a:lstStyle/>
          <a:p>
            <a:r>
              <a:rPr lang="en-US" dirty="0" smtClean="0"/>
              <a:t>Strips</a:t>
            </a:r>
            <a:endParaRPr lang="en-US" dirty="0"/>
          </a:p>
        </p:txBody>
      </p:sp>
      <p:sp>
        <p:nvSpPr>
          <p:cNvPr id="23" name="TextBox 22"/>
          <p:cNvSpPr txBox="1"/>
          <p:nvPr/>
        </p:nvSpPr>
        <p:spPr>
          <a:xfrm>
            <a:off x="7691434" y="1597880"/>
            <a:ext cx="624690" cy="369332"/>
          </a:xfrm>
          <a:prstGeom prst="rect">
            <a:avLst/>
          </a:prstGeom>
          <a:noFill/>
        </p:spPr>
        <p:txBody>
          <a:bodyPr wrap="none" rtlCol="0">
            <a:spAutoFit/>
          </a:bodyPr>
          <a:lstStyle/>
          <a:p>
            <a:r>
              <a:rPr lang="en-US" dirty="0" smtClean="0"/>
              <a:t>Pixel</a:t>
            </a:r>
            <a:endParaRPr lang="en-US" dirty="0"/>
          </a:p>
        </p:txBody>
      </p:sp>
      <p:sp>
        <p:nvSpPr>
          <p:cNvPr id="5" name="TextBox 4"/>
          <p:cNvSpPr txBox="1"/>
          <p:nvPr/>
        </p:nvSpPr>
        <p:spPr>
          <a:xfrm rot="18694451">
            <a:off x="78492" y="1490895"/>
            <a:ext cx="63641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dirty="0" smtClean="0"/>
              <a:t>Start</a:t>
            </a:r>
            <a:endParaRPr lang="en-US" dirty="0"/>
          </a:p>
        </p:txBody>
      </p:sp>
      <p:sp>
        <p:nvSpPr>
          <p:cNvPr id="7" name="Slide Number Placeholder 6"/>
          <p:cNvSpPr>
            <a:spLocks noGrp="1"/>
          </p:cNvSpPr>
          <p:nvPr>
            <p:ph type="sldNum" sz="quarter" idx="12"/>
          </p:nvPr>
        </p:nvSpPr>
        <p:spPr/>
        <p:txBody>
          <a:bodyPr/>
          <a:lstStyle/>
          <a:p>
            <a:fld id="{5AE4D389-B7F7-E44B-872F-EAD59ABF0432}" type="slidenum">
              <a:rPr lang="en-US" smtClean="0"/>
              <a:t>34</a:t>
            </a:fld>
            <a:endParaRPr lang="en-US"/>
          </a:p>
        </p:txBody>
      </p:sp>
      <p:sp>
        <p:nvSpPr>
          <p:cNvPr id="8" name="TextBox 7"/>
          <p:cNvSpPr txBox="1"/>
          <p:nvPr/>
        </p:nvSpPr>
        <p:spPr>
          <a:xfrm>
            <a:off x="3477722" y="3521051"/>
            <a:ext cx="1896774"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err="1" smtClean="0"/>
              <a:t>Serveral</a:t>
            </a:r>
            <a:r>
              <a:rPr lang="en-US" sz="2400" dirty="0" smtClean="0"/>
              <a:t> iterations</a:t>
            </a:r>
            <a:endParaRPr lang="en-US" sz="2400" dirty="0"/>
          </a:p>
        </p:txBody>
      </p:sp>
      <p:sp>
        <p:nvSpPr>
          <p:cNvPr id="24" name="TextBox 23"/>
          <p:cNvSpPr txBox="1"/>
          <p:nvPr/>
        </p:nvSpPr>
        <p:spPr>
          <a:xfrm rot="5400000">
            <a:off x="7877735" y="1084852"/>
            <a:ext cx="2278614" cy="253916"/>
          </a:xfrm>
          <a:prstGeom prst="rect">
            <a:avLst/>
          </a:prstGeom>
          <a:noFill/>
        </p:spPr>
        <p:txBody>
          <a:bodyPr wrap="none" rtlCol="0">
            <a:spAutoFit/>
          </a:bodyPr>
          <a:lstStyle/>
          <a:p>
            <a:r>
              <a:rPr lang="en-US" sz="1050" dirty="0" smtClean="0"/>
              <a:t>Slide from CMS Tracking Training Days</a:t>
            </a:r>
            <a:endParaRPr lang="en-US" sz="1050" dirty="0"/>
          </a:p>
        </p:txBody>
      </p:sp>
      <p:sp>
        <p:nvSpPr>
          <p:cNvPr id="22" name="TextBox 21"/>
          <p:cNvSpPr txBox="1"/>
          <p:nvPr/>
        </p:nvSpPr>
        <p:spPr>
          <a:xfrm>
            <a:off x="7496564" y="4506042"/>
            <a:ext cx="1580894"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400" dirty="0" err="1" smtClean="0"/>
              <a:t>Combinatorics</a:t>
            </a:r>
            <a:r>
              <a:rPr lang="en-US" sz="1400" dirty="0" smtClean="0"/>
              <a:t>!?!?!</a:t>
            </a:r>
          </a:p>
          <a:p>
            <a:r>
              <a:rPr lang="en-US" sz="1400" dirty="0" smtClean="0"/>
              <a:t>Granularity is key</a:t>
            </a:r>
            <a:endParaRPr lang="en-US" sz="1400" dirty="0"/>
          </a:p>
        </p:txBody>
      </p:sp>
      <p:sp>
        <p:nvSpPr>
          <p:cNvPr id="25" name="TextBox 24"/>
          <p:cNvSpPr txBox="1"/>
          <p:nvPr/>
        </p:nvSpPr>
        <p:spPr>
          <a:xfrm>
            <a:off x="6704166" y="2028929"/>
            <a:ext cx="1580894"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400" dirty="0" err="1" smtClean="0"/>
              <a:t>Combinatorics</a:t>
            </a:r>
            <a:r>
              <a:rPr lang="en-US" sz="1400" dirty="0" smtClean="0"/>
              <a:t>!?!?!</a:t>
            </a:r>
          </a:p>
          <a:p>
            <a:r>
              <a:rPr lang="en-US" sz="1400" dirty="0" smtClean="0"/>
              <a:t>Granularity is key</a:t>
            </a:r>
            <a:endParaRPr lang="en-US" sz="1400" dirty="0"/>
          </a:p>
        </p:txBody>
      </p:sp>
    </p:spTree>
    <p:extLst>
      <p:ext uri="{BB962C8B-B14F-4D97-AF65-F5344CB8AC3E}">
        <p14:creationId xmlns:p14="http://schemas.microsoft.com/office/powerpoint/2010/main" val="376490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284"/>
            <a:ext cx="8229600" cy="461565"/>
          </a:xfrm>
        </p:spPr>
        <p:txBody>
          <a:bodyPr>
            <a:normAutofit fontScale="90000"/>
          </a:bodyPr>
          <a:lstStyle/>
          <a:p>
            <a:r>
              <a:rPr lang="en-US" b="1" dirty="0" smtClean="0">
                <a:solidFill>
                  <a:srgbClr val="660066"/>
                </a:solidFill>
              </a:rPr>
              <a:t>Iterative tracking features</a:t>
            </a:r>
            <a:endParaRPr lang="en-US" b="1" dirty="0">
              <a:solidFill>
                <a:srgbClr val="660066"/>
              </a:solidFill>
            </a:endParaRPr>
          </a:p>
        </p:txBody>
      </p:sp>
      <p:pic>
        <p:nvPicPr>
          <p:cNvPr id="4" name="Picture 3"/>
          <p:cNvPicPr>
            <a:picLocks noChangeAspect="1"/>
          </p:cNvPicPr>
          <p:nvPr/>
        </p:nvPicPr>
        <p:blipFill>
          <a:blip r:embed="rId3"/>
          <a:stretch>
            <a:fillRect/>
          </a:stretch>
        </p:blipFill>
        <p:spPr>
          <a:xfrm>
            <a:off x="132739" y="689599"/>
            <a:ext cx="3311939" cy="3132221"/>
          </a:xfrm>
          <a:prstGeom prst="rect">
            <a:avLst/>
          </a:prstGeom>
        </p:spPr>
      </p:pic>
      <p:pic>
        <p:nvPicPr>
          <p:cNvPr id="5" name="Picture 4"/>
          <p:cNvPicPr>
            <a:picLocks noChangeAspect="1"/>
          </p:cNvPicPr>
          <p:nvPr/>
        </p:nvPicPr>
        <p:blipFill>
          <a:blip r:embed="rId4"/>
          <a:stretch>
            <a:fillRect/>
          </a:stretch>
        </p:blipFill>
        <p:spPr>
          <a:xfrm>
            <a:off x="5907769" y="689599"/>
            <a:ext cx="3208421" cy="3126316"/>
          </a:xfrm>
          <a:prstGeom prst="rect">
            <a:avLst/>
          </a:prstGeom>
        </p:spPr>
      </p:pic>
      <p:sp>
        <p:nvSpPr>
          <p:cNvPr id="6" name="TextBox 5"/>
          <p:cNvSpPr txBox="1"/>
          <p:nvPr/>
        </p:nvSpPr>
        <p:spPr>
          <a:xfrm>
            <a:off x="3545145" y="753132"/>
            <a:ext cx="2210649" cy="1754327"/>
          </a:xfrm>
          <a:prstGeom prst="rect">
            <a:avLst/>
          </a:prstGeom>
          <a:noFill/>
        </p:spPr>
        <p:txBody>
          <a:bodyPr wrap="none" rtlCol="0">
            <a:spAutoFit/>
          </a:bodyPr>
          <a:lstStyle/>
          <a:p>
            <a:r>
              <a:rPr lang="en-US" dirty="0" smtClean="0"/>
              <a:t>Iterations beyond the</a:t>
            </a:r>
          </a:p>
          <a:p>
            <a:r>
              <a:rPr lang="en-US" dirty="0"/>
              <a:t>f</a:t>
            </a:r>
            <a:r>
              <a:rPr lang="en-US" dirty="0" smtClean="0"/>
              <a:t>irst one improve the</a:t>
            </a:r>
          </a:p>
          <a:p>
            <a:r>
              <a:rPr lang="en-US" dirty="0" smtClean="0"/>
              <a:t>Acceptance either in </a:t>
            </a:r>
          </a:p>
          <a:p>
            <a:r>
              <a:rPr lang="en-US" dirty="0" err="1" smtClean="0"/>
              <a:t>Pt</a:t>
            </a:r>
            <a:r>
              <a:rPr lang="en-US" dirty="0" smtClean="0"/>
              <a:t> or in displacement</a:t>
            </a:r>
          </a:p>
          <a:p>
            <a:r>
              <a:rPr lang="en-US" dirty="0" smtClean="0"/>
              <a:t>And recover detector</a:t>
            </a:r>
          </a:p>
          <a:p>
            <a:r>
              <a:rPr lang="en-US" dirty="0" smtClean="0"/>
              <a:t>Full </a:t>
            </a:r>
            <a:r>
              <a:rPr lang="en-US" dirty="0" err="1" smtClean="0"/>
              <a:t>hermeticity</a:t>
            </a:r>
            <a:endParaRPr lang="en-US" dirty="0"/>
          </a:p>
        </p:txBody>
      </p:sp>
      <p:sp>
        <p:nvSpPr>
          <p:cNvPr id="7" name="TextBox 6"/>
          <p:cNvSpPr txBox="1"/>
          <p:nvPr/>
        </p:nvSpPr>
        <p:spPr>
          <a:xfrm>
            <a:off x="2975769" y="5108155"/>
            <a:ext cx="2527593" cy="923330"/>
          </a:xfrm>
          <a:prstGeom prst="rect">
            <a:avLst/>
          </a:prstGeom>
          <a:noFill/>
        </p:spPr>
        <p:txBody>
          <a:bodyPr wrap="none" rtlCol="0">
            <a:spAutoFit/>
          </a:bodyPr>
          <a:lstStyle/>
          <a:p>
            <a:r>
              <a:rPr lang="en-US" dirty="0" err="1" smtClean="0"/>
              <a:t>Bla</a:t>
            </a:r>
            <a:r>
              <a:rPr lang="en-US" dirty="0" smtClean="0"/>
              <a:t> </a:t>
            </a:r>
            <a:r>
              <a:rPr lang="en-US" dirty="0" err="1" smtClean="0"/>
              <a:t>Bla</a:t>
            </a:r>
            <a:r>
              <a:rPr lang="en-US" dirty="0" smtClean="0"/>
              <a:t> computing power</a:t>
            </a:r>
          </a:p>
          <a:p>
            <a:r>
              <a:rPr lang="en-US" dirty="0" smtClean="0"/>
              <a:t>Works with PU</a:t>
            </a:r>
          </a:p>
          <a:p>
            <a:r>
              <a:rPr lang="en-US" dirty="0" smtClean="0"/>
              <a:t>PLOT</a:t>
            </a:r>
            <a:endParaRPr lang="en-US" dirty="0"/>
          </a:p>
        </p:txBody>
      </p:sp>
      <p:pic>
        <p:nvPicPr>
          <p:cNvPr id="3" name="Picture 2" descr="Screen Shot 2014-07-11 at 12.30.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0513" y="3894016"/>
            <a:ext cx="6372903" cy="2941340"/>
          </a:xfrm>
          <a:prstGeom prst="rect">
            <a:avLst/>
          </a:prstGeom>
        </p:spPr>
      </p:pic>
      <p:sp>
        <p:nvSpPr>
          <p:cNvPr id="8" name="TextBox 7"/>
          <p:cNvSpPr txBox="1"/>
          <p:nvPr/>
        </p:nvSpPr>
        <p:spPr>
          <a:xfrm>
            <a:off x="129497" y="4487224"/>
            <a:ext cx="2641600" cy="2308324"/>
          </a:xfrm>
          <a:prstGeom prst="rect">
            <a:avLst/>
          </a:prstGeom>
          <a:noFill/>
        </p:spPr>
        <p:txBody>
          <a:bodyPr wrap="square" rtlCol="0">
            <a:spAutoFit/>
          </a:bodyPr>
          <a:lstStyle/>
          <a:p>
            <a:r>
              <a:rPr lang="en-US" dirty="0" smtClean="0"/>
              <a:t>Situation gets more complicated with higher pile-up.</a:t>
            </a:r>
          </a:p>
          <a:p>
            <a:endParaRPr lang="en-US" dirty="0" smtClean="0"/>
          </a:p>
          <a:p>
            <a:r>
              <a:rPr lang="en-US" dirty="0" smtClean="0"/>
              <a:t>Lots of progress in software to counteract done and still necessary to be done!</a:t>
            </a:r>
            <a:endParaRPr lang="en-US" dirty="0"/>
          </a:p>
        </p:txBody>
      </p:sp>
      <p:sp>
        <p:nvSpPr>
          <p:cNvPr id="9" name="Rectangle 8"/>
          <p:cNvSpPr/>
          <p:nvPr/>
        </p:nvSpPr>
        <p:spPr>
          <a:xfrm rot="1324488">
            <a:off x="1558426" y="2188047"/>
            <a:ext cx="1685077" cy="369332"/>
          </a:xfrm>
          <a:prstGeom prst="rect">
            <a:avLst/>
          </a:prstGeom>
        </p:spPr>
        <p:txBody>
          <a:bodyPr wrap="none">
            <a:spAutoFit/>
          </a:bodyPr>
          <a:lstStyle/>
          <a:p>
            <a:r>
              <a:rPr lang="en-US" dirty="0">
                <a:solidFill>
                  <a:srgbClr val="008000"/>
                </a:solidFill>
              </a:rPr>
              <a:t>displaced tracks</a:t>
            </a:r>
          </a:p>
        </p:txBody>
      </p:sp>
      <p:sp>
        <p:nvSpPr>
          <p:cNvPr id="10" name="TextBox 9"/>
          <p:cNvSpPr txBox="1"/>
          <p:nvPr/>
        </p:nvSpPr>
        <p:spPr>
          <a:xfrm rot="510034">
            <a:off x="7380578" y="654791"/>
            <a:ext cx="1900693" cy="369332"/>
          </a:xfrm>
          <a:prstGeom prst="rect">
            <a:avLst/>
          </a:prstGeom>
          <a:noFill/>
        </p:spPr>
        <p:txBody>
          <a:bodyPr wrap="none" rtlCol="0">
            <a:spAutoFit/>
          </a:bodyPr>
          <a:lstStyle/>
          <a:p>
            <a:r>
              <a:rPr lang="en-US" dirty="0" smtClean="0">
                <a:solidFill>
                  <a:srgbClr val="8275FF"/>
                </a:solidFill>
              </a:rPr>
              <a:t>Only 2 pixel hits …</a:t>
            </a:r>
            <a:endParaRPr lang="en-US" dirty="0">
              <a:solidFill>
                <a:srgbClr val="8275FF"/>
              </a:solidFill>
            </a:endParaRPr>
          </a:p>
        </p:txBody>
      </p:sp>
      <p:cxnSp>
        <p:nvCxnSpPr>
          <p:cNvPr id="12" name="Straight Connector 11"/>
          <p:cNvCxnSpPr/>
          <p:nvPr/>
        </p:nvCxnSpPr>
        <p:spPr>
          <a:xfrm flipH="1" flipV="1">
            <a:off x="7885067" y="917365"/>
            <a:ext cx="100588" cy="1094240"/>
          </a:xfrm>
          <a:prstGeom prst="line">
            <a:avLst/>
          </a:prstGeom>
          <a:ln>
            <a:solidFill>
              <a:srgbClr val="8275FF"/>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123894" y="2337998"/>
            <a:ext cx="2079152" cy="1169551"/>
          </a:xfrm>
          <a:prstGeom prst="rect">
            <a:avLst/>
          </a:prstGeom>
          <a:noFill/>
        </p:spPr>
        <p:txBody>
          <a:bodyPr wrap="none" rtlCol="0">
            <a:spAutoFit/>
          </a:bodyPr>
          <a:lstStyle/>
          <a:p>
            <a:r>
              <a:rPr lang="en-US" sz="1000" dirty="0" smtClean="0">
                <a:solidFill>
                  <a:schemeClr val="bg1"/>
                </a:solidFill>
              </a:rPr>
              <a:t>0: pixel triplets</a:t>
            </a:r>
          </a:p>
          <a:p>
            <a:r>
              <a:rPr lang="en-US" sz="1000" dirty="0" smtClean="0">
                <a:solidFill>
                  <a:schemeClr val="bg1"/>
                </a:solidFill>
              </a:rPr>
              <a:t>1: low </a:t>
            </a:r>
            <a:r>
              <a:rPr lang="en-US" sz="1000" dirty="0" err="1" smtClean="0">
                <a:solidFill>
                  <a:schemeClr val="bg1"/>
                </a:solidFill>
              </a:rPr>
              <a:t>pt</a:t>
            </a:r>
            <a:r>
              <a:rPr lang="en-US" sz="1000" dirty="0" smtClean="0">
                <a:solidFill>
                  <a:schemeClr val="bg1"/>
                </a:solidFill>
              </a:rPr>
              <a:t> pixel triplets</a:t>
            </a:r>
          </a:p>
          <a:p>
            <a:r>
              <a:rPr lang="en-US" sz="1000" dirty="0" smtClean="0">
                <a:solidFill>
                  <a:schemeClr val="bg1"/>
                </a:solidFill>
              </a:rPr>
              <a:t>2: pixel pairs. Recover gaps in pixel </a:t>
            </a:r>
          </a:p>
          <a:p>
            <a:r>
              <a:rPr lang="en-US" sz="1000" dirty="0" smtClean="0">
                <a:solidFill>
                  <a:schemeClr val="bg1"/>
                </a:solidFill>
              </a:rPr>
              <a:t>3: displaced tracks with pixel triplets</a:t>
            </a:r>
          </a:p>
          <a:p>
            <a:r>
              <a:rPr lang="en-US" sz="1000" dirty="0" smtClean="0">
                <a:solidFill>
                  <a:schemeClr val="bg1"/>
                </a:solidFill>
              </a:rPr>
              <a:t>4: mixed pixel/strip triplets</a:t>
            </a:r>
          </a:p>
          <a:p>
            <a:r>
              <a:rPr lang="en-US" sz="1000" dirty="0" smtClean="0">
                <a:solidFill>
                  <a:schemeClr val="bg1"/>
                </a:solidFill>
              </a:rPr>
              <a:t>5: TIB/TEC</a:t>
            </a:r>
          </a:p>
          <a:p>
            <a:r>
              <a:rPr lang="en-US" sz="1000" dirty="0" smtClean="0">
                <a:solidFill>
                  <a:schemeClr val="bg1"/>
                </a:solidFill>
              </a:rPr>
              <a:t>6: TOB/TEC</a:t>
            </a:r>
            <a:endParaRPr lang="en-US" sz="1000" dirty="0">
              <a:solidFill>
                <a:schemeClr val="bg1"/>
              </a:solidFill>
            </a:endParaRPr>
          </a:p>
        </p:txBody>
      </p:sp>
      <p:sp>
        <p:nvSpPr>
          <p:cNvPr id="11" name="Slide Number Placeholder 10"/>
          <p:cNvSpPr>
            <a:spLocks noGrp="1"/>
          </p:cNvSpPr>
          <p:nvPr>
            <p:ph type="sldNum" sz="quarter" idx="12"/>
          </p:nvPr>
        </p:nvSpPr>
        <p:spPr/>
        <p:txBody>
          <a:bodyPr/>
          <a:lstStyle/>
          <a:p>
            <a:fld id="{5AE4D389-B7F7-E44B-872F-EAD59ABF0432}" type="slidenum">
              <a:rPr lang="en-US" smtClean="0"/>
              <a:t>35</a:t>
            </a:fld>
            <a:endParaRPr lang="en-US"/>
          </a:p>
        </p:txBody>
      </p:sp>
      <p:sp>
        <p:nvSpPr>
          <p:cNvPr id="14" name="TextBox 13"/>
          <p:cNvSpPr txBox="1"/>
          <p:nvPr/>
        </p:nvSpPr>
        <p:spPr>
          <a:xfrm rot="5400000">
            <a:off x="7924351" y="4917438"/>
            <a:ext cx="2278614" cy="253916"/>
          </a:xfrm>
          <a:prstGeom prst="rect">
            <a:avLst/>
          </a:prstGeom>
          <a:noFill/>
        </p:spPr>
        <p:txBody>
          <a:bodyPr wrap="none" rtlCol="0">
            <a:spAutoFit/>
          </a:bodyPr>
          <a:lstStyle/>
          <a:p>
            <a:r>
              <a:rPr lang="en-US" sz="1050" dirty="0" smtClean="0"/>
              <a:t>Slide from CMS Tracking Training Days</a:t>
            </a:r>
            <a:endParaRPr lang="en-US" sz="1050" dirty="0"/>
          </a:p>
        </p:txBody>
      </p:sp>
    </p:spTree>
    <p:extLst>
      <p:ext uri="{BB962C8B-B14F-4D97-AF65-F5344CB8AC3E}">
        <p14:creationId xmlns:p14="http://schemas.microsoft.com/office/powerpoint/2010/main" val="323410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6-03-31 at 18.07.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6660"/>
            <a:ext cx="9144000" cy="2531863"/>
          </a:xfrm>
          <a:prstGeom prst="rect">
            <a:avLst/>
          </a:prstGeom>
        </p:spPr>
      </p:pic>
      <p:sp>
        <p:nvSpPr>
          <p:cNvPr id="2" name="Title 1"/>
          <p:cNvSpPr>
            <a:spLocks noGrp="1"/>
          </p:cNvSpPr>
          <p:nvPr>
            <p:ph type="title"/>
          </p:nvPr>
        </p:nvSpPr>
        <p:spPr>
          <a:xfrm>
            <a:off x="457200" y="57784"/>
            <a:ext cx="8229600" cy="763162"/>
          </a:xfrm>
        </p:spPr>
        <p:txBody>
          <a:bodyPr/>
          <a:lstStyle/>
          <a:p>
            <a:r>
              <a:rPr lang="en-US" dirty="0" smtClean="0"/>
              <a:t>Or can we do tracking like this?</a:t>
            </a:r>
            <a:endParaRPr lang="en-US" dirty="0"/>
          </a:p>
        </p:txBody>
      </p:sp>
      <p:sp>
        <p:nvSpPr>
          <p:cNvPr id="3" name="Content Placeholder 2"/>
          <p:cNvSpPr>
            <a:spLocks noGrp="1"/>
          </p:cNvSpPr>
          <p:nvPr>
            <p:ph idx="1"/>
          </p:nvPr>
        </p:nvSpPr>
        <p:spPr>
          <a:xfrm>
            <a:off x="457200" y="820947"/>
            <a:ext cx="8229600" cy="5900528"/>
          </a:xfrm>
        </p:spPr>
        <p:txBody>
          <a:bodyPr>
            <a:normAutofit fontScale="77500" lnSpcReduction="20000"/>
          </a:bodyPr>
          <a:lstStyle/>
          <a:p>
            <a:r>
              <a:rPr lang="en-US" dirty="0" smtClean="0"/>
              <a:t>Look-up tables </a:t>
            </a:r>
          </a:p>
          <a:p>
            <a:pPr lvl="1"/>
            <a:r>
              <a:rPr lang="en-US" dirty="0" smtClean="0"/>
              <a:t>Associated Memories</a:t>
            </a:r>
          </a:p>
          <a:p>
            <a:pPr lvl="1"/>
            <a:r>
              <a:rPr lang="en-US" dirty="0" smtClean="0"/>
              <a:t>Number of patterns can easily ‘unmanageable’</a:t>
            </a:r>
          </a:p>
          <a:p>
            <a:endParaRPr lang="en-US" dirty="0" smtClean="0"/>
          </a:p>
          <a:p>
            <a:endParaRPr lang="en-US" dirty="0" smtClean="0"/>
          </a:p>
          <a:p>
            <a:endParaRPr lang="en-US" dirty="0"/>
          </a:p>
          <a:p>
            <a:endParaRPr lang="en-US" dirty="0" smtClean="0"/>
          </a:p>
          <a:p>
            <a:endParaRPr lang="en-US" dirty="0"/>
          </a:p>
          <a:p>
            <a:r>
              <a:rPr lang="en-US" b="1" dirty="0" smtClean="0"/>
              <a:t>Yes, we can</a:t>
            </a:r>
          </a:p>
          <a:p>
            <a:pPr lvl="1"/>
            <a:r>
              <a:rPr lang="en-US" b="1" dirty="0" smtClean="0"/>
              <a:t>This is what do in hardware for very fast response</a:t>
            </a:r>
          </a:p>
          <a:p>
            <a:pPr lvl="2"/>
            <a:r>
              <a:rPr lang="en-US" dirty="0" smtClean="0"/>
              <a:t>But it is a bit crude</a:t>
            </a:r>
          </a:p>
          <a:p>
            <a:pPr lvl="2"/>
            <a:r>
              <a:rPr lang="en-US" dirty="0" smtClean="0"/>
              <a:t>One needs to make a track-fit later</a:t>
            </a:r>
          </a:p>
          <a:p>
            <a:pPr lvl="1"/>
            <a:r>
              <a:rPr lang="en-US" dirty="0" smtClean="0"/>
              <a:t>Done at Level-2 trigger at CDF</a:t>
            </a:r>
          </a:p>
          <a:p>
            <a:pPr lvl="1"/>
            <a:r>
              <a:rPr lang="en-US" dirty="0" smtClean="0"/>
              <a:t>Will be done for ATLAS Track Trigger</a:t>
            </a:r>
          </a:p>
          <a:p>
            <a:pPr lvl="1"/>
            <a:r>
              <a:rPr lang="en-US" dirty="0" smtClean="0"/>
              <a:t>Is an option for the CMS Phase II trigger </a:t>
            </a:r>
          </a:p>
          <a:p>
            <a:pPr lvl="2"/>
            <a:r>
              <a:rPr lang="en-US" dirty="0" smtClean="0"/>
              <a:t>5</a:t>
            </a:r>
            <a:r>
              <a:rPr lang="en-US" dirty="0" smtClean="0">
                <a:latin typeface="Symbol" charset="2"/>
                <a:cs typeface="Symbol" charset="2"/>
              </a:rPr>
              <a:t>m</a:t>
            </a:r>
            <a:r>
              <a:rPr lang="en-US" dirty="0" smtClean="0"/>
              <a:t>s / 12.8</a:t>
            </a:r>
            <a:r>
              <a:rPr lang="en-US" dirty="0" smtClean="0">
                <a:latin typeface="Symbol" charset="2"/>
                <a:cs typeface="Symbol" charset="2"/>
              </a:rPr>
              <a:t>m</a:t>
            </a:r>
            <a:r>
              <a:rPr lang="en-US" dirty="0" smtClean="0"/>
              <a:t>s total trigger latency</a:t>
            </a:r>
            <a:endParaRPr lang="en-US" dirty="0"/>
          </a:p>
        </p:txBody>
      </p:sp>
      <p:sp>
        <p:nvSpPr>
          <p:cNvPr id="4" name="Slide Number Placeholder 3"/>
          <p:cNvSpPr>
            <a:spLocks noGrp="1"/>
          </p:cNvSpPr>
          <p:nvPr>
            <p:ph type="sldNum" sz="quarter" idx="12"/>
          </p:nvPr>
        </p:nvSpPr>
        <p:spPr/>
        <p:txBody>
          <a:bodyPr/>
          <a:lstStyle/>
          <a:p>
            <a:fld id="{5AE4D389-B7F7-E44B-872F-EAD59ABF0432}" type="slidenum">
              <a:rPr lang="en-US" smtClean="0"/>
              <a:t>36</a:t>
            </a:fld>
            <a:endParaRPr lang="en-US"/>
          </a:p>
        </p:txBody>
      </p:sp>
    </p:spTree>
    <p:extLst>
      <p:ext uri="{BB962C8B-B14F-4D97-AF65-F5344CB8AC3E}">
        <p14:creationId xmlns:p14="http://schemas.microsoft.com/office/powerpoint/2010/main" val="1267670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And the EVIL mass …</a:t>
            </a:r>
            <a:endParaRPr lang="en-US" dirty="0"/>
          </a:p>
        </p:txBody>
      </p:sp>
      <p:sp>
        <p:nvSpPr>
          <p:cNvPr id="5" name="Text Placeholder 4"/>
          <p:cNvSpPr>
            <a:spLocks noGrp="1"/>
          </p:cNvSpPr>
          <p:nvPr>
            <p:ph type="body" idx="1"/>
          </p:nvPr>
        </p:nvSpPr>
        <p:spPr/>
        <p:txBody>
          <a:bodyPr/>
          <a:lstStyle/>
          <a:p>
            <a:r>
              <a:rPr lang="en-US" dirty="0" smtClean="0"/>
              <a:t>How to avoid Multiple Scattering – </a:t>
            </a:r>
            <a:r>
              <a:rPr lang="en-US" b="1" u="sng" dirty="0" smtClean="0"/>
              <a:t>It’s not the Silicon</a:t>
            </a:r>
            <a:endParaRPr lang="en-US" b="1" u="sng" dirty="0"/>
          </a:p>
        </p:txBody>
      </p:sp>
      <p:sp>
        <p:nvSpPr>
          <p:cNvPr id="2" name="Slide Number Placeholder 1"/>
          <p:cNvSpPr>
            <a:spLocks noGrp="1"/>
          </p:cNvSpPr>
          <p:nvPr>
            <p:ph type="sldNum" sz="quarter" idx="12"/>
          </p:nvPr>
        </p:nvSpPr>
        <p:spPr/>
        <p:txBody>
          <a:bodyPr/>
          <a:lstStyle/>
          <a:p>
            <a:fld id="{5AE4D389-B7F7-E44B-872F-EAD59ABF0432}" type="slidenum">
              <a:rPr lang="en-US" smtClean="0"/>
              <a:t>37</a:t>
            </a:fld>
            <a:endParaRPr lang="en-US"/>
          </a:p>
        </p:txBody>
      </p:sp>
    </p:spTree>
    <p:extLst>
      <p:ext uri="{BB962C8B-B14F-4D97-AF65-F5344CB8AC3E}">
        <p14:creationId xmlns:p14="http://schemas.microsoft.com/office/powerpoint/2010/main" val="161789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9144000" cy="6858000"/>
          </a:xfrm>
          <a:custGeom>
            <a:avLst/>
            <a:gdLst>
              <a:gd name="connsiteX0" fmla="*/ 0 w 9144000"/>
              <a:gd name="connsiteY0" fmla="*/ 6858000 h 6858000"/>
              <a:gd name="connsiteX1" fmla="*/ 9144000 w 9144000"/>
              <a:gd name="connsiteY1" fmla="*/ 6858000 h 6858000"/>
              <a:gd name="connsiteX2" fmla="*/ 9144000 w 9144000"/>
              <a:gd name="connsiteY2" fmla="*/ 0 h 6858000"/>
              <a:gd name="connsiteX3" fmla="*/ 0 w 9144000"/>
              <a:gd name="connsiteY3" fmla="*/ 0 h 6858000"/>
              <a:gd name="connsiteX4" fmla="*/ 0 w 9144000"/>
              <a:gd name="connsiteY4" fmla="*/ 685800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8000"/>
                </a:moveTo>
                <a:lnTo>
                  <a:pt x="9144000" y="6858000"/>
                </a:lnTo>
                <a:lnTo>
                  <a:pt x="9144000" y="0"/>
                </a:lnTo>
                <a:lnTo>
                  <a:pt x="0" y="0"/>
                </a:lnTo>
                <a:lnTo>
                  <a:pt x="0" y="6858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27" name="Picture 3"/>
          <p:cNvPicPr>
            <a:picLocks noChangeAspect="1" noChangeArrowheads="1"/>
          </p:cNvPicPr>
          <p:nvPr/>
        </p:nvPicPr>
        <p:blipFill>
          <a:blip r:embed="rId2"/>
          <a:srcRect/>
          <a:stretch>
            <a:fillRect/>
          </a:stretch>
        </p:blipFill>
        <p:spPr bwMode="auto">
          <a:xfrm>
            <a:off x="596900" y="2768600"/>
            <a:ext cx="7874000" cy="3619500"/>
          </a:xfrm>
          <a:prstGeom prst="rect">
            <a:avLst/>
          </a:prstGeom>
          <a:noFill/>
        </p:spPr>
      </p:pic>
      <p:sp>
        <p:nvSpPr>
          <p:cNvPr id="2" name="TextBox 1"/>
          <p:cNvSpPr txBox="1"/>
          <p:nvPr/>
        </p:nvSpPr>
        <p:spPr>
          <a:xfrm>
            <a:off x="774700" y="406400"/>
            <a:ext cx="4320093" cy="522793"/>
          </a:xfrm>
          <a:prstGeom prst="rect">
            <a:avLst/>
          </a:prstGeom>
          <a:noFill/>
        </p:spPr>
        <p:txBody>
          <a:bodyPr wrap="none" lIns="0" tIns="0" rIns="0" rtlCol="0">
            <a:spAutoFit/>
          </a:bodyPr>
          <a:lstStyle/>
          <a:p>
            <a:pPr>
              <a:lnSpc>
                <a:spcPts val="3500"/>
              </a:lnSpc>
              <a:tabLst/>
            </a:pPr>
            <a:r>
              <a:rPr lang="en-US" altLang="zh-CN" sz="4000" b="1" dirty="0" smtClean="0">
                <a:solidFill>
                  <a:srgbClr val="660066"/>
                </a:solidFill>
                <a:latin typeface="+mj-lt"/>
                <a:cs typeface="Times New Roman" pitchFamily="18" charset="0"/>
              </a:rPr>
              <a:t>Photon  conversions</a:t>
            </a:r>
          </a:p>
        </p:txBody>
      </p:sp>
      <p:sp>
        <p:nvSpPr>
          <p:cNvPr id="3" name="TextBox 1"/>
          <p:cNvSpPr txBox="1"/>
          <p:nvPr/>
        </p:nvSpPr>
        <p:spPr>
          <a:xfrm>
            <a:off x="1117600" y="1143000"/>
            <a:ext cx="2302012" cy="385576"/>
          </a:xfrm>
          <a:prstGeom prst="rect">
            <a:avLst/>
          </a:prstGeom>
          <a:noFill/>
        </p:spPr>
        <p:txBody>
          <a:bodyPr wrap="none" lIns="0" tIns="0" rIns="0" rtlCol="0">
            <a:spAutoFit/>
          </a:bodyPr>
          <a:lstStyle/>
          <a:p>
            <a:pPr>
              <a:lnSpc>
                <a:spcPts val="2600"/>
              </a:lnSpc>
              <a:tabLst/>
            </a:pPr>
            <a:r>
              <a:rPr lang="en-US" altLang="zh-CN" sz="2400" dirty="0" smtClean="0">
                <a:solidFill>
                  <a:srgbClr val="6600CC"/>
                </a:solidFill>
                <a:latin typeface="Times New Roman" pitchFamily="18" charset="0"/>
                <a:cs typeface="Times New Roman" pitchFamily="18" charset="0"/>
              </a:rPr>
              <a:t>Conversions, </a:t>
            </a:r>
            <a:r>
              <a:rPr lang="en-US" altLang="zh-CN" sz="2400" dirty="0" smtClean="0">
                <a:solidFill>
                  <a:srgbClr val="6600CC"/>
                </a:solidFill>
                <a:latin typeface="Symbol" charset="2"/>
                <a:cs typeface="Symbol" charset="2"/>
              </a:rPr>
              <a:t>g</a:t>
            </a:r>
            <a:r>
              <a:rPr lang="en-US" altLang="zh-CN" sz="2400" dirty="0" smtClean="0">
                <a:solidFill>
                  <a:srgbClr val="6600CC"/>
                </a:solidFill>
                <a:latin typeface="Times New Roman" pitchFamily="18" charset="0"/>
                <a:cs typeface="Times New Roman" pitchFamily="18" charset="0"/>
              </a:rPr>
              <a:t> </a:t>
            </a:r>
            <a:r>
              <a:rPr lang="en-US" altLang="zh-CN" sz="2400" dirty="0" smtClean="0">
                <a:solidFill>
                  <a:srgbClr val="6600CC"/>
                </a:solidFill>
                <a:latin typeface="Times New Roman" pitchFamily="18" charset="0"/>
                <a:cs typeface="Times New Roman" pitchFamily="18" charset="0"/>
                <a:sym typeface="Wingdings"/>
              </a:rPr>
              <a:t></a:t>
            </a:r>
            <a:r>
              <a:rPr lang="en-US" altLang="zh-CN" sz="2400" dirty="0" smtClean="0">
                <a:solidFill>
                  <a:srgbClr val="6600CC"/>
                </a:solidFill>
                <a:latin typeface="Times New Roman" pitchFamily="18" charset="0"/>
                <a:cs typeface="Times New Roman" pitchFamily="18" charset="0"/>
              </a:rPr>
              <a:t> </a:t>
            </a:r>
          </a:p>
        </p:txBody>
      </p:sp>
      <p:sp>
        <p:nvSpPr>
          <p:cNvPr id="5" name="TextBox 1"/>
          <p:cNvSpPr txBox="1"/>
          <p:nvPr/>
        </p:nvSpPr>
        <p:spPr>
          <a:xfrm>
            <a:off x="3510308" y="1143000"/>
            <a:ext cx="3218140" cy="385576"/>
          </a:xfrm>
          <a:prstGeom prst="rect">
            <a:avLst/>
          </a:prstGeom>
          <a:noFill/>
        </p:spPr>
        <p:txBody>
          <a:bodyPr wrap="none" lIns="0" tIns="0" rIns="0" rtlCol="0">
            <a:spAutoFit/>
          </a:bodyPr>
          <a:lstStyle/>
          <a:p>
            <a:pPr>
              <a:lnSpc>
                <a:spcPts val="2600"/>
              </a:lnSpc>
              <a:tabLst/>
            </a:pPr>
            <a:r>
              <a:rPr lang="en-US" altLang="zh-CN" sz="2400" dirty="0" smtClean="0">
                <a:solidFill>
                  <a:srgbClr val="6600CC"/>
                </a:solidFill>
                <a:latin typeface="Times New Roman" pitchFamily="18" charset="0"/>
                <a:cs typeface="Times New Roman" pitchFamily="18" charset="0"/>
              </a:rPr>
              <a:t>e</a:t>
            </a:r>
            <a:r>
              <a:rPr lang="en-US" altLang="zh-CN" sz="1596" dirty="0" smtClean="0">
                <a:solidFill>
                  <a:srgbClr val="6600CC"/>
                </a:solidFill>
                <a:latin typeface="Times New Roman" pitchFamily="18" charset="0"/>
                <a:cs typeface="Times New Roman" pitchFamily="18" charset="0"/>
              </a:rPr>
              <a:t>+</a:t>
            </a:r>
            <a:r>
              <a:rPr lang="en-US" altLang="zh-CN" sz="2400" dirty="0" smtClean="0">
                <a:solidFill>
                  <a:srgbClr val="6600CC"/>
                </a:solidFill>
                <a:latin typeface="Times New Roman" pitchFamily="18" charset="0"/>
                <a:cs typeface="Times New Roman" pitchFamily="18" charset="0"/>
              </a:rPr>
              <a:t>e</a:t>
            </a:r>
            <a:r>
              <a:rPr lang="en-US" altLang="zh-CN" sz="2400" dirty="0" smtClean="0">
                <a:latin typeface="Times New Roman" pitchFamily="18" charset="0"/>
                <a:cs typeface="Times New Roman" pitchFamily="18" charset="0"/>
              </a:rPr>
              <a:t> </a:t>
            </a:r>
            <a:r>
              <a:rPr lang="en-US" altLang="zh-CN" sz="2400" dirty="0" smtClean="0">
                <a:solidFill>
                  <a:srgbClr val="6600CC"/>
                </a:solidFill>
                <a:latin typeface="Times New Roman" pitchFamily="18" charset="0"/>
                <a:cs typeface="Times New Roman" pitchFamily="18" charset="0"/>
              </a:rPr>
              <a:t>, example  from  CMS</a:t>
            </a:r>
          </a:p>
        </p:txBody>
      </p:sp>
      <p:sp>
        <p:nvSpPr>
          <p:cNvPr id="6" name="TextBox 1"/>
          <p:cNvSpPr txBox="1"/>
          <p:nvPr/>
        </p:nvSpPr>
        <p:spPr>
          <a:xfrm>
            <a:off x="1511300" y="1587500"/>
            <a:ext cx="6680200" cy="1016000"/>
          </a:xfrm>
          <a:prstGeom prst="rect">
            <a:avLst/>
          </a:prstGeom>
          <a:noFill/>
        </p:spPr>
        <p:txBody>
          <a:bodyPr wrap="none" lIns="0" tIns="0" rIns="0" rtlCol="0">
            <a:spAutoFit/>
          </a:bodyPr>
          <a:lstStyle/>
          <a:p>
            <a:pPr>
              <a:lnSpc>
                <a:spcPts val="2200"/>
              </a:lnSpc>
              <a:tabLst/>
            </a:pPr>
            <a:r>
              <a:rPr lang="en-US" altLang="zh-CN" sz="2004" dirty="0" smtClean="0">
                <a:solidFill>
                  <a:srgbClr val="000000"/>
                </a:solidFill>
                <a:latin typeface="Times New Roman" pitchFamily="18" charset="0"/>
                <a:cs typeface="Times New Roman" pitchFamily="18" charset="0"/>
              </a:rPr>
              <a:t>Two  oppositely  charged  tracks</a:t>
            </a:r>
          </a:p>
          <a:p>
            <a:pPr>
              <a:lnSpc>
                <a:spcPts val="2800"/>
              </a:lnSpc>
              <a:tabLst/>
            </a:pPr>
            <a:r>
              <a:rPr lang="en-US" altLang="zh-CN" sz="2004" dirty="0" smtClean="0">
                <a:solidFill>
                  <a:srgbClr val="000000"/>
                </a:solidFill>
                <a:latin typeface="Times New Roman" pitchFamily="18" charset="0"/>
                <a:cs typeface="Times New Roman" pitchFamily="18" charset="0"/>
              </a:rPr>
              <a:t>Consistent  with  coming  from  the  same  point</a:t>
            </a:r>
          </a:p>
          <a:p>
            <a:pPr>
              <a:lnSpc>
                <a:spcPts val="2800"/>
              </a:lnSpc>
              <a:tabLst/>
            </a:pPr>
            <a:r>
              <a:rPr lang="en-US" altLang="zh-CN" sz="2006" dirty="0" smtClean="0">
                <a:solidFill>
                  <a:srgbClr val="000000"/>
                </a:solidFill>
                <a:latin typeface="Times New Roman" pitchFamily="18" charset="0"/>
                <a:cs typeface="Times New Roman" pitchFamily="18" charset="0"/>
              </a:rPr>
              <a:t>Consistent  with  fit  to  a  common  vertex,  imposing  zero  mass</a:t>
            </a:r>
          </a:p>
        </p:txBody>
      </p:sp>
      <p:sp>
        <p:nvSpPr>
          <p:cNvPr id="10" name="TextBox 1"/>
          <p:cNvSpPr txBox="1"/>
          <p:nvPr/>
        </p:nvSpPr>
        <p:spPr>
          <a:xfrm>
            <a:off x="7073900" y="317500"/>
            <a:ext cx="1562100" cy="165100"/>
          </a:xfrm>
          <a:prstGeom prst="rect">
            <a:avLst/>
          </a:prstGeom>
          <a:noFill/>
        </p:spPr>
        <p:txBody>
          <a:bodyPr wrap="none" lIns="0" tIns="0" rIns="0" rtlCol="0">
            <a:spAutoFit/>
          </a:bodyPr>
          <a:lstStyle/>
          <a:p>
            <a:pPr>
              <a:lnSpc>
                <a:spcPts val="1300"/>
              </a:lnSpc>
              <a:tabLst/>
            </a:pPr>
            <a:r>
              <a:rPr lang="en-US" altLang="zh-CN" sz="1200" dirty="0" smtClean="0">
                <a:solidFill>
                  <a:srgbClr val="000000"/>
                </a:solidFill>
                <a:latin typeface="Times New Roman" pitchFamily="18" charset="0"/>
                <a:cs typeface="Times New Roman" pitchFamily="18" charset="0"/>
              </a:rPr>
              <a:t>CMS-­PAS-­TRK-­10-­003</a:t>
            </a:r>
          </a:p>
        </p:txBody>
      </p:sp>
      <p:sp>
        <p:nvSpPr>
          <p:cNvPr id="7" name="Slide Number Placeholder 6"/>
          <p:cNvSpPr>
            <a:spLocks noGrp="1"/>
          </p:cNvSpPr>
          <p:nvPr>
            <p:ph type="sldNum" sz="quarter" idx="12"/>
          </p:nvPr>
        </p:nvSpPr>
        <p:spPr/>
        <p:txBody>
          <a:bodyPr/>
          <a:lstStyle/>
          <a:p>
            <a:fld id="{5AE4D389-B7F7-E44B-872F-EAD59ABF0432}" type="slidenum">
              <a:rPr lang="en-US" smtClean="0"/>
              <a:t>38</a:t>
            </a:fld>
            <a:endParaRPr lang="en-US"/>
          </a:p>
        </p:txBody>
      </p:sp>
      <p:sp>
        <p:nvSpPr>
          <p:cNvPr id="11" name="TextBox 10"/>
          <p:cNvSpPr txBox="1"/>
          <p:nvPr/>
        </p:nvSpPr>
        <p:spPr>
          <a:xfrm rot="5400000">
            <a:off x="7836340" y="4854563"/>
            <a:ext cx="2278614" cy="253916"/>
          </a:xfrm>
          <a:prstGeom prst="rect">
            <a:avLst/>
          </a:prstGeom>
          <a:noFill/>
        </p:spPr>
        <p:txBody>
          <a:bodyPr wrap="none" rtlCol="0">
            <a:spAutoFit/>
          </a:bodyPr>
          <a:lstStyle/>
          <a:p>
            <a:r>
              <a:rPr lang="en-US" sz="1050" dirty="0" smtClean="0"/>
              <a:t>Slide from CMS Tracking Training Days</a:t>
            </a:r>
            <a:endParaRPr lang="en-US" sz="1050" dirty="0"/>
          </a:p>
        </p:txBody>
      </p:sp>
      <p:sp>
        <p:nvSpPr>
          <p:cNvPr id="8" name="TextBox 7"/>
          <p:cNvSpPr txBox="1"/>
          <p:nvPr/>
        </p:nvSpPr>
        <p:spPr>
          <a:xfrm>
            <a:off x="5411468" y="6203434"/>
            <a:ext cx="1473631"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dirty="0" smtClean="0"/>
              <a:t>Have a guess!</a:t>
            </a:r>
            <a:endParaRPr lang="en-US" dirty="0"/>
          </a:p>
        </p:txBody>
      </p:sp>
      <p:cxnSp>
        <p:nvCxnSpPr>
          <p:cNvPr id="12" name="Straight Connector 11"/>
          <p:cNvCxnSpPr>
            <a:stCxn id="8" idx="0"/>
          </p:cNvCxnSpPr>
          <p:nvPr/>
        </p:nvCxnSpPr>
        <p:spPr>
          <a:xfrm flipV="1">
            <a:off x="6148284" y="5040556"/>
            <a:ext cx="580164" cy="1162878"/>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6799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9144000" cy="6858000"/>
          </a:xfrm>
          <a:custGeom>
            <a:avLst/>
            <a:gdLst>
              <a:gd name="connsiteX0" fmla="*/ 0 w 9144000"/>
              <a:gd name="connsiteY0" fmla="*/ 6858000 h 6858000"/>
              <a:gd name="connsiteX1" fmla="*/ 9144000 w 9144000"/>
              <a:gd name="connsiteY1" fmla="*/ 6858000 h 6858000"/>
              <a:gd name="connsiteX2" fmla="*/ 9144000 w 9144000"/>
              <a:gd name="connsiteY2" fmla="*/ 0 h 6858000"/>
              <a:gd name="connsiteX3" fmla="*/ 0 w 9144000"/>
              <a:gd name="connsiteY3" fmla="*/ 0 h 6858000"/>
              <a:gd name="connsiteX4" fmla="*/ 0 w 9144000"/>
              <a:gd name="connsiteY4" fmla="*/ 685800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8000"/>
                </a:moveTo>
                <a:lnTo>
                  <a:pt x="9144000" y="6858000"/>
                </a:lnTo>
                <a:lnTo>
                  <a:pt x="9144000" y="0"/>
                </a:lnTo>
                <a:lnTo>
                  <a:pt x="0" y="0"/>
                </a:lnTo>
                <a:lnTo>
                  <a:pt x="0" y="6858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7" name="Picture 3"/>
          <p:cNvPicPr>
            <a:picLocks noChangeAspect="1" noChangeArrowheads="1"/>
          </p:cNvPicPr>
          <p:nvPr/>
        </p:nvPicPr>
        <p:blipFill>
          <a:blip r:embed="rId2"/>
          <a:srcRect/>
          <a:stretch>
            <a:fillRect/>
          </a:stretch>
        </p:blipFill>
        <p:spPr bwMode="auto">
          <a:xfrm>
            <a:off x="1460500" y="2095500"/>
            <a:ext cx="7543800" cy="4584700"/>
          </a:xfrm>
          <a:prstGeom prst="rect">
            <a:avLst/>
          </a:prstGeom>
          <a:noFill/>
        </p:spPr>
      </p:pic>
      <p:sp>
        <p:nvSpPr>
          <p:cNvPr id="2" name="TextBox 1"/>
          <p:cNvSpPr txBox="1"/>
          <p:nvPr/>
        </p:nvSpPr>
        <p:spPr>
          <a:xfrm>
            <a:off x="774700" y="444500"/>
            <a:ext cx="7125098" cy="1769578"/>
          </a:xfrm>
          <a:prstGeom prst="rect">
            <a:avLst/>
          </a:prstGeom>
          <a:noFill/>
        </p:spPr>
        <p:txBody>
          <a:bodyPr wrap="none" lIns="0" tIns="0" rIns="0" rtlCol="0">
            <a:spAutoFit/>
          </a:bodyPr>
          <a:lstStyle/>
          <a:p>
            <a:pPr>
              <a:lnSpc>
                <a:spcPts val="3500"/>
              </a:lnSpc>
              <a:tabLst>
                <a:tab pos="342900" algn="l"/>
                <a:tab pos="533400" algn="l"/>
                <a:tab pos="660400" algn="l"/>
              </a:tabLst>
            </a:pPr>
            <a:r>
              <a:rPr lang="en-US" altLang="zh-CN" sz="4000" b="1" dirty="0" smtClean="0">
                <a:solidFill>
                  <a:srgbClr val="660066"/>
                </a:solidFill>
                <a:latin typeface="+mj-lt"/>
                <a:cs typeface="Times New Roman" pitchFamily="18" charset="0"/>
              </a:rPr>
              <a:t>CMS  conversions  in  pixel  barrel</a:t>
            </a:r>
          </a:p>
          <a:p>
            <a:pPr>
              <a:lnSpc>
                <a:spcPts val="1000"/>
              </a:lnSpc>
            </a:pPr>
            <a:endParaRPr lang="en-US" altLang="zh-CN" sz="2400" dirty="0" smtClean="0">
              <a:solidFill>
                <a:srgbClr val="660066"/>
              </a:solidFill>
              <a:latin typeface="+mj-lt"/>
            </a:endParaRPr>
          </a:p>
          <a:p>
            <a:pPr>
              <a:lnSpc>
                <a:spcPts val="1000"/>
              </a:lnSpc>
            </a:pPr>
            <a:endParaRPr lang="en-US" altLang="zh-CN" dirty="0" smtClean="0"/>
          </a:p>
          <a:p>
            <a:pPr>
              <a:lnSpc>
                <a:spcPts val="2400"/>
              </a:lnSpc>
              <a:tabLst>
                <a:tab pos="342900" algn="l"/>
                <a:tab pos="533400" algn="l"/>
                <a:tab pos="660400" algn="l"/>
              </a:tabLst>
            </a:pPr>
            <a:r>
              <a:rPr lang="en-US" altLang="zh-CN" dirty="0" smtClean="0"/>
              <a:t>		</a:t>
            </a:r>
            <a:r>
              <a:rPr lang="en-US" altLang="zh-CN" dirty="0" smtClean="0">
                <a:latin typeface="Symbol" charset="2"/>
                <a:cs typeface="Symbol" charset="2"/>
              </a:rPr>
              <a:t>F</a:t>
            </a:r>
            <a:r>
              <a:rPr lang="en-US" altLang="zh-CN" dirty="0" smtClean="0"/>
              <a:t> </a:t>
            </a:r>
            <a:r>
              <a:rPr lang="en-US" altLang="zh-CN" sz="2004" dirty="0" smtClean="0">
                <a:solidFill>
                  <a:srgbClr val="6600CC"/>
                </a:solidFill>
                <a:latin typeface="Times New Roman" pitchFamily="18" charset="0"/>
                <a:cs typeface="Times New Roman" pitchFamily="18" charset="0"/>
              </a:rPr>
              <a:t>distribution  for  conversions  with  |z|&lt; 26cm,  R&lt; 19cm</a:t>
            </a:r>
          </a:p>
          <a:p>
            <a:pPr>
              <a:lnSpc>
                <a:spcPts val="2800"/>
              </a:lnSpc>
              <a:tabLst>
                <a:tab pos="342900" algn="l"/>
                <a:tab pos="533400" algn="l"/>
                <a:tab pos="660400" algn="l"/>
              </a:tabLst>
            </a:pPr>
            <a:r>
              <a:rPr lang="en-US" altLang="zh-CN" dirty="0" smtClean="0"/>
              <a:t>			</a:t>
            </a:r>
            <a:r>
              <a:rPr lang="en-US" altLang="zh-CN" dirty="0" smtClean="0">
                <a:sym typeface="Wingdings"/>
              </a:rPr>
              <a:t> </a:t>
            </a:r>
            <a:r>
              <a:rPr lang="en-US" altLang="zh-CN" sz="2004" dirty="0" smtClean="0">
                <a:solidFill>
                  <a:srgbClr val="000000"/>
                </a:solidFill>
                <a:latin typeface="Times New Roman" pitchFamily="18" charset="0"/>
                <a:cs typeface="Times New Roman" pitchFamily="18" charset="0"/>
              </a:rPr>
              <a:t>Compare  pixel  barrel  structure  in  data  and  simulation</a:t>
            </a:r>
          </a:p>
          <a:p>
            <a:pPr>
              <a:lnSpc>
                <a:spcPts val="2800"/>
              </a:lnSpc>
              <a:tabLst>
                <a:tab pos="342900" algn="l"/>
                <a:tab pos="533400" algn="l"/>
                <a:tab pos="660400" algn="l"/>
              </a:tabLst>
            </a:pPr>
            <a:r>
              <a:rPr lang="en-US" altLang="zh-CN" dirty="0" smtClean="0"/>
              <a:t>	</a:t>
            </a:r>
            <a:r>
              <a:rPr lang="en-US" altLang="zh-CN" sz="2004" dirty="0" smtClean="0">
                <a:solidFill>
                  <a:srgbClr val="009900"/>
                </a:solidFill>
                <a:latin typeface="Times New Roman" pitchFamily="18" charset="0"/>
                <a:cs typeface="Times New Roman" pitchFamily="18" charset="0"/>
              </a:rPr>
              <a:t>Spikes  due  to  cooling  pipes</a:t>
            </a:r>
          </a:p>
        </p:txBody>
      </p:sp>
      <p:sp>
        <p:nvSpPr>
          <p:cNvPr id="3" name="Slide Number Placeholder 2"/>
          <p:cNvSpPr>
            <a:spLocks noGrp="1"/>
          </p:cNvSpPr>
          <p:nvPr>
            <p:ph type="sldNum" sz="quarter" idx="12"/>
          </p:nvPr>
        </p:nvSpPr>
        <p:spPr/>
        <p:txBody>
          <a:bodyPr/>
          <a:lstStyle/>
          <a:p>
            <a:fld id="{5AE4D389-B7F7-E44B-872F-EAD59ABF0432}" type="slidenum">
              <a:rPr lang="en-US" smtClean="0"/>
              <a:t>39</a:t>
            </a:fld>
            <a:endParaRPr lang="en-US"/>
          </a:p>
        </p:txBody>
      </p:sp>
    </p:spTree>
    <p:extLst>
      <p:ext uri="{BB962C8B-B14F-4D97-AF65-F5344CB8AC3E}">
        <p14:creationId xmlns:p14="http://schemas.microsoft.com/office/powerpoint/2010/main" val="15806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bwMode="auto">
          <a:xfrm>
            <a:off x="0" y="571480"/>
            <a:ext cx="8929718"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GB" sz="2800" b="0" i="0" u="none" strike="noStrike" kern="1200" cap="none" spc="0" normalizeH="0" baseline="0" noProof="0" dirty="0" smtClean="0">
                <a:ln>
                  <a:noFill/>
                </a:ln>
                <a:solidFill>
                  <a:schemeClr val="tx1"/>
                </a:solidFill>
                <a:effectLst/>
                <a:uLnTx/>
                <a:uFillTx/>
                <a:latin typeface="+mn-lt"/>
                <a:cs typeface="+mn-cs"/>
              </a:rPr>
              <a:t>Since </a:t>
            </a:r>
            <a:r>
              <a:rPr kumimoji="0" lang="en-GB" sz="2800" b="0" i="0" u="none" strike="noStrike" kern="1200" cap="none" spc="0" normalizeH="0" baseline="0" noProof="0" dirty="0" smtClean="0">
                <a:ln>
                  <a:noFill/>
                </a:ln>
                <a:solidFill>
                  <a:srgbClr val="7030A0"/>
                </a:solidFill>
                <a:effectLst/>
                <a:uLnTx/>
                <a:uFillTx/>
                <a:latin typeface="+mn-lt"/>
                <a:cs typeface="+mn-cs"/>
              </a:rPr>
              <a:t>50ies</a:t>
            </a:r>
            <a:r>
              <a:rPr kumimoji="0" lang="en-GB" sz="2800" b="0" i="0" u="none" strike="noStrike" kern="1200" cap="none" spc="0" normalizeH="0" baseline="0" noProof="0" dirty="0" smtClean="0">
                <a:ln>
                  <a:noFill/>
                </a:ln>
                <a:solidFill>
                  <a:schemeClr val="tx1"/>
                </a:solidFill>
                <a:effectLst/>
                <a:uLnTx/>
                <a:uFillTx/>
                <a:latin typeface="+mn-lt"/>
                <a:cs typeface="+mn-cs"/>
              </a:rPr>
              <a:t> large crystals</a:t>
            </a:r>
            <a:r>
              <a:rPr kumimoji="0" lang="en-GB" sz="2800" b="0" i="0" u="none" strike="noStrike" kern="1200" cap="none" spc="0" normalizeH="0" noProof="0" dirty="0" smtClean="0">
                <a:ln>
                  <a:noFill/>
                </a:ln>
                <a:solidFill>
                  <a:schemeClr val="tx1"/>
                </a:solidFill>
                <a:effectLst/>
                <a:uLnTx/>
                <a:uFillTx/>
                <a:latin typeface="+mn-lt"/>
                <a:cs typeface="+mn-cs"/>
              </a:rPr>
              <a:t> for energy measurements</a:t>
            </a:r>
            <a:r>
              <a:rPr kumimoji="0" lang="en-GB" sz="2800" b="0" i="0" u="none" strike="noStrike" kern="1200" cap="none" spc="0" normalizeH="0" baseline="0" noProof="0" dirty="0" smtClean="0">
                <a:ln>
                  <a:noFill/>
                </a:ln>
                <a:solidFill>
                  <a:schemeClr val="tx1"/>
                </a:solidFill>
                <a:effectLst/>
                <a:uLnTx/>
                <a:uFillTx/>
                <a:latin typeface="+mn-lt"/>
                <a:cs typeface="+mn-cs"/>
              </a:rPr>
              <a:t>  </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lang="en-GB" sz="2800" dirty="0" smtClean="0">
                <a:latin typeface="+mn-lt"/>
                <a:cs typeface="+mn-cs"/>
              </a:rPr>
              <a:t>Need for fast and precise position measurements</a:t>
            </a:r>
            <a:r>
              <a:rPr kumimoji="0" lang="en-GB" sz="2800" b="0" i="0" u="none" strike="noStrike" kern="1200" cap="none" spc="0" normalizeH="0" baseline="0" noProof="0" dirty="0" smtClean="0">
                <a:ln>
                  <a:noFill/>
                </a:ln>
                <a:solidFill>
                  <a:schemeClr val="tx1"/>
                </a:solidFill>
                <a:effectLst/>
                <a:uLnTx/>
                <a:uFillTx/>
                <a:latin typeface="+mn-lt"/>
                <a:cs typeface="+mn-cs"/>
              </a:rPr>
              <a:t> </a:t>
            </a:r>
          </a:p>
          <a:p>
            <a:pPr marL="800100" lvl="1" indent="-342900" eaLnBrk="0" hangingPunct="0">
              <a:spcBef>
                <a:spcPct val="20000"/>
              </a:spcBef>
              <a:buFont typeface="Arial" charset="0"/>
              <a:buChar char="•"/>
            </a:pPr>
            <a:endParaRPr lang="en-GB" sz="2800" dirty="0" smtClean="0">
              <a:solidFill>
                <a:srgbClr val="7030A0"/>
              </a:solidFill>
              <a:latin typeface="+mn-lt"/>
              <a:cs typeface="+mn-cs"/>
            </a:endParaRPr>
          </a:p>
          <a:p>
            <a:pPr marL="800100" lvl="1" indent="-342900" eaLnBrk="0" hangingPunct="0">
              <a:spcBef>
                <a:spcPct val="20000"/>
              </a:spcBef>
              <a:buFont typeface="Arial" charset="0"/>
              <a:buChar char="•"/>
            </a:pPr>
            <a:endParaRPr lang="en-GB" sz="2800" dirty="0" smtClean="0">
              <a:solidFill>
                <a:srgbClr val="7030A0"/>
              </a:solidFill>
              <a:latin typeface="+mn-lt"/>
              <a:cs typeface="+mn-cs"/>
            </a:endParaRPr>
          </a:p>
          <a:p>
            <a:pPr marL="800100" lvl="1" indent="-342900" eaLnBrk="0" hangingPunct="0">
              <a:spcBef>
                <a:spcPct val="20000"/>
              </a:spcBef>
              <a:buFont typeface="Arial" pitchFamily="34" charset="0"/>
              <a:buChar char="•"/>
            </a:pPr>
            <a:r>
              <a:rPr lang="en-GB" sz="2800" dirty="0" smtClean="0">
                <a:solidFill>
                  <a:srgbClr val="7030A0"/>
                </a:solidFill>
                <a:latin typeface="+mn-lt"/>
                <a:cs typeface="+mn-cs"/>
              </a:rPr>
              <a:t>80ies</a:t>
            </a:r>
            <a:r>
              <a:rPr lang="en-GB" sz="2800" dirty="0" smtClean="0">
                <a:latin typeface="+mn-lt"/>
                <a:cs typeface="+mn-cs"/>
              </a:rPr>
              <a:t> charm quark tagging</a:t>
            </a:r>
          </a:p>
          <a:p>
            <a:pPr marL="800100" lvl="1" indent="-342900" eaLnBrk="0" hangingPunct="0">
              <a:spcBef>
                <a:spcPct val="20000"/>
              </a:spcBef>
              <a:buFont typeface="Arial" charset="0"/>
              <a:buChar char="•"/>
            </a:pPr>
            <a:r>
              <a:rPr lang="en-GB" sz="2800" dirty="0" smtClean="0">
                <a:solidFill>
                  <a:srgbClr val="7030A0"/>
                </a:solidFill>
                <a:latin typeface="+mn-lt"/>
                <a:cs typeface="+mn-cs"/>
              </a:rPr>
              <a:t>Late 8</a:t>
            </a:r>
            <a:r>
              <a:rPr kumimoji="0" lang="en-GB" sz="2800" b="0" i="0" u="none" strike="noStrike" kern="1200" cap="none" spc="0" normalizeH="0" baseline="0" noProof="0" dirty="0" smtClean="0">
                <a:ln>
                  <a:noFill/>
                </a:ln>
                <a:solidFill>
                  <a:srgbClr val="7030A0"/>
                </a:solidFill>
                <a:effectLst/>
                <a:uLnTx/>
                <a:uFillTx/>
                <a:latin typeface="+mn-lt"/>
                <a:cs typeface="+mn-cs"/>
              </a:rPr>
              <a:t>0ies</a:t>
            </a:r>
            <a:r>
              <a:rPr kumimoji="0" lang="en-GB" sz="2800" b="0" i="0" u="none" strike="noStrike" kern="1200" cap="none" spc="0" normalizeH="0" noProof="0" dirty="0" smtClean="0">
                <a:ln>
                  <a:noFill/>
                </a:ln>
                <a:solidFill>
                  <a:srgbClr val="7030A0"/>
                </a:solidFill>
                <a:effectLst/>
                <a:uLnTx/>
                <a:uFillTx/>
                <a:latin typeface="+mn-lt"/>
                <a:cs typeface="+mn-cs"/>
              </a:rPr>
              <a:t> </a:t>
            </a:r>
            <a:r>
              <a:rPr kumimoji="0" lang="en-GB" sz="2800" b="0" i="0" u="none" strike="noStrike" kern="1200" cap="none" spc="0" normalizeH="0" noProof="0" dirty="0" smtClean="0">
                <a:ln>
                  <a:noFill/>
                </a:ln>
                <a:solidFill>
                  <a:schemeClr val="tx1"/>
                </a:solidFill>
                <a:effectLst/>
                <a:uLnTx/>
                <a:uFillTx/>
                <a:latin typeface="+mn-lt"/>
                <a:cs typeface="+mn-cs"/>
              </a:rPr>
              <a:t>LEP experiments, vertex tracker</a:t>
            </a:r>
          </a:p>
          <a:p>
            <a:pPr marL="800100" lvl="1" indent="-342900" eaLnBrk="0" hangingPunct="0">
              <a:spcBef>
                <a:spcPct val="20000"/>
              </a:spcBef>
              <a:buFont typeface="Arial" charset="0"/>
              <a:buChar char="•"/>
            </a:pPr>
            <a:r>
              <a:rPr lang="en-GB" sz="2800" baseline="0" dirty="0" smtClean="0">
                <a:solidFill>
                  <a:srgbClr val="7030A0"/>
                </a:solidFill>
                <a:latin typeface="+mn-lt"/>
                <a:cs typeface="+mn-cs"/>
              </a:rPr>
              <a:t>90ies</a:t>
            </a:r>
            <a:r>
              <a:rPr lang="en-GB" sz="2800" dirty="0" smtClean="0">
                <a:latin typeface="+mn-lt"/>
                <a:cs typeface="+mn-cs"/>
              </a:rPr>
              <a:t> in </a:t>
            </a:r>
            <a:r>
              <a:rPr lang="en-GB" sz="2800" dirty="0" err="1" smtClean="0">
                <a:latin typeface="+mn-lt"/>
                <a:cs typeface="+mn-cs"/>
              </a:rPr>
              <a:t>hadron</a:t>
            </a:r>
            <a:r>
              <a:rPr lang="en-GB" sz="2800" dirty="0" smtClean="0">
                <a:latin typeface="+mn-lt"/>
                <a:cs typeface="+mn-cs"/>
              </a:rPr>
              <a:t> machines FERMILAB </a:t>
            </a:r>
          </a:p>
          <a:p>
            <a:pPr marL="800100" lvl="1" indent="-342900" eaLnBrk="0" hangingPunct="0">
              <a:spcBef>
                <a:spcPct val="20000"/>
              </a:spcBef>
              <a:buFont typeface="Arial" charset="0"/>
              <a:buChar char="•"/>
            </a:pPr>
            <a:r>
              <a:rPr kumimoji="0" lang="en-GB" sz="2800" b="0" i="0" u="none" strike="noStrike" kern="1200" cap="none" spc="0" normalizeH="0" baseline="0" noProof="0" dirty="0" smtClean="0">
                <a:ln>
                  <a:noFill/>
                </a:ln>
                <a:solidFill>
                  <a:srgbClr val="7030A0"/>
                </a:solidFill>
                <a:effectLst/>
                <a:uLnTx/>
                <a:uFillTx/>
                <a:latin typeface="+mn-lt"/>
                <a:cs typeface="+mn-cs"/>
              </a:rPr>
              <a:t>Today</a:t>
            </a:r>
            <a:r>
              <a:rPr kumimoji="0" lang="en-GB" sz="2800" b="0" i="0" u="none" strike="noStrike" kern="1200" cap="none" spc="0" normalizeH="0" baseline="0" noProof="0" dirty="0" smtClean="0">
                <a:ln>
                  <a:noFill/>
                </a:ln>
                <a:solidFill>
                  <a:schemeClr val="tx1"/>
                </a:solidFill>
                <a:effectLst/>
                <a:uLnTx/>
                <a:uFillTx/>
                <a:latin typeface="+mn-lt"/>
                <a:cs typeface="+mn-cs"/>
              </a:rPr>
              <a:t> in all LHC experiments </a:t>
            </a:r>
            <a:endParaRPr kumimoji="0" lang="en-GB" sz="2800" b="0" i="0" u="none" strike="noStrike" kern="1200" cap="none" spc="0" normalizeH="0" baseline="0" noProof="0" dirty="0">
              <a:ln>
                <a:noFill/>
              </a:ln>
              <a:solidFill>
                <a:schemeClr val="tx1"/>
              </a:solidFill>
              <a:effectLst/>
              <a:uLnTx/>
              <a:uFillTx/>
              <a:latin typeface="+mn-lt"/>
              <a:cs typeface="+mn-cs"/>
            </a:endParaRPr>
          </a:p>
        </p:txBody>
      </p:sp>
      <p:sp>
        <p:nvSpPr>
          <p:cNvPr id="7" name="Foliennummernplatzhalter 5"/>
          <p:cNvSpPr>
            <a:spLocks noGrp="1"/>
          </p:cNvSpPr>
          <p:nvPr>
            <p:ph type="sldNum" sz="quarter" idx="12"/>
          </p:nvPr>
        </p:nvSpPr>
        <p:spPr/>
        <p:txBody>
          <a:bodyPr/>
          <a:lstStyle/>
          <a:p>
            <a:fld id="{948BD985-C33D-486F-8C77-E7677BD5EA4B}" type="slidenum">
              <a:rPr lang="en-US" altLang="en-US"/>
              <a:pPr/>
              <a:t>4</a:t>
            </a:fld>
            <a:endParaRPr lang="en-US" altLang="en-US"/>
          </a:p>
        </p:txBody>
      </p:sp>
      <p:sp>
        <p:nvSpPr>
          <p:cNvPr id="8" name="Titel 7"/>
          <p:cNvSpPr>
            <a:spLocks noGrp="1"/>
          </p:cNvSpPr>
          <p:nvPr>
            <p:ph type="title"/>
          </p:nvPr>
        </p:nvSpPr>
        <p:spPr>
          <a:xfrm>
            <a:off x="0" y="-285776"/>
            <a:ext cx="9144000" cy="1143000"/>
          </a:xfrm>
        </p:spPr>
        <p:txBody>
          <a:bodyPr/>
          <a:lstStyle/>
          <a:p>
            <a:r>
              <a:rPr lang="en-GB" sz="3600" b="1" dirty="0" smtClean="0">
                <a:solidFill>
                  <a:srgbClr val="0000FF"/>
                </a:solidFill>
              </a:rPr>
              <a:t>Historical aspects </a:t>
            </a:r>
            <a:r>
              <a:rPr lang="de-DE" sz="3600" b="1" dirty="0" smtClean="0">
                <a:solidFill>
                  <a:srgbClr val="0000FF"/>
                </a:solidFill>
              </a:rPr>
              <a:t>– </a:t>
            </a:r>
            <a:r>
              <a:rPr lang="de-DE" sz="3600" b="1" dirty="0" err="1" smtClean="0">
                <a:solidFill>
                  <a:srgbClr val="0000FF"/>
                </a:solidFill>
              </a:rPr>
              <a:t>Why</a:t>
            </a:r>
            <a:r>
              <a:rPr lang="de-DE" sz="3600" b="1" dirty="0" smtClean="0">
                <a:solidFill>
                  <a:srgbClr val="0000FF"/>
                </a:solidFill>
              </a:rPr>
              <a:t> </a:t>
            </a:r>
            <a:r>
              <a:rPr lang="de-DE" sz="3600" b="1" dirty="0" err="1" smtClean="0">
                <a:solidFill>
                  <a:srgbClr val="0000FF"/>
                </a:solidFill>
              </a:rPr>
              <a:t>use</a:t>
            </a:r>
            <a:r>
              <a:rPr lang="de-DE" sz="3600" b="1" dirty="0" smtClean="0">
                <a:solidFill>
                  <a:srgbClr val="0000FF"/>
                </a:solidFill>
              </a:rPr>
              <a:t> </a:t>
            </a:r>
            <a:r>
              <a:rPr lang="de-DE" sz="3600" b="1" dirty="0" err="1" smtClean="0">
                <a:solidFill>
                  <a:srgbClr val="0000FF"/>
                </a:solidFill>
              </a:rPr>
              <a:t>silicon</a:t>
            </a:r>
            <a:r>
              <a:rPr lang="de-DE" sz="3600" b="1" dirty="0" smtClean="0">
                <a:solidFill>
                  <a:srgbClr val="0000FF"/>
                </a:solidFill>
              </a:rPr>
              <a:t>?</a:t>
            </a:r>
            <a:endParaRPr lang="en-GB" sz="3600" b="1" dirty="0">
              <a:solidFill>
                <a:srgbClr val="0000FF"/>
              </a:solidFill>
            </a:endParaRPr>
          </a:p>
        </p:txBody>
      </p:sp>
      <p:sp>
        <p:nvSpPr>
          <p:cNvPr id="9" name="Textfeld 8"/>
          <p:cNvSpPr txBox="1"/>
          <p:nvPr/>
        </p:nvSpPr>
        <p:spPr>
          <a:xfrm>
            <a:off x="465667" y="1714488"/>
            <a:ext cx="8678365"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dirty="0" smtClean="0"/>
              <a:t>Where are silicon sensors better suited than gas detectors?</a:t>
            </a:r>
            <a:endParaRPr lang="en-GB" sz="2400" dirty="0" smtClean="0">
              <a:solidFill>
                <a:srgbClr val="C00000"/>
              </a:solidFill>
            </a:endParaRPr>
          </a:p>
          <a:p>
            <a:r>
              <a:rPr lang="en-GB" sz="2400" dirty="0" smtClean="0">
                <a:solidFill>
                  <a:srgbClr val="C00000"/>
                </a:solidFill>
              </a:rPr>
              <a:t>Fast</a:t>
            </a:r>
            <a:r>
              <a:rPr lang="en-GB" sz="2400" dirty="0" smtClean="0"/>
              <a:t> ~O(10ns); </a:t>
            </a:r>
            <a:r>
              <a:rPr lang="en-GB" sz="2400" dirty="0" smtClean="0">
                <a:solidFill>
                  <a:srgbClr val="C00000"/>
                </a:solidFill>
              </a:rPr>
              <a:t>Precise</a:t>
            </a:r>
            <a:r>
              <a:rPr lang="en-GB" sz="2400" dirty="0" smtClean="0"/>
              <a:t> O(5µm); very good </a:t>
            </a:r>
            <a:r>
              <a:rPr lang="en-GB" sz="2400" dirty="0" smtClean="0">
                <a:solidFill>
                  <a:srgbClr val="C00000"/>
                </a:solidFill>
              </a:rPr>
              <a:t>energy resolution </a:t>
            </a:r>
            <a:r>
              <a:rPr lang="en-GB" sz="2400" dirty="0" smtClean="0"/>
              <a:t>~O(</a:t>
            </a:r>
            <a:r>
              <a:rPr lang="en-GB" sz="2400" dirty="0" err="1" smtClean="0"/>
              <a:t>eV</a:t>
            </a:r>
            <a:r>
              <a:rPr lang="en-GB" sz="2400" dirty="0" smtClean="0"/>
              <a:t>)</a:t>
            </a:r>
            <a:endParaRPr lang="en-GB" sz="2400" dirty="0"/>
          </a:p>
        </p:txBody>
      </p:sp>
      <p:sp>
        <p:nvSpPr>
          <p:cNvPr id="10" name="Rechteck 4"/>
          <p:cNvSpPr/>
          <p:nvPr/>
        </p:nvSpPr>
        <p:spPr>
          <a:xfrm>
            <a:off x="100584" y="4721358"/>
            <a:ext cx="3286180" cy="203132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GB" dirty="0" smtClean="0"/>
              <a:t>Silicon detectors gives momentum &amp; </a:t>
            </a:r>
            <a:r>
              <a:rPr lang="en-GB" dirty="0" err="1" smtClean="0"/>
              <a:t>vertexing</a:t>
            </a:r>
            <a:r>
              <a:rPr lang="en-GB" dirty="0" smtClean="0"/>
              <a:t>, </a:t>
            </a:r>
          </a:p>
          <a:p>
            <a:r>
              <a:rPr lang="en-GB" dirty="0" smtClean="0"/>
              <a:t>which gives </a:t>
            </a:r>
          </a:p>
          <a:p>
            <a:pPr>
              <a:buFont typeface="Arial" pitchFamily="34" charset="0"/>
              <a:buChar char="•"/>
            </a:pPr>
            <a:r>
              <a:rPr lang="en-GB" dirty="0" smtClean="0"/>
              <a:t> b tagging </a:t>
            </a:r>
          </a:p>
          <a:p>
            <a:pPr>
              <a:buFont typeface="Arial" pitchFamily="34" charset="0"/>
              <a:buChar char="•"/>
            </a:pPr>
            <a:r>
              <a:rPr lang="en-GB" dirty="0" smtClean="0"/>
              <a:t> lifetimes </a:t>
            </a:r>
          </a:p>
          <a:p>
            <a:pPr>
              <a:buFont typeface="Arial" pitchFamily="34" charset="0"/>
              <a:buChar char="•"/>
            </a:pPr>
            <a:r>
              <a:rPr lang="en-GB" dirty="0" smtClean="0"/>
              <a:t> mixing background suppression</a:t>
            </a:r>
          </a:p>
          <a:p>
            <a:r>
              <a:rPr lang="en-GB" dirty="0" smtClean="0"/>
              <a:t>…… </a:t>
            </a:r>
            <a:r>
              <a:rPr lang="en-GB" dirty="0" smtClean="0">
                <a:solidFill>
                  <a:srgbClr val="C00000"/>
                </a:solidFill>
              </a:rPr>
              <a:t>and a lot of great physics!</a:t>
            </a:r>
            <a:endParaRPr lang="en-GB" dirty="0">
              <a:solidFill>
                <a:srgbClr val="C00000"/>
              </a:solidFill>
            </a:endParaRPr>
          </a:p>
        </p:txBody>
      </p:sp>
      <p:sp>
        <p:nvSpPr>
          <p:cNvPr id="15" name="Rectangle 14"/>
          <p:cNvSpPr/>
          <p:nvPr/>
        </p:nvSpPr>
        <p:spPr>
          <a:xfrm>
            <a:off x="3500430" y="5094494"/>
            <a:ext cx="5643602" cy="150810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lvl="1"/>
            <a:r>
              <a:rPr lang="en-US" altLang="en-US" sz="2000" dirty="0" smtClean="0"/>
              <a:t>Why wasn’t silicon used earlier?</a:t>
            </a:r>
          </a:p>
          <a:p>
            <a:pPr lvl="2">
              <a:buFont typeface="Arial" pitchFamily="34" charset="0"/>
              <a:buChar char="•"/>
            </a:pPr>
            <a:r>
              <a:rPr lang="en-US" altLang="en-US" dirty="0" smtClean="0"/>
              <a:t> Needed micro-lithography technology </a:t>
            </a:r>
            <a:r>
              <a:rPr lang="en-US" altLang="en-US" dirty="0" smtClean="0">
                <a:sym typeface="Symbol" pitchFamily="18" charset="2"/>
              </a:rPr>
              <a:t> cost</a:t>
            </a:r>
          </a:p>
          <a:p>
            <a:pPr lvl="2">
              <a:buFont typeface="Arial" pitchFamily="34" charset="0"/>
              <a:buChar char="•"/>
            </a:pPr>
            <a:r>
              <a:rPr lang="en-US" altLang="en-US" dirty="0" smtClean="0">
                <a:sym typeface="Symbol" pitchFamily="18" charset="2"/>
              </a:rPr>
              <a:t> Small signal size (need low noise amplifiers)</a:t>
            </a:r>
          </a:p>
          <a:p>
            <a:pPr lvl="2">
              <a:buFont typeface="Arial" pitchFamily="34" charset="0"/>
              <a:buChar char="•"/>
            </a:pPr>
            <a:r>
              <a:rPr lang="en-US" altLang="en-US" dirty="0" smtClean="0">
                <a:sym typeface="Symbol" pitchFamily="18" charset="2"/>
              </a:rPr>
              <a:t> Needed read-out electronics miniaturization </a:t>
            </a:r>
          </a:p>
          <a:p>
            <a:pPr lvl="3">
              <a:buFont typeface="Arial" pitchFamily="34" charset="0"/>
              <a:buChar char="•"/>
            </a:pPr>
            <a:r>
              <a:rPr lang="en-US" altLang="en-US" dirty="0" smtClean="0">
                <a:sym typeface="Symbol" pitchFamily="18" charset="2"/>
              </a:rPr>
              <a:t> (transistors, ICs)</a:t>
            </a:r>
          </a:p>
        </p:txBody>
      </p:sp>
      <p:sp>
        <p:nvSpPr>
          <p:cNvPr id="2" name="TextBox 1"/>
          <p:cNvSpPr txBox="1"/>
          <p:nvPr/>
        </p:nvSpPr>
        <p:spPr>
          <a:xfrm>
            <a:off x="7617117" y="2545485"/>
            <a:ext cx="1567707"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400" dirty="0" smtClean="0">
                <a:solidFill>
                  <a:schemeClr val="bg1"/>
                </a:solidFill>
              </a:rPr>
              <a:t>Take home</a:t>
            </a:r>
            <a:endParaRPr lang="en-US" sz="2400" dirty="0">
              <a:solidFill>
                <a:schemeClr val="bg1"/>
              </a:solidFill>
            </a:endParaRPr>
          </a:p>
        </p:txBody>
      </p:sp>
    </p:spTree>
    <p:extLst>
      <p:ext uri="{BB962C8B-B14F-4D97-AF65-F5344CB8AC3E}">
        <p14:creationId xmlns:p14="http://schemas.microsoft.com/office/powerpoint/2010/main" val="867395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Shape 695"/>
          <p:cNvSpPr>
            <a:spLocks noGrp="1"/>
          </p:cNvSpPr>
          <p:nvPr>
            <p:ph type="title"/>
          </p:nvPr>
        </p:nvSpPr>
        <p:spPr>
          <a:xfrm>
            <a:off x="457200" y="-87594"/>
            <a:ext cx="8229600" cy="890553"/>
          </a:xfrm>
          <a:prstGeom prst="rect">
            <a:avLst/>
          </a:prstGeom>
        </p:spPr>
        <p:txBody>
          <a:bodyPr>
            <a:normAutofit/>
          </a:bodyPr>
          <a:lstStyle/>
          <a:p>
            <a:pPr lvl="0">
              <a:defRPr sz="1800" b="0"/>
            </a:pPr>
            <a:r>
              <a:rPr sz="3600" b="1" dirty="0">
                <a:solidFill>
                  <a:srgbClr val="660066"/>
                </a:solidFill>
              </a:rPr>
              <a:t>Tracker material </a:t>
            </a:r>
            <a:r>
              <a:rPr sz="3600" b="1" dirty="0" smtClean="0">
                <a:solidFill>
                  <a:srgbClr val="660066"/>
                </a:solidFill>
              </a:rPr>
              <a:t>(</a:t>
            </a:r>
            <a:r>
              <a:rPr lang="en-US" sz="3600" b="1" dirty="0" smtClean="0">
                <a:solidFill>
                  <a:srgbClr val="660066"/>
                </a:solidFill>
              </a:rPr>
              <a:t>CMS TODAY</a:t>
            </a:r>
            <a:r>
              <a:rPr sz="3600" b="1" dirty="0" smtClean="0">
                <a:solidFill>
                  <a:srgbClr val="660066"/>
                </a:solidFill>
              </a:rPr>
              <a:t>)</a:t>
            </a:r>
            <a:endParaRPr sz="3600" b="1" dirty="0">
              <a:solidFill>
                <a:srgbClr val="660066"/>
              </a:solidFill>
            </a:endParaRPr>
          </a:p>
        </p:txBody>
      </p:sp>
      <p:sp>
        <p:nvSpPr>
          <p:cNvPr id="696" name="Shape 696"/>
          <p:cNvSpPr>
            <a:spLocks noGrp="1"/>
          </p:cNvSpPr>
          <p:nvPr>
            <p:ph type="body" idx="1"/>
          </p:nvPr>
        </p:nvSpPr>
        <p:spPr>
          <a:xfrm>
            <a:off x="357188" y="696516"/>
            <a:ext cx="8420695" cy="5822156"/>
          </a:xfrm>
          <a:prstGeom prst="rect">
            <a:avLst/>
          </a:prstGeom>
        </p:spPr>
        <p:txBody>
          <a:bodyPr>
            <a:normAutofit/>
          </a:bodyPr>
          <a:lstStyle/>
          <a:p>
            <a:pPr lvl="0" algn="l">
              <a:defRPr sz="1800"/>
            </a:pPr>
            <a:r>
              <a:rPr sz="2100" dirty="0"/>
              <a:t>Large material is considered the major drawback of the tracker. Nevertheless we should take into account that this large amount of material is instrumented.</a:t>
            </a:r>
          </a:p>
          <a:p>
            <a:pPr lvl="0" algn="l">
              <a:defRPr sz="1800"/>
            </a:pPr>
            <a:endParaRPr sz="2100" dirty="0"/>
          </a:p>
          <a:p>
            <a:pPr lvl="0" algn="l">
              <a:defRPr sz="1800"/>
            </a:pPr>
            <a:endParaRPr sz="2100" dirty="0"/>
          </a:p>
          <a:p>
            <a:pPr lvl="0" algn="l">
              <a:defRPr sz="1800"/>
            </a:pPr>
            <a:endParaRPr sz="2100" dirty="0"/>
          </a:p>
          <a:p>
            <a:pPr lvl="0" algn="l">
              <a:defRPr sz="1800"/>
            </a:pPr>
            <a:endParaRPr sz="2100" dirty="0"/>
          </a:p>
          <a:p>
            <a:pPr lvl="0" algn="l">
              <a:defRPr sz="1800"/>
            </a:pPr>
            <a:endParaRPr sz="2100" dirty="0"/>
          </a:p>
          <a:p>
            <a:pPr lvl="0" algn="l">
              <a:defRPr sz="1800"/>
            </a:pPr>
            <a:endParaRPr sz="2100" dirty="0"/>
          </a:p>
          <a:p>
            <a:pPr lvl="0" algn="l">
              <a:defRPr sz="1800"/>
            </a:pPr>
            <a:endParaRPr sz="2100" dirty="0"/>
          </a:p>
          <a:p>
            <a:pPr lvl="0" algn="l">
              <a:defRPr sz="1800"/>
            </a:pPr>
            <a:endParaRPr sz="2100" dirty="0"/>
          </a:p>
          <a:p>
            <a:pPr lvl="0" algn="l">
              <a:defRPr sz="1800"/>
            </a:pPr>
            <a:endParaRPr sz="2100" dirty="0"/>
          </a:p>
          <a:p>
            <a:pPr lvl="0" algn="l">
              <a:defRPr sz="1800"/>
            </a:pPr>
            <a:endParaRPr sz="2100" dirty="0"/>
          </a:p>
        </p:txBody>
      </p:sp>
      <p:sp>
        <p:nvSpPr>
          <p:cNvPr id="2" name="Slide Number Placeholder 1"/>
          <p:cNvSpPr>
            <a:spLocks noGrp="1"/>
          </p:cNvSpPr>
          <p:nvPr>
            <p:ph type="sldNum" sz="quarter" idx="2"/>
          </p:nvPr>
        </p:nvSpPr>
        <p:spPr/>
        <p:txBody>
          <a:bodyPr/>
          <a:lstStyle/>
          <a:p>
            <a:pPr lvl="0"/>
            <a:fld id="{86CB4B4D-7CA3-9044-876B-883B54F8677D}" type="slidenum">
              <a:rPr lang="en-US" smtClean="0"/>
              <a:t>40</a:t>
            </a:fld>
            <a:endParaRPr lang="en-US"/>
          </a:p>
        </p:txBody>
      </p:sp>
      <p:sp>
        <p:nvSpPr>
          <p:cNvPr id="6" name="TextBox 5"/>
          <p:cNvSpPr txBox="1"/>
          <p:nvPr/>
        </p:nvSpPr>
        <p:spPr>
          <a:xfrm>
            <a:off x="7206793" y="1508318"/>
            <a:ext cx="2100351" cy="646331"/>
          </a:xfrm>
          <a:prstGeom prst="rect">
            <a:avLst/>
          </a:prstGeom>
          <a:noFill/>
        </p:spPr>
        <p:txBody>
          <a:bodyPr wrap="square" rtlCol="0">
            <a:spAutoFit/>
          </a:bodyPr>
          <a:lstStyle/>
          <a:p>
            <a:r>
              <a:rPr lang="en-US" dirty="0" smtClean="0">
                <a:solidFill>
                  <a:srgbClr val="008000"/>
                </a:solidFill>
                <a:sym typeface="Wingdings"/>
              </a:rPr>
              <a:t></a:t>
            </a:r>
            <a:r>
              <a:rPr lang="en-US" dirty="0" smtClean="0">
                <a:solidFill>
                  <a:srgbClr val="008000"/>
                </a:solidFill>
              </a:rPr>
              <a:t>Learn this lesson for the upgrade</a:t>
            </a:r>
            <a:endParaRPr lang="en-US" dirty="0">
              <a:solidFill>
                <a:srgbClr val="008000"/>
              </a:solidFill>
            </a:endParaRPr>
          </a:p>
        </p:txBody>
      </p:sp>
      <p:pic>
        <p:nvPicPr>
          <p:cNvPr id="4" name="Picture 3" descr="Screen Shot 2016-04-04 at 16.03.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99207"/>
            <a:ext cx="9144000" cy="4524865"/>
          </a:xfrm>
          <a:prstGeom prst="rect">
            <a:avLst/>
          </a:prstGeom>
        </p:spPr>
      </p:pic>
      <p:sp>
        <p:nvSpPr>
          <p:cNvPr id="5" name="TextBox 4"/>
          <p:cNvSpPr txBox="1"/>
          <p:nvPr/>
        </p:nvSpPr>
        <p:spPr>
          <a:xfrm>
            <a:off x="-25657" y="6629775"/>
            <a:ext cx="3441968" cy="253916"/>
          </a:xfrm>
          <a:prstGeom prst="rect">
            <a:avLst/>
          </a:prstGeom>
          <a:noFill/>
        </p:spPr>
        <p:txBody>
          <a:bodyPr wrap="none" rtlCol="0">
            <a:spAutoFit/>
          </a:bodyPr>
          <a:lstStyle/>
          <a:p>
            <a:r>
              <a:rPr lang="en-US" sz="1050" dirty="0" smtClean="0"/>
              <a:t>Plot from JINST paper, actual numbers are even a bit higher</a:t>
            </a:r>
            <a:endParaRPr lang="en-US" sz="1050" dirty="0"/>
          </a:p>
        </p:txBody>
      </p:sp>
    </p:spTree>
    <p:extLst>
      <p:ext uri="{BB962C8B-B14F-4D97-AF65-F5344CB8AC3E}">
        <p14:creationId xmlns:p14="http://schemas.microsoft.com/office/powerpoint/2010/main" val="2382796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Shape 715"/>
          <p:cNvSpPr>
            <a:spLocks noGrp="1"/>
          </p:cNvSpPr>
          <p:nvPr>
            <p:ph type="title"/>
          </p:nvPr>
        </p:nvSpPr>
        <p:spPr>
          <a:xfrm>
            <a:off x="457200" y="-75742"/>
            <a:ext cx="8229600" cy="1143000"/>
          </a:xfrm>
          <a:prstGeom prst="rect">
            <a:avLst/>
          </a:prstGeom>
        </p:spPr>
        <p:txBody>
          <a:bodyPr>
            <a:normAutofit/>
          </a:bodyPr>
          <a:lstStyle/>
          <a:p>
            <a:pPr lvl="0">
              <a:defRPr sz="1800" b="0"/>
            </a:pPr>
            <a:r>
              <a:rPr sz="4000" b="1" dirty="0">
                <a:solidFill>
                  <a:srgbClr val="660066"/>
                </a:solidFill>
              </a:rPr>
              <a:t>Services: why they are heavy?</a:t>
            </a:r>
          </a:p>
        </p:txBody>
      </p:sp>
      <p:pic>
        <p:nvPicPr>
          <p:cNvPr id="716" name="IMG_1029.jpg"/>
          <p:cNvPicPr/>
          <p:nvPr/>
        </p:nvPicPr>
        <p:blipFill>
          <a:blip r:embed="rId2">
            <a:extLst/>
          </a:blip>
          <a:stretch>
            <a:fillRect/>
          </a:stretch>
        </p:blipFill>
        <p:spPr>
          <a:xfrm>
            <a:off x="4687257" y="1034151"/>
            <a:ext cx="4162073" cy="5464969"/>
          </a:xfrm>
          <a:prstGeom prst="rect">
            <a:avLst/>
          </a:prstGeom>
          <a:ln w="12700">
            <a:miter lim="400000"/>
          </a:ln>
        </p:spPr>
      </p:pic>
      <p:sp>
        <p:nvSpPr>
          <p:cNvPr id="717" name="Shape 71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41</a:t>
            </a:fld>
            <a:endParaRPr/>
          </a:p>
        </p:txBody>
      </p:sp>
      <p:grpSp>
        <p:nvGrpSpPr>
          <p:cNvPr id="721" name="Group 721"/>
          <p:cNvGrpSpPr/>
          <p:nvPr/>
        </p:nvGrpSpPr>
        <p:grpSpPr>
          <a:xfrm>
            <a:off x="276821" y="2098477"/>
            <a:ext cx="4223743" cy="1598664"/>
            <a:chOff x="0" y="0"/>
            <a:chExt cx="6007100" cy="2273654"/>
          </a:xfrm>
        </p:grpSpPr>
        <p:sp>
          <p:nvSpPr>
            <p:cNvPr id="718" name="Shape 718"/>
            <p:cNvSpPr/>
            <p:nvPr/>
          </p:nvSpPr>
          <p:spPr>
            <a:xfrm>
              <a:off x="4058844" y="698"/>
              <a:ext cx="1935758" cy="786793"/>
            </a:xfrm>
            <a:prstGeom prst="rect">
              <a:avLst/>
            </a:prstGeom>
            <a:solidFill>
              <a:srgbClr val="FFFC79"/>
            </a:solidFill>
            <a:ln w="254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719" name="Shape 719"/>
            <p:cNvSpPr/>
            <p:nvPr/>
          </p:nvSpPr>
          <p:spPr>
            <a:xfrm>
              <a:off x="4058844" y="787491"/>
              <a:ext cx="1935758" cy="1473676"/>
            </a:xfrm>
            <a:prstGeom prst="rect">
              <a:avLst/>
            </a:prstGeom>
            <a:gradFill flip="none" rotWithShape="1">
              <a:gsLst>
                <a:gs pos="0">
                  <a:srgbClr val="FFFFFF"/>
                </a:gs>
                <a:gs pos="100000">
                  <a:srgbClr val="FFFC79"/>
                </a:gs>
              </a:gsLst>
              <a:lin ang="16200000" scaled="0"/>
            </a:gradFill>
            <a:ln w="254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pic>
          <p:nvPicPr>
            <p:cNvPr id="720" name="droppedImage.pdf"/>
            <p:cNvPicPr/>
            <p:nvPr/>
          </p:nvPicPr>
          <p:blipFill>
            <a:blip r:embed="rId3">
              <a:extLst/>
            </a:blip>
            <a:srcRect l="2026" r="1885" b="565"/>
            <a:stretch>
              <a:fillRect/>
            </a:stretch>
          </p:blipFill>
          <p:spPr>
            <a:xfrm>
              <a:off x="0" y="0"/>
              <a:ext cx="6007101" cy="2273655"/>
            </a:xfrm>
            <a:prstGeom prst="rect">
              <a:avLst/>
            </a:prstGeom>
            <a:ln w="12700" cap="flat">
              <a:noFill/>
              <a:miter lim="400000"/>
            </a:ln>
            <a:effectLst/>
          </p:spPr>
        </p:pic>
      </p:grpSp>
      <p:sp>
        <p:nvSpPr>
          <p:cNvPr id="722" name="Shape 722"/>
          <p:cNvSpPr>
            <a:spLocks noGrp="1"/>
          </p:cNvSpPr>
          <p:nvPr>
            <p:ph type="body" idx="1"/>
          </p:nvPr>
        </p:nvSpPr>
        <p:spPr>
          <a:xfrm>
            <a:off x="276820" y="1017984"/>
            <a:ext cx="4223742" cy="5491758"/>
          </a:xfrm>
          <a:prstGeom prst="rect">
            <a:avLst/>
          </a:prstGeom>
        </p:spPr>
        <p:txBody>
          <a:bodyPr/>
          <a:lstStyle/>
          <a:p>
            <a:pPr lvl="0" algn="l">
              <a:defRPr sz="1800"/>
            </a:pPr>
            <a:r>
              <a:rPr sz="2100" dirty="0"/>
              <a:t>TIB/TID is challenging in terms of number of channels over volume density.</a:t>
            </a:r>
          </a:p>
          <a:p>
            <a:pPr lvl="0" algn="l">
              <a:defRPr sz="1800"/>
            </a:pPr>
            <a:endParaRPr sz="2100" dirty="0"/>
          </a:p>
          <a:p>
            <a:pPr lvl="0" algn="l">
              <a:defRPr sz="1800"/>
            </a:pPr>
            <a:endParaRPr sz="2100" dirty="0"/>
          </a:p>
          <a:p>
            <a:pPr lvl="0" algn="l">
              <a:defRPr sz="1800"/>
            </a:pPr>
            <a:endParaRPr sz="2100" dirty="0"/>
          </a:p>
          <a:p>
            <a:pPr lvl="0" algn="l">
              <a:defRPr sz="1800"/>
            </a:pPr>
            <a:endParaRPr sz="2100" dirty="0"/>
          </a:p>
          <a:p>
            <a:pPr lvl="0" algn="l">
              <a:defRPr sz="1800"/>
            </a:pPr>
            <a:endParaRPr sz="2100" dirty="0"/>
          </a:p>
          <a:p>
            <a:pPr lvl="0" algn="l">
              <a:defRPr sz="1800"/>
            </a:pPr>
            <a:endParaRPr sz="2100" dirty="0"/>
          </a:p>
          <a:p>
            <a:pPr lvl="0" algn="l">
              <a:defRPr sz="1800"/>
            </a:pPr>
            <a:r>
              <a:rPr sz="2100" dirty="0"/>
              <a:t>A very large number of service connections to be constrained in a very tight room:</a:t>
            </a:r>
          </a:p>
          <a:p>
            <a:pPr lvl="0" algn="l">
              <a:defRPr sz="1800"/>
            </a:pPr>
            <a:r>
              <a:rPr sz="2100" dirty="0"/>
              <a:t>- ordered layout difficult;</a:t>
            </a:r>
          </a:p>
          <a:p>
            <a:pPr lvl="0" algn="l">
              <a:defRPr sz="1800"/>
            </a:pPr>
            <a:r>
              <a:rPr sz="2100" dirty="0"/>
              <a:t>- tough handworked job.</a:t>
            </a:r>
          </a:p>
        </p:txBody>
      </p:sp>
      <p:sp>
        <p:nvSpPr>
          <p:cNvPr id="10" name="TextBox 9"/>
          <p:cNvSpPr txBox="1"/>
          <p:nvPr/>
        </p:nvSpPr>
        <p:spPr>
          <a:xfrm rot="5400000">
            <a:off x="7836340" y="4854563"/>
            <a:ext cx="2278614" cy="253916"/>
          </a:xfrm>
          <a:prstGeom prst="rect">
            <a:avLst/>
          </a:prstGeom>
          <a:noFill/>
        </p:spPr>
        <p:txBody>
          <a:bodyPr wrap="none" rtlCol="0">
            <a:spAutoFit/>
          </a:bodyPr>
          <a:lstStyle/>
          <a:p>
            <a:r>
              <a:rPr lang="en-US" sz="1050" dirty="0" smtClean="0"/>
              <a:t>Slide from CMS Tracking Training Days</a:t>
            </a:r>
            <a:endParaRPr lang="en-US" sz="1050" dirty="0"/>
          </a:p>
        </p:txBody>
      </p:sp>
    </p:spTree>
    <p:extLst>
      <p:ext uri="{BB962C8B-B14F-4D97-AF65-F5344CB8AC3E}">
        <p14:creationId xmlns:p14="http://schemas.microsoft.com/office/powerpoint/2010/main" val="4050255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words on mass </a:t>
            </a:r>
            <a:r>
              <a:rPr lang="is-IS" dirty="0" smtClean="0"/>
              <a:t>…</a:t>
            </a:r>
            <a:endParaRPr lang="en-US" dirty="0"/>
          </a:p>
        </p:txBody>
      </p:sp>
      <p:sp>
        <p:nvSpPr>
          <p:cNvPr id="3" name="Text Placeholder 2"/>
          <p:cNvSpPr>
            <a:spLocks noGrp="1"/>
          </p:cNvSpPr>
          <p:nvPr>
            <p:ph type="body" idx="1"/>
          </p:nvPr>
        </p:nvSpPr>
        <p:spPr>
          <a:xfrm>
            <a:off x="232327" y="1600200"/>
            <a:ext cx="8454473" cy="4525963"/>
          </a:xfrm>
        </p:spPr>
        <p:txBody>
          <a:bodyPr>
            <a:normAutofit lnSpcReduction="10000"/>
          </a:bodyPr>
          <a:lstStyle/>
          <a:p>
            <a:r>
              <a:rPr lang="en-US" dirty="0" smtClean="0"/>
              <a:t>Earlier, I said: “It’s not the Silicon”</a:t>
            </a:r>
          </a:p>
          <a:p>
            <a:pPr lvl="1"/>
            <a:r>
              <a:rPr lang="en-US" dirty="0" smtClean="0"/>
              <a:t>This is true for a large detector as the LHC one.</a:t>
            </a:r>
          </a:p>
          <a:p>
            <a:pPr lvl="1"/>
            <a:r>
              <a:rPr lang="en-US" dirty="0" smtClean="0"/>
              <a:t>For an electron – positron detector even the mass of silicon is too much (services and mechanics are forbidden anyhow)</a:t>
            </a:r>
          </a:p>
          <a:p>
            <a:pPr lvl="2"/>
            <a:r>
              <a:rPr lang="en-US" dirty="0" smtClean="0"/>
              <a:t>Sensors should be thinned</a:t>
            </a:r>
          </a:p>
          <a:p>
            <a:pPr lvl="2"/>
            <a:r>
              <a:rPr lang="en-US" dirty="0" smtClean="0"/>
              <a:t>But not too thin to have enough signal (</a:t>
            </a:r>
            <a:r>
              <a:rPr lang="en-US" dirty="0" err="1" smtClean="0"/>
              <a:t>signal~thickness</a:t>
            </a:r>
            <a:r>
              <a:rPr lang="en-US" dirty="0" smtClean="0"/>
              <a:t>)</a:t>
            </a:r>
          </a:p>
          <a:p>
            <a:pPr lvl="1"/>
            <a:r>
              <a:rPr lang="en-US" dirty="0" smtClean="0"/>
              <a:t>Also remember the higher the momentum the less multiple scattering</a:t>
            </a:r>
          </a:p>
          <a:p>
            <a:pPr lvl="2"/>
            <a:r>
              <a:rPr lang="en-US" dirty="0" smtClean="0"/>
              <a:t>So what are you interested in??</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t>42</a:t>
            </a:fld>
            <a:endParaRPr lang="uk-UA"/>
          </a:p>
        </p:txBody>
      </p:sp>
    </p:spTree>
    <p:extLst>
      <p:ext uri="{BB962C8B-B14F-4D97-AF65-F5344CB8AC3E}">
        <p14:creationId xmlns:p14="http://schemas.microsoft.com/office/powerpoint/2010/main" val="595388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660066"/>
                </a:solidFill>
              </a:rPr>
              <a:t>More things to think about</a:t>
            </a:r>
            <a:endParaRPr lang="en-US" dirty="0">
              <a:solidFill>
                <a:srgbClr val="660066"/>
              </a:solidFill>
            </a:endParaRPr>
          </a:p>
        </p:txBody>
      </p:sp>
      <p:sp>
        <p:nvSpPr>
          <p:cNvPr id="4" name="Text Placeholder 3"/>
          <p:cNvSpPr>
            <a:spLocks noGrp="1"/>
          </p:cNvSpPr>
          <p:nvPr>
            <p:ph type="body" idx="1"/>
          </p:nvPr>
        </p:nvSpPr>
        <p:spPr/>
        <p:txBody>
          <a:bodyPr/>
          <a:lstStyle/>
          <a:p>
            <a:r>
              <a:rPr lang="en-US" b="1" dirty="0" smtClean="0"/>
              <a:t>Alignment</a:t>
            </a:r>
          </a:p>
          <a:p>
            <a:r>
              <a:rPr lang="en-US" dirty="0" smtClean="0"/>
              <a:t>	Overlaps to allow alignment determination in the first place </a:t>
            </a:r>
          </a:p>
          <a:p>
            <a:r>
              <a:rPr lang="en-US" b="1" dirty="0" err="1" smtClean="0"/>
              <a:t>Hermeticity</a:t>
            </a:r>
            <a:endParaRPr lang="en-US" b="1" dirty="0"/>
          </a:p>
        </p:txBody>
      </p:sp>
      <p:sp>
        <p:nvSpPr>
          <p:cNvPr id="2" name="Slide Number Placeholder 1"/>
          <p:cNvSpPr>
            <a:spLocks noGrp="1"/>
          </p:cNvSpPr>
          <p:nvPr>
            <p:ph type="sldNum" sz="quarter" idx="12"/>
          </p:nvPr>
        </p:nvSpPr>
        <p:spPr/>
        <p:txBody>
          <a:bodyPr/>
          <a:lstStyle/>
          <a:p>
            <a:fld id="{5AE4D389-B7F7-E44B-872F-EAD59ABF0432}" type="slidenum">
              <a:rPr lang="en-US" smtClean="0"/>
              <a:t>43</a:t>
            </a:fld>
            <a:endParaRPr lang="en-US"/>
          </a:p>
        </p:txBody>
      </p:sp>
    </p:spTree>
    <p:extLst>
      <p:ext uri="{BB962C8B-B14F-4D97-AF65-F5344CB8AC3E}">
        <p14:creationId xmlns:p14="http://schemas.microsoft.com/office/powerpoint/2010/main" val="2022199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2066637" y="2342030"/>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3" name="Freeform 3"/>
          <p:cNvSpPr/>
          <p:nvPr/>
        </p:nvSpPr>
        <p:spPr>
          <a:xfrm>
            <a:off x="2983808" y="2342030"/>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5" name="Freeform 3"/>
          <p:cNvSpPr/>
          <p:nvPr/>
        </p:nvSpPr>
        <p:spPr>
          <a:xfrm>
            <a:off x="3902364" y="2342030"/>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6" name="Freeform 3"/>
          <p:cNvSpPr/>
          <p:nvPr/>
        </p:nvSpPr>
        <p:spPr>
          <a:xfrm>
            <a:off x="4819535" y="2342030"/>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7" name="Freeform 3"/>
          <p:cNvSpPr/>
          <p:nvPr/>
        </p:nvSpPr>
        <p:spPr>
          <a:xfrm>
            <a:off x="5738091" y="2342030"/>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8" name="TextBox 1"/>
          <p:cNvSpPr txBox="1"/>
          <p:nvPr/>
        </p:nvSpPr>
        <p:spPr>
          <a:xfrm>
            <a:off x="3613727" y="795618"/>
            <a:ext cx="3354484" cy="430425"/>
          </a:xfrm>
          <a:prstGeom prst="rect">
            <a:avLst/>
          </a:prstGeom>
          <a:noFill/>
        </p:spPr>
        <p:txBody>
          <a:bodyPr wrap="none" lIns="0" tIns="0" rIns="0" bIns="41029" rtlCol="0">
            <a:spAutoFit/>
          </a:bodyPr>
          <a:lstStyle/>
          <a:p>
            <a:pPr>
              <a:lnSpc>
                <a:spcPts val="2872"/>
              </a:lnSpc>
            </a:pPr>
            <a:r>
              <a:rPr lang="en-US" altLang="zh-CN" sz="3200" b="1" dirty="0">
                <a:solidFill>
                  <a:srgbClr val="660066"/>
                </a:solidFill>
                <a:latin typeface="Times New Roman" pitchFamily="18" charset="0"/>
                <a:cs typeface="Times New Roman" pitchFamily="18" charset="0"/>
              </a:rPr>
              <a:t>Tracker</a:t>
            </a:r>
            <a:r>
              <a:rPr lang="en-US" altLang="zh-CN" sz="3200" dirty="0">
                <a:solidFill>
                  <a:srgbClr val="660066"/>
                </a:solidFill>
                <a:latin typeface="Times New Roman" pitchFamily="18" charset="0"/>
                <a:cs typeface="Times New Roman" pitchFamily="18" charset="0"/>
              </a:rPr>
              <a:t> </a:t>
            </a:r>
            <a:r>
              <a:rPr lang="en-US" altLang="zh-CN" sz="3200" b="1" dirty="0">
                <a:solidFill>
                  <a:srgbClr val="660066"/>
                </a:solidFill>
                <a:latin typeface="Times New Roman" pitchFamily="18" charset="0"/>
                <a:cs typeface="Times New Roman" pitchFamily="18" charset="0"/>
              </a:rPr>
              <a:t>Alignment</a:t>
            </a:r>
          </a:p>
        </p:txBody>
      </p:sp>
      <p:sp>
        <p:nvSpPr>
          <p:cNvPr id="10" name="TextBox 1"/>
          <p:cNvSpPr txBox="1"/>
          <p:nvPr/>
        </p:nvSpPr>
        <p:spPr>
          <a:xfrm>
            <a:off x="2563091" y="4672853"/>
            <a:ext cx="2531743" cy="235927"/>
          </a:xfrm>
          <a:prstGeom prst="rect">
            <a:avLst/>
          </a:prstGeom>
          <a:noFill/>
        </p:spPr>
        <p:txBody>
          <a:bodyPr wrap="none" lIns="0" tIns="0" rIns="0" bIns="41029" rtlCol="0">
            <a:spAutoFit/>
          </a:bodyPr>
          <a:lstStyle/>
          <a:p>
            <a:pPr>
              <a:lnSpc>
                <a:spcPts val="1436"/>
              </a:lnSpc>
            </a:pPr>
            <a:r>
              <a:rPr lang="en-US" altLang="zh-CN" sz="1600" b="1" dirty="0">
                <a:solidFill>
                  <a:srgbClr val="000000"/>
                </a:solidFill>
                <a:latin typeface="Times New Roman" pitchFamily="18" charset="0"/>
                <a:cs typeface="Times New Roman" pitchFamily="18" charset="0"/>
              </a:rPr>
              <a:t>Consider</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a</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five-layer</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tracker</a:t>
            </a:r>
          </a:p>
        </p:txBody>
      </p:sp>
      <p:sp>
        <p:nvSpPr>
          <p:cNvPr id="11" name="TextBox 1"/>
          <p:cNvSpPr txBox="1"/>
          <p:nvPr/>
        </p:nvSpPr>
        <p:spPr>
          <a:xfrm>
            <a:off x="6038273" y="5356412"/>
            <a:ext cx="1731243" cy="781696"/>
          </a:xfrm>
          <a:prstGeom prst="rect">
            <a:avLst/>
          </a:prstGeom>
          <a:noFill/>
        </p:spPr>
        <p:txBody>
          <a:bodyPr wrap="none" lIns="0" tIns="0" rIns="0" bIns="41029" rtlCol="0">
            <a:spAutoFit/>
          </a:bodyPr>
          <a:lstStyle/>
          <a:p>
            <a:pPr>
              <a:lnSpc>
                <a:spcPts val="1077"/>
              </a:lnSpc>
              <a:tabLst>
                <a:tab pos="478673" algn="l"/>
              </a:tabLst>
            </a:pPr>
            <a:r>
              <a:rPr lang="en-US" altLang="zh-CN" sz="1300" b="1" dirty="0">
                <a:solidFill>
                  <a:srgbClr val="000000"/>
                </a:solidFill>
                <a:latin typeface="Times New Roman" pitchFamily="18" charset="0"/>
                <a:cs typeface="Times New Roman" pitchFamily="18" charset="0"/>
              </a:rPr>
              <a:t>borrowed</a:t>
            </a:r>
            <a:r>
              <a:rPr lang="en-US" altLang="zh-CN" sz="1300" dirty="0">
                <a:latin typeface="Times New Roman" pitchFamily="18" charset="0"/>
                <a:cs typeface="Times New Roman" pitchFamily="18" charset="0"/>
              </a:rPr>
              <a:t> </a:t>
            </a:r>
            <a:r>
              <a:rPr lang="en-US" altLang="zh-CN" sz="1300" b="1" dirty="0">
                <a:solidFill>
                  <a:srgbClr val="000000"/>
                </a:solidFill>
                <a:latin typeface="Times New Roman" pitchFamily="18" charset="0"/>
                <a:cs typeface="Times New Roman" pitchFamily="18" charset="0"/>
              </a:rPr>
              <a:t>from</a:t>
            </a:r>
            <a:r>
              <a:rPr lang="en-US" altLang="zh-CN" sz="1300" dirty="0">
                <a:latin typeface="Times New Roman" pitchFamily="18" charset="0"/>
                <a:cs typeface="Times New Roman" pitchFamily="18" charset="0"/>
              </a:rPr>
              <a:t> </a:t>
            </a:r>
            <a:r>
              <a:rPr lang="en-US" altLang="zh-CN" sz="1300" b="1" dirty="0">
                <a:solidFill>
                  <a:srgbClr val="000000"/>
                </a:solidFill>
                <a:latin typeface="Times New Roman" pitchFamily="18" charset="0"/>
                <a:cs typeface="Times New Roman" pitchFamily="18" charset="0"/>
              </a:rPr>
              <a:t>F.</a:t>
            </a:r>
            <a:r>
              <a:rPr lang="en-US" altLang="zh-CN" sz="1300" dirty="0">
                <a:latin typeface="Times New Roman" pitchFamily="18" charset="0"/>
                <a:cs typeface="Times New Roman" pitchFamily="18" charset="0"/>
              </a:rPr>
              <a:t> </a:t>
            </a:r>
            <a:r>
              <a:rPr lang="en-US" altLang="zh-CN" sz="1300" b="1" dirty="0">
                <a:solidFill>
                  <a:srgbClr val="000000"/>
                </a:solidFill>
                <a:latin typeface="Times New Roman" pitchFamily="18" charset="0"/>
                <a:cs typeface="Times New Roman" pitchFamily="18" charset="0"/>
              </a:rPr>
              <a:t>Meier</a:t>
            </a:r>
          </a:p>
          <a:p>
            <a:pPr>
              <a:lnSpc>
                <a:spcPts val="897"/>
              </a:lnSpc>
            </a:pPr>
            <a:endParaRPr lang="en-US" altLang="zh-CN" dirty="0" smtClean="0"/>
          </a:p>
          <a:p>
            <a:pPr>
              <a:lnSpc>
                <a:spcPts val="897"/>
              </a:lnSpc>
            </a:pPr>
            <a:endParaRPr lang="en-US" altLang="zh-CN" dirty="0" smtClean="0"/>
          </a:p>
          <a:p>
            <a:pPr>
              <a:lnSpc>
                <a:spcPts val="897"/>
              </a:lnSpc>
            </a:pPr>
            <a:endParaRPr lang="en-US" altLang="zh-CN" dirty="0" smtClean="0"/>
          </a:p>
          <a:p>
            <a:pPr>
              <a:lnSpc>
                <a:spcPts val="897"/>
              </a:lnSpc>
            </a:pPr>
            <a:endParaRPr lang="en-US" altLang="zh-CN" dirty="0" smtClean="0"/>
          </a:p>
          <a:p>
            <a:pPr>
              <a:lnSpc>
                <a:spcPts val="897"/>
              </a:lnSpc>
            </a:pPr>
            <a:endParaRPr lang="en-US" altLang="zh-CN" dirty="0" smtClean="0"/>
          </a:p>
        </p:txBody>
      </p:sp>
      <p:sp>
        <p:nvSpPr>
          <p:cNvPr id="2" name="TextBox 1"/>
          <p:cNvSpPr txBox="1"/>
          <p:nvPr/>
        </p:nvSpPr>
        <p:spPr>
          <a:xfrm>
            <a:off x="277367" y="6138108"/>
            <a:ext cx="8010661"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smtClean="0"/>
              <a:t>To take home: CMS demonstrated, that initial perfect alignment is not crucial and can be determined later with tracks  (</a:t>
            </a:r>
            <a:r>
              <a:rPr lang="en-US" dirty="0" smtClean="0">
                <a:solidFill>
                  <a:srgbClr val="800000"/>
                </a:solidFill>
              </a:rPr>
              <a:t>but need collisions </a:t>
            </a:r>
            <a:r>
              <a:rPr lang="en-US" b="1" dirty="0" smtClean="0">
                <a:solidFill>
                  <a:srgbClr val="800000"/>
                </a:solidFill>
              </a:rPr>
              <a:t>&amp;</a:t>
            </a:r>
            <a:r>
              <a:rPr lang="en-US" dirty="0" smtClean="0">
                <a:solidFill>
                  <a:srgbClr val="800000"/>
                </a:solidFill>
              </a:rPr>
              <a:t> </a:t>
            </a:r>
            <a:r>
              <a:rPr lang="en-US" dirty="0" err="1" smtClean="0">
                <a:solidFill>
                  <a:srgbClr val="800000"/>
                </a:solidFill>
              </a:rPr>
              <a:t>cosmics</a:t>
            </a:r>
            <a:r>
              <a:rPr lang="en-US" dirty="0" smtClean="0"/>
              <a:t>)</a:t>
            </a:r>
            <a:endParaRPr lang="en-US" dirty="0"/>
          </a:p>
        </p:txBody>
      </p:sp>
      <p:sp>
        <p:nvSpPr>
          <p:cNvPr id="12" name="Slide Number Placeholder 11"/>
          <p:cNvSpPr>
            <a:spLocks noGrp="1"/>
          </p:cNvSpPr>
          <p:nvPr>
            <p:ph type="sldNum" sz="quarter" idx="12"/>
          </p:nvPr>
        </p:nvSpPr>
        <p:spPr/>
        <p:txBody>
          <a:bodyPr/>
          <a:lstStyle/>
          <a:p>
            <a:fld id="{5AE4D389-B7F7-E44B-872F-EAD59ABF0432}" type="slidenum">
              <a:rPr lang="en-US" smtClean="0"/>
              <a:t>44</a:t>
            </a:fld>
            <a:endParaRPr lang="en-US"/>
          </a:p>
        </p:txBody>
      </p:sp>
    </p:spTree>
    <p:extLst>
      <p:ext uri="{BB962C8B-B14F-4D97-AF65-F5344CB8AC3E}">
        <p14:creationId xmlns:p14="http://schemas.microsoft.com/office/powerpoint/2010/main" val="3910149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2066637" y="2342030"/>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3" name="Freeform 3"/>
          <p:cNvSpPr/>
          <p:nvPr/>
        </p:nvSpPr>
        <p:spPr>
          <a:xfrm>
            <a:off x="2983808" y="2342030"/>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5" name="Freeform 3"/>
          <p:cNvSpPr/>
          <p:nvPr/>
        </p:nvSpPr>
        <p:spPr>
          <a:xfrm>
            <a:off x="3902364" y="2342030"/>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6" name="Freeform 3"/>
          <p:cNvSpPr/>
          <p:nvPr/>
        </p:nvSpPr>
        <p:spPr>
          <a:xfrm>
            <a:off x="4819535" y="2342030"/>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7" name="Freeform 3"/>
          <p:cNvSpPr/>
          <p:nvPr/>
        </p:nvSpPr>
        <p:spPr>
          <a:xfrm>
            <a:off x="5738091" y="2342030"/>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8" name="Freeform 3"/>
          <p:cNvSpPr/>
          <p:nvPr/>
        </p:nvSpPr>
        <p:spPr>
          <a:xfrm>
            <a:off x="1436254" y="2986682"/>
            <a:ext cx="5359862" cy="987371"/>
          </a:xfrm>
          <a:custGeom>
            <a:avLst/>
            <a:gdLst>
              <a:gd name="connsiteX0" fmla="*/ 12699 w 5895848"/>
              <a:gd name="connsiteY0" fmla="*/ 1106320 h 1119020"/>
              <a:gd name="connsiteX1" fmla="*/ 2731516 w 5895848"/>
              <a:gd name="connsiteY1" fmla="*/ 175156 h 1119020"/>
              <a:gd name="connsiteX2" fmla="*/ 5883148 w 5895848"/>
              <a:gd name="connsiteY2" fmla="*/ 19708 h 1119020"/>
            </a:gdLst>
            <a:ahLst/>
            <a:cxnLst>
              <a:cxn ang="0">
                <a:pos x="connsiteX0" y="connsiteY0"/>
              </a:cxn>
              <a:cxn ang="1">
                <a:pos x="connsiteX1" y="connsiteY1"/>
              </a:cxn>
              <a:cxn ang="2">
                <a:pos x="connsiteX2" y="connsiteY2"/>
              </a:cxn>
            </a:cxnLst>
            <a:rect l="l" t="t" r="r" b="b"/>
            <a:pathLst>
              <a:path w="5895848" h="1119020">
                <a:moveTo>
                  <a:pt x="12699" y="1106320"/>
                </a:moveTo>
                <a:cubicBezTo>
                  <a:pt x="882903" y="731416"/>
                  <a:pt x="1753107" y="354988"/>
                  <a:pt x="2731516" y="175156"/>
                </a:cubicBezTo>
                <a:cubicBezTo>
                  <a:pt x="3709924" y="-6199"/>
                  <a:pt x="4796536" y="5992"/>
                  <a:pt x="5883148" y="19708"/>
                </a:cubicBezTo>
              </a:path>
            </a:pathLst>
          </a:custGeom>
          <a:ln w="25400">
            <a:solidFill>
              <a:srgbClr val="FF00FF">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9" name="Freeform 3"/>
          <p:cNvSpPr/>
          <p:nvPr/>
        </p:nvSpPr>
        <p:spPr>
          <a:xfrm>
            <a:off x="2046316" y="3665668"/>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6763" y="0"/>
                  <a:pt x="0" y="16764"/>
                  <a:pt x="0" y="38100"/>
                </a:cubicBezTo>
                <a:cubicBezTo>
                  <a:pt x="0" y="59435"/>
                  <a:pt x="16763" y="76200"/>
                  <a:pt x="38100" y="76200"/>
                </a:cubicBezTo>
                <a:cubicBezTo>
                  <a:pt x="59435" y="76200"/>
                  <a:pt x="76200" y="59435"/>
                  <a:pt x="76200" y="38100"/>
                </a:cubicBezTo>
                <a:cubicBezTo>
                  <a:pt x="76200" y="16764"/>
                  <a:pt x="59435"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0" name="Freeform 3"/>
          <p:cNvSpPr/>
          <p:nvPr/>
        </p:nvSpPr>
        <p:spPr>
          <a:xfrm>
            <a:off x="2040544" y="3660065"/>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3113" y="6350"/>
                  <a:pt x="6350" y="23114"/>
                  <a:pt x="6350" y="44450"/>
                </a:cubicBezTo>
                <a:cubicBezTo>
                  <a:pt x="6350" y="65785"/>
                  <a:pt x="23113" y="82550"/>
                  <a:pt x="44450" y="82550"/>
                </a:cubicBezTo>
                <a:cubicBezTo>
                  <a:pt x="65785" y="82550"/>
                  <a:pt x="82550" y="65785"/>
                  <a:pt x="82550" y="44450"/>
                </a:cubicBezTo>
                <a:cubicBezTo>
                  <a:pt x="82550" y="23114"/>
                  <a:pt x="65785"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1" name="Freeform 3"/>
          <p:cNvSpPr/>
          <p:nvPr/>
        </p:nvSpPr>
        <p:spPr>
          <a:xfrm>
            <a:off x="2960716" y="3340249"/>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8288" y="0"/>
                  <a:pt x="0" y="18288"/>
                  <a:pt x="0" y="38100"/>
                </a:cubicBezTo>
                <a:cubicBezTo>
                  <a:pt x="0" y="59436"/>
                  <a:pt x="18288" y="76200"/>
                  <a:pt x="38100" y="76200"/>
                </a:cubicBezTo>
                <a:cubicBezTo>
                  <a:pt x="59435" y="76200"/>
                  <a:pt x="76200" y="59436"/>
                  <a:pt x="76200" y="38100"/>
                </a:cubicBezTo>
                <a:cubicBezTo>
                  <a:pt x="76200" y="18288"/>
                  <a:pt x="59435"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2" name="Freeform 3"/>
          <p:cNvSpPr/>
          <p:nvPr/>
        </p:nvSpPr>
        <p:spPr>
          <a:xfrm>
            <a:off x="2954944" y="3334646"/>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4638" y="6350"/>
                  <a:pt x="6350" y="24638"/>
                  <a:pt x="6350" y="44450"/>
                </a:cubicBezTo>
                <a:cubicBezTo>
                  <a:pt x="6350" y="65786"/>
                  <a:pt x="24638" y="82550"/>
                  <a:pt x="44450" y="82550"/>
                </a:cubicBezTo>
                <a:cubicBezTo>
                  <a:pt x="65785" y="82550"/>
                  <a:pt x="82550" y="65786"/>
                  <a:pt x="82550" y="44450"/>
                </a:cubicBezTo>
                <a:cubicBezTo>
                  <a:pt x="82550" y="24638"/>
                  <a:pt x="65785"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3" name="Freeform 3"/>
          <p:cNvSpPr/>
          <p:nvPr/>
        </p:nvSpPr>
        <p:spPr>
          <a:xfrm>
            <a:off x="3876502" y="3112993"/>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6763" y="0"/>
                  <a:pt x="0" y="16764"/>
                  <a:pt x="0" y="38100"/>
                </a:cubicBezTo>
                <a:cubicBezTo>
                  <a:pt x="0" y="57911"/>
                  <a:pt x="16763" y="76200"/>
                  <a:pt x="38100" y="76200"/>
                </a:cubicBezTo>
                <a:cubicBezTo>
                  <a:pt x="59435" y="76200"/>
                  <a:pt x="76200" y="57911"/>
                  <a:pt x="76200" y="38100"/>
                </a:cubicBezTo>
                <a:cubicBezTo>
                  <a:pt x="76200" y="16764"/>
                  <a:pt x="59435"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4" name="Freeform 3"/>
          <p:cNvSpPr/>
          <p:nvPr/>
        </p:nvSpPr>
        <p:spPr>
          <a:xfrm>
            <a:off x="3870729" y="3107390"/>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3113" y="6350"/>
                  <a:pt x="6350" y="23114"/>
                  <a:pt x="6350" y="44450"/>
                </a:cubicBezTo>
                <a:cubicBezTo>
                  <a:pt x="6350" y="64261"/>
                  <a:pt x="23113" y="82550"/>
                  <a:pt x="44450" y="82550"/>
                </a:cubicBezTo>
                <a:cubicBezTo>
                  <a:pt x="65785" y="82550"/>
                  <a:pt x="82550" y="64261"/>
                  <a:pt x="82550" y="44450"/>
                </a:cubicBezTo>
                <a:cubicBezTo>
                  <a:pt x="82550" y="23114"/>
                  <a:pt x="65785"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5" name="Freeform 3"/>
          <p:cNvSpPr/>
          <p:nvPr/>
        </p:nvSpPr>
        <p:spPr>
          <a:xfrm>
            <a:off x="4800600" y="2998694"/>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6764" y="0"/>
                  <a:pt x="0" y="16764"/>
                  <a:pt x="0" y="38100"/>
                </a:cubicBezTo>
                <a:cubicBezTo>
                  <a:pt x="0" y="59435"/>
                  <a:pt x="16764" y="76200"/>
                  <a:pt x="38100" y="76200"/>
                </a:cubicBezTo>
                <a:cubicBezTo>
                  <a:pt x="57911" y="76200"/>
                  <a:pt x="76200" y="59435"/>
                  <a:pt x="76200" y="38100"/>
                </a:cubicBezTo>
                <a:cubicBezTo>
                  <a:pt x="76200" y="16764"/>
                  <a:pt x="57911"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6" name="Freeform 3"/>
          <p:cNvSpPr/>
          <p:nvPr/>
        </p:nvSpPr>
        <p:spPr>
          <a:xfrm>
            <a:off x="4794827" y="2993091"/>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3114" y="6350"/>
                  <a:pt x="6350" y="23114"/>
                  <a:pt x="6350" y="44450"/>
                </a:cubicBezTo>
                <a:cubicBezTo>
                  <a:pt x="6350" y="65785"/>
                  <a:pt x="23114" y="82550"/>
                  <a:pt x="44450" y="82550"/>
                </a:cubicBezTo>
                <a:cubicBezTo>
                  <a:pt x="64261" y="82550"/>
                  <a:pt x="82550" y="65785"/>
                  <a:pt x="82550" y="44450"/>
                </a:cubicBezTo>
                <a:cubicBezTo>
                  <a:pt x="82550" y="23114"/>
                  <a:pt x="64261"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7" name="Freeform 3"/>
          <p:cNvSpPr/>
          <p:nvPr/>
        </p:nvSpPr>
        <p:spPr>
          <a:xfrm>
            <a:off x="5720542" y="2970455"/>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6763" y="0"/>
                  <a:pt x="0" y="18288"/>
                  <a:pt x="0" y="38100"/>
                </a:cubicBezTo>
                <a:cubicBezTo>
                  <a:pt x="0" y="59436"/>
                  <a:pt x="16763" y="76200"/>
                  <a:pt x="38100" y="76200"/>
                </a:cubicBezTo>
                <a:cubicBezTo>
                  <a:pt x="59435" y="76200"/>
                  <a:pt x="76200" y="59436"/>
                  <a:pt x="76200" y="38100"/>
                </a:cubicBezTo>
                <a:cubicBezTo>
                  <a:pt x="76200" y="18288"/>
                  <a:pt x="59435"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8" name="Freeform 3"/>
          <p:cNvSpPr/>
          <p:nvPr/>
        </p:nvSpPr>
        <p:spPr>
          <a:xfrm>
            <a:off x="5714769" y="2964852"/>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3113" y="6350"/>
                  <a:pt x="6350" y="24638"/>
                  <a:pt x="6350" y="44450"/>
                </a:cubicBezTo>
                <a:cubicBezTo>
                  <a:pt x="6350" y="65786"/>
                  <a:pt x="23113" y="82550"/>
                  <a:pt x="44450" y="82550"/>
                </a:cubicBezTo>
                <a:cubicBezTo>
                  <a:pt x="65785" y="82550"/>
                  <a:pt x="82550" y="65786"/>
                  <a:pt x="82550" y="44450"/>
                </a:cubicBezTo>
                <a:cubicBezTo>
                  <a:pt x="82550" y="24638"/>
                  <a:pt x="65785"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20" name="TextBox 1"/>
          <p:cNvSpPr txBox="1"/>
          <p:nvPr/>
        </p:nvSpPr>
        <p:spPr>
          <a:xfrm>
            <a:off x="3613727" y="795618"/>
            <a:ext cx="3354484" cy="430425"/>
          </a:xfrm>
          <a:prstGeom prst="rect">
            <a:avLst/>
          </a:prstGeom>
          <a:noFill/>
        </p:spPr>
        <p:txBody>
          <a:bodyPr wrap="none" lIns="0" tIns="0" rIns="0" bIns="41029" rtlCol="0">
            <a:spAutoFit/>
          </a:bodyPr>
          <a:lstStyle/>
          <a:p>
            <a:pPr>
              <a:lnSpc>
                <a:spcPts val="2872"/>
              </a:lnSpc>
            </a:pPr>
            <a:r>
              <a:rPr lang="en-US" altLang="zh-CN" sz="3200" b="1" dirty="0">
                <a:solidFill>
                  <a:srgbClr val="660066"/>
                </a:solidFill>
                <a:latin typeface="Times New Roman" pitchFamily="18" charset="0"/>
                <a:cs typeface="Times New Roman" pitchFamily="18" charset="0"/>
              </a:rPr>
              <a:t>Tracker</a:t>
            </a:r>
            <a:r>
              <a:rPr lang="en-US" altLang="zh-CN" sz="3200" dirty="0">
                <a:solidFill>
                  <a:srgbClr val="660066"/>
                </a:solidFill>
                <a:latin typeface="Times New Roman" pitchFamily="18" charset="0"/>
                <a:cs typeface="Times New Roman" pitchFamily="18" charset="0"/>
              </a:rPr>
              <a:t> </a:t>
            </a:r>
            <a:r>
              <a:rPr lang="en-US" altLang="zh-CN" sz="3200" b="1" dirty="0">
                <a:solidFill>
                  <a:srgbClr val="660066"/>
                </a:solidFill>
                <a:latin typeface="Times New Roman" pitchFamily="18" charset="0"/>
                <a:cs typeface="Times New Roman" pitchFamily="18" charset="0"/>
              </a:rPr>
              <a:t>Alignment</a:t>
            </a:r>
          </a:p>
        </p:txBody>
      </p:sp>
      <p:sp>
        <p:nvSpPr>
          <p:cNvPr id="22" name="TextBox 1"/>
          <p:cNvSpPr txBox="1"/>
          <p:nvPr/>
        </p:nvSpPr>
        <p:spPr>
          <a:xfrm>
            <a:off x="2505364" y="4740088"/>
            <a:ext cx="2962349" cy="235927"/>
          </a:xfrm>
          <a:prstGeom prst="rect">
            <a:avLst/>
          </a:prstGeom>
          <a:noFill/>
        </p:spPr>
        <p:txBody>
          <a:bodyPr wrap="none" lIns="0" tIns="0" rIns="0" bIns="41029" rtlCol="0">
            <a:spAutoFit/>
          </a:bodyPr>
          <a:lstStyle/>
          <a:p>
            <a:pPr>
              <a:lnSpc>
                <a:spcPts val="1436"/>
              </a:lnSpc>
            </a:pPr>
            <a:r>
              <a:rPr lang="en-US" altLang="zh-CN" sz="1600" b="1" dirty="0">
                <a:solidFill>
                  <a:srgbClr val="000000"/>
                </a:solidFill>
                <a:latin typeface="Times New Roman" pitchFamily="18" charset="0"/>
                <a:cs typeface="Times New Roman" pitchFamily="18" charset="0"/>
              </a:rPr>
              <a:t>A</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track</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goes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through,</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leaving</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hits</a:t>
            </a:r>
          </a:p>
        </p:txBody>
      </p:sp>
      <p:sp>
        <p:nvSpPr>
          <p:cNvPr id="2" name="Slide Number Placeholder 1"/>
          <p:cNvSpPr>
            <a:spLocks noGrp="1"/>
          </p:cNvSpPr>
          <p:nvPr>
            <p:ph type="sldNum" sz="quarter" idx="12"/>
          </p:nvPr>
        </p:nvSpPr>
        <p:spPr/>
        <p:txBody>
          <a:bodyPr/>
          <a:lstStyle/>
          <a:p>
            <a:fld id="{5AE4D389-B7F7-E44B-872F-EAD59ABF0432}" type="slidenum">
              <a:rPr lang="en-US" smtClean="0"/>
              <a:t>45</a:t>
            </a:fld>
            <a:endParaRPr lang="en-US"/>
          </a:p>
        </p:txBody>
      </p:sp>
    </p:spTree>
    <p:extLst>
      <p:ext uri="{BB962C8B-B14F-4D97-AF65-F5344CB8AC3E}">
        <p14:creationId xmlns:p14="http://schemas.microsoft.com/office/powerpoint/2010/main" val="1898158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2066637" y="2342030"/>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3" name="Freeform 3"/>
          <p:cNvSpPr/>
          <p:nvPr/>
        </p:nvSpPr>
        <p:spPr>
          <a:xfrm>
            <a:off x="2983808" y="2342030"/>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5" name="Freeform 3"/>
          <p:cNvSpPr/>
          <p:nvPr/>
        </p:nvSpPr>
        <p:spPr>
          <a:xfrm>
            <a:off x="3902364" y="2342030"/>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6" name="Freeform 3"/>
          <p:cNvSpPr/>
          <p:nvPr/>
        </p:nvSpPr>
        <p:spPr>
          <a:xfrm>
            <a:off x="4819535" y="2342030"/>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7" name="Freeform 3"/>
          <p:cNvSpPr/>
          <p:nvPr/>
        </p:nvSpPr>
        <p:spPr>
          <a:xfrm>
            <a:off x="5738091" y="2342030"/>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8" name="Freeform 3"/>
          <p:cNvSpPr/>
          <p:nvPr/>
        </p:nvSpPr>
        <p:spPr>
          <a:xfrm>
            <a:off x="2046316" y="3665668"/>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6763" y="0"/>
                  <a:pt x="0" y="16764"/>
                  <a:pt x="0" y="38100"/>
                </a:cubicBezTo>
                <a:cubicBezTo>
                  <a:pt x="0" y="59435"/>
                  <a:pt x="16763" y="76200"/>
                  <a:pt x="38100" y="76200"/>
                </a:cubicBezTo>
                <a:cubicBezTo>
                  <a:pt x="59435" y="76200"/>
                  <a:pt x="76200" y="59435"/>
                  <a:pt x="76200" y="38100"/>
                </a:cubicBezTo>
                <a:cubicBezTo>
                  <a:pt x="76200" y="16764"/>
                  <a:pt x="59435"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9" name="Freeform 3"/>
          <p:cNvSpPr/>
          <p:nvPr/>
        </p:nvSpPr>
        <p:spPr>
          <a:xfrm>
            <a:off x="2040544" y="3660065"/>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3113" y="6350"/>
                  <a:pt x="6350" y="23114"/>
                  <a:pt x="6350" y="44450"/>
                </a:cubicBezTo>
                <a:cubicBezTo>
                  <a:pt x="6350" y="65785"/>
                  <a:pt x="23113" y="82550"/>
                  <a:pt x="44450" y="82550"/>
                </a:cubicBezTo>
                <a:cubicBezTo>
                  <a:pt x="65785" y="82550"/>
                  <a:pt x="82550" y="65785"/>
                  <a:pt x="82550" y="44450"/>
                </a:cubicBezTo>
                <a:cubicBezTo>
                  <a:pt x="82550" y="23114"/>
                  <a:pt x="65785"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0" name="Freeform 3"/>
          <p:cNvSpPr/>
          <p:nvPr/>
        </p:nvSpPr>
        <p:spPr>
          <a:xfrm>
            <a:off x="2960716" y="3340249"/>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8288" y="0"/>
                  <a:pt x="0" y="18288"/>
                  <a:pt x="0" y="38100"/>
                </a:cubicBezTo>
                <a:cubicBezTo>
                  <a:pt x="0" y="59436"/>
                  <a:pt x="18288" y="76200"/>
                  <a:pt x="38100" y="76200"/>
                </a:cubicBezTo>
                <a:cubicBezTo>
                  <a:pt x="59435" y="76200"/>
                  <a:pt x="76200" y="59436"/>
                  <a:pt x="76200" y="38100"/>
                </a:cubicBezTo>
                <a:cubicBezTo>
                  <a:pt x="76200" y="18288"/>
                  <a:pt x="59435"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1" name="Freeform 3"/>
          <p:cNvSpPr/>
          <p:nvPr/>
        </p:nvSpPr>
        <p:spPr>
          <a:xfrm>
            <a:off x="2954944" y="3334646"/>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4638" y="6350"/>
                  <a:pt x="6350" y="24638"/>
                  <a:pt x="6350" y="44450"/>
                </a:cubicBezTo>
                <a:cubicBezTo>
                  <a:pt x="6350" y="65786"/>
                  <a:pt x="24638" y="82550"/>
                  <a:pt x="44450" y="82550"/>
                </a:cubicBezTo>
                <a:cubicBezTo>
                  <a:pt x="65785" y="82550"/>
                  <a:pt x="82550" y="65786"/>
                  <a:pt x="82550" y="44450"/>
                </a:cubicBezTo>
                <a:cubicBezTo>
                  <a:pt x="82550" y="24638"/>
                  <a:pt x="65785"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2" name="Freeform 3"/>
          <p:cNvSpPr/>
          <p:nvPr/>
        </p:nvSpPr>
        <p:spPr>
          <a:xfrm>
            <a:off x="3876502" y="3112993"/>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6763" y="0"/>
                  <a:pt x="0" y="16764"/>
                  <a:pt x="0" y="38100"/>
                </a:cubicBezTo>
                <a:cubicBezTo>
                  <a:pt x="0" y="57911"/>
                  <a:pt x="16763" y="76200"/>
                  <a:pt x="38100" y="76200"/>
                </a:cubicBezTo>
                <a:cubicBezTo>
                  <a:pt x="59435" y="76200"/>
                  <a:pt x="76200" y="57911"/>
                  <a:pt x="76200" y="38100"/>
                </a:cubicBezTo>
                <a:cubicBezTo>
                  <a:pt x="76200" y="16764"/>
                  <a:pt x="59435"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3" name="Freeform 3"/>
          <p:cNvSpPr/>
          <p:nvPr/>
        </p:nvSpPr>
        <p:spPr>
          <a:xfrm>
            <a:off x="3870729" y="3107390"/>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3113" y="6350"/>
                  <a:pt x="6350" y="23114"/>
                  <a:pt x="6350" y="44450"/>
                </a:cubicBezTo>
                <a:cubicBezTo>
                  <a:pt x="6350" y="64261"/>
                  <a:pt x="23113" y="82550"/>
                  <a:pt x="44450" y="82550"/>
                </a:cubicBezTo>
                <a:cubicBezTo>
                  <a:pt x="65785" y="82550"/>
                  <a:pt x="82550" y="64261"/>
                  <a:pt x="82550" y="44450"/>
                </a:cubicBezTo>
                <a:cubicBezTo>
                  <a:pt x="82550" y="23114"/>
                  <a:pt x="65785"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4" name="Freeform 3"/>
          <p:cNvSpPr/>
          <p:nvPr/>
        </p:nvSpPr>
        <p:spPr>
          <a:xfrm>
            <a:off x="4800600" y="2998694"/>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6764" y="0"/>
                  <a:pt x="0" y="16764"/>
                  <a:pt x="0" y="38100"/>
                </a:cubicBezTo>
                <a:cubicBezTo>
                  <a:pt x="0" y="59435"/>
                  <a:pt x="16764" y="76200"/>
                  <a:pt x="38100" y="76200"/>
                </a:cubicBezTo>
                <a:cubicBezTo>
                  <a:pt x="57911" y="76200"/>
                  <a:pt x="76200" y="59435"/>
                  <a:pt x="76200" y="38100"/>
                </a:cubicBezTo>
                <a:cubicBezTo>
                  <a:pt x="76200" y="16764"/>
                  <a:pt x="57911"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5" name="Freeform 3"/>
          <p:cNvSpPr/>
          <p:nvPr/>
        </p:nvSpPr>
        <p:spPr>
          <a:xfrm>
            <a:off x="4794827" y="2993091"/>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3114" y="6350"/>
                  <a:pt x="6350" y="23114"/>
                  <a:pt x="6350" y="44450"/>
                </a:cubicBezTo>
                <a:cubicBezTo>
                  <a:pt x="6350" y="65785"/>
                  <a:pt x="23114" y="82550"/>
                  <a:pt x="44450" y="82550"/>
                </a:cubicBezTo>
                <a:cubicBezTo>
                  <a:pt x="64261" y="82550"/>
                  <a:pt x="82550" y="65785"/>
                  <a:pt x="82550" y="44450"/>
                </a:cubicBezTo>
                <a:cubicBezTo>
                  <a:pt x="82550" y="23114"/>
                  <a:pt x="64261"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6" name="Freeform 3"/>
          <p:cNvSpPr/>
          <p:nvPr/>
        </p:nvSpPr>
        <p:spPr>
          <a:xfrm>
            <a:off x="5720542" y="2970455"/>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6763" y="0"/>
                  <a:pt x="0" y="18288"/>
                  <a:pt x="0" y="38100"/>
                </a:cubicBezTo>
                <a:cubicBezTo>
                  <a:pt x="0" y="59436"/>
                  <a:pt x="16763" y="76200"/>
                  <a:pt x="38100" y="76200"/>
                </a:cubicBezTo>
                <a:cubicBezTo>
                  <a:pt x="59435" y="76200"/>
                  <a:pt x="76200" y="59436"/>
                  <a:pt x="76200" y="38100"/>
                </a:cubicBezTo>
                <a:cubicBezTo>
                  <a:pt x="76200" y="18288"/>
                  <a:pt x="59435"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7" name="Freeform 3"/>
          <p:cNvSpPr/>
          <p:nvPr/>
        </p:nvSpPr>
        <p:spPr>
          <a:xfrm>
            <a:off x="5714769" y="2964852"/>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3113" y="6350"/>
                  <a:pt x="6350" y="24638"/>
                  <a:pt x="6350" y="44450"/>
                </a:cubicBezTo>
                <a:cubicBezTo>
                  <a:pt x="6350" y="65786"/>
                  <a:pt x="23113" y="82550"/>
                  <a:pt x="44450" y="82550"/>
                </a:cubicBezTo>
                <a:cubicBezTo>
                  <a:pt x="65785" y="82550"/>
                  <a:pt x="82550" y="65786"/>
                  <a:pt x="82550" y="44450"/>
                </a:cubicBezTo>
                <a:cubicBezTo>
                  <a:pt x="82550" y="24638"/>
                  <a:pt x="65785"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9" name="TextBox 1"/>
          <p:cNvSpPr txBox="1"/>
          <p:nvPr/>
        </p:nvSpPr>
        <p:spPr>
          <a:xfrm>
            <a:off x="3613727" y="795618"/>
            <a:ext cx="3354484" cy="430425"/>
          </a:xfrm>
          <a:prstGeom prst="rect">
            <a:avLst/>
          </a:prstGeom>
          <a:noFill/>
        </p:spPr>
        <p:txBody>
          <a:bodyPr wrap="none" lIns="0" tIns="0" rIns="0" bIns="41029" rtlCol="0">
            <a:spAutoFit/>
          </a:bodyPr>
          <a:lstStyle/>
          <a:p>
            <a:pPr>
              <a:lnSpc>
                <a:spcPts val="2872"/>
              </a:lnSpc>
            </a:pPr>
            <a:r>
              <a:rPr lang="en-US" altLang="zh-CN" sz="3200" b="1" dirty="0">
                <a:solidFill>
                  <a:srgbClr val="660066"/>
                </a:solidFill>
                <a:latin typeface="Times New Roman" pitchFamily="18" charset="0"/>
                <a:cs typeface="Times New Roman" pitchFamily="18" charset="0"/>
              </a:rPr>
              <a:t>Tracker</a:t>
            </a:r>
            <a:r>
              <a:rPr lang="en-US" altLang="zh-CN" sz="3200" dirty="0">
                <a:solidFill>
                  <a:srgbClr val="660066"/>
                </a:solidFill>
                <a:latin typeface="Times New Roman" pitchFamily="18" charset="0"/>
                <a:cs typeface="Times New Roman" pitchFamily="18" charset="0"/>
              </a:rPr>
              <a:t> </a:t>
            </a:r>
            <a:r>
              <a:rPr lang="en-US" altLang="zh-CN" sz="3200" b="1" dirty="0">
                <a:solidFill>
                  <a:srgbClr val="660066"/>
                </a:solidFill>
                <a:latin typeface="Times New Roman" pitchFamily="18" charset="0"/>
                <a:cs typeface="Times New Roman" pitchFamily="18" charset="0"/>
              </a:rPr>
              <a:t>Alignment</a:t>
            </a:r>
          </a:p>
        </p:txBody>
      </p:sp>
      <p:sp>
        <p:nvSpPr>
          <p:cNvPr id="21" name="TextBox 1"/>
          <p:cNvSpPr txBox="1"/>
          <p:nvPr/>
        </p:nvSpPr>
        <p:spPr>
          <a:xfrm>
            <a:off x="2320637" y="4672853"/>
            <a:ext cx="3334246" cy="235927"/>
          </a:xfrm>
          <a:prstGeom prst="rect">
            <a:avLst/>
          </a:prstGeom>
          <a:noFill/>
        </p:spPr>
        <p:txBody>
          <a:bodyPr wrap="none" lIns="0" tIns="0" rIns="0" bIns="41029" rtlCol="0">
            <a:spAutoFit/>
          </a:bodyPr>
          <a:lstStyle/>
          <a:p>
            <a:pPr>
              <a:lnSpc>
                <a:spcPts val="1436"/>
              </a:lnSpc>
            </a:pPr>
            <a:r>
              <a:rPr lang="en-US" altLang="zh-CN" sz="1600" b="1" dirty="0">
                <a:solidFill>
                  <a:srgbClr val="000000"/>
                </a:solidFill>
                <a:latin typeface="Times New Roman" pitchFamily="18" charset="0"/>
                <a:cs typeface="Times New Roman" pitchFamily="18" charset="0"/>
              </a:rPr>
              <a:t>All</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you</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really</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see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are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the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hits,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actually</a:t>
            </a:r>
          </a:p>
        </p:txBody>
      </p:sp>
      <p:sp>
        <p:nvSpPr>
          <p:cNvPr id="2" name="Slide Number Placeholder 1"/>
          <p:cNvSpPr>
            <a:spLocks noGrp="1"/>
          </p:cNvSpPr>
          <p:nvPr>
            <p:ph type="sldNum" sz="quarter" idx="12"/>
          </p:nvPr>
        </p:nvSpPr>
        <p:spPr/>
        <p:txBody>
          <a:bodyPr/>
          <a:lstStyle/>
          <a:p>
            <a:fld id="{5AE4D389-B7F7-E44B-872F-EAD59ABF0432}" type="slidenum">
              <a:rPr lang="en-US" smtClean="0"/>
              <a:t>46</a:t>
            </a:fld>
            <a:endParaRPr lang="en-US"/>
          </a:p>
        </p:txBody>
      </p:sp>
    </p:spTree>
    <p:extLst>
      <p:ext uri="{BB962C8B-B14F-4D97-AF65-F5344CB8AC3E}">
        <p14:creationId xmlns:p14="http://schemas.microsoft.com/office/powerpoint/2010/main" val="168946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2066637" y="2745441"/>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3" name="Freeform 3"/>
          <p:cNvSpPr/>
          <p:nvPr/>
        </p:nvSpPr>
        <p:spPr>
          <a:xfrm>
            <a:off x="2983808" y="2207559"/>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5" name="Freeform 3"/>
          <p:cNvSpPr/>
          <p:nvPr/>
        </p:nvSpPr>
        <p:spPr>
          <a:xfrm>
            <a:off x="3902364" y="2543736"/>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6" name="Freeform 3"/>
          <p:cNvSpPr/>
          <p:nvPr/>
        </p:nvSpPr>
        <p:spPr>
          <a:xfrm>
            <a:off x="4819535" y="2207559"/>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7" name="Freeform 3"/>
          <p:cNvSpPr/>
          <p:nvPr/>
        </p:nvSpPr>
        <p:spPr>
          <a:xfrm>
            <a:off x="5738091" y="2678206"/>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8" name="Freeform 3"/>
          <p:cNvSpPr/>
          <p:nvPr/>
        </p:nvSpPr>
        <p:spPr>
          <a:xfrm>
            <a:off x="2046316" y="3665668"/>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6763" y="0"/>
                  <a:pt x="0" y="16764"/>
                  <a:pt x="0" y="38100"/>
                </a:cubicBezTo>
                <a:cubicBezTo>
                  <a:pt x="0" y="59435"/>
                  <a:pt x="16763" y="76200"/>
                  <a:pt x="38100" y="76200"/>
                </a:cubicBezTo>
                <a:cubicBezTo>
                  <a:pt x="59435" y="76200"/>
                  <a:pt x="76200" y="59435"/>
                  <a:pt x="76200" y="38100"/>
                </a:cubicBezTo>
                <a:cubicBezTo>
                  <a:pt x="76200" y="16764"/>
                  <a:pt x="59435"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9" name="Freeform 3"/>
          <p:cNvSpPr/>
          <p:nvPr/>
        </p:nvSpPr>
        <p:spPr>
          <a:xfrm>
            <a:off x="2040544" y="3660065"/>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3113" y="6350"/>
                  <a:pt x="6350" y="23114"/>
                  <a:pt x="6350" y="44450"/>
                </a:cubicBezTo>
                <a:cubicBezTo>
                  <a:pt x="6350" y="65785"/>
                  <a:pt x="23113" y="82550"/>
                  <a:pt x="44450" y="82550"/>
                </a:cubicBezTo>
                <a:cubicBezTo>
                  <a:pt x="65785" y="82550"/>
                  <a:pt x="82550" y="65785"/>
                  <a:pt x="82550" y="44450"/>
                </a:cubicBezTo>
                <a:cubicBezTo>
                  <a:pt x="82550" y="23114"/>
                  <a:pt x="65785"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0" name="Freeform 3"/>
          <p:cNvSpPr/>
          <p:nvPr/>
        </p:nvSpPr>
        <p:spPr>
          <a:xfrm>
            <a:off x="2960716" y="3340249"/>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8288" y="0"/>
                  <a:pt x="0" y="18288"/>
                  <a:pt x="0" y="38100"/>
                </a:cubicBezTo>
                <a:cubicBezTo>
                  <a:pt x="0" y="59436"/>
                  <a:pt x="18288" y="76200"/>
                  <a:pt x="38100" y="76200"/>
                </a:cubicBezTo>
                <a:cubicBezTo>
                  <a:pt x="59435" y="76200"/>
                  <a:pt x="76200" y="59436"/>
                  <a:pt x="76200" y="38100"/>
                </a:cubicBezTo>
                <a:cubicBezTo>
                  <a:pt x="76200" y="18288"/>
                  <a:pt x="59435"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1" name="Freeform 3"/>
          <p:cNvSpPr/>
          <p:nvPr/>
        </p:nvSpPr>
        <p:spPr>
          <a:xfrm>
            <a:off x="2954944" y="3334646"/>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4638" y="6350"/>
                  <a:pt x="6350" y="24638"/>
                  <a:pt x="6350" y="44450"/>
                </a:cubicBezTo>
                <a:cubicBezTo>
                  <a:pt x="6350" y="65786"/>
                  <a:pt x="24638" y="82550"/>
                  <a:pt x="44450" y="82550"/>
                </a:cubicBezTo>
                <a:cubicBezTo>
                  <a:pt x="65785" y="82550"/>
                  <a:pt x="82550" y="65786"/>
                  <a:pt x="82550" y="44450"/>
                </a:cubicBezTo>
                <a:cubicBezTo>
                  <a:pt x="82550" y="24638"/>
                  <a:pt x="65785"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2" name="Freeform 3"/>
          <p:cNvSpPr/>
          <p:nvPr/>
        </p:nvSpPr>
        <p:spPr>
          <a:xfrm>
            <a:off x="3876502" y="3112993"/>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6763" y="0"/>
                  <a:pt x="0" y="16764"/>
                  <a:pt x="0" y="38100"/>
                </a:cubicBezTo>
                <a:cubicBezTo>
                  <a:pt x="0" y="57911"/>
                  <a:pt x="16763" y="76200"/>
                  <a:pt x="38100" y="76200"/>
                </a:cubicBezTo>
                <a:cubicBezTo>
                  <a:pt x="59435" y="76200"/>
                  <a:pt x="76200" y="57911"/>
                  <a:pt x="76200" y="38100"/>
                </a:cubicBezTo>
                <a:cubicBezTo>
                  <a:pt x="76200" y="16764"/>
                  <a:pt x="59435"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3" name="Freeform 3"/>
          <p:cNvSpPr/>
          <p:nvPr/>
        </p:nvSpPr>
        <p:spPr>
          <a:xfrm>
            <a:off x="3870729" y="3107390"/>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3113" y="6350"/>
                  <a:pt x="6350" y="23114"/>
                  <a:pt x="6350" y="44450"/>
                </a:cubicBezTo>
                <a:cubicBezTo>
                  <a:pt x="6350" y="64261"/>
                  <a:pt x="23113" y="82550"/>
                  <a:pt x="44450" y="82550"/>
                </a:cubicBezTo>
                <a:cubicBezTo>
                  <a:pt x="65785" y="82550"/>
                  <a:pt x="82550" y="64261"/>
                  <a:pt x="82550" y="44450"/>
                </a:cubicBezTo>
                <a:cubicBezTo>
                  <a:pt x="82550" y="23114"/>
                  <a:pt x="65785"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4" name="Freeform 3"/>
          <p:cNvSpPr/>
          <p:nvPr/>
        </p:nvSpPr>
        <p:spPr>
          <a:xfrm>
            <a:off x="4800600" y="2998694"/>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6764" y="0"/>
                  <a:pt x="0" y="16764"/>
                  <a:pt x="0" y="38100"/>
                </a:cubicBezTo>
                <a:cubicBezTo>
                  <a:pt x="0" y="59435"/>
                  <a:pt x="16764" y="76200"/>
                  <a:pt x="38100" y="76200"/>
                </a:cubicBezTo>
                <a:cubicBezTo>
                  <a:pt x="57911" y="76200"/>
                  <a:pt x="76200" y="59435"/>
                  <a:pt x="76200" y="38100"/>
                </a:cubicBezTo>
                <a:cubicBezTo>
                  <a:pt x="76200" y="16764"/>
                  <a:pt x="57911"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5" name="Freeform 3"/>
          <p:cNvSpPr/>
          <p:nvPr/>
        </p:nvSpPr>
        <p:spPr>
          <a:xfrm>
            <a:off x="4794827" y="2993091"/>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3114" y="6350"/>
                  <a:pt x="6350" y="23114"/>
                  <a:pt x="6350" y="44450"/>
                </a:cubicBezTo>
                <a:cubicBezTo>
                  <a:pt x="6350" y="65785"/>
                  <a:pt x="23114" y="82550"/>
                  <a:pt x="44450" y="82550"/>
                </a:cubicBezTo>
                <a:cubicBezTo>
                  <a:pt x="64261" y="82550"/>
                  <a:pt x="82550" y="65785"/>
                  <a:pt x="82550" y="44450"/>
                </a:cubicBezTo>
                <a:cubicBezTo>
                  <a:pt x="82550" y="23114"/>
                  <a:pt x="64261"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6" name="Freeform 3"/>
          <p:cNvSpPr/>
          <p:nvPr/>
        </p:nvSpPr>
        <p:spPr>
          <a:xfrm>
            <a:off x="5720542" y="2970455"/>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6763" y="0"/>
                  <a:pt x="0" y="18288"/>
                  <a:pt x="0" y="38100"/>
                </a:cubicBezTo>
                <a:cubicBezTo>
                  <a:pt x="0" y="59436"/>
                  <a:pt x="16763" y="76200"/>
                  <a:pt x="38100" y="76200"/>
                </a:cubicBezTo>
                <a:cubicBezTo>
                  <a:pt x="59435" y="76200"/>
                  <a:pt x="76200" y="59436"/>
                  <a:pt x="76200" y="38100"/>
                </a:cubicBezTo>
                <a:cubicBezTo>
                  <a:pt x="76200" y="18288"/>
                  <a:pt x="59435"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7" name="Freeform 3"/>
          <p:cNvSpPr/>
          <p:nvPr/>
        </p:nvSpPr>
        <p:spPr>
          <a:xfrm>
            <a:off x="5714769" y="2964852"/>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3113" y="6350"/>
                  <a:pt x="6350" y="24638"/>
                  <a:pt x="6350" y="44450"/>
                </a:cubicBezTo>
                <a:cubicBezTo>
                  <a:pt x="6350" y="65786"/>
                  <a:pt x="23113" y="82550"/>
                  <a:pt x="44450" y="82550"/>
                </a:cubicBezTo>
                <a:cubicBezTo>
                  <a:pt x="65785" y="82550"/>
                  <a:pt x="82550" y="65786"/>
                  <a:pt x="82550" y="44450"/>
                </a:cubicBezTo>
                <a:cubicBezTo>
                  <a:pt x="82550" y="24638"/>
                  <a:pt x="65785"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9" name="TextBox 1"/>
          <p:cNvSpPr txBox="1"/>
          <p:nvPr/>
        </p:nvSpPr>
        <p:spPr>
          <a:xfrm>
            <a:off x="3613727" y="795618"/>
            <a:ext cx="3354484" cy="430425"/>
          </a:xfrm>
          <a:prstGeom prst="rect">
            <a:avLst/>
          </a:prstGeom>
          <a:noFill/>
        </p:spPr>
        <p:txBody>
          <a:bodyPr wrap="none" lIns="0" tIns="0" rIns="0" bIns="41029" rtlCol="0">
            <a:spAutoFit/>
          </a:bodyPr>
          <a:lstStyle/>
          <a:p>
            <a:pPr>
              <a:lnSpc>
                <a:spcPts val="2872"/>
              </a:lnSpc>
            </a:pPr>
            <a:r>
              <a:rPr lang="en-US" altLang="zh-CN" sz="3200" b="1" dirty="0">
                <a:solidFill>
                  <a:srgbClr val="660066"/>
                </a:solidFill>
                <a:latin typeface="Times New Roman" pitchFamily="18" charset="0"/>
                <a:cs typeface="Times New Roman" pitchFamily="18" charset="0"/>
              </a:rPr>
              <a:t>Tracker</a:t>
            </a:r>
            <a:r>
              <a:rPr lang="en-US" altLang="zh-CN" sz="3200" dirty="0">
                <a:solidFill>
                  <a:srgbClr val="660066"/>
                </a:solidFill>
                <a:latin typeface="Times New Roman" pitchFamily="18" charset="0"/>
                <a:cs typeface="Times New Roman" pitchFamily="18" charset="0"/>
              </a:rPr>
              <a:t> </a:t>
            </a:r>
            <a:r>
              <a:rPr lang="en-US" altLang="zh-CN" sz="3200" b="1" dirty="0">
                <a:solidFill>
                  <a:srgbClr val="660066"/>
                </a:solidFill>
                <a:latin typeface="Times New Roman" pitchFamily="18" charset="0"/>
                <a:cs typeface="Times New Roman" pitchFamily="18" charset="0"/>
              </a:rPr>
              <a:t>Alignment</a:t>
            </a:r>
          </a:p>
        </p:txBody>
      </p:sp>
      <p:sp>
        <p:nvSpPr>
          <p:cNvPr id="20" name="TextBox 1"/>
          <p:cNvSpPr txBox="1"/>
          <p:nvPr/>
        </p:nvSpPr>
        <p:spPr>
          <a:xfrm>
            <a:off x="854364" y="1692088"/>
            <a:ext cx="2707103" cy="345359"/>
          </a:xfrm>
          <a:prstGeom prst="rect">
            <a:avLst/>
          </a:prstGeom>
          <a:noFill/>
        </p:spPr>
        <p:txBody>
          <a:bodyPr wrap="none" lIns="0" tIns="0" rIns="0" bIns="41029" rtlCol="0">
            <a:spAutoFit/>
          </a:bodyPr>
          <a:lstStyle/>
          <a:p>
            <a:pPr>
              <a:lnSpc>
                <a:spcPts val="2244"/>
              </a:lnSpc>
            </a:pPr>
            <a:r>
              <a:rPr lang="en-US" altLang="zh-CN" sz="2500" dirty="0">
                <a:solidFill>
                  <a:srgbClr val="000000"/>
                </a:solidFill>
                <a:latin typeface="Times New Roman" pitchFamily="18" charset="0"/>
                <a:cs typeface="Times New Roman" pitchFamily="18" charset="0"/>
              </a:rPr>
              <a:t>How</a:t>
            </a:r>
            <a:r>
              <a:rPr lang="en-US" altLang="zh-CN" sz="2500" dirty="0">
                <a:latin typeface="Times New Roman" pitchFamily="18" charset="0"/>
                <a:cs typeface="Times New Roman" pitchFamily="18" charset="0"/>
              </a:rPr>
              <a:t> </a:t>
            </a:r>
            <a:r>
              <a:rPr lang="en-US" altLang="zh-CN" sz="2500" dirty="0">
                <a:solidFill>
                  <a:srgbClr val="000000"/>
                </a:solidFill>
                <a:latin typeface="Times New Roman" pitchFamily="18" charset="0"/>
                <a:cs typeface="Times New Roman" pitchFamily="18" charset="0"/>
              </a:rPr>
              <a:t>do</a:t>
            </a:r>
            <a:r>
              <a:rPr lang="en-US" altLang="zh-CN" sz="2500" dirty="0">
                <a:latin typeface="Times New Roman" pitchFamily="18" charset="0"/>
                <a:cs typeface="Times New Roman" pitchFamily="18" charset="0"/>
              </a:rPr>
              <a:t> </a:t>
            </a:r>
            <a:r>
              <a:rPr lang="en-US" altLang="zh-CN" sz="2500" dirty="0">
                <a:solidFill>
                  <a:srgbClr val="000000"/>
                </a:solidFill>
                <a:latin typeface="Times New Roman" pitchFamily="18" charset="0"/>
                <a:cs typeface="Times New Roman" pitchFamily="18" charset="0"/>
              </a:rPr>
              <a:t>you</a:t>
            </a:r>
            <a:r>
              <a:rPr lang="en-US" altLang="zh-CN" sz="2500" dirty="0">
                <a:latin typeface="Times New Roman" pitchFamily="18" charset="0"/>
                <a:cs typeface="Times New Roman" pitchFamily="18" charset="0"/>
              </a:rPr>
              <a:t> </a:t>
            </a:r>
            <a:r>
              <a:rPr lang="en-US" altLang="zh-CN" sz="2500" dirty="0">
                <a:solidFill>
                  <a:srgbClr val="000000"/>
                </a:solidFill>
                <a:latin typeface="Times New Roman" pitchFamily="18" charset="0"/>
                <a:cs typeface="Times New Roman" pitchFamily="18" charset="0"/>
              </a:rPr>
              <a:t>fix</a:t>
            </a:r>
            <a:r>
              <a:rPr lang="en-US" altLang="zh-CN" sz="2500" dirty="0">
                <a:latin typeface="Times New Roman" pitchFamily="18" charset="0"/>
                <a:cs typeface="Times New Roman" pitchFamily="18" charset="0"/>
              </a:rPr>
              <a:t> </a:t>
            </a:r>
            <a:r>
              <a:rPr lang="en-US" altLang="zh-CN" sz="2500" dirty="0">
                <a:solidFill>
                  <a:srgbClr val="000000"/>
                </a:solidFill>
                <a:latin typeface="Times New Roman" pitchFamily="18" charset="0"/>
                <a:cs typeface="Times New Roman" pitchFamily="18" charset="0"/>
              </a:rPr>
              <a:t>this?</a:t>
            </a:r>
          </a:p>
        </p:txBody>
      </p:sp>
      <p:sp>
        <p:nvSpPr>
          <p:cNvPr id="21" name="TextBox 1"/>
          <p:cNvSpPr txBox="1"/>
          <p:nvPr/>
        </p:nvSpPr>
        <p:spPr>
          <a:xfrm>
            <a:off x="1397000" y="4672853"/>
            <a:ext cx="6258123" cy="235927"/>
          </a:xfrm>
          <a:prstGeom prst="rect">
            <a:avLst/>
          </a:prstGeom>
          <a:noFill/>
        </p:spPr>
        <p:txBody>
          <a:bodyPr wrap="none" lIns="0" tIns="0" rIns="0" bIns="41029" rtlCol="0">
            <a:spAutoFit/>
          </a:bodyPr>
          <a:lstStyle/>
          <a:p>
            <a:pPr>
              <a:lnSpc>
                <a:spcPts val="1436"/>
              </a:lnSpc>
            </a:pPr>
            <a:r>
              <a:rPr lang="en-US" altLang="zh-CN" sz="1600" b="1" dirty="0">
                <a:solidFill>
                  <a:srgbClr val="000000"/>
                </a:solidFill>
                <a:latin typeface="Times New Roman" pitchFamily="18" charset="0"/>
                <a:cs typeface="Times New Roman" pitchFamily="18" charset="0"/>
              </a:rPr>
              <a:t>Now,</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if</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your</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tracker</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is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misaligned,</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the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hits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positions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really</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look</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like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this</a:t>
            </a:r>
          </a:p>
        </p:txBody>
      </p:sp>
      <p:sp>
        <p:nvSpPr>
          <p:cNvPr id="2" name="Slide Number Placeholder 1"/>
          <p:cNvSpPr>
            <a:spLocks noGrp="1"/>
          </p:cNvSpPr>
          <p:nvPr>
            <p:ph type="sldNum" sz="quarter" idx="12"/>
          </p:nvPr>
        </p:nvSpPr>
        <p:spPr/>
        <p:txBody>
          <a:bodyPr/>
          <a:lstStyle/>
          <a:p>
            <a:fld id="{5AE4D389-B7F7-E44B-872F-EAD59ABF0432}" type="slidenum">
              <a:rPr lang="en-US" smtClean="0"/>
              <a:t>47</a:t>
            </a:fld>
            <a:endParaRPr lang="en-US"/>
          </a:p>
        </p:txBody>
      </p:sp>
    </p:spTree>
    <p:extLst>
      <p:ext uri="{BB962C8B-B14F-4D97-AF65-F5344CB8AC3E}">
        <p14:creationId xmlns:p14="http://schemas.microsoft.com/office/powerpoint/2010/main" val="4187174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2066637" y="2409265"/>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3" name="Freeform 3"/>
          <p:cNvSpPr/>
          <p:nvPr/>
        </p:nvSpPr>
        <p:spPr>
          <a:xfrm>
            <a:off x="2046316" y="3329492"/>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6763" y="0"/>
                  <a:pt x="0" y="16764"/>
                  <a:pt x="0" y="38100"/>
                </a:cubicBezTo>
                <a:cubicBezTo>
                  <a:pt x="0" y="59435"/>
                  <a:pt x="16763" y="76200"/>
                  <a:pt x="38100" y="76200"/>
                </a:cubicBezTo>
                <a:cubicBezTo>
                  <a:pt x="59435" y="76200"/>
                  <a:pt x="76200" y="59435"/>
                  <a:pt x="76200" y="38100"/>
                </a:cubicBezTo>
                <a:cubicBezTo>
                  <a:pt x="76200" y="16764"/>
                  <a:pt x="59435"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5" name="Freeform 3"/>
          <p:cNvSpPr/>
          <p:nvPr/>
        </p:nvSpPr>
        <p:spPr>
          <a:xfrm>
            <a:off x="2040544" y="3323889"/>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3113" y="6350"/>
                  <a:pt x="6350" y="23114"/>
                  <a:pt x="6350" y="44450"/>
                </a:cubicBezTo>
                <a:cubicBezTo>
                  <a:pt x="6350" y="65785"/>
                  <a:pt x="23113" y="82550"/>
                  <a:pt x="44450" y="82550"/>
                </a:cubicBezTo>
                <a:cubicBezTo>
                  <a:pt x="65785" y="82550"/>
                  <a:pt x="82550" y="65785"/>
                  <a:pt x="82550" y="44450"/>
                </a:cubicBezTo>
                <a:cubicBezTo>
                  <a:pt x="82550" y="23114"/>
                  <a:pt x="65785"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6" name="Freeform 3"/>
          <p:cNvSpPr/>
          <p:nvPr/>
        </p:nvSpPr>
        <p:spPr>
          <a:xfrm>
            <a:off x="2983808" y="2409265"/>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7" name="Freeform 3"/>
          <p:cNvSpPr/>
          <p:nvPr/>
        </p:nvSpPr>
        <p:spPr>
          <a:xfrm>
            <a:off x="2960716" y="3541955"/>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8288" y="0"/>
                  <a:pt x="0" y="18288"/>
                  <a:pt x="0" y="38100"/>
                </a:cubicBezTo>
                <a:cubicBezTo>
                  <a:pt x="0" y="59436"/>
                  <a:pt x="18288" y="76200"/>
                  <a:pt x="38100" y="76200"/>
                </a:cubicBezTo>
                <a:cubicBezTo>
                  <a:pt x="59435" y="76200"/>
                  <a:pt x="76200" y="59436"/>
                  <a:pt x="76200" y="38100"/>
                </a:cubicBezTo>
                <a:cubicBezTo>
                  <a:pt x="76200" y="18288"/>
                  <a:pt x="59435"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8" name="Freeform 3"/>
          <p:cNvSpPr/>
          <p:nvPr/>
        </p:nvSpPr>
        <p:spPr>
          <a:xfrm>
            <a:off x="2954944" y="3536352"/>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4638" y="6350"/>
                  <a:pt x="6350" y="24638"/>
                  <a:pt x="6350" y="44450"/>
                </a:cubicBezTo>
                <a:cubicBezTo>
                  <a:pt x="6350" y="65786"/>
                  <a:pt x="24638" y="82550"/>
                  <a:pt x="44450" y="82550"/>
                </a:cubicBezTo>
                <a:cubicBezTo>
                  <a:pt x="65785" y="82550"/>
                  <a:pt x="82550" y="65786"/>
                  <a:pt x="82550" y="44450"/>
                </a:cubicBezTo>
                <a:cubicBezTo>
                  <a:pt x="82550" y="24638"/>
                  <a:pt x="65785"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9" name="Freeform 3"/>
          <p:cNvSpPr/>
          <p:nvPr/>
        </p:nvSpPr>
        <p:spPr>
          <a:xfrm>
            <a:off x="3902364" y="2409265"/>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10" name="Freeform 3"/>
          <p:cNvSpPr/>
          <p:nvPr/>
        </p:nvSpPr>
        <p:spPr>
          <a:xfrm>
            <a:off x="3876502" y="2978523"/>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6763" y="0"/>
                  <a:pt x="0" y="16764"/>
                  <a:pt x="0" y="38100"/>
                </a:cubicBezTo>
                <a:cubicBezTo>
                  <a:pt x="0" y="57911"/>
                  <a:pt x="16763" y="76200"/>
                  <a:pt x="38100" y="76200"/>
                </a:cubicBezTo>
                <a:cubicBezTo>
                  <a:pt x="59435" y="76200"/>
                  <a:pt x="76200" y="57911"/>
                  <a:pt x="76200" y="38100"/>
                </a:cubicBezTo>
                <a:cubicBezTo>
                  <a:pt x="76200" y="16764"/>
                  <a:pt x="59435"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1" name="Freeform 3"/>
          <p:cNvSpPr/>
          <p:nvPr/>
        </p:nvSpPr>
        <p:spPr>
          <a:xfrm>
            <a:off x="3870729" y="2972920"/>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3113" y="6350"/>
                  <a:pt x="6350" y="23114"/>
                  <a:pt x="6350" y="44450"/>
                </a:cubicBezTo>
                <a:cubicBezTo>
                  <a:pt x="6350" y="64261"/>
                  <a:pt x="23113" y="82550"/>
                  <a:pt x="44450" y="82550"/>
                </a:cubicBezTo>
                <a:cubicBezTo>
                  <a:pt x="65785" y="82550"/>
                  <a:pt x="82550" y="64261"/>
                  <a:pt x="82550" y="44450"/>
                </a:cubicBezTo>
                <a:cubicBezTo>
                  <a:pt x="82550" y="23114"/>
                  <a:pt x="65785"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2" name="Freeform 3"/>
          <p:cNvSpPr/>
          <p:nvPr/>
        </p:nvSpPr>
        <p:spPr>
          <a:xfrm>
            <a:off x="4819535" y="2409265"/>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13" name="Freeform 3"/>
          <p:cNvSpPr/>
          <p:nvPr/>
        </p:nvSpPr>
        <p:spPr>
          <a:xfrm>
            <a:off x="4800600" y="3200400"/>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6764" y="0"/>
                  <a:pt x="0" y="16764"/>
                  <a:pt x="0" y="38100"/>
                </a:cubicBezTo>
                <a:cubicBezTo>
                  <a:pt x="0" y="59435"/>
                  <a:pt x="16764" y="76200"/>
                  <a:pt x="38100" y="76200"/>
                </a:cubicBezTo>
                <a:cubicBezTo>
                  <a:pt x="57911" y="76200"/>
                  <a:pt x="76200" y="59435"/>
                  <a:pt x="76200" y="38100"/>
                </a:cubicBezTo>
                <a:cubicBezTo>
                  <a:pt x="76200" y="16764"/>
                  <a:pt x="57911"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4" name="Freeform 3"/>
          <p:cNvSpPr/>
          <p:nvPr/>
        </p:nvSpPr>
        <p:spPr>
          <a:xfrm>
            <a:off x="4794827" y="3194797"/>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3114" y="6350"/>
                  <a:pt x="6350" y="23114"/>
                  <a:pt x="6350" y="44450"/>
                </a:cubicBezTo>
                <a:cubicBezTo>
                  <a:pt x="6350" y="65785"/>
                  <a:pt x="23114" y="82550"/>
                  <a:pt x="44450" y="82550"/>
                </a:cubicBezTo>
                <a:cubicBezTo>
                  <a:pt x="64261" y="82550"/>
                  <a:pt x="82550" y="65785"/>
                  <a:pt x="82550" y="44450"/>
                </a:cubicBezTo>
                <a:cubicBezTo>
                  <a:pt x="82550" y="23114"/>
                  <a:pt x="64261"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5" name="Freeform 3"/>
          <p:cNvSpPr/>
          <p:nvPr/>
        </p:nvSpPr>
        <p:spPr>
          <a:xfrm>
            <a:off x="5738091" y="2409265"/>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16" name="Freeform 3"/>
          <p:cNvSpPr/>
          <p:nvPr/>
        </p:nvSpPr>
        <p:spPr>
          <a:xfrm>
            <a:off x="5720542" y="2701514"/>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6763" y="0"/>
                  <a:pt x="0" y="18288"/>
                  <a:pt x="0" y="38100"/>
                </a:cubicBezTo>
                <a:cubicBezTo>
                  <a:pt x="0" y="59435"/>
                  <a:pt x="16763" y="76200"/>
                  <a:pt x="38100" y="76200"/>
                </a:cubicBezTo>
                <a:cubicBezTo>
                  <a:pt x="59435" y="76200"/>
                  <a:pt x="76200" y="59435"/>
                  <a:pt x="76200" y="38100"/>
                </a:cubicBezTo>
                <a:cubicBezTo>
                  <a:pt x="76200" y="18288"/>
                  <a:pt x="59435"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7" name="Freeform 3"/>
          <p:cNvSpPr/>
          <p:nvPr/>
        </p:nvSpPr>
        <p:spPr>
          <a:xfrm>
            <a:off x="5714769" y="2695911"/>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3113" y="6350"/>
                  <a:pt x="6350" y="24638"/>
                  <a:pt x="6350" y="44450"/>
                </a:cubicBezTo>
                <a:cubicBezTo>
                  <a:pt x="6350" y="65785"/>
                  <a:pt x="23113" y="82550"/>
                  <a:pt x="44450" y="82550"/>
                </a:cubicBezTo>
                <a:cubicBezTo>
                  <a:pt x="65785" y="82550"/>
                  <a:pt x="82550" y="65785"/>
                  <a:pt x="82550" y="44450"/>
                </a:cubicBezTo>
                <a:cubicBezTo>
                  <a:pt x="82550" y="24638"/>
                  <a:pt x="65785"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9" name="TextBox 1"/>
          <p:cNvSpPr txBox="1"/>
          <p:nvPr/>
        </p:nvSpPr>
        <p:spPr>
          <a:xfrm>
            <a:off x="854364" y="1692088"/>
            <a:ext cx="2707103" cy="345359"/>
          </a:xfrm>
          <a:prstGeom prst="rect">
            <a:avLst/>
          </a:prstGeom>
          <a:noFill/>
        </p:spPr>
        <p:txBody>
          <a:bodyPr wrap="none" lIns="0" tIns="0" rIns="0" bIns="41029" rtlCol="0">
            <a:spAutoFit/>
          </a:bodyPr>
          <a:lstStyle/>
          <a:p>
            <a:pPr>
              <a:lnSpc>
                <a:spcPts val="2244"/>
              </a:lnSpc>
            </a:pPr>
            <a:r>
              <a:rPr lang="en-US" altLang="zh-CN" sz="2500" dirty="0">
                <a:solidFill>
                  <a:srgbClr val="000000"/>
                </a:solidFill>
                <a:latin typeface="Times New Roman" pitchFamily="18" charset="0"/>
                <a:cs typeface="Times New Roman" pitchFamily="18" charset="0"/>
              </a:rPr>
              <a:t>How</a:t>
            </a:r>
            <a:r>
              <a:rPr lang="en-US" altLang="zh-CN" sz="2500" dirty="0">
                <a:latin typeface="Times New Roman" pitchFamily="18" charset="0"/>
                <a:cs typeface="Times New Roman" pitchFamily="18" charset="0"/>
              </a:rPr>
              <a:t> </a:t>
            </a:r>
            <a:r>
              <a:rPr lang="en-US" altLang="zh-CN" sz="2500" dirty="0">
                <a:solidFill>
                  <a:srgbClr val="000000"/>
                </a:solidFill>
                <a:latin typeface="Times New Roman" pitchFamily="18" charset="0"/>
                <a:cs typeface="Times New Roman" pitchFamily="18" charset="0"/>
              </a:rPr>
              <a:t>do</a:t>
            </a:r>
            <a:r>
              <a:rPr lang="en-US" altLang="zh-CN" sz="2500" dirty="0">
                <a:latin typeface="Times New Roman" pitchFamily="18" charset="0"/>
                <a:cs typeface="Times New Roman" pitchFamily="18" charset="0"/>
              </a:rPr>
              <a:t> </a:t>
            </a:r>
            <a:r>
              <a:rPr lang="en-US" altLang="zh-CN" sz="2500" dirty="0">
                <a:solidFill>
                  <a:srgbClr val="000000"/>
                </a:solidFill>
                <a:latin typeface="Times New Roman" pitchFamily="18" charset="0"/>
                <a:cs typeface="Times New Roman" pitchFamily="18" charset="0"/>
              </a:rPr>
              <a:t>you</a:t>
            </a:r>
            <a:r>
              <a:rPr lang="en-US" altLang="zh-CN" sz="2500" dirty="0">
                <a:latin typeface="Times New Roman" pitchFamily="18" charset="0"/>
                <a:cs typeface="Times New Roman" pitchFamily="18" charset="0"/>
              </a:rPr>
              <a:t> </a:t>
            </a:r>
            <a:r>
              <a:rPr lang="en-US" altLang="zh-CN" sz="2500" dirty="0">
                <a:solidFill>
                  <a:srgbClr val="000000"/>
                </a:solidFill>
                <a:latin typeface="Times New Roman" pitchFamily="18" charset="0"/>
                <a:cs typeface="Times New Roman" pitchFamily="18" charset="0"/>
              </a:rPr>
              <a:t>fix</a:t>
            </a:r>
            <a:r>
              <a:rPr lang="en-US" altLang="zh-CN" sz="2500" dirty="0">
                <a:latin typeface="Times New Roman" pitchFamily="18" charset="0"/>
                <a:cs typeface="Times New Roman" pitchFamily="18" charset="0"/>
              </a:rPr>
              <a:t> </a:t>
            </a:r>
            <a:r>
              <a:rPr lang="en-US" altLang="zh-CN" sz="2500" dirty="0">
                <a:solidFill>
                  <a:srgbClr val="000000"/>
                </a:solidFill>
                <a:latin typeface="Times New Roman" pitchFamily="18" charset="0"/>
                <a:cs typeface="Times New Roman" pitchFamily="18" charset="0"/>
              </a:rPr>
              <a:t>this?</a:t>
            </a:r>
          </a:p>
        </p:txBody>
      </p:sp>
      <p:sp>
        <p:nvSpPr>
          <p:cNvPr id="20" name="TextBox 1"/>
          <p:cNvSpPr txBox="1"/>
          <p:nvPr/>
        </p:nvSpPr>
        <p:spPr>
          <a:xfrm>
            <a:off x="3613727" y="795618"/>
            <a:ext cx="3354484" cy="430425"/>
          </a:xfrm>
          <a:prstGeom prst="rect">
            <a:avLst/>
          </a:prstGeom>
          <a:noFill/>
        </p:spPr>
        <p:txBody>
          <a:bodyPr wrap="none" lIns="0" tIns="0" rIns="0" bIns="41029" rtlCol="0">
            <a:spAutoFit/>
          </a:bodyPr>
          <a:lstStyle/>
          <a:p>
            <a:pPr>
              <a:lnSpc>
                <a:spcPts val="2872"/>
              </a:lnSpc>
            </a:pPr>
            <a:r>
              <a:rPr lang="en-US" altLang="zh-CN" sz="3200" b="1" dirty="0">
                <a:solidFill>
                  <a:srgbClr val="660066"/>
                </a:solidFill>
                <a:latin typeface="Times New Roman" pitchFamily="18" charset="0"/>
                <a:cs typeface="Times New Roman" pitchFamily="18" charset="0"/>
              </a:rPr>
              <a:t>Tracker</a:t>
            </a:r>
            <a:r>
              <a:rPr lang="en-US" altLang="zh-CN" sz="3200" dirty="0">
                <a:solidFill>
                  <a:srgbClr val="660066"/>
                </a:solidFill>
                <a:latin typeface="Times New Roman" pitchFamily="18" charset="0"/>
                <a:cs typeface="Times New Roman" pitchFamily="18" charset="0"/>
              </a:rPr>
              <a:t> </a:t>
            </a:r>
            <a:r>
              <a:rPr lang="en-US" altLang="zh-CN" sz="3200" b="1" dirty="0">
                <a:solidFill>
                  <a:srgbClr val="660066"/>
                </a:solidFill>
                <a:latin typeface="Times New Roman" pitchFamily="18" charset="0"/>
                <a:cs typeface="Times New Roman" pitchFamily="18" charset="0"/>
              </a:rPr>
              <a:t>Alignment</a:t>
            </a:r>
          </a:p>
        </p:txBody>
      </p:sp>
      <p:sp>
        <p:nvSpPr>
          <p:cNvPr id="21" name="TextBox 1"/>
          <p:cNvSpPr txBox="1"/>
          <p:nvPr/>
        </p:nvSpPr>
        <p:spPr>
          <a:xfrm>
            <a:off x="1824182" y="4672853"/>
            <a:ext cx="5180905" cy="235927"/>
          </a:xfrm>
          <a:prstGeom prst="rect">
            <a:avLst/>
          </a:prstGeom>
          <a:noFill/>
        </p:spPr>
        <p:txBody>
          <a:bodyPr wrap="none" lIns="0" tIns="0" rIns="0" bIns="41029" rtlCol="0">
            <a:spAutoFit/>
          </a:bodyPr>
          <a:lstStyle/>
          <a:p>
            <a:pPr>
              <a:lnSpc>
                <a:spcPts val="1436"/>
              </a:lnSpc>
            </a:pPr>
            <a:r>
              <a:rPr lang="en-US" altLang="zh-CN" sz="1600" b="1" dirty="0">
                <a:solidFill>
                  <a:srgbClr val="000000"/>
                </a:solidFill>
                <a:latin typeface="Times New Roman" pitchFamily="18" charset="0"/>
                <a:cs typeface="Times New Roman" pitchFamily="18" charset="0"/>
              </a:rPr>
              <a:t>If</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you</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assume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the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module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positions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are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“ideal”,</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you</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see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this</a:t>
            </a:r>
          </a:p>
        </p:txBody>
      </p:sp>
      <p:sp>
        <p:nvSpPr>
          <p:cNvPr id="2" name="Slide Number Placeholder 1"/>
          <p:cNvSpPr>
            <a:spLocks noGrp="1"/>
          </p:cNvSpPr>
          <p:nvPr>
            <p:ph type="sldNum" sz="quarter" idx="12"/>
          </p:nvPr>
        </p:nvSpPr>
        <p:spPr/>
        <p:txBody>
          <a:bodyPr/>
          <a:lstStyle/>
          <a:p>
            <a:fld id="{5AE4D389-B7F7-E44B-872F-EAD59ABF0432}" type="slidenum">
              <a:rPr lang="en-US" smtClean="0"/>
              <a:t>48</a:t>
            </a:fld>
            <a:endParaRPr lang="en-US"/>
          </a:p>
        </p:txBody>
      </p:sp>
    </p:spTree>
    <p:extLst>
      <p:ext uri="{BB962C8B-B14F-4D97-AF65-F5344CB8AC3E}">
        <p14:creationId xmlns:p14="http://schemas.microsoft.com/office/powerpoint/2010/main" val="2472979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2066637" y="2409265"/>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3" name="Freeform 3"/>
          <p:cNvSpPr/>
          <p:nvPr/>
        </p:nvSpPr>
        <p:spPr>
          <a:xfrm>
            <a:off x="2046316" y="3329492"/>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6763" y="0"/>
                  <a:pt x="0" y="16764"/>
                  <a:pt x="0" y="38100"/>
                </a:cubicBezTo>
                <a:cubicBezTo>
                  <a:pt x="0" y="59435"/>
                  <a:pt x="16763" y="76200"/>
                  <a:pt x="38100" y="76200"/>
                </a:cubicBezTo>
                <a:cubicBezTo>
                  <a:pt x="59435" y="76200"/>
                  <a:pt x="76200" y="59435"/>
                  <a:pt x="76200" y="38100"/>
                </a:cubicBezTo>
                <a:cubicBezTo>
                  <a:pt x="76200" y="16764"/>
                  <a:pt x="59435"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5" name="Freeform 3"/>
          <p:cNvSpPr/>
          <p:nvPr/>
        </p:nvSpPr>
        <p:spPr>
          <a:xfrm>
            <a:off x="2040544" y="3323889"/>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3113" y="6350"/>
                  <a:pt x="6350" y="23114"/>
                  <a:pt x="6350" y="44450"/>
                </a:cubicBezTo>
                <a:cubicBezTo>
                  <a:pt x="6350" y="65785"/>
                  <a:pt x="23113" y="82550"/>
                  <a:pt x="44450" y="82550"/>
                </a:cubicBezTo>
                <a:cubicBezTo>
                  <a:pt x="65785" y="82550"/>
                  <a:pt x="82550" y="65785"/>
                  <a:pt x="82550" y="44450"/>
                </a:cubicBezTo>
                <a:cubicBezTo>
                  <a:pt x="82550" y="23114"/>
                  <a:pt x="65785"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6" name="Freeform 3"/>
          <p:cNvSpPr/>
          <p:nvPr/>
        </p:nvSpPr>
        <p:spPr>
          <a:xfrm>
            <a:off x="2983808" y="2409265"/>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7" name="Freeform 3"/>
          <p:cNvSpPr/>
          <p:nvPr/>
        </p:nvSpPr>
        <p:spPr>
          <a:xfrm>
            <a:off x="2960716" y="3541955"/>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8288" y="0"/>
                  <a:pt x="0" y="18288"/>
                  <a:pt x="0" y="38100"/>
                </a:cubicBezTo>
                <a:cubicBezTo>
                  <a:pt x="0" y="59436"/>
                  <a:pt x="18288" y="76200"/>
                  <a:pt x="38100" y="76200"/>
                </a:cubicBezTo>
                <a:cubicBezTo>
                  <a:pt x="59435" y="76200"/>
                  <a:pt x="76200" y="59436"/>
                  <a:pt x="76200" y="38100"/>
                </a:cubicBezTo>
                <a:cubicBezTo>
                  <a:pt x="76200" y="18288"/>
                  <a:pt x="59435"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8" name="Freeform 3"/>
          <p:cNvSpPr/>
          <p:nvPr/>
        </p:nvSpPr>
        <p:spPr>
          <a:xfrm>
            <a:off x="2954944" y="3536352"/>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4638" y="6350"/>
                  <a:pt x="6350" y="24638"/>
                  <a:pt x="6350" y="44450"/>
                </a:cubicBezTo>
                <a:cubicBezTo>
                  <a:pt x="6350" y="65786"/>
                  <a:pt x="24638" y="82550"/>
                  <a:pt x="44450" y="82550"/>
                </a:cubicBezTo>
                <a:cubicBezTo>
                  <a:pt x="65785" y="82550"/>
                  <a:pt x="82550" y="65786"/>
                  <a:pt x="82550" y="44450"/>
                </a:cubicBezTo>
                <a:cubicBezTo>
                  <a:pt x="82550" y="24638"/>
                  <a:pt x="65785"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9" name="Freeform 3"/>
          <p:cNvSpPr/>
          <p:nvPr/>
        </p:nvSpPr>
        <p:spPr>
          <a:xfrm>
            <a:off x="3902364" y="2409265"/>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10" name="Freeform 3"/>
          <p:cNvSpPr/>
          <p:nvPr/>
        </p:nvSpPr>
        <p:spPr>
          <a:xfrm>
            <a:off x="3876502" y="2978523"/>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6763" y="0"/>
                  <a:pt x="0" y="16764"/>
                  <a:pt x="0" y="38100"/>
                </a:cubicBezTo>
                <a:cubicBezTo>
                  <a:pt x="0" y="57911"/>
                  <a:pt x="16763" y="76200"/>
                  <a:pt x="38100" y="76200"/>
                </a:cubicBezTo>
                <a:cubicBezTo>
                  <a:pt x="59435" y="76200"/>
                  <a:pt x="76200" y="57911"/>
                  <a:pt x="76200" y="38100"/>
                </a:cubicBezTo>
                <a:cubicBezTo>
                  <a:pt x="76200" y="16764"/>
                  <a:pt x="59435"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1" name="Freeform 3"/>
          <p:cNvSpPr/>
          <p:nvPr/>
        </p:nvSpPr>
        <p:spPr>
          <a:xfrm>
            <a:off x="3870729" y="2972920"/>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3113" y="6350"/>
                  <a:pt x="6350" y="23114"/>
                  <a:pt x="6350" y="44450"/>
                </a:cubicBezTo>
                <a:cubicBezTo>
                  <a:pt x="6350" y="64261"/>
                  <a:pt x="23113" y="82550"/>
                  <a:pt x="44450" y="82550"/>
                </a:cubicBezTo>
                <a:cubicBezTo>
                  <a:pt x="65785" y="82550"/>
                  <a:pt x="82550" y="64261"/>
                  <a:pt x="82550" y="44450"/>
                </a:cubicBezTo>
                <a:cubicBezTo>
                  <a:pt x="82550" y="23114"/>
                  <a:pt x="65785"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2" name="Freeform 3"/>
          <p:cNvSpPr/>
          <p:nvPr/>
        </p:nvSpPr>
        <p:spPr>
          <a:xfrm>
            <a:off x="4819535" y="2409265"/>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13" name="Freeform 3"/>
          <p:cNvSpPr/>
          <p:nvPr/>
        </p:nvSpPr>
        <p:spPr>
          <a:xfrm>
            <a:off x="4800600" y="3200400"/>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6764" y="0"/>
                  <a:pt x="0" y="16764"/>
                  <a:pt x="0" y="38100"/>
                </a:cubicBezTo>
                <a:cubicBezTo>
                  <a:pt x="0" y="59435"/>
                  <a:pt x="16764" y="76200"/>
                  <a:pt x="38100" y="76200"/>
                </a:cubicBezTo>
                <a:cubicBezTo>
                  <a:pt x="57911" y="76200"/>
                  <a:pt x="76200" y="59435"/>
                  <a:pt x="76200" y="38100"/>
                </a:cubicBezTo>
                <a:cubicBezTo>
                  <a:pt x="76200" y="16764"/>
                  <a:pt x="57911"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4" name="Freeform 3"/>
          <p:cNvSpPr/>
          <p:nvPr/>
        </p:nvSpPr>
        <p:spPr>
          <a:xfrm>
            <a:off x="4794827" y="3194797"/>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3114" y="6350"/>
                  <a:pt x="6350" y="23114"/>
                  <a:pt x="6350" y="44450"/>
                </a:cubicBezTo>
                <a:cubicBezTo>
                  <a:pt x="6350" y="65785"/>
                  <a:pt x="23114" y="82550"/>
                  <a:pt x="44450" y="82550"/>
                </a:cubicBezTo>
                <a:cubicBezTo>
                  <a:pt x="64261" y="82550"/>
                  <a:pt x="82550" y="65785"/>
                  <a:pt x="82550" y="44450"/>
                </a:cubicBezTo>
                <a:cubicBezTo>
                  <a:pt x="82550" y="23114"/>
                  <a:pt x="64261"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5" name="Freeform 3"/>
          <p:cNvSpPr/>
          <p:nvPr/>
        </p:nvSpPr>
        <p:spPr>
          <a:xfrm>
            <a:off x="5738091" y="2409265"/>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16" name="Freeform 3"/>
          <p:cNvSpPr/>
          <p:nvPr/>
        </p:nvSpPr>
        <p:spPr>
          <a:xfrm>
            <a:off x="5720542" y="2701514"/>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6763" y="0"/>
                  <a:pt x="0" y="18288"/>
                  <a:pt x="0" y="38100"/>
                </a:cubicBezTo>
                <a:cubicBezTo>
                  <a:pt x="0" y="59435"/>
                  <a:pt x="16763" y="76200"/>
                  <a:pt x="38100" y="76200"/>
                </a:cubicBezTo>
                <a:cubicBezTo>
                  <a:pt x="59435" y="76200"/>
                  <a:pt x="76200" y="59435"/>
                  <a:pt x="76200" y="38100"/>
                </a:cubicBezTo>
                <a:cubicBezTo>
                  <a:pt x="76200" y="18288"/>
                  <a:pt x="59435"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7" name="Freeform 3"/>
          <p:cNvSpPr/>
          <p:nvPr/>
        </p:nvSpPr>
        <p:spPr>
          <a:xfrm>
            <a:off x="5714769" y="2695911"/>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3113" y="6350"/>
                  <a:pt x="6350" y="24638"/>
                  <a:pt x="6350" y="44450"/>
                </a:cubicBezTo>
                <a:cubicBezTo>
                  <a:pt x="6350" y="65785"/>
                  <a:pt x="23113" y="82550"/>
                  <a:pt x="44450" y="82550"/>
                </a:cubicBezTo>
                <a:cubicBezTo>
                  <a:pt x="65785" y="82550"/>
                  <a:pt x="82550" y="65785"/>
                  <a:pt x="82550" y="44450"/>
                </a:cubicBezTo>
                <a:cubicBezTo>
                  <a:pt x="82550" y="24638"/>
                  <a:pt x="65785"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8" name="Freeform 3"/>
          <p:cNvSpPr/>
          <p:nvPr/>
        </p:nvSpPr>
        <p:spPr>
          <a:xfrm>
            <a:off x="1436254" y="2986682"/>
            <a:ext cx="5359862" cy="987371"/>
          </a:xfrm>
          <a:custGeom>
            <a:avLst/>
            <a:gdLst>
              <a:gd name="connsiteX0" fmla="*/ 12699 w 5895848"/>
              <a:gd name="connsiteY0" fmla="*/ 1106320 h 1119020"/>
              <a:gd name="connsiteX1" fmla="*/ 2731516 w 5895848"/>
              <a:gd name="connsiteY1" fmla="*/ 175156 h 1119020"/>
              <a:gd name="connsiteX2" fmla="*/ 5883148 w 5895848"/>
              <a:gd name="connsiteY2" fmla="*/ 19708 h 1119020"/>
            </a:gdLst>
            <a:ahLst/>
            <a:cxnLst>
              <a:cxn ang="0">
                <a:pos x="connsiteX0" y="connsiteY0"/>
              </a:cxn>
              <a:cxn ang="1">
                <a:pos x="connsiteX1" y="connsiteY1"/>
              </a:cxn>
              <a:cxn ang="2">
                <a:pos x="connsiteX2" y="connsiteY2"/>
              </a:cxn>
            </a:cxnLst>
            <a:rect l="l" t="t" r="r" b="b"/>
            <a:pathLst>
              <a:path w="5895848" h="1119020">
                <a:moveTo>
                  <a:pt x="12699" y="1106320"/>
                </a:moveTo>
                <a:cubicBezTo>
                  <a:pt x="882903" y="731416"/>
                  <a:pt x="1753107" y="354988"/>
                  <a:pt x="2731516" y="175156"/>
                </a:cubicBezTo>
                <a:cubicBezTo>
                  <a:pt x="3709924" y="-6199"/>
                  <a:pt x="4796536" y="5992"/>
                  <a:pt x="5883148" y="19708"/>
                </a:cubicBezTo>
              </a:path>
            </a:pathLst>
          </a:custGeom>
          <a:ln w="25400">
            <a:solidFill>
              <a:srgbClr val="FF00FF">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20" name="TextBox 1"/>
          <p:cNvSpPr txBox="1"/>
          <p:nvPr/>
        </p:nvSpPr>
        <p:spPr>
          <a:xfrm>
            <a:off x="854364" y="1692088"/>
            <a:ext cx="2707103" cy="345359"/>
          </a:xfrm>
          <a:prstGeom prst="rect">
            <a:avLst/>
          </a:prstGeom>
          <a:noFill/>
        </p:spPr>
        <p:txBody>
          <a:bodyPr wrap="none" lIns="0" tIns="0" rIns="0" bIns="41029" rtlCol="0">
            <a:spAutoFit/>
          </a:bodyPr>
          <a:lstStyle/>
          <a:p>
            <a:pPr>
              <a:lnSpc>
                <a:spcPts val="2244"/>
              </a:lnSpc>
            </a:pPr>
            <a:r>
              <a:rPr lang="en-US" altLang="zh-CN" sz="2500" dirty="0">
                <a:solidFill>
                  <a:srgbClr val="000000"/>
                </a:solidFill>
                <a:latin typeface="Times New Roman" pitchFamily="18" charset="0"/>
                <a:cs typeface="Times New Roman" pitchFamily="18" charset="0"/>
              </a:rPr>
              <a:t>How</a:t>
            </a:r>
            <a:r>
              <a:rPr lang="en-US" altLang="zh-CN" sz="2500" dirty="0">
                <a:latin typeface="Times New Roman" pitchFamily="18" charset="0"/>
                <a:cs typeface="Times New Roman" pitchFamily="18" charset="0"/>
              </a:rPr>
              <a:t> </a:t>
            </a:r>
            <a:r>
              <a:rPr lang="en-US" altLang="zh-CN" sz="2500" dirty="0">
                <a:solidFill>
                  <a:srgbClr val="000000"/>
                </a:solidFill>
                <a:latin typeface="Times New Roman" pitchFamily="18" charset="0"/>
                <a:cs typeface="Times New Roman" pitchFamily="18" charset="0"/>
              </a:rPr>
              <a:t>do</a:t>
            </a:r>
            <a:r>
              <a:rPr lang="en-US" altLang="zh-CN" sz="2500" dirty="0">
                <a:latin typeface="Times New Roman" pitchFamily="18" charset="0"/>
                <a:cs typeface="Times New Roman" pitchFamily="18" charset="0"/>
              </a:rPr>
              <a:t> </a:t>
            </a:r>
            <a:r>
              <a:rPr lang="en-US" altLang="zh-CN" sz="2500" dirty="0">
                <a:solidFill>
                  <a:srgbClr val="000000"/>
                </a:solidFill>
                <a:latin typeface="Times New Roman" pitchFamily="18" charset="0"/>
                <a:cs typeface="Times New Roman" pitchFamily="18" charset="0"/>
              </a:rPr>
              <a:t>you</a:t>
            </a:r>
            <a:r>
              <a:rPr lang="en-US" altLang="zh-CN" sz="2500" dirty="0">
                <a:latin typeface="Times New Roman" pitchFamily="18" charset="0"/>
                <a:cs typeface="Times New Roman" pitchFamily="18" charset="0"/>
              </a:rPr>
              <a:t> </a:t>
            </a:r>
            <a:r>
              <a:rPr lang="en-US" altLang="zh-CN" sz="2500" dirty="0">
                <a:solidFill>
                  <a:srgbClr val="000000"/>
                </a:solidFill>
                <a:latin typeface="Times New Roman" pitchFamily="18" charset="0"/>
                <a:cs typeface="Times New Roman" pitchFamily="18" charset="0"/>
              </a:rPr>
              <a:t>fix</a:t>
            </a:r>
            <a:r>
              <a:rPr lang="en-US" altLang="zh-CN" sz="2500" dirty="0">
                <a:latin typeface="Times New Roman" pitchFamily="18" charset="0"/>
                <a:cs typeface="Times New Roman" pitchFamily="18" charset="0"/>
              </a:rPr>
              <a:t> </a:t>
            </a:r>
            <a:r>
              <a:rPr lang="en-US" altLang="zh-CN" sz="2500" dirty="0">
                <a:solidFill>
                  <a:srgbClr val="000000"/>
                </a:solidFill>
                <a:latin typeface="Times New Roman" pitchFamily="18" charset="0"/>
                <a:cs typeface="Times New Roman" pitchFamily="18" charset="0"/>
              </a:rPr>
              <a:t>this?</a:t>
            </a:r>
          </a:p>
        </p:txBody>
      </p:sp>
      <p:sp>
        <p:nvSpPr>
          <p:cNvPr id="21" name="TextBox 1"/>
          <p:cNvSpPr txBox="1"/>
          <p:nvPr/>
        </p:nvSpPr>
        <p:spPr>
          <a:xfrm>
            <a:off x="3613727" y="795618"/>
            <a:ext cx="3354484" cy="430425"/>
          </a:xfrm>
          <a:prstGeom prst="rect">
            <a:avLst/>
          </a:prstGeom>
          <a:noFill/>
        </p:spPr>
        <p:txBody>
          <a:bodyPr wrap="none" lIns="0" tIns="0" rIns="0" bIns="41029" rtlCol="0">
            <a:spAutoFit/>
          </a:bodyPr>
          <a:lstStyle/>
          <a:p>
            <a:pPr>
              <a:lnSpc>
                <a:spcPts val="2872"/>
              </a:lnSpc>
            </a:pPr>
            <a:r>
              <a:rPr lang="en-US" altLang="zh-CN" sz="3200" b="1" dirty="0">
                <a:solidFill>
                  <a:srgbClr val="660066"/>
                </a:solidFill>
                <a:latin typeface="Times New Roman" pitchFamily="18" charset="0"/>
                <a:cs typeface="Times New Roman" pitchFamily="18" charset="0"/>
              </a:rPr>
              <a:t>Tracker</a:t>
            </a:r>
            <a:r>
              <a:rPr lang="en-US" altLang="zh-CN" sz="3200" dirty="0">
                <a:solidFill>
                  <a:srgbClr val="660066"/>
                </a:solidFill>
                <a:latin typeface="Times New Roman" pitchFamily="18" charset="0"/>
                <a:cs typeface="Times New Roman" pitchFamily="18" charset="0"/>
              </a:rPr>
              <a:t> </a:t>
            </a:r>
            <a:r>
              <a:rPr lang="en-US" altLang="zh-CN" sz="3200" b="1" dirty="0">
                <a:solidFill>
                  <a:srgbClr val="660066"/>
                </a:solidFill>
                <a:latin typeface="Times New Roman" pitchFamily="18" charset="0"/>
                <a:cs typeface="Times New Roman" pitchFamily="18" charset="0"/>
              </a:rPr>
              <a:t>Alignment</a:t>
            </a:r>
          </a:p>
        </p:txBody>
      </p:sp>
      <p:sp>
        <p:nvSpPr>
          <p:cNvPr id="22" name="TextBox 1"/>
          <p:cNvSpPr txBox="1"/>
          <p:nvPr/>
        </p:nvSpPr>
        <p:spPr>
          <a:xfrm>
            <a:off x="2574636" y="4672853"/>
            <a:ext cx="2994309" cy="235927"/>
          </a:xfrm>
          <a:prstGeom prst="rect">
            <a:avLst/>
          </a:prstGeom>
          <a:noFill/>
        </p:spPr>
        <p:txBody>
          <a:bodyPr wrap="none" lIns="0" tIns="0" rIns="0" bIns="41029" rtlCol="0">
            <a:spAutoFit/>
          </a:bodyPr>
          <a:lstStyle/>
          <a:p>
            <a:pPr>
              <a:lnSpc>
                <a:spcPts val="1436"/>
              </a:lnSpc>
            </a:pPr>
            <a:r>
              <a:rPr lang="en-US" altLang="zh-CN" sz="1600" b="1" dirty="0">
                <a:solidFill>
                  <a:srgbClr val="000000"/>
                </a:solidFill>
                <a:latin typeface="Times New Roman" pitchFamily="18" charset="0"/>
                <a:cs typeface="Times New Roman" pitchFamily="18" charset="0"/>
              </a:rPr>
              <a:t>So</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your</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track</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really</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looks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like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this</a:t>
            </a:r>
          </a:p>
        </p:txBody>
      </p:sp>
      <p:sp>
        <p:nvSpPr>
          <p:cNvPr id="2" name="Slide Number Placeholder 1"/>
          <p:cNvSpPr>
            <a:spLocks noGrp="1"/>
          </p:cNvSpPr>
          <p:nvPr>
            <p:ph type="sldNum" sz="quarter" idx="12"/>
          </p:nvPr>
        </p:nvSpPr>
        <p:spPr/>
        <p:txBody>
          <a:bodyPr/>
          <a:lstStyle/>
          <a:p>
            <a:fld id="{5AE4D389-B7F7-E44B-872F-EAD59ABF0432}" type="slidenum">
              <a:rPr lang="en-US" smtClean="0"/>
              <a:t>49</a:t>
            </a:fld>
            <a:endParaRPr lang="en-US"/>
          </a:p>
        </p:txBody>
      </p:sp>
    </p:spTree>
    <p:extLst>
      <p:ext uri="{BB962C8B-B14F-4D97-AF65-F5344CB8AC3E}">
        <p14:creationId xmlns:p14="http://schemas.microsoft.com/office/powerpoint/2010/main" val="2544717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9001156" cy="785794"/>
          </a:xfrm>
        </p:spPr>
        <p:txBody>
          <a:bodyPr/>
          <a:lstStyle/>
          <a:p>
            <a:r>
              <a:rPr lang="en-US" sz="3200" b="1" dirty="0" smtClean="0">
                <a:solidFill>
                  <a:srgbClr val="0000FF"/>
                </a:solidFill>
              </a:rPr>
              <a:t>Historical aspects II – Why use silicon?</a:t>
            </a:r>
            <a:endParaRPr lang="en-US" sz="3200" b="1" dirty="0">
              <a:solidFill>
                <a:srgbClr val="0000FF"/>
              </a:solidFill>
            </a:endParaRPr>
          </a:p>
        </p:txBody>
      </p:sp>
      <p:sp>
        <p:nvSpPr>
          <p:cNvPr id="3" name="Inhaltsplatzhalter 2"/>
          <p:cNvSpPr>
            <a:spLocks noGrp="1"/>
          </p:cNvSpPr>
          <p:nvPr>
            <p:ph idx="1"/>
          </p:nvPr>
        </p:nvSpPr>
        <p:spPr>
          <a:xfrm>
            <a:off x="0" y="814956"/>
            <a:ext cx="9144000" cy="1000132"/>
          </a:xfrm>
        </p:spPr>
        <p:style>
          <a:lnRef idx="1">
            <a:schemeClr val="dk1"/>
          </a:lnRef>
          <a:fillRef idx="3">
            <a:schemeClr val="dk1"/>
          </a:fillRef>
          <a:effectRef idx="2">
            <a:schemeClr val="dk1"/>
          </a:effectRef>
          <a:fontRef idx="minor">
            <a:schemeClr val="lt1"/>
          </a:fontRef>
        </p:style>
        <p:txBody>
          <a:bodyPr>
            <a:normAutofit lnSpcReduction="10000"/>
          </a:bodyPr>
          <a:lstStyle/>
          <a:p>
            <a:pPr marL="0">
              <a:buNone/>
            </a:pPr>
            <a:r>
              <a:rPr lang="en-GB" sz="2000" dirty="0" smtClean="0"/>
              <a:t>In the post era of the </a:t>
            </a:r>
            <a:r>
              <a:rPr lang="en-GB" sz="2000" i="1" dirty="0" smtClean="0"/>
              <a:t>Z and W discovery, after the observation of Jets at UA1 and </a:t>
            </a:r>
            <a:r>
              <a:rPr lang="en-GB" sz="2000" dirty="0" smtClean="0"/>
              <a:t>UA2 at CERN, John Ellis </a:t>
            </a:r>
            <a:r>
              <a:rPr lang="en-GB" sz="2000" dirty="0" err="1" smtClean="0"/>
              <a:t>visioned</a:t>
            </a:r>
            <a:r>
              <a:rPr lang="en-GB" sz="2000" dirty="0" smtClean="0"/>
              <a:t> at a HEP conference at Lake Tahoe, California in 1983 “To proceed with high energy particle physics, one has to tag the flavour of the quarks!”</a:t>
            </a:r>
            <a:endParaRPr lang="en-GB" sz="2000" dirty="0"/>
          </a:p>
        </p:txBody>
      </p:sp>
      <p:sp>
        <p:nvSpPr>
          <p:cNvPr id="4" name="Foliennummernplatzhalter 3"/>
          <p:cNvSpPr>
            <a:spLocks noGrp="1"/>
          </p:cNvSpPr>
          <p:nvPr>
            <p:ph type="sldNum" sz="quarter" idx="12"/>
          </p:nvPr>
        </p:nvSpPr>
        <p:spPr>
          <a:xfrm>
            <a:off x="6553200" y="6492899"/>
            <a:ext cx="2133600" cy="365125"/>
          </a:xfrm>
        </p:spPr>
        <p:txBody>
          <a:bodyPr/>
          <a:lstStyle/>
          <a:p>
            <a:pPr>
              <a:defRPr/>
            </a:pPr>
            <a:fld id="{1DE2D115-8573-4777-90D4-5D066C40B1C4}" type="slidenum">
              <a:rPr lang="de-DE" smtClean="0"/>
              <a:pPr>
                <a:defRPr/>
              </a:pPr>
              <a:t>5</a:t>
            </a:fld>
            <a:endParaRPr lang="de-DE" dirty="0"/>
          </a:p>
        </p:txBody>
      </p:sp>
      <p:pic>
        <p:nvPicPr>
          <p:cNvPr id="461827" name="Picture 3"/>
          <p:cNvPicPr>
            <a:picLocks noChangeAspect="1" noChangeArrowheads="1"/>
          </p:cNvPicPr>
          <p:nvPr/>
        </p:nvPicPr>
        <p:blipFill>
          <a:blip r:embed="rId2" cstate="print"/>
          <a:srcRect r="1" b="25531"/>
          <a:stretch>
            <a:fillRect/>
          </a:stretch>
        </p:blipFill>
        <p:spPr bwMode="auto">
          <a:xfrm>
            <a:off x="3908739" y="2857496"/>
            <a:ext cx="5235261" cy="2500330"/>
          </a:xfrm>
          <a:prstGeom prst="rect">
            <a:avLst/>
          </a:prstGeom>
          <a:noFill/>
          <a:ln w="9525">
            <a:noFill/>
            <a:miter lim="800000"/>
            <a:headEnd/>
            <a:tailEnd/>
          </a:ln>
        </p:spPr>
      </p:pic>
      <p:pic>
        <p:nvPicPr>
          <p:cNvPr id="461828" name="Picture 4"/>
          <p:cNvPicPr>
            <a:picLocks noChangeAspect="1" noChangeArrowheads="1"/>
          </p:cNvPicPr>
          <p:nvPr/>
        </p:nvPicPr>
        <p:blipFill>
          <a:blip r:embed="rId3" cstate="print"/>
          <a:srcRect/>
          <a:stretch>
            <a:fillRect/>
          </a:stretch>
        </p:blipFill>
        <p:spPr bwMode="auto">
          <a:xfrm>
            <a:off x="0" y="2494698"/>
            <a:ext cx="3786150" cy="3935666"/>
          </a:xfrm>
          <a:prstGeom prst="rect">
            <a:avLst/>
          </a:prstGeom>
          <a:noFill/>
          <a:ln w="9525">
            <a:noFill/>
            <a:miter lim="800000"/>
            <a:headEnd/>
            <a:tailEnd/>
          </a:ln>
        </p:spPr>
      </p:pic>
      <p:sp>
        <p:nvSpPr>
          <p:cNvPr id="9" name="Textfeld 8"/>
          <p:cNvSpPr txBox="1"/>
          <p:nvPr/>
        </p:nvSpPr>
        <p:spPr>
          <a:xfrm>
            <a:off x="285720" y="2071678"/>
            <a:ext cx="2504788" cy="369332"/>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de-DE" dirty="0" smtClean="0"/>
              <a:t>CDF; top </a:t>
            </a:r>
            <a:r>
              <a:rPr lang="de-DE" dirty="0" err="1" smtClean="0"/>
              <a:t>quark</a:t>
            </a:r>
            <a:r>
              <a:rPr lang="de-DE" dirty="0" smtClean="0"/>
              <a:t> </a:t>
            </a:r>
            <a:r>
              <a:rPr lang="de-DE" dirty="0" err="1" smtClean="0"/>
              <a:t>discovery</a:t>
            </a:r>
            <a:endParaRPr lang="en-GB" dirty="0"/>
          </a:p>
        </p:txBody>
      </p:sp>
      <p:sp>
        <p:nvSpPr>
          <p:cNvPr id="10" name="Textfeld 9"/>
          <p:cNvSpPr txBox="1"/>
          <p:nvPr/>
        </p:nvSpPr>
        <p:spPr>
          <a:xfrm>
            <a:off x="4357686" y="4357694"/>
            <a:ext cx="513282"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de-DE" dirty="0" smtClean="0"/>
              <a:t>LEP</a:t>
            </a:r>
            <a:endParaRPr lang="en-GB" dirty="0"/>
          </a:p>
        </p:txBody>
      </p:sp>
      <p:sp>
        <p:nvSpPr>
          <p:cNvPr id="11" name="TextBox 10"/>
          <p:cNvSpPr txBox="1"/>
          <p:nvPr/>
        </p:nvSpPr>
        <p:spPr>
          <a:xfrm>
            <a:off x="5857884" y="5429264"/>
            <a:ext cx="2428870" cy="369332"/>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GB" dirty="0" smtClean="0"/>
              <a:t>Background reduction</a:t>
            </a:r>
            <a:endParaRPr lang="en-GB" dirty="0"/>
          </a:p>
        </p:txBody>
      </p:sp>
    </p:spTree>
    <p:extLst>
      <p:ext uri="{BB962C8B-B14F-4D97-AF65-F5344CB8AC3E}">
        <p14:creationId xmlns:p14="http://schemas.microsoft.com/office/powerpoint/2010/main" val="1469967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61828"/>
                                        </p:tgtEl>
                                        <p:attrNameLst>
                                          <p:attrName>style.visibility</p:attrName>
                                        </p:attrNameLst>
                                      </p:cBhvr>
                                      <p:to>
                                        <p:strVal val="visible"/>
                                      </p:to>
                                    </p:set>
                                    <p:animEffect transition="in" filter="blinds(horizontal)">
                                      <p:cBhvr>
                                        <p:cTn id="7" dur="500"/>
                                        <p:tgtEl>
                                          <p:spTgt spid="4618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461827"/>
                                        </p:tgtEl>
                                        <p:attrNameLst>
                                          <p:attrName>style.visibility</p:attrName>
                                        </p:attrNameLst>
                                      </p:cBhvr>
                                      <p:to>
                                        <p:strVal val="visible"/>
                                      </p:to>
                                    </p:set>
                                    <p:animEffect transition="in" filter="box(in)">
                                      <p:cBhvr>
                                        <p:cTn id="15" dur="500"/>
                                        <p:tgtEl>
                                          <p:spTgt spid="461827"/>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500"/>
                                        <p:tgtEl>
                                          <p:spTgt spid="10"/>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ox(in)">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2066637" y="2409265"/>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3" name="Freeform 3"/>
          <p:cNvSpPr/>
          <p:nvPr/>
        </p:nvSpPr>
        <p:spPr>
          <a:xfrm>
            <a:off x="2046316" y="3329492"/>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6763" y="0"/>
                  <a:pt x="0" y="16764"/>
                  <a:pt x="0" y="38100"/>
                </a:cubicBezTo>
                <a:cubicBezTo>
                  <a:pt x="0" y="59435"/>
                  <a:pt x="16763" y="76200"/>
                  <a:pt x="38100" y="76200"/>
                </a:cubicBezTo>
                <a:cubicBezTo>
                  <a:pt x="59435" y="76200"/>
                  <a:pt x="76200" y="59435"/>
                  <a:pt x="76200" y="38100"/>
                </a:cubicBezTo>
                <a:cubicBezTo>
                  <a:pt x="76200" y="16764"/>
                  <a:pt x="59435"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5" name="Freeform 3"/>
          <p:cNvSpPr/>
          <p:nvPr/>
        </p:nvSpPr>
        <p:spPr>
          <a:xfrm>
            <a:off x="2040544" y="3323889"/>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3113" y="6350"/>
                  <a:pt x="6350" y="23114"/>
                  <a:pt x="6350" y="44450"/>
                </a:cubicBezTo>
                <a:cubicBezTo>
                  <a:pt x="6350" y="65785"/>
                  <a:pt x="23113" y="82550"/>
                  <a:pt x="44450" y="82550"/>
                </a:cubicBezTo>
                <a:cubicBezTo>
                  <a:pt x="65785" y="82550"/>
                  <a:pt x="82550" y="65785"/>
                  <a:pt x="82550" y="44450"/>
                </a:cubicBezTo>
                <a:cubicBezTo>
                  <a:pt x="82550" y="23114"/>
                  <a:pt x="65785"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6" name="Freeform 3"/>
          <p:cNvSpPr/>
          <p:nvPr/>
        </p:nvSpPr>
        <p:spPr>
          <a:xfrm>
            <a:off x="2983808" y="2409265"/>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7" name="Freeform 3"/>
          <p:cNvSpPr/>
          <p:nvPr/>
        </p:nvSpPr>
        <p:spPr>
          <a:xfrm>
            <a:off x="2960716" y="3541955"/>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8288" y="0"/>
                  <a:pt x="0" y="18288"/>
                  <a:pt x="0" y="38100"/>
                </a:cubicBezTo>
                <a:cubicBezTo>
                  <a:pt x="0" y="59436"/>
                  <a:pt x="18288" y="76200"/>
                  <a:pt x="38100" y="76200"/>
                </a:cubicBezTo>
                <a:cubicBezTo>
                  <a:pt x="59435" y="76200"/>
                  <a:pt x="76200" y="59436"/>
                  <a:pt x="76200" y="38100"/>
                </a:cubicBezTo>
                <a:cubicBezTo>
                  <a:pt x="76200" y="18288"/>
                  <a:pt x="59435"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8" name="Freeform 3"/>
          <p:cNvSpPr/>
          <p:nvPr/>
        </p:nvSpPr>
        <p:spPr>
          <a:xfrm>
            <a:off x="2954944" y="3536352"/>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4638" y="6350"/>
                  <a:pt x="6350" y="24638"/>
                  <a:pt x="6350" y="44450"/>
                </a:cubicBezTo>
                <a:cubicBezTo>
                  <a:pt x="6350" y="65786"/>
                  <a:pt x="24638" y="82550"/>
                  <a:pt x="44450" y="82550"/>
                </a:cubicBezTo>
                <a:cubicBezTo>
                  <a:pt x="65785" y="82550"/>
                  <a:pt x="82550" y="65786"/>
                  <a:pt x="82550" y="44450"/>
                </a:cubicBezTo>
                <a:cubicBezTo>
                  <a:pt x="82550" y="24638"/>
                  <a:pt x="65785"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9" name="Freeform 3"/>
          <p:cNvSpPr/>
          <p:nvPr/>
        </p:nvSpPr>
        <p:spPr>
          <a:xfrm>
            <a:off x="3902364" y="2409265"/>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10" name="Freeform 3"/>
          <p:cNvSpPr/>
          <p:nvPr/>
        </p:nvSpPr>
        <p:spPr>
          <a:xfrm>
            <a:off x="3876502" y="2978523"/>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6763" y="0"/>
                  <a:pt x="0" y="16764"/>
                  <a:pt x="0" y="38100"/>
                </a:cubicBezTo>
                <a:cubicBezTo>
                  <a:pt x="0" y="57911"/>
                  <a:pt x="16763" y="76200"/>
                  <a:pt x="38100" y="76200"/>
                </a:cubicBezTo>
                <a:cubicBezTo>
                  <a:pt x="59435" y="76200"/>
                  <a:pt x="76200" y="57911"/>
                  <a:pt x="76200" y="38100"/>
                </a:cubicBezTo>
                <a:cubicBezTo>
                  <a:pt x="76200" y="16764"/>
                  <a:pt x="59435"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1" name="Freeform 3"/>
          <p:cNvSpPr/>
          <p:nvPr/>
        </p:nvSpPr>
        <p:spPr>
          <a:xfrm>
            <a:off x="3870729" y="2972920"/>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3113" y="6350"/>
                  <a:pt x="6350" y="23114"/>
                  <a:pt x="6350" y="44450"/>
                </a:cubicBezTo>
                <a:cubicBezTo>
                  <a:pt x="6350" y="64261"/>
                  <a:pt x="23113" y="82550"/>
                  <a:pt x="44450" y="82550"/>
                </a:cubicBezTo>
                <a:cubicBezTo>
                  <a:pt x="65785" y="82550"/>
                  <a:pt x="82550" y="64261"/>
                  <a:pt x="82550" y="44450"/>
                </a:cubicBezTo>
                <a:cubicBezTo>
                  <a:pt x="82550" y="23114"/>
                  <a:pt x="65785"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2" name="Freeform 3"/>
          <p:cNvSpPr/>
          <p:nvPr/>
        </p:nvSpPr>
        <p:spPr>
          <a:xfrm>
            <a:off x="4819535" y="2409265"/>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13" name="Freeform 3"/>
          <p:cNvSpPr/>
          <p:nvPr/>
        </p:nvSpPr>
        <p:spPr>
          <a:xfrm>
            <a:off x="4800600" y="3200400"/>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6764" y="0"/>
                  <a:pt x="0" y="16764"/>
                  <a:pt x="0" y="38100"/>
                </a:cubicBezTo>
                <a:cubicBezTo>
                  <a:pt x="0" y="59435"/>
                  <a:pt x="16764" y="76200"/>
                  <a:pt x="38100" y="76200"/>
                </a:cubicBezTo>
                <a:cubicBezTo>
                  <a:pt x="57911" y="76200"/>
                  <a:pt x="76200" y="59435"/>
                  <a:pt x="76200" y="38100"/>
                </a:cubicBezTo>
                <a:cubicBezTo>
                  <a:pt x="76200" y="16764"/>
                  <a:pt x="57911"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4" name="Freeform 3"/>
          <p:cNvSpPr/>
          <p:nvPr/>
        </p:nvSpPr>
        <p:spPr>
          <a:xfrm>
            <a:off x="4794827" y="3194797"/>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3114" y="6350"/>
                  <a:pt x="6350" y="23114"/>
                  <a:pt x="6350" y="44450"/>
                </a:cubicBezTo>
                <a:cubicBezTo>
                  <a:pt x="6350" y="65785"/>
                  <a:pt x="23114" y="82550"/>
                  <a:pt x="44450" y="82550"/>
                </a:cubicBezTo>
                <a:cubicBezTo>
                  <a:pt x="64261" y="82550"/>
                  <a:pt x="82550" y="65785"/>
                  <a:pt x="82550" y="44450"/>
                </a:cubicBezTo>
                <a:cubicBezTo>
                  <a:pt x="82550" y="23114"/>
                  <a:pt x="64261"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5" name="Freeform 3"/>
          <p:cNvSpPr/>
          <p:nvPr/>
        </p:nvSpPr>
        <p:spPr>
          <a:xfrm>
            <a:off x="5738091" y="2409265"/>
            <a:ext cx="46181" cy="1770529"/>
          </a:xfrm>
          <a:custGeom>
            <a:avLst/>
            <a:gdLst>
              <a:gd name="connsiteX0" fmla="*/ 12700 w 50799"/>
              <a:gd name="connsiteY0" fmla="*/ 12700 h 2006599"/>
              <a:gd name="connsiteX1" fmla="*/ 12700 w 50799"/>
              <a:gd name="connsiteY1" fmla="*/ 1993900 h 2006599"/>
            </a:gdLst>
            <a:ahLst/>
            <a:cxnLst>
              <a:cxn ang="0">
                <a:pos x="connsiteX0" y="connsiteY0"/>
              </a:cxn>
              <a:cxn ang="1">
                <a:pos x="connsiteX1" y="connsiteY1"/>
              </a:cxn>
            </a:cxnLst>
            <a:rect l="l" t="t" r="r" b="b"/>
            <a:pathLst>
              <a:path w="50799" h="2006599">
                <a:moveTo>
                  <a:pt x="12700" y="12700"/>
                </a:moveTo>
                <a:lnTo>
                  <a:pt x="12700" y="1993900"/>
                </a:lnTo>
              </a:path>
            </a:pathLst>
          </a:custGeom>
          <a:ln w="25400">
            <a:solidFill>
              <a:srgbClr val="32946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16" name="Freeform 3"/>
          <p:cNvSpPr/>
          <p:nvPr/>
        </p:nvSpPr>
        <p:spPr>
          <a:xfrm>
            <a:off x="5720542" y="2701514"/>
            <a:ext cx="69273" cy="67235"/>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6200" h="76200">
                <a:moveTo>
                  <a:pt x="38100" y="0"/>
                </a:moveTo>
                <a:cubicBezTo>
                  <a:pt x="16763" y="0"/>
                  <a:pt x="0" y="18288"/>
                  <a:pt x="0" y="38100"/>
                </a:cubicBezTo>
                <a:cubicBezTo>
                  <a:pt x="0" y="59435"/>
                  <a:pt x="16763" y="76200"/>
                  <a:pt x="38100" y="76200"/>
                </a:cubicBezTo>
                <a:cubicBezTo>
                  <a:pt x="59435" y="76200"/>
                  <a:pt x="76200" y="59435"/>
                  <a:pt x="76200" y="38100"/>
                </a:cubicBezTo>
                <a:cubicBezTo>
                  <a:pt x="76200" y="18288"/>
                  <a:pt x="59435" y="0"/>
                  <a:pt x="38100" y="0"/>
                </a:cubicBezTo>
              </a:path>
            </a:pathLst>
          </a:custGeom>
          <a:solidFill>
            <a:srgbClr val="FF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7" name="Freeform 3"/>
          <p:cNvSpPr/>
          <p:nvPr/>
        </p:nvSpPr>
        <p:spPr>
          <a:xfrm>
            <a:off x="5714769" y="2695911"/>
            <a:ext cx="80818" cy="78441"/>
          </a:xfrm>
          <a:custGeom>
            <a:avLst/>
            <a:gdLst>
              <a:gd name="connsiteX0" fmla="*/ 44450 w 88900"/>
              <a:gd name="connsiteY0" fmla="*/ 6350 h 88900"/>
              <a:gd name="connsiteX1" fmla="*/ 6350 w 88900"/>
              <a:gd name="connsiteY1" fmla="*/ 44450 h 88900"/>
              <a:gd name="connsiteX2" fmla="*/ 44450 w 88900"/>
              <a:gd name="connsiteY2" fmla="*/ 82550 h 88900"/>
              <a:gd name="connsiteX3" fmla="*/ 82550 w 88900"/>
              <a:gd name="connsiteY3" fmla="*/ 44450 h 88900"/>
              <a:gd name="connsiteX4" fmla="*/ 44450 w 88900"/>
              <a:gd name="connsiteY4" fmla="*/ 6350 h 88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8900" h="88900">
                <a:moveTo>
                  <a:pt x="44450" y="6350"/>
                </a:moveTo>
                <a:cubicBezTo>
                  <a:pt x="23113" y="6350"/>
                  <a:pt x="6350" y="24638"/>
                  <a:pt x="6350" y="44450"/>
                </a:cubicBezTo>
                <a:cubicBezTo>
                  <a:pt x="6350" y="65785"/>
                  <a:pt x="23113" y="82550"/>
                  <a:pt x="44450" y="82550"/>
                </a:cubicBezTo>
                <a:cubicBezTo>
                  <a:pt x="65785" y="82550"/>
                  <a:pt x="82550" y="65785"/>
                  <a:pt x="82550" y="44450"/>
                </a:cubicBezTo>
                <a:cubicBezTo>
                  <a:pt x="82550" y="24638"/>
                  <a:pt x="65785" y="6350"/>
                  <a:pt x="44450" y="6350"/>
                </a:cubicBez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18" name="Freeform 3"/>
          <p:cNvSpPr/>
          <p:nvPr/>
        </p:nvSpPr>
        <p:spPr>
          <a:xfrm>
            <a:off x="1436254" y="2986682"/>
            <a:ext cx="5359862" cy="987371"/>
          </a:xfrm>
          <a:custGeom>
            <a:avLst/>
            <a:gdLst>
              <a:gd name="connsiteX0" fmla="*/ 12699 w 5895848"/>
              <a:gd name="connsiteY0" fmla="*/ 1106320 h 1119020"/>
              <a:gd name="connsiteX1" fmla="*/ 2731516 w 5895848"/>
              <a:gd name="connsiteY1" fmla="*/ 175156 h 1119020"/>
              <a:gd name="connsiteX2" fmla="*/ 5883148 w 5895848"/>
              <a:gd name="connsiteY2" fmla="*/ 19708 h 1119020"/>
            </a:gdLst>
            <a:ahLst/>
            <a:cxnLst>
              <a:cxn ang="0">
                <a:pos x="connsiteX0" y="connsiteY0"/>
              </a:cxn>
              <a:cxn ang="1">
                <a:pos x="connsiteX1" y="connsiteY1"/>
              </a:cxn>
              <a:cxn ang="2">
                <a:pos x="connsiteX2" y="connsiteY2"/>
              </a:cxn>
            </a:cxnLst>
            <a:rect l="l" t="t" r="r" b="b"/>
            <a:pathLst>
              <a:path w="5895848" h="1119020">
                <a:moveTo>
                  <a:pt x="12699" y="1106320"/>
                </a:moveTo>
                <a:cubicBezTo>
                  <a:pt x="882903" y="731416"/>
                  <a:pt x="1753107" y="354988"/>
                  <a:pt x="2731516" y="175156"/>
                </a:cubicBezTo>
                <a:cubicBezTo>
                  <a:pt x="3709924" y="-6199"/>
                  <a:pt x="4796536" y="5992"/>
                  <a:pt x="5883148" y="19708"/>
                </a:cubicBezTo>
              </a:path>
            </a:pathLst>
          </a:custGeom>
          <a:ln w="25400">
            <a:solidFill>
              <a:srgbClr val="FF00FF">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2058" tIns="41029" rIns="82058" bIns="41029" rtlCol="0" anchor="ctr"/>
          <a:lstStyle/>
          <a:p>
            <a:pPr algn="ctr"/>
            <a:endParaRPr lang="zh-CN" altLang="en-US"/>
          </a:p>
        </p:txBody>
      </p:sp>
      <p:sp>
        <p:nvSpPr>
          <p:cNvPr id="19" name="Freeform 3"/>
          <p:cNvSpPr/>
          <p:nvPr/>
        </p:nvSpPr>
        <p:spPr>
          <a:xfrm>
            <a:off x="2046316" y="3391348"/>
            <a:ext cx="63731" cy="309282"/>
          </a:xfrm>
          <a:custGeom>
            <a:avLst/>
            <a:gdLst>
              <a:gd name="connsiteX0" fmla="*/ 0 w 70104"/>
              <a:gd name="connsiteY0" fmla="*/ 0 h 350520"/>
              <a:gd name="connsiteX1" fmla="*/ 0 w 70104"/>
              <a:gd name="connsiteY1" fmla="*/ 350519 h 350520"/>
              <a:gd name="connsiteX2" fmla="*/ 70103 w 70104"/>
              <a:gd name="connsiteY2" fmla="*/ 350519 h 350520"/>
              <a:gd name="connsiteX3" fmla="*/ 70103 w 70104"/>
              <a:gd name="connsiteY3" fmla="*/ 0 h 350520"/>
              <a:gd name="connsiteX4" fmla="*/ 0 w 70104"/>
              <a:gd name="connsiteY4" fmla="*/ 0 h 35052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0104" h="350520">
                <a:moveTo>
                  <a:pt x="0" y="0"/>
                </a:moveTo>
                <a:lnTo>
                  <a:pt x="0" y="350519"/>
                </a:lnTo>
                <a:lnTo>
                  <a:pt x="70103" y="350519"/>
                </a:lnTo>
                <a:lnTo>
                  <a:pt x="70103" y="0"/>
                </a:lnTo>
                <a:lnTo>
                  <a:pt x="0" y="0"/>
                </a:lnTo>
              </a:path>
            </a:pathLst>
          </a:custGeom>
          <a:solidFill>
            <a:srgbClr val="85FFE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20" name="Freeform 3"/>
          <p:cNvSpPr/>
          <p:nvPr/>
        </p:nvSpPr>
        <p:spPr>
          <a:xfrm>
            <a:off x="2040544" y="3385745"/>
            <a:ext cx="75276" cy="320488"/>
          </a:xfrm>
          <a:custGeom>
            <a:avLst/>
            <a:gdLst>
              <a:gd name="connsiteX0" fmla="*/ 6350 w 82804"/>
              <a:gd name="connsiteY0" fmla="*/ 6350 h 363220"/>
              <a:gd name="connsiteX1" fmla="*/ 6350 w 82804"/>
              <a:gd name="connsiteY1" fmla="*/ 356869 h 363220"/>
              <a:gd name="connsiteX2" fmla="*/ 76453 w 82804"/>
              <a:gd name="connsiteY2" fmla="*/ 356869 h 363220"/>
              <a:gd name="connsiteX3" fmla="*/ 76453 w 82804"/>
              <a:gd name="connsiteY3" fmla="*/ 6350 h 363220"/>
              <a:gd name="connsiteX4" fmla="*/ 6350 w 82804"/>
              <a:gd name="connsiteY4" fmla="*/ 6350 h 36322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2804" h="363220">
                <a:moveTo>
                  <a:pt x="6350" y="6350"/>
                </a:moveTo>
                <a:lnTo>
                  <a:pt x="6350" y="356869"/>
                </a:lnTo>
                <a:lnTo>
                  <a:pt x="76453" y="356869"/>
                </a:lnTo>
                <a:lnTo>
                  <a:pt x="76453" y="6350"/>
                </a:lnTo>
                <a:lnTo>
                  <a:pt x="6350" y="6350"/>
                </a:ln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21" name="Freeform 3"/>
          <p:cNvSpPr/>
          <p:nvPr/>
        </p:nvSpPr>
        <p:spPr>
          <a:xfrm>
            <a:off x="2963487" y="3369833"/>
            <a:ext cx="67887" cy="188258"/>
          </a:xfrm>
          <a:custGeom>
            <a:avLst/>
            <a:gdLst>
              <a:gd name="connsiteX0" fmla="*/ 0 w 74676"/>
              <a:gd name="connsiteY0" fmla="*/ 0 h 213359"/>
              <a:gd name="connsiteX1" fmla="*/ 0 w 74676"/>
              <a:gd name="connsiteY1" fmla="*/ 213359 h 213359"/>
              <a:gd name="connsiteX2" fmla="*/ 74676 w 74676"/>
              <a:gd name="connsiteY2" fmla="*/ 213359 h 213359"/>
              <a:gd name="connsiteX3" fmla="*/ 74676 w 74676"/>
              <a:gd name="connsiteY3" fmla="*/ 0 h 213359"/>
              <a:gd name="connsiteX4" fmla="*/ 0 w 74676"/>
              <a:gd name="connsiteY4" fmla="*/ 0 h 21335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4676" h="213359">
                <a:moveTo>
                  <a:pt x="0" y="0"/>
                </a:moveTo>
                <a:lnTo>
                  <a:pt x="0" y="213359"/>
                </a:lnTo>
                <a:lnTo>
                  <a:pt x="74676" y="213359"/>
                </a:lnTo>
                <a:lnTo>
                  <a:pt x="74676" y="0"/>
                </a:lnTo>
                <a:lnTo>
                  <a:pt x="0" y="0"/>
                </a:lnTo>
              </a:path>
            </a:pathLst>
          </a:custGeom>
          <a:solidFill>
            <a:srgbClr val="85FFE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22" name="Freeform 3"/>
          <p:cNvSpPr/>
          <p:nvPr/>
        </p:nvSpPr>
        <p:spPr>
          <a:xfrm>
            <a:off x="2957715" y="3364230"/>
            <a:ext cx="78047" cy="199464"/>
          </a:xfrm>
          <a:custGeom>
            <a:avLst/>
            <a:gdLst>
              <a:gd name="connsiteX0" fmla="*/ 6350 w 85852"/>
              <a:gd name="connsiteY0" fmla="*/ 6350 h 226059"/>
              <a:gd name="connsiteX1" fmla="*/ 6350 w 85852"/>
              <a:gd name="connsiteY1" fmla="*/ 219709 h 226059"/>
              <a:gd name="connsiteX2" fmla="*/ 79502 w 85852"/>
              <a:gd name="connsiteY2" fmla="*/ 219709 h 226059"/>
              <a:gd name="connsiteX3" fmla="*/ 79502 w 85852"/>
              <a:gd name="connsiteY3" fmla="*/ 6350 h 226059"/>
              <a:gd name="connsiteX4" fmla="*/ 6350 w 85852"/>
              <a:gd name="connsiteY4" fmla="*/ 6350 h 22605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5852" h="226059">
                <a:moveTo>
                  <a:pt x="6350" y="6350"/>
                </a:moveTo>
                <a:lnTo>
                  <a:pt x="6350" y="219709"/>
                </a:lnTo>
                <a:lnTo>
                  <a:pt x="79502" y="219709"/>
                </a:lnTo>
                <a:lnTo>
                  <a:pt x="79502" y="6350"/>
                </a:lnTo>
                <a:lnTo>
                  <a:pt x="6350" y="6350"/>
                </a:ln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23" name="Freeform 3"/>
          <p:cNvSpPr/>
          <p:nvPr/>
        </p:nvSpPr>
        <p:spPr>
          <a:xfrm>
            <a:off x="3880659" y="3028278"/>
            <a:ext cx="60959" cy="104887"/>
          </a:xfrm>
          <a:custGeom>
            <a:avLst/>
            <a:gdLst>
              <a:gd name="connsiteX0" fmla="*/ 0 w 67055"/>
              <a:gd name="connsiteY0" fmla="*/ 0 h 118872"/>
              <a:gd name="connsiteX1" fmla="*/ 0 w 67055"/>
              <a:gd name="connsiteY1" fmla="*/ 118872 h 118872"/>
              <a:gd name="connsiteX2" fmla="*/ 67055 w 67055"/>
              <a:gd name="connsiteY2" fmla="*/ 118872 h 118872"/>
              <a:gd name="connsiteX3" fmla="*/ 67055 w 67055"/>
              <a:gd name="connsiteY3" fmla="*/ 0 h 118872"/>
              <a:gd name="connsiteX4" fmla="*/ 0 w 67055"/>
              <a:gd name="connsiteY4" fmla="*/ 0 h 11887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67055" h="118872">
                <a:moveTo>
                  <a:pt x="0" y="0"/>
                </a:moveTo>
                <a:lnTo>
                  <a:pt x="0" y="118872"/>
                </a:lnTo>
                <a:lnTo>
                  <a:pt x="67055" y="118872"/>
                </a:lnTo>
                <a:lnTo>
                  <a:pt x="67055" y="0"/>
                </a:lnTo>
                <a:lnTo>
                  <a:pt x="0" y="0"/>
                </a:lnTo>
              </a:path>
            </a:pathLst>
          </a:custGeom>
          <a:solidFill>
            <a:srgbClr val="85FFE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24" name="Freeform 3"/>
          <p:cNvSpPr/>
          <p:nvPr/>
        </p:nvSpPr>
        <p:spPr>
          <a:xfrm>
            <a:off x="3874886" y="3022675"/>
            <a:ext cx="72505" cy="116093"/>
          </a:xfrm>
          <a:custGeom>
            <a:avLst/>
            <a:gdLst>
              <a:gd name="connsiteX0" fmla="*/ 6350 w 79755"/>
              <a:gd name="connsiteY0" fmla="*/ 6350 h 131572"/>
              <a:gd name="connsiteX1" fmla="*/ 6350 w 79755"/>
              <a:gd name="connsiteY1" fmla="*/ 125222 h 131572"/>
              <a:gd name="connsiteX2" fmla="*/ 73405 w 79755"/>
              <a:gd name="connsiteY2" fmla="*/ 125222 h 131572"/>
              <a:gd name="connsiteX3" fmla="*/ 73405 w 79755"/>
              <a:gd name="connsiteY3" fmla="*/ 6350 h 131572"/>
              <a:gd name="connsiteX4" fmla="*/ 6350 w 79755"/>
              <a:gd name="connsiteY4" fmla="*/ 6350 h 13157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9755" h="131572">
                <a:moveTo>
                  <a:pt x="6350" y="6350"/>
                </a:moveTo>
                <a:lnTo>
                  <a:pt x="6350" y="125222"/>
                </a:lnTo>
                <a:lnTo>
                  <a:pt x="73405" y="125222"/>
                </a:lnTo>
                <a:lnTo>
                  <a:pt x="73405" y="6350"/>
                </a:lnTo>
                <a:lnTo>
                  <a:pt x="6350" y="6350"/>
                </a:ln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25" name="Freeform 3"/>
          <p:cNvSpPr/>
          <p:nvPr/>
        </p:nvSpPr>
        <p:spPr>
          <a:xfrm>
            <a:off x="4807528" y="3035001"/>
            <a:ext cx="52646" cy="162709"/>
          </a:xfrm>
          <a:custGeom>
            <a:avLst/>
            <a:gdLst>
              <a:gd name="connsiteX0" fmla="*/ 0 w 57911"/>
              <a:gd name="connsiteY0" fmla="*/ 0 h 184403"/>
              <a:gd name="connsiteX1" fmla="*/ 0 w 57911"/>
              <a:gd name="connsiteY1" fmla="*/ 184403 h 184403"/>
              <a:gd name="connsiteX2" fmla="*/ 57911 w 57911"/>
              <a:gd name="connsiteY2" fmla="*/ 184403 h 184403"/>
              <a:gd name="connsiteX3" fmla="*/ 57911 w 57911"/>
              <a:gd name="connsiteY3" fmla="*/ 0 h 184403"/>
              <a:gd name="connsiteX4" fmla="*/ 0 w 57911"/>
              <a:gd name="connsiteY4" fmla="*/ 0 h 18440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57911" h="184403">
                <a:moveTo>
                  <a:pt x="0" y="0"/>
                </a:moveTo>
                <a:lnTo>
                  <a:pt x="0" y="184403"/>
                </a:lnTo>
                <a:lnTo>
                  <a:pt x="57911" y="184403"/>
                </a:lnTo>
                <a:lnTo>
                  <a:pt x="57911" y="0"/>
                </a:lnTo>
                <a:lnTo>
                  <a:pt x="0" y="0"/>
                </a:lnTo>
              </a:path>
            </a:pathLst>
          </a:custGeom>
          <a:solidFill>
            <a:srgbClr val="85FFE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26" name="Freeform 3"/>
          <p:cNvSpPr/>
          <p:nvPr/>
        </p:nvSpPr>
        <p:spPr>
          <a:xfrm>
            <a:off x="4801755" y="3029399"/>
            <a:ext cx="64192" cy="173914"/>
          </a:xfrm>
          <a:custGeom>
            <a:avLst/>
            <a:gdLst>
              <a:gd name="connsiteX0" fmla="*/ 6350 w 70611"/>
              <a:gd name="connsiteY0" fmla="*/ 6350 h 197103"/>
              <a:gd name="connsiteX1" fmla="*/ 6350 w 70611"/>
              <a:gd name="connsiteY1" fmla="*/ 190753 h 197103"/>
              <a:gd name="connsiteX2" fmla="*/ 64261 w 70611"/>
              <a:gd name="connsiteY2" fmla="*/ 190753 h 197103"/>
              <a:gd name="connsiteX3" fmla="*/ 64261 w 70611"/>
              <a:gd name="connsiteY3" fmla="*/ 6350 h 197103"/>
              <a:gd name="connsiteX4" fmla="*/ 6350 w 70611"/>
              <a:gd name="connsiteY4" fmla="*/ 6350 h 19710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0611" h="197103">
                <a:moveTo>
                  <a:pt x="6350" y="6350"/>
                </a:moveTo>
                <a:lnTo>
                  <a:pt x="6350" y="190753"/>
                </a:lnTo>
                <a:lnTo>
                  <a:pt x="64261" y="190753"/>
                </a:lnTo>
                <a:lnTo>
                  <a:pt x="64261" y="6350"/>
                </a:lnTo>
                <a:lnTo>
                  <a:pt x="6350" y="6350"/>
                </a:ln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27" name="Freeform 3"/>
          <p:cNvSpPr/>
          <p:nvPr/>
        </p:nvSpPr>
        <p:spPr>
          <a:xfrm>
            <a:off x="5724698" y="2753958"/>
            <a:ext cx="51262" cy="229945"/>
          </a:xfrm>
          <a:custGeom>
            <a:avLst/>
            <a:gdLst>
              <a:gd name="connsiteX0" fmla="*/ 0 w 56388"/>
              <a:gd name="connsiteY0" fmla="*/ 0 h 260604"/>
              <a:gd name="connsiteX1" fmla="*/ 0 w 56388"/>
              <a:gd name="connsiteY1" fmla="*/ 260604 h 260604"/>
              <a:gd name="connsiteX2" fmla="*/ 56388 w 56388"/>
              <a:gd name="connsiteY2" fmla="*/ 260604 h 260604"/>
              <a:gd name="connsiteX3" fmla="*/ 56388 w 56388"/>
              <a:gd name="connsiteY3" fmla="*/ 0 h 260604"/>
              <a:gd name="connsiteX4" fmla="*/ 0 w 56388"/>
              <a:gd name="connsiteY4" fmla="*/ 0 h 26060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56388" h="260604">
                <a:moveTo>
                  <a:pt x="0" y="0"/>
                </a:moveTo>
                <a:lnTo>
                  <a:pt x="0" y="260604"/>
                </a:lnTo>
                <a:lnTo>
                  <a:pt x="56388" y="260604"/>
                </a:lnTo>
                <a:lnTo>
                  <a:pt x="56388" y="0"/>
                </a:lnTo>
                <a:lnTo>
                  <a:pt x="0" y="0"/>
                </a:lnTo>
              </a:path>
            </a:pathLst>
          </a:custGeom>
          <a:solidFill>
            <a:srgbClr val="85FFE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28" name="Freeform 3"/>
          <p:cNvSpPr/>
          <p:nvPr/>
        </p:nvSpPr>
        <p:spPr>
          <a:xfrm>
            <a:off x="5718926" y="2748355"/>
            <a:ext cx="62807" cy="241151"/>
          </a:xfrm>
          <a:custGeom>
            <a:avLst/>
            <a:gdLst>
              <a:gd name="connsiteX0" fmla="*/ 6350 w 69088"/>
              <a:gd name="connsiteY0" fmla="*/ 6350 h 273304"/>
              <a:gd name="connsiteX1" fmla="*/ 6350 w 69088"/>
              <a:gd name="connsiteY1" fmla="*/ 266954 h 273304"/>
              <a:gd name="connsiteX2" fmla="*/ 62738 w 69088"/>
              <a:gd name="connsiteY2" fmla="*/ 266954 h 273304"/>
              <a:gd name="connsiteX3" fmla="*/ 62738 w 69088"/>
              <a:gd name="connsiteY3" fmla="*/ 6350 h 273304"/>
              <a:gd name="connsiteX4" fmla="*/ 6350 w 69088"/>
              <a:gd name="connsiteY4" fmla="*/ 6350 h 27330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69088" h="273304">
                <a:moveTo>
                  <a:pt x="6350" y="6350"/>
                </a:moveTo>
                <a:lnTo>
                  <a:pt x="6350" y="266954"/>
                </a:lnTo>
                <a:lnTo>
                  <a:pt x="62738" y="266954"/>
                </a:lnTo>
                <a:lnTo>
                  <a:pt x="62738" y="6350"/>
                </a:lnTo>
                <a:lnTo>
                  <a:pt x="6350" y="6350"/>
                </a:ln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29" name="Freeform 3"/>
          <p:cNvSpPr/>
          <p:nvPr/>
        </p:nvSpPr>
        <p:spPr>
          <a:xfrm>
            <a:off x="4710546" y="4908177"/>
            <a:ext cx="446116" cy="129091"/>
          </a:xfrm>
          <a:custGeom>
            <a:avLst/>
            <a:gdLst>
              <a:gd name="connsiteX0" fmla="*/ 0 w 490728"/>
              <a:gd name="connsiteY0" fmla="*/ 0 h 146303"/>
              <a:gd name="connsiteX1" fmla="*/ 0 w 490728"/>
              <a:gd name="connsiteY1" fmla="*/ 146303 h 146303"/>
              <a:gd name="connsiteX2" fmla="*/ 490728 w 490728"/>
              <a:gd name="connsiteY2" fmla="*/ 146303 h 146303"/>
              <a:gd name="connsiteX3" fmla="*/ 490728 w 490728"/>
              <a:gd name="connsiteY3" fmla="*/ 0 h 146303"/>
              <a:gd name="connsiteX4" fmla="*/ 0 w 490728"/>
              <a:gd name="connsiteY4" fmla="*/ 0 h 14630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90728" h="146303">
                <a:moveTo>
                  <a:pt x="0" y="0"/>
                </a:moveTo>
                <a:lnTo>
                  <a:pt x="0" y="146303"/>
                </a:lnTo>
                <a:lnTo>
                  <a:pt x="490728" y="146303"/>
                </a:lnTo>
                <a:lnTo>
                  <a:pt x="490728" y="0"/>
                </a:lnTo>
                <a:lnTo>
                  <a:pt x="0" y="0"/>
                </a:lnTo>
              </a:path>
            </a:pathLst>
          </a:custGeom>
          <a:solidFill>
            <a:srgbClr val="85FFE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30" name="Freeform 3"/>
          <p:cNvSpPr/>
          <p:nvPr/>
        </p:nvSpPr>
        <p:spPr>
          <a:xfrm>
            <a:off x="4704773" y="4902574"/>
            <a:ext cx="457662" cy="140297"/>
          </a:xfrm>
          <a:custGeom>
            <a:avLst/>
            <a:gdLst>
              <a:gd name="connsiteX0" fmla="*/ 6350 w 503428"/>
              <a:gd name="connsiteY0" fmla="*/ 6350 h 159003"/>
              <a:gd name="connsiteX1" fmla="*/ 6350 w 503428"/>
              <a:gd name="connsiteY1" fmla="*/ 152653 h 159003"/>
              <a:gd name="connsiteX2" fmla="*/ 497078 w 503428"/>
              <a:gd name="connsiteY2" fmla="*/ 152653 h 159003"/>
              <a:gd name="connsiteX3" fmla="*/ 497078 w 503428"/>
              <a:gd name="connsiteY3" fmla="*/ 6350 h 159003"/>
              <a:gd name="connsiteX4" fmla="*/ 6350 w 503428"/>
              <a:gd name="connsiteY4" fmla="*/ 6350 h 15900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503428" h="159003">
                <a:moveTo>
                  <a:pt x="6350" y="6350"/>
                </a:moveTo>
                <a:lnTo>
                  <a:pt x="6350" y="152653"/>
                </a:lnTo>
                <a:lnTo>
                  <a:pt x="497078" y="152653"/>
                </a:lnTo>
                <a:lnTo>
                  <a:pt x="497078" y="6350"/>
                </a:lnTo>
                <a:lnTo>
                  <a:pt x="6350" y="6350"/>
                </a:lnTo>
              </a:path>
            </a:pathLst>
          </a:custGeom>
          <a:solidFill>
            <a:srgbClr val="000000">
              <a:alpha val="0"/>
            </a:srgbClr>
          </a:solidFill>
          <a:ln w="12700">
            <a:solidFill>
              <a:srgbClr val="0000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zh-CN" altLang="en-US"/>
          </a:p>
        </p:txBody>
      </p:sp>
      <p:sp>
        <p:nvSpPr>
          <p:cNvPr id="31" name="TextBox 1"/>
          <p:cNvSpPr txBox="1"/>
          <p:nvPr/>
        </p:nvSpPr>
        <p:spPr>
          <a:xfrm>
            <a:off x="854364" y="1692088"/>
            <a:ext cx="2707103" cy="345359"/>
          </a:xfrm>
          <a:prstGeom prst="rect">
            <a:avLst/>
          </a:prstGeom>
          <a:noFill/>
        </p:spPr>
        <p:txBody>
          <a:bodyPr wrap="none" lIns="0" tIns="0" rIns="0" bIns="41029" rtlCol="0">
            <a:spAutoFit/>
          </a:bodyPr>
          <a:lstStyle/>
          <a:p>
            <a:pPr>
              <a:lnSpc>
                <a:spcPts val="2244"/>
              </a:lnSpc>
            </a:pPr>
            <a:r>
              <a:rPr lang="en-US" altLang="zh-CN" sz="2500" dirty="0">
                <a:solidFill>
                  <a:srgbClr val="000000"/>
                </a:solidFill>
                <a:latin typeface="Times New Roman" pitchFamily="18" charset="0"/>
                <a:cs typeface="Times New Roman" pitchFamily="18" charset="0"/>
              </a:rPr>
              <a:t>How</a:t>
            </a:r>
            <a:r>
              <a:rPr lang="en-US" altLang="zh-CN" sz="2500" dirty="0">
                <a:latin typeface="Times New Roman" pitchFamily="18" charset="0"/>
                <a:cs typeface="Times New Roman" pitchFamily="18" charset="0"/>
              </a:rPr>
              <a:t> </a:t>
            </a:r>
            <a:r>
              <a:rPr lang="en-US" altLang="zh-CN" sz="2500" dirty="0">
                <a:solidFill>
                  <a:srgbClr val="000000"/>
                </a:solidFill>
                <a:latin typeface="Times New Roman" pitchFamily="18" charset="0"/>
                <a:cs typeface="Times New Roman" pitchFamily="18" charset="0"/>
              </a:rPr>
              <a:t>do</a:t>
            </a:r>
            <a:r>
              <a:rPr lang="en-US" altLang="zh-CN" sz="2500" dirty="0">
                <a:latin typeface="Times New Roman" pitchFamily="18" charset="0"/>
                <a:cs typeface="Times New Roman" pitchFamily="18" charset="0"/>
              </a:rPr>
              <a:t> </a:t>
            </a:r>
            <a:r>
              <a:rPr lang="en-US" altLang="zh-CN" sz="2500" dirty="0">
                <a:solidFill>
                  <a:srgbClr val="000000"/>
                </a:solidFill>
                <a:latin typeface="Times New Roman" pitchFamily="18" charset="0"/>
                <a:cs typeface="Times New Roman" pitchFamily="18" charset="0"/>
              </a:rPr>
              <a:t>you</a:t>
            </a:r>
            <a:r>
              <a:rPr lang="en-US" altLang="zh-CN" sz="2500" dirty="0">
                <a:latin typeface="Times New Roman" pitchFamily="18" charset="0"/>
                <a:cs typeface="Times New Roman" pitchFamily="18" charset="0"/>
              </a:rPr>
              <a:t> </a:t>
            </a:r>
            <a:r>
              <a:rPr lang="en-US" altLang="zh-CN" sz="2500" dirty="0">
                <a:solidFill>
                  <a:srgbClr val="000000"/>
                </a:solidFill>
                <a:latin typeface="Times New Roman" pitchFamily="18" charset="0"/>
                <a:cs typeface="Times New Roman" pitchFamily="18" charset="0"/>
              </a:rPr>
              <a:t>fix</a:t>
            </a:r>
            <a:r>
              <a:rPr lang="en-US" altLang="zh-CN" sz="2500" dirty="0">
                <a:latin typeface="Times New Roman" pitchFamily="18" charset="0"/>
                <a:cs typeface="Times New Roman" pitchFamily="18" charset="0"/>
              </a:rPr>
              <a:t> </a:t>
            </a:r>
            <a:r>
              <a:rPr lang="en-US" altLang="zh-CN" sz="2500" dirty="0">
                <a:solidFill>
                  <a:srgbClr val="000000"/>
                </a:solidFill>
                <a:latin typeface="Times New Roman" pitchFamily="18" charset="0"/>
                <a:cs typeface="Times New Roman" pitchFamily="18" charset="0"/>
              </a:rPr>
              <a:t>this?</a:t>
            </a:r>
          </a:p>
        </p:txBody>
      </p:sp>
      <p:sp>
        <p:nvSpPr>
          <p:cNvPr id="32" name="TextBox 1"/>
          <p:cNvSpPr txBox="1"/>
          <p:nvPr/>
        </p:nvSpPr>
        <p:spPr>
          <a:xfrm>
            <a:off x="3613727" y="770468"/>
            <a:ext cx="3916837" cy="450943"/>
          </a:xfrm>
          <a:prstGeom prst="rect">
            <a:avLst/>
          </a:prstGeom>
          <a:noFill/>
        </p:spPr>
        <p:txBody>
          <a:bodyPr wrap="none" lIns="0" tIns="0" rIns="0" bIns="41029" rtlCol="0">
            <a:spAutoFit/>
          </a:bodyPr>
          <a:lstStyle/>
          <a:p>
            <a:pPr>
              <a:lnSpc>
                <a:spcPts val="2872"/>
              </a:lnSpc>
            </a:pPr>
            <a:r>
              <a:rPr lang="en-US" altLang="zh-CN" sz="4000" dirty="0">
                <a:solidFill>
                  <a:srgbClr val="660066"/>
                </a:solidFill>
                <a:latin typeface="+mj-lt"/>
                <a:cs typeface="Times New Roman" pitchFamily="18" charset="0"/>
              </a:rPr>
              <a:t>Tracker Alignment</a:t>
            </a:r>
          </a:p>
        </p:txBody>
      </p:sp>
      <p:sp>
        <p:nvSpPr>
          <p:cNvPr id="33" name="TextBox 1"/>
          <p:cNvSpPr txBox="1"/>
          <p:nvPr/>
        </p:nvSpPr>
        <p:spPr>
          <a:xfrm>
            <a:off x="1512455" y="4717677"/>
            <a:ext cx="6375443" cy="951529"/>
          </a:xfrm>
          <a:prstGeom prst="rect">
            <a:avLst/>
          </a:prstGeom>
          <a:noFill/>
        </p:spPr>
        <p:txBody>
          <a:bodyPr wrap="none" lIns="0" tIns="0" rIns="0" bIns="41029" rtlCol="0">
            <a:spAutoFit/>
          </a:bodyPr>
          <a:lstStyle/>
          <a:p>
            <a:pPr>
              <a:lnSpc>
                <a:spcPts val="1436"/>
              </a:lnSpc>
              <a:tabLst>
                <a:tab pos="4946289" algn="l"/>
              </a:tabLst>
            </a:pPr>
            <a:r>
              <a:rPr lang="en-US" altLang="zh-CN" sz="1600" b="1" dirty="0">
                <a:solidFill>
                  <a:srgbClr val="000000"/>
                </a:solidFill>
                <a:latin typeface="Times New Roman" pitchFamily="18" charset="0"/>
                <a:cs typeface="Times New Roman" pitchFamily="18" charset="0"/>
              </a:rPr>
              <a:t>To</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“align”,</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we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keep</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track</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of</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the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“residuals”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between</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the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hits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and</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the</a:t>
            </a:r>
          </a:p>
          <a:p>
            <a:pPr>
              <a:lnSpc>
                <a:spcPts val="1885"/>
              </a:lnSpc>
              <a:tabLst>
                <a:tab pos="4946289" algn="l"/>
              </a:tabLst>
            </a:pPr>
            <a:r>
              <a:rPr lang="en-US" altLang="zh-CN" sz="1600" b="1" dirty="0">
                <a:solidFill>
                  <a:srgbClr val="000000"/>
                </a:solidFill>
                <a:latin typeface="Times New Roman" pitchFamily="18" charset="0"/>
                <a:cs typeface="Times New Roman" pitchFamily="18" charset="0"/>
              </a:rPr>
              <a:t>projected</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track</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positions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(shown</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as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for</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many</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tracks,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then</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adjust</a:t>
            </a:r>
          </a:p>
          <a:p>
            <a:pPr>
              <a:lnSpc>
                <a:spcPts val="1885"/>
              </a:lnSpc>
              <a:tabLst>
                <a:tab pos="4946289" algn="l"/>
              </a:tabLst>
            </a:pPr>
            <a:r>
              <a:rPr lang="en-US" altLang="zh-CN" sz="1600" b="1" dirty="0">
                <a:solidFill>
                  <a:srgbClr val="000000"/>
                </a:solidFill>
                <a:latin typeface="Times New Roman" pitchFamily="18" charset="0"/>
                <a:cs typeface="Times New Roman" pitchFamily="18" charset="0"/>
              </a:rPr>
              <a:t>the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positions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of</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the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actual</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detectors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to</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minimize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the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residuals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across</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the</a:t>
            </a:r>
          </a:p>
          <a:p>
            <a:pPr>
              <a:lnSpc>
                <a:spcPts val="1885"/>
              </a:lnSpc>
              <a:tabLst>
                <a:tab pos="4946289" algn="l"/>
              </a:tabLst>
            </a:pPr>
            <a:r>
              <a:rPr lang="en-US" altLang="zh-CN" sz="1600" b="1" dirty="0">
                <a:solidFill>
                  <a:srgbClr val="000000"/>
                </a:solidFill>
                <a:latin typeface="Times New Roman" pitchFamily="18" charset="0"/>
                <a:cs typeface="Times New Roman" pitchFamily="18" charset="0"/>
              </a:rPr>
              <a:t>whole</a:t>
            </a:r>
            <a:r>
              <a:rPr lang="en-US" altLang="zh-CN" sz="1600" dirty="0">
                <a:latin typeface="Times New Roman" pitchFamily="18" charset="0"/>
                <a:cs typeface="Times New Roman" pitchFamily="18" charset="0"/>
              </a:rPr>
              <a:t> </a:t>
            </a:r>
            <a:r>
              <a:rPr lang="en-US" altLang="zh-CN" sz="1600" b="1" dirty="0">
                <a:solidFill>
                  <a:srgbClr val="000000"/>
                </a:solidFill>
                <a:latin typeface="Times New Roman" pitchFamily="18" charset="0"/>
                <a:cs typeface="Times New Roman" pitchFamily="18" charset="0"/>
              </a:rPr>
              <a:t>tracker</a:t>
            </a:r>
            <a:r>
              <a:rPr lang="en-US" altLang="zh-CN" sz="1600" b="1" dirty="0" smtClean="0">
                <a:solidFill>
                  <a:srgbClr val="000000"/>
                </a:solidFill>
                <a:latin typeface="Times New Roman" pitchFamily="18" charset="0"/>
                <a:cs typeface="Times New Roman" pitchFamily="18" charset="0"/>
              </a:rPr>
              <a:t>.</a:t>
            </a:r>
            <a:endParaRPr lang="en-US" altLang="zh-CN" sz="1600" b="1" dirty="0">
              <a:solidFill>
                <a:srgbClr val="000000"/>
              </a:solidFill>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5AE4D389-B7F7-E44B-872F-EAD59ABF0432}" type="slidenum">
              <a:rPr lang="en-US" smtClean="0"/>
              <a:t>50</a:t>
            </a:fld>
            <a:endParaRPr lang="en-US"/>
          </a:p>
        </p:txBody>
      </p:sp>
    </p:spTree>
    <p:extLst>
      <p:ext uri="{BB962C8B-B14F-4D97-AF65-F5344CB8AC3E}">
        <p14:creationId xmlns:p14="http://schemas.microsoft.com/office/powerpoint/2010/main" val="2175703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660066"/>
                </a:solidFill>
              </a:rPr>
              <a:t>Real Life implementations in the CMS Tracker</a:t>
            </a:r>
            <a:endParaRPr lang="en-US" dirty="0">
              <a:solidFill>
                <a:srgbClr val="660066"/>
              </a:solidFill>
            </a:endParaRPr>
          </a:p>
        </p:txBody>
      </p:sp>
      <p:sp>
        <p:nvSpPr>
          <p:cNvPr id="5" name="Text Placeholder 4"/>
          <p:cNvSpPr>
            <a:spLocks noGrp="1"/>
          </p:cNvSpPr>
          <p:nvPr>
            <p:ph type="body" idx="1"/>
          </p:nvPr>
        </p:nvSpPr>
        <p:spPr/>
        <p:txBody>
          <a:bodyPr/>
          <a:lstStyle/>
          <a:p>
            <a:r>
              <a:rPr lang="en-US" dirty="0" smtClean="0"/>
              <a:t>2D (3D) information</a:t>
            </a:r>
          </a:p>
          <a:p>
            <a:r>
              <a:rPr lang="en-US" dirty="0" err="1" smtClean="0"/>
              <a:t>Hermeticity</a:t>
            </a:r>
            <a:endParaRPr lang="en-US" dirty="0" smtClean="0"/>
          </a:p>
          <a:p>
            <a:r>
              <a:rPr lang="en-US" dirty="0" smtClean="0"/>
              <a:t>Lorentz angle compensation</a:t>
            </a:r>
          </a:p>
          <a:p>
            <a:r>
              <a:rPr lang="en-US" dirty="0" smtClean="0"/>
              <a:t>Data treatment</a:t>
            </a:r>
            <a:endParaRPr lang="en-US" dirty="0"/>
          </a:p>
        </p:txBody>
      </p:sp>
      <p:sp>
        <p:nvSpPr>
          <p:cNvPr id="2" name="Slide Number Placeholder 1"/>
          <p:cNvSpPr>
            <a:spLocks noGrp="1"/>
          </p:cNvSpPr>
          <p:nvPr>
            <p:ph type="sldNum" sz="quarter" idx="12"/>
          </p:nvPr>
        </p:nvSpPr>
        <p:spPr/>
        <p:txBody>
          <a:bodyPr/>
          <a:lstStyle/>
          <a:p>
            <a:fld id="{5AE4D389-B7F7-E44B-872F-EAD59ABF0432}" type="slidenum">
              <a:rPr lang="en-US" smtClean="0"/>
              <a:t>51</a:t>
            </a:fld>
            <a:endParaRPr lang="en-US"/>
          </a:p>
        </p:txBody>
      </p:sp>
    </p:spTree>
    <p:extLst>
      <p:ext uri="{BB962C8B-B14F-4D97-AF65-F5344CB8AC3E}">
        <p14:creationId xmlns:p14="http://schemas.microsoft.com/office/powerpoint/2010/main" val="3221413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Shape 532"/>
          <p:cNvSpPr>
            <a:spLocks noGrp="1"/>
          </p:cNvSpPr>
          <p:nvPr>
            <p:ph type="title"/>
          </p:nvPr>
        </p:nvSpPr>
        <p:spPr>
          <a:xfrm>
            <a:off x="413406" y="274638"/>
            <a:ext cx="8229600" cy="1143000"/>
          </a:xfrm>
          <a:prstGeom prst="rect">
            <a:avLst/>
          </a:prstGeom>
        </p:spPr>
        <p:txBody>
          <a:bodyPr>
            <a:normAutofit/>
          </a:bodyPr>
          <a:lstStyle/>
          <a:p>
            <a:pPr lvl="0">
              <a:defRPr sz="1800" b="0"/>
            </a:pPr>
            <a:r>
              <a:rPr lang="en-US" sz="4000" dirty="0" err="1" smtClean="0">
                <a:solidFill>
                  <a:srgbClr val="660066"/>
                </a:solidFill>
              </a:rPr>
              <a:t>Hermeticy</a:t>
            </a:r>
            <a:endParaRPr sz="4000" dirty="0">
              <a:solidFill>
                <a:srgbClr val="660066"/>
              </a:solidFill>
            </a:endParaRPr>
          </a:p>
        </p:txBody>
      </p:sp>
      <p:sp>
        <p:nvSpPr>
          <p:cNvPr id="533" name="Shape 53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t>52</a:t>
            </a:fld>
            <a:endParaRPr/>
          </a:p>
        </p:txBody>
      </p:sp>
      <p:sp>
        <p:nvSpPr>
          <p:cNvPr id="534" name="Shape 534"/>
          <p:cNvSpPr>
            <a:spLocks noGrp="1"/>
          </p:cNvSpPr>
          <p:nvPr>
            <p:ph type="body" idx="1"/>
          </p:nvPr>
        </p:nvSpPr>
        <p:spPr>
          <a:xfrm>
            <a:off x="267891" y="892969"/>
            <a:ext cx="8599289" cy="5054203"/>
          </a:xfrm>
          <a:prstGeom prst="rect">
            <a:avLst/>
          </a:prstGeom>
        </p:spPr>
        <p:txBody>
          <a:bodyPr/>
          <a:lstStyle/>
          <a:p>
            <a:pPr lvl="0" algn="ctr">
              <a:defRPr sz="1800"/>
            </a:pPr>
            <a:endParaRPr sz="2000" dirty="0"/>
          </a:p>
          <a:p>
            <a:pPr lvl="0" algn="ctr">
              <a:defRPr sz="1800"/>
            </a:pPr>
            <a:endParaRPr sz="2000" dirty="0"/>
          </a:p>
          <a:p>
            <a:pPr lvl="0" algn="ctr">
              <a:defRPr sz="1800"/>
            </a:pPr>
            <a:endParaRPr sz="2000" dirty="0"/>
          </a:p>
          <a:p>
            <a:pPr lvl="0" algn="ctr">
              <a:defRPr sz="1800"/>
            </a:pPr>
            <a:endParaRPr sz="2000" dirty="0"/>
          </a:p>
          <a:p>
            <a:pPr lvl="0" algn="ctr">
              <a:defRPr sz="1800"/>
            </a:pPr>
            <a:endParaRPr sz="2000" dirty="0"/>
          </a:p>
          <a:p>
            <a:pPr lvl="0" algn="ctr">
              <a:defRPr sz="1800"/>
            </a:pPr>
            <a:endParaRPr sz="2000" dirty="0"/>
          </a:p>
          <a:p>
            <a:pPr lvl="0" algn="ctr">
              <a:defRPr sz="1800"/>
            </a:pPr>
            <a:endParaRPr sz="2000" dirty="0"/>
          </a:p>
          <a:p>
            <a:pPr lvl="0" algn="ctr">
              <a:defRPr sz="1800"/>
            </a:pPr>
            <a:endParaRPr sz="2000" dirty="0"/>
          </a:p>
          <a:p>
            <a:pPr lvl="0" algn="ctr">
              <a:defRPr sz="1800"/>
            </a:pPr>
            <a:endParaRPr sz="2000" dirty="0"/>
          </a:p>
        </p:txBody>
      </p:sp>
      <p:grpSp>
        <p:nvGrpSpPr>
          <p:cNvPr id="591" name="Group 591"/>
          <p:cNvGrpSpPr/>
          <p:nvPr/>
        </p:nvGrpSpPr>
        <p:grpSpPr>
          <a:xfrm>
            <a:off x="401835" y="1277348"/>
            <a:ext cx="6749137" cy="2703384"/>
            <a:chOff x="-1" y="-405836"/>
            <a:chExt cx="9598771" cy="3844820"/>
          </a:xfrm>
        </p:grpSpPr>
        <p:grpSp>
          <p:nvGrpSpPr>
            <p:cNvPr id="584" name="Group 584"/>
            <p:cNvGrpSpPr/>
            <p:nvPr/>
          </p:nvGrpSpPr>
          <p:grpSpPr>
            <a:xfrm>
              <a:off x="-1" y="693503"/>
              <a:ext cx="9372602" cy="2087797"/>
              <a:chOff x="0" y="0"/>
              <a:chExt cx="9372600" cy="2087796"/>
            </a:xfrm>
          </p:grpSpPr>
          <p:pic>
            <p:nvPicPr>
              <p:cNvPr id="535" name="droppedImage.png"/>
              <p:cNvPicPr/>
              <p:nvPr/>
            </p:nvPicPr>
            <p:blipFill>
              <a:blip r:embed="rId2">
                <a:extLst/>
              </a:blip>
              <a:stretch>
                <a:fillRect/>
              </a:stretch>
            </p:blipFill>
            <p:spPr>
              <a:xfrm>
                <a:off x="0" y="0"/>
                <a:ext cx="9372601" cy="2087797"/>
              </a:xfrm>
              <a:prstGeom prst="rect">
                <a:avLst/>
              </a:prstGeom>
              <a:ln w="12700" cap="flat">
                <a:noFill/>
                <a:miter lim="400000"/>
              </a:ln>
              <a:effectLst/>
            </p:spPr>
          </p:pic>
          <p:sp>
            <p:nvSpPr>
              <p:cNvPr id="536" name="Shape 536"/>
              <p:cNvSpPr/>
              <p:nvPr/>
            </p:nvSpPr>
            <p:spPr>
              <a:xfrm>
                <a:off x="896227" y="198159"/>
                <a:ext cx="745239" cy="1"/>
              </a:xfrm>
              <a:prstGeom prst="line">
                <a:avLst/>
              </a:prstGeom>
              <a:noFill/>
              <a:ln w="635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37" name="Shape 537"/>
              <p:cNvSpPr/>
              <p:nvPr/>
            </p:nvSpPr>
            <p:spPr>
              <a:xfrm>
                <a:off x="2364745" y="198159"/>
                <a:ext cx="745239" cy="1"/>
              </a:xfrm>
              <a:prstGeom prst="line">
                <a:avLst/>
              </a:prstGeom>
              <a:noFill/>
              <a:ln w="635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38" name="Shape 538"/>
              <p:cNvSpPr/>
              <p:nvPr/>
            </p:nvSpPr>
            <p:spPr>
              <a:xfrm>
                <a:off x="3833263" y="198159"/>
                <a:ext cx="745239" cy="1"/>
              </a:xfrm>
              <a:prstGeom prst="line">
                <a:avLst/>
              </a:prstGeom>
              <a:noFill/>
              <a:ln w="635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39" name="Shape 539"/>
              <p:cNvSpPr/>
              <p:nvPr/>
            </p:nvSpPr>
            <p:spPr>
              <a:xfrm>
                <a:off x="5301781" y="198159"/>
                <a:ext cx="745238" cy="1"/>
              </a:xfrm>
              <a:prstGeom prst="line">
                <a:avLst/>
              </a:prstGeom>
              <a:noFill/>
              <a:ln w="635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40" name="Shape 540"/>
              <p:cNvSpPr/>
              <p:nvPr/>
            </p:nvSpPr>
            <p:spPr>
              <a:xfrm>
                <a:off x="6770299" y="198159"/>
                <a:ext cx="745239" cy="1"/>
              </a:xfrm>
              <a:prstGeom prst="line">
                <a:avLst/>
              </a:prstGeom>
              <a:noFill/>
              <a:ln w="635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41" name="Shape 541"/>
              <p:cNvSpPr/>
              <p:nvPr/>
            </p:nvSpPr>
            <p:spPr>
              <a:xfrm>
                <a:off x="8238817" y="198159"/>
                <a:ext cx="745238" cy="1"/>
              </a:xfrm>
              <a:prstGeom prst="line">
                <a:avLst/>
              </a:prstGeom>
              <a:noFill/>
              <a:ln w="635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42" name="Shape 542"/>
              <p:cNvSpPr/>
              <p:nvPr/>
            </p:nvSpPr>
            <p:spPr>
              <a:xfrm>
                <a:off x="421119" y="392522"/>
                <a:ext cx="745238" cy="1"/>
              </a:xfrm>
              <a:prstGeom prst="line">
                <a:avLst/>
              </a:prstGeom>
              <a:noFill/>
              <a:ln w="635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43" name="Shape 543"/>
              <p:cNvSpPr/>
              <p:nvPr/>
            </p:nvSpPr>
            <p:spPr>
              <a:xfrm>
                <a:off x="1792455" y="392522"/>
                <a:ext cx="745239" cy="1"/>
              </a:xfrm>
              <a:prstGeom prst="line">
                <a:avLst/>
              </a:prstGeom>
              <a:noFill/>
              <a:ln w="635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44" name="Shape 544"/>
              <p:cNvSpPr/>
              <p:nvPr/>
            </p:nvSpPr>
            <p:spPr>
              <a:xfrm>
                <a:off x="3163792" y="392522"/>
                <a:ext cx="745238" cy="1"/>
              </a:xfrm>
              <a:prstGeom prst="line">
                <a:avLst/>
              </a:prstGeom>
              <a:noFill/>
              <a:ln w="635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45" name="Shape 545"/>
              <p:cNvSpPr/>
              <p:nvPr/>
            </p:nvSpPr>
            <p:spPr>
              <a:xfrm>
                <a:off x="4535128" y="392522"/>
                <a:ext cx="745239" cy="1"/>
              </a:xfrm>
              <a:prstGeom prst="line">
                <a:avLst/>
              </a:prstGeom>
              <a:noFill/>
              <a:ln w="635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46" name="Shape 546"/>
              <p:cNvSpPr/>
              <p:nvPr/>
            </p:nvSpPr>
            <p:spPr>
              <a:xfrm>
                <a:off x="5906465" y="392522"/>
                <a:ext cx="745238" cy="1"/>
              </a:xfrm>
              <a:prstGeom prst="line">
                <a:avLst/>
              </a:prstGeom>
              <a:noFill/>
              <a:ln w="635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47" name="Shape 547"/>
              <p:cNvSpPr/>
              <p:nvPr/>
            </p:nvSpPr>
            <p:spPr>
              <a:xfrm>
                <a:off x="7277802" y="392522"/>
                <a:ext cx="745238" cy="1"/>
              </a:xfrm>
              <a:prstGeom prst="line">
                <a:avLst/>
              </a:prstGeom>
              <a:noFill/>
              <a:ln w="635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48" name="Shape 548"/>
              <p:cNvSpPr/>
              <p:nvPr/>
            </p:nvSpPr>
            <p:spPr>
              <a:xfrm>
                <a:off x="421119" y="716459"/>
                <a:ext cx="745238" cy="1"/>
              </a:xfrm>
              <a:prstGeom prst="line">
                <a:avLst/>
              </a:prstGeom>
              <a:noFill/>
              <a:ln w="635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49" name="Shape 549"/>
              <p:cNvSpPr/>
              <p:nvPr/>
            </p:nvSpPr>
            <p:spPr>
              <a:xfrm>
                <a:off x="1857243" y="716459"/>
                <a:ext cx="745238" cy="1"/>
              </a:xfrm>
              <a:prstGeom prst="line">
                <a:avLst/>
              </a:prstGeom>
              <a:noFill/>
              <a:ln w="635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50" name="Shape 550"/>
              <p:cNvSpPr/>
              <p:nvPr/>
            </p:nvSpPr>
            <p:spPr>
              <a:xfrm>
                <a:off x="3314963" y="716459"/>
                <a:ext cx="745238" cy="1"/>
              </a:xfrm>
              <a:prstGeom prst="line">
                <a:avLst/>
              </a:prstGeom>
              <a:noFill/>
              <a:ln w="635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51" name="Shape 551"/>
              <p:cNvSpPr/>
              <p:nvPr/>
            </p:nvSpPr>
            <p:spPr>
              <a:xfrm>
                <a:off x="4794279" y="716459"/>
                <a:ext cx="745238" cy="1"/>
              </a:xfrm>
              <a:prstGeom prst="line">
                <a:avLst/>
              </a:prstGeom>
              <a:noFill/>
              <a:ln w="635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52" name="Shape 552"/>
              <p:cNvSpPr/>
              <p:nvPr/>
            </p:nvSpPr>
            <p:spPr>
              <a:xfrm>
                <a:off x="6273594" y="716459"/>
                <a:ext cx="745239" cy="1"/>
              </a:xfrm>
              <a:prstGeom prst="line">
                <a:avLst/>
              </a:prstGeom>
              <a:noFill/>
              <a:ln w="635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53" name="Shape 553"/>
              <p:cNvSpPr/>
              <p:nvPr/>
            </p:nvSpPr>
            <p:spPr>
              <a:xfrm>
                <a:off x="7731315" y="716459"/>
                <a:ext cx="745239" cy="1"/>
              </a:xfrm>
              <a:prstGeom prst="line">
                <a:avLst/>
              </a:prstGeom>
              <a:noFill/>
              <a:ln w="635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54" name="Shape 554"/>
              <p:cNvSpPr/>
              <p:nvPr/>
            </p:nvSpPr>
            <p:spPr>
              <a:xfrm>
                <a:off x="1414528" y="910822"/>
                <a:ext cx="745238" cy="1"/>
              </a:xfrm>
              <a:prstGeom prst="line">
                <a:avLst/>
              </a:prstGeom>
              <a:noFill/>
              <a:ln w="635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55" name="Shape 555"/>
              <p:cNvSpPr/>
              <p:nvPr/>
            </p:nvSpPr>
            <p:spPr>
              <a:xfrm>
                <a:off x="2753471" y="910822"/>
                <a:ext cx="745238" cy="1"/>
              </a:xfrm>
              <a:prstGeom prst="line">
                <a:avLst/>
              </a:prstGeom>
              <a:noFill/>
              <a:ln w="635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56" name="Shape 556"/>
              <p:cNvSpPr/>
              <p:nvPr/>
            </p:nvSpPr>
            <p:spPr>
              <a:xfrm>
                <a:off x="4092413" y="910822"/>
                <a:ext cx="745239" cy="1"/>
              </a:xfrm>
              <a:prstGeom prst="line">
                <a:avLst/>
              </a:prstGeom>
              <a:noFill/>
              <a:ln w="635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57" name="Shape 557"/>
              <p:cNvSpPr/>
              <p:nvPr/>
            </p:nvSpPr>
            <p:spPr>
              <a:xfrm>
                <a:off x="5431356" y="910822"/>
                <a:ext cx="745238" cy="1"/>
              </a:xfrm>
              <a:prstGeom prst="line">
                <a:avLst/>
              </a:prstGeom>
              <a:noFill/>
              <a:ln w="635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58" name="Shape 558"/>
              <p:cNvSpPr/>
              <p:nvPr/>
            </p:nvSpPr>
            <p:spPr>
              <a:xfrm>
                <a:off x="6770299" y="910822"/>
                <a:ext cx="745239" cy="1"/>
              </a:xfrm>
              <a:prstGeom prst="line">
                <a:avLst/>
              </a:prstGeom>
              <a:noFill/>
              <a:ln w="635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59" name="Shape 559"/>
              <p:cNvSpPr/>
              <p:nvPr/>
            </p:nvSpPr>
            <p:spPr>
              <a:xfrm>
                <a:off x="8109243" y="910822"/>
                <a:ext cx="745238" cy="1"/>
              </a:xfrm>
              <a:prstGeom prst="line">
                <a:avLst/>
              </a:prstGeom>
              <a:noFill/>
              <a:ln w="635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60" name="Shape 560"/>
              <p:cNvSpPr/>
              <p:nvPr/>
            </p:nvSpPr>
            <p:spPr>
              <a:xfrm>
                <a:off x="809844" y="1223962"/>
                <a:ext cx="745238" cy="1"/>
              </a:xfrm>
              <a:prstGeom prst="line">
                <a:avLst/>
              </a:prstGeom>
              <a:noFill/>
              <a:ln w="76200" cap="flat">
                <a:solidFill>
                  <a:srgbClr val="0119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61" name="Shape 561"/>
              <p:cNvSpPr/>
              <p:nvPr/>
            </p:nvSpPr>
            <p:spPr>
              <a:xfrm>
                <a:off x="2289160" y="1223962"/>
                <a:ext cx="745238" cy="1"/>
              </a:xfrm>
              <a:prstGeom prst="line">
                <a:avLst/>
              </a:prstGeom>
              <a:noFill/>
              <a:ln w="76200" cap="flat">
                <a:solidFill>
                  <a:srgbClr val="0119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62" name="Shape 562"/>
              <p:cNvSpPr/>
              <p:nvPr/>
            </p:nvSpPr>
            <p:spPr>
              <a:xfrm>
                <a:off x="3768476" y="1223962"/>
                <a:ext cx="745238" cy="1"/>
              </a:xfrm>
              <a:prstGeom prst="line">
                <a:avLst/>
              </a:prstGeom>
              <a:noFill/>
              <a:ln w="76200" cap="flat">
                <a:solidFill>
                  <a:srgbClr val="0119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63" name="Shape 563"/>
              <p:cNvSpPr/>
              <p:nvPr/>
            </p:nvSpPr>
            <p:spPr>
              <a:xfrm>
                <a:off x="5247791" y="1223962"/>
                <a:ext cx="745239" cy="1"/>
              </a:xfrm>
              <a:prstGeom prst="line">
                <a:avLst/>
              </a:prstGeom>
              <a:noFill/>
              <a:ln w="76200" cap="flat">
                <a:solidFill>
                  <a:srgbClr val="0119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64" name="Shape 564"/>
              <p:cNvSpPr/>
              <p:nvPr/>
            </p:nvSpPr>
            <p:spPr>
              <a:xfrm>
                <a:off x="6727108" y="1223962"/>
                <a:ext cx="745239" cy="1"/>
              </a:xfrm>
              <a:prstGeom prst="line">
                <a:avLst/>
              </a:prstGeom>
              <a:noFill/>
              <a:ln w="76200" cap="flat">
                <a:solidFill>
                  <a:srgbClr val="0119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65" name="Shape 565"/>
              <p:cNvSpPr/>
              <p:nvPr/>
            </p:nvSpPr>
            <p:spPr>
              <a:xfrm>
                <a:off x="8206423" y="1223962"/>
                <a:ext cx="745239" cy="1"/>
              </a:xfrm>
              <a:prstGeom prst="line">
                <a:avLst/>
              </a:prstGeom>
              <a:noFill/>
              <a:ln w="76200" cap="flat">
                <a:solidFill>
                  <a:srgbClr val="0119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66" name="Shape 566"/>
              <p:cNvSpPr/>
              <p:nvPr/>
            </p:nvSpPr>
            <p:spPr>
              <a:xfrm>
                <a:off x="485906" y="1418325"/>
                <a:ext cx="745239" cy="1"/>
              </a:xfrm>
              <a:prstGeom prst="line">
                <a:avLst/>
              </a:prstGeom>
              <a:noFill/>
              <a:ln w="76200" cap="flat">
                <a:solidFill>
                  <a:srgbClr val="0119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67" name="Shape 567"/>
              <p:cNvSpPr/>
              <p:nvPr/>
            </p:nvSpPr>
            <p:spPr>
              <a:xfrm>
                <a:off x="1835647" y="1418325"/>
                <a:ext cx="745238" cy="1"/>
              </a:xfrm>
              <a:prstGeom prst="line">
                <a:avLst/>
              </a:prstGeom>
              <a:noFill/>
              <a:ln w="76200" cap="flat">
                <a:solidFill>
                  <a:srgbClr val="0119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68" name="Shape 568"/>
              <p:cNvSpPr/>
              <p:nvPr/>
            </p:nvSpPr>
            <p:spPr>
              <a:xfrm>
                <a:off x="3185388" y="1418325"/>
                <a:ext cx="745238" cy="1"/>
              </a:xfrm>
              <a:prstGeom prst="line">
                <a:avLst/>
              </a:prstGeom>
              <a:noFill/>
              <a:ln w="76200" cap="flat">
                <a:solidFill>
                  <a:srgbClr val="0119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69" name="Shape 569"/>
              <p:cNvSpPr/>
              <p:nvPr/>
            </p:nvSpPr>
            <p:spPr>
              <a:xfrm>
                <a:off x="4535128" y="1418325"/>
                <a:ext cx="745239" cy="1"/>
              </a:xfrm>
              <a:prstGeom prst="line">
                <a:avLst/>
              </a:prstGeom>
              <a:noFill/>
              <a:ln w="76200" cap="flat">
                <a:solidFill>
                  <a:srgbClr val="0119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70" name="Shape 570"/>
              <p:cNvSpPr/>
              <p:nvPr/>
            </p:nvSpPr>
            <p:spPr>
              <a:xfrm>
                <a:off x="5884869" y="1418325"/>
                <a:ext cx="745238" cy="1"/>
              </a:xfrm>
              <a:prstGeom prst="line">
                <a:avLst/>
              </a:prstGeom>
              <a:noFill/>
              <a:ln w="76200" cap="flat">
                <a:solidFill>
                  <a:srgbClr val="0119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71" name="Shape 571"/>
              <p:cNvSpPr/>
              <p:nvPr/>
            </p:nvSpPr>
            <p:spPr>
              <a:xfrm>
                <a:off x="7234609" y="1418325"/>
                <a:ext cx="745239" cy="1"/>
              </a:xfrm>
              <a:prstGeom prst="line">
                <a:avLst/>
              </a:prstGeom>
              <a:noFill/>
              <a:ln w="76200" cap="flat">
                <a:solidFill>
                  <a:srgbClr val="0119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72" name="Shape 572"/>
              <p:cNvSpPr/>
              <p:nvPr/>
            </p:nvSpPr>
            <p:spPr>
              <a:xfrm>
                <a:off x="453512" y="1763858"/>
                <a:ext cx="745239" cy="1"/>
              </a:xfrm>
              <a:prstGeom prst="line">
                <a:avLst/>
              </a:prstGeom>
              <a:noFill/>
              <a:ln w="76200" cap="flat">
                <a:solidFill>
                  <a:srgbClr val="0119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73" name="Shape 573"/>
              <p:cNvSpPr/>
              <p:nvPr/>
            </p:nvSpPr>
            <p:spPr>
              <a:xfrm>
                <a:off x="1803253" y="1763858"/>
                <a:ext cx="745239" cy="1"/>
              </a:xfrm>
              <a:prstGeom prst="line">
                <a:avLst/>
              </a:prstGeom>
              <a:noFill/>
              <a:ln w="76200" cap="flat">
                <a:solidFill>
                  <a:srgbClr val="0119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74" name="Shape 574"/>
              <p:cNvSpPr/>
              <p:nvPr/>
            </p:nvSpPr>
            <p:spPr>
              <a:xfrm>
                <a:off x="3325760" y="1763858"/>
                <a:ext cx="745239" cy="1"/>
              </a:xfrm>
              <a:prstGeom prst="line">
                <a:avLst/>
              </a:prstGeom>
              <a:noFill/>
              <a:ln w="76200" cap="flat">
                <a:solidFill>
                  <a:srgbClr val="0119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75" name="Shape 575"/>
              <p:cNvSpPr/>
              <p:nvPr/>
            </p:nvSpPr>
            <p:spPr>
              <a:xfrm>
                <a:off x="4815874" y="1763858"/>
                <a:ext cx="745239" cy="1"/>
              </a:xfrm>
              <a:prstGeom prst="line">
                <a:avLst/>
              </a:prstGeom>
              <a:noFill/>
              <a:ln w="76200" cap="flat">
                <a:solidFill>
                  <a:srgbClr val="0119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76" name="Shape 576"/>
              <p:cNvSpPr/>
              <p:nvPr/>
            </p:nvSpPr>
            <p:spPr>
              <a:xfrm>
                <a:off x="6316786" y="1763858"/>
                <a:ext cx="745238" cy="1"/>
              </a:xfrm>
              <a:prstGeom prst="line">
                <a:avLst/>
              </a:prstGeom>
              <a:noFill/>
              <a:ln w="76200" cap="flat">
                <a:solidFill>
                  <a:srgbClr val="0119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77" name="Shape 577"/>
              <p:cNvSpPr/>
              <p:nvPr/>
            </p:nvSpPr>
            <p:spPr>
              <a:xfrm>
                <a:off x="7806900" y="1763858"/>
                <a:ext cx="745238" cy="1"/>
              </a:xfrm>
              <a:prstGeom prst="line">
                <a:avLst/>
              </a:prstGeom>
              <a:noFill/>
              <a:ln w="76200" cap="flat">
                <a:solidFill>
                  <a:srgbClr val="0119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78" name="Shape 578"/>
              <p:cNvSpPr/>
              <p:nvPr/>
            </p:nvSpPr>
            <p:spPr>
              <a:xfrm>
                <a:off x="1436124" y="1947423"/>
                <a:ext cx="745238" cy="1"/>
              </a:xfrm>
              <a:prstGeom prst="line">
                <a:avLst/>
              </a:prstGeom>
              <a:noFill/>
              <a:ln w="76200" cap="flat">
                <a:solidFill>
                  <a:srgbClr val="0119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79" name="Shape 579"/>
              <p:cNvSpPr/>
              <p:nvPr/>
            </p:nvSpPr>
            <p:spPr>
              <a:xfrm>
                <a:off x="2753471" y="1947423"/>
                <a:ext cx="745238" cy="1"/>
              </a:xfrm>
              <a:prstGeom prst="line">
                <a:avLst/>
              </a:prstGeom>
              <a:noFill/>
              <a:ln w="76200" cap="flat">
                <a:solidFill>
                  <a:srgbClr val="0119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80" name="Shape 580"/>
              <p:cNvSpPr/>
              <p:nvPr/>
            </p:nvSpPr>
            <p:spPr>
              <a:xfrm>
                <a:off x="4070818" y="1947423"/>
                <a:ext cx="745238" cy="1"/>
              </a:xfrm>
              <a:prstGeom prst="line">
                <a:avLst/>
              </a:prstGeom>
              <a:noFill/>
              <a:ln w="76200" cap="flat">
                <a:solidFill>
                  <a:srgbClr val="0119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81" name="Shape 581"/>
              <p:cNvSpPr/>
              <p:nvPr/>
            </p:nvSpPr>
            <p:spPr>
              <a:xfrm>
                <a:off x="5388164" y="1947423"/>
                <a:ext cx="745239" cy="1"/>
              </a:xfrm>
              <a:prstGeom prst="line">
                <a:avLst/>
              </a:prstGeom>
              <a:noFill/>
              <a:ln w="76200" cap="flat">
                <a:solidFill>
                  <a:srgbClr val="0119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82" name="Shape 582"/>
              <p:cNvSpPr/>
              <p:nvPr/>
            </p:nvSpPr>
            <p:spPr>
              <a:xfrm>
                <a:off x="6705511" y="1947423"/>
                <a:ext cx="745239" cy="1"/>
              </a:xfrm>
              <a:prstGeom prst="line">
                <a:avLst/>
              </a:prstGeom>
              <a:noFill/>
              <a:ln w="76200" cap="flat">
                <a:solidFill>
                  <a:srgbClr val="0119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83" name="Shape 583"/>
              <p:cNvSpPr/>
              <p:nvPr/>
            </p:nvSpPr>
            <p:spPr>
              <a:xfrm>
                <a:off x="8022858" y="1947423"/>
                <a:ext cx="745238" cy="1"/>
              </a:xfrm>
              <a:prstGeom prst="line">
                <a:avLst/>
              </a:prstGeom>
              <a:noFill/>
              <a:ln w="76200" cap="flat">
                <a:solidFill>
                  <a:srgbClr val="0119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grpSp>
        <p:sp>
          <p:nvSpPr>
            <p:cNvPr id="585" name="Shape 585"/>
            <p:cNvSpPr/>
            <p:nvPr/>
          </p:nvSpPr>
          <p:spPr>
            <a:xfrm>
              <a:off x="5328" y="-405836"/>
              <a:ext cx="4990718" cy="802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latin typeface="Arial"/>
                  <a:ea typeface="Arial"/>
                  <a:cs typeface="Arial"/>
                  <a:sym typeface="Arial"/>
                </a:defRPr>
              </a:lvl1pPr>
            </a:lstStyle>
            <a:p>
              <a:pPr lvl="0">
                <a:defRPr sz="1800"/>
              </a:pPr>
              <a:r>
                <a:rPr lang="en-US" sz="3000" dirty="0" smtClean="0"/>
                <a:t>Tracker Inner Barrel</a:t>
              </a:r>
              <a:endParaRPr sz="3000" dirty="0"/>
            </a:p>
          </p:txBody>
        </p:sp>
        <p:sp>
          <p:nvSpPr>
            <p:cNvPr id="586" name="Shape 586"/>
            <p:cNvSpPr/>
            <p:nvPr/>
          </p:nvSpPr>
          <p:spPr>
            <a:xfrm flipH="1">
              <a:off x="4686300" y="2819401"/>
              <a:ext cx="4912470" cy="2"/>
            </a:xfrm>
            <a:prstGeom prst="line">
              <a:avLst/>
            </a:prstGeom>
            <a:noFill/>
            <a:ln w="38100" cap="flat">
              <a:solidFill>
                <a:srgbClr val="FF9300"/>
              </a:solidFill>
              <a:prstDash val="solid"/>
              <a:miter lim="400000"/>
              <a:headEnd type="arrow" w="med" len="med"/>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87" name="Shape 587"/>
            <p:cNvSpPr/>
            <p:nvPr/>
          </p:nvSpPr>
          <p:spPr>
            <a:xfrm flipH="1">
              <a:off x="4698999" y="449715"/>
              <a:ext cx="1" cy="2369686"/>
            </a:xfrm>
            <a:prstGeom prst="line">
              <a:avLst/>
            </a:prstGeom>
            <a:noFill/>
            <a:ln w="38100" cap="flat">
              <a:solidFill>
                <a:srgbClr val="FF9300"/>
              </a:solidFill>
              <a:prstDash val="solid"/>
              <a:miter lim="400000"/>
              <a:headEnd type="arrow" w="med" len="med"/>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88" name="Shape 588"/>
            <p:cNvSpPr/>
            <p:nvPr/>
          </p:nvSpPr>
          <p:spPr>
            <a:xfrm>
              <a:off x="9030821" y="2745917"/>
              <a:ext cx="373891" cy="6930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600">
                  <a:solidFill>
                    <a:srgbClr val="FF9300"/>
                  </a:solidFill>
                  <a:latin typeface="Arial"/>
                  <a:ea typeface="Arial"/>
                  <a:cs typeface="Arial"/>
                  <a:sym typeface="Arial"/>
                </a:defRPr>
              </a:lvl1pPr>
            </a:lstStyle>
            <a:p>
              <a:pPr lvl="0">
                <a:defRPr sz="1800">
                  <a:solidFill>
                    <a:srgbClr val="000000"/>
                  </a:solidFill>
                </a:defRPr>
              </a:pPr>
              <a:r>
                <a:rPr sz="2500"/>
                <a:t>z</a:t>
              </a:r>
            </a:p>
          </p:txBody>
        </p:sp>
        <p:sp>
          <p:nvSpPr>
            <p:cNvPr id="589" name="Shape 589"/>
            <p:cNvSpPr/>
            <p:nvPr/>
          </p:nvSpPr>
          <p:spPr>
            <a:xfrm>
              <a:off x="4146563" y="104317"/>
              <a:ext cx="475193" cy="6930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600">
                  <a:solidFill>
                    <a:srgbClr val="FF9300"/>
                  </a:solidFill>
                  <a:latin typeface="Arial"/>
                  <a:ea typeface="Arial"/>
                  <a:cs typeface="Arial"/>
                  <a:sym typeface="Arial"/>
                </a:defRPr>
              </a:lvl1pPr>
            </a:lstStyle>
            <a:p>
              <a:pPr lvl="0">
                <a:defRPr sz="1800">
                  <a:solidFill>
                    <a:srgbClr val="000000"/>
                  </a:solidFill>
                </a:defRPr>
              </a:pPr>
              <a:r>
                <a:rPr sz="2500"/>
                <a:t>R</a:t>
              </a:r>
            </a:p>
          </p:txBody>
        </p:sp>
        <p:sp>
          <p:nvSpPr>
            <p:cNvPr id="590" name="Shape 590"/>
            <p:cNvSpPr/>
            <p:nvPr/>
          </p:nvSpPr>
          <p:spPr>
            <a:xfrm>
              <a:off x="4266914" y="2745917"/>
              <a:ext cx="893754" cy="6930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600">
                  <a:solidFill>
                    <a:srgbClr val="FF9300"/>
                  </a:solidFill>
                  <a:latin typeface="Arial"/>
                  <a:ea typeface="Arial"/>
                  <a:cs typeface="Arial"/>
                  <a:sym typeface="Arial"/>
                </a:defRPr>
              </a:lvl1pPr>
            </a:lstStyle>
            <a:p>
              <a:pPr lvl="0">
                <a:defRPr sz="1800">
                  <a:solidFill>
                    <a:srgbClr val="000000"/>
                  </a:solidFill>
                </a:defRPr>
              </a:pPr>
              <a:r>
                <a:rPr sz="2500"/>
                <a:t>z=0</a:t>
              </a:r>
            </a:p>
          </p:txBody>
        </p:sp>
      </p:grpSp>
      <p:sp>
        <p:nvSpPr>
          <p:cNvPr id="592" name="Shape 592"/>
          <p:cNvSpPr/>
          <p:nvPr/>
        </p:nvSpPr>
        <p:spPr>
          <a:xfrm flipH="1">
            <a:off x="7997089" y="6411516"/>
            <a:ext cx="1093982" cy="1"/>
          </a:xfrm>
          <a:prstGeom prst="line">
            <a:avLst/>
          </a:prstGeom>
          <a:ln w="38100">
            <a:solidFill>
              <a:srgbClr val="FF9300"/>
            </a:solidFill>
            <a:miter lim="400000"/>
            <a:headEnd type="arrow"/>
          </a:ln>
        </p:spPr>
        <p:txBody>
          <a:bodyPr lIns="0" tIns="0" rIns="0" bIns="0"/>
          <a:lstStyle/>
          <a:p>
            <a:pPr defTabSz="321457">
              <a:defRPr sz="1200">
                <a:latin typeface="+mn-lt"/>
                <a:ea typeface="+mn-ea"/>
                <a:cs typeface="+mn-cs"/>
                <a:sym typeface="Helvetica"/>
              </a:defRPr>
            </a:pPr>
            <a:endParaRPr/>
          </a:p>
        </p:txBody>
      </p:sp>
      <p:sp>
        <p:nvSpPr>
          <p:cNvPr id="593" name="Shape 593"/>
          <p:cNvSpPr/>
          <p:nvPr/>
        </p:nvSpPr>
        <p:spPr>
          <a:xfrm>
            <a:off x="7646170" y="4741664"/>
            <a:ext cx="9872" cy="1396171"/>
          </a:xfrm>
          <a:prstGeom prst="line">
            <a:avLst/>
          </a:prstGeom>
          <a:ln w="38100">
            <a:solidFill>
              <a:srgbClr val="FF9300"/>
            </a:solidFill>
            <a:miter lim="400000"/>
            <a:headEnd type="arrow"/>
          </a:ln>
        </p:spPr>
        <p:txBody>
          <a:bodyPr lIns="0" tIns="0" rIns="0" bIns="0"/>
          <a:lstStyle/>
          <a:p>
            <a:pPr defTabSz="321457">
              <a:defRPr sz="1200">
                <a:latin typeface="+mn-lt"/>
                <a:ea typeface="+mn-ea"/>
                <a:cs typeface="+mn-cs"/>
                <a:sym typeface="Helvetica"/>
              </a:defRPr>
            </a:pPr>
            <a:endParaRPr/>
          </a:p>
        </p:txBody>
      </p:sp>
      <p:sp>
        <p:nvSpPr>
          <p:cNvPr id="594" name="Shape 594"/>
          <p:cNvSpPr/>
          <p:nvPr/>
        </p:nvSpPr>
        <p:spPr>
          <a:xfrm>
            <a:off x="8842748" y="5892875"/>
            <a:ext cx="232432" cy="456852"/>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3600">
                <a:solidFill>
                  <a:srgbClr val="FF9300"/>
                </a:solidFill>
                <a:latin typeface="Arial"/>
                <a:ea typeface="Arial"/>
                <a:cs typeface="Arial"/>
                <a:sym typeface="Arial"/>
              </a:defRPr>
            </a:lvl1pPr>
          </a:lstStyle>
          <a:p>
            <a:pPr lvl="0">
              <a:defRPr sz="1800">
                <a:solidFill>
                  <a:srgbClr val="000000"/>
                </a:solidFill>
              </a:defRPr>
            </a:pPr>
            <a:r>
              <a:rPr sz="2500"/>
              <a:t>z</a:t>
            </a:r>
          </a:p>
        </p:txBody>
      </p:sp>
      <p:sp>
        <p:nvSpPr>
          <p:cNvPr id="595" name="Shape 595"/>
          <p:cNvSpPr/>
          <p:nvPr/>
        </p:nvSpPr>
        <p:spPr>
          <a:xfrm>
            <a:off x="7410400" y="4355943"/>
            <a:ext cx="303659" cy="456852"/>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3600">
                <a:solidFill>
                  <a:srgbClr val="FF9300"/>
                </a:solidFill>
                <a:latin typeface="Arial"/>
                <a:ea typeface="Arial"/>
                <a:cs typeface="Arial"/>
                <a:sym typeface="Arial"/>
              </a:defRPr>
            </a:lvl1pPr>
          </a:lstStyle>
          <a:p>
            <a:pPr lvl="0">
              <a:defRPr sz="1800">
                <a:solidFill>
                  <a:srgbClr val="000000"/>
                </a:solidFill>
              </a:defRPr>
            </a:pPr>
            <a:r>
              <a:rPr sz="2500" dirty="0"/>
              <a:t>R</a:t>
            </a:r>
          </a:p>
        </p:txBody>
      </p:sp>
      <p:sp>
        <p:nvSpPr>
          <p:cNvPr id="596" name="Shape 596"/>
          <p:cNvSpPr/>
          <p:nvPr/>
        </p:nvSpPr>
        <p:spPr>
          <a:xfrm>
            <a:off x="4368733" y="6202744"/>
            <a:ext cx="3628356" cy="53379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a:latin typeface="Arial"/>
                <a:ea typeface="Arial"/>
                <a:cs typeface="Arial"/>
                <a:sym typeface="Arial"/>
              </a:defRPr>
            </a:lvl1pPr>
          </a:lstStyle>
          <a:p>
            <a:pPr lvl="0">
              <a:defRPr sz="1800"/>
            </a:pPr>
            <a:r>
              <a:rPr sz="3000" dirty="0" smtClean="0"/>
              <a:t>T</a:t>
            </a:r>
            <a:r>
              <a:rPr lang="en-US" sz="3000" dirty="0" smtClean="0"/>
              <a:t>racker Endcap </a:t>
            </a:r>
            <a:r>
              <a:rPr sz="3000" dirty="0" smtClean="0"/>
              <a:t>Disk</a:t>
            </a:r>
            <a:endParaRPr sz="3000" dirty="0"/>
          </a:p>
        </p:txBody>
      </p:sp>
      <p:grpSp>
        <p:nvGrpSpPr>
          <p:cNvPr id="624" name="Group 624"/>
          <p:cNvGrpSpPr/>
          <p:nvPr/>
        </p:nvGrpSpPr>
        <p:grpSpPr>
          <a:xfrm>
            <a:off x="7931920" y="195491"/>
            <a:ext cx="866180" cy="5886866"/>
            <a:chOff x="0" y="0"/>
            <a:chExt cx="1231900" cy="8372429"/>
          </a:xfrm>
        </p:grpSpPr>
        <p:pic>
          <p:nvPicPr>
            <p:cNvPr id="597" name="droppedImage.png"/>
            <p:cNvPicPr/>
            <p:nvPr/>
          </p:nvPicPr>
          <p:blipFill>
            <a:blip r:embed="rId3">
              <a:extLst/>
            </a:blip>
            <a:stretch>
              <a:fillRect/>
            </a:stretch>
          </p:blipFill>
          <p:spPr>
            <a:xfrm>
              <a:off x="0" y="0"/>
              <a:ext cx="1231900" cy="8357968"/>
            </a:xfrm>
            <a:prstGeom prst="rect">
              <a:avLst/>
            </a:prstGeom>
            <a:ln w="12700" cap="flat">
              <a:noFill/>
              <a:miter lim="400000"/>
            </a:ln>
            <a:effectLst/>
          </p:spPr>
        </p:pic>
        <p:sp>
          <p:nvSpPr>
            <p:cNvPr id="598" name="Shape 598"/>
            <p:cNvSpPr/>
            <p:nvPr/>
          </p:nvSpPr>
          <p:spPr>
            <a:xfrm flipH="1">
              <a:off x="139699" y="140255"/>
              <a:ext cx="2" cy="1951067"/>
            </a:xfrm>
            <a:prstGeom prst="line">
              <a:avLst/>
            </a:prstGeom>
            <a:noFill/>
            <a:ln w="254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599" name="Shape 599"/>
            <p:cNvSpPr/>
            <p:nvPr/>
          </p:nvSpPr>
          <p:spPr>
            <a:xfrm flipH="1">
              <a:off x="203199" y="141067"/>
              <a:ext cx="2" cy="1951067"/>
            </a:xfrm>
            <a:prstGeom prst="line">
              <a:avLst/>
            </a:prstGeom>
            <a:noFill/>
            <a:ln w="254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600" name="Shape 600"/>
            <p:cNvSpPr/>
            <p:nvPr/>
          </p:nvSpPr>
          <p:spPr>
            <a:xfrm flipH="1">
              <a:off x="368299" y="1728567"/>
              <a:ext cx="2" cy="1951067"/>
            </a:xfrm>
            <a:prstGeom prst="line">
              <a:avLst/>
            </a:prstGeom>
            <a:noFill/>
            <a:ln w="254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601" name="Shape 601"/>
            <p:cNvSpPr/>
            <p:nvPr/>
          </p:nvSpPr>
          <p:spPr>
            <a:xfrm flipH="1">
              <a:off x="431799" y="1728567"/>
              <a:ext cx="2" cy="1951067"/>
            </a:xfrm>
            <a:prstGeom prst="line">
              <a:avLst/>
            </a:prstGeom>
            <a:noFill/>
            <a:ln w="254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602" name="Shape 602"/>
            <p:cNvSpPr/>
            <p:nvPr/>
          </p:nvSpPr>
          <p:spPr>
            <a:xfrm flipH="1">
              <a:off x="812799" y="153767"/>
              <a:ext cx="2" cy="1951067"/>
            </a:xfrm>
            <a:prstGeom prst="line">
              <a:avLst/>
            </a:prstGeom>
            <a:noFill/>
            <a:ln w="254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603" name="Shape 603"/>
            <p:cNvSpPr/>
            <p:nvPr/>
          </p:nvSpPr>
          <p:spPr>
            <a:xfrm flipH="1">
              <a:off x="876299" y="153767"/>
              <a:ext cx="2" cy="1951067"/>
            </a:xfrm>
            <a:prstGeom prst="line">
              <a:avLst/>
            </a:prstGeom>
            <a:noFill/>
            <a:ln w="254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604" name="Shape 604"/>
            <p:cNvSpPr/>
            <p:nvPr/>
          </p:nvSpPr>
          <p:spPr>
            <a:xfrm flipH="1">
              <a:off x="1054099" y="1703167"/>
              <a:ext cx="2" cy="1951067"/>
            </a:xfrm>
            <a:prstGeom prst="line">
              <a:avLst/>
            </a:prstGeom>
            <a:noFill/>
            <a:ln w="254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605" name="Shape 605"/>
            <p:cNvSpPr/>
            <p:nvPr/>
          </p:nvSpPr>
          <p:spPr>
            <a:xfrm flipH="1">
              <a:off x="1117599" y="1703167"/>
              <a:ext cx="2" cy="1951067"/>
            </a:xfrm>
            <a:prstGeom prst="line">
              <a:avLst/>
            </a:prstGeom>
            <a:noFill/>
            <a:ln w="254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606" name="Shape 606"/>
            <p:cNvSpPr/>
            <p:nvPr/>
          </p:nvSpPr>
          <p:spPr>
            <a:xfrm flipH="1">
              <a:off x="101599" y="3392267"/>
              <a:ext cx="2" cy="1435326"/>
            </a:xfrm>
            <a:prstGeom prst="line">
              <a:avLst/>
            </a:prstGeom>
            <a:noFill/>
            <a:ln w="25400" cap="flat">
              <a:solidFill>
                <a:srgbClr val="0054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607" name="Shape 607"/>
            <p:cNvSpPr/>
            <p:nvPr/>
          </p:nvSpPr>
          <p:spPr>
            <a:xfrm flipH="1">
              <a:off x="165099" y="3392267"/>
              <a:ext cx="2" cy="1436863"/>
            </a:xfrm>
            <a:prstGeom prst="line">
              <a:avLst/>
            </a:prstGeom>
            <a:noFill/>
            <a:ln w="25400" cap="flat">
              <a:solidFill>
                <a:srgbClr val="0054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608" name="Shape 608"/>
            <p:cNvSpPr/>
            <p:nvPr/>
          </p:nvSpPr>
          <p:spPr>
            <a:xfrm flipH="1">
              <a:off x="774699" y="3366867"/>
              <a:ext cx="1" cy="1435326"/>
            </a:xfrm>
            <a:prstGeom prst="line">
              <a:avLst/>
            </a:prstGeom>
            <a:noFill/>
            <a:ln w="25400" cap="flat">
              <a:solidFill>
                <a:srgbClr val="0054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609" name="Shape 609"/>
            <p:cNvSpPr/>
            <p:nvPr/>
          </p:nvSpPr>
          <p:spPr>
            <a:xfrm flipH="1">
              <a:off x="838200" y="3366867"/>
              <a:ext cx="1" cy="1436863"/>
            </a:xfrm>
            <a:prstGeom prst="line">
              <a:avLst/>
            </a:prstGeom>
            <a:noFill/>
            <a:ln w="25400" cap="flat">
              <a:solidFill>
                <a:srgbClr val="0054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610" name="Shape 610"/>
            <p:cNvSpPr/>
            <p:nvPr/>
          </p:nvSpPr>
          <p:spPr>
            <a:xfrm flipH="1">
              <a:off x="1054100" y="4598697"/>
              <a:ext cx="1" cy="1151037"/>
            </a:xfrm>
            <a:prstGeom prst="line">
              <a:avLst/>
            </a:prstGeom>
            <a:noFill/>
            <a:ln w="254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611" name="Shape 611"/>
            <p:cNvSpPr/>
            <p:nvPr/>
          </p:nvSpPr>
          <p:spPr>
            <a:xfrm flipH="1">
              <a:off x="1117600" y="4598697"/>
              <a:ext cx="1" cy="1151037"/>
            </a:xfrm>
            <a:prstGeom prst="line">
              <a:avLst/>
            </a:prstGeom>
            <a:noFill/>
            <a:ln w="254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612" name="Shape 612"/>
            <p:cNvSpPr/>
            <p:nvPr/>
          </p:nvSpPr>
          <p:spPr>
            <a:xfrm flipH="1">
              <a:off x="368299" y="4649567"/>
              <a:ext cx="2" cy="1151037"/>
            </a:xfrm>
            <a:prstGeom prst="line">
              <a:avLst/>
            </a:prstGeom>
            <a:noFill/>
            <a:ln w="254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613" name="Shape 613"/>
            <p:cNvSpPr/>
            <p:nvPr/>
          </p:nvSpPr>
          <p:spPr>
            <a:xfrm flipH="1">
              <a:off x="431799" y="4649567"/>
              <a:ext cx="2" cy="1151037"/>
            </a:xfrm>
            <a:prstGeom prst="line">
              <a:avLst/>
            </a:prstGeom>
            <a:noFill/>
            <a:ln w="254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614" name="Shape 614"/>
            <p:cNvSpPr/>
            <p:nvPr/>
          </p:nvSpPr>
          <p:spPr>
            <a:xfrm flipH="1">
              <a:off x="101599" y="7468610"/>
              <a:ext cx="2" cy="902283"/>
            </a:xfrm>
            <a:prstGeom prst="line">
              <a:avLst/>
            </a:prstGeom>
            <a:noFill/>
            <a:ln w="25400" cap="flat">
              <a:solidFill>
                <a:srgbClr val="0054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615" name="Shape 615"/>
            <p:cNvSpPr/>
            <p:nvPr/>
          </p:nvSpPr>
          <p:spPr>
            <a:xfrm flipH="1">
              <a:off x="165099" y="7468164"/>
              <a:ext cx="2" cy="904267"/>
            </a:xfrm>
            <a:prstGeom prst="line">
              <a:avLst/>
            </a:prstGeom>
            <a:noFill/>
            <a:ln w="25400" cap="flat">
              <a:solidFill>
                <a:srgbClr val="0054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616" name="Shape 616"/>
            <p:cNvSpPr/>
            <p:nvPr/>
          </p:nvSpPr>
          <p:spPr>
            <a:xfrm flipH="1">
              <a:off x="838199" y="7467499"/>
              <a:ext cx="1" cy="879532"/>
            </a:xfrm>
            <a:prstGeom prst="line">
              <a:avLst/>
            </a:prstGeom>
            <a:noFill/>
            <a:ln w="25400" cap="flat">
              <a:solidFill>
                <a:srgbClr val="0054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617" name="Shape 617"/>
            <p:cNvSpPr/>
            <p:nvPr/>
          </p:nvSpPr>
          <p:spPr>
            <a:xfrm flipH="1">
              <a:off x="419099" y="6579967"/>
              <a:ext cx="2" cy="902283"/>
            </a:xfrm>
            <a:prstGeom prst="line">
              <a:avLst/>
            </a:prstGeom>
            <a:noFill/>
            <a:ln w="25400" cap="flat">
              <a:solidFill>
                <a:srgbClr val="0054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618" name="Shape 618"/>
            <p:cNvSpPr/>
            <p:nvPr/>
          </p:nvSpPr>
          <p:spPr>
            <a:xfrm flipH="1">
              <a:off x="482599" y="6579967"/>
              <a:ext cx="2" cy="904267"/>
            </a:xfrm>
            <a:prstGeom prst="line">
              <a:avLst/>
            </a:prstGeom>
            <a:noFill/>
            <a:ln w="25400" cap="flat">
              <a:solidFill>
                <a:srgbClr val="0054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619" name="Shape 619"/>
            <p:cNvSpPr/>
            <p:nvPr/>
          </p:nvSpPr>
          <p:spPr>
            <a:xfrm flipH="1">
              <a:off x="1092199" y="6579967"/>
              <a:ext cx="1" cy="876894"/>
            </a:xfrm>
            <a:prstGeom prst="line">
              <a:avLst/>
            </a:prstGeom>
            <a:noFill/>
            <a:ln w="25400" cap="flat">
              <a:solidFill>
                <a:srgbClr val="0054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620" name="Shape 620"/>
            <p:cNvSpPr/>
            <p:nvPr/>
          </p:nvSpPr>
          <p:spPr>
            <a:xfrm flipH="1">
              <a:off x="139699" y="5754389"/>
              <a:ext cx="2" cy="1029361"/>
            </a:xfrm>
            <a:prstGeom prst="line">
              <a:avLst/>
            </a:prstGeom>
            <a:noFill/>
            <a:ln w="25400" cap="flat">
              <a:solidFill>
                <a:srgbClr val="0054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621" name="Shape 621"/>
            <p:cNvSpPr/>
            <p:nvPr/>
          </p:nvSpPr>
          <p:spPr>
            <a:xfrm flipH="1">
              <a:off x="203199" y="5754467"/>
              <a:ext cx="2" cy="1031267"/>
            </a:xfrm>
            <a:prstGeom prst="line">
              <a:avLst/>
            </a:prstGeom>
            <a:noFill/>
            <a:ln w="25400" cap="flat">
              <a:solidFill>
                <a:srgbClr val="0054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622" name="Shape 622"/>
            <p:cNvSpPr/>
            <p:nvPr/>
          </p:nvSpPr>
          <p:spPr>
            <a:xfrm flipH="1">
              <a:off x="812800" y="5754467"/>
              <a:ext cx="1" cy="1029361"/>
            </a:xfrm>
            <a:prstGeom prst="line">
              <a:avLst/>
            </a:prstGeom>
            <a:noFill/>
            <a:ln w="25400" cap="flat">
              <a:solidFill>
                <a:srgbClr val="0054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623" name="Shape 623"/>
            <p:cNvSpPr/>
            <p:nvPr/>
          </p:nvSpPr>
          <p:spPr>
            <a:xfrm flipH="1">
              <a:off x="876300" y="5754467"/>
              <a:ext cx="1" cy="1031267"/>
            </a:xfrm>
            <a:prstGeom prst="line">
              <a:avLst/>
            </a:prstGeom>
            <a:noFill/>
            <a:ln w="25400" cap="flat">
              <a:solidFill>
                <a:srgbClr val="005493"/>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grpSp>
      <p:cxnSp>
        <p:nvCxnSpPr>
          <p:cNvPr id="3" name="Straight Connector 2"/>
          <p:cNvCxnSpPr>
            <a:stCxn id="587" idx="1"/>
          </p:cNvCxnSpPr>
          <p:nvPr/>
        </p:nvCxnSpPr>
        <p:spPr>
          <a:xfrm flipV="1">
            <a:off x="3705820" y="1636044"/>
            <a:ext cx="1661503" cy="1909044"/>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a:stCxn id="590" idx="0"/>
          </p:cNvCxnSpPr>
          <p:nvPr/>
        </p:nvCxnSpPr>
        <p:spPr>
          <a:xfrm flipV="1">
            <a:off x="3716221" y="1788444"/>
            <a:ext cx="2979753" cy="1704975"/>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V="1">
            <a:off x="3716221" y="2326308"/>
            <a:ext cx="3659751" cy="1245726"/>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V="1">
            <a:off x="5686199" y="1081436"/>
            <a:ext cx="326468" cy="289929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0" y="4373541"/>
            <a:ext cx="7309816" cy="923330"/>
          </a:xfrm>
          <a:prstGeom prst="rect">
            <a:avLst/>
          </a:prstGeom>
          <a:noFill/>
        </p:spPr>
        <p:txBody>
          <a:bodyPr wrap="square" rtlCol="0">
            <a:spAutoFit/>
          </a:bodyPr>
          <a:lstStyle/>
          <a:p>
            <a:pPr marL="285750" indent="-285750">
              <a:buFont typeface="Arial"/>
              <a:buChar char="•"/>
            </a:pPr>
            <a:r>
              <a:rPr lang="en-US" dirty="0" smtClean="0">
                <a:solidFill>
                  <a:srgbClr val="008000"/>
                </a:solidFill>
              </a:rPr>
              <a:t>System is designed to be hermetic with respect to the interaction point</a:t>
            </a:r>
          </a:p>
          <a:p>
            <a:pPr marL="285750" indent="-285750">
              <a:buFont typeface="Arial"/>
              <a:buChar char="•"/>
            </a:pPr>
            <a:r>
              <a:rPr lang="en-US" dirty="0" smtClean="0">
                <a:solidFill>
                  <a:srgbClr val="FF0000"/>
                </a:solidFill>
              </a:rPr>
              <a:t>Being hermetic to other tracks would imply MORE material for tracks from the main interaction point</a:t>
            </a:r>
          </a:p>
        </p:txBody>
      </p:sp>
      <p:sp>
        <p:nvSpPr>
          <p:cNvPr id="101" name="TextBox 100"/>
          <p:cNvSpPr txBox="1"/>
          <p:nvPr/>
        </p:nvSpPr>
        <p:spPr>
          <a:xfrm rot="5400000">
            <a:off x="7846116" y="3462935"/>
            <a:ext cx="2278614" cy="253916"/>
          </a:xfrm>
          <a:prstGeom prst="rect">
            <a:avLst/>
          </a:prstGeom>
          <a:noFill/>
        </p:spPr>
        <p:txBody>
          <a:bodyPr wrap="none" rtlCol="0">
            <a:spAutoFit/>
          </a:bodyPr>
          <a:lstStyle/>
          <a:p>
            <a:r>
              <a:rPr lang="en-US" sz="1050" dirty="0" smtClean="0"/>
              <a:t>Slide from CMS Tracking Training Days</a:t>
            </a:r>
            <a:endParaRPr lang="en-US" sz="1050" dirty="0"/>
          </a:p>
        </p:txBody>
      </p:sp>
    </p:spTree>
    <p:extLst>
      <p:ext uri="{BB962C8B-B14F-4D97-AF65-F5344CB8AC3E}">
        <p14:creationId xmlns:p14="http://schemas.microsoft.com/office/powerpoint/2010/main" val="1176997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Shape 411"/>
          <p:cNvSpPr>
            <a:spLocks noGrp="1"/>
          </p:cNvSpPr>
          <p:nvPr>
            <p:ph type="title"/>
          </p:nvPr>
        </p:nvSpPr>
        <p:spPr>
          <a:xfrm>
            <a:off x="457200" y="0"/>
            <a:ext cx="8229600" cy="1143000"/>
          </a:xfrm>
          <a:prstGeom prst="rect">
            <a:avLst/>
          </a:prstGeom>
        </p:spPr>
        <p:txBody>
          <a:bodyPr>
            <a:normAutofit/>
          </a:bodyPr>
          <a:lstStyle/>
          <a:p>
            <a:pPr lvl="0">
              <a:defRPr sz="1800" b="0"/>
            </a:pPr>
            <a:r>
              <a:rPr sz="4000" b="1" dirty="0">
                <a:solidFill>
                  <a:srgbClr val="660066"/>
                </a:solidFill>
              </a:rPr>
              <a:t>Double Sided (DS) </a:t>
            </a:r>
            <a:r>
              <a:rPr sz="4000" b="1" dirty="0" smtClean="0">
                <a:solidFill>
                  <a:srgbClr val="660066"/>
                </a:solidFill>
              </a:rPr>
              <a:t>module</a:t>
            </a:r>
            <a:r>
              <a:rPr lang="en-US" sz="4000" b="1" dirty="0" smtClean="0">
                <a:solidFill>
                  <a:srgbClr val="660066"/>
                </a:solidFill>
              </a:rPr>
              <a:t> - </a:t>
            </a:r>
            <a:r>
              <a:rPr lang="en-US" sz="4000" b="1" u="sng" dirty="0" smtClean="0">
                <a:solidFill>
                  <a:srgbClr val="800000"/>
                </a:solidFill>
              </a:rPr>
              <a:t>2D</a:t>
            </a:r>
            <a:endParaRPr sz="4000" b="1" u="sng" dirty="0">
              <a:solidFill>
                <a:srgbClr val="800000"/>
              </a:solidFill>
            </a:endParaRPr>
          </a:p>
        </p:txBody>
      </p:sp>
      <p:grpSp>
        <p:nvGrpSpPr>
          <p:cNvPr id="418" name="Group 418"/>
          <p:cNvGrpSpPr/>
          <p:nvPr/>
        </p:nvGrpSpPr>
        <p:grpSpPr>
          <a:xfrm>
            <a:off x="527012" y="2445738"/>
            <a:ext cx="5093684" cy="3946924"/>
            <a:chOff x="0" y="0"/>
            <a:chExt cx="7244349" cy="5613402"/>
          </a:xfrm>
        </p:grpSpPr>
        <p:pic>
          <p:nvPicPr>
            <p:cNvPr id="413" name="PICT1802.tiff"/>
            <p:cNvPicPr/>
            <p:nvPr/>
          </p:nvPicPr>
          <p:blipFill>
            <a:blip r:embed="rId2">
              <a:extLst/>
            </a:blip>
            <a:srcRect t="2747" r="15282" b="5860"/>
            <a:stretch>
              <a:fillRect/>
            </a:stretch>
          </p:blipFill>
          <p:spPr>
            <a:xfrm>
              <a:off x="306410" y="0"/>
              <a:ext cx="6937940" cy="5613403"/>
            </a:xfrm>
            <a:prstGeom prst="rect">
              <a:avLst/>
            </a:prstGeom>
            <a:ln w="12700" cap="flat">
              <a:noFill/>
              <a:miter lim="400000"/>
            </a:ln>
            <a:effectLst/>
          </p:spPr>
        </p:pic>
        <p:sp>
          <p:nvSpPr>
            <p:cNvPr id="414" name="Shape 414"/>
            <p:cNvSpPr/>
            <p:nvPr/>
          </p:nvSpPr>
          <p:spPr>
            <a:xfrm flipH="1" flipV="1">
              <a:off x="4979" y="614513"/>
              <a:ext cx="3787460" cy="512803"/>
            </a:xfrm>
            <a:prstGeom prst="line">
              <a:avLst/>
            </a:prstGeom>
            <a:noFill/>
            <a:ln w="38100" cap="flat">
              <a:solidFill>
                <a:srgbClr val="FF2600"/>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415" name="Shape 415"/>
            <p:cNvSpPr/>
            <p:nvPr/>
          </p:nvSpPr>
          <p:spPr>
            <a:xfrm flipH="1" flipV="1">
              <a:off x="102213" y="2423403"/>
              <a:ext cx="3511325" cy="1742876"/>
            </a:xfrm>
            <a:prstGeom prst="line">
              <a:avLst/>
            </a:prstGeom>
            <a:noFill/>
            <a:ln w="38100" cap="flat">
              <a:solidFill>
                <a:srgbClr val="FF2600"/>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416" name="Shape 416"/>
            <p:cNvSpPr/>
            <p:nvPr/>
          </p:nvSpPr>
          <p:spPr>
            <a:xfrm flipH="1">
              <a:off x="0" y="858369"/>
              <a:ext cx="3954677" cy="30630"/>
            </a:xfrm>
            <a:prstGeom prst="line">
              <a:avLst/>
            </a:prstGeom>
            <a:noFill/>
            <a:ln w="38100" cap="flat">
              <a:solidFill>
                <a:srgbClr val="FF2600"/>
              </a:solidFill>
              <a:custDash>
                <a:ds d="200000" sp="200000"/>
              </a:custDash>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417" name="Shape 417"/>
            <p:cNvSpPr/>
            <p:nvPr/>
          </p:nvSpPr>
          <p:spPr>
            <a:xfrm>
              <a:off x="1471471" y="761264"/>
              <a:ext cx="1021984" cy="27593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50800" cap="flat">
              <a:solidFill>
                <a:srgbClr val="FF9300"/>
              </a:solidFill>
              <a:prstDash val="solid"/>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grpSp>
      <p:grpSp>
        <p:nvGrpSpPr>
          <p:cNvPr id="421" name="Group 421"/>
          <p:cNvGrpSpPr/>
          <p:nvPr/>
        </p:nvGrpSpPr>
        <p:grpSpPr>
          <a:xfrm>
            <a:off x="6475981" y="3482549"/>
            <a:ext cx="1937743" cy="2731036"/>
            <a:chOff x="0" y="0"/>
            <a:chExt cx="2755899" cy="3884138"/>
          </a:xfrm>
        </p:grpSpPr>
        <p:pic>
          <p:nvPicPr>
            <p:cNvPr id="419" name="image.pdf"/>
            <p:cNvPicPr/>
            <p:nvPr/>
          </p:nvPicPr>
          <p:blipFill>
            <a:blip r:embed="rId3">
              <a:extLst/>
            </a:blip>
            <a:stretch>
              <a:fillRect/>
            </a:stretch>
          </p:blipFill>
          <p:spPr>
            <a:xfrm>
              <a:off x="362460" y="197194"/>
              <a:ext cx="2033975" cy="3489750"/>
            </a:xfrm>
            <a:prstGeom prst="rect">
              <a:avLst/>
            </a:prstGeom>
            <a:ln w="12700" cap="flat">
              <a:noFill/>
              <a:miter lim="400000"/>
            </a:ln>
            <a:effectLst/>
          </p:spPr>
        </p:pic>
        <p:pic>
          <p:nvPicPr>
            <p:cNvPr id="420" name="image.pdf"/>
            <p:cNvPicPr/>
            <p:nvPr/>
          </p:nvPicPr>
          <p:blipFill>
            <a:blip r:embed="rId4">
              <a:extLst/>
            </a:blip>
            <a:stretch>
              <a:fillRect/>
            </a:stretch>
          </p:blipFill>
          <p:spPr>
            <a:xfrm>
              <a:off x="0" y="0"/>
              <a:ext cx="2755900" cy="3884139"/>
            </a:xfrm>
            <a:prstGeom prst="rect">
              <a:avLst/>
            </a:prstGeom>
            <a:ln w="12700" cap="flat">
              <a:noFill/>
              <a:miter lim="400000"/>
            </a:ln>
            <a:effectLst/>
          </p:spPr>
        </p:pic>
      </p:grpSp>
      <p:sp>
        <p:nvSpPr>
          <p:cNvPr id="422" name="Shape 422"/>
          <p:cNvSpPr/>
          <p:nvPr/>
        </p:nvSpPr>
        <p:spPr>
          <a:xfrm flipV="1">
            <a:off x="7480658" y="2625424"/>
            <a:ext cx="2107" cy="972669"/>
          </a:xfrm>
          <a:prstGeom prst="line">
            <a:avLst/>
          </a:prstGeom>
          <a:ln w="36000">
            <a:solidFill>
              <a:srgbClr val="FF2600"/>
            </a:solidFill>
            <a:round/>
          </a:ln>
        </p:spPr>
        <p:txBody>
          <a:bodyPr lIns="0" tIns="0" rIns="0" bIns="0"/>
          <a:lstStyle/>
          <a:p>
            <a:pPr defTabSz="321457">
              <a:defRPr sz="1200">
                <a:latin typeface="+mn-lt"/>
                <a:ea typeface="+mn-ea"/>
                <a:cs typeface="+mn-cs"/>
                <a:sym typeface="Helvetica"/>
              </a:defRPr>
            </a:pPr>
            <a:endParaRPr/>
          </a:p>
        </p:txBody>
      </p:sp>
      <p:sp>
        <p:nvSpPr>
          <p:cNvPr id="423" name="Shape 423"/>
          <p:cNvSpPr/>
          <p:nvPr/>
        </p:nvSpPr>
        <p:spPr>
          <a:xfrm flipV="1">
            <a:off x="7704297" y="2614920"/>
            <a:ext cx="231310" cy="980009"/>
          </a:xfrm>
          <a:prstGeom prst="line">
            <a:avLst/>
          </a:prstGeom>
          <a:ln w="36000">
            <a:solidFill>
              <a:srgbClr val="FF2600"/>
            </a:solidFill>
            <a:round/>
          </a:ln>
        </p:spPr>
        <p:txBody>
          <a:bodyPr lIns="0" tIns="0" rIns="0" bIns="0"/>
          <a:lstStyle/>
          <a:p>
            <a:pPr defTabSz="321457">
              <a:defRPr sz="1200">
                <a:latin typeface="+mn-lt"/>
                <a:ea typeface="+mn-ea"/>
                <a:cs typeface="+mn-cs"/>
                <a:sym typeface="Helvetica"/>
              </a:defRPr>
            </a:pPr>
            <a:endParaRPr/>
          </a:p>
        </p:txBody>
      </p:sp>
      <p:sp>
        <p:nvSpPr>
          <p:cNvPr id="424" name="Shape 424"/>
          <p:cNvSpPr/>
          <p:nvPr/>
        </p:nvSpPr>
        <p:spPr>
          <a:xfrm>
            <a:off x="6191219" y="2908564"/>
            <a:ext cx="1149443" cy="32305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defTabSz="914400">
              <a:lnSpc>
                <a:spcPct val="95000"/>
              </a:lnSpc>
              <a:buClr>
                <a:srgbClr val="000000"/>
              </a:buClr>
              <a:buFont typeface="Arial"/>
              <a:tabLst>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2600"/>
                </a:solidFill>
                <a:uFill>
                  <a:solidFill>
                    <a:srgbClr val="FF2600"/>
                  </a:solidFill>
                </a:uFill>
                <a:latin typeface="Arial"/>
                <a:ea typeface="Arial"/>
                <a:cs typeface="Arial"/>
                <a:sym typeface="Arial"/>
              </a:defRPr>
            </a:lvl1pPr>
          </a:lstStyle>
          <a:p>
            <a:pPr lvl="0">
              <a:defRPr sz="1800">
                <a:solidFill>
                  <a:srgbClr val="000000"/>
                </a:solidFill>
                <a:uFillTx/>
              </a:defRPr>
            </a:pPr>
            <a:r>
              <a:rPr sz="2000"/>
              <a:t>100 mrad</a:t>
            </a:r>
          </a:p>
        </p:txBody>
      </p:sp>
      <p:sp>
        <p:nvSpPr>
          <p:cNvPr id="425" name="Shape 425"/>
          <p:cNvSpPr>
            <a:spLocks noGrp="1"/>
          </p:cNvSpPr>
          <p:nvPr>
            <p:ph type="body" idx="1"/>
          </p:nvPr>
        </p:nvSpPr>
        <p:spPr>
          <a:xfrm>
            <a:off x="357188" y="892969"/>
            <a:ext cx="8591560" cy="1518047"/>
          </a:xfrm>
          <a:prstGeom prst="rect">
            <a:avLst/>
          </a:prstGeom>
        </p:spPr>
        <p:txBody>
          <a:bodyPr/>
          <a:lstStyle/>
          <a:p>
            <a:pPr lvl="0">
              <a:defRPr sz="1800"/>
            </a:pPr>
            <a:r>
              <a:rPr sz="2000" dirty="0"/>
              <a:t>DS modules are two modules literally glued back-to-back!</a:t>
            </a:r>
          </a:p>
          <a:p>
            <a:pPr lvl="0">
              <a:defRPr sz="1800"/>
            </a:pPr>
            <a:r>
              <a:rPr sz="2000" dirty="0"/>
              <a:t>DS modules eventually provide 2D hit information; in CMSSW tracking both the </a:t>
            </a:r>
            <a:r>
              <a:rPr sz="2000" b="1" dirty="0">
                <a:solidFill>
                  <a:srgbClr val="FF2600"/>
                </a:solidFill>
              </a:rPr>
              <a:t>single 1D rechits are used</a:t>
            </a:r>
            <a:r>
              <a:rPr sz="2000" dirty="0"/>
              <a:t> (fitting) and the </a:t>
            </a:r>
            <a:r>
              <a:rPr sz="2000" b="1" dirty="0">
                <a:solidFill>
                  <a:srgbClr val="FF9300"/>
                </a:solidFill>
              </a:rPr>
              <a:t>matched rechits </a:t>
            </a:r>
            <a:r>
              <a:rPr sz="2000" dirty="0"/>
              <a:t>(building, HLT) are used</a:t>
            </a:r>
          </a:p>
        </p:txBody>
      </p:sp>
      <p:sp>
        <p:nvSpPr>
          <p:cNvPr id="2" name="Slide Number Placeholder 1"/>
          <p:cNvSpPr>
            <a:spLocks noGrp="1"/>
          </p:cNvSpPr>
          <p:nvPr>
            <p:ph type="sldNum" sz="quarter" idx="2"/>
          </p:nvPr>
        </p:nvSpPr>
        <p:spPr/>
        <p:txBody>
          <a:bodyPr/>
          <a:lstStyle/>
          <a:p>
            <a:pPr lvl="0"/>
            <a:fld id="{86CB4B4D-7CA3-9044-876B-883B54F8677D}" type="slidenum">
              <a:rPr lang="en-US" smtClean="0"/>
              <a:t>53</a:t>
            </a:fld>
            <a:endParaRPr lang="en-US"/>
          </a:p>
        </p:txBody>
      </p:sp>
      <p:sp>
        <p:nvSpPr>
          <p:cNvPr id="17" name="TextBox 16"/>
          <p:cNvSpPr txBox="1"/>
          <p:nvPr/>
        </p:nvSpPr>
        <p:spPr>
          <a:xfrm rot="5400000">
            <a:off x="7836340" y="4854563"/>
            <a:ext cx="2278614" cy="253916"/>
          </a:xfrm>
          <a:prstGeom prst="rect">
            <a:avLst/>
          </a:prstGeom>
          <a:noFill/>
        </p:spPr>
        <p:txBody>
          <a:bodyPr wrap="none" rtlCol="0">
            <a:spAutoFit/>
          </a:bodyPr>
          <a:lstStyle/>
          <a:p>
            <a:r>
              <a:rPr lang="en-US" sz="1050" dirty="0" smtClean="0"/>
              <a:t>Slide from CMS Tracking Training Days</a:t>
            </a:r>
            <a:endParaRPr lang="en-US" sz="1050" dirty="0"/>
          </a:p>
        </p:txBody>
      </p:sp>
    </p:spTree>
    <p:extLst>
      <p:ext uri="{BB962C8B-B14F-4D97-AF65-F5344CB8AC3E}">
        <p14:creationId xmlns:p14="http://schemas.microsoft.com/office/powerpoint/2010/main" val="960156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hape 455"/>
          <p:cNvSpPr>
            <a:spLocks noGrp="1"/>
          </p:cNvSpPr>
          <p:nvPr>
            <p:ph type="title"/>
          </p:nvPr>
        </p:nvSpPr>
        <p:spPr>
          <a:xfrm>
            <a:off x="100587" y="11851"/>
            <a:ext cx="8788802" cy="1143000"/>
          </a:xfrm>
          <a:prstGeom prst="rect">
            <a:avLst/>
          </a:prstGeom>
        </p:spPr>
        <p:txBody>
          <a:bodyPr>
            <a:normAutofit fontScale="90000"/>
          </a:bodyPr>
          <a:lstStyle/>
          <a:p>
            <a:pPr lvl="0">
              <a:defRPr sz="1800" b="0"/>
            </a:pPr>
            <a:r>
              <a:rPr sz="4000" b="1" dirty="0">
                <a:solidFill>
                  <a:srgbClr val="660066"/>
                </a:solidFill>
              </a:rPr>
              <a:t>Overlap </a:t>
            </a:r>
            <a:r>
              <a:rPr sz="4000" b="1" dirty="0" smtClean="0">
                <a:solidFill>
                  <a:srgbClr val="660066"/>
                </a:solidFill>
              </a:rPr>
              <a:t>modules</a:t>
            </a:r>
            <a:r>
              <a:rPr lang="en-US" sz="4000" b="1" dirty="0" smtClean="0">
                <a:solidFill>
                  <a:srgbClr val="660066"/>
                </a:solidFill>
              </a:rPr>
              <a:t> is necessary to guarantee hermeticity and to align the detector</a:t>
            </a:r>
            <a:endParaRPr sz="4000" b="1" dirty="0">
              <a:solidFill>
                <a:srgbClr val="660066"/>
              </a:solidFill>
            </a:endParaRPr>
          </a:p>
        </p:txBody>
      </p:sp>
      <p:grpSp>
        <p:nvGrpSpPr>
          <p:cNvPr id="461" name="Group 461"/>
          <p:cNvGrpSpPr/>
          <p:nvPr/>
        </p:nvGrpSpPr>
        <p:grpSpPr>
          <a:xfrm>
            <a:off x="-194" y="1939946"/>
            <a:ext cx="9146978" cy="4813102"/>
            <a:chOff x="0" y="0"/>
            <a:chExt cx="13009033" cy="6845300"/>
          </a:xfrm>
        </p:grpSpPr>
        <p:pic>
          <p:nvPicPr>
            <p:cNvPr id="458" name="droppedImage-filtered.png"/>
            <p:cNvPicPr/>
            <p:nvPr/>
          </p:nvPicPr>
          <p:blipFill>
            <a:blip r:embed="rId2">
              <a:extLst/>
            </a:blip>
            <a:stretch>
              <a:fillRect/>
            </a:stretch>
          </p:blipFill>
          <p:spPr>
            <a:xfrm>
              <a:off x="0" y="0"/>
              <a:ext cx="13009034" cy="6845301"/>
            </a:xfrm>
            <a:prstGeom prst="rect">
              <a:avLst/>
            </a:prstGeom>
            <a:ln w="12700" cap="flat">
              <a:noFill/>
              <a:miter lim="400000"/>
            </a:ln>
            <a:effectLst/>
          </p:spPr>
        </p:pic>
        <p:sp>
          <p:nvSpPr>
            <p:cNvPr id="459" name="Shape 459"/>
            <p:cNvSpPr/>
            <p:nvPr/>
          </p:nvSpPr>
          <p:spPr>
            <a:xfrm>
              <a:off x="686075" y="609600"/>
              <a:ext cx="6443399" cy="753138"/>
            </a:xfrm>
            <a:prstGeom prst="line">
              <a:avLst/>
            </a:prstGeom>
            <a:noFill/>
            <a:ln w="635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460" name="Shape 460"/>
            <p:cNvSpPr/>
            <p:nvPr/>
          </p:nvSpPr>
          <p:spPr>
            <a:xfrm>
              <a:off x="5574252" y="3576306"/>
              <a:ext cx="5947767" cy="1539018"/>
            </a:xfrm>
            <a:prstGeom prst="line">
              <a:avLst/>
            </a:prstGeom>
            <a:noFill/>
            <a:ln w="63500" cap="flat">
              <a:solidFill>
                <a:srgbClr val="0433FF"/>
              </a:solidFill>
              <a:prstDash val="solid"/>
              <a:miter lim="400000"/>
            </a:ln>
            <a:effectLst/>
          </p:spPr>
          <p:txBody>
            <a:bodyPr wrap="square" lIns="0" tIns="0" rIns="0" bIns="0" numCol="1" anchor="t">
              <a:noAutofit/>
            </a:bodyPr>
            <a:lstStyle/>
            <a:p>
              <a:pPr defTabSz="321457">
                <a:defRPr sz="1200">
                  <a:latin typeface="+mn-lt"/>
                  <a:ea typeface="+mn-ea"/>
                  <a:cs typeface="+mn-cs"/>
                  <a:sym typeface="Helvetica"/>
                </a:defRPr>
              </a:pPr>
              <a:endParaRPr/>
            </a:p>
          </p:txBody>
        </p:sp>
      </p:grpSp>
      <p:sp>
        <p:nvSpPr>
          <p:cNvPr id="462" name="Shape 462"/>
          <p:cNvSpPr/>
          <p:nvPr/>
        </p:nvSpPr>
        <p:spPr>
          <a:xfrm>
            <a:off x="4417427" y="1282963"/>
            <a:ext cx="462694" cy="5283771"/>
          </a:xfrm>
          <a:custGeom>
            <a:avLst/>
            <a:gdLst/>
            <a:ahLst/>
            <a:cxnLst>
              <a:cxn ang="0">
                <a:pos x="wd2" y="hd2"/>
              </a:cxn>
              <a:cxn ang="5400000">
                <a:pos x="wd2" y="hd2"/>
              </a:cxn>
              <a:cxn ang="10800000">
                <a:pos x="wd2" y="hd2"/>
              </a:cxn>
              <a:cxn ang="16200000">
                <a:pos x="wd2" y="hd2"/>
              </a:cxn>
            </a:cxnLst>
            <a:rect l="0" t="0" r="r" b="b"/>
            <a:pathLst>
              <a:path w="18169" h="21600" extrusionOk="0">
                <a:moveTo>
                  <a:pt x="18169" y="0"/>
                </a:moveTo>
                <a:cubicBezTo>
                  <a:pt x="18169" y="0"/>
                  <a:pt x="7622" y="3872"/>
                  <a:pt x="1862" y="10102"/>
                </a:cubicBezTo>
                <a:cubicBezTo>
                  <a:pt x="-3431" y="15827"/>
                  <a:pt x="4241" y="21600"/>
                  <a:pt x="4241" y="21600"/>
                </a:cubicBezTo>
              </a:path>
            </a:pathLst>
          </a:custGeom>
          <a:ln w="38100">
            <a:solidFill/>
            <a:custDash>
              <a:ds d="200000" sp="200000"/>
            </a:custDash>
            <a:miter lim="400000"/>
          </a:ln>
        </p:spPr>
        <p:txBody>
          <a:bodyPr lIns="0" tIns="0" rIns="0" bIns="0" anchor="ctr"/>
          <a:lstStyle/>
          <a:p>
            <a:pPr lvl="0"/>
            <a:endParaRPr/>
          </a:p>
        </p:txBody>
      </p:sp>
      <p:sp>
        <p:nvSpPr>
          <p:cNvPr id="463" name="Shape 463"/>
          <p:cNvSpPr/>
          <p:nvPr/>
        </p:nvSpPr>
        <p:spPr>
          <a:xfrm>
            <a:off x="5960684" y="1507849"/>
            <a:ext cx="2702434" cy="53379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a:solidFill>
                  <a:srgbClr val="005493"/>
                </a:solidFill>
                <a:latin typeface="Arial"/>
                <a:ea typeface="Arial"/>
                <a:cs typeface="Arial"/>
                <a:sym typeface="Arial"/>
              </a:defRPr>
            </a:lvl1pPr>
          </a:lstStyle>
          <a:p>
            <a:pPr lvl="0">
              <a:defRPr sz="1800">
                <a:solidFill>
                  <a:srgbClr val="000000"/>
                </a:solidFill>
              </a:defRPr>
            </a:pPr>
            <a:r>
              <a:rPr sz="3000"/>
              <a:t>Silicon detector</a:t>
            </a:r>
          </a:p>
        </p:txBody>
      </p:sp>
      <p:sp>
        <p:nvSpPr>
          <p:cNvPr id="464" name="Shape 464"/>
          <p:cNvSpPr/>
          <p:nvPr/>
        </p:nvSpPr>
        <p:spPr>
          <a:xfrm flipV="1">
            <a:off x="4761151" y="2030927"/>
            <a:ext cx="1195712" cy="604093"/>
          </a:xfrm>
          <a:prstGeom prst="line">
            <a:avLst/>
          </a:prstGeom>
          <a:ln w="38100">
            <a:solidFill>
              <a:srgbClr val="005493"/>
            </a:solidFill>
            <a:miter lim="400000"/>
            <a:headEnd type="arrow"/>
          </a:ln>
        </p:spPr>
        <p:txBody>
          <a:bodyPr lIns="0" tIns="0" rIns="0" bIns="0"/>
          <a:lstStyle/>
          <a:p>
            <a:pPr defTabSz="321457">
              <a:defRPr sz="1200">
                <a:latin typeface="+mn-lt"/>
                <a:ea typeface="+mn-ea"/>
                <a:cs typeface="+mn-cs"/>
                <a:sym typeface="Helvetica"/>
              </a:defRPr>
            </a:pPr>
            <a:endParaRPr/>
          </a:p>
        </p:txBody>
      </p:sp>
      <p:sp>
        <p:nvSpPr>
          <p:cNvPr id="465" name="Shape 465"/>
          <p:cNvSpPr/>
          <p:nvPr/>
        </p:nvSpPr>
        <p:spPr>
          <a:xfrm flipV="1">
            <a:off x="6359472" y="2021666"/>
            <a:ext cx="292541" cy="2880611"/>
          </a:xfrm>
          <a:prstGeom prst="line">
            <a:avLst/>
          </a:prstGeom>
          <a:ln w="38100">
            <a:solidFill>
              <a:srgbClr val="005493"/>
            </a:solidFill>
            <a:miter lim="400000"/>
            <a:headEnd type="arrow"/>
          </a:ln>
        </p:spPr>
        <p:txBody>
          <a:bodyPr lIns="0" tIns="0" rIns="0" bIns="0"/>
          <a:lstStyle/>
          <a:p>
            <a:pPr defTabSz="321457">
              <a:defRPr sz="1200">
                <a:latin typeface="+mn-lt"/>
                <a:ea typeface="+mn-ea"/>
                <a:cs typeface="+mn-cs"/>
                <a:sym typeface="Helvetica"/>
              </a:defRPr>
            </a:pPr>
            <a:endParaRPr/>
          </a:p>
        </p:txBody>
      </p:sp>
      <p:sp>
        <p:nvSpPr>
          <p:cNvPr id="466" name="Shape 466"/>
          <p:cNvSpPr/>
          <p:nvPr/>
        </p:nvSpPr>
        <p:spPr>
          <a:xfrm>
            <a:off x="4402336" y="2530014"/>
            <a:ext cx="349226" cy="64151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5200" b="1">
                <a:solidFill>
                  <a:srgbClr val="FF2600"/>
                </a:solidFill>
                <a:latin typeface="Arial"/>
                <a:ea typeface="Arial"/>
                <a:cs typeface="Arial"/>
                <a:sym typeface="Arial"/>
              </a:defRPr>
            </a:lvl1pPr>
          </a:lstStyle>
          <a:p>
            <a:pPr lvl="0">
              <a:defRPr sz="1800" b="0">
                <a:solidFill>
                  <a:srgbClr val="000000"/>
                </a:solidFill>
              </a:defRPr>
            </a:pPr>
            <a:r>
              <a:rPr sz="3700"/>
              <a:t>×</a:t>
            </a:r>
          </a:p>
        </p:txBody>
      </p:sp>
      <p:sp>
        <p:nvSpPr>
          <p:cNvPr id="467" name="Shape 467"/>
          <p:cNvSpPr/>
          <p:nvPr/>
        </p:nvSpPr>
        <p:spPr>
          <a:xfrm>
            <a:off x="4259461" y="4280233"/>
            <a:ext cx="349226" cy="64151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5200" b="1">
                <a:solidFill>
                  <a:srgbClr val="FF2600"/>
                </a:solidFill>
                <a:latin typeface="Arial"/>
                <a:ea typeface="Arial"/>
                <a:cs typeface="Arial"/>
                <a:sym typeface="Arial"/>
              </a:defRPr>
            </a:lvl1pPr>
          </a:lstStyle>
          <a:p>
            <a:pPr lvl="0">
              <a:defRPr sz="1800" b="0">
                <a:solidFill>
                  <a:srgbClr val="000000"/>
                </a:solidFill>
              </a:defRPr>
            </a:pPr>
            <a:r>
              <a:rPr sz="3700"/>
              <a:t>×</a:t>
            </a:r>
          </a:p>
        </p:txBody>
      </p:sp>
      <p:sp>
        <p:nvSpPr>
          <p:cNvPr id="468" name="Shape 468"/>
          <p:cNvSpPr/>
          <p:nvPr/>
        </p:nvSpPr>
        <p:spPr>
          <a:xfrm>
            <a:off x="4033504" y="3632207"/>
            <a:ext cx="860756" cy="108932"/>
          </a:xfrm>
          <a:prstGeom prst="line">
            <a:avLst/>
          </a:prstGeom>
          <a:ln w="101600">
            <a:solidFill>
              <a:srgbClr val="FF9300"/>
            </a:solidFill>
            <a:miter lim="400000"/>
            <a:headEnd type="triangle" len="sm"/>
            <a:tailEnd type="triangle" len="sm"/>
          </a:ln>
        </p:spPr>
        <p:txBody>
          <a:bodyPr lIns="0" tIns="0" rIns="0" bIns="0"/>
          <a:lstStyle/>
          <a:p>
            <a:pPr defTabSz="321457">
              <a:defRPr sz="1200">
                <a:latin typeface="+mn-lt"/>
                <a:ea typeface="+mn-ea"/>
                <a:cs typeface="+mn-cs"/>
                <a:sym typeface="Helvetica"/>
              </a:defRPr>
            </a:pPr>
            <a:endParaRPr/>
          </a:p>
        </p:txBody>
      </p:sp>
      <p:sp>
        <p:nvSpPr>
          <p:cNvPr id="469" name="Shape 469"/>
          <p:cNvSpPr/>
          <p:nvPr/>
        </p:nvSpPr>
        <p:spPr>
          <a:xfrm>
            <a:off x="2730705" y="3320575"/>
            <a:ext cx="1151716" cy="53379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b="1">
                <a:solidFill>
                  <a:srgbClr val="FF9300"/>
                </a:solidFill>
                <a:latin typeface="Arial"/>
                <a:ea typeface="Arial"/>
                <a:cs typeface="Arial"/>
                <a:sym typeface="Arial"/>
              </a:defRPr>
            </a:lvl1pPr>
          </a:lstStyle>
          <a:p>
            <a:pPr lvl="0">
              <a:defRPr sz="1800" b="0">
                <a:solidFill>
                  <a:srgbClr val="000000"/>
                </a:solidFill>
              </a:defRPr>
            </a:pPr>
            <a:r>
              <a:rPr sz="3000"/>
              <a:t>~5mm</a:t>
            </a:r>
          </a:p>
        </p:txBody>
      </p:sp>
      <p:sp>
        <p:nvSpPr>
          <p:cNvPr id="470" name="Shape 470"/>
          <p:cNvSpPr/>
          <p:nvPr/>
        </p:nvSpPr>
        <p:spPr>
          <a:xfrm>
            <a:off x="268680" y="3320575"/>
            <a:ext cx="3848696" cy="533796"/>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algn="l">
              <a:defRPr>
                <a:latin typeface="Arial"/>
                <a:ea typeface="Arial"/>
                <a:cs typeface="Arial"/>
                <a:sym typeface="Arial"/>
              </a:defRPr>
            </a:lvl1pPr>
          </a:lstStyle>
          <a:p>
            <a:pPr lvl="0">
              <a:defRPr sz="1800"/>
            </a:pPr>
            <a:r>
              <a:rPr sz="3000"/>
              <a:t>overlap region</a:t>
            </a:r>
          </a:p>
        </p:txBody>
      </p:sp>
      <p:sp>
        <p:nvSpPr>
          <p:cNvPr id="2" name="Rectangle 1"/>
          <p:cNvSpPr/>
          <p:nvPr/>
        </p:nvSpPr>
        <p:spPr>
          <a:xfrm>
            <a:off x="624502" y="6197402"/>
            <a:ext cx="3023634" cy="369332"/>
          </a:xfrm>
          <a:prstGeom prst="rect">
            <a:avLst/>
          </a:prstGeom>
        </p:spPr>
        <p:txBody>
          <a:bodyPr wrap="none">
            <a:spAutoFit/>
          </a:bodyPr>
          <a:lstStyle/>
          <a:p>
            <a:r>
              <a:rPr lang="en-US" dirty="0" smtClean="0">
                <a:solidFill>
                  <a:srgbClr val="660066"/>
                </a:solidFill>
              </a:rPr>
              <a:t>Here TIB </a:t>
            </a:r>
            <a:r>
              <a:rPr lang="en-US" dirty="0">
                <a:solidFill>
                  <a:srgbClr val="660066"/>
                </a:solidFill>
              </a:rPr>
              <a:t>Single </a:t>
            </a:r>
            <a:r>
              <a:rPr lang="en-US" dirty="0" smtClean="0">
                <a:solidFill>
                  <a:srgbClr val="660066"/>
                </a:solidFill>
              </a:rPr>
              <a:t>Sided modules </a:t>
            </a:r>
            <a:endParaRPr lang="en-US" dirty="0"/>
          </a:p>
        </p:txBody>
      </p:sp>
      <p:sp>
        <p:nvSpPr>
          <p:cNvPr id="3" name="Slide Number Placeholder 2"/>
          <p:cNvSpPr>
            <a:spLocks noGrp="1"/>
          </p:cNvSpPr>
          <p:nvPr>
            <p:ph type="sldNum" sz="quarter" idx="2"/>
          </p:nvPr>
        </p:nvSpPr>
        <p:spPr/>
        <p:txBody>
          <a:bodyPr/>
          <a:lstStyle/>
          <a:p>
            <a:pPr lvl="0"/>
            <a:fld id="{86CB4B4D-7CA3-9044-876B-883B54F8677D}" type="slidenum">
              <a:rPr lang="en-US" smtClean="0"/>
              <a:t>54</a:t>
            </a:fld>
            <a:endParaRPr lang="en-US"/>
          </a:p>
        </p:txBody>
      </p:sp>
      <p:sp>
        <p:nvSpPr>
          <p:cNvPr id="4" name="TextBox 3"/>
          <p:cNvSpPr txBox="1"/>
          <p:nvPr/>
        </p:nvSpPr>
        <p:spPr>
          <a:xfrm>
            <a:off x="100587" y="1282963"/>
            <a:ext cx="2621230" cy="400110"/>
          </a:xfrm>
          <a:prstGeom prst="rect">
            <a:avLst/>
          </a:prstGeom>
          <a:noFill/>
        </p:spPr>
        <p:txBody>
          <a:bodyPr wrap="none" rtlCol="0">
            <a:spAutoFit/>
          </a:bodyPr>
          <a:lstStyle/>
          <a:p>
            <a:r>
              <a:rPr lang="en-US" sz="2000" dirty="0" smtClean="0">
                <a:solidFill>
                  <a:srgbClr val="800000"/>
                </a:solidFill>
              </a:rPr>
              <a:t>Mechanical challenging</a:t>
            </a:r>
            <a:endParaRPr lang="en-US" sz="2000" dirty="0">
              <a:solidFill>
                <a:srgbClr val="800000"/>
              </a:solidFill>
            </a:endParaRPr>
          </a:p>
        </p:txBody>
      </p:sp>
    </p:spTree>
    <p:extLst>
      <p:ext uri="{BB962C8B-B14F-4D97-AF65-F5344CB8AC3E}">
        <p14:creationId xmlns:p14="http://schemas.microsoft.com/office/powerpoint/2010/main" val="1598990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a:spLocks noGrp="1"/>
          </p:cNvSpPr>
          <p:nvPr>
            <p:ph type="title"/>
          </p:nvPr>
        </p:nvSpPr>
        <p:spPr>
          <a:xfrm>
            <a:off x="457200" y="0"/>
            <a:ext cx="8229600" cy="583970"/>
          </a:xfrm>
          <a:prstGeom prst="rect">
            <a:avLst/>
          </a:prstGeom>
        </p:spPr>
        <p:txBody>
          <a:bodyPr>
            <a:noAutofit/>
          </a:bodyPr>
          <a:lstStyle/>
          <a:p>
            <a:pPr lvl="0">
              <a:defRPr sz="1800" b="0"/>
            </a:pPr>
            <a:r>
              <a:rPr lang="en-US" sz="4000" b="1" dirty="0" smtClean="0">
                <a:solidFill>
                  <a:srgbClr val="660066"/>
                </a:solidFill>
              </a:rPr>
              <a:t>Tracker Inner Barrel (TIB) - TODAY</a:t>
            </a:r>
            <a:endParaRPr sz="4000" b="1" dirty="0">
              <a:solidFill>
                <a:srgbClr val="660066"/>
              </a:solidFill>
            </a:endParaRPr>
          </a:p>
        </p:txBody>
      </p:sp>
      <p:sp>
        <p:nvSpPr>
          <p:cNvPr id="429" name="Shape 429"/>
          <p:cNvSpPr/>
          <p:nvPr/>
        </p:nvSpPr>
        <p:spPr>
          <a:xfrm>
            <a:off x="5841665" y="3501969"/>
            <a:ext cx="678657" cy="32146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defTabSz="360000">
              <a:defRPr sz="2400">
                <a:solidFill>
                  <a:srgbClr val="008F00"/>
                </a:solidFill>
                <a:latin typeface="Arial"/>
                <a:ea typeface="Arial"/>
                <a:cs typeface="Arial"/>
                <a:sym typeface="Arial"/>
              </a:defRPr>
            </a:lvl1pPr>
          </a:lstStyle>
          <a:p>
            <a:pPr lvl="0">
              <a:defRPr sz="1800">
                <a:solidFill>
                  <a:srgbClr val="000000"/>
                </a:solidFill>
              </a:defRPr>
            </a:pPr>
            <a:r>
              <a:rPr sz="1700"/>
              <a:t>~70cm</a:t>
            </a:r>
          </a:p>
        </p:txBody>
      </p:sp>
      <p:sp>
        <p:nvSpPr>
          <p:cNvPr id="430" name="Shape 430"/>
          <p:cNvSpPr/>
          <p:nvPr/>
        </p:nvSpPr>
        <p:spPr>
          <a:xfrm>
            <a:off x="5335706" y="2678394"/>
            <a:ext cx="1839213" cy="1153688"/>
          </a:xfrm>
          <a:prstGeom prst="line">
            <a:avLst/>
          </a:prstGeom>
          <a:ln w="25400">
            <a:solidFill>
              <a:srgbClr val="008F00"/>
            </a:solidFill>
            <a:miter lim="400000"/>
          </a:ln>
        </p:spPr>
        <p:txBody>
          <a:bodyPr lIns="0" tIns="0" rIns="0" bIns="0"/>
          <a:lstStyle/>
          <a:p>
            <a:pPr defTabSz="321457">
              <a:defRPr sz="1200">
                <a:latin typeface="+mn-lt"/>
                <a:ea typeface="+mn-ea"/>
                <a:cs typeface="+mn-cs"/>
                <a:sym typeface="Helvetica"/>
              </a:defRPr>
            </a:pPr>
            <a:endParaRPr/>
          </a:p>
        </p:txBody>
      </p:sp>
      <p:pic>
        <p:nvPicPr>
          <p:cNvPr id="431" name="TIB_shell1.png"/>
          <p:cNvPicPr/>
          <p:nvPr/>
        </p:nvPicPr>
        <p:blipFill>
          <a:blip r:embed="rId2">
            <a:extLst/>
          </a:blip>
          <a:stretch>
            <a:fillRect/>
          </a:stretch>
        </p:blipFill>
        <p:spPr>
          <a:xfrm>
            <a:off x="5263643" y="803306"/>
            <a:ext cx="3685729" cy="2857501"/>
          </a:xfrm>
          <a:prstGeom prst="rect">
            <a:avLst/>
          </a:prstGeom>
          <a:ln w="12700">
            <a:miter lim="400000"/>
          </a:ln>
          <a:effectLst>
            <a:outerShdw blurRad="127000" dist="76200" dir="2700000" rotWithShape="0">
              <a:srgbClr val="000000">
                <a:alpha val="75000"/>
              </a:srgbClr>
            </a:outerShdw>
          </a:effectLst>
        </p:spPr>
      </p:pic>
      <p:sp>
        <p:nvSpPr>
          <p:cNvPr id="432" name="Shape 432"/>
          <p:cNvSpPr>
            <a:spLocks noGrp="1"/>
          </p:cNvSpPr>
          <p:nvPr>
            <p:ph type="body" idx="1"/>
          </p:nvPr>
        </p:nvSpPr>
        <p:spPr>
          <a:xfrm>
            <a:off x="321469" y="741164"/>
            <a:ext cx="5161359" cy="1669852"/>
          </a:xfrm>
          <a:prstGeom prst="rect">
            <a:avLst/>
          </a:prstGeom>
        </p:spPr>
        <p:txBody>
          <a:bodyPr/>
          <a:lstStyle/>
          <a:p>
            <a:pPr lvl="0" algn="l">
              <a:defRPr sz="1800"/>
            </a:pPr>
            <a:r>
              <a:rPr sz="2000"/>
              <a:t>16 half cylinder </a:t>
            </a:r>
            <a:r>
              <a:rPr sz="2000" i="1"/>
              <a:t>shells</a:t>
            </a:r>
            <a:r>
              <a:rPr sz="2000"/>
              <a:t>, 135 to 216 modules. </a:t>
            </a:r>
            <a:r>
              <a:rPr sz="2000" b="1"/>
              <a:t>Front-back asymmetric</a:t>
            </a:r>
            <a:r>
              <a:rPr sz="2000"/>
              <a:t>, </a:t>
            </a:r>
            <a:r>
              <a:rPr sz="2000" b="1"/>
              <a:t>charge asymmetric</a:t>
            </a:r>
            <a:r>
              <a:rPr sz="2000"/>
              <a:t> since modules are tilted 9deg to compensate for Lorentz shift (different approach with respect to pixel detector)</a:t>
            </a:r>
          </a:p>
        </p:txBody>
      </p:sp>
      <p:pic>
        <p:nvPicPr>
          <p:cNvPr id="433" name="Screen Shot 2013-10-16 at 11.35.03 PM.png"/>
          <p:cNvPicPr/>
          <p:nvPr/>
        </p:nvPicPr>
        <p:blipFill>
          <a:blip r:embed="rId3">
            <a:extLst/>
          </a:blip>
          <a:stretch>
            <a:fillRect/>
          </a:stretch>
        </p:blipFill>
        <p:spPr>
          <a:xfrm>
            <a:off x="975522" y="4527351"/>
            <a:ext cx="7974212" cy="1761490"/>
          </a:xfrm>
          <a:prstGeom prst="rect">
            <a:avLst/>
          </a:prstGeom>
          <a:ln w="12700">
            <a:miter lim="400000"/>
          </a:ln>
        </p:spPr>
      </p:pic>
      <p:sp>
        <p:nvSpPr>
          <p:cNvPr id="434" name="Shape 434"/>
          <p:cNvSpPr/>
          <p:nvPr/>
        </p:nvSpPr>
        <p:spPr>
          <a:xfrm>
            <a:off x="206050" y="4702474"/>
            <a:ext cx="585343" cy="53379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a:latin typeface="Arial"/>
                <a:ea typeface="Arial"/>
                <a:cs typeface="Arial"/>
                <a:sym typeface="Arial"/>
              </a:defRPr>
            </a:lvl1pPr>
          </a:lstStyle>
          <a:p>
            <a:pPr lvl="0">
              <a:defRPr sz="1800"/>
            </a:pPr>
            <a:r>
              <a:rPr sz="3000"/>
              <a:t>ext</a:t>
            </a:r>
          </a:p>
        </p:txBody>
      </p:sp>
      <p:sp>
        <p:nvSpPr>
          <p:cNvPr id="435" name="Shape 435"/>
          <p:cNvSpPr/>
          <p:nvPr/>
        </p:nvSpPr>
        <p:spPr>
          <a:xfrm>
            <a:off x="257483" y="5309692"/>
            <a:ext cx="478455" cy="53379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a:latin typeface="Arial"/>
                <a:ea typeface="Arial"/>
                <a:cs typeface="Arial"/>
                <a:sym typeface="Arial"/>
              </a:defRPr>
            </a:lvl1pPr>
          </a:lstStyle>
          <a:p>
            <a:pPr lvl="0">
              <a:defRPr sz="1800"/>
            </a:pPr>
            <a:r>
              <a:rPr sz="3000"/>
              <a:t>int</a:t>
            </a:r>
          </a:p>
        </p:txBody>
      </p:sp>
      <p:sp>
        <p:nvSpPr>
          <p:cNvPr id="436" name="Shape 436"/>
          <p:cNvSpPr/>
          <p:nvPr/>
        </p:nvSpPr>
        <p:spPr>
          <a:xfrm flipH="1">
            <a:off x="973336" y="6018610"/>
            <a:ext cx="7855730" cy="2"/>
          </a:xfrm>
          <a:prstGeom prst="line">
            <a:avLst/>
          </a:prstGeom>
          <a:ln w="50800">
            <a:solidFill>
              <a:srgbClr val="FF9300"/>
            </a:solidFill>
            <a:miter lim="400000"/>
            <a:headEnd type="arrow"/>
          </a:ln>
        </p:spPr>
        <p:txBody>
          <a:bodyPr lIns="0" tIns="0" rIns="0" bIns="0"/>
          <a:lstStyle/>
          <a:p>
            <a:pPr defTabSz="321457">
              <a:defRPr sz="1200">
                <a:latin typeface="+mn-lt"/>
                <a:ea typeface="+mn-ea"/>
                <a:cs typeface="+mn-cs"/>
                <a:sym typeface="Helvetica"/>
              </a:defRPr>
            </a:pPr>
            <a:endParaRPr/>
          </a:p>
        </p:txBody>
      </p:sp>
      <p:sp>
        <p:nvSpPr>
          <p:cNvPr id="437" name="Shape 437"/>
          <p:cNvSpPr/>
          <p:nvPr/>
        </p:nvSpPr>
        <p:spPr>
          <a:xfrm>
            <a:off x="4964906" y="4527277"/>
            <a:ext cx="0" cy="1491333"/>
          </a:xfrm>
          <a:prstGeom prst="line">
            <a:avLst/>
          </a:prstGeom>
          <a:ln w="50800">
            <a:solidFill>
              <a:srgbClr val="FF9300"/>
            </a:solidFill>
            <a:custDash>
              <a:ds d="200000" sp="200000"/>
            </a:custDash>
            <a:miter lim="400000"/>
          </a:ln>
        </p:spPr>
        <p:txBody>
          <a:bodyPr lIns="0" tIns="0" rIns="0" bIns="0"/>
          <a:lstStyle/>
          <a:p>
            <a:pPr defTabSz="321457">
              <a:defRPr sz="1200">
                <a:latin typeface="+mn-lt"/>
                <a:ea typeface="+mn-ea"/>
                <a:cs typeface="+mn-cs"/>
                <a:sym typeface="Helvetica"/>
              </a:defRPr>
            </a:pPr>
            <a:endParaRPr/>
          </a:p>
        </p:txBody>
      </p:sp>
      <p:sp>
        <p:nvSpPr>
          <p:cNvPr id="438" name="Shape 438"/>
          <p:cNvSpPr/>
          <p:nvPr/>
        </p:nvSpPr>
        <p:spPr>
          <a:xfrm>
            <a:off x="4632153" y="5997278"/>
            <a:ext cx="703126" cy="53379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a:latin typeface="Arial"/>
                <a:ea typeface="Arial"/>
                <a:cs typeface="Arial"/>
                <a:sym typeface="Arial"/>
              </a:defRPr>
            </a:lvl1pPr>
          </a:lstStyle>
          <a:p>
            <a:pPr lvl="0">
              <a:defRPr sz="1800"/>
            </a:pPr>
            <a:r>
              <a:rPr sz="3000"/>
              <a:t>z=0</a:t>
            </a:r>
          </a:p>
        </p:txBody>
      </p:sp>
      <p:pic>
        <p:nvPicPr>
          <p:cNvPr id="439" name="droppedImage.png"/>
          <p:cNvPicPr/>
          <p:nvPr/>
        </p:nvPicPr>
        <p:blipFill>
          <a:blip r:embed="rId4">
            <a:extLst/>
          </a:blip>
          <a:stretch>
            <a:fillRect/>
          </a:stretch>
        </p:blipFill>
        <p:spPr>
          <a:xfrm>
            <a:off x="910828" y="2477618"/>
            <a:ext cx="3687962" cy="1630039"/>
          </a:xfrm>
          <a:prstGeom prst="rect">
            <a:avLst/>
          </a:prstGeom>
          <a:ln w="12700">
            <a:miter lim="400000"/>
          </a:ln>
        </p:spPr>
      </p:pic>
      <p:sp>
        <p:nvSpPr>
          <p:cNvPr id="440" name="Shape 440"/>
          <p:cNvSpPr/>
          <p:nvPr/>
        </p:nvSpPr>
        <p:spPr>
          <a:xfrm>
            <a:off x="8580920" y="5997278"/>
            <a:ext cx="264492" cy="53379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a:latin typeface="Arial"/>
                <a:ea typeface="Arial"/>
                <a:cs typeface="Arial"/>
                <a:sym typeface="Arial"/>
              </a:defRPr>
            </a:lvl1pPr>
          </a:lstStyle>
          <a:p>
            <a:pPr lvl="0">
              <a:defRPr sz="1800"/>
            </a:pPr>
            <a:r>
              <a:rPr sz="3000"/>
              <a:t>z</a:t>
            </a:r>
          </a:p>
        </p:txBody>
      </p:sp>
      <p:sp>
        <p:nvSpPr>
          <p:cNvPr id="441" name="Shape 441"/>
          <p:cNvSpPr/>
          <p:nvPr/>
        </p:nvSpPr>
        <p:spPr>
          <a:xfrm>
            <a:off x="2406690" y="2580680"/>
            <a:ext cx="2424271" cy="44518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21230"/>
                </a:lnTo>
              </a:path>
            </a:pathLst>
          </a:custGeom>
          <a:ln w="38100">
            <a:solidFill>
              <a:srgbClr val="FF9300"/>
            </a:solidFill>
            <a:custDash>
              <a:ds d="200000" sp="200000"/>
            </a:custDash>
            <a:miter lim="400000"/>
          </a:ln>
        </p:spPr>
        <p:txBody>
          <a:bodyPr lIns="0" tIns="0" rIns="0" bIns="0" anchor="ctr"/>
          <a:lstStyle/>
          <a:p>
            <a:pPr lvl="0"/>
            <a:endParaRPr/>
          </a:p>
        </p:txBody>
      </p:sp>
      <p:sp>
        <p:nvSpPr>
          <p:cNvPr id="442" name="Shape 442"/>
          <p:cNvSpPr/>
          <p:nvPr/>
        </p:nvSpPr>
        <p:spPr>
          <a:xfrm>
            <a:off x="4378211" y="2627363"/>
            <a:ext cx="642700" cy="37990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2800">
                <a:latin typeface="Arial"/>
                <a:ea typeface="Arial"/>
                <a:cs typeface="Arial"/>
                <a:sym typeface="Arial"/>
              </a:defRPr>
            </a:lvl1pPr>
          </a:lstStyle>
          <a:p>
            <a:pPr lvl="0">
              <a:defRPr sz="1800"/>
            </a:pPr>
            <a:r>
              <a:rPr sz="2000"/>
              <a:t>9deg</a:t>
            </a:r>
          </a:p>
        </p:txBody>
      </p:sp>
      <p:sp>
        <p:nvSpPr>
          <p:cNvPr id="443" name="Shape 443"/>
          <p:cNvSpPr/>
          <p:nvPr/>
        </p:nvSpPr>
        <p:spPr>
          <a:xfrm>
            <a:off x="1863255" y="2559728"/>
            <a:ext cx="406793" cy="1730895"/>
          </a:xfrm>
          <a:custGeom>
            <a:avLst/>
            <a:gdLst/>
            <a:ahLst/>
            <a:cxnLst>
              <a:cxn ang="0">
                <a:pos x="wd2" y="hd2"/>
              </a:cxn>
              <a:cxn ang="5400000">
                <a:pos x="wd2" y="hd2"/>
              </a:cxn>
              <a:cxn ang="10800000">
                <a:pos x="wd2" y="hd2"/>
              </a:cxn>
              <a:cxn ang="16200000">
                <a:pos x="wd2" y="hd2"/>
              </a:cxn>
            </a:cxnLst>
            <a:rect l="0" t="0" r="r" b="b"/>
            <a:pathLst>
              <a:path w="18833" h="21600" extrusionOk="0">
                <a:moveTo>
                  <a:pt x="18833" y="21600"/>
                </a:moveTo>
                <a:cubicBezTo>
                  <a:pt x="18833" y="21600"/>
                  <a:pt x="4403" y="17287"/>
                  <a:pt x="927" y="11182"/>
                </a:cubicBezTo>
                <a:cubicBezTo>
                  <a:pt x="-2767" y="4695"/>
                  <a:pt x="5769" y="0"/>
                  <a:pt x="5769" y="0"/>
                </a:cubicBezTo>
              </a:path>
            </a:pathLst>
          </a:custGeom>
          <a:ln w="38100">
            <a:solidFill>
              <a:srgbClr val="0433FF"/>
            </a:solidFill>
            <a:miter lim="400000"/>
          </a:ln>
          <a:extLst>
            <a:ext uri="{C572A759-6A51-4108-AA02-DFA0A04FC94B}">
              <ma14:wrappingTextBoxFlag xmlns:ma14="http://schemas.microsoft.com/office/mac/drawingml/2011/main" val="1"/>
            </a:ext>
          </a:extLst>
        </p:spPr>
        <p:txBody>
          <a:bodyPr lIns="0" tIns="0" rIns="0" bIns="0" anchor="ctr"/>
          <a:lstStyle/>
          <a:p>
            <a:pPr lvl="0">
              <a:defRPr sz="1800"/>
            </a:pPr>
            <a:r>
              <a:rPr sz="3000"/>
              <a:t>     </a:t>
            </a:r>
          </a:p>
        </p:txBody>
      </p:sp>
      <p:sp>
        <p:nvSpPr>
          <p:cNvPr id="444" name="Shape 444"/>
          <p:cNvSpPr/>
          <p:nvPr/>
        </p:nvSpPr>
        <p:spPr>
          <a:xfrm rot="19226851" flipH="1">
            <a:off x="1375171" y="2786062"/>
            <a:ext cx="406794" cy="1730895"/>
          </a:xfrm>
          <a:custGeom>
            <a:avLst/>
            <a:gdLst/>
            <a:ahLst/>
            <a:cxnLst>
              <a:cxn ang="0">
                <a:pos x="wd2" y="hd2"/>
              </a:cxn>
              <a:cxn ang="5400000">
                <a:pos x="wd2" y="hd2"/>
              </a:cxn>
              <a:cxn ang="10800000">
                <a:pos x="wd2" y="hd2"/>
              </a:cxn>
              <a:cxn ang="16200000">
                <a:pos x="wd2" y="hd2"/>
              </a:cxn>
            </a:cxnLst>
            <a:rect l="0" t="0" r="r" b="b"/>
            <a:pathLst>
              <a:path w="18833" h="21600" extrusionOk="0">
                <a:moveTo>
                  <a:pt x="18833" y="21600"/>
                </a:moveTo>
                <a:cubicBezTo>
                  <a:pt x="18833" y="21600"/>
                  <a:pt x="4403" y="17287"/>
                  <a:pt x="927" y="11182"/>
                </a:cubicBezTo>
                <a:cubicBezTo>
                  <a:pt x="-2767" y="4695"/>
                  <a:pt x="5769" y="0"/>
                  <a:pt x="5769" y="0"/>
                </a:cubicBezTo>
              </a:path>
            </a:pathLst>
          </a:custGeom>
          <a:ln w="38100">
            <a:solidFill>
              <a:srgbClr val="0433FF"/>
            </a:solidFill>
            <a:miter lim="400000"/>
          </a:ln>
          <a:extLst>
            <a:ext uri="{C572A759-6A51-4108-AA02-DFA0A04FC94B}">
              <ma14:wrappingTextBoxFlag xmlns:ma14="http://schemas.microsoft.com/office/mac/drawingml/2011/main" val="1"/>
            </a:ext>
          </a:extLst>
        </p:spPr>
        <p:txBody>
          <a:bodyPr lIns="0" tIns="0" rIns="0" bIns="0" anchor="ctr"/>
          <a:lstStyle/>
          <a:p>
            <a:pPr lvl="0">
              <a:defRPr sz="1800"/>
            </a:pPr>
            <a:r>
              <a:rPr sz="3000"/>
              <a:t>     </a:t>
            </a:r>
          </a:p>
        </p:txBody>
      </p:sp>
      <p:sp>
        <p:nvSpPr>
          <p:cNvPr id="445" name="Shape 445"/>
          <p:cNvSpPr/>
          <p:nvPr/>
        </p:nvSpPr>
        <p:spPr>
          <a:xfrm>
            <a:off x="2132630" y="2273599"/>
            <a:ext cx="296802" cy="53379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a:solidFill>
                  <a:srgbClr val="0433FF"/>
                </a:solidFill>
                <a:latin typeface="Arial"/>
                <a:ea typeface="Arial"/>
                <a:cs typeface="Arial"/>
                <a:sym typeface="Arial"/>
              </a:defRPr>
            </a:lvl1pPr>
          </a:lstStyle>
          <a:p>
            <a:pPr lvl="0">
              <a:defRPr sz="1800">
                <a:solidFill>
                  <a:srgbClr val="000000"/>
                </a:solidFill>
              </a:defRPr>
            </a:pPr>
            <a:r>
              <a:rPr sz="3000"/>
              <a:t>+</a:t>
            </a:r>
          </a:p>
        </p:txBody>
      </p:sp>
      <p:sp>
        <p:nvSpPr>
          <p:cNvPr id="446" name="Shape 446"/>
          <p:cNvSpPr/>
          <p:nvPr/>
        </p:nvSpPr>
        <p:spPr>
          <a:xfrm>
            <a:off x="681072" y="2746872"/>
            <a:ext cx="200247" cy="53379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a:solidFill>
                  <a:srgbClr val="0433FF"/>
                </a:solidFill>
                <a:latin typeface="Arial"/>
                <a:ea typeface="Arial"/>
                <a:cs typeface="Arial"/>
                <a:sym typeface="Arial"/>
              </a:defRPr>
            </a:lvl1pPr>
          </a:lstStyle>
          <a:p>
            <a:pPr lvl="0">
              <a:defRPr sz="1800">
                <a:solidFill>
                  <a:srgbClr val="000000"/>
                </a:solidFill>
              </a:defRPr>
            </a:pPr>
            <a:r>
              <a:rPr sz="3000"/>
              <a:t>-</a:t>
            </a:r>
          </a:p>
        </p:txBody>
      </p:sp>
      <p:sp>
        <p:nvSpPr>
          <p:cNvPr id="447" name="Shape 447"/>
          <p:cNvSpPr/>
          <p:nvPr/>
        </p:nvSpPr>
        <p:spPr>
          <a:xfrm>
            <a:off x="205383" y="3255864"/>
            <a:ext cx="585343" cy="53379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a:latin typeface="Arial"/>
                <a:ea typeface="Arial"/>
                <a:cs typeface="Arial"/>
                <a:sym typeface="Arial"/>
              </a:defRPr>
            </a:lvl1pPr>
          </a:lstStyle>
          <a:p>
            <a:pPr lvl="0">
              <a:defRPr sz="1800"/>
            </a:pPr>
            <a:r>
              <a:rPr sz="3000"/>
              <a:t>ext</a:t>
            </a:r>
          </a:p>
        </p:txBody>
      </p:sp>
      <p:sp>
        <p:nvSpPr>
          <p:cNvPr id="448" name="Shape 448"/>
          <p:cNvSpPr/>
          <p:nvPr/>
        </p:nvSpPr>
        <p:spPr>
          <a:xfrm>
            <a:off x="258961" y="3863083"/>
            <a:ext cx="478455" cy="53379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a:latin typeface="Arial"/>
                <a:ea typeface="Arial"/>
                <a:cs typeface="Arial"/>
                <a:sym typeface="Arial"/>
              </a:defRPr>
            </a:lvl1pPr>
          </a:lstStyle>
          <a:p>
            <a:pPr lvl="0">
              <a:defRPr sz="1800"/>
            </a:pPr>
            <a:r>
              <a:rPr sz="3000"/>
              <a:t>int</a:t>
            </a:r>
          </a:p>
        </p:txBody>
      </p:sp>
      <p:grpSp>
        <p:nvGrpSpPr>
          <p:cNvPr id="453" name="Group 453"/>
          <p:cNvGrpSpPr/>
          <p:nvPr/>
        </p:nvGrpSpPr>
        <p:grpSpPr>
          <a:xfrm>
            <a:off x="3348624" y="3127301"/>
            <a:ext cx="1209448" cy="1228478"/>
            <a:chOff x="0" y="-35383"/>
            <a:chExt cx="1720102" cy="1747165"/>
          </a:xfrm>
        </p:grpSpPr>
        <p:sp>
          <p:nvSpPr>
            <p:cNvPr id="449" name="Shape 449"/>
            <p:cNvSpPr/>
            <p:nvPr/>
          </p:nvSpPr>
          <p:spPr>
            <a:xfrm flipH="1">
              <a:off x="333998" y="1244600"/>
              <a:ext cx="1007566" cy="1"/>
            </a:xfrm>
            <a:prstGeom prst="line">
              <a:avLst/>
            </a:prstGeom>
            <a:noFill/>
            <a:ln w="38100" cap="flat">
              <a:solidFill>
                <a:srgbClr val="FF9300"/>
              </a:solidFill>
              <a:prstDash val="solid"/>
              <a:miter lim="400000"/>
              <a:headEnd type="arrow" w="med" len="med"/>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450" name="Shape 450"/>
            <p:cNvSpPr/>
            <p:nvPr/>
          </p:nvSpPr>
          <p:spPr>
            <a:xfrm flipH="1">
              <a:off x="445851" y="290835"/>
              <a:ext cx="1" cy="1085230"/>
            </a:xfrm>
            <a:prstGeom prst="line">
              <a:avLst/>
            </a:prstGeom>
            <a:noFill/>
            <a:ln w="38100" cap="flat">
              <a:solidFill>
                <a:srgbClr val="FF9300"/>
              </a:solidFill>
              <a:prstDash val="solid"/>
              <a:miter lim="400000"/>
              <a:headEnd type="arrow" w="med" len="med"/>
            </a:ln>
            <a:effectLst/>
          </p:spPr>
          <p:txBody>
            <a:bodyPr wrap="square" lIns="0" tIns="0" rIns="0" bIns="0" numCol="1" anchor="t">
              <a:noAutofit/>
            </a:bodyPr>
            <a:lstStyle/>
            <a:p>
              <a:pPr defTabSz="321457">
                <a:defRPr sz="1200">
                  <a:latin typeface="+mn-lt"/>
                  <a:ea typeface="+mn-ea"/>
                  <a:cs typeface="+mn-cs"/>
                  <a:sym typeface="Helvetica"/>
                </a:defRPr>
              </a:pPr>
              <a:endParaRPr/>
            </a:p>
          </p:txBody>
        </p:sp>
        <p:sp>
          <p:nvSpPr>
            <p:cNvPr id="451" name="Shape 451"/>
            <p:cNvSpPr/>
            <p:nvPr/>
          </p:nvSpPr>
          <p:spPr>
            <a:xfrm>
              <a:off x="1346212" y="1018716"/>
              <a:ext cx="373890" cy="6930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600">
                  <a:latin typeface="Arial"/>
                  <a:ea typeface="Arial"/>
                  <a:cs typeface="Arial"/>
                  <a:sym typeface="Arial"/>
                </a:defRPr>
              </a:lvl1pPr>
            </a:lstStyle>
            <a:p>
              <a:pPr lvl="0">
                <a:defRPr sz="1800"/>
              </a:pPr>
              <a:r>
                <a:rPr sz="2500"/>
                <a:t>x</a:t>
              </a:r>
            </a:p>
          </p:txBody>
        </p:sp>
        <p:sp>
          <p:nvSpPr>
            <p:cNvPr id="452" name="Shape 452"/>
            <p:cNvSpPr/>
            <p:nvPr/>
          </p:nvSpPr>
          <p:spPr>
            <a:xfrm>
              <a:off x="0" y="-35383"/>
              <a:ext cx="373890" cy="6930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600">
                  <a:latin typeface="Arial"/>
                  <a:ea typeface="Arial"/>
                  <a:cs typeface="Arial"/>
                  <a:sym typeface="Arial"/>
                </a:defRPr>
              </a:lvl1pPr>
            </a:lstStyle>
            <a:p>
              <a:pPr lvl="0">
                <a:defRPr sz="1800"/>
              </a:pPr>
              <a:r>
                <a:rPr sz="2500"/>
                <a:t>y</a:t>
              </a:r>
            </a:p>
          </p:txBody>
        </p:sp>
      </p:grpSp>
      <p:sp>
        <p:nvSpPr>
          <p:cNvPr id="2" name="Slide Number Placeholder 1"/>
          <p:cNvSpPr>
            <a:spLocks noGrp="1"/>
          </p:cNvSpPr>
          <p:nvPr>
            <p:ph type="sldNum" sz="quarter" idx="2"/>
          </p:nvPr>
        </p:nvSpPr>
        <p:spPr/>
        <p:txBody>
          <a:bodyPr/>
          <a:lstStyle/>
          <a:p>
            <a:pPr lvl="0"/>
            <a:fld id="{86CB4B4D-7CA3-9044-876B-883B54F8677D}" type="slidenum">
              <a:rPr lang="en-US" smtClean="0"/>
              <a:t>55</a:t>
            </a:fld>
            <a:endParaRPr lang="en-US"/>
          </a:p>
        </p:txBody>
      </p:sp>
      <p:sp>
        <p:nvSpPr>
          <p:cNvPr id="29" name="TextBox 28"/>
          <p:cNvSpPr txBox="1"/>
          <p:nvPr/>
        </p:nvSpPr>
        <p:spPr>
          <a:xfrm rot="5400000">
            <a:off x="7949497" y="4854563"/>
            <a:ext cx="2278614" cy="253916"/>
          </a:xfrm>
          <a:prstGeom prst="rect">
            <a:avLst/>
          </a:prstGeom>
          <a:noFill/>
        </p:spPr>
        <p:txBody>
          <a:bodyPr wrap="none" rtlCol="0">
            <a:spAutoFit/>
          </a:bodyPr>
          <a:lstStyle/>
          <a:p>
            <a:r>
              <a:rPr lang="en-US" sz="1050" dirty="0" smtClean="0"/>
              <a:t>Slide from CMS Tracking Training Days</a:t>
            </a:r>
            <a:endParaRPr lang="en-US" sz="1050" dirty="0"/>
          </a:p>
        </p:txBody>
      </p:sp>
    </p:spTree>
    <p:extLst>
      <p:ext uri="{BB962C8B-B14F-4D97-AF65-F5344CB8AC3E}">
        <p14:creationId xmlns:p14="http://schemas.microsoft.com/office/powerpoint/2010/main" val="1921518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p:cNvSpPr>
          <p:nvPr>
            <p:ph type="title"/>
          </p:nvPr>
        </p:nvSpPr>
        <p:spPr>
          <a:xfrm>
            <a:off x="457200" y="187087"/>
            <a:ext cx="8229600" cy="1143000"/>
          </a:xfrm>
          <a:prstGeom prst="rect">
            <a:avLst/>
          </a:prstGeom>
        </p:spPr>
        <p:txBody>
          <a:bodyPr>
            <a:normAutofit/>
          </a:bodyPr>
          <a:lstStyle/>
          <a:p>
            <a:pPr lvl="0">
              <a:defRPr sz="1800" b="0"/>
            </a:pPr>
            <a:r>
              <a:rPr sz="4000" b="1" dirty="0">
                <a:solidFill>
                  <a:srgbClr val="660066"/>
                </a:solidFill>
              </a:rPr>
              <a:t>Pixel local reconstruction</a:t>
            </a:r>
          </a:p>
        </p:txBody>
      </p:sp>
      <p:sp>
        <p:nvSpPr>
          <p:cNvPr id="359" name="Shape 359"/>
          <p:cNvSpPr>
            <a:spLocks noGrp="1"/>
          </p:cNvSpPr>
          <p:nvPr>
            <p:ph type="body" idx="1"/>
          </p:nvPr>
        </p:nvSpPr>
        <p:spPr>
          <a:xfrm>
            <a:off x="457200" y="1201601"/>
            <a:ext cx="8229600" cy="5141656"/>
          </a:xfrm>
          <a:prstGeom prst="rect">
            <a:avLst/>
          </a:prstGeom>
        </p:spPr>
        <p:txBody>
          <a:bodyPr>
            <a:normAutofit fontScale="92500" lnSpcReduction="10000"/>
          </a:bodyPr>
          <a:lstStyle/>
          <a:p>
            <a:pPr lvl="0">
              <a:defRPr sz="1800"/>
            </a:pPr>
            <a:r>
              <a:rPr sz="2100" b="1" dirty="0">
                <a:solidFill>
                  <a:srgbClr val="008000"/>
                </a:solidFill>
              </a:rPr>
              <a:t>Zero suppression </a:t>
            </a:r>
            <a:r>
              <a:rPr sz="2100" dirty="0"/>
              <a:t>performed on the readout chip </a:t>
            </a:r>
            <a:r>
              <a:rPr sz="2100" i="1" dirty="0"/>
              <a:t>discarding</a:t>
            </a:r>
            <a:r>
              <a:rPr sz="2100" dirty="0"/>
              <a:t> pixels below </a:t>
            </a:r>
            <a:r>
              <a:rPr sz="2100" dirty="0">
                <a:latin typeface="Arial"/>
                <a:ea typeface="Arial"/>
                <a:cs typeface="Arial"/>
                <a:sym typeface="Arial"/>
              </a:rPr>
              <a:t>3200e</a:t>
            </a:r>
            <a:r>
              <a:rPr sz="2100" baseline="31999" dirty="0">
                <a:latin typeface="Arial"/>
                <a:ea typeface="Arial"/>
                <a:cs typeface="Arial"/>
                <a:sym typeface="Arial"/>
              </a:rPr>
              <a:t>-</a:t>
            </a:r>
            <a:r>
              <a:rPr sz="2100" dirty="0"/>
              <a:t> equivalent signal. Pixel clusters are formed from adjacent </a:t>
            </a:r>
            <a:r>
              <a:rPr sz="2100" dirty="0" smtClean="0"/>
              <a:t>pixels</a:t>
            </a:r>
            <a:r>
              <a:rPr lang="en-US" sz="2100" dirty="0" smtClean="0"/>
              <a:t>. (threshold will be 1600</a:t>
            </a:r>
            <a:r>
              <a:rPr lang="en-US" sz="2100" dirty="0">
                <a:latin typeface="Arial"/>
                <a:ea typeface="Arial"/>
                <a:cs typeface="Arial"/>
                <a:sym typeface="Arial"/>
              </a:rPr>
              <a:t>e</a:t>
            </a:r>
            <a:r>
              <a:rPr lang="en-US" sz="2100" baseline="31999" dirty="0">
                <a:latin typeface="Arial"/>
                <a:ea typeface="Arial"/>
                <a:cs typeface="Arial"/>
                <a:sym typeface="Arial"/>
              </a:rPr>
              <a:t>-</a:t>
            </a:r>
            <a:r>
              <a:rPr lang="en-US" sz="2100" dirty="0"/>
              <a:t>  </a:t>
            </a:r>
            <a:r>
              <a:rPr lang="en-US" sz="2100" dirty="0" smtClean="0"/>
              <a:t>for pixel phase I)</a:t>
            </a:r>
          </a:p>
          <a:p>
            <a:pPr lvl="0" algn="l">
              <a:defRPr sz="1800"/>
            </a:pPr>
            <a:endParaRPr lang="en-US" sz="2100" dirty="0" smtClean="0"/>
          </a:p>
          <a:p>
            <a:pPr lvl="0" algn="l">
              <a:defRPr sz="1800"/>
            </a:pPr>
            <a:endParaRPr sz="2100" dirty="0"/>
          </a:p>
          <a:p>
            <a:pPr lvl="0" algn="l">
              <a:defRPr sz="1800"/>
            </a:pPr>
            <a:endParaRPr lang="en-US" sz="2100" b="1" dirty="0" smtClean="0"/>
          </a:p>
          <a:p>
            <a:pPr lvl="0" algn="l">
              <a:defRPr sz="1800"/>
            </a:pPr>
            <a:r>
              <a:rPr sz="2100" b="1" dirty="0" smtClean="0"/>
              <a:t>Fast </a:t>
            </a:r>
            <a:r>
              <a:rPr sz="2100" b="1" dirty="0"/>
              <a:t>hit position reconstruction</a:t>
            </a:r>
            <a:r>
              <a:rPr sz="2100" dirty="0"/>
              <a:t> (track seeding and pattern recognition) consists in a slightly elaborated </a:t>
            </a:r>
            <a:r>
              <a:rPr sz="2100" b="1" dirty="0">
                <a:solidFill>
                  <a:srgbClr val="008000"/>
                </a:solidFill>
              </a:rPr>
              <a:t>charge-based center-of-weight </a:t>
            </a:r>
            <a:r>
              <a:rPr sz="2100" dirty="0"/>
              <a:t>algorithm in both dimensions corrected for </a:t>
            </a:r>
            <a:r>
              <a:rPr sz="2100" dirty="0" smtClean="0">
                <a:solidFill>
                  <a:srgbClr val="008000"/>
                </a:solidFill>
              </a:rPr>
              <a:t>Lorentz </a:t>
            </a:r>
            <a:r>
              <a:rPr sz="2100" dirty="0">
                <a:solidFill>
                  <a:srgbClr val="008000"/>
                </a:solidFill>
              </a:rPr>
              <a:t>shift</a:t>
            </a:r>
            <a:r>
              <a:rPr sz="2100" dirty="0"/>
              <a:t>.</a:t>
            </a:r>
          </a:p>
          <a:p>
            <a:pPr lvl="0" algn="l">
              <a:defRPr sz="1800"/>
            </a:pPr>
            <a:endParaRPr lang="en-US" sz="2100" dirty="0" smtClean="0"/>
          </a:p>
          <a:p>
            <a:pPr lvl="0" algn="l">
              <a:defRPr sz="1800"/>
            </a:pPr>
            <a:endParaRPr sz="2100" dirty="0"/>
          </a:p>
          <a:p>
            <a:pPr lvl="0" algn="l">
              <a:defRPr sz="1800"/>
            </a:pPr>
            <a:r>
              <a:rPr sz="2100" dirty="0"/>
              <a:t>More sophisticated </a:t>
            </a:r>
            <a:r>
              <a:rPr sz="2100" b="1" dirty="0"/>
              <a:t>template-based hit reconstruction</a:t>
            </a:r>
            <a:r>
              <a:rPr sz="2100" dirty="0"/>
              <a:t> is used for fitting. In the template-based reconstruction, the observed cluster charge distribution is </a:t>
            </a:r>
            <a:r>
              <a:rPr sz="2100" dirty="0">
                <a:solidFill>
                  <a:srgbClr val="008000"/>
                </a:solidFill>
              </a:rPr>
              <a:t>compared to expected cluster charge shapes </a:t>
            </a:r>
            <a:r>
              <a:rPr sz="2100" dirty="0"/>
              <a:t>(templates) to estimate the hit </a:t>
            </a:r>
            <a:r>
              <a:rPr sz="2100" dirty="0" smtClean="0"/>
              <a:t>position</a:t>
            </a:r>
            <a:r>
              <a:rPr lang="en-US" sz="2100" dirty="0" smtClean="0"/>
              <a:t> </a:t>
            </a:r>
            <a:r>
              <a:rPr lang="en-US" sz="2100" dirty="0" smtClean="0">
                <a:solidFill>
                  <a:srgbClr val="008000"/>
                </a:solidFill>
                <a:sym typeface="Wingdings"/>
              </a:rPr>
              <a:t> Pixel simulation tool</a:t>
            </a:r>
            <a:r>
              <a:rPr sz="2100" dirty="0" smtClean="0"/>
              <a:t>. </a:t>
            </a:r>
            <a:endParaRPr lang="en-US" sz="2100" dirty="0" smtClean="0"/>
          </a:p>
          <a:p>
            <a:pPr lvl="1">
              <a:defRPr sz="1800"/>
            </a:pPr>
            <a:r>
              <a:rPr lang="en-US" sz="2200" dirty="0" smtClean="0"/>
              <a:t>Also helps a lot to accommodate all changes due to radiation effects</a:t>
            </a:r>
          </a:p>
          <a:p>
            <a:pPr lvl="2">
              <a:defRPr sz="1800"/>
            </a:pPr>
            <a:r>
              <a:rPr lang="en-US" sz="1700" dirty="0" smtClean="0"/>
              <a:t>Changes in electrical field; Lorentz angle</a:t>
            </a:r>
            <a:endParaRPr sz="1700" dirty="0"/>
          </a:p>
        </p:txBody>
      </p:sp>
      <p:sp>
        <p:nvSpPr>
          <p:cNvPr id="2" name="Slide Number Placeholder 1"/>
          <p:cNvSpPr>
            <a:spLocks noGrp="1"/>
          </p:cNvSpPr>
          <p:nvPr>
            <p:ph type="sldNum" sz="quarter" idx="2"/>
          </p:nvPr>
        </p:nvSpPr>
        <p:spPr/>
        <p:txBody>
          <a:bodyPr/>
          <a:lstStyle/>
          <a:p>
            <a:pPr lvl="0"/>
            <a:fld id="{86CB4B4D-7CA3-9044-876B-883B54F8677D}" type="slidenum">
              <a:rPr lang="en-US" smtClean="0"/>
              <a:t>56</a:t>
            </a:fld>
            <a:endParaRPr lang="en-US"/>
          </a:p>
        </p:txBody>
      </p:sp>
      <p:sp>
        <p:nvSpPr>
          <p:cNvPr id="4" name="TextBox 3"/>
          <p:cNvSpPr txBox="1"/>
          <p:nvPr/>
        </p:nvSpPr>
        <p:spPr>
          <a:xfrm>
            <a:off x="1947323" y="2129505"/>
            <a:ext cx="6752570"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Too many channels:</a:t>
            </a:r>
          </a:p>
          <a:p>
            <a:r>
              <a:rPr lang="en-US" dirty="0" smtClean="0"/>
              <a:t>Pixel sends only pulse height info and pixel address for pixels being hit</a:t>
            </a:r>
            <a:endParaRPr lang="en-US" dirty="0"/>
          </a:p>
        </p:txBody>
      </p:sp>
    </p:spTree>
    <p:extLst>
      <p:ext uri="{BB962C8B-B14F-4D97-AF65-F5344CB8AC3E}">
        <p14:creationId xmlns:p14="http://schemas.microsoft.com/office/powerpoint/2010/main" val="1593149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Shape 521"/>
          <p:cNvSpPr>
            <a:spLocks noGrp="1"/>
          </p:cNvSpPr>
          <p:nvPr>
            <p:ph type="title"/>
          </p:nvPr>
        </p:nvSpPr>
        <p:spPr>
          <a:xfrm>
            <a:off x="2146300" y="-153249"/>
            <a:ext cx="6540500" cy="1143000"/>
          </a:xfrm>
          <a:prstGeom prst="rect">
            <a:avLst/>
          </a:prstGeom>
        </p:spPr>
        <p:txBody>
          <a:bodyPr>
            <a:normAutofit/>
          </a:bodyPr>
          <a:lstStyle/>
          <a:p>
            <a:pPr lvl="0">
              <a:defRPr sz="1800" b="0"/>
            </a:pPr>
            <a:r>
              <a:rPr sz="4000" b="1" dirty="0">
                <a:solidFill>
                  <a:srgbClr val="660066"/>
                </a:solidFill>
              </a:rPr>
              <a:t>Strip Local Reco</a:t>
            </a:r>
          </a:p>
        </p:txBody>
      </p:sp>
      <p:sp>
        <p:nvSpPr>
          <p:cNvPr id="523" name="Shape 523"/>
          <p:cNvSpPr>
            <a:spLocks noGrp="1"/>
          </p:cNvSpPr>
          <p:nvPr>
            <p:ph type="body" idx="1"/>
          </p:nvPr>
        </p:nvSpPr>
        <p:spPr>
          <a:xfrm>
            <a:off x="209492" y="514257"/>
            <a:ext cx="8934508" cy="5750719"/>
          </a:xfrm>
          <a:prstGeom prst="rect">
            <a:avLst/>
          </a:prstGeom>
        </p:spPr>
        <p:txBody>
          <a:bodyPr>
            <a:normAutofit/>
          </a:bodyPr>
          <a:lstStyle/>
          <a:p>
            <a:pPr marL="0" lvl="0" indent="0" algn="l">
              <a:buNone/>
              <a:defRPr sz="1800"/>
            </a:pPr>
            <a:r>
              <a:rPr lang="en-US" sz="2100" b="1" dirty="0" smtClean="0"/>
              <a:t>Front End Driver (</a:t>
            </a:r>
            <a:r>
              <a:rPr sz="2100" b="1" dirty="0" smtClean="0"/>
              <a:t>FED</a:t>
            </a:r>
            <a:r>
              <a:rPr lang="en-US" sz="2100" b="1" dirty="0" smtClean="0"/>
              <a:t>)</a:t>
            </a:r>
            <a:r>
              <a:rPr sz="2100" dirty="0" smtClean="0"/>
              <a:t>:</a:t>
            </a:r>
            <a:endParaRPr sz="2100" dirty="0"/>
          </a:p>
          <a:p>
            <a:pPr>
              <a:defRPr sz="1800"/>
            </a:pPr>
            <a:r>
              <a:rPr sz="2100" dirty="0"/>
              <a:t>subtraction of pedestal (level when no particle signal is present)</a:t>
            </a:r>
          </a:p>
          <a:p>
            <a:pPr>
              <a:defRPr sz="1800"/>
            </a:pPr>
            <a:r>
              <a:rPr sz="2100" dirty="0"/>
              <a:t>subtraction of common mode (event-by-event chip-wide collective fluctuation)</a:t>
            </a:r>
          </a:p>
          <a:p>
            <a:pPr>
              <a:defRPr sz="1800"/>
            </a:pPr>
            <a:r>
              <a:rPr sz="2100" dirty="0"/>
              <a:t>zero suppression: strip is retained if signal &gt;5noise or if strip and one neighbours have a signal&gt;2noise. </a:t>
            </a:r>
            <a:endParaRPr lang="en-US" sz="2100" dirty="0" smtClean="0"/>
          </a:p>
          <a:p>
            <a:pPr lvl="1">
              <a:defRPr sz="1800"/>
            </a:pPr>
            <a:r>
              <a:rPr sz="1800" dirty="0" smtClean="0"/>
              <a:t>Channels </a:t>
            </a:r>
            <a:r>
              <a:rPr sz="1800" dirty="0"/>
              <a:t>passing zero suppression are known as </a:t>
            </a:r>
            <a:r>
              <a:rPr sz="1800" b="1" dirty="0"/>
              <a:t>digis</a:t>
            </a:r>
            <a:r>
              <a:rPr sz="1800" dirty="0" smtClean="0"/>
              <a:t>.</a:t>
            </a:r>
            <a:endParaRPr lang="en-US" sz="1800" dirty="0" smtClean="0"/>
          </a:p>
          <a:p>
            <a:pPr>
              <a:defRPr sz="1800"/>
            </a:pPr>
            <a:endParaRPr lang="en-US" sz="2100" dirty="0"/>
          </a:p>
          <a:p>
            <a:pPr>
              <a:defRPr sz="1800"/>
            </a:pPr>
            <a:endParaRPr lang="en-US" sz="2100" dirty="0" smtClean="0"/>
          </a:p>
          <a:p>
            <a:pPr>
              <a:defRPr sz="1800"/>
            </a:pPr>
            <a:r>
              <a:rPr lang="en-US" sz="2100" dirty="0" smtClean="0"/>
              <a:t>Later </a:t>
            </a:r>
            <a:r>
              <a:rPr lang="en-US" sz="2100" dirty="0" err="1" smtClean="0"/>
              <a:t>digis</a:t>
            </a:r>
            <a:r>
              <a:rPr lang="en-US" sz="2100" dirty="0"/>
              <a:t> </a:t>
            </a:r>
            <a:r>
              <a:rPr lang="en-US" sz="2100" dirty="0" smtClean="0"/>
              <a:t>to cluster</a:t>
            </a:r>
          </a:p>
          <a:p>
            <a:pPr lvl="1">
              <a:defRPr sz="1800"/>
            </a:pPr>
            <a:r>
              <a:rPr lang="en-US" sz="1700" dirty="0" smtClean="0"/>
              <a:t>Position = 															center of charge</a:t>
            </a:r>
            <a:endParaRPr sz="1700" dirty="0"/>
          </a:p>
          <a:p>
            <a:pPr marL="0" lvl="0" indent="0" algn="l">
              <a:buNone/>
              <a:defRPr sz="1800"/>
            </a:pPr>
            <a:endParaRPr sz="2100" dirty="0"/>
          </a:p>
        </p:txBody>
      </p:sp>
      <p:grpSp>
        <p:nvGrpSpPr>
          <p:cNvPr id="5" name="Group 4"/>
          <p:cNvGrpSpPr/>
          <p:nvPr/>
        </p:nvGrpSpPr>
        <p:grpSpPr>
          <a:xfrm>
            <a:off x="3187700" y="3022995"/>
            <a:ext cx="5854700" cy="3874966"/>
            <a:chOff x="2361594" y="-37046"/>
            <a:chExt cx="6222956" cy="4020011"/>
          </a:xfrm>
        </p:grpSpPr>
        <p:pic>
          <p:nvPicPr>
            <p:cNvPr id="6" name="Picture 5" descr="rawtoofflinedata.png"/>
            <p:cNvPicPr>
              <a:picLocks noChangeAspect="1"/>
            </p:cNvPicPr>
            <p:nvPr/>
          </p:nvPicPr>
          <p:blipFill rotWithShape="1">
            <a:blip r:embed="rId3">
              <a:extLst>
                <a:ext uri="{28A0092B-C50C-407E-A947-70E740481C1C}">
                  <a14:useLocalDpi xmlns:a14="http://schemas.microsoft.com/office/drawing/2010/main" val="0"/>
                </a:ext>
              </a:extLst>
            </a:blip>
            <a:srcRect r="8918" b="1505"/>
            <a:stretch/>
          </p:blipFill>
          <p:spPr>
            <a:xfrm>
              <a:off x="2361594" y="-37046"/>
              <a:ext cx="6222956" cy="4020011"/>
            </a:xfrm>
            <a:prstGeom prst="rect">
              <a:avLst/>
            </a:prstGeom>
          </p:spPr>
        </p:pic>
        <p:sp>
          <p:nvSpPr>
            <p:cNvPr id="7" name="Content Placeholder 2"/>
            <p:cNvSpPr txBox="1">
              <a:spLocks/>
            </p:cNvSpPr>
            <p:nvPr/>
          </p:nvSpPr>
          <p:spPr>
            <a:xfrm>
              <a:off x="4265147" y="1973364"/>
              <a:ext cx="3723717" cy="1997251"/>
            </a:xfrm>
            <a:prstGeom prst="rect">
              <a:avLst/>
            </a:prstGeom>
          </p:spPr>
          <p:txBody>
            <a:bodyPr vert="horz" lIns="91440" tIns="45720" rIns="91440" bIns="45720" rtlCol="0">
              <a:normAutofit fontScale="4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rgbClr val="0000FF"/>
                  </a:solidFill>
                </a:rPr>
                <a:t>From APVs</a:t>
              </a:r>
            </a:p>
            <a:p>
              <a:pPr lvl="1"/>
              <a:r>
                <a:rPr lang="en-US" dirty="0" smtClean="0">
                  <a:solidFill>
                    <a:srgbClr val="0000FF"/>
                  </a:solidFill>
                </a:rPr>
                <a:t>Signal on top of pedestal and noise</a:t>
              </a:r>
            </a:p>
            <a:p>
              <a:r>
                <a:rPr lang="en-US" dirty="0" smtClean="0">
                  <a:solidFill>
                    <a:srgbClr val="008000"/>
                  </a:solidFill>
                </a:rPr>
                <a:t>From FEDs</a:t>
              </a:r>
            </a:p>
            <a:p>
              <a:pPr lvl="1"/>
              <a:r>
                <a:rPr lang="en-US" dirty="0" smtClean="0">
                  <a:solidFill>
                    <a:srgbClr val="008000"/>
                  </a:solidFill>
                </a:rPr>
                <a:t>Pedestal is subtracted and signal is kept if above the noise</a:t>
              </a:r>
            </a:p>
            <a:p>
              <a:r>
                <a:rPr lang="en-US" dirty="0" smtClean="0">
                  <a:solidFill>
                    <a:srgbClr val="FF0000"/>
                  </a:solidFill>
                </a:rPr>
                <a:t>From offline reconstruction</a:t>
              </a:r>
            </a:p>
            <a:p>
              <a:pPr lvl="1"/>
              <a:r>
                <a:rPr lang="en-US" dirty="0" smtClean="0">
                  <a:solidFill>
                    <a:srgbClr val="FF0000"/>
                  </a:solidFill>
                </a:rPr>
                <a:t>Tighter cuts are applied on clusters on strips</a:t>
              </a:r>
            </a:p>
            <a:p>
              <a:pPr lvl="1"/>
              <a:r>
                <a:rPr lang="en-US" dirty="0" smtClean="0">
                  <a:solidFill>
                    <a:srgbClr val="FF0000"/>
                  </a:solidFill>
                </a:rPr>
                <a:t>Signal amplitude is corrected for gain calibration</a:t>
              </a:r>
              <a:endParaRPr lang="en-US" dirty="0">
                <a:solidFill>
                  <a:srgbClr val="FF0000"/>
                </a:solidFill>
              </a:endParaRPr>
            </a:p>
          </p:txBody>
        </p:sp>
      </p:grpSp>
      <p:sp>
        <p:nvSpPr>
          <p:cNvPr id="2" name="Slide Number Placeholder 1"/>
          <p:cNvSpPr>
            <a:spLocks noGrp="1"/>
          </p:cNvSpPr>
          <p:nvPr>
            <p:ph type="sldNum" sz="quarter" idx="2"/>
          </p:nvPr>
        </p:nvSpPr>
        <p:spPr>
          <a:xfrm>
            <a:off x="0" y="6356350"/>
            <a:ext cx="635114" cy="365125"/>
          </a:xfrm>
        </p:spPr>
        <p:txBody>
          <a:bodyPr/>
          <a:lstStyle/>
          <a:p>
            <a:pPr lvl="0"/>
            <a:fld id="{86CB4B4D-7CA3-9044-876B-883B54F8677D}" type="slidenum">
              <a:rPr lang="en-US" smtClean="0"/>
              <a:t>57</a:t>
            </a:fld>
            <a:endParaRPr lang="en-US"/>
          </a:p>
        </p:txBody>
      </p:sp>
    </p:spTree>
    <p:extLst>
      <p:ext uri="{BB962C8B-B14F-4D97-AF65-F5344CB8AC3E}">
        <p14:creationId xmlns:p14="http://schemas.microsoft.com/office/powerpoint/2010/main" val="3013716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srcRect l="51390" t="5211"/>
          <a:stretch/>
        </p:blipFill>
        <p:spPr>
          <a:xfrm>
            <a:off x="6339007" y="877979"/>
            <a:ext cx="2726055" cy="2472043"/>
          </a:xfrm>
          <a:prstGeom prst="rect">
            <a:avLst/>
          </a:prstGeom>
        </p:spPr>
      </p:pic>
      <p:sp>
        <p:nvSpPr>
          <p:cNvPr id="2" name="Title 1"/>
          <p:cNvSpPr>
            <a:spLocks noGrp="1"/>
          </p:cNvSpPr>
          <p:nvPr>
            <p:ph type="title"/>
          </p:nvPr>
        </p:nvSpPr>
        <p:spPr>
          <a:xfrm>
            <a:off x="132645" y="116420"/>
            <a:ext cx="8890509" cy="1143000"/>
          </a:xfrm>
        </p:spPr>
        <p:txBody>
          <a:bodyPr>
            <a:noAutofit/>
          </a:bodyPr>
          <a:lstStyle/>
          <a:p>
            <a:r>
              <a:rPr lang="en-US" sz="2800" b="1" dirty="0" smtClean="0">
                <a:solidFill>
                  <a:srgbClr val="660066"/>
                </a:solidFill>
              </a:rPr>
              <a:t>OFFLINE </a:t>
            </a:r>
            <a:r>
              <a:rPr lang="en-US" sz="2800" b="1" u="sng" dirty="0" smtClean="0">
                <a:solidFill>
                  <a:srgbClr val="660066"/>
                </a:solidFill>
              </a:rPr>
              <a:t>DPG</a:t>
            </a:r>
            <a:r>
              <a:rPr lang="en-US" sz="2800" b="1" dirty="0" smtClean="0">
                <a:solidFill>
                  <a:srgbClr val="660066"/>
                </a:solidFill>
              </a:rPr>
              <a:t> </a:t>
            </a:r>
            <a:r>
              <a:rPr lang="en-US" sz="2800" dirty="0" smtClean="0"/>
              <a:t>–  </a:t>
            </a:r>
            <a:r>
              <a:rPr lang="en-US" sz="2800" dirty="0"/>
              <a:t>https://</a:t>
            </a:r>
            <a:r>
              <a:rPr lang="en-US" sz="2800" dirty="0" err="1"/>
              <a:t>cms.web.cern.ch</a:t>
            </a:r>
            <a:r>
              <a:rPr lang="en-US" sz="2800" dirty="0"/>
              <a:t>/org/tracker-</a:t>
            </a:r>
            <a:r>
              <a:rPr lang="en-US" sz="2800" dirty="0" err="1"/>
              <a:t>dpg</a:t>
            </a:r>
            <a:r>
              <a:rPr lang="en-US" sz="2800" dirty="0"/>
              <a:t/>
            </a:r>
            <a:br>
              <a:rPr lang="en-US" sz="2800" dirty="0"/>
            </a:br>
            <a:r>
              <a:rPr lang="en-US" sz="2800" dirty="0"/>
              <a:t> </a:t>
            </a:r>
          </a:p>
        </p:txBody>
      </p:sp>
      <p:sp>
        <p:nvSpPr>
          <p:cNvPr id="3" name="Content Placeholder 2"/>
          <p:cNvSpPr>
            <a:spLocks noGrp="1"/>
          </p:cNvSpPr>
          <p:nvPr>
            <p:ph idx="1"/>
          </p:nvPr>
        </p:nvSpPr>
        <p:spPr>
          <a:xfrm>
            <a:off x="132645" y="907093"/>
            <a:ext cx="3945467" cy="1744133"/>
          </a:xfrm>
        </p:spPr>
        <p:txBody>
          <a:bodyPr>
            <a:normAutofit/>
          </a:bodyPr>
          <a:lstStyle/>
          <a:p>
            <a:r>
              <a:rPr lang="en-US" sz="2400" dirty="0" smtClean="0">
                <a:solidFill>
                  <a:srgbClr val="FF36F6"/>
                </a:solidFill>
              </a:rPr>
              <a:t>DPG Task#1:</a:t>
            </a:r>
            <a:br>
              <a:rPr lang="en-US" sz="2400" dirty="0" smtClean="0">
                <a:solidFill>
                  <a:srgbClr val="FF36F6"/>
                </a:solidFill>
              </a:rPr>
            </a:br>
            <a:r>
              <a:rPr lang="en-US" sz="2400" dirty="0" smtClean="0">
                <a:solidFill>
                  <a:srgbClr val="FF36F6"/>
                </a:solidFill>
              </a:rPr>
              <a:t>Ultimate hit position</a:t>
            </a:r>
            <a:br>
              <a:rPr lang="en-US" sz="2400" dirty="0" smtClean="0">
                <a:solidFill>
                  <a:srgbClr val="FF36F6"/>
                </a:solidFill>
              </a:rPr>
            </a:br>
            <a:r>
              <a:rPr lang="en-US" sz="2400" dirty="0" smtClean="0">
                <a:solidFill>
                  <a:srgbClr val="FF36F6"/>
                </a:solidFill>
              </a:rPr>
              <a:t>correction</a:t>
            </a:r>
          </a:p>
        </p:txBody>
      </p:sp>
      <p:sp>
        <p:nvSpPr>
          <p:cNvPr id="4" name="Rectangle 3"/>
          <p:cNvSpPr/>
          <p:nvPr/>
        </p:nvSpPr>
        <p:spPr>
          <a:xfrm>
            <a:off x="18957" y="6112680"/>
            <a:ext cx="4666237" cy="954107"/>
          </a:xfrm>
          <a:prstGeom prst="rect">
            <a:avLst/>
          </a:prstGeom>
        </p:spPr>
        <p:txBody>
          <a:bodyPr wrap="none">
            <a:spAutoFit/>
          </a:bodyPr>
          <a:lstStyle/>
          <a:p>
            <a:r>
              <a:rPr lang="en-US" sz="1400" dirty="0" smtClean="0"/>
              <a:t>Alignment with </a:t>
            </a:r>
            <a:r>
              <a:rPr lang="en-US" sz="1400" dirty="0" err="1" smtClean="0"/>
              <a:t>Cosmics</a:t>
            </a:r>
            <a:r>
              <a:rPr lang="en-US" sz="1400" dirty="0" smtClean="0"/>
              <a:t> 2009 </a:t>
            </a:r>
            <a:r>
              <a:rPr lang="en-US" sz="1400" dirty="0" smtClean="0">
                <a:hlinkClick r:id="rId3"/>
              </a:rPr>
              <a:t>http</a:t>
            </a:r>
            <a:r>
              <a:rPr lang="en-US" sz="1400" dirty="0">
                <a:hlinkClick r:id="rId3"/>
              </a:rPr>
              <a:t>://arxiv.org/abs/</a:t>
            </a:r>
            <a:r>
              <a:rPr lang="en-US" sz="1400" dirty="0" smtClean="0">
                <a:hlinkClick r:id="rId3"/>
              </a:rPr>
              <a:t>0910.2505</a:t>
            </a:r>
            <a:endParaRPr lang="en-US" sz="1400" dirty="0" smtClean="0"/>
          </a:p>
          <a:p>
            <a:r>
              <a:rPr lang="en-US" sz="1400" dirty="0" smtClean="0"/>
              <a:t>Tracker Performance 2010  </a:t>
            </a:r>
            <a:r>
              <a:rPr lang="en-US" sz="1400" dirty="0" smtClean="0">
                <a:hlinkClick r:id="rId4"/>
              </a:rPr>
              <a:t>http://</a:t>
            </a:r>
            <a:r>
              <a:rPr lang="en-US" sz="1400" dirty="0" err="1" smtClean="0">
                <a:hlinkClick r:id="rId4"/>
              </a:rPr>
              <a:t>arxiv.org</a:t>
            </a:r>
            <a:r>
              <a:rPr lang="en-US" sz="1400" dirty="0" smtClean="0">
                <a:hlinkClick r:id="rId4"/>
              </a:rPr>
              <a:t>/abs/1007.1988</a:t>
            </a:r>
            <a:endParaRPr lang="en-US" sz="1400" dirty="0" smtClean="0"/>
          </a:p>
          <a:p>
            <a:r>
              <a:rPr lang="en-US" sz="1400" dirty="0" smtClean="0"/>
              <a:t>Alignment with Tracks 2014  </a:t>
            </a:r>
            <a:r>
              <a:rPr lang="en-US" sz="1400" dirty="0">
                <a:hlinkClick r:id="rId5"/>
              </a:rPr>
              <a:t>http://arxiv.org/abs/</a:t>
            </a:r>
            <a:r>
              <a:rPr lang="en-US" sz="1400" dirty="0" smtClean="0">
                <a:hlinkClick r:id="rId5"/>
              </a:rPr>
              <a:t>1403.2286</a:t>
            </a:r>
            <a:endParaRPr lang="en-US" sz="1400" dirty="0" smtClean="0"/>
          </a:p>
          <a:p>
            <a:endParaRPr lang="en-US" sz="1400" dirty="0" smtClean="0"/>
          </a:p>
        </p:txBody>
      </p:sp>
      <p:sp>
        <p:nvSpPr>
          <p:cNvPr id="6" name="TextBox 5"/>
          <p:cNvSpPr txBox="1"/>
          <p:nvPr/>
        </p:nvSpPr>
        <p:spPr>
          <a:xfrm>
            <a:off x="4841554" y="1048322"/>
            <a:ext cx="1472053" cy="369332"/>
          </a:xfrm>
          <a:prstGeom prst="rect">
            <a:avLst/>
          </a:prstGeom>
          <a:solidFill>
            <a:srgbClr val="FFFF00"/>
          </a:solidFill>
        </p:spPr>
        <p:txBody>
          <a:bodyPr wrap="none" rtlCol="0">
            <a:spAutoFit/>
          </a:bodyPr>
          <a:lstStyle/>
          <a:p>
            <a:r>
              <a:rPr lang="en-US" dirty="0" smtClean="0">
                <a:solidFill>
                  <a:srgbClr val="000000"/>
                </a:solidFill>
              </a:rPr>
              <a:t>Lorentz Angle</a:t>
            </a:r>
            <a:endParaRPr lang="en-US" dirty="0">
              <a:solidFill>
                <a:srgbClr val="000000"/>
              </a:solidFill>
            </a:endParaRPr>
          </a:p>
        </p:txBody>
      </p:sp>
      <p:sp>
        <p:nvSpPr>
          <p:cNvPr id="7" name="Right Arrow 6"/>
          <p:cNvSpPr/>
          <p:nvPr/>
        </p:nvSpPr>
        <p:spPr>
          <a:xfrm>
            <a:off x="3099704" y="1531954"/>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a:stretch>
            <a:fillRect/>
          </a:stretch>
        </p:blipFill>
        <p:spPr>
          <a:xfrm>
            <a:off x="6150857" y="3492006"/>
            <a:ext cx="2914205" cy="3358444"/>
          </a:xfrm>
          <a:prstGeom prst="rect">
            <a:avLst/>
          </a:prstGeom>
        </p:spPr>
      </p:pic>
      <p:sp>
        <p:nvSpPr>
          <p:cNvPr id="11" name="TextBox 10"/>
          <p:cNvSpPr txBox="1"/>
          <p:nvPr/>
        </p:nvSpPr>
        <p:spPr>
          <a:xfrm>
            <a:off x="6507927" y="4403720"/>
            <a:ext cx="1151953" cy="369332"/>
          </a:xfrm>
          <a:prstGeom prst="rect">
            <a:avLst/>
          </a:prstGeom>
          <a:solidFill>
            <a:srgbClr val="FFFF00"/>
          </a:solidFill>
        </p:spPr>
        <p:txBody>
          <a:bodyPr wrap="none" rtlCol="0">
            <a:spAutoFit/>
          </a:bodyPr>
          <a:lstStyle/>
          <a:p>
            <a:r>
              <a:rPr lang="en-US" dirty="0" smtClean="0">
                <a:solidFill>
                  <a:srgbClr val="000000"/>
                </a:solidFill>
              </a:rPr>
              <a:t>Alignment</a:t>
            </a:r>
          </a:p>
        </p:txBody>
      </p:sp>
      <p:sp>
        <p:nvSpPr>
          <p:cNvPr id="13" name="Right Arrow 12"/>
          <p:cNvSpPr/>
          <p:nvPr/>
        </p:nvSpPr>
        <p:spPr>
          <a:xfrm rot="12465532">
            <a:off x="3381860" y="4385206"/>
            <a:ext cx="2609234" cy="484632"/>
          </a:xfrm>
          <a:prstGeom prst="rightArrow">
            <a:avLst/>
          </a:prstGeom>
          <a:gradFill flip="none" rotWithShape="1">
            <a:gsLst>
              <a:gs pos="46000">
                <a:srgbClr val="008000"/>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7"/>
          <a:stretch>
            <a:fillRect/>
          </a:stretch>
        </p:blipFill>
        <p:spPr>
          <a:xfrm>
            <a:off x="144703" y="2300034"/>
            <a:ext cx="3182697" cy="3149543"/>
          </a:xfrm>
          <a:prstGeom prst="rect">
            <a:avLst/>
          </a:prstGeom>
        </p:spPr>
      </p:pic>
      <p:sp>
        <p:nvSpPr>
          <p:cNvPr id="15" name="TextBox 14"/>
          <p:cNvSpPr txBox="1"/>
          <p:nvPr/>
        </p:nvSpPr>
        <p:spPr>
          <a:xfrm>
            <a:off x="530578" y="2321346"/>
            <a:ext cx="2693968" cy="369332"/>
          </a:xfrm>
          <a:prstGeom prst="rect">
            <a:avLst/>
          </a:prstGeom>
          <a:solidFill>
            <a:srgbClr val="CCFFCC"/>
          </a:solidFill>
        </p:spPr>
        <p:txBody>
          <a:bodyPr wrap="square" rtlCol="0">
            <a:spAutoFit/>
          </a:bodyPr>
          <a:lstStyle/>
          <a:p>
            <a:r>
              <a:rPr lang="en-US" dirty="0" smtClean="0">
                <a:solidFill>
                  <a:srgbClr val="000000"/>
                </a:solidFill>
              </a:rPr>
              <a:t>Hit resolution &lt; pitch/√12</a:t>
            </a:r>
            <a:endParaRPr lang="en-US" dirty="0">
              <a:solidFill>
                <a:srgbClr val="000000"/>
              </a:solidFill>
            </a:endParaRPr>
          </a:p>
        </p:txBody>
      </p:sp>
      <p:pic>
        <p:nvPicPr>
          <p:cNvPr id="17" name="Picture 16" descr="Screen Shot 2014-07-12 at 10.08.28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6040" y="1536700"/>
            <a:ext cx="2159054" cy="1775222"/>
          </a:xfrm>
          <a:prstGeom prst="rect">
            <a:avLst/>
          </a:prstGeom>
        </p:spPr>
      </p:pic>
      <p:sp>
        <p:nvSpPr>
          <p:cNvPr id="19" name="TextBox 18"/>
          <p:cNvSpPr txBox="1"/>
          <p:nvPr/>
        </p:nvSpPr>
        <p:spPr>
          <a:xfrm>
            <a:off x="5282490" y="2565251"/>
            <a:ext cx="919167" cy="1862048"/>
          </a:xfrm>
          <a:prstGeom prst="rect">
            <a:avLst/>
          </a:prstGeom>
          <a:noFill/>
        </p:spPr>
        <p:txBody>
          <a:bodyPr wrap="none" rtlCol="0">
            <a:spAutoFit/>
          </a:bodyPr>
          <a:lstStyle/>
          <a:p>
            <a:r>
              <a:rPr lang="en-US" sz="11500" dirty="0" smtClean="0">
                <a:solidFill>
                  <a:srgbClr val="000000"/>
                </a:solidFill>
              </a:rPr>
              <a:t>+</a:t>
            </a:r>
            <a:endParaRPr lang="en-US" sz="11500" dirty="0">
              <a:solidFill>
                <a:srgbClr val="000000"/>
              </a:solidFill>
            </a:endParaRPr>
          </a:p>
        </p:txBody>
      </p:sp>
    </p:spTree>
    <p:extLst>
      <p:ext uri="{BB962C8B-B14F-4D97-AF65-F5344CB8AC3E}">
        <p14:creationId xmlns:p14="http://schemas.microsoft.com/office/powerpoint/2010/main" val="1103718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66"/>
            <a:ext cx="8229600" cy="1143000"/>
          </a:xfrm>
        </p:spPr>
        <p:txBody>
          <a:bodyPr>
            <a:normAutofit fontScale="90000"/>
          </a:bodyPr>
          <a:lstStyle/>
          <a:p>
            <a:r>
              <a:rPr lang="en-US" dirty="0" smtClean="0"/>
              <a:t>Z – resolution pixels 100x150</a:t>
            </a:r>
            <a:r>
              <a:rPr lang="en-US" dirty="0" smtClean="0">
                <a:latin typeface="Symbol" charset="2"/>
                <a:cs typeface="Symbol" charset="2"/>
              </a:rPr>
              <a:t>m</a:t>
            </a:r>
            <a:r>
              <a:rPr lang="en-US" dirty="0" smtClean="0"/>
              <a:t>m</a:t>
            </a:r>
            <a:r>
              <a:rPr lang="en-US" baseline="30000" dirty="0" smtClean="0"/>
              <a:t>2</a:t>
            </a:r>
            <a:br>
              <a:rPr lang="en-US" baseline="30000" dirty="0" smtClean="0"/>
            </a:br>
            <a:r>
              <a:rPr lang="en-US" sz="3600" dirty="0" smtClean="0"/>
              <a:t>analog information – interpolation possible</a:t>
            </a:r>
            <a:endParaRPr lang="en-US" sz="3600" baseline="30000" dirty="0"/>
          </a:p>
        </p:txBody>
      </p:sp>
      <p:sp>
        <p:nvSpPr>
          <p:cNvPr id="4" name="Slide Number Placeholder 3"/>
          <p:cNvSpPr>
            <a:spLocks noGrp="1"/>
          </p:cNvSpPr>
          <p:nvPr>
            <p:ph type="sldNum" sz="quarter" idx="12"/>
          </p:nvPr>
        </p:nvSpPr>
        <p:spPr/>
        <p:txBody>
          <a:bodyPr/>
          <a:lstStyle/>
          <a:p>
            <a:fld id="{5AE4D389-B7F7-E44B-872F-EAD59ABF0432}" type="slidenum">
              <a:rPr lang="en-US" smtClean="0"/>
              <a:t>59</a:t>
            </a:fld>
            <a:endParaRPr lang="en-US"/>
          </a:p>
        </p:txBody>
      </p:sp>
      <p:sp>
        <p:nvSpPr>
          <p:cNvPr id="7" name="TextBox 6"/>
          <p:cNvSpPr txBox="1"/>
          <p:nvPr/>
        </p:nvSpPr>
        <p:spPr>
          <a:xfrm>
            <a:off x="1" y="1256802"/>
            <a:ext cx="2965758" cy="4524316"/>
          </a:xfrm>
          <a:prstGeom prst="rect">
            <a:avLst/>
          </a:prstGeom>
          <a:noFill/>
        </p:spPr>
        <p:txBody>
          <a:bodyPr wrap="square" rtlCol="0">
            <a:spAutoFit/>
          </a:bodyPr>
          <a:lstStyle/>
          <a:p>
            <a:r>
              <a:rPr lang="en-US" dirty="0" smtClean="0"/>
              <a:t>Small angle:</a:t>
            </a:r>
          </a:p>
          <a:p>
            <a:pPr marL="285750" indent="-285750">
              <a:buFont typeface="Arial"/>
              <a:buChar char="•"/>
            </a:pPr>
            <a:r>
              <a:rPr lang="en-US" dirty="0" smtClean="0"/>
              <a:t>Worst resolution</a:t>
            </a:r>
          </a:p>
          <a:p>
            <a:pPr marL="742950" lvl="1" indent="-285750">
              <a:buFont typeface="Arial"/>
              <a:buChar char="•"/>
            </a:pPr>
            <a:r>
              <a:rPr lang="en-US" dirty="0" smtClean="0"/>
              <a:t>single pixel</a:t>
            </a:r>
          </a:p>
          <a:p>
            <a:pPr marL="285750" indent="-285750">
              <a:buFont typeface="Arial"/>
              <a:buChar char="•"/>
            </a:pPr>
            <a:r>
              <a:rPr lang="en-US" dirty="0" smtClean="0"/>
              <a:t>Best resolution </a:t>
            </a:r>
          </a:p>
          <a:p>
            <a:pPr marL="742950" lvl="1" indent="-285750">
              <a:buFont typeface="Arial"/>
              <a:buChar char="•"/>
            </a:pPr>
            <a:r>
              <a:rPr lang="en-US" dirty="0" smtClean="0"/>
              <a:t>‘couple’ of pixels</a:t>
            </a:r>
          </a:p>
          <a:p>
            <a:endParaRPr lang="en-US" dirty="0"/>
          </a:p>
          <a:p>
            <a:r>
              <a:rPr lang="en-US" dirty="0" smtClean="0"/>
              <a:t>Large angle</a:t>
            </a:r>
          </a:p>
          <a:p>
            <a:pPr marL="285750" indent="-285750">
              <a:buFont typeface="Arial"/>
              <a:buChar char="•"/>
            </a:pPr>
            <a:r>
              <a:rPr lang="en-US" dirty="0" smtClean="0"/>
              <a:t>multiple scattering</a:t>
            </a:r>
          </a:p>
          <a:p>
            <a:pPr marL="285750" indent="-285750">
              <a:buFont typeface="Arial"/>
              <a:buChar char="•"/>
            </a:pPr>
            <a:r>
              <a:rPr lang="en-US" dirty="0" smtClean="0"/>
              <a:t>Charge distributed on too many pixels some stay below hit threshold</a:t>
            </a:r>
          </a:p>
          <a:p>
            <a:pPr marL="285750" indent="-285750">
              <a:buFont typeface="Arial"/>
              <a:buChar char="•"/>
            </a:pPr>
            <a:endParaRPr lang="en-US" dirty="0"/>
          </a:p>
          <a:p>
            <a:pPr marL="285750" indent="-285750">
              <a:buFont typeface="Arial"/>
              <a:buChar char="•"/>
            </a:pPr>
            <a:r>
              <a:rPr lang="en-US" dirty="0" smtClean="0"/>
              <a:t>Pixel has pre-simulated TEMPLATES knowing the most probable hit scheme</a:t>
            </a:r>
          </a:p>
          <a:p>
            <a:pPr marL="742950" lvl="1" indent="-285750">
              <a:buFont typeface="Arial"/>
              <a:buChar char="•"/>
            </a:pPr>
            <a:r>
              <a:rPr lang="en-US" dirty="0" smtClean="0"/>
              <a:t>Angle; Lorentz angle</a:t>
            </a:r>
            <a:endParaRPr lang="en-US" dirty="0"/>
          </a:p>
        </p:txBody>
      </p:sp>
      <p:grpSp>
        <p:nvGrpSpPr>
          <p:cNvPr id="12" name="Group 11"/>
          <p:cNvGrpSpPr/>
          <p:nvPr/>
        </p:nvGrpSpPr>
        <p:grpSpPr>
          <a:xfrm>
            <a:off x="2794545" y="1239524"/>
            <a:ext cx="5318828" cy="5263422"/>
            <a:chOff x="2965758" y="1254165"/>
            <a:chExt cx="5318828" cy="5263422"/>
          </a:xfrm>
        </p:grpSpPr>
        <p:pic>
          <p:nvPicPr>
            <p:cNvPr id="5" name="Picture 4"/>
            <p:cNvPicPr>
              <a:picLocks noChangeAspect="1"/>
            </p:cNvPicPr>
            <p:nvPr/>
          </p:nvPicPr>
          <p:blipFill>
            <a:blip r:embed="rId2"/>
            <a:stretch>
              <a:fillRect/>
            </a:stretch>
          </p:blipFill>
          <p:spPr>
            <a:xfrm>
              <a:off x="2965758" y="1254165"/>
              <a:ext cx="5318828" cy="5263422"/>
            </a:xfrm>
            <a:prstGeom prst="rect">
              <a:avLst/>
            </a:prstGeom>
          </p:spPr>
        </p:pic>
        <p:sp>
          <p:nvSpPr>
            <p:cNvPr id="8" name="TextBox 7"/>
            <p:cNvSpPr txBox="1"/>
            <p:nvPr/>
          </p:nvSpPr>
          <p:spPr>
            <a:xfrm>
              <a:off x="6150986" y="4206297"/>
              <a:ext cx="1447356"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200" dirty="0" smtClean="0"/>
                <a:t>Optimum – </a:t>
              </a:r>
            </a:p>
            <a:p>
              <a:r>
                <a:rPr lang="en-US" sz="1200" dirty="0" smtClean="0"/>
                <a:t>‘couple’ of pixels hit</a:t>
              </a:r>
              <a:endParaRPr lang="en-US" sz="1200" dirty="0"/>
            </a:p>
          </p:txBody>
        </p:sp>
        <p:sp>
          <p:nvSpPr>
            <p:cNvPr id="9" name="TextBox 8"/>
            <p:cNvSpPr txBox="1"/>
            <p:nvPr/>
          </p:nvSpPr>
          <p:spPr>
            <a:xfrm>
              <a:off x="5353375" y="1448743"/>
              <a:ext cx="1072354"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400" dirty="0" smtClean="0"/>
                <a:t>Single pixels</a:t>
              </a:r>
              <a:endParaRPr lang="en-US" sz="1400" dirty="0"/>
            </a:p>
          </p:txBody>
        </p:sp>
        <p:sp>
          <p:nvSpPr>
            <p:cNvPr id="10" name="TextBox 9"/>
            <p:cNvSpPr txBox="1"/>
            <p:nvPr/>
          </p:nvSpPr>
          <p:spPr>
            <a:xfrm rot="1944876">
              <a:off x="3618245" y="2352374"/>
              <a:ext cx="1557137"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400" dirty="0" smtClean="0"/>
                <a:t>Hits smeared</a:t>
              </a:r>
            </a:p>
            <a:p>
              <a:r>
                <a:rPr lang="en-US" sz="1400" dirty="0" smtClean="0"/>
                <a:t>Multiple scattering</a:t>
              </a:r>
              <a:endParaRPr lang="en-US" sz="1400" dirty="0"/>
            </a:p>
          </p:txBody>
        </p:sp>
      </p:grpSp>
      <p:sp>
        <p:nvSpPr>
          <p:cNvPr id="11" name="TextBox 10"/>
          <p:cNvSpPr txBox="1"/>
          <p:nvPr/>
        </p:nvSpPr>
        <p:spPr>
          <a:xfrm>
            <a:off x="8023825" y="1459252"/>
            <a:ext cx="1030627" cy="2862323"/>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endParaRPr lang="en-US" dirty="0" smtClean="0"/>
          </a:p>
          <a:p>
            <a:pPr algn="ctr"/>
            <a:endParaRPr lang="en-US" dirty="0"/>
          </a:p>
          <a:p>
            <a:pPr algn="ctr"/>
            <a:r>
              <a:rPr lang="en-US" dirty="0" smtClean="0"/>
              <a:t>Change barrel to forward </a:t>
            </a:r>
            <a:r>
              <a:rPr lang="en-US" dirty="0" err="1" smtClean="0"/>
              <a:t>config</a:t>
            </a:r>
            <a:r>
              <a:rPr lang="en-US" dirty="0" smtClean="0"/>
              <a:t>. Here</a:t>
            </a:r>
          </a:p>
          <a:p>
            <a:pPr algn="ctr"/>
            <a:endParaRPr lang="en-US" dirty="0"/>
          </a:p>
          <a:p>
            <a:pPr algn="ctr"/>
            <a:endParaRPr lang="en-US" dirty="0" smtClean="0"/>
          </a:p>
          <a:p>
            <a:pPr algn="ctr"/>
            <a:endParaRPr lang="en-US" dirty="0"/>
          </a:p>
        </p:txBody>
      </p:sp>
    </p:spTree>
    <p:extLst>
      <p:ext uri="{BB962C8B-B14F-4D97-AF65-F5344CB8AC3E}">
        <p14:creationId xmlns:p14="http://schemas.microsoft.com/office/powerpoint/2010/main" val="3913329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46" y="5490788"/>
            <a:ext cx="9077342" cy="1362075"/>
          </a:xfrm>
        </p:spPr>
        <p:txBody>
          <a:bodyPr>
            <a:normAutofit/>
          </a:bodyPr>
          <a:lstStyle/>
          <a:p>
            <a:r>
              <a:rPr lang="en-GB" sz="3600" dirty="0" smtClean="0">
                <a:solidFill>
                  <a:srgbClr val="0000FF"/>
                </a:solidFill>
              </a:rPr>
              <a:t>Evolution of Semiconductor detectors</a:t>
            </a:r>
            <a:endParaRPr lang="en-GB" sz="3600" dirty="0">
              <a:solidFill>
                <a:srgbClr val="0000FF"/>
              </a:solidFill>
            </a:endParaRPr>
          </a:p>
        </p:txBody>
      </p:sp>
      <p:sp>
        <p:nvSpPr>
          <p:cNvPr id="3" name="Text Placeholder 2"/>
          <p:cNvSpPr>
            <a:spLocks noGrp="1"/>
          </p:cNvSpPr>
          <p:nvPr>
            <p:ph type="body" idx="1"/>
          </p:nvPr>
        </p:nvSpPr>
        <p:spPr>
          <a:xfrm>
            <a:off x="112880" y="3484296"/>
            <a:ext cx="7772400" cy="1500187"/>
          </a:xfrm>
        </p:spPr>
        <p:txBody>
          <a:bodyPr>
            <a:normAutofit fontScale="70000" lnSpcReduction="20000"/>
          </a:bodyPr>
          <a:lstStyle/>
          <a:p>
            <a:r>
              <a:rPr lang="en-GB" dirty="0" smtClean="0"/>
              <a:t>50ties </a:t>
            </a:r>
          </a:p>
          <a:p>
            <a:r>
              <a:rPr lang="en-GB" dirty="0" smtClean="0"/>
              <a:t>Early strips</a:t>
            </a:r>
          </a:p>
          <a:p>
            <a:r>
              <a:rPr lang="en-GB" dirty="0" smtClean="0"/>
              <a:t>NA11</a:t>
            </a:r>
          </a:p>
          <a:p>
            <a:r>
              <a:rPr lang="en-GB" dirty="0" smtClean="0"/>
              <a:t>LEP &amp; </a:t>
            </a:r>
            <a:r>
              <a:rPr lang="en-GB" dirty="0" err="1" smtClean="0"/>
              <a:t>Tevatron</a:t>
            </a:r>
            <a:endParaRPr lang="en-GB" dirty="0" smtClean="0"/>
          </a:p>
          <a:p>
            <a:r>
              <a:rPr lang="en-GB" dirty="0" smtClean="0"/>
              <a:t>LHC</a:t>
            </a:r>
          </a:p>
          <a:p>
            <a:r>
              <a:rPr lang="en-GB" dirty="0" smtClean="0"/>
              <a:t>Beyond</a:t>
            </a:r>
            <a:endParaRPr lang="en-GB" dirty="0"/>
          </a:p>
        </p:txBody>
      </p:sp>
      <p:pic>
        <p:nvPicPr>
          <p:cNvPr id="36865" name="Picture 1"/>
          <p:cNvPicPr>
            <a:picLocks noChangeAspect="1" noChangeArrowheads="1"/>
          </p:cNvPicPr>
          <p:nvPr/>
        </p:nvPicPr>
        <p:blipFill>
          <a:blip r:embed="rId3" cstate="print"/>
          <a:srcRect/>
          <a:stretch>
            <a:fillRect/>
          </a:stretch>
        </p:blipFill>
        <p:spPr bwMode="auto">
          <a:xfrm>
            <a:off x="2915816" y="1916832"/>
            <a:ext cx="4467225" cy="3390900"/>
          </a:xfrm>
          <a:prstGeom prst="rect">
            <a:avLst/>
          </a:prstGeom>
          <a:noFill/>
          <a:ln w="9525">
            <a:noFill/>
            <a:miter lim="800000"/>
            <a:headEnd/>
            <a:tailEnd/>
          </a:ln>
        </p:spPr>
      </p:pic>
      <p:sp>
        <p:nvSpPr>
          <p:cNvPr id="5" name="TextBox 4"/>
          <p:cNvSpPr txBox="1"/>
          <p:nvPr/>
        </p:nvSpPr>
        <p:spPr>
          <a:xfrm>
            <a:off x="527302" y="254258"/>
            <a:ext cx="7244366" cy="1446550"/>
          </a:xfrm>
          <a:prstGeom prst="rect">
            <a:avLst/>
          </a:prstGeom>
          <a:noFill/>
        </p:spPr>
        <p:txBody>
          <a:bodyPr wrap="none" rtlCol="0">
            <a:spAutoFit/>
          </a:bodyPr>
          <a:lstStyle/>
          <a:p>
            <a:r>
              <a:rPr lang="en-GB" sz="2800" dirty="0" smtClean="0">
                <a:solidFill>
                  <a:srgbClr val="0000FF"/>
                </a:solidFill>
                <a:latin typeface="Bodoni MT" pitchFamily="18" charset="0"/>
              </a:rPr>
              <a:t>scaling</a:t>
            </a:r>
            <a:r>
              <a:rPr lang="en-GB" sz="3200" dirty="0" smtClean="0">
                <a:solidFill>
                  <a:srgbClr val="0000FF"/>
                </a:solidFill>
                <a:latin typeface="Bodoni MT" pitchFamily="18" charset="0"/>
              </a:rPr>
              <a:t>, </a:t>
            </a:r>
            <a:r>
              <a:rPr lang="en-GB" sz="4400" dirty="0" smtClean="0">
                <a:solidFill>
                  <a:srgbClr val="0000FF"/>
                </a:solidFill>
                <a:latin typeface="Bodoni MT" pitchFamily="18" charset="0"/>
              </a:rPr>
              <a:t>scaling</a:t>
            </a:r>
            <a:r>
              <a:rPr lang="en-GB" sz="3600" dirty="0" smtClean="0">
                <a:solidFill>
                  <a:srgbClr val="0000FF"/>
                </a:solidFill>
                <a:latin typeface="Bodoni MT" pitchFamily="18" charset="0"/>
              </a:rPr>
              <a:t>, </a:t>
            </a:r>
            <a:r>
              <a:rPr lang="en-GB" sz="8800" dirty="0" smtClean="0">
                <a:solidFill>
                  <a:srgbClr val="0000FF"/>
                </a:solidFill>
                <a:latin typeface="Bodoni MT" pitchFamily="18" charset="0"/>
              </a:rPr>
              <a:t>scaling</a:t>
            </a:r>
            <a:endParaRPr lang="en-GB" sz="4000" dirty="0" smtClean="0">
              <a:solidFill>
                <a:srgbClr val="0000FF"/>
              </a:solidFill>
              <a:latin typeface="Bodoni MT" pitchFamily="18" charset="0"/>
            </a:endParaRPr>
          </a:p>
        </p:txBody>
      </p:sp>
      <p:sp>
        <p:nvSpPr>
          <p:cNvPr id="4" name="TextBox 3"/>
          <p:cNvSpPr txBox="1"/>
          <p:nvPr/>
        </p:nvSpPr>
        <p:spPr>
          <a:xfrm>
            <a:off x="7558422" y="2132856"/>
            <a:ext cx="902010" cy="553998"/>
          </a:xfrm>
          <a:prstGeom prst="rect">
            <a:avLst/>
          </a:prstGeom>
          <a:noFill/>
        </p:spPr>
        <p:txBody>
          <a:bodyPr wrap="none" rtlCol="0">
            <a:spAutoFit/>
          </a:bodyPr>
          <a:lstStyle/>
          <a:p>
            <a:r>
              <a:rPr lang="en-US" sz="1000" b="0" dirty="0" smtClean="0">
                <a:solidFill>
                  <a:srgbClr val="000000"/>
                </a:solidFill>
                <a:latin typeface="Bodoni MT" pitchFamily="18" charset="0"/>
              </a:rPr>
              <a:t>HL-LHC </a:t>
            </a:r>
          </a:p>
          <a:p>
            <a:r>
              <a:rPr lang="en-US" sz="1000" b="0" dirty="0" smtClean="0">
                <a:solidFill>
                  <a:srgbClr val="000000"/>
                </a:solidFill>
                <a:latin typeface="Bodoni MT" pitchFamily="18" charset="0"/>
              </a:rPr>
              <a:t>ATLAS/CMS</a:t>
            </a:r>
          </a:p>
          <a:p>
            <a:r>
              <a:rPr lang="en-US" sz="1000" b="0" dirty="0" smtClean="0">
                <a:solidFill>
                  <a:srgbClr val="000000"/>
                </a:solidFill>
                <a:latin typeface="Bodoni MT" pitchFamily="18" charset="0"/>
              </a:rPr>
              <a:t>Tracker</a:t>
            </a:r>
          </a:p>
        </p:txBody>
      </p:sp>
      <p:sp>
        <p:nvSpPr>
          <p:cNvPr id="8" name="Oval 7"/>
          <p:cNvSpPr/>
          <p:nvPr/>
        </p:nvSpPr>
        <p:spPr>
          <a:xfrm>
            <a:off x="7452320" y="2231153"/>
            <a:ext cx="72008" cy="45719"/>
          </a:xfrm>
          <a:prstGeom prst="ellipse">
            <a:avLst/>
          </a:prstGeom>
          <a:solidFill>
            <a:srgbClr val="FF0000"/>
          </a:solidFill>
          <a:ln>
            <a:solidFill>
              <a:srgbClr val="FF0000"/>
            </a:solidFill>
          </a:ln>
        </p:spPr>
        <p:txBody>
          <a:bodyPr wrap="square" rtlCol="0" anchor="ctr">
            <a:spAutoFit/>
          </a:bodyPr>
          <a:lstStyle/>
          <a:p>
            <a:pPr algn="ctr"/>
            <a:endParaRPr lang="en-US" b="0" dirty="0" smtClean="0">
              <a:solidFill>
                <a:schemeClr val="bg1"/>
              </a:solidFill>
              <a:latin typeface="Bodoni MT" pitchFamily="18" charset="0"/>
            </a:endParaRPr>
          </a:p>
        </p:txBody>
      </p:sp>
      <p:sp>
        <p:nvSpPr>
          <p:cNvPr id="10" name="Oval 9"/>
          <p:cNvSpPr/>
          <p:nvPr/>
        </p:nvSpPr>
        <p:spPr>
          <a:xfrm>
            <a:off x="7524328" y="2231153"/>
            <a:ext cx="72008" cy="45719"/>
          </a:xfrm>
          <a:prstGeom prst="ellipse">
            <a:avLst/>
          </a:prstGeom>
          <a:solidFill>
            <a:schemeClr val="bg1"/>
          </a:solidFill>
          <a:ln>
            <a:solidFill>
              <a:srgbClr val="FFFFFF"/>
            </a:solidFill>
          </a:ln>
        </p:spPr>
        <p:txBody>
          <a:bodyPr wrap="square" rtlCol="0" anchor="ctr">
            <a:spAutoFit/>
          </a:bodyPr>
          <a:lstStyle/>
          <a:p>
            <a:pPr algn="ctr"/>
            <a:endParaRPr lang="en-US" b="0" dirty="0" smtClean="0">
              <a:solidFill>
                <a:schemeClr val="bg1"/>
              </a:solidFill>
              <a:latin typeface="Bodoni MT" pitchFamily="18" charset="0"/>
            </a:endParaRPr>
          </a:p>
        </p:txBody>
      </p:sp>
      <p:sp>
        <p:nvSpPr>
          <p:cNvPr id="11" name="Oval 10"/>
          <p:cNvSpPr/>
          <p:nvPr/>
        </p:nvSpPr>
        <p:spPr>
          <a:xfrm>
            <a:off x="7452320" y="1988840"/>
            <a:ext cx="72008" cy="72008"/>
          </a:xfrm>
          <a:prstGeom prst="ellipse">
            <a:avLst/>
          </a:prstGeom>
          <a:solidFill>
            <a:schemeClr val="tx1"/>
          </a:solidFill>
          <a:ln>
            <a:noFill/>
          </a:ln>
        </p:spPr>
        <p:txBody>
          <a:bodyPr wrap="square" rtlCol="0" anchor="ctr">
            <a:spAutoFit/>
          </a:bodyPr>
          <a:lstStyle/>
          <a:p>
            <a:pPr algn="ctr"/>
            <a:endParaRPr lang="en-US" b="0" dirty="0" smtClean="0">
              <a:solidFill>
                <a:schemeClr val="bg1"/>
              </a:solidFill>
              <a:latin typeface="Bodoni MT" pitchFamily="18" charset="0"/>
            </a:endParaRPr>
          </a:p>
        </p:txBody>
      </p:sp>
      <p:sp>
        <p:nvSpPr>
          <p:cNvPr id="13" name="TextBox 12"/>
          <p:cNvSpPr txBox="1"/>
          <p:nvPr/>
        </p:nvSpPr>
        <p:spPr>
          <a:xfrm>
            <a:off x="7561076" y="1700808"/>
            <a:ext cx="1544012" cy="400110"/>
          </a:xfrm>
          <a:prstGeom prst="rect">
            <a:avLst/>
          </a:prstGeom>
          <a:noFill/>
        </p:spPr>
        <p:txBody>
          <a:bodyPr wrap="none" rtlCol="0">
            <a:spAutoFit/>
          </a:bodyPr>
          <a:lstStyle/>
          <a:p>
            <a:r>
              <a:rPr lang="en-US" sz="1000" b="0" dirty="0" smtClean="0">
                <a:solidFill>
                  <a:srgbClr val="000000"/>
                </a:solidFill>
                <a:latin typeface="Bodoni MT" pitchFamily="18" charset="0"/>
              </a:rPr>
              <a:t>HL-LHC CMS</a:t>
            </a:r>
          </a:p>
          <a:p>
            <a:r>
              <a:rPr lang="en-US" sz="1000" b="0" dirty="0" smtClean="0">
                <a:solidFill>
                  <a:srgbClr val="000000"/>
                </a:solidFill>
                <a:latin typeface="Bodoni MT" pitchFamily="18" charset="0"/>
              </a:rPr>
              <a:t>Forward calorimeter???</a:t>
            </a:r>
          </a:p>
        </p:txBody>
      </p:sp>
      <p:sp>
        <p:nvSpPr>
          <p:cNvPr id="6" name="Slide Number Placeholder 5"/>
          <p:cNvSpPr>
            <a:spLocks noGrp="1"/>
          </p:cNvSpPr>
          <p:nvPr>
            <p:ph type="sldNum" sz="quarter" idx="12"/>
          </p:nvPr>
        </p:nvSpPr>
        <p:spPr/>
        <p:txBody>
          <a:bodyPr/>
          <a:lstStyle/>
          <a:p>
            <a:fld id="{5AE4D389-B7F7-E44B-872F-EAD59ABF0432}" type="slidenum">
              <a:rPr lang="en-US" smtClean="0"/>
              <a:t>6</a:t>
            </a:fld>
            <a:endParaRPr lang="en-US"/>
          </a:p>
        </p:txBody>
      </p:sp>
      <p:sp>
        <p:nvSpPr>
          <p:cNvPr id="7" name="TextBox 6"/>
          <p:cNvSpPr txBox="1"/>
          <p:nvPr/>
        </p:nvSpPr>
        <p:spPr>
          <a:xfrm>
            <a:off x="6769720" y="2294854"/>
            <a:ext cx="584415" cy="276999"/>
          </a:xfrm>
          <a:prstGeom prst="rect">
            <a:avLst/>
          </a:prstGeom>
          <a:solidFill>
            <a:srgbClr val="FFFFFF"/>
          </a:solidFill>
          <a:ln>
            <a:noFill/>
          </a:ln>
        </p:spPr>
        <p:txBody>
          <a:bodyPr wrap="none" rtlCol="0">
            <a:spAutoFit/>
          </a:bodyPr>
          <a:lstStyle/>
          <a:p>
            <a:r>
              <a:rPr lang="en-US" sz="1200" dirty="0" smtClean="0"/>
              <a:t>FERMI</a:t>
            </a:r>
            <a:endParaRPr lang="en-US" sz="1200" dirty="0"/>
          </a:p>
        </p:txBody>
      </p:sp>
    </p:spTree>
    <p:extLst>
      <p:ext uri="{BB962C8B-B14F-4D97-AF65-F5344CB8AC3E}">
        <p14:creationId xmlns:p14="http://schemas.microsoft.com/office/powerpoint/2010/main" val="2264830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0" grpId="0" animBg="1"/>
      <p:bldP spid="11" grpId="0" animBg="1"/>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83" y="6527"/>
            <a:ext cx="9054877" cy="938917"/>
          </a:xfrm>
        </p:spPr>
        <p:txBody>
          <a:bodyPr>
            <a:normAutofit/>
          </a:bodyPr>
          <a:lstStyle/>
          <a:p>
            <a:r>
              <a:rPr lang="en-US" sz="3600" b="1" dirty="0" smtClean="0">
                <a:solidFill>
                  <a:srgbClr val="660066"/>
                </a:solidFill>
              </a:rPr>
              <a:t>Offline &amp; </a:t>
            </a:r>
            <a:r>
              <a:rPr lang="en-US" sz="3600" b="1" u="sng" dirty="0" smtClean="0">
                <a:solidFill>
                  <a:srgbClr val="660066"/>
                </a:solidFill>
              </a:rPr>
              <a:t>Ops</a:t>
            </a:r>
            <a:r>
              <a:rPr lang="en-US" sz="3600" u="sng" dirty="0" smtClean="0">
                <a:solidFill>
                  <a:srgbClr val="660066"/>
                </a:solidFill>
              </a:rPr>
              <a:t>:</a:t>
            </a:r>
            <a:r>
              <a:rPr lang="en-US" sz="3600" dirty="0" smtClean="0">
                <a:solidFill>
                  <a:srgbClr val="FF0000"/>
                </a:solidFill>
              </a:rPr>
              <a:t> </a:t>
            </a:r>
            <a:r>
              <a:rPr lang="en-US" sz="3600" dirty="0" smtClean="0"/>
              <a:t>Evolution of sensor parameters</a:t>
            </a:r>
            <a:endParaRPr lang="en-US" sz="3600" dirty="0"/>
          </a:p>
        </p:txBody>
      </p:sp>
      <p:sp>
        <p:nvSpPr>
          <p:cNvPr id="3" name="Content Placeholder 2"/>
          <p:cNvSpPr>
            <a:spLocks noGrp="1"/>
          </p:cNvSpPr>
          <p:nvPr>
            <p:ph idx="1"/>
          </p:nvPr>
        </p:nvSpPr>
        <p:spPr>
          <a:xfrm>
            <a:off x="246935" y="983220"/>
            <a:ext cx="4134555" cy="2251251"/>
          </a:xfrm>
        </p:spPr>
        <p:txBody>
          <a:bodyPr>
            <a:normAutofit/>
          </a:bodyPr>
          <a:lstStyle/>
          <a:p>
            <a:r>
              <a:rPr lang="en-US" dirty="0" smtClean="0"/>
              <a:t>Radiation changes:</a:t>
            </a:r>
          </a:p>
          <a:p>
            <a:pPr lvl="1"/>
            <a:r>
              <a:rPr lang="en-US" dirty="0" smtClean="0"/>
              <a:t>Electric field</a:t>
            </a:r>
          </a:p>
          <a:p>
            <a:pPr lvl="1"/>
            <a:r>
              <a:rPr lang="en-US" dirty="0" smtClean="0"/>
              <a:t>Defects</a:t>
            </a:r>
          </a:p>
          <a:p>
            <a:pPr lvl="1"/>
            <a:r>
              <a:rPr lang="en-US" dirty="0" smtClean="0"/>
              <a:t>Doping</a:t>
            </a:r>
          </a:p>
        </p:txBody>
      </p:sp>
      <p:pic>
        <p:nvPicPr>
          <p:cNvPr id="4" name="Picture 3"/>
          <p:cNvPicPr>
            <a:picLocks noChangeAspect="1"/>
          </p:cNvPicPr>
          <p:nvPr/>
        </p:nvPicPr>
        <p:blipFill>
          <a:blip r:embed="rId2"/>
          <a:stretch>
            <a:fillRect/>
          </a:stretch>
        </p:blipFill>
        <p:spPr>
          <a:xfrm>
            <a:off x="6048081" y="871470"/>
            <a:ext cx="2946969" cy="2859077"/>
          </a:xfrm>
          <a:prstGeom prst="rect">
            <a:avLst/>
          </a:prstGeom>
        </p:spPr>
      </p:pic>
      <p:pic>
        <p:nvPicPr>
          <p:cNvPr id="5" name="Picture 4"/>
          <p:cNvPicPr>
            <a:picLocks noChangeAspect="1"/>
          </p:cNvPicPr>
          <p:nvPr/>
        </p:nvPicPr>
        <p:blipFill>
          <a:blip r:embed="rId3"/>
          <a:stretch>
            <a:fillRect/>
          </a:stretch>
        </p:blipFill>
        <p:spPr>
          <a:xfrm>
            <a:off x="26483" y="3610569"/>
            <a:ext cx="2920999" cy="2920999"/>
          </a:xfrm>
          <a:prstGeom prst="rect">
            <a:avLst/>
          </a:prstGeom>
        </p:spPr>
      </p:pic>
      <p:pic>
        <p:nvPicPr>
          <p:cNvPr id="6" name="Picture 5"/>
          <p:cNvPicPr>
            <a:picLocks noChangeAspect="1"/>
          </p:cNvPicPr>
          <p:nvPr/>
        </p:nvPicPr>
        <p:blipFill>
          <a:blip r:embed="rId4"/>
          <a:stretch>
            <a:fillRect/>
          </a:stretch>
        </p:blipFill>
        <p:spPr>
          <a:xfrm>
            <a:off x="4994782" y="3862496"/>
            <a:ext cx="4086578" cy="2558059"/>
          </a:xfrm>
          <a:prstGeom prst="rect">
            <a:avLst/>
          </a:prstGeom>
        </p:spPr>
      </p:pic>
      <p:cxnSp>
        <p:nvCxnSpPr>
          <p:cNvPr id="8" name="Straight Arrow Connector 7"/>
          <p:cNvCxnSpPr/>
          <p:nvPr/>
        </p:nvCxnSpPr>
        <p:spPr>
          <a:xfrm>
            <a:off x="2949222" y="1836372"/>
            <a:ext cx="26105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2314213" y="2515114"/>
            <a:ext cx="2469703" cy="154112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834043" y="3097198"/>
            <a:ext cx="197546" cy="437445"/>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883196" y="1989202"/>
            <a:ext cx="3164885" cy="1107996"/>
          </a:xfrm>
          <a:prstGeom prst="rect">
            <a:avLst/>
          </a:prstGeom>
          <a:noFill/>
        </p:spPr>
        <p:txBody>
          <a:bodyPr wrap="square" rtlCol="0">
            <a:spAutoFit/>
          </a:bodyPr>
          <a:lstStyle/>
          <a:p>
            <a:r>
              <a:rPr lang="en-US" sz="2400" dirty="0">
                <a:solidFill>
                  <a:srgbClr val="FF0000"/>
                </a:solidFill>
              </a:rPr>
              <a:t>To be compensated and corrected </a:t>
            </a:r>
            <a:r>
              <a:rPr lang="en-US" sz="2400" dirty="0" smtClean="0">
                <a:solidFill>
                  <a:srgbClr val="FF0000"/>
                </a:solidFill>
              </a:rPr>
              <a:t>for (OFFLINE)</a:t>
            </a:r>
            <a:endParaRPr lang="en-US" sz="2400" dirty="0">
              <a:solidFill>
                <a:srgbClr val="FF0000"/>
              </a:solidFill>
            </a:endParaRPr>
          </a:p>
          <a:p>
            <a:endParaRPr lang="en-US" dirty="0">
              <a:solidFill>
                <a:srgbClr val="FF0000"/>
              </a:solidFill>
            </a:endParaRPr>
          </a:p>
        </p:txBody>
      </p:sp>
      <p:sp>
        <p:nvSpPr>
          <p:cNvPr id="7" name="TextBox 6"/>
          <p:cNvSpPr txBox="1"/>
          <p:nvPr/>
        </p:nvSpPr>
        <p:spPr>
          <a:xfrm>
            <a:off x="7249860" y="2865139"/>
            <a:ext cx="147205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Lorentz Angle</a:t>
            </a:r>
            <a:endParaRPr lang="en-US" dirty="0"/>
          </a:p>
        </p:txBody>
      </p:sp>
      <p:sp>
        <p:nvSpPr>
          <p:cNvPr id="12" name="TextBox 11"/>
          <p:cNvSpPr txBox="1"/>
          <p:nvPr/>
        </p:nvSpPr>
        <p:spPr>
          <a:xfrm>
            <a:off x="6801431" y="3862496"/>
            <a:ext cx="1787669"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Leakage currents</a:t>
            </a:r>
            <a:endParaRPr lang="en-US" dirty="0"/>
          </a:p>
        </p:txBody>
      </p:sp>
      <p:sp>
        <p:nvSpPr>
          <p:cNvPr id="13" name="TextBox 12"/>
          <p:cNvSpPr txBox="1"/>
          <p:nvPr/>
        </p:nvSpPr>
        <p:spPr>
          <a:xfrm>
            <a:off x="883363" y="4093224"/>
            <a:ext cx="1148226"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dirty="0" smtClean="0"/>
              <a:t>Depletion voltage</a:t>
            </a:r>
            <a:endParaRPr lang="en-US" dirty="0"/>
          </a:p>
        </p:txBody>
      </p:sp>
      <p:sp>
        <p:nvSpPr>
          <p:cNvPr id="9" name="Freeform 8"/>
          <p:cNvSpPr/>
          <p:nvPr/>
        </p:nvSpPr>
        <p:spPr>
          <a:xfrm>
            <a:off x="518668" y="4307924"/>
            <a:ext cx="2291582" cy="1374734"/>
          </a:xfrm>
          <a:custGeom>
            <a:avLst/>
            <a:gdLst>
              <a:gd name="connsiteX0" fmla="*/ 0 w 2291582"/>
              <a:gd name="connsiteY0" fmla="*/ 0 h 1374734"/>
              <a:gd name="connsiteX1" fmla="*/ 616485 w 2291582"/>
              <a:gd name="connsiteY1" fmla="*/ 1368518 h 1374734"/>
              <a:gd name="connsiteX2" fmla="*/ 2133035 w 2291582"/>
              <a:gd name="connsiteY2" fmla="*/ 505489 h 1374734"/>
              <a:gd name="connsiteX3" fmla="*/ 2170024 w 2291582"/>
              <a:gd name="connsiteY3" fmla="*/ 468502 h 1374734"/>
            </a:gdLst>
            <a:ahLst/>
            <a:cxnLst>
              <a:cxn ang="0">
                <a:pos x="connsiteX0" y="connsiteY0"/>
              </a:cxn>
              <a:cxn ang="0">
                <a:pos x="connsiteX1" y="connsiteY1"/>
              </a:cxn>
              <a:cxn ang="0">
                <a:pos x="connsiteX2" y="connsiteY2"/>
              </a:cxn>
              <a:cxn ang="0">
                <a:pos x="connsiteX3" y="connsiteY3"/>
              </a:cxn>
            </a:cxnLst>
            <a:rect l="l" t="t" r="r" b="b"/>
            <a:pathLst>
              <a:path w="2291582" h="1374734">
                <a:moveTo>
                  <a:pt x="0" y="0"/>
                </a:moveTo>
                <a:cubicBezTo>
                  <a:pt x="130489" y="642135"/>
                  <a:pt x="260979" y="1284270"/>
                  <a:pt x="616485" y="1368518"/>
                </a:cubicBezTo>
                <a:cubicBezTo>
                  <a:pt x="971991" y="1452766"/>
                  <a:pt x="1874112" y="655492"/>
                  <a:pt x="2133035" y="505489"/>
                </a:cubicBezTo>
                <a:cubicBezTo>
                  <a:pt x="2391958" y="355486"/>
                  <a:pt x="2280991" y="411994"/>
                  <a:pt x="2170024" y="468502"/>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4" name="Picture 13" descr="Screen Shot 2014-07-11 at 8.30.5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7481" y="5354501"/>
            <a:ext cx="1787115" cy="1323184"/>
          </a:xfrm>
          <a:prstGeom prst="rect">
            <a:avLst/>
          </a:prstGeom>
        </p:spPr>
      </p:pic>
      <p:sp>
        <p:nvSpPr>
          <p:cNvPr id="17" name="Freeform 16"/>
          <p:cNvSpPr/>
          <p:nvPr/>
        </p:nvSpPr>
        <p:spPr>
          <a:xfrm>
            <a:off x="543328" y="4265830"/>
            <a:ext cx="2280991" cy="1342263"/>
          </a:xfrm>
          <a:custGeom>
            <a:avLst/>
            <a:gdLst>
              <a:gd name="connsiteX0" fmla="*/ 0 w 2280991"/>
              <a:gd name="connsiteY0" fmla="*/ 0 h 1342263"/>
              <a:gd name="connsiteX1" fmla="*/ 1011034 w 2280991"/>
              <a:gd name="connsiteY1" fmla="*/ 1306873 h 1342263"/>
              <a:gd name="connsiteX2" fmla="*/ 2280991 w 2280991"/>
              <a:gd name="connsiteY2" fmla="*/ 998648 h 1342263"/>
              <a:gd name="connsiteX3" fmla="*/ 2280991 w 2280991"/>
              <a:gd name="connsiteY3" fmla="*/ 998648 h 1342263"/>
            </a:gdLst>
            <a:ahLst/>
            <a:cxnLst>
              <a:cxn ang="0">
                <a:pos x="connsiteX0" y="connsiteY0"/>
              </a:cxn>
              <a:cxn ang="0">
                <a:pos x="connsiteX1" y="connsiteY1"/>
              </a:cxn>
              <a:cxn ang="0">
                <a:pos x="connsiteX2" y="connsiteY2"/>
              </a:cxn>
              <a:cxn ang="0">
                <a:pos x="connsiteX3" y="connsiteY3"/>
              </a:cxn>
            </a:cxnLst>
            <a:rect l="l" t="t" r="r" b="b"/>
            <a:pathLst>
              <a:path w="2280991" h="1342263">
                <a:moveTo>
                  <a:pt x="0" y="0"/>
                </a:moveTo>
                <a:cubicBezTo>
                  <a:pt x="315434" y="570216"/>
                  <a:pt x="630869" y="1140432"/>
                  <a:pt x="1011034" y="1306873"/>
                </a:cubicBezTo>
                <a:cubicBezTo>
                  <a:pt x="1391199" y="1473314"/>
                  <a:pt x="2280991" y="998648"/>
                  <a:pt x="2280991" y="998648"/>
                </a:cubicBezTo>
                <a:lnTo>
                  <a:pt x="2280991" y="998648"/>
                </a:ln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p:cNvSpPr txBox="1"/>
          <p:nvPr/>
        </p:nvSpPr>
        <p:spPr>
          <a:xfrm>
            <a:off x="3082418" y="5018167"/>
            <a:ext cx="1292729" cy="369332"/>
          </a:xfrm>
          <a:prstGeom prst="rect">
            <a:avLst/>
          </a:prstGeom>
          <a:noFill/>
        </p:spPr>
        <p:txBody>
          <a:bodyPr wrap="none" rtlCol="0">
            <a:spAutoFit/>
          </a:bodyPr>
          <a:lstStyle/>
          <a:p>
            <a:r>
              <a:rPr lang="en-US" dirty="0" smtClean="0"/>
              <a:t>expectation</a:t>
            </a:r>
            <a:endParaRPr lang="en-US" dirty="0"/>
          </a:p>
        </p:txBody>
      </p:sp>
      <p:sp>
        <p:nvSpPr>
          <p:cNvPr id="21" name="Freeform 20"/>
          <p:cNvSpPr/>
          <p:nvPr/>
        </p:nvSpPr>
        <p:spPr>
          <a:xfrm>
            <a:off x="431539" y="4191856"/>
            <a:ext cx="2379628" cy="1343860"/>
          </a:xfrm>
          <a:custGeom>
            <a:avLst/>
            <a:gdLst>
              <a:gd name="connsiteX0" fmla="*/ 0 w 2379628"/>
              <a:gd name="connsiteY0" fmla="*/ 0 h 1343860"/>
              <a:gd name="connsiteX1" fmla="*/ 641143 w 2379628"/>
              <a:gd name="connsiteY1" fmla="*/ 739740 h 1343860"/>
              <a:gd name="connsiteX2" fmla="*/ 2379628 w 2379628"/>
              <a:gd name="connsiteY2" fmla="*/ 1343860 h 1343860"/>
              <a:gd name="connsiteX3" fmla="*/ 2379628 w 2379628"/>
              <a:gd name="connsiteY3" fmla="*/ 1343860 h 1343860"/>
            </a:gdLst>
            <a:ahLst/>
            <a:cxnLst>
              <a:cxn ang="0">
                <a:pos x="connsiteX0" y="connsiteY0"/>
              </a:cxn>
              <a:cxn ang="0">
                <a:pos x="connsiteX1" y="connsiteY1"/>
              </a:cxn>
              <a:cxn ang="0">
                <a:pos x="connsiteX2" y="connsiteY2"/>
              </a:cxn>
              <a:cxn ang="0">
                <a:pos x="connsiteX3" y="connsiteY3"/>
              </a:cxn>
            </a:cxnLst>
            <a:rect l="l" t="t" r="r" b="b"/>
            <a:pathLst>
              <a:path w="2379628" h="1343860">
                <a:moveTo>
                  <a:pt x="0" y="0"/>
                </a:moveTo>
                <a:cubicBezTo>
                  <a:pt x="122269" y="257881"/>
                  <a:pt x="244538" y="515763"/>
                  <a:pt x="641143" y="739740"/>
                </a:cubicBezTo>
                <a:cubicBezTo>
                  <a:pt x="1037748" y="963717"/>
                  <a:pt x="2379628" y="1343860"/>
                  <a:pt x="2379628" y="1343860"/>
                </a:cubicBezTo>
                <a:lnTo>
                  <a:pt x="2379628" y="1343860"/>
                </a:lnTo>
              </a:path>
            </a:pathLst>
          </a:cu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TextBox 21"/>
          <p:cNvSpPr txBox="1"/>
          <p:nvPr/>
        </p:nvSpPr>
        <p:spPr>
          <a:xfrm>
            <a:off x="6673941" y="920044"/>
            <a:ext cx="626719" cy="369332"/>
          </a:xfrm>
          <a:prstGeom prst="rect">
            <a:avLst/>
          </a:prstGeom>
          <a:noFill/>
        </p:spPr>
        <p:txBody>
          <a:bodyPr wrap="none" rtlCol="0">
            <a:spAutoFit/>
          </a:bodyPr>
          <a:lstStyle/>
          <a:p>
            <a:r>
              <a:rPr lang="en-US" dirty="0" smtClean="0">
                <a:solidFill>
                  <a:schemeClr val="bg1"/>
                </a:solidFill>
              </a:rPr>
              <a:t>pixel</a:t>
            </a:r>
            <a:endParaRPr lang="en-US" dirty="0">
              <a:solidFill>
                <a:schemeClr val="bg1"/>
              </a:solidFill>
            </a:endParaRPr>
          </a:p>
        </p:txBody>
      </p:sp>
      <p:sp>
        <p:nvSpPr>
          <p:cNvPr id="15" name="Slide Number Placeholder 14"/>
          <p:cNvSpPr>
            <a:spLocks noGrp="1"/>
          </p:cNvSpPr>
          <p:nvPr>
            <p:ph type="sldNum" sz="quarter" idx="12"/>
          </p:nvPr>
        </p:nvSpPr>
        <p:spPr/>
        <p:txBody>
          <a:bodyPr/>
          <a:lstStyle/>
          <a:p>
            <a:fld id="{3BB8D095-9A76-4F48-8BDC-713A90D970D3}" type="slidenum">
              <a:rPr lang="en-US" smtClean="0"/>
              <a:t>60</a:t>
            </a:fld>
            <a:endParaRPr lang="en-US"/>
          </a:p>
        </p:txBody>
      </p:sp>
    </p:spTree>
    <p:extLst>
      <p:ext uri="{BB962C8B-B14F-4D97-AF65-F5344CB8AC3E}">
        <p14:creationId xmlns:p14="http://schemas.microsoft.com/office/powerpoint/2010/main" val="2537235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660066"/>
                </a:solidFill>
              </a:rPr>
              <a:t>The real World II</a:t>
            </a:r>
            <a:br>
              <a:rPr lang="en-US" dirty="0" smtClean="0">
                <a:solidFill>
                  <a:srgbClr val="660066"/>
                </a:solidFill>
              </a:rPr>
            </a:br>
            <a:r>
              <a:rPr lang="en-US" dirty="0" smtClean="0">
                <a:solidFill>
                  <a:srgbClr val="660066"/>
                </a:solidFill>
              </a:rPr>
              <a:t> </a:t>
            </a:r>
            <a:r>
              <a:rPr lang="en-US" dirty="0" smtClean="0">
                <a:solidFill>
                  <a:srgbClr val="FF0000"/>
                </a:solidFill>
              </a:rPr>
              <a:t>The </a:t>
            </a:r>
            <a:r>
              <a:rPr lang="en-US" dirty="0">
                <a:solidFill>
                  <a:srgbClr val="FF0000"/>
                </a:solidFill>
              </a:rPr>
              <a:t>Problem Piles Up ..</a:t>
            </a:r>
            <a:br>
              <a:rPr lang="en-US" dirty="0">
                <a:solidFill>
                  <a:srgbClr val="FF0000"/>
                </a:solidFill>
              </a:rPr>
            </a:br>
            <a:endParaRPr lang="en-US" dirty="0">
              <a:solidFill>
                <a:srgbClr val="660066"/>
              </a:solidFill>
            </a:endParaRPr>
          </a:p>
        </p:txBody>
      </p:sp>
      <p:sp>
        <p:nvSpPr>
          <p:cNvPr id="4" name="Text Placeholder 3"/>
          <p:cNvSpPr>
            <a:spLocks noGrp="1"/>
          </p:cNvSpPr>
          <p:nvPr>
            <p:ph type="body" idx="1"/>
          </p:nvPr>
        </p:nvSpPr>
        <p:spPr/>
        <p:txBody>
          <a:bodyPr/>
          <a:lstStyle/>
          <a:p>
            <a:r>
              <a:rPr lang="en-US" dirty="0" smtClean="0"/>
              <a:t>The experimental reason for radiation …</a:t>
            </a:r>
          </a:p>
        </p:txBody>
      </p:sp>
      <p:sp>
        <p:nvSpPr>
          <p:cNvPr id="3" name="Slide Number Placeholder 2"/>
          <p:cNvSpPr>
            <a:spLocks noGrp="1"/>
          </p:cNvSpPr>
          <p:nvPr>
            <p:ph type="sldNum" sz="quarter" idx="12"/>
          </p:nvPr>
        </p:nvSpPr>
        <p:spPr/>
        <p:txBody>
          <a:bodyPr/>
          <a:lstStyle/>
          <a:p>
            <a:fld id="{5AE4D389-B7F7-E44B-872F-EAD59ABF0432}" type="slidenum">
              <a:rPr lang="en-US" smtClean="0"/>
              <a:t>61</a:t>
            </a:fld>
            <a:endParaRPr lang="en-US"/>
          </a:p>
        </p:txBody>
      </p:sp>
    </p:spTree>
    <p:extLst>
      <p:ext uri="{BB962C8B-B14F-4D97-AF65-F5344CB8AC3E}">
        <p14:creationId xmlns:p14="http://schemas.microsoft.com/office/powerpoint/2010/main" val="2902708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 y="76200"/>
            <a:ext cx="7596336" cy="914400"/>
          </a:xfrm>
          <a:prstGeom prst="rect">
            <a:avLst/>
          </a:prstGeom>
        </p:spPr>
        <p:txBody>
          <a:bodyPr/>
          <a:lstStyle/>
          <a:p>
            <a:pPr eaLnBrk="1" fontAlgn="auto" hangingPunct="1">
              <a:spcAft>
                <a:spcPts val="0"/>
              </a:spcAft>
              <a:defRPr/>
            </a:pPr>
            <a:r>
              <a:rPr lang="en-US" sz="2800" b="1" kern="0" dirty="0" smtClean="0">
                <a:solidFill>
                  <a:srgbClr val="660066"/>
                </a:solidFill>
                <a:latin typeface="Arial"/>
                <a:ea typeface="+mj-ea"/>
                <a:cs typeface="Arial"/>
              </a:rPr>
              <a:t>Challenge</a:t>
            </a:r>
            <a:r>
              <a:rPr lang="en-US" sz="2800" b="1" kern="0" dirty="0">
                <a:solidFill>
                  <a:srgbClr val="660066"/>
                </a:solidFill>
                <a:latin typeface="Arial"/>
                <a:ea typeface="+mj-ea"/>
                <a:cs typeface="Arial"/>
              </a:rPr>
              <a:t>: overlapping </a:t>
            </a:r>
            <a:r>
              <a:rPr lang="en-US" sz="2800" b="1" kern="0" dirty="0" smtClean="0">
                <a:solidFill>
                  <a:srgbClr val="660066"/>
                </a:solidFill>
                <a:latin typeface="Arial"/>
                <a:ea typeface="+mj-ea"/>
                <a:cs typeface="Arial"/>
              </a:rPr>
              <a:t>events – pile-up </a:t>
            </a:r>
            <a:endParaRPr lang="en-US" sz="2800" b="1" kern="0" dirty="0">
              <a:solidFill>
                <a:srgbClr val="660066"/>
              </a:solidFill>
              <a:latin typeface="Arial"/>
              <a:ea typeface="+mj-ea"/>
              <a:cs typeface="Arial"/>
            </a:endParaRPr>
          </a:p>
        </p:txBody>
      </p:sp>
      <p:sp>
        <p:nvSpPr>
          <p:cNvPr id="4" name="TextBox 7"/>
          <p:cNvSpPr txBox="1">
            <a:spLocks noChangeArrowheads="1"/>
          </p:cNvSpPr>
          <p:nvPr/>
        </p:nvSpPr>
        <p:spPr bwMode="auto">
          <a:xfrm>
            <a:off x="372666" y="1295400"/>
            <a:ext cx="2430537" cy="369332"/>
          </a:xfrm>
          <a:prstGeom prst="rect">
            <a:avLst/>
          </a:prstGeom>
          <a:noFill/>
          <a:ln w="9525">
            <a:noFill/>
            <a:miter lim="800000"/>
            <a:headEnd/>
            <a:tailEnd/>
          </a:ln>
        </p:spPr>
        <p:txBody>
          <a:bodyPr wrap="none">
            <a:spAutoFit/>
          </a:bodyPr>
          <a:lstStyle/>
          <a:p>
            <a:pPr fontAlgn="auto">
              <a:spcBef>
                <a:spcPts val="0"/>
              </a:spcBef>
              <a:spcAft>
                <a:spcPts val="0"/>
              </a:spcAft>
              <a:defRPr/>
            </a:pPr>
            <a:r>
              <a:rPr lang="en-US" dirty="0">
                <a:solidFill>
                  <a:srgbClr val="FFFFFF"/>
                </a:solidFill>
                <a:effectLst>
                  <a:reflection blurRad="6350" stA="60000" endA="900" endPos="58000" dir="5400000" sy="-100000" algn="bl" rotWithShape="0"/>
                </a:effectLst>
                <a:latin typeface="+mn-lt"/>
                <a:ea typeface="+mn-ea"/>
              </a:rPr>
              <a:t>Multi Jet Event at 7 </a:t>
            </a:r>
            <a:r>
              <a:rPr lang="en-US" dirty="0" err="1">
                <a:solidFill>
                  <a:srgbClr val="FFFFFF"/>
                </a:solidFill>
                <a:effectLst>
                  <a:reflection blurRad="6350" stA="60000" endA="900" endPos="58000" dir="5400000" sy="-100000" algn="bl" rotWithShape="0"/>
                </a:effectLst>
                <a:latin typeface="+mn-lt"/>
                <a:ea typeface="+mn-ea"/>
              </a:rPr>
              <a:t>TeV</a:t>
            </a:r>
            <a:r>
              <a:rPr lang="en-US" dirty="0">
                <a:solidFill>
                  <a:srgbClr val="FFFFFF"/>
                </a:solidFill>
                <a:effectLst>
                  <a:reflection blurRad="6350" stA="60000" endA="900" endPos="58000" dir="5400000" sy="-100000" algn="bl" rotWithShape="0"/>
                </a:effectLst>
                <a:latin typeface="+mn-lt"/>
                <a:ea typeface="+mn-ea"/>
              </a:rPr>
              <a:t> </a:t>
            </a:r>
          </a:p>
        </p:txBody>
      </p:sp>
      <p:pic>
        <p:nvPicPr>
          <p:cNvPr id="19460" name="Picture 6"/>
          <p:cNvPicPr>
            <a:picLocks noChangeAspect="1"/>
          </p:cNvPicPr>
          <p:nvPr/>
        </p:nvPicPr>
        <p:blipFill>
          <a:blip r:embed="rId2" cstate="print"/>
          <a:srcRect/>
          <a:stretch>
            <a:fillRect/>
          </a:stretch>
        </p:blipFill>
        <p:spPr bwMode="auto">
          <a:xfrm>
            <a:off x="251520" y="859517"/>
            <a:ext cx="8462174" cy="5665827"/>
          </a:xfrm>
          <a:prstGeom prst="rect">
            <a:avLst/>
          </a:prstGeom>
          <a:noFill/>
          <a:ln w="9525">
            <a:noFill/>
            <a:miter lim="800000"/>
            <a:headEnd/>
            <a:tailEnd/>
          </a:ln>
        </p:spPr>
      </p:pic>
      <p:sp>
        <p:nvSpPr>
          <p:cNvPr id="2" name="Title 1"/>
          <p:cNvSpPr txBox="1">
            <a:spLocks/>
          </p:cNvSpPr>
          <p:nvPr/>
        </p:nvSpPr>
        <p:spPr bwMode="auto">
          <a:xfrm>
            <a:off x="395536" y="5445224"/>
            <a:ext cx="4680520" cy="864096"/>
          </a:xfrm>
          <a:prstGeom prst="rect">
            <a:avLst/>
          </a:prstGeom>
          <a:noFill/>
          <a:ln w="9525">
            <a:noFill/>
            <a:miter lim="800000"/>
            <a:headEnd/>
            <a:tailEnd/>
          </a:ln>
        </p:spPr>
        <p:txBody>
          <a:bodyPr anchor="ctr"/>
          <a:lstStyle/>
          <a:p>
            <a:r>
              <a:rPr lang="en-US" sz="2400" b="1" dirty="0">
                <a:solidFill>
                  <a:schemeClr val="bg1"/>
                </a:solidFill>
                <a:latin typeface="Lucida Calligraphy" pitchFamily="66" charset="0"/>
              </a:rPr>
              <a:t>L</a:t>
            </a:r>
            <a:r>
              <a:rPr lang="en-US" sz="2400" b="1" dirty="0">
                <a:solidFill>
                  <a:schemeClr val="bg1"/>
                </a:solidFill>
                <a:latin typeface="Arial" pitchFamily="34" charset="0"/>
                <a:cs typeface="Arial" pitchFamily="34" charset="0"/>
              </a:rPr>
              <a:t>=10</a:t>
            </a:r>
            <a:r>
              <a:rPr lang="en-US" sz="2400" b="1" baseline="30000" dirty="0">
                <a:solidFill>
                  <a:schemeClr val="bg1"/>
                </a:solidFill>
                <a:latin typeface="Arial" pitchFamily="34" charset="0"/>
                <a:cs typeface="Arial" pitchFamily="34" charset="0"/>
              </a:rPr>
              <a:t>29</a:t>
            </a:r>
            <a:r>
              <a:rPr lang="en-US" sz="2400" b="1" dirty="0">
                <a:solidFill>
                  <a:schemeClr val="bg1"/>
                </a:solidFill>
                <a:latin typeface="Arial" pitchFamily="34" charset="0"/>
                <a:cs typeface="Arial" pitchFamily="34" charset="0"/>
              </a:rPr>
              <a:t> yes …. </a:t>
            </a:r>
            <a:r>
              <a:rPr lang="en-US" sz="2400" b="1" dirty="0" smtClean="0">
                <a:solidFill>
                  <a:schemeClr val="bg1"/>
                </a:solidFill>
                <a:latin typeface="Arial" pitchFamily="34" charset="0"/>
                <a:cs typeface="Arial" pitchFamily="34" charset="0"/>
              </a:rPr>
              <a:t>But </a:t>
            </a:r>
            <a:r>
              <a:rPr lang="en-US" sz="2400" b="1" dirty="0" smtClean="0">
                <a:solidFill>
                  <a:schemeClr val="bg1"/>
                </a:solidFill>
                <a:latin typeface="Arial" pitchFamily="34" charset="0"/>
                <a:cs typeface="Arial" pitchFamily="34" charset="0"/>
                <a:sym typeface="Wingdings" pitchFamily="2" charset="2"/>
              </a:rPr>
              <a:t> </a:t>
            </a:r>
            <a:r>
              <a:rPr lang="en-US" sz="2400" b="1" dirty="0" smtClean="0">
                <a:solidFill>
                  <a:schemeClr val="bg1"/>
                </a:solidFill>
                <a:latin typeface="Lucida Calligraphy" pitchFamily="66" charset="0"/>
              </a:rPr>
              <a:t>L</a:t>
            </a:r>
            <a:r>
              <a:rPr lang="en-US" sz="2400" b="1" dirty="0" smtClean="0">
                <a:solidFill>
                  <a:schemeClr val="bg1"/>
                </a:solidFill>
              </a:rPr>
              <a:t>=10</a:t>
            </a:r>
            <a:r>
              <a:rPr lang="en-US" sz="2400" b="1" baseline="30000" dirty="0" smtClean="0">
                <a:solidFill>
                  <a:schemeClr val="bg1"/>
                </a:solidFill>
              </a:rPr>
              <a:t>34</a:t>
            </a:r>
            <a:endParaRPr lang="en-US" sz="2400" b="1" dirty="0">
              <a:solidFill>
                <a:schemeClr val="bg1"/>
              </a:solidFill>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5AE4D389-B7F7-E44B-872F-EAD59ABF0432}" type="slidenum">
              <a:rPr lang="en-US" smtClean="0"/>
              <a:t>62</a:t>
            </a:fld>
            <a:endParaRPr lang="en-US"/>
          </a:p>
        </p:txBody>
      </p:sp>
    </p:spTree>
    <p:extLst>
      <p:ext uri="{BB962C8B-B14F-4D97-AF65-F5344CB8AC3E}">
        <p14:creationId xmlns:p14="http://schemas.microsoft.com/office/powerpoint/2010/main" val="171391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836712"/>
          </a:xfrm>
        </p:spPr>
        <p:txBody>
          <a:bodyPr/>
          <a:lstStyle/>
          <a:p>
            <a:r>
              <a:rPr lang="en-US" sz="3600" b="1" dirty="0" smtClean="0">
                <a:solidFill>
                  <a:srgbClr val="660066"/>
                </a:solidFill>
              </a:rPr>
              <a:t>And more pile-up</a:t>
            </a:r>
            <a:endParaRPr lang="en-GB" sz="3600" b="1" dirty="0">
              <a:solidFill>
                <a:srgbClr val="660066"/>
              </a:solidFill>
            </a:endParaRPr>
          </a:p>
        </p:txBody>
      </p:sp>
      <p:pic>
        <p:nvPicPr>
          <p:cNvPr id="288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36712"/>
            <a:ext cx="9181135" cy="5440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95536" y="6309320"/>
            <a:ext cx="8478893" cy="338554"/>
          </a:xfrm>
          <a:prstGeom prst="rect">
            <a:avLst/>
          </a:prstGeom>
          <a:solidFill>
            <a:schemeClr val="tx1"/>
          </a:solidFill>
        </p:spPr>
        <p:txBody>
          <a:bodyPr wrap="square" rtlCol="0">
            <a:spAutoFit/>
          </a:bodyPr>
          <a:lstStyle/>
          <a:p>
            <a:r>
              <a:rPr lang="en-US" dirty="0" smtClean="0">
                <a:solidFill>
                  <a:srgbClr val="FFFF00"/>
                </a:solidFill>
                <a:latin typeface="Arial"/>
                <a:cs typeface="Arial"/>
              </a:rPr>
              <a:t>Not the end of the story; mind also the computing power you need to analyze this</a:t>
            </a:r>
            <a:endParaRPr lang="en-GB" dirty="0">
              <a:solidFill>
                <a:srgbClr val="FFFF00"/>
              </a:solidFill>
              <a:latin typeface="Arial"/>
              <a:cs typeface="Arial"/>
            </a:endParaRPr>
          </a:p>
        </p:txBody>
      </p:sp>
      <p:sp>
        <p:nvSpPr>
          <p:cNvPr id="2" name="Slide Number Placeholder 1"/>
          <p:cNvSpPr>
            <a:spLocks noGrp="1"/>
          </p:cNvSpPr>
          <p:nvPr>
            <p:ph type="sldNum" sz="quarter" idx="12"/>
          </p:nvPr>
        </p:nvSpPr>
        <p:spPr/>
        <p:txBody>
          <a:bodyPr/>
          <a:lstStyle/>
          <a:p>
            <a:fld id="{5AE4D389-B7F7-E44B-872F-EAD59ABF0432}" type="slidenum">
              <a:rPr lang="en-US" smtClean="0"/>
              <a:t>63</a:t>
            </a:fld>
            <a:endParaRPr lang="en-US"/>
          </a:p>
        </p:txBody>
      </p:sp>
    </p:spTree>
    <p:extLst>
      <p:ext uri="{BB962C8B-B14F-4D97-AF65-F5344CB8AC3E}">
        <p14:creationId xmlns:p14="http://schemas.microsoft.com/office/powerpoint/2010/main" val="937776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descr="transvers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0"/>
            <a:ext cx="8737452" cy="6858000"/>
          </a:xfrm>
          <a:prstGeom prst="rect">
            <a:avLst/>
          </a:prstGeom>
        </p:spPr>
      </p:pic>
      <p:sp>
        <p:nvSpPr>
          <p:cNvPr id="5" name="TextBox 4"/>
          <p:cNvSpPr txBox="1"/>
          <p:nvPr/>
        </p:nvSpPr>
        <p:spPr>
          <a:xfrm>
            <a:off x="805131" y="3212976"/>
            <a:ext cx="870751" cy="461665"/>
          </a:xfrm>
          <a:prstGeom prst="rect">
            <a:avLst/>
          </a:prstGeom>
          <a:noFill/>
        </p:spPr>
        <p:txBody>
          <a:bodyPr wrap="none" rtlCol="0">
            <a:spAutoFit/>
          </a:bodyPr>
          <a:lstStyle/>
          <a:p>
            <a:r>
              <a:rPr lang="en-GB" sz="2400" dirty="0" smtClean="0">
                <a:solidFill>
                  <a:schemeClr val="bg1"/>
                </a:solidFill>
              </a:rPr>
              <a:t>2012</a:t>
            </a:r>
            <a:endParaRPr lang="en-GB" sz="2400" dirty="0">
              <a:solidFill>
                <a:schemeClr val="bg1"/>
              </a:solidFill>
            </a:endParaRPr>
          </a:p>
        </p:txBody>
      </p:sp>
      <p:sp>
        <p:nvSpPr>
          <p:cNvPr id="6" name="TextBox 5"/>
          <p:cNvSpPr txBox="1"/>
          <p:nvPr/>
        </p:nvSpPr>
        <p:spPr>
          <a:xfrm>
            <a:off x="2424394" y="136297"/>
            <a:ext cx="3662681" cy="707886"/>
          </a:xfrm>
          <a:prstGeom prst="rect">
            <a:avLst/>
          </a:prstGeom>
          <a:noFill/>
        </p:spPr>
        <p:txBody>
          <a:bodyPr wrap="none" rtlCol="0">
            <a:spAutoFit/>
          </a:bodyPr>
          <a:lstStyle/>
          <a:p>
            <a:r>
              <a:rPr lang="en-US" sz="4000" dirty="0" smtClean="0">
                <a:solidFill>
                  <a:srgbClr val="FFFF00"/>
                </a:solidFill>
                <a:latin typeface="Arial"/>
                <a:cs typeface="Arial"/>
              </a:rPr>
              <a:t>Even more PU</a:t>
            </a:r>
            <a:endParaRPr lang="en-US" sz="4000" dirty="0">
              <a:solidFill>
                <a:srgbClr val="FFFF00"/>
              </a:solidFill>
              <a:latin typeface="Arial"/>
              <a:cs typeface="Arial"/>
            </a:endParaRPr>
          </a:p>
        </p:txBody>
      </p:sp>
      <p:grpSp>
        <p:nvGrpSpPr>
          <p:cNvPr id="15" name="Group 14"/>
          <p:cNvGrpSpPr/>
          <p:nvPr/>
        </p:nvGrpSpPr>
        <p:grpSpPr>
          <a:xfrm>
            <a:off x="0" y="2431627"/>
            <a:ext cx="6168571" cy="4426374"/>
            <a:chOff x="0" y="2431627"/>
            <a:chExt cx="6168571" cy="4426374"/>
          </a:xfrm>
        </p:grpSpPr>
        <p:grpSp>
          <p:nvGrpSpPr>
            <p:cNvPr id="9" name="Group 8"/>
            <p:cNvGrpSpPr/>
            <p:nvPr/>
          </p:nvGrpSpPr>
          <p:grpSpPr>
            <a:xfrm>
              <a:off x="0" y="2431627"/>
              <a:ext cx="3341344" cy="4426373"/>
              <a:chOff x="0" y="2431627"/>
              <a:chExt cx="3341344" cy="4426373"/>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3337" b="10163"/>
              <a:stretch/>
            </p:blipFill>
            <p:spPr bwMode="auto">
              <a:xfrm>
                <a:off x="0" y="3268717"/>
                <a:ext cx="3341344" cy="3589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84200" y="2431627"/>
                <a:ext cx="2424394" cy="830997"/>
              </a:xfrm>
              <a:prstGeom prst="rect">
                <a:avLst/>
              </a:prstGeom>
              <a:noFill/>
            </p:spPr>
            <p:txBody>
              <a:bodyPr wrap="square" rtlCol="0">
                <a:spAutoFit/>
              </a:bodyPr>
              <a:lstStyle/>
              <a:p>
                <a:pPr algn="ctr"/>
                <a:r>
                  <a:rPr lang="en-US" dirty="0" smtClean="0">
                    <a:solidFill>
                      <a:srgbClr val="FFFF00"/>
                    </a:solidFill>
                    <a:latin typeface="Arial"/>
                    <a:cs typeface="Arial"/>
                  </a:rPr>
                  <a:t>Precision allows </a:t>
                </a:r>
              </a:p>
              <a:p>
                <a:pPr algn="ctr"/>
                <a:r>
                  <a:rPr lang="en-US" dirty="0" smtClean="0">
                    <a:solidFill>
                      <a:srgbClr val="FF6600"/>
                    </a:solidFill>
                    <a:latin typeface="Arial"/>
                    <a:cs typeface="Arial"/>
                  </a:rPr>
                  <a:t>secondary vertex</a:t>
                </a:r>
              </a:p>
              <a:p>
                <a:pPr algn="ctr"/>
                <a:r>
                  <a:rPr lang="en-US" dirty="0" smtClean="0">
                    <a:solidFill>
                      <a:srgbClr val="FF6600"/>
                    </a:solidFill>
                    <a:latin typeface="Arial"/>
                    <a:cs typeface="Arial"/>
                  </a:rPr>
                  <a:t> </a:t>
                </a:r>
                <a:r>
                  <a:rPr lang="en-US" dirty="0" smtClean="0">
                    <a:solidFill>
                      <a:srgbClr val="FFFF00"/>
                    </a:solidFill>
                    <a:latin typeface="Arial"/>
                    <a:cs typeface="Arial"/>
                  </a:rPr>
                  <a:t>identification</a:t>
                </a:r>
                <a:endParaRPr lang="en-US" dirty="0">
                  <a:solidFill>
                    <a:srgbClr val="FFFF00"/>
                  </a:solidFill>
                  <a:latin typeface="Arial"/>
                  <a:cs typeface="Arial"/>
                </a:endParaRPr>
              </a:p>
            </p:txBody>
          </p:sp>
        </p:grpSp>
        <p:cxnSp>
          <p:nvCxnSpPr>
            <p:cNvPr id="11" name="Straight Connector 10"/>
            <p:cNvCxnSpPr/>
            <p:nvPr/>
          </p:nvCxnSpPr>
          <p:spPr>
            <a:xfrm>
              <a:off x="3341344" y="3268717"/>
              <a:ext cx="2827227" cy="142140"/>
            </a:xfrm>
            <a:prstGeom prst="line">
              <a:avLst/>
            </a:prstGeom>
            <a:ln w="38100" cmpd="sng">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341344" y="3410857"/>
              <a:ext cx="2827227" cy="3447144"/>
            </a:xfrm>
            <a:prstGeom prst="line">
              <a:avLst/>
            </a:prstGeom>
            <a:ln w="38100" cmpd="sng">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grpSp>
      <p:sp>
        <p:nvSpPr>
          <p:cNvPr id="10" name="Slide Number Placeholder 9"/>
          <p:cNvSpPr>
            <a:spLocks noGrp="1"/>
          </p:cNvSpPr>
          <p:nvPr>
            <p:ph type="sldNum" sz="quarter" idx="4294967295"/>
          </p:nvPr>
        </p:nvSpPr>
        <p:spPr>
          <a:xfrm>
            <a:off x="-540660" y="6503770"/>
            <a:ext cx="990600" cy="365125"/>
          </a:xfrm>
          <a:prstGeom prst="rect">
            <a:avLst/>
          </a:prstGeom>
        </p:spPr>
        <p:txBody>
          <a:bodyPr/>
          <a:lstStyle/>
          <a:p>
            <a:fld id="{BE9E8707-CB87-5942-9FDE-D588DEABEC69}" type="slidenum">
              <a:rPr lang="en-US" smtClean="0"/>
              <a:t>64</a:t>
            </a:fld>
            <a:endParaRPr lang="en-US"/>
          </a:p>
        </p:txBody>
      </p:sp>
    </p:spTree>
    <p:extLst>
      <p:ext uri="{BB962C8B-B14F-4D97-AF65-F5344CB8AC3E}">
        <p14:creationId xmlns:p14="http://schemas.microsoft.com/office/powerpoint/2010/main" val="619770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descr="vertic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5" name="TextBox 4"/>
          <p:cNvSpPr txBox="1"/>
          <p:nvPr/>
        </p:nvSpPr>
        <p:spPr>
          <a:xfrm>
            <a:off x="0" y="5301208"/>
            <a:ext cx="4860032" cy="1384995"/>
          </a:xfrm>
          <a:prstGeom prst="rect">
            <a:avLst/>
          </a:prstGeom>
          <a:noFill/>
        </p:spPr>
        <p:txBody>
          <a:bodyPr wrap="square" rtlCol="0">
            <a:spAutoFit/>
          </a:bodyPr>
          <a:lstStyle/>
          <a:p>
            <a:r>
              <a:rPr lang="en-US" sz="2800" i="1" dirty="0" smtClean="0">
                <a:solidFill>
                  <a:schemeClr val="bg1"/>
                </a:solidFill>
                <a:latin typeface="Arial"/>
                <a:cs typeface="Arial"/>
              </a:rPr>
              <a:t>Raw SE</a:t>
            </a:r>
            <a:r>
              <a:rPr lang="en-US" sz="2800" i="1" baseline="-25000" dirty="0" smtClean="0">
                <a:solidFill>
                  <a:schemeClr val="bg1"/>
                </a:solidFill>
                <a:latin typeface="Arial"/>
                <a:cs typeface="Arial"/>
              </a:rPr>
              <a:t>T</a:t>
            </a:r>
            <a:r>
              <a:rPr lang="en-US" sz="2800" i="1" dirty="0" smtClean="0">
                <a:solidFill>
                  <a:schemeClr val="bg1"/>
                </a:solidFill>
                <a:latin typeface="Arial"/>
                <a:cs typeface="Arial"/>
              </a:rPr>
              <a:t>~2 TeV</a:t>
            </a:r>
          </a:p>
          <a:p>
            <a:r>
              <a:rPr lang="en-US" sz="2800" i="1" dirty="0" smtClean="0">
                <a:solidFill>
                  <a:schemeClr val="bg1"/>
                </a:solidFill>
                <a:latin typeface="Arial"/>
                <a:cs typeface="Arial"/>
              </a:rPr>
              <a:t>14 jets with E</a:t>
            </a:r>
            <a:r>
              <a:rPr lang="en-US" sz="2800" i="1" baseline="-25000" dirty="0" smtClean="0">
                <a:solidFill>
                  <a:schemeClr val="bg1"/>
                </a:solidFill>
                <a:latin typeface="Arial"/>
                <a:cs typeface="Arial"/>
              </a:rPr>
              <a:t>T</a:t>
            </a:r>
            <a:r>
              <a:rPr lang="en-US" sz="2800" i="1" dirty="0" smtClean="0">
                <a:solidFill>
                  <a:schemeClr val="bg1"/>
                </a:solidFill>
                <a:latin typeface="Arial"/>
                <a:cs typeface="Arial"/>
              </a:rPr>
              <a:t>&gt;40</a:t>
            </a:r>
          </a:p>
          <a:p>
            <a:r>
              <a:rPr lang="en-US" sz="2800" i="1" dirty="0" smtClean="0">
                <a:solidFill>
                  <a:schemeClr val="bg1"/>
                </a:solidFill>
                <a:latin typeface="Arial"/>
                <a:cs typeface="Arial"/>
              </a:rPr>
              <a:t>Estimated  PU~50</a:t>
            </a:r>
            <a:endParaRPr lang="en-US" sz="2800" i="1" dirty="0">
              <a:solidFill>
                <a:schemeClr val="bg1"/>
              </a:solidFill>
              <a:latin typeface="Arial"/>
              <a:cs typeface="Arial"/>
            </a:endParaRPr>
          </a:p>
        </p:txBody>
      </p:sp>
      <p:sp>
        <p:nvSpPr>
          <p:cNvPr id="7" name="TextBox 6"/>
          <p:cNvSpPr txBox="1"/>
          <p:nvPr/>
        </p:nvSpPr>
        <p:spPr>
          <a:xfrm>
            <a:off x="4897523" y="0"/>
            <a:ext cx="3314880" cy="646331"/>
          </a:xfrm>
          <a:prstGeom prst="rect">
            <a:avLst/>
          </a:prstGeom>
          <a:noFill/>
        </p:spPr>
        <p:txBody>
          <a:bodyPr wrap="none" rtlCol="0">
            <a:spAutoFit/>
          </a:bodyPr>
          <a:lstStyle/>
          <a:p>
            <a:r>
              <a:rPr lang="en-US" sz="3600" dirty="0" smtClean="0">
                <a:solidFill>
                  <a:srgbClr val="FFFF00"/>
                </a:solidFill>
                <a:latin typeface="Arial"/>
                <a:cs typeface="Arial"/>
              </a:rPr>
              <a:t>Even more PU</a:t>
            </a:r>
            <a:endParaRPr lang="en-US" sz="3600" dirty="0">
              <a:solidFill>
                <a:srgbClr val="FFFF00"/>
              </a:solidFill>
              <a:latin typeface="Arial"/>
              <a:cs typeface="Arial"/>
            </a:endParaRPr>
          </a:p>
        </p:txBody>
      </p:sp>
      <p:sp>
        <p:nvSpPr>
          <p:cNvPr id="6" name="Slide Number Placeholder 5"/>
          <p:cNvSpPr>
            <a:spLocks noGrp="1"/>
          </p:cNvSpPr>
          <p:nvPr>
            <p:ph type="sldNum" sz="quarter" idx="4294967295"/>
          </p:nvPr>
        </p:nvSpPr>
        <p:spPr>
          <a:xfrm>
            <a:off x="8892480" y="0"/>
            <a:ext cx="990600" cy="365125"/>
          </a:xfrm>
          <a:prstGeom prst="rect">
            <a:avLst/>
          </a:prstGeom>
        </p:spPr>
        <p:txBody>
          <a:bodyPr/>
          <a:lstStyle/>
          <a:p>
            <a:fld id="{BE9E8707-CB87-5942-9FDE-D588DEABEC69}" type="slidenum">
              <a:rPr lang="en-US" smtClean="0"/>
              <a:t>65</a:t>
            </a:fld>
            <a:endParaRPr lang="en-US" dirty="0"/>
          </a:p>
        </p:txBody>
      </p:sp>
    </p:spTree>
    <p:extLst>
      <p:ext uri="{BB962C8B-B14F-4D97-AF65-F5344CB8AC3E}">
        <p14:creationId xmlns:p14="http://schemas.microsoft.com/office/powerpoint/2010/main" val="3240822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091872" cy="5954197"/>
          </a:xfrm>
          <a:prstGeom prst="rect">
            <a:avLst/>
          </a:prstGeom>
        </p:spPr>
      </p:pic>
      <p:sp>
        <p:nvSpPr>
          <p:cNvPr id="5" name="TextBox 4"/>
          <p:cNvSpPr txBox="1">
            <a:spLocks noChangeAspect="1"/>
          </p:cNvSpPr>
          <p:nvPr/>
        </p:nvSpPr>
        <p:spPr>
          <a:xfrm>
            <a:off x="2947109" y="1859672"/>
            <a:ext cx="1785916" cy="707886"/>
          </a:xfrm>
          <a:prstGeom prst="rect">
            <a:avLst/>
          </a:prstGeom>
          <a:noFill/>
        </p:spPr>
        <p:txBody>
          <a:bodyPr wrap="none" rtlCol="0">
            <a:spAutoFit/>
          </a:bodyPr>
          <a:lstStyle/>
          <a:p>
            <a:r>
              <a:rPr lang="en-US" sz="4000" dirty="0" smtClean="0">
                <a:solidFill>
                  <a:schemeClr val="bg1"/>
                </a:solidFill>
                <a:latin typeface="Arial"/>
                <a:cs typeface="Arial"/>
              </a:rPr>
              <a:t>~10cm</a:t>
            </a:r>
            <a:endParaRPr lang="en-US" sz="4000" dirty="0">
              <a:solidFill>
                <a:schemeClr val="bg1"/>
              </a:solidFill>
              <a:latin typeface="Arial"/>
              <a:cs typeface="Arial"/>
            </a:endParaRPr>
          </a:p>
        </p:txBody>
      </p:sp>
      <p:cxnSp>
        <p:nvCxnSpPr>
          <p:cNvPr id="6" name="Straight Arrow Connector 5"/>
          <p:cNvCxnSpPr>
            <a:cxnSpLocks noChangeAspect="1"/>
          </p:cNvCxnSpPr>
          <p:nvPr/>
        </p:nvCxnSpPr>
        <p:spPr bwMode="auto">
          <a:xfrm>
            <a:off x="1086351" y="2551172"/>
            <a:ext cx="6101706" cy="0"/>
          </a:xfrm>
          <a:prstGeom prst="straightConnector1">
            <a:avLst/>
          </a:prstGeom>
          <a:solidFill>
            <a:schemeClr val="accent1"/>
          </a:solidFill>
          <a:ln w="12700" cap="flat" cmpd="sng" algn="ctr">
            <a:solidFill>
              <a:srgbClr val="FFFFFF"/>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 name="Title 1"/>
          <p:cNvSpPr>
            <a:spLocks noGrp="1"/>
          </p:cNvSpPr>
          <p:nvPr>
            <p:ph type="title"/>
          </p:nvPr>
        </p:nvSpPr>
        <p:spPr>
          <a:xfrm>
            <a:off x="52128" y="119518"/>
            <a:ext cx="7924800" cy="597912"/>
          </a:xfrm>
        </p:spPr>
        <p:txBody>
          <a:bodyPr>
            <a:normAutofit fontScale="90000"/>
          </a:bodyPr>
          <a:lstStyle/>
          <a:p>
            <a:r>
              <a:rPr lang="en-US" dirty="0" smtClean="0"/>
              <a:t>The ultimate Pile-Up, so far</a:t>
            </a:r>
            <a:endParaRPr lang="en-US" dirty="0"/>
          </a:p>
        </p:txBody>
      </p:sp>
      <p:pic>
        <p:nvPicPr>
          <p:cNvPr id="8" name="Picture 7"/>
          <p:cNvPicPr>
            <a:picLocks noChangeAspect="1"/>
          </p:cNvPicPr>
          <p:nvPr/>
        </p:nvPicPr>
        <p:blipFill>
          <a:blip r:embed="rId3"/>
          <a:stretch>
            <a:fillRect/>
          </a:stretch>
        </p:blipFill>
        <p:spPr>
          <a:xfrm>
            <a:off x="1873072" y="4441709"/>
            <a:ext cx="3264125" cy="2293955"/>
          </a:xfrm>
          <a:prstGeom prst="rect">
            <a:avLst/>
          </a:prstGeom>
        </p:spPr>
      </p:pic>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82287" y="4372497"/>
            <a:ext cx="3461713" cy="2435219"/>
          </a:xfrm>
          <a:prstGeom prst="rect">
            <a:avLst/>
          </a:prstGeom>
        </p:spPr>
      </p:pic>
      <p:sp>
        <p:nvSpPr>
          <p:cNvPr id="10" name="TextBox 9"/>
          <p:cNvSpPr txBox="1"/>
          <p:nvPr/>
        </p:nvSpPr>
        <p:spPr>
          <a:xfrm>
            <a:off x="6006440" y="6196471"/>
            <a:ext cx="2670923" cy="58477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dirty="0" smtClean="0">
                <a:latin typeface="Arial"/>
                <a:cs typeface="Arial"/>
              </a:rPr>
              <a:t>78 reconstructed vertices</a:t>
            </a:r>
            <a:br>
              <a:rPr lang="en-US" dirty="0" smtClean="0">
                <a:latin typeface="Arial"/>
                <a:cs typeface="Arial"/>
              </a:rPr>
            </a:br>
            <a:r>
              <a:rPr lang="en-US" dirty="0" smtClean="0">
                <a:latin typeface="Arial"/>
                <a:cs typeface="Arial"/>
              </a:rPr>
              <a:t>in a special run in 2012</a:t>
            </a:r>
            <a:endParaRPr lang="en-US" dirty="0">
              <a:latin typeface="Arial"/>
              <a:cs typeface="Arial"/>
            </a:endParaRPr>
          </a:p>
        </p:txBody>
      </p:sp>
      <p:sp>
        <p:nvSpPr>
          <p:cNvPr id="11" name="TextBox 10"/>
          <p:cNvSpPr txBox="1"/>
          <p:nvPr/>
        </p:nvSpPr>
        <p:spPr>
          <a:xfrm>
            <a:off x="6841304" y="5015796"/>
            <a:ext cx="990425" cy="400110"/>
          </a:xfrm>
          <a:prstGeom prst="rect">
            <a:avLst/>
          </a:prstGeom>
          <a:noFill/>
        </p:spPr>
        <p:txBody>
          <a:bodyPr wrap="none" rtlCol="0">
            <a:spAutoFit/>
          </a:bodyPr>
          <a:lstStyle/>
          <a:p>
            <a:r>
              <a:rPr lang="en-US" sz="2000" dirty="0" smtClean="0">
                <a:latin typeface="Arial"/>
                <a:cs typeface="Arial"/>
              </a:rPr>
              <a:t>~10cm</a:t>
            </a:r>
            <a:endParaRPr lang="en-US" sz="2000" dirty="0">
              <a:latin typeface="Arial"/>
              <a:cs typeface="Arial"/>
            </a:endParaRPr>
          </a:p>
        </p:txBody>
      </p:sp>
      <p:cxnSp>
        <p:nvCxnSpPr>
          <p:cNvPr id="12" name="Straight Arrow Connector 11"/>
          <p:cNvCxnSpPr/>
          <p:nvPr/>
        </p:nvCxnSpPr>
        <p:spPr bwMode="auto">
          <a:xfrm>
            <a:off x="6095913" y="5415906"/>
            <a:ext cx="2323213" cy="0"/>
          </a:xfrm>
          <a:prstGeom prst="straightConnector1">
            <a:avLst/>
          </a:prstGeom>
          <a:solidFill>
            <a:schemeClr val="accent1"/>
          </a:solidFill>
          <a:ln w="12700" cap="flat" cmpd="sng" algn="ctr">
            <a:solidFill>
              <a:srgbClr val="FFFFFF"/>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p:cNvSpPr txBox="1"/>
          <p:nvPr/>
        </p:nvSpPr>
        <p:spPr>
          <a:xfrm>
            <a:off x="2306305" y="4444976"/>
            <a:ext cx="2320267" cy="338554"/>
          </a:xfrm>
          <a:prstGeom prst="rect">
            <a:avLst/>
          </a:prstGeom>
          <a:noFill/>
        </p:spPr>
        <p:txBody>
          <a:bodyPr wrap="none" rtlCol="0">
            <a:spAutoFit/>
          </a:bodyPr>
          <a:lstStyle/>
          <a:p>
            <a:r>
              <a:rPr lang="en-US" dirty="0" smtClean="0">
                <a:solidFill>
                  <a:srgbClr val="FF0000"/>
                </a:solidFill>
                <a:latin typeface="Arial"/>
                <a:cs typeface="Arial"/>
              </a:rPr>
              <a:t>ECAL hits   </a:t>
            </a:r>
            <a:r>
              <a:rPr lang="en-US" dirty="0" smtClean="0">
                <a:solidFill>
                  <a:srgbClr val="3366FF"/>
                </a:solidFill>
                <a:latin typeface="Arial"/>
                <a:cs typeface="Arial"/>
              </a:rPr>
              <a:t>HCAL hits</a:t>
            </a:r>
            <a:endParaRPr lang="en-US" dirty="0">
              <a:solidFill>
                <a:srgbClr val="3366FF"/>
              </a:solidFill>
              <a:latin typeface="Arial"/>
              <a:cs typeface="Arial"/>
            </a:endParaRPr>
          </a:p>
        </p:txBody>
      </p:sp>
      <p:sp>
        <p:nvSpPr>
          <p:cNvPr id="14" name="TextBox 13"/>
          <p:cNvSpPr txBox="1"/>
          <p:nvPr/>
        </p:nvSpPr>
        <p:spPr>
          <a:xfrm>
            <a:off x="2721755" y="6332336"/>
            <a:ext cx="1678564" cy="338554"/>
          </a:xfrm>
          <a:prstGeom prst="rect">
            <a:avLst/>
          </a:prstGeom>
          <a:noFill/>
        </p:spPr>
        <p:txBody>
          <a:bodyPr wrap="none" rtlCol="0">
            <a:spAutoFit/>
          </a:bodyPr>
          <a:lstStyle/>
          <a:p>
            <a:r>
              <a:rPr lang="en-US" dirty="0" smtClean="0">
                <a:solidFill>
                  <a:srgbClr val="00FF00"/>
                </a:solidFill>
                <a:latin typeface="Arial"/>
                <a:cs typeface="Arial"/>
              </a:rPr>
              <a:t>Charged tracks</a:t>
            </a:r>
            <a:endParaRPr lang="en-US" dirty="0">
              <a:solidFill>
                <a:srgbClr val="00FF00"/>
              </a:solidFill>
              <a:latin typeface="Arial"/>
              <a:cs typeface="Arial"/>
            </a:endParaRPr>
          </a:p>
        </p:txBody>
      </p:sp>
      <p:cxnSp>
        <p:nvCxnSpPr>
          <p:cNvPr id="15" name="Straight Connector 14"/>
          <p:cNvCxnSpPr/>
          <p:nvPr/>
        </p:nvCxnSpPr>
        <p:spPr bwMode="auto">
          <a:xfrm flipH="1">
            <a:off x="3477436" y="4400109"/>
            <a:ext cx="2204852" cy="1135177"/>
          </a:xfrm>
          <a:prstGeom prst="line">
            <a:avLst/>
          </a:prstGeom>
          <a:solidFill>
            <a:schemeClr val="accent1"/>
          </a:solidFill>
          <a:ln w="38100" cap="flat" cmpd="sng" algn="ctr">
            <a:solidFill>
              <a:srgbClr val="FF0000"/>
            </a:solidFill>
            <a:prstDash val="dot"/>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flipH="1" flipV="1">
            <a:off x="3477436" y="5684031"/>
            <a:ext cx="2204852" cy="1096074"/>
          </a:xfrm>
          <a:prstGeom prst="line">
            <a:avLst/>
          </a:prstGeom>
          <a:solidFill>
            <a:schemeClr val="accent1"/>
          </a:solidFill>
          <a:ln w="38100" cap="flat" cmpd="sng" algn="ctr">
            <a:solidFill>
              <a:srgbClr val="FF0000"/>
            </a:solidFill>
            <a:prstDash val="dot"/>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 name="TextBox 3"/>
          <p:cNvSpPr txBox="1">
            <a:spLocks noChangeAspect="1"/>
          </p:cNvSpPr>
          <p:nvPr/>
        </p:nvSpPr>
        <p:spPr>
          <a:xfrm>
            <a:off x="5945718" y="6196471"/>
            <a:ext cx="2937325" cy="584776"/>
          </a:xfrm>
          <a:prstGeom prst="rect">
            <a:avLst/>
          </a:prstGeom>
          <a:solidFill>
            <a:srgbClr val="000000"/>
          </a:soli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dirty="0" smtClean="0">
                <a:solidFill>
                  <a:srgbClr val="FFFF00"/>
                </a:solidFill>
                <a:latin typeface="Arial"/>
                <a:cs typeface="Arial"/>
              </a:rPr>
              <a:t>78 reconstructed vertices</a:t>
            </a:r>
            <a:br>
              <a:rPr lang="en-US" dirty="0" smtClean="0">
                <a:solidFill>
                  <a:srgbClr val="FFFF00"/>
                </a:solidFill>
                <a:latin typeface="Arial"/>
                <a:cs typeface="Arial"/>
              </a:rPr>
            </a:br>
            <a:r>
              <a:rPr lang="en-US" dirty="0" smtClean="0">
                <a:solidFill>
                  <a:srgbClr val="FFFF00"/>
                </a:solidFill>
                <a:latin typeface="Arial"/>
                <a:cs typeface="Arial"/>
              </a:rPr>
              <a:t>in a special run in 2012</a:t>
            </a:r>
            <a:endParaRPr lang="en-US" dirty="0">
              <a:solidFill>
                <a:srgbClr val="FFFF00"/>
              </a:solidFill>
              <a:latin typeface="Arial"/>
              <a:cs typeface="Arial"/>
            </a:endParaRPr>
          </a:p>
        </p:txBody>
      </p:sp>
      <p:sp>
        <p:nvSpPr>
          <p:cNvPr id="7" name="Slide Number Placeholder 6"/>
          <p:cNvSpPr>
            <a:spLocks noGrp="1"/>
          </p:cNvSpPr>
          <p:nvPr>
            <p:ph type="sldNum" sz="quarter" idx="12"/>
          </p:nvPr>
        </p:nvSpPr>
        <p:spPr/>
        <p:txBody>
          <a:bodyPr/>
          <a:lstStyle/>
          <a:p>
            <a:fld id="{5AE4D389-B7F7-E44B-872F-EAD59ABF0432}" type="slidenum">
              <a:rPr lang="en-US" smtClean="0"/>
              <a:t>66</a:t>
            </a:fld>
            <a:endParaRPr lang="en-US"/>
          </a:p>
        </p:txBody>
      </p:sp>
    </p:spTree>
    <p:extLst>
      <p:ext uri="{BB962C8B-B14F-4D97-AF65-F5344CB8AC3E}">
        <p14:creationId xmlns:p14="http://schemas.microsoft.com/office/powerpoint/2010/main" val="2450829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33" y="-264070"/>
            <a:ext cx="8229600" cy="1143000"/>
          </a:xfrm>
        </p:spPr>
        <p:txBody>
          <a:bodyPr>
            <a:normAutofit/>
          </a:bodyPr>
          <a:lstStyle/>
          <a:p>
            <a:r>
              <a:rPr lang="en-US" b="1" dirty="0" smtClean="0">
                <a:solidFill>
                  <a:srgbClr val="660066"/>
                </a:solidFill>
              </a:rPr>
              <a:t>Tracking and </a:t>
            </a:r>
            <a:r>
              <a:rPr lang="en-US" b="1" dirty="0" err="1" smtClean="0">
                <a:solidFill>
                  <a:srgbClr val="660066"/>
                </a:solidFill>
              </a:rPr>
              <a:t>Vertexing</a:t>
            </a:r>
            <a:r>
              <a:rPr lang="en-US" b="1" dirty="0" smtClean="0">
                <a:solidFill>
                  <a:srgbClr val="660066"/>
                </a:solidFill>
              </a:rPr>
              <a:t> – CMS Today</a:t>
            </a:r>
            <a:endParaRPr lang="en-US" b="1" dirty="0">
              <a:solidFill>
                <a:srgbClr val="660066"/>
              </a:solidFill>
            </a:endParaRPr>
          </a:p>
        </p:txBody>
      </p:sp>
      <p:sp>
        <p:nvSpPr>
          <p:cNvPr id="3" name="Content Placeholder 2"/>
          <p:cNvSpPr>
            <a:spLocks noGrp="1"/>
          </p:cNvSpPr>
          <p:nvPr>
            <p:ph idx="1"/>
          </p:nvPr>
        </p:nvSpPr>
        <p:spPr/>
        <p:txBody>
          <a:bodyPr/>
          <a:lstStyle/>
          <a:p>
            <a:endParaRPr lang="en-US"/>
          </a:p>
        </p:txBody>
      </p:sp>
      <p:pic>
        <p:nvPicPr>
          <p:cNvPr id="4" name="Picture 3" descr="Screen Shot 2013-11-06 at 12.27.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19" y="667448"/>
            <a:ext cx="5595729" cy="2739947"/>
          </a:xfrm>
          <a:prstGeom prst="rect">
            <a:avLst/>
          </a:prstGeom>
        </p:spPr>
      </p:pic>
      <p:pic>
        <p:nvPicPr>
          <p:cNvPr id="5" name="Picture 4" descr="Screen Shot 2013-11-06 at 1.15.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5670" y="3172196"/>
            <a:ext cx="3606344" cy="3565285"/>
          </a:xfrm>
          <a:prstGeom prst="rect">
            <a:avLst/>
          </a:prstGeom>
        </p:spPr>
      </p:pic>
      <p:pic>
        <p:nvPicPr>
          <p:cNvPr id="6" name="Picture 5" descr="Screen Shot 2013-11-06 at 1.48.2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866" y="3454270"/>
            <a:ext cx="4513991" cy="3189147"/>
          </a:xfrm>
          <a:prstGeom prst="rect">
            <a:avLst/>
          </a:prstGeom>
        </p:spPr>
      </p:pic>
      <p:sp>
        <p:nvSpPr>
          <p:cNvPr id="7" name="TextBox 6"/>
          <p:cNvSpPr txBox="1"/>
          <p:nvPr/>
        </p:nvSpPr>
        <p:spPr>
          <a:xfrm>
            <a:off x="3304492" y="1528381"/>
            <a:ext cx="2101177" cy="369332"/>
          </a:xfrm>
          <a:prstGeom prst="rect">
            <a:avLst/>
          </a:prstGeom>
          <a:solidFill>
            <a:srgbClr val="000000"/>
          </a:solidFill>
        </p:spPr>
        <p:txBody>
          <a:bodyPr wrap="square" rtlCol="0">
            <a:spAutoFit/>
          </a:bodyPr>
          <a:lstStyle/>
          <a:p>
            <a:r>
              <a:rPr lang="en-US" dirty="0" smtClean="0">
                <a:solidFill>
                  <a:srgbClr val="FFFF00"/>
                </a:solidFill>
                <a:latin typeface="Calibri"/>
              </a:rPr>
              <a:t>Very high efficiency</a:t>
            </a:r>
            <a:endParaRPr lang="en-US" dirty="0">
              <a:solidFill>
                <a:srgbClr val="FFFF00"/>
              </a:solidFill>
              <a:latin typeface="Calibri"/>
            </a:endParaRPr>
          </a:p>
        </p:txBody>
      </p:sp>
      <p:sp>
        <p:nvSpPr>
          <p:cNvPr id="8" name="TextBox 7"/>
          <p:cNvSpPr txBox="1"/>
          <p:nvPr/>
        </p:nvSpPr>
        <p:spPr>
          <a:xfrm>
            <a:off x="6264502" y="4327678"/>
            <a:ext cx="2540656" cy="369332"/>
          </a:xfrm>
          <a:prstGeom prst="rect">
            <a:avLst/>
          </a:prstGeom>
          <a:solidFill>
            <a:srgbClr val="000000"/>
          </a:solidFill>
        </p:spPr>
        <p:txBody>
          <a:bodyPr wrap="square" rtlCol="0">
            <a:spAutoFit/>
          </a:bodyPr>
          <a:lstStyle/>
          <a:p>
            <a:r>
              <a:rPr lang="en-US" dirty="0" smtClean="0">
                <a:solidFill>
                  <a:srgbClr val="FFFF00"/>
                </a:solidFill>
                <a:latin typeface="Calibri"/>
              </a:rPr>
              <a:t>Superb vertex resolution</a:t>
            </a:r>
          </a:p>
        </p:txBody>
      </p:sp>
      <p:sp>
        <p:nvSpPr>
          <p:cNvPr id="9" name="TextBox 8"/>
          <p:cNvSpPr txBox="1"/>
          <p:nvPr/>
        </p:nvSpPr>
        <p:spPr>
          <a:xfrm>
            <a:off x="1300175" y="5222594"/>
            <a:ext cx="3979128" cy="646331"/>
          </a:xfrm>
          <a:prstGeom prst="rect">
            <a:avLst/>
          </a:prstGeom>
          <a:solidFill>
            <a:srgbClr val="000000"/>
          </a:solidFill>
        </p:spPr>
        <p:txBody>
          <a:bodyPr wrap="square" rtlCol="0">
            <a:spAutoFit/>
          </a:bodyPr>
          <a:lstStyle/>
          <a:p>
            <a:r>
              <a:rPr lang="en-US" dirty="0" smtClean="0">
                <a:solidFill>
                  <a:srgbClr val="FFFF00"/>
                </a:solidFill>
                <a:latin typeface="Calibri"/>
              </a:rPr>
              <a:t>Tracker aligned to ∼5µm (pixel </a:t>
            </a:r>
            <a:r>
              <a:rPr lang="en-US" dirty="0">
                <a:solidFill>
                  <a:srgbClr val="FFFF00"/>
                </a:solidFill>
              </a:rPr>
              <a:t>~</a:t>
            </a:r>
            <a:r>
              <a:rPr lang="en-US" dirty="0" smtClean="0">
                <a:solidFill>
                  <a:srgbClr val="FFFF00"/>
                </a:solidFill>
              </a:rPr>
              <a:t>2µm)</a:t>
            </a:r>
            <a:endParaRPr lang="en-US" dirty="0" smtClean="0">
              <a:solidFill>
                <a:srgbClr val="FFFF00"/>
              </a:solidFill>
              <a:latin typeface="Calibri"/>
            </a:endParaRPr>
          </a:p>
          <a:p>
            <a:r>
              <a:rPr lang="en-US" dirty="0" smtClean="0">
                <a:solidFill>
                  <a:srgbClr val="FFFF00"/>
                </a:solidFill>
                <a:latin typeface="Calibri"/>
              </a:rPr>
              <a:t>Takes e.g. bow of sensors into account </a:t>
            </a:r>
            <a:endParaRPr lang="en-US" dirty="0">
              <a:solidFill>
                <a:srgbClr val="FFFF00"/>
              </a:solidFill>
              <a:latin typeface="Calibri"/>
            </a:endParaRPr>
          </a:p>
        </p:txBody>
      </p:sp>
      <p:pic>
        <p:nvPicPr>
          <p:cNvPr id="15" name="Picture 6"/>
          <p:cNvPicPr>
            <a:picLocks noChangeAspect="1"/>
          </p:cNvPicPr>
          <p:nvPr/>
        </p:nvPicPr>
        <p:blipFill rotWithShape="1">
          <a:blip r:embed="rId5" cstate="print"/>
          <a:srcRect l="59143" t="17781" b="59185"/>
          <a:stretch/>
        </p:blipFill>
        <p:spPr bwMode="auto">
          <a:xfrm>
            <a:off x="5802521" y="1910867"/>
            <a:ext cx="3341479" cy="1261329"/>
          </a:xfrm>
          <a:prstGeom prst="rect">
            <a:avLst/>
          </a:prstGeom>
          <a:noFill/>
          <a:ln w="9525">
            <a:noFill/>
            <a:miter lim="800000"/>
            <a:headEnd/>
            <a:tailEnd/>
          </a:ln>
        </p:spPr>
      </p:pic>
      <p:sp>
        <p:nvSpPr>
          <p:cNvPr id="11" name="TextBox 10"/>
          <p:cNvSpPr txBox="1"/>
          <p:nvPr/>
        </p:nvSpPr>
        <p:spPr>
          <a:xfrm>
            <a:off x="6538164" y="4714937"/>
            <a:ext cx="2486423" cy="738664"/>
          </a:xfrm>
          <a:prstGeom prst="rect">
            <a:avLst/>
          </a:prstGeom>
          <a:noFill/>
        </p:spPr>
        <p:txBody>
          <a:bodyPr wrap="square" rtlCol="0">
            <a:spAutoFit/>
          </a:bodyPr>
          <a:lstStyle/>
          <a:p>
            <a:r>
              <a:rPr lang="en-US" sz="1400" dirty="0" smtClean="0"/>
              <a:t>The more tracks or better the more momentum parameters the better the vertex resolution</a:t>
            </a:r>
            <a:endParaRPr lang="en-US" sz="1400" dirty="0"/>
          </a:p>
        </p:txBody>
      </p:sp>
    </p:spTree>
    <p:extLst>
      <p:ext uri="{BB962C8B-B14F-4D97-AF65-F5344CB8AC3E}">
        <p14:creationId xmlns:p14="http://schemas.microsoft.com/office/powerpoint/2010/main" val="365478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2316" y="298580"/>
            <a:ext cx="3941522" cy="4525963"/>
          </a:xfrm>
          <a:prstGeom prst="rect">
            <a:avLst/>
          </a:prstGeom>
        </p:spPr>
        <p:txBody>
          <a:bodyPr>
            <a:normAutofit/>
          </a:bodyPr>
          <a:lstStyle/>
          <a:p>
            <a:pPr marL="0" indent="0">
              <a:buNone/>
            </a:pPr>
            <a:r>
              <a:rPr lang="en-GB" sz="4000" dirty="0" smtClean="0">
                <a:solidFill>
                  <a:srgbClr val="660066"/>
                </a:solidFill>
              </a:rPr>
              <a:t>And all combined </a:t>
            </a:r>
          </a:p>
          <a:p>
            <a:pPr marL="0" indent="0">
              <a:buNone/>
            </a:pPr>
            <a:endParaRPr lang="en-GB" sz="2800" dirty="0">
              <a:solidFill>
                <a:srgbClr val="660066"/>
              </a:solidFill>
            </a:endParaRPr>
          </a:p>
          <a:p>
            <a:pPr marL="0" indent="0">
              <a:buNone/>
            </a:pPr>
            <a:r>
              <a:rPr lang="en-GB" sz="2800" dirty="0" smtClean="0">
                <a:solidFill>
                  <a:srgbClr val="FF0000"/>
                </a:solidFill>
              </a:rPr>
              <a:t>excellent </a:t>
            </a:r>
            <a:r>
              <a:rPr lang="en-GB" sz="2800" dirty="0">
                <a:solidFill>
                  <a:srgbClr val="FF0000"/>
                </a:solidFill>
              </a:rPr>
              <a:t>resolution  </a:t>
            </a:r>
          </a:p>
          <a:p>
            <a:pPr marL="0" indent="0">
              <a:buNone/>
            </a:pPr>
            <a:r>
              <a:rPr lang="en-GB" sz="2800" dirty="0" err="1">
                <a:solidFill>
                  <a:srgbClr val="FF0000"/>
                </a:solidFill>
              </a:rPr>
              <a:t>Δp</a:t>
            </a:r>
            <a:r>
              <a:rPr lang="en-GB" sz="2800" dirty="0">
                <a:solidFill>
                  <a:srgbClr val="FF0000"/>
                </a:solidFill>
              </a:rPr>
              <a:t>/p</a:t>
            </a:r>
            <a:r>
              <a:rPr lang="en-GB" sz="2800" dirty="0" smtClean="0">
                <a:solidFill>
                  <a:srgbClr val="FF0000"/>
                </a:solidFill>
              </a:rPr>
              <a:t>~2% </a:t>
            </a:r>
            <a:r>
              <a:rPr lang="en-GB" sz="2800" dirty="0">
                <a:solidFill>
                  <a:srgbClr val="FF0000"/>
                </a:solidFill>
              </a:rPr>
              <a:t>@ 100GeV</a:t>
            </a:r>
          </a:p>
        </p:txBody>
      </p:sp>
      <p:sp>
        <p:nvSpPr>
          <p:cNvPr id="9" name="Slide Number Placeholder 8"/>
          <p:cNvSpPr>
            <a:spLocks noGrp="1"/>
          </p:cNvSpPr>
          <p:nvPr>
            <p:ph type="sldNum" sz="quarter" idx="12"/>
          </p:nvPr>
        </p:nvSpPr>
        <p:spPr/>
        <p:txBody>
          <a:bodyPr/>
          <a:lstStyle/>
          <a:p>
            <a:fld id="{BE9E8707-CB87-5942-9FDE-D588DEABEC69}" type="slidenum">
              <a:rPr lang="en-US" smtClean="0">
                <a:solidFill>
                  <a:prstClr val="white">
                    <a:tint val="75000"/>
                  </a:prstClr>
                </a:solidFill>
                <a:latin typeface="Calibri"/>
              </a:rPr>
              <a:pPr/>
              <a:t>68</a:t>
            </a:fld>
            <a:endParaRPr lang="en-US">
              <a:solidFill>
                <a:prstClr val="white">
                  <a:tint val="75000"/>
                </a:prstClr>
              </a:solidFill>
              <a:latin typeface="Calibri"/>
            </a:endParaRPr>
          </a:p>
        </p:txBody>
      </p:sp>
      <p:pic>
        <p:nvPicPr>
          <p:cNvPr id="4"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5789" y="1033983"/>
            <a:ext cx="5373225" cy="5146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TextBox 6"/>
          <p:cNvSpPr txBox="1"/>
          <p:nvPr/>
        </p:nvSpPr>
        <p:spPr>
          <a:xfrm>
            <a:off x="6405783" y="2344708"/>
            <a:ext cx="1338941" cy="369332"/>
          </a:xfrm>
          <a:prstGeom prst="rect">
            <a:avLst/>
          </a:prstGeom>
          <a:solidFill>
            <a:srgbClr val="000000"/>
          </a:solidFill>
        </p:spPr>
        <p:txBody>
          <a:bodyPr wrap="none" rtlCol="0">
            <a:spAutoFit/>
          </a:bodyPr>
          <a:lstStyle/>
          <a:p>
            <a:r>
              <a:rPr lang="en-US" dirty="0" smtClean="0">
                <a:solidFill>
                  <a:srgbClr val="FFFF00"/>
                </a:solidFill>
                <a:latin typeface="Calibri"/>
              </a:rPr>
              <a:t>Y resonances</a:t>
            </a:r>
            <a:endParaRPr lang="en-US" dirty="0">
              <a:solidFill>
                <a:srgbClr val="FFFF00"/>
              </a:solidFill>
              <a:latin typeface="Calibri"/>
            </a:endParaRPr>
          </a:p>
        </p:txBody>
      </p:sp>
    </p:spTree>
    <p:extLst>
      <p:ext uri="{BB962C8B-B14F-4D97-AF65-F5344CB8AC3E}">
        <p14:creationId xmlns:p14="http://schemas.microsoft.com/office/powerpoint/2010/main" val="541204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8000"/>
                </a:solidFill>
              </a:rPr>
              <a:t>Examples </a:t>
            </a:r>
            <a:endParaRPr lang="en-US" dirty="0">
              <a:solidFill>
                <a:srgbClr val="008000"/>
              </a:solidFill>
            </a:endParaRPr>
          </a:p>
        </p:txBody>
      </p:sp>
      <p:sp>
        <p:nvSpPr>
          <p:cNvPr id="6" name="Text Placeholder 5"/>
          <p:cNvSpPr>
            <a:spLocks noGrp="1"/>
          </p:cNvSpPr>
          <p:nvPr>
            <p:ph type="body" idx="1"/>
          </p:nvPr>
        </p:nvSpPr>
        <p:spPr>
          <a:xfrm>
            <a:off x="722313" y="2393355"/>
            <a:ext cx="7772400" cy="2013545"/>
          </a:xfrm>
        </p:spPr>
        <p:txBody>
          <a:bodyPr>
            <a:normAutofit/>
          </a:bodyPr>
          <a:lstStyle/>
          <a:p>
            <a:r>
              <a:rPr lang="en-US" dirty="0" smtClean="0"/>
              <a:t>CMS</a:t>
            </a:r>
          </a:p>
          <a:p>
            <a:r>
              <a:rPr lang="en-US" dirty="0" smtClean="0"/>
              <a:t>CDF</a:t>
            </a:r>
          </a:p>
          <a:p>
            <a:r>
              <a:rPr lang="en-US" dirty="0" smtClean="0"/>
              <a:t>DELPHI</a:t>
            </a:r>
          </a:p>
          <a:p>
            <a:r>
              <a:rPr lang="en-US" dirty="0" smtClean="0"/>
              <a:t>NA11</a:t>
            </a:r>
            <a:endParaRPr lang="en-US" dirty="0"/>
          </a:p>
        </p:txBody>
      </p:sp>
      <p:sp>
        <p:nvSpPr>
          <p:cNvPr id="4" name="Slide Number Placeholder 3"/>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69</a:t>
            </a:fld>
            <a:endParaRPr lang="en-US">
              <a:solidFill>
                <a:prstClr val="white">
                  <a:tint val="75000"/>
                </a:prstClr>
              </a:solidFill>
              <a:latin typeface="Calibri"/>
            </a:endParaRPr>
          </a:p>
        </p:txBody>
      </p:sp>
      <p:grpSp>
        <p:nvGrpSpPr>
          <p:cNvPr id="8" name="Group 7"/>
          <p:cNvGrpSpPr/>
          <p:nvPr/>
        </p:nvGrpSpPr>
        <p:grpSpPr>
          <a:xfrm>
            <a:off x="4833934" y="3471938"/>
            <a:ext cx="4310066" cy="3400428"/>
            <a:chOff x="857224" y="1142984"/>
            <a:chExt cx="3810000" cy="2971800"/>
          </a:xfrm>
        </p:grpSpPr>
        <p:pic>
          <p:nvPicPr>
            <p:cNvPr id="9" name="Picture 2"/>
            <p:cNvPicPr>
              <a:picLocks noChangeAspect="1" noChangeArrowheads="1"/>
            </p:cNvPicPr>
            <p:nvPr/>
          </p:nvPicPr>
          <p:blipFill>
            <a:blip r:embed="rId2" cstate="print"/>
            <a:srcRect/>
            <a:stretch>
              <a:fillRect/>
            </a:stretch>
          </p:blipFill>
          <p:spPr bwMode="auto">
            <a:xfrm>
              <a:off x="857224" y="1142984"/>
              <a:ext cx="3810000" cy="2971800"/>
            </a:xfrm>
            <a:prstGeom prst="rect">
              <a:avLst/>
            </a:prstGeom>
            <a:noFill/>
            <a:ln w="9525">
              <a:noFill/>
              <a:miter lim="800000"/>
              <a:headEnd/>
              <a:tailEnd/>
            </a:ln>
          </p:spPr>
        </p:pic>
        <p:sp>
          <p:nvSpPr>
            <p:cNvPr id="10" name="TextBox 9"/>
            <p:cNvSpPr txBox="1"/>
            <p:nvPr/>
          </p:nvSpPr>
          <p:spPr>
            <a:xfrm>
              <a:off x="3643306" y="2895897"/>
              <a:ext cx="714380" cy="430887"/>
            </a:xfrm>
            <a:prstGeom prst="rect">
              <a:avLst/>
            </a:prstGeom>
            <a:solidFill>
              <a:schemeClr val="bg1"/>
            </a:solidFill>
          </p:spPr>
          <p:txBody>
            <a:bodyPr wrap="square" rtlCol="0">
              <a:spAutoFit/>
            </a:bodyPr>
            <a:lstStyle/>
            <a:p>
              <a:pPr algn="ctr"/>
              <a:r>
                <a:rPr lang="en-US" sz="1100" dirty="0" smtClean="0">
                  <a:latin typeface="Bodoni MT" pitchFamily="18" charset="0"/>
                </a:rPr>
                <a:t>LEP</a:t>
              </a:r>
            </a:p>
            <a:p>
              <a:pPr algn="ctr"/>
              <a:r>
                <a:rPr lang="en-US" sz="1100" dirty="0" smtClean="0">
                  <a:latin typeface="Bodoni MT" pitchFamily="18" charset="0"/>
                </a:rPr>
                <a:t>DELPHI</a:t>
              </a:r>
            </a:p>
          </p:txBody>
        </p:sp>
        <p:pic>
          <p:nvPicPr>
            <p:cNvPr id="11" name="Picture 3"/>
            <p:cNvPicPr>
              <a:picLocks noChangeAspect="1" noChangeArrowheads="1"/>
            </p:cNvPicPr>
            <p:nvPr/>
          </p:nvPicPr>
          <p:blipFill>
            <a:blip r:embed="rId3" cstate="print"/>
            <a:srcRect/>
            <a:stretch>
              <a:fillRect/>
            </a:stretch>
          </p:blipFill>
          <p:spPr bwMode="auto">
            <a:xfrm>
              <a:off x="3341084" y="1869062"/>
              <a:ext cx="1244226" cy="845533"/>
            </a:xfrm>
            <a:prstGeom prst="rect">
              <a:avLst/>
            </a:prstGeom>
            <a:noFill/>
            <a:ln w="9525">
              <a:noFill/>
              <a:miter lim="800000"/>
              <a:headEnd/>
              <a:tailEnd/>
            </a:ln>
          </p:spPr>
        </p:pic>
      </p:grpSp>
      <p:grpSp>
        <p:nvGrpSpPr>
          <p:cNvPr id="12" name="Group 11"/>
          <p:cNvGrpSpPr/>
          <p:nvPr/>
        </p:nvGrpSpPr>
        <p:grpSpPr>
          <a:xfrm>
            <a:off x="1908578" y="-153822"/>
            <a:ext cx="3571868" cy="3857628"/>
            <a:chOff x="5429256" y="1714488"/>
            <a:chExt cx="3324225" cy="3733800"/>
          </a:xfrm>
        </p:grpSpPr>
        <p:grpSp>
          <p:nvGrpSpPr>
            <p:cNvPr id="13" name="Group 12"/>
            <p:cNvGrpSpPr/>
            <p:nvPr/>
          </p:nvGrpSpPr>
          <p:grpSpPr>
            <a:xfrm>
              <a:off x="5429256" y="1714488"/>
              <a:ext cx="3324225" cy="3733800"/>
              <a:chOff x="5429256" y="1714488"/>
              <a:chExt cx="3324225" cy="3733800"/>
            </a:xfrm>
          </p:grpSpPr>
          <p:pic>
            <p:nvPicPr>
              <p:cNvPr id="15" name="Picture 1"/>
              <p:cNvPicPr>
                <a:picLocks noChangeAspect="1" noChangeArrowheads="1"/>
              </p:cNvPicPr>
              <p:nvPr/>
            </p:nvPicPr>
            <p:blipFill>
              <a:blip r:embed="rId4" cstate="print"/>
              <a:srcRect/>
              <a:stretch>
                <a:fillRect/>
              </a:stretch>
            </p:blipFill>
            <p:spPr bwMode="auto">
              <a:xfrm>
                <a:off x="5429256" y="1714488"/>
                <a:ext cx="3324225" cy="3733800"/>
              </a:xfrm>
              <a:prstGeom prst="rect">
                <a:avLst/>
              </a:prstGeom>
              <a:noFill/>
              <a:ln w="9525">
                <a:noFill/>
                <a:miter lim="800000"/>
                <a:headEnd/>
                <a:tailEnd/>
              </a:ln>
            </p:spPr>
          </p:pic>
          <p:sp>
            <p:nvSpPr>
              <p:cNvPr id="16" name="Oval 15"/>
              <p:cNvSpPr/>
              <p:nvPr/>
            </p:nvSpPr>
            <p:spPr bwMode="auto">
              <a:xfrm rot="20505813">
                <a:off x="6237875" y="2549128"/>
                <a:ext cx="1875395" cy="879690"/>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Georgia" pitchFamily="18" charset="0"/>
                  </a:rPr>
                  <a:t>Hey, check it out - an early super detector</a:t>
                </a:r>
                <a:endParaRPr kumimoji="0" lang="en-US" sz="1200" b="1" i="0" u="none" strike="noStrike" cap="none" normalizeH="0" baseline="0" dirty="0" smtClean="0">
                  <a:ln>
                    <a:noFill/>
                  </a:ln>
                  <a:solidFill>
                    <a:srgbClr val="000000"/>
                  </a:solidFill>
                  <a:effectLst/>
                  <a:latin typeface="Georgia" pitchFamily="18" charset="0"/>
                </a:endParaRPr>
              </a:p>
            </p:txBody>
          </p:sp>
          <p:pic>
            <p:nvPicPr>
              <p:cNvPr id="17" name="Picture 2"/>
              <p:cNvPicPr>
                <a:picLocks noChangeAspect="1" noChangeArrowheads="1"/>
              </p:cNvPicPr>
              <p:nvPr/>
            </p:nvPicPr>
            <p:blipFill>
              <a:blip r:embed="rId5" cstate="print"/>
              <a:srcRect/>
              <a:stretch>
                <a:fillRect/>
              </a:stretch>
            </p:blipFill>
            <p:spPr bwMode="auto">
              <a:xfrm>
                <a:off x="7500958" y="4000504"/>
                <a:ext cx="500066" cy="334058"/>
              </a:xfrm>
              <a:prstGeom prst="rect">
                <a:avLst/>
              </a:prstGeom>
              <a:noFill/>
              <a:ln w="9525">
                <a:noFill/>
                <a:miter lim="800000"/>
                <a:headEnd/>
                <a:tailEnd/>
              </a:ln>
            </p:spPr>
          </p:pic>
          <p:pic>
            <p:nvPicPr>
              <p:cNvPr id="18" name="Picture 1" descr="C:\daten\doc-allg\logo\CERNLogo.png"/>
              <p:cNvPicPr>
                <a:picLocks noChangeAspect="1" noChangeArrowheads="1"/>
              </p:cNvPicPr>
              <p:nvPr/>
            </p:nvPicPr>
            <p:blipFill>
              <a:blip r:embed="rId6" cstate="print"/>
              <a:srcRect/>
              <a:stretch>
                <a:fillRect/>
              </a:stretch>
            </p:blipFill>
            <p:spPr bwMode="auto">
              <a:xfrm>
                <a:off x="6286512" y="4286256"/>
                <a:ext cx="357191" cy="357191"/>
              </a:xfrm>
              <a:prstGeom prst="rect">
                <a:avLst/>
              </a:prstGeom>
              <a:noFill/>
            </p:spPr>
          </p:pic>
        </p:grpSp>
        <p:sp>
          <p:nvSpPr>
            <p:cNvPr id="14" name="TextBox 13"/>
            <p:cNvSpPr txBox="1"/>
            <p:nvPr/>
          </p:nvSpPr>
          <p:spPr>
            <a:xfrm rot="20346479">
              <a:off x="7841503" y="4747967"/>
              <a:ext cx="832912" cy="506425"/>
            </a:xfrm>
            <a:prstGeom prst="rect">
              <a:avLst/>
            </a:prstGeom>
            <a:solidFill>
              <a:srgbClr val="FFFFFF"/>
            </a:solidFill>
          </p:spPr>
          <p:txBody>
            <a:bodyPr wrap="square" rtlCol="0">
              <a:spAutoFit/>
            </a:bodyPr>
            <a:lstStyle/>
            <a:p>
              <a:r>
                <a:rPr lang="en-US" sz="1400" dirty="0" smtClean="0">
                  <a:solidFill>
                    <a:srgbClr val="000000"/>
                  </a:solidFill>
                  <a:latin typeface="Freestyle Script" pitchFamily="66" charset="0"/>
                </a:rPr>
                <a:t>Oh, NA11</a:t>
              </a:r>
            </a:p>
          </p:txBody>
        </p:sp>
      </p:grpSp>
    </p:spTree>
    <p:extLst>
      <p:ext uri="{BB962C8B-B14F-4D97-AF65-F5344CB8AC3E}">
        <p14:creationId xmlns:p14="http://schemas.microsoft.com/office/powerpoint/2010/main" val="2152471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0034" y="0"/>
            <a:ext cx="8229600" cy="931333"/>
          </a:xfrm>
        </p:spPr>
        <p:txBody>
          <a:bodyPr/>
          <a:lstStyle/>
          <a:p>
            <a:r>
              <a:rPr lang="en-GB" b="1" dirty="0" smtClean="0">
                <a:solidFill>
                  <a:srgbClr val="0000FF"/>
                </a:solidFill>
              </a:rPr>
              <a:t>The truth - Why </a:t>
            </a:r>
            <a:r>
              <a:rPr lang="en-GB" b="1" i="1" dirty="0" smtClean="0">
                <a:solidFill>
                  <a:srgbClr val="0000FF"/>
                </a:solidFill>
              </a:rPr>
              <a:t>Really</a:t>
            </a:r>
            <a:r>
              <a:rPr lang="en-GB" b="1" dirty="0" smtClean="0">
                <a:solidFill>
                  <a:srgbClr val="0000FF"/>
                </a:solidFill>
              </a:rPr>
              <a:t> Use Silicon</a:t>
            </a:r>
            <a:endParaRPr lang="en-GB" b="1" dirty="0">
              <a:solidFill>
                <a:srgbClr val="0000FF"/>
              </a:solidFill>
            </a:endParaRPr>
          </a:p>
        </p:txBody>
      </p:sp>
      <p:sp>
        <p:nvSpPr>
          <p:cNvPr id="3" name="Inhaltsplatzhalter 2"/>
          <p:cNvSpPr>
            <a:spLocks noGrp="1"/>
          </p:cNvSpPr>
          <p:nvPr>
            <p:ph idx="1"/>
          </p:nvPr>
        </p:nvSpPr>
        <p:spPr>
          <a:xfrm>
            <a:off x="0" y="1013290"/>
            <a:ext cx="9144000" cy="4525963"/>
          </a:xfrm>
        </p:spPr>
        <p:txBody>
          <a:bodyPr>
            <a:normAutofit/>
          </a:bodyPr>
          <a:lstStyle/>
          <a:p>
            <a:r>
              <a:rPr lang="en-GB" sz="2400" dirty="0" smtClean="0"/>
              <a:t>We benefit from the huge technological advances in the IT industry</a:t>
            </a:r>
          </a:p>
          <a:p>
            <a:pPr lvl="1"/>
            <a:r>
              <a:rPr lang="en-GB" sz="2000" dirty="0" smtClean="0"/>
              <a:t>Pattern and structuring is industry standard</a:t>
            </a:r>
          </a:p>
          <a:p>
            <a:r>
              <a:rPr lang="en-GB" sz="2400" dirty="0" smtClean="0"/>
              <a:t>Even if the infrastructure is expensive, the basic ingredients are ridiculously cheap and exist in abundance</a:t>
            </a:r>
          </a:p>
        </p:txBody>
      </p:sp>
      <p:sp>
        <p:nvSpPr>
          <p:cNvPr id="4" name="Foliennummernplatzhalter 3"/>
          <p:cNvSpPr>
            <a:spLocks noGrp="1"/>
          </p:cNvSpPr>
          <p:nvPr>
            <p:ph type="sldNum" sz="quarter" idx="12"/>
          </p:nvPr>
        </p:nvSpPr>
        <p:spPr/>
        <p:txBody>
          <a:bodyPr/>
          <a:lstStyle/>
          <a:p>
            <a:pPr>
              <a:defRPr/>
            </a:pPr>
            <a:fld id="{1DE2D115-8573-4777-90D4-5D066C40B1C4}" type="slidenum">
              <a:rPr lang="de-DE" smtClean="0"/>
              <a:pPr>
                <a:defRPr/>
              </a:pPr>
              <a:t>7</a:t>
            </a:fld>
            <a:endParaRPr lang="de-DE" dirty="0"/>
          </a:p>
        </p:txBody>
      </p:sp>
      <p:pic>
        <p:nvPicPr>
          <p:cNvPr id="438274" name="Picture 2"/>
          <p:cNvPicPr>
            <a:picLocks noChangeAspect="1" noChangeArrowheads="1"/>
          </p:cNvPicPr>
          <p:nvPr/>
        </p:nvPicPr>
        <p:blipFill>
          <a:blip r:embed="rId2" cstate="print"/>
          <a:srcRect/>
          <a:stretch>
            <a:fillRect/>
          </a:stretch>
        </p:blipFill>
        <p:spPr bwMode="auto">
          <a:xfrm>
            <a:off x="1" y="3214686"/>
            <a:ext cx="5478668" cy="3643314"/>
          </a:xfrm>
          <a:prstGeom prst="rect">
            <a:avLst/>
          </a:prstGeom>
          <a:noFill/>
          <a:ln w="9525">
            <a:noFill/>
            <a:miter lim="800000"/>
            <a:headEnd/>
            <a:tailEnd/>
          </a:ln>
        </p:spPr>
      </p:pic>
      <p:sp>
        <p:nvSpPr>
          <p:cNvPr id="7" name="Textfeld 6"/>
          <p:cNvSpPr txBox="1"/>
          <p:nvPr/>
        </p:nvSpPr>
        <p:spPr>
          <a:xfrm>
            <a:off x="357158" y="3643314"/>
            <a:ext cx="811441" cy="707886"/>
          </a:xfrm>
          <a:prstGeom prst="rect">
            <a:avLst/>
          </a:prstGeom>
          <a:noFill/>
        </p:spPr>
        <p:txBody>
          <a:bodyPr wrap="none" rtlCol="0">
            <a:spAutoFit/>
          </a:bodyPr>
          <a:lstStyle/>
          <a:p>
            <a:r>
              <a:rPr lang="de-DE" sz="4000" dirty="0" smtClean="0"/>
              <a:t>Air</a:t>
            </a:r>
            <a:endParaRPr lang="en-GB" sz="4000" dirty="0"/>
          </a:p>
        </p:txBody>
      </p:sp>
      <p:sp>
        <p:nvSpPr>
          <p:cNvPr id="8" name="Textfeld 7"/>
          <p:cNvSpPr txBox="1"/>
          <p:nvPr/>
        </p:nvSpPr>
        <p:spPr>
          <a:xfrm>
            <a:off x="2500298" y="6150114"/>
            <a:ext cx="1382110" cy="707886"/>
          </a:xfrm>
          <a:prstGeom prst="rect">
            <a:avLst/>
          </a:prstGeom>
          <a:noFill/>
        </p:spPr>
        <p:txBody>
          <a:bodyPr wrap="none" rtlCol="0">
            <a:spAutoFit/>
          </a:bodyPr>
          <a:lstStyle/>
          <a:p>
            <a:r>
              <a:rPr lang="de-DE" sz="4000" dirty="0" smtClean="0"/>
              <a:t>Sand</a:t>
            </a:r>
            <a:endParaRPr lang="en-GB" sz="4000" dirty="0"/>
          </a:p>
        </p:txBody>
      </p:sp>
      <p:sp>
        <p:nvSpPr>
          <p:cNvPr id="9" name="Rechteck 8"/>
          <p:cNvSpPr/>
          <p:nvPr/>
        </p:nvSpPr>
        <p:spPr>
          <a:xfrm>
            <a:off x="5143504" y="3714752"/>
            <a:ext cx="4000496" cy="286232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GB" dirty="0" smtClean="0"/>
              <a:t>The usefulness and success of silicon technology can be explained in a handful of keywords:</a:t>
            </a:r>
          </a:p>
          <a:p>
            <a:endParaRPr lang="en-GB" dirty="0" smtClean="0"/>
          </a:p>
          <a:p>
            <a:r>
              <a:rPr lang="en-GB" i="1" dirty="0" smtClean="0"/>
              <a:t>• existence in abundance</a:t>
            </a:r>
          </a:p>
          <a:p>
            <a:r>
              <a:rPr lang="en-GB" i="1" dirty="0" smtClean="0"/>
              <a:t>• energy band gap</a:t>
            </a:r>
          </a:p>
          <a:p>
            <a:r>
              <a:rPr lang="en-GB" i="1" dirty="0" smtClean="0"/>
              <a:t>• possibility to change gap properties by defined adding of certain impurity atoms</a:t>
            </a:r>
          </a:p>
          <a:p>
            <a:r>
              <a:rPr lang="en-GB" dirty="0" smtClean="0"/>
              <a:t>(</a:t>
            </a:r>
            <a:r>
              <a:rPr lang="en-GB" dirty="0" err="1" smtClean="0"/>
              <a:t>dopants</a:t>
            </a:r>
            <a:r>
              <a:rPr lang="en-GB" dirty="0" smtClean="0"/>
              <a:t>)</a:t>
            </a:r>
          </a:p>
          <a:p>
            <a:r>
              <a:rPr lang="en-GB" i="1" dirty="0" smtClean="0"/>
              <a:t>• </a:t>
            </a:r>
            <a:r>
              <a:rPr lang="en-GB" b="1" i="1" dirty="0" smtClean="0"/>
              <a:t>the existence of a natural oxide</a:t>
            </a:r>
            <a:endParaRPr lang="en-GB" b="1" dirty="0"/>
          </a:p>
        </p:txBody>
      </p:sp>
    </p:spTree>
    <p:extLst>
      <p:ext uri="{BB962C8B-B14F-4D97-AF65-F5344CB8AC3E}">
        <p14:creationId xmlns:p14="http://schemas.microsoft.com/office/powerpoint/2010/main" val="1919740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0"/>
            <a:ext cx="7715250" cy="1052513"/>
          </a:xfrm>
        </p:spPr>
        <p:txBody>
          <a:bodyPr/>
          <a:lstStyle/>
          <a:p>
            <a:r>
              <a:rPr lang="en-GB" sz="3600" b="1" dirty="0" smtClean="0">
                <a:solidFill>
                  <a:srgbClr val="008000"/>
                </a:solidFill>
              </a:rPr>
              <a:t>Even a Bit Earlier</a:t>
            </a:r>
            <a:endParaRPr lang="en-GB" sz="3600" b="1" dirty="0">
              <a:solidFill>
                <a:srgbClr val="008000"/>
              </a:solidFill>
            </a:endParaRPr>
          </a:p>
        </p:txBody>
      </p:sp>
      <p:pic>
        <p:nvPicPr>
          <p:cNvPr id="47106" name="Picture 2"/>
          <p:cNvPicPr>
            <a:picLocks noChangeAspect="1" noChangeArrowheads="1"/>
          </p:cNvPicPr>
          <p:nvPr/>
        </p:nvPicPr>
        <p:blipFill>
          <a:blip r:embed="rId2" cstate="print"/>
          <a:srcRect r="11290" b="22835"/>
          <a:stretch>
            <a:fillRect/>
          </a:stretch>
        </p:blipFill>
        <p:spPr bwMode="auto">
          <a:xfrm>
            <a:off x="642910" y="1142984"/>
            <a:ext cx="7858179" cy="2500330"/>
          </a:xfrm>
          <a:prstGeom prst="rect">
            <a:avLst/>
          </a:prstGeom>
          <a:noFill/>
          <a:ln w="9525">
            <a:noFill/>
            <a:miter lim="800000"/>
            <a:headEnd/>
            <a:tailEnd/>
          </a:ln>
        </p:spPr>
      </p:pic>
      <p:cxnSp>
        <p:nvCxnSpPr>
          <p:cNvPr id="8" name="Straight Connector 7"/>
          <p:cNvCxnSpPr/>
          <p:nvPr/>
        </p:nvCxnSpPr>
        <p:spPr bwMode="auto">
          <a:xfrm>
            <a:off x="3714744" y="2428868"/>
            <a:ext cx="1500198" cy="0"/>
          </a:xfrm>
          <a:prstGeom prst="line">
            <a:avLst/>
          </a:prstGeom>
          <a:solidFill>
            <a:schemeClr val="bg1"/>
          </a:solidFill>
          <a:ln w="57150" cap="flat" cmpd="sng" algn="ctr">
            <a:solidFill>
              <a:srgbClr val="FF0000"/>
            </a:solidFill>
            <a:prstDash val="solid"/>
            <a:round/>
            <a:headEnd type="none" w="med" len="med"/>
            <a:tailEnd type="none" w="med" len="med"/>
          </a:ln>
          <a:effectLst/>
        </p:spPr>
      </p:cxnSp>
      <p:pic>
        <p:nvPicPr>
          <p:cNvPr id="47107" name="Picture 3"/>
          <p:cNvPicPr>
            <a:picLocks noChangeAspect="1" noChangeArrowheads="1"/>
          </p:cNvPicPr>
          <p:nvPr/>
        </p:nvPicPr>
        <p:blipFill>
          <a:blip r:embed="rId3" cstate="print"/>
          <a:srcRect/>
          <a:stretch>
            <a:fillRect/>
          </a:stretch>
        </p:blipFill>
        <p:spPr bwMode="auto">
          <a:xfrm>
            <a:off x="1041317" y="3714752"/>
            <a:ext cx="2816303" cy="2661921"/>
          </a:xfrm>
          <a:prstGeom prst="rect">
            <a:avLst/>
          </a:prstGeom>
          <a:noFill/>
          <a:ln w="9525">
            <a:noFill/>
            <a:miter lim="800000"/>
            <a:headEnd/>
            <a:tailEnd/>
          </a:ln>
        </p:spPr>
      </p:pic>
      <p:pic>
        <p:nvPicPr>
          <p:cNvPr id="47108" name="Picture 4"/>
          <p:cNvPicPr>
            <a:picLocks noChangeAspect="1" noChangeArrowheads="1"/>
          </p:cNvPicPr>
          <p:nvPr/>
        </p:nvPicPr>
        <p:blipFill>
          <a:blip r:embed="rId4" cstate="print"/>
          <a:srcRect/>
          <a:stretch>
            <a:fillRect/>
          </a:stretch>
        </p:blipFill>
        <p:spPr bwMode="auto">
          <a:xfrm>
            <a:off x="5072066" y="3929066"/>
            <a:ext cx="2857520" cy="2463012"/>
          </a:xfrm>
          <a:prstGeom prst="rect">
            <a:avLst/>
          </a:prstGeom>
          <a:noFill/>
          <a:ln w="9525">
            <a:noFill/>
            <a:miter lim="800000"/>
            <a:headEnd/>
            <a:tailEnd/>
          </a:ln>
        </p:spPr>
      </p:pic>
    </p:spTree>
    <p:extLst>
      <p:ext uri="{BB962C8B-B14F-4D97-AF65-F5344CB8AC3E}">
        <p14:creationId xmlns:p14="http://schemas.microsoft.com/office/powerpoint/2010/main" val="1991090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174039"/>
            <a:ext cx="8229600" cy="744537"/>
          </a:xfrm>
        </p:spPr>
        <p:txBody>
          <a:bodyPr>
            <a:normAutofit fontScale="90000"/>
          </a:bodyPr>
          <a:lstStyle/>
          <a:p>
            <a:pPr eaLnBrk="1" hangingPunct="1">
              <a:defRPr/>
            </a:pPr>
            <a:r>
              <a:rPr lang="en-US" sz="4400" b="1" dirty="0" smtClean="0">
                <a:solidFill>
                  <a:srgbClr val="008000"/>
                </a:solidFill>
                <a:effectLst/>
              </a:rPr>
              <a:t>First Strip Sensor</a:t>
            </a:r>
          </a:p>
        </p:txBody>
      </p:sp>
      <p:sp>
        <p:nvSpPr>
          <p:cNvPr id="15363" name="Inhaltsplatzhalter 2"/>
          <p:cNvSpPr>
            <a:spLocks noGrp="1"/>
          </p:cNvSpPr>
          <p:nvPr>
            <p:ph idx="4294967295"/>
          </p:nvPr>
        </p:nvSpPr>
        <p:spPr>
          <a:xfrm>
            <a:off x="0" y="4500563"/>
            <a:ext cx="5286375" cy="1857375"/>
          </a:xfrm>
        </p:spPr>
        <p:txBody>
          <a:bodyPr/>
          <a:lstStyle/>
          <a:p>
            <a:pPr eaLnBrk="1" hangingPunct="1">
              <a:buFontTx/>
              <a:buNone/>
            </a:pPr>
            <a:r>
              <a:rPr lang="en-US" smtClean="0">
                <a:solidFill>
                  <a:srgbClr val="000000"/>
                </a:solidFill>
              </a:rPr>
              <a:t>Today, I simply try to continue the good old tradition.</a:t>
            </a:r>
          </a:p>
        </p:txBody>
      </p:sp>
      <p:sp>
        <p:nvSpPr>
          <p:cNvPr id="15364" name="Rechteck 3"/>
          <p:cNvSpPr>
            <a:spLocks noChangeArrowheads="1"/>
          </p:cNvSpPr>
          <p:nvPr/>
        </p:nvSpPr>
        <p:spPr bwMode="auto">
          <a:xfrm>
            <a:off x="0" y="1571625"/>
            <a:ext cx="9144000" cy="738664"/>
          </a:xfrm>
          <a:prstGeom prst="rect">
            <a:avLst/>
          </a:prstGeom>
          <a:noFill/>
          <a:ln w="9525">
            <a:noFill/>
            <a:miter lim="800000"/>
            <a:headEnd/>
            <a:tailEnd/>
          </a:ln>
        </p:spPr>
        <p:txBody>
          <a:bodyPr>
            <a:spAutoFit/>
          </a:bodyPr>
          <a:lstStyle/>
          <a:p>
            <a:pPr algn="ctr"/>
            <a:r>
              <a:rPr lang="en-GB" sz="1400" dirty="0">
                <a:solidFill>
                  <a:srgbClr val="000000"/>
                </a:solidFill>
              </a:rPr>
              <a:t>STRIPED SEMICONDUCTOR DETECTORS FOR DIGITAL POSITION ENCODING</a:t>
            </a:r>
          </a:p>
          <a:p>
            <a:pPr algn="ctr"/>
            <a:r>
              <a:rPr lang="en-GB" sz="1400" dirty="0">
                <a:solidFill>
                  <a:srgbClr val="000000"/>
                </a:solidFill>
              </a:rPr>
              <a:t>E.L. HAASE, M.A. FAWZI*, D.P. SAYLOR and E. VELTEN</a:t>
            </a:r>
          </a:p>
          <a:p>
            <a:pPr algn="ctr"/>
            <a:r>
              <a:rPr lang="de-DE" sz="1400" i="1" dirty="0">
                <a:solidFill>
                  <a:srgbClr val="000000"/>
                </a:solidFill>
              </a:rPr>
              <a:t>Institut für Experimentelle Kernphysik der Universität </a:t>
            </a:r>
            <a:r>
              <a:rPr lang="de-DE" sz="1400" i="1" u="sng" dirty="0">
                <a:solidFill>
                  <a:srgbClr val="000000"/>
                </a:solidFill>
              </a:rPr>
              <a:t>und</a:t>
            </a:r>
            <a:r>
              <a:rPr lang="de-DE" sz="1400" i="1" dirty="0">
                <a:solidFill>
                  <a:srgbClr val="000000"/>
                </a:solidFill>
              </a:rPr>
              <a:t> des Kernforschungszentrums Karlsruhe, </a:t>
            </a:r>
            <a:r>
              <a:rPr lang="de-DE" sz="1400" i="1" dirty="0" smtClean="0">
                <a:solidFill>
                  <a:srgbClr val="000000"/>
                </a:solidFill>
              </a:rPr>
              <a:t>Germany</a:t>
            </a:r>
            <a:endParaRPr lang="de-DE" sz="1400" i="1" dirty="0">
              <a:solidFill>
                <a:srgbClr val="000000"/>
              </a:solidFill>
            </a:endParaRPr>
          </a:p>
        </p:txBody>
      </p:sp>
      <p:sp>
        <p:nvSpPr>
          <p:cNvPr id="15365" name="Rechteck 4"/>
          <p:cNvSpPr>
            <a:spLocks noChangeArrowheads="1"/>
          </p:cNvSpPr>
          <p:nvPr/>
        </p:nvSpPr>
        <p:spPr bwMode="auto">
          <a:xfrm>
            <a:off x="0" y="1019175"/>
            <a:ext cx="9144000" cy="369332"/>
          </a:xfrm>
          <a:prstGeom prst="rect">
            <a:avLst/>
          </a:prstGeom>
          <a:noFill/>
          <a:ln w="9525">
            <a:noFill/>
            <a:miter lim="800000"/>
            <a:headEnd/>
            <a:tailEnd/>
          </a:ln>
        </p:spPr>
        <p:txBody>
          <a:bodyPr>
            <a:spAutoFit/>
          </a:bodyPr>
          <a:lstStyle/>
          <a:p>
            <a:r>
              <a:rPr lang="en-GB" dirty="0">
                <a:solidFill>
                  <a:srgbClr val="000000"/>
                </a:solidFill>
              </a:rPr>
              <a:t>NUCLEAR INSTRUMENTS AND METHODS 97 (1971) 465-469;</a:t>
            </a:r>
          </a:p>
        </p:txBody>
      </p:sp>
      <p:pic>
        <p:nvPicPr>
          <p:cNvPr id="15366" name="Picture 2"/>
          <p:cNvPicPr>
            <a:picLocks noChangeAspect="1" noChangeArrowheads="1"/>
          </p:cNvPicPr>
          <p:nvPr/>
        </p:nvPicPr>
        <p:blipFill>
          <a:blip r:embed="rId3" cstate="print"/>
          <a:srcRect/>
          <a:stretch>
            <a:fillRect/>
          </a:stretch>
        </p:blipFill>
        <p:spPr bwMode="auto">
          <a:xfrm>
            <a:off x="5357818" y="2542106"/>
            <a:ext cx="3786182" cy="3916914"/>
          </a:xfrm>
          <a:prstGeom prst="rect">
            <a:avLst/>
          </a:prstGeom>
          <a:noFill/>
          <a:ln w="9525" algn="ctr">
            <a:noFill/>
            <a:miter lim="800000"/>
            <a:headEnd/>
            <a:tailEnd/>
          </a:ln>
        </p:spPr>
      </p:pic>
      <p:sp>
        <p:nvSpPr>
          <p:cNvPr id="15367" name="Rechteck 6"/>
          <p:cNvSpPr>
            <a:spLocks noChangeArrowheads="1"/>
          </p:cNvSpPr>
          <p:nvPr/>
        </p:nvSpPr>
        <p:spPr bwMode="auto">
          <a:xfrm>
            <a:off x="0" y="2857496"/>
            <a:ext cx="5429256" cy="784830"/>
          </a:xfrm>
          <a:prstGeom prst="rect">
            <a:avLst/>
          </a:prstGeom>
          <a:noFill/>
          <a:ln w="9525">
            <a:noFill/>
            <a:miter lim="800000"/>
            <a:headEnd/>
            <a:tailEnd/>
          </a:ln>
        </p:spPr>
        <p:txBody>
          <a:bodyPr wrap="square">
            <a:spAutoFit/>
          </a:bodyPr>
          <a:lstStyle/>
          <a:p>
            <a:r>
              <a:rPr lang="en-GB" sz="1500" b="0" dirty="0">
                <a:solidFill>
                  <a:srgbClr val="000000"/>
                </a:solidFill>
              </a:rPr>
              <a:t>The counters are large area ion-implanted detectors with a common </a:t>
            </a:r>
            <a:r>
              <a:rPr lang="en-GB" sz="1500" b="0" dirty="0" smtClean="0">
                <a:solidFill>
                  <a:srgbClr val="000000"/>
                </a:solidFill>
              </a:rPr>
              <a:t>aluminium </a:t>
            </a:r>
            <a:r>
              <a:rPr lang="en-GB" sz="1500" b="0" dirty="0">
                <a:solidFill>
                  <a:srgbClr val="000000"/>
                </a:solidFill>
              </a:rPr>
              <a:t>contact and a front contact consisting of </a:t>
            </a:r>
            <a:r>
              <a:rPr lang="en-GB" sz="1500" b="0" u="sng" dirty="0">
                <a:solidFill>
                  <a:srgbClr val="000000"/>
                </a:solidFill>
              </a:rPr>
              <a:t>five or twelve gold strips separated by 0.2 mm</a:t>
            </a:r>
            <a:r>
              <a:rPr lang="en-GB" sz="1500" b="0" dirty="0">
                <a:solidFill>
                  <a:srgbClr val="000000"/>
                </a:solidFill>
              </a:rPr>
              <a:t>.</a:t>
            </a:r>
          </a:p>
        </p:txBody>
      </p:sp>
    </p:spTree>
    <p:extLst>
      <p:ext uri="{BB962C8B-B14F-4D97-AF65-F5344CB8AC3E}">
        <p14:creationId xmlns:p14="http://schemas.microsoft.com/office/powerpoint/2010/main" val="3925467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normAutofit fontScale="90000"/>
          </a:bodyPr>
          <a:lstStyle/>
          <a:p>
            <a:r>
              <a:rPr lang="en-US" b="1" dirty="0" smtClean="0">
                <a:solidFill>
                  <a:srgbClr val="008000"/>
                </a:solidFill>
                <a:latin typeface="Helvetica" charset="0"/>
                <a:ea typeface="ＭＳ Ｐゴシック" charset="0"/>
                <a:cs typeface="ＭＳ Ｐゴシック" charset="0"/>
              </a:rPr>
              <a:t>First </a:t>
            </a:r>
            <a:r>
              <a:rPr lang="en-US" b="1" dirty="0">
                <a:solidFill>
                  <a:srgbClr val="008000"/>
                </a:solidFill>
                <a:latin typeface="Helvetica" charset="0"/>
                <a:ea typeface="ＭＳ Ｐゴシック" charset="0"/>
                <a:cs typeface="ＭＳ Ｐゴシック" charset="0"/>
              </a:rPr>
              <a:t>Silicon Strip Detector in HEP </a:t>
            </a:r>
            <a:r>
              <a:rPr lang="en-US" sz="2000" dirty="0">
                <a:solidFill>
                  <a:srgbClr val="000000"/>
                </a:solidFill>
                <a:latin typeface="Helvetica" charset="0"/>
                <a:ea typeface="ＭＳ Ｐゴシック" charset="0"/>
                <a:cs typeface="ＭＳ Ｐゴシック" charset="0"/>
              </a:rPr>
              <a:t/>
            </a:r>
            <a:br>
              <a:rPr lang="en-US" sz="2000" dirty="0">
                <a:solidFill>
                  <a:srgbClr val="000000"/>
                </a:solidFill>
                <a:latin typeface="Helvetica" charset="0"/>
                <a:ea typeface="ＭＳ Ｐゴシック" charset="0"/>
                <a:cs typeface="ＭＳ Ｐゴシック" charset="0"/>
              </a:rPr>
            </a:br>
            <a:r>
              <a:rPr lang="en-US" sz="2000" dirty="0">
                <a:solidFill>
                  <a:srgbClr val="000000"/>
                </a:solidFill>
                <a:latin typeface="Helvetica" charset="0"/>
                <a:ea typeface="ＭＳ Ｐゴシック" charset="0"/>
                <a:cs typeface="ＭＳ Ｐゴシック" charset="0"/>
              </a:rPr>
              <a:t>The NA11 silicon detector 1983</a:t>
            </a:r>
          </a:p>
        </p:txBody>
      </p:sp>
      <p:sp>
        <p:nvSpPr>
          <p:cNvPr id="271362" name="Content Placeholder 2"/>
          <p:cNvSpPr>
            <a:spLocks noGrp="1"/>
          </p:cNvSpPr>
          <p:nvPr>
            <p:ph idx="1"/>
          </p:nvPr>
        </p:nvSpPr>
        <p:spPr/>
        <p:txBody>
          <a:bodyPr anchor="t"/>
          <a:lstStyle/>
          <a:p>
            <a:pPr>
              <a:buFontTx/>
              <a:buNone/>
            </a:pPr>
            <a:r>
              <a:rPr lang="en-US" sz="2000">
                <a:solidFill>
                  <a:srgbClr val="000000"/>
                </a:solidFill>
                <a:latin typeface="Helvetica" charset="0"/>
                <a:ea typeface="ＭＳ Ｐゴシック" charset="0"/>
                <a:cs typeface="ＭＳ Ｐゴシック" charset="0"/>
              </a:rPr>
              <a:t>Experiments NA11/NA32 at CERN </a:t>
            </a:r>
          </a:p>
          <a:p>
            <a:pPr>
              <a:buFontTx/>
              <a:buNone/>
            </a:pPr>
            <a:r>
              <a:rPr lang="en-US" sz="2000">
                <a:solidFill>
                  <a:srgbClr val="000000"/>
                </a:solidFill>
                <a:latin typeface="Helvetica" charset="0"/>
                <a:ea typeface="ＭＳ Ｐゴシック" charset="0"/>
                <a:cs typeface="ＭＳ Ｐゴシック" charset="0"/>
              </a:rPr>
              <a:t>Goal: Measure lifetime and mass of the charm mesons D</a:t>
            </a:r>
            <a:r>
              <a:rPr lang="en-US" sz="2000" baseline="30000">
                <a:solidFill>
                  <a:srgbClr val="000000"/>
                </a:solidFill>
                <a:latin typeface="Helvetica" charset="0"/>
                <a:ea typeface="ＭＳ Ｐゴシック" charset="0"/>
                <a:cs typeface="ＭＳ Ｐゴシック" charset="0"/>
              </a:rPr>
              <a:t>0</a:t>
            </a:r>
            <a:r>
              <a:rPr lang="en-US" sz="2000">
                <a:solidFill>
                  <a:srgbClr val="000000"/>
                </a:solidFill>
                <a:latin typeface="Helvetica" charset="0"/>
                <a:ea typeface="ＭＳ Ｐゴシック" charset="0"/>
                <a:cs typeface="ＭＳ Ｐゴシック" charset="0"/>
              </a:rPr>
              <a:t>, D</a:t>
            </a:r>
            <a:r>
              <a:rPr lang="en-US" sz="2000" baseline="30000">
                <a:solidFill>
                  <a:srgbClr val="000000"/>
                </a:solidFill>
                <a:latin typeface="Helvetica" charset="0"/>
                <a:ea typeface="ＭＳ Ｐゴシック" charset="0"/>
                <a:cs typeface="ＭＳ Ｐゴシック" charset="0"/>
              </a:rPr>
              <a:t>-</a:t>
            </a:r>
            <a:r>
              <a:rPr lang="en-US" sz="2000">
                <a:solidFill>
                  <a:srgbClr val="000000"/>
                </a:solidFill>
                <a:latin typeface="Helvetica" charset="0"/>
                <a:ea typeface="ＭＳ Ｐゴシック" charset="0"/>
                <a:cs typeface="ＭＳ Ｐゴシック" charset="0"/>
              </a:rPr>
              <a:t>, D</a:t>
            </a:r>
            <a:r>
              <a:rPr lang="en-US" sz="2000" baseline="30000">
                <a:solidFill>
                  <a:srgbClr val="000000"/>
                </a:solidFill>
                <a:latin typeface="Helvetica" charset="0"/>
                <a:ea typeface="ＭＳ Ｐゴシック" charset="0"/>
                <a:cs typeface="ＭＳ Ｐゴシック" charset="0"/>
              </a:rPr>
              <a:t>+</a:t>
            </a:r>
            <a:r>
              <a:rPr lang="en-US" sz="2000">
                <a:solidFill>
                  <a:srgbClr val="000000"/>
                </a:solidFill>
                <a:latin typeface="Helvetica" charset="0"/>
                <a:ea typeface="ＭＳ Ｐゴシック" charset="0"/>
                <a:cs typeface="ＭＳ Ｐゴシック" charset="0"/>
              </a:rPr>
              <a:t>, D</a:t>
            </a:r>
            <a:r>
              <a:rPr lang="en-US" sz="2000" baseline="30000">
                <a:solidFill>
                  <a:srgbClr val="000000"/>
                </a:solidFill>
                <a:latin typeface="Helvetica" charset="0"/>
                <a:ea typeface="ＭＳ Ｐゴシック" charset="0"/>
                <a:cs typeface="ＭＳ Ｐゴシック" charset="0"/>
              </a:rPr>
              <a:t>+</a:t>
            </a:r>
            <a:r>
              <a:rPr lang="en-US" sz="2000" baseline="-25000">
                <a:solidFill>
                  <a:srgbClr val="000000"/>
                </a:solidFill>
                <a:latin typeface="Helvetica" charset="0"/>
                <a:ea typeface="ＭＳ Ｐゴシック" charset="0"/>
                <a:cs typeface="ＭＳ Ｐゴシック" charset="0"/>
              </a:rPr>
              <a:t>s</a:t>
            </a:r>
            <a:r>
              <a:rPr lang="en-US" sz="2000">
                <a:solidFill>
                  <a:srgbClr val="000000"/>
                </a:solidFill>
                <a:latin typeface="Helvetica" charset="0"/>
                <a:ea typeface="ＭＳ Ｐゴシック" charset="0"/>
                <a:cs typeface="ＭＳ Ｐゴシック" charset="0"/>
              </a:rPr>
              <a:t>, D</a:t>
            </a:r>
            <a:r>
              <a:rPr lang="en-US" sz="2000" baseline="30000">
                <a:solidFill>
                  <a:srgbClr val="000000"/>
                </a:solidFill>
                <a:latin typeface="Helvetica" charset="0"/>
                <a:ea typeface="ＭＳ Ｐゴシック" charset="0"/>
                <a:cs typeface="ＭＳ Ｐゴシック" charset="0"/>
              </a:rPr>
              <a:t>-</a:t>
            </a:r>
            <a:r>
              <a:rPr lang="en-US" sz="2000" baseline="-25000">
                <a:solidFill>
                  <a:srgbClr val="000000"/>
                </a:solidFill>
                <a:latin typeface="Helvetica" charset="0"/>
                <a:ea typeface="ＭＳ Ｐゴシック" charset="0"/>
                <a:cs typeface="ＭＳ Ｐゴシック" charset="0"/>
              </a:rPr>
              <a:t>s</a:t>
            </a:r>
          </a:p>
        </p:txBody>
      </p:sp>
      <p:sp>
        <p:nvSpPr>
          <p:cNvPr id="271368" name="Slide Number Placeholder 1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charset="0"/>
                <a:ea typeface="ヒラギノ角ゴ Pro W3" charset="0"/>
                <a:cs typeface="ヒラギノ角ゴ Pro W3" charset="0"/>
              </a:defRPr>
            </a:lvl1pPr>
            <a:lvl2pPr marL="742950" indent="-285750">
              <a:defRPr sz="2400">
                <a:solidFill>
                  <a:schemeClr val="tx1"/>
                </a:solidFill>
                <a:latin typeface="Helvetica" charset="0"/>
                <a:ea typeface="ヒラギノ角ゴ Pro W3" charset="0"/>
                <a:cs typeface="ヒラギノ角ゴ Pro W3" charset="0"/>
              </a:defRPr>
            </a:lvl2pPr>
            <a:lvl3pPr marL="1143000" indent="-228600">
              <a:defRPr sz="2400">
                <a:solidFill>
                  <a:schemeClr val="tx1"/>
                </a:solidFill>
                <a:latin typeface="Helvetica" charset="0"/>
                <a:ea typeface="ヒラギノ角ゴ Pro W3" charset="0"/>
                <a:cs typeface="ヒラギノ角ゴ Pro W3" charset="0"/>
              </a:defRPr>
            </a:lvl3pPr>
            <a:lvl4pPr marL="1600200" indent="-228600">
              <a:defRPr sz="2400">
                <a:solidFill>
                  <a:schemeClr val="tx1"/>
                </a:solidFill>
                <a:latin typeface="Helvetica" charset="0"/>
                <a:ea typeface="ヒラギノ角ゴ Pro W3" charset="0"/>
                <a:cs typeface="ヒラギノ角ゴ Pro W3" charset="0"/>
              </a:defRPr>
            </a:lvl4pPr>
            <a:lvl5pPr marL="2057400" indent="-228600">
              <a:defRPr sz="2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9pPr>
          </a:lstStyle>
          <a:p>
            <a:fld id="{26D5C6DA-5B82-2046-AD19-51BD97C43106}" type="slidenum">
              <a:rPr lang="en-US" sz="1400">
                <a:solidFill>
                  <a:srgbClr val="000000"/>
                </a:solidFill>
              </a:rPr>
              <a:pPr/>
              <a:t>72</a:t>
            </a:fld>
            <a:endParaRPr lang="en-US" sz="1400" i="1">
              <a:solidFill>
                <a:srgbClr val="000000"/>
              </a:solidFill>
            </a:endParaRPr>
          </a:p>
        </p:txBody>
      </p:sp>
      <p:pic>
        <p:nvPicPr>
          <p:cNvPr id="271363" name="Picture 6" descr="NA1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3863" y="2347055"/>
            <a:ext cx="50625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4" name="TextBox 7"/>
          <p:cNvSpPr txBox="1">
            <a:spLocks noChangeArrowheads="1"/>
          </p:cNvSpPr>
          <p:nvPr/>
        </p:nvSpPr>
        <p:spPr bwMode="auto">
          <a:xfrm>
            <a:off x="5715000" y="2362200"/>
            <a:ext cx="3316288"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Helvetica" charset="0"/>
                <a:ea typeface="ヒラギノ角ゴ Pro W3" charset="0"/>
                <a:cs typeface="ヒラギノ角ゴ Pro W3" charset="0"/>
              </a:defRPr>
            </a:lvl1pPr>
            <a:lvl2pPr marL="742950" indent="-285750">
              <a:defRPr sz="2400">
                <a:solidFill>
                  <a:schemeClr val="tx1"/>
                </a:solidFill>
                <a:latin typeface="Helvetica" charset="0"/>
                <a:ea typeface="ヒラギノ角ゴ Pro W3" charset="0"/>
                <a:cs typeface="ヒラギノ角ゴ Pro W3" charset="0"/>
              </a:defRPr>
            </a:lvl2pPr>
            <a:lvl3pPr marL="1143000" indent="-228600">
              <a:defRPr sz="2400">
                <a:solidFill>
                  <a:schemeClr val="tx1"/>
                </a:solidFill>
                <a:latin typeface="Helvetica" charset="0"/>
                <a:ea typeface="ヒラギノ角ゴ Pro W3" charset="0"/>
                <a:cs typeface="ヒラギノ角ゴ Pro W3" charset="0"/>
              </a:defRPr>
            </a:lvl3pPr>
            <a:lvl4pPr marL="1600200" indent="-228600">
              <a:defRPr sz="2400">
                <a:solidFill>
                  <a:schemeClr val="tx1"/>
                </a:solidFill>
                <a:latin typeface="Helvetica" charset="0"/>
                <a:ea typeface="ヒラギノ角ゴ Pro W3" charset="0"/>
                <a:cs typeface="ヒラギノ角ゴ Pro W3" charset="0"/>
              </a:defRPr>
            </a:lvl4pPr>
            <a:lvl5pPr marL="2057400" indent="-228600">
              <a:defRPr sz="2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9pPr>
          </a:lstStyle>
          <a:p>
            <a:r>
              <a:rPr lang="en-US" sz="2000" dirty="0">
                <a:solidFill>
                  <a:srgbClr val="000000"/>
                </a:solidFill>
              </a:rPr>
              <a:t>Surface 24 cm</a:t>
            </a:r>
            <a:r>
              <a:rPr lang="en-US" sz="2000" baseline="30000" dirty="0">
                <a:solidFill>
                  <a:srgbClr val="000000"/>
                </a:solidFill>
              </a:rPr>
              <a:t>2 </a:t>
            </a:r>
            <a:r>
              <a:rPr lang="en-US" sz="2000" dirty="0">
                <a:solidFill>
                  <a:srgbClr val="000000"/>
                </a:solidFill>
              </a:rPr>
              <a:t>(2</a:t>
            </a:r>
            <a:r>
              <a:rPr lang="ja-JP" altLang="en-US" sz="2000" dirty="0">
                <a:solidFill>
                  <a:srgbClr val="000000"/>
                </a:solidFill>
              </a:rPr>
              <a:t>”</a:t>
            </a:r>
            <a:r>
              <a:rPr lang="en-US" altLang="ja-JP" sz="2000" dirty="0">
                <a:solidFill>
                  <a:srgbClr val="000000"/>
                </a:solidFill>
              </a:rPr>
              <a:t> wafer)</a:t>
            </a:r>
          </a:p>
          <a:p>
            <a:r>
              <a:rPr lang="en-US" sz="2000" dirty="0">
                <a:solidFill>
                  <a:srgbClr val="000000"/>
                </a:solidFill>
              </a:rPr>
              <a:t>1200 strip, 20 µm pitch</a:t>
            </a:r>
          </a:p>
          <a:p>
            <a:r>
              <a:rPr lang="en-US" sz="2000" dirty="0">
                <a:solidFill>
                  <a:srgbClr val="000000"/>
                </a:solidFill>
              </a:rPr>
              <a:t>Ever 3</a:t>
            </a:r>
            <a:r>
              <a:rPr lang="en-US" sz="2000" baseline="30000" dirty="0">
                <a:solidFill>
                  <a:srgbClr val="000000"/>
                </a:solidFill>
              </a:rPr>
              <a:t>rd</a:t>
            </a:r>
            <a:r>
              <a:rPr lang="en-US" sz="2000" dirty="0">
                <a:solidFill>
                  <a:srgbClr val="000000"/>
                </a:solidFill>
              </a:rPr>
              <a:t>/6</a:t>
            </a:r>
            <a:r>
              <a:rPr lang="en-US" sz="2000" baseline="30000" dirty="0">
                <a:solidFill>
                  <a:srgbClr val="000000"/>
                </a:solidFill>
              </a:rPr>
              <a:t>th</a:t>
            </a:r>
            <a:r>
              <a:rPr lang="en-US" sz="2000" dirty="0">
                <a:solidFill>
                  <a:srgbClr val="000000"/>
                </a:solidFill>
              </a:rPr>
              <a:t> strip connected.</a:t>
            </a:r>
          </a:p>
          <a:p>
            <a:r>
              <a:rPr lang="en-US" sz="2000" dirty="0">
                <a:solidFill>
                  <a:srgbClr val="000000"/>
                </a:solidFill>
              </a:rPr>
              <a:t>Precision </a:t>
            </a:r>
            <a:r>
              <a:rPr lang="en-US" sz="2000" dirty="0">
                <a:solidFill>
                  <a:srgbClr val="660066"/>
                </a:solidFill>
              </a:rPr>
              <a:t>4,5 µm !</a:t>
            </a:r>
          </a:p>
          <a:p>
            <a:endParaRPr lang="en-US" sz="2000" dirty="0">
              <a:solidFill>
                <a:srgbClr val="000000"/>
              </a:solidFill>
            </a:endParaRPr>
          </a:p>
          <a:p>
            <a:r>
              <a:rPr lang="en-US" sz="2000" dirty="0">
                <a:solidFill>
                  <a:srgbClr val="000000"/>
                </a:solidFill>
              </a:rPr>
              <a:t>8 silicon detectors</a:t>
            </a:r>
          </a:p>
          <a:p>
            <a:r>
              <a:rPr lang="en-US" sz="2000" dirty="0">
                <a:solidFill>
                  <a:srgbClr val="000000"/>
                </a:solidFill>
              </a:rPr>
              <a:t>(2 in front, 6 behind the</a:t>
            </a:r>
          </a:p>
          <a:p>
            <a:r>
              <a:rPr lang="en-US" sz="2000" dirty="0">
                <a:solidFill>
                  <a:srgbClr val="000000"/>
                </a:solidFill>
              </a:rPr>
              <a:t>Target)</a:t>
            </a:r>
          </a:p>
          <a:p>
            <a:endParaRPr lang="en-US" sz="2000" dirty="0">
              <a:solidFill>
                <a:srgbClr val="000000"/>
              </a:solidFill>
            </a:endParaRPr>
          </a:p>
          <a:p>
            <a:r>
              <a:rPr lang="en-US" sz="2000" b="1" dirty="0">
                <a:solidFill>
                  <a:srgbClr val="000000"/>
                </a:solidFill>
              </a:rPr>
              <a:t>Ratio detector surface </a:t>
            </a:r>
          </a:p>
          <a:p>
            <a:r>
              <a:rPr lang="en-US" sz="2000" b="1" dirty="0">
                <a:solidFill>
                  <a:srgbClr val="000000"/>
                </a:solidFill>
              </a:rPr>
              <a:t>to nearby electronics</a:t>
            </a:r>
          </a:p>
          <a:p>
            <a:r>
              <a:rPr lang="en-US" sz="2000" b="1" dirty="0">
                <a:solidFill>
                  <a:srgbClr val="000000"/>
                </a:solidFill>
              </a:rPr>
              <a:t>surface 1:300 !</a:t>
            </a:r>
          </a:p>
        </p:txBody>
      </p:sp>
      <p:sp>
        <p:nvSpPr>
          <p:cNvPr id="271365" name="TextBox 8"/>
          <p:cNvSpPr txBox="1">
            <a:spLocks noChangeArrowheads="1"/>
          </p:cNvSpPr>
          <p:nvPr/>
        </p:nvSpPr>
        <p:spPr bwMode="auto">
          <a:xfrm>
            <a:off x="381000" y="5791200"/>
            <a:ext cx="13223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Helvetica" charset="0"/>
                <a:ea typeface="ヒラギノ角ゴ Pro W3" charset="0"/>
                <a:cs typeface="ヒラギノ角ゴ Pro W3" charset="0"/>
              </a:defRPr>
            </a:lvl1pPr>
            <a:lvl2pPr marL="742950" indent="-285750">
              <a:defRPr sz="2400">
                <a:solidFill>
                  <a:schemeClr val="tx1"/>
                </a:solidFill>
                <a:latin typeface="Helvetica" charset="0"/>
                <a:ea typeface="ヒラギノ角ゴ Pro W3" charset="0"/>
                <a:cs typeface="ヒラギノ角ゴ Pro W3" charset="0"/>
              </a:defRPr>
            </a:lvl2pPr>
            <a:lvl3pPr marL="1143000" indent="-228600">
              <a:defRPr sz="2400">
                <a:solidFill>
                  <a:schemeClr val="tx1"/>
                </a:solidFill>
                <a:latin typeface="Helvetica" charset="0"/>
                <a:ea typeface="ヒラギノ角ゴ Pro W3" charset="0"/>
                <a:cs typeface="ヒラギノ角ゴ Pro W3" charset="0"/>
              </a:defRPr>
            </a:lvl3pPr>
            <a:lvl4pPr marL="1600200" indent="-228600">
              <a:defRPr sz="2400">
                <a:solidFill>
                  <a:schemeClr val="tx1"/>
                </a:solidFill>
                <a:latin typeface="Helvetica" charset="0"/>
                <a:ea typeface="ヒラギノ角ゴ Pro W3" charset="0"/>
                <a:cs typeface="ヒラギノ角ゴ Pro W3" charset="0"/>
              </a:defRPr>
            </a:lvl4pPr>
            <a:lvl5pPr marL="2057400" indent="-228600">
              <a:defRPr sz="2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9pPr>
          </a:lstStyle>
          <a:p>
            <a:r>
              <a:rPr lang="en-US" sz="1100">
                <a:solidFill>
                  <a:srgbClr val="000000"/>
                </a:solidFill>
                <a:ea typeface="ＭＳ Ｐゴシック" charset="0"/>
                <a:cs typeface="ＭＳ Ｐゴシック" charset="0"/>
              </a:rPr>
              <a:t>NIM205 (1983) 99</a:t>
            </a:r>
            <a:endParaRPr lang="en-US" sz="1100">
              <a:solidFill>
                <a:srgbClr val="000000"/>
              </a:solidFill>
            </a:endParaRPr>
          </a:p>
        </p:txBody>
      </p:sp>
    </p:spTree>
    <p:extLst>
      <p:ext uri="{BB962C8B-B14F-4D97-AF65-F5344CB8AC3E}">
        <p14:creationId xmlns:p14="http://schemas.microsoft.com/office/powerpoint/2010/main" val="2853469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Title 1"/>
          <p:cNvSpPr>
            <a:spLocks noGrp="1"/>
          </p:cNvSpPr>
          <p:nvPr>
            <p:ph type="title"/>
          </p:nvPr>
        </p:nvSpPr>
        <p:spPr>
          <a:xfrm>
            <a:off x="457200" y="1502"/>
            <a:ext cx="8229600" cy="1143000"/>
          </a:xfrm>
        </p:spPr>
        <p:txBody>
          <a:bodyPr>
            <a:normAutofit fontScale="90000"/>
          </a:bodyPr>
          <a:lstStyle/>
          <a:p>
            <a:r>
              <a:rPr lang="en-US" b="1" dirty="0" smtClean="0">
                <a:solidFill>
                  <a:srgbClr val="008000"/>
                </a:solidFill>
                <a:latin typeface="Helvetica" charset="0"/>
                <a:ea typeface="ＭＳ Ｐゴシック" charset="0"/>
                <a:cs typeface="ＭＳ Ｐゴシック" charset="0"/>
              </a:rPr>
              <a:t>First </a:t>
            </a:r>
            <a:r>
              <a:rPr lang="en-US" b="1" dirty="0">
                <a:solidFill>
                  <a:srgbClr val="008000"/>
                </a:solidFill>
                <a:latin typeface="Helvetica" charset="0"/>
                <a:ea typeface="ＭＳ Ｐゴシック" charset="0"/>
                <a:cs typeface="ＭＳ Ｐゴシック" charset="0"/>
              </a:rPr>
              <a:t>Silicon Strip Detector in HEP </a:t>
            </a:r>
            <a:r>
              <a:rPr lang="en-US" dirty="0">
                <a:solidFill>
                  <a:srgbClr val="000000"/>
                </a:solidFill>
                <a:latin typeface="Helvetica" charset="0"/>
                <a:ea typeface="ＭＳ Ｐゴシック" charset="0"/>
                <a:cs typeface="ＭＳ Ｐゴシック" charset="0"/>
              </a:rPr>
              <a:t/>
            </a:r>
            <a:br>
              <a:rPr lang="en-US" dirty="0">
                <a:solidFill>
                  <a:srgbClr val="000000"/>
                </a:solidFill>
                <a:latin typeface="Helvetica" charset="0"/>
                <a:ea typeface="ＭＳ Ｐゴシック" charset="0"/>
                <a:cs typeface="ＭＳ Ｐゴシック" charset="0"/>
              </a:rPr>
            </a:br>
            <a:r>
              <a:rPr lang="en-US" sz="2000" dirty="0">
                <a:solidFill>
                  <a:srgbClr val="000000"/>
                </a:solidFill>
                <a:latin typeface="Helvetica" charset="0"/>
                <a:ea typeface="ＭＳ Ｐゴシック" charset="0"/>
                <a:cs typeface="ＭＳ Ｐゴシック" charset="0"/>
              </a:rPr>
              <a:t>Event from NA11</a:t>
            </a:r>
          </a:p>
        </p:txBody>
      </p:sp>
      <p:sp>
        <p:nvSpPr>
          <p:cNvPr id="272392" name="Slide Number Placeholder 1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charset="0"/>
                <a:ea typeface="ヒラギノ角ゴ Pro W3" charset="0"/>
                <a:cs typeface="ヒラギノ角ゴ Pro W3" charset="0"/>
              </a:defRPr>
            </a:lvl1pPr>
            <a:lvl2pPr marL="742950" indent="-285750">
              <a:defRPr sz="2400">
                <a:solidFill>
                  <a:schemeClr val="tx1"/>
                </a:solidFill>
                <a:latin typeface="Helvetica" charset="0"/>
                <a:ea typeface="ヒラギノ角ゴ Pro W3" charset="0"/>
                <a:cs typeface="ヒラギノ角ゴ Pro W3" charset="0"/>
              </a:defRPr>
            </a:lvl2pPr>
            <a:lvl3pPr marL="1143000" indent="-228600">
              <a:defRPr sz="2400">
                <a:solidFill>
                  <a:schemeClr val="tx1"/>
                </a:solidFill>
                <a:latin typeface="Helvetica" charset="0"/>
                <a:ea typeface="ヒラギノ角ゴ Pro W3" charset="0"/>
                <a:cs typeface="ヒラギノ角ゴ Pro W3" charset="0"/>
              </a:defRPr>
            </a:lvl3pPr>
            <a:lvl4pPr marL="1600200" indent="-228600">
              <a:defRPr sz="2400">
                <a:solidFill>
                  <a:schemeClr val="tx1"/>
                </a:solidFill>
                <a:latin typeface="Helvetica" charset="0"/>
                <a:ea typeface="ヒラギノ角ゴ Pro W3" charset="0"/>
                <a:cs typeface="ヒラギノ角ゴ Pro W3" charset="0"/>
              </a:defRPr>
            </a:lvl4pPr>
            <a:lvl5pPr marL="2057400" indent="-228600">
              <a:defRPr sz="2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9pPr>
          </a:lstStyle>
          <a:p>
            <a:fld id="{663583DF-C569-9B46-A4D9-E076FCCD2924}" type="slidenum">
              <a:rPr lang="en-US" sz="1400">
                <a:solidFill>
                  <a:srgbClr val="000000"/>
                </a:solidFill>
              </a:rPr>
              <a:pPr/>
              <a:t>73</a:t>
            </a:fld>
            <a:endParaRPr lang="en-US" sz="1400" i="1">
              <a:solidFill>
                <a:srgbClr val="000000"/>
              </a:solidFill>
            </a:endParaRPr>
          </a:p>
        </p:txBody>
      </p:sp>
      <p:pic>
        <p:nvPicPr>
          <p:cNvPr id="272386" name="Picture 6" descr="NA11ev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6248400"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7" name="TextBox 7"/>
          <p:cNvSpPr txBox="1">
            <a:spLocks noChangeArrowheads="1"/>
          </p:cNvSpPr>
          <p:nvPr/>
        </p:nvSpPr>
        <p:spPr bwMode="auto">
          <a:xfrm>
            <a:off x="5715000" y="1524000"/>
            <a:ext cx="3278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Helvetica" charset="0"/>
                <a:ea typeface="ヒラギノ角ゴ Pro W3" charset="0"/>
                <a:cs typeface="ヒラギノ角ゴ Pro W3" charset="0"/>
              </a:defRPr>
            </a:lvl1pPr>
            <a:lvl2pPr marL="742950" indent="-285750">
              <a:defRPr sz="2400">
                <a:solidFill>
                  <a:schemeClr val="tx1"/>
                </a:solidFill>
                <a:latin typeface="Helvetica" charset="0"/>
                <a:ea typeface="ヒラギノ角ゴ Pro W3" charset="0"/>
                <a:cs typeface="ヒラギノ角ゴ Pro W3" charset="0"/>
              </a:defRPr>
            </a:lvl2pPr>
            <a:lvl3pPr marL="1143000" indent="-228600">
              <a:defRPr sz="2400">
                <a:solidFill>
                  <a:schemeClr val="tx1"/>
                </a:solidFill>
                <a:latin typeface="Helvetica" charset="0"/>
                <a:ea typeface="ヒラギノ角ゴ Pro W3" charset="0"/>
                <a:cs typeface="ヒラギノ角ゴ Pro W3" charset="0"/>
              </a:defRPr>
            </a:lvl3pPr>
            <a:lvl4pPr marL="1600200" indent="-228600">
              <a:defRPr sz="2400">
                <a:solidFill>
                  <a:schemeClr val="tx1"/>
                </a:solidFill>
                <a:latin typeface="Helvetica" charset="0"/>
                <a:ea typeface="ヒラギノ角ゴ Pro W3" charset="0"/>
                <a:cs typeface="ヒラギノ角ゴ Pro W3" charset="0"/>
              </a:defRPr>
            </a:lvl4pPr>
            <a:lvl5pPr marL="2057400" indent="-228600">
              <a:defRPr sz="2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9pPr>
          </a:lstStyle>
          <a:p>
            <a:r>
              <a:rPr lang="en-US" sz="2000">
                <a:solidFill>
                  <a:srgbClr val="000000"/>
                </a:solidFill>
              </a:rPr>
              <a:t>Computer reconstruction of </a:t>
            </a:r>
          </a:p>
          <a:p>
            <a:r>
              <a:rPr lang="en-US" sz="2000">
                <a:solidFill>
                  <a:srgbClr val="000000"/>
                </a:solidFill>
              </a:rPr>
              <a:t>a decay of D</a:t>
            </a:r>
            <a:r>
              <a:rPr lang="en-US" sz="2000" baseline="30000">
                <a:solidFill>
                  <a:srgbClr val="000000"/>
                </a:solidFill>
              </a:rPr>
              <a:t>- </a:t>
            </a:r>
            <a:r>
              <a:rPr lang="en-US" sz="2000">
                <a:solidFill>
                  <a:srgbClr val="000000"/>
                </a:solidFill>
                <a:latin typeface="Wingdings" charset="0"/>
                <a:cs typeface="Wingdings" charset="0"/>
              </a:rPr>
              <a:t></a:t>
            </a:r>
            <a:r>
              <a:rPr lang="en-US" sz="2000">
                <a:solidFill>
                  <a:srgbClr val="000000"/>
                </a:solidFill>
              </a:rPr>
              <a:t>K</a:t>
            </a:r>
            <a:r>
              <a:rPr lang="en-US" sz="2000" baseline="30000">
                <a:solidFill>
                  <a:srgbClr val="000000"/>
                </a:solidFill>
              </a:rPr>
              <a:t>+</a:t>
            </a:r>
            <a:r>
              <a:rPr lang="en-US" sz="2000">
                <a:solidFill>
                  <a:srgbClr val="000000"/>
                </a:solidFill>
              </a:rPr>
              <a:t>π</a:t>
            </a:r>
            <a:r>
              <a:rPr lang="en-US" sz="2000" baseline="30000">
                <a:solidFill>
                  <a:srgbClr val="000000"/>
                </a:solidFill>
              </a:rPr>
              <a:t>-</a:t>
            </a:r>
            <a:r>
              <a:rPr lang="en-US" sz="2000">
                <a:solidFill>
                  <a:srgbClr val="000000"/>
                </a:solidFill>
              </a:rPr>
              <a:t>π</a:t>
            </a:r>
            <a:r>
              <a:rPr lang="en-US" sz="2000" baseline="30000">
                <a:solidFill>
                  <a:srgbClr val="000000"/>
                </a:solidFill>
              </a:rPr>
              <a:t>-</a:t>
            </a:r>
          </a:p>
        </p:txBody>
      </p:sp>
      <p:sp>
        <p:nvSpPr>
          <p:cNvPr id="272388" name="TextBox 8"/>
          <p:cNvSpPr txBox="1">
            <a:spLocks noChangeArrowheads="1"/>
          </p:cNvSpPr>
          <p:nvPr/>
        </p:nvSpPr>
        <p:spPr bwMode="auto">
          <a:xfrm>
            <a:off x="5894388" y="3452812"/>
            <a:ext cx="32496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Helvetica" charset="0"/>
                <a:ea typeface="ヒラギノ角ゴ Pro W3" charset="0"/>
                <a:cs typeface="ヒラギノ角ゴ Pro W3" charset="0"/>
              </a:defRPr>
            </a:lvl1pPr>
            <a:lvl2pPr marL="742950" indent="-285750">
              <a:defRPr sz="2400">
                <a:solidFill>
                  <a:schemeClr val="tx1"/>
                </a:solidFill>
                <a:latin typeface="Helvetica" charset="0"/>
                <a:ea typeface="ヒラギノ角ゴ Pro W3" charset="0"/>
                <a:cs typeface="ヒラギノ角ゴ Pro W3" charset="0"/>
              </a:defRPr>
            </a:lvl2pPr>
            <a:lvl3pPr marL="1143000" indent="-228600">
              <a:defRPr sz="2400">
                <a:solidFill>
                  <a:schemeClr val="tx1"/>
                </a:solidFill>
                <a:latin typeface="Helvetica" charset="0"/>
                <a:ea typeface="ヒラギノ角ゴ Pro W3" charset="0"/>
                <a:cs typeface="ヒラギノ角ゴ Pro W3" charset="0"/>
              </a:defRPr>
            </a:lvl3pPr>
            <a:lvl4pPr marL="1600200" indent="-228600">
              <a:defRPr sz="2400">
                <a:solidFill>
                  <a:schemeClr val="tx1"/>
                </a:solidFill>
                <a:latin typeface="Helvetica" charset="0"/>
                <a:ea typeface="ヒラギノ角ゴ Pro W3" charset="0"/>
                <a:cs typeface="ヒラギノ角ゴ Pro W3" charset="0"/>
              </a:defRPr>
            </a:lvl4pPr>
            <a:lvl5pPr marL="2057400" indent="-228600">
              <a:defRPr sz="2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9pPr>
          </a:lstStyle>
          <a:p>
            <a:r>
              <a:rPr lang="en-US" sz="2000" dirty="0">
                <a:solidFill>
                  <a:srgbClr val="000000"/>
                </a:solidFill>
              </a:rPr>
              <a:t>Flight path length (</a:t>
            </a:r>
            <a:r>
              <a:rPr lang="en-US" sz="2000" dirty="0" err="1">
                <a:solidFill>
                  <a:srgbClr val="000000"/>
                </a:solidFill>
              </a:rPr>
              <a:t>c</a:t>
            </a:r>
            <a:r>
              <a:rPr lang="en-US" sz="2000" dirty="0" err="1">
                <a:solidFill>
                  <a:srgbClr val="000000"/>
                </a:solidFill>
                <a:latin typeface="Symbol" charset="0"/>
                <a:cs typeface="Symbol" charset="0"/>
              </a:rPr>
              <a:t>tg</a:t>
            </a:r>
            <a:r>
              <a:rPr lang="en-US" sz="2000" dirty="0">
                <a:solidFill>
                  <a:srgbClr val="000000"/>
                </a:solidFill>
              </a:rPr>
              <a:t>)</a:t>
            </a:r>
          </a:p>
          <a:p>
            <a:r>
              <a:rPr lang="en-US" sz="2000" dirty="0">
                <a:solidFill>
                  <a:srgbClr val="000000"/>
                </a:solidFill>
              </a:rPr>
              <a:t>used to deduce the lifetime </a:t>
            </a:r>
          </a:p>
          <a:p>
            <a:r>
              <a:rPr lang="en-US" sz="2000" dirty="0">
                <a:solidFill>
                  <a:srgbClr val="000000"/>
                </a:solidFill>
              </a:rPr>
              <a:t>of the particle.</a:t>
            </a:r>
          </a:p>
          <a:p>
            <a:endParaRPr lang="en-US" sz="2000" dirty="0">
              <a:solidFill>
                <a:srgbClr val="000000"/>
              </a:solidFill>
            </a:endParaRPr>
          </a:p>
        </p:txBody>
      </p:sp>
      <p:sp>
        <p:nvSpPr>
          <p:cNvPr id="272389" name="TextBox 8"/>
          <p:cNvSpPr txBox="1">
            <a:spLocks noChangeArrowheads="1"/>
          </p:cNvSpPr>
          <p:nvPr/>
        </p:nvSpPr>
        <p:spPr bwMode="auto">
          <a:xfrm>
            <a:off x="3276600" y="5638800"/>
            <a:ext cx="8534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ヒラギノ角ゴ Pro W3" charset="0"/>
                <a:cs typeface="ヒラギノ角ゴ Pro W3" charset="0"/>
              </a:defRPr>
            </a:lvl1pPr>
            <a:lvl2pPr marL="742950" indent="-285750">
              <a:defRPr sz="2400">
                <a:solidFill>
                  <a:schemeClr val="tx1"/>
                </a:solidFill>
                <a:latin typeface="Helvetica" charset="0"/>
                <a:ea typeface="ヒラギノ角ゴ Pro W3" charset="0"/>
                <a:cs typeface="ヒラギノ角ゴ Pro W3" charset="0"/>
              </a:defRPr>
            </a:lvl2pPr>
            <a:lvl3pPr marL="1143000" indent="-228600">
              <a:defRPr sz="2400">
                <a:solidFill>
                  <a:schemeClr val="tx1"/>
                </a:solidFill>
                <a:latin typeface="Helvetica" charset="0"/>
                <a:ea typeface="ヒラギノ角ゴ Pro W3" charset="0"/>
                <a:cs typeface="ヒラギノ角ゴ Pro W3" charset="0"/>
              </a:defRPr>
            </a:lvl3pPr>
            <a:lvl4pPr marL="1600200" indent="-228600">
              <a:defRPr sz="2400">
                <a:solidFill>
                  <a:schemeClr val="tx1"/>
                </a:solidFill>
                <a:latin typeface="Helvetica" charset="0"/>
                <a:ea typeface="ヒラギノ角ゴ Pro W3" charset="0"/>
                <a:cs typeface="ヒラギノ角ゴ Pro W3" charset="0"/>
              </a:defRPr>
            </a:lvl4pPr>
            <a:lvl5pPr marL="2057400" indent="-228600">
              <a:defRPr sz="2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9pPr>
          </a:lstStyle>
          <a:p>
            <a:r>
              <a:rPr lang="en-US" sz="2000">
                <a:solidFill>
                  <a:srgbClr val="000000"/>
                </a:solidFill>
              </a:rPr>
              <a:t>In later experiments these dislocated </a:t>
            </a:r>
          </a:p>
          <a:p>
            <a:r>
              <a:rPr lang="en-US" sz="2000">
                <a:solidFill>
                  <a:srgbClr val="000000"/>
                </a:solidFill>
              </a:rPr>
              <a:t>vertices are used to identify - </a:t>
            </a:r>
            <a:r>
              <a:rPr lang="en-US" sz="2000" b="1">
                <a:solidFill>
                  <a:srgbClr val="000000"/>
                </a:solidFill>
              </a:rPr>
              <a:t>tag</a:t>
            </a:r>
            <a:r>
              <a:rPr lang="en-US" sz="2000">
                <a:solidFill>
                  <a:srgbClr val="000000"/>
                </a:solidFill>
              </a:rPr>
              <a:t> - heavy quarks.</a:t>
            </a:r>
          </a:p>
          <a:p>
            <a:endParaRPr lang="en-US" sz="2000">
              <a:solidFill>
                <a:srgbClr val="000000"/>
              </a:solidFill>
            </a:endParaRPr>
          </a:p>
        </p:txBody>
      </p:sp>
      <p:sp>
        <p:nvSpPr>
          <p:cNvPr id="4" name="TextBox 3"/>
          <p:cNvSpPr txBox="1"/>
          <p:nvPr/>
        </p:nvSpPr>
        <p:spPr>
          <a:xfrm>
            <a:off x="163455" y="6356350"/>
            <a:ext cx="2805200" cy="400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000" dirty="0" smtClean="0"/>
              <a:t>Very Precise – </a:t>
            </a:r>
            <a:r>
              <a:rPr lang="en-US" sz="2000" dirty="0"/>
              <a:t>V</a:t>
            </a:r>
            <a:r>
              <a:rPr lang="en-US" sz="2000" dirty="0" smtClean="0"/>
              <a:t>ery Close</a:t>
            </a:r>
            <a:endParaRPr lang="en-US" sz="2000" dirty="0"/>
          </a:p>
        </p:txBody>
      </p:sp>
    </p:spTree>
    <p:extLst>
      <p:ext uri="{BB962C8B-B14F-4D97-AF65-F5344CB8AC3E}">
        <p14:creationId xmlns:p14="http://schemas.microsoft.com/office/powerpoint/2010/main" val="1603178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8000"/>
                </a:solidFill>
              </a:rPr>
              <a:t>DELPHI</a:t>
            </a:r>
            <a:endParaRPr lang="en-US" dirty="0">
              <a:solidFill>
                <a:srgbClr val="008000"/>
              </a:solidFill>
            </a:endParaRP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5AE4D389-B7F7-E44B-872F-EAD59ABF0432}" type="slidenum">
              <a:rPr lang="en-US" smtClean="0"/>
              <a:t>74</a:t>
            </a:fld>
            <a:endParaRPr lang="en-US"/>
          </a:p>
        </p:txBody>
      </p:sp>
    </p:spTree>
    <p:extLst>
      <p:ext uri="{BB962C8B-B14F-4D97-AF65-F5344CB8AC3E}">
        <p14:creationId xmlns:p14="http://schemas.microsoft.com/office/powerpoint/2010/main" val="2775265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Title 1"/>
          <p:cNvSpPr>
            <a:spLocks noGrp="1"/>
          </p:cNvSpPr>
          <p:nvPr>
            <p:ph type="title"/>
          </p:nvPr>
        </p:nvSpPr>
        <p:spPr>
          <a:xfrm>
            <a:off x="0" y="34925"/>
            <a:ext cx="8686800" cy="1184275"/>
          </a:xfrm>
        </p:spPr>
        <p:txBody>
          <a:bodyPr>
            <a:normAutofit fontScale="90000"/>
          </a:bodyPr>
          <a:lstStyle/>
          <a:p>
            <a:r>
              <a:rPr lang="en-US" b="1" dirty="0" smtClean="0">
                <a:solidFill>
                  <a:srgbClr val="008000"/>
                </a:solidFill>
                <a:latin typeface="Helvetica" charset="0"/>
                <a:ea typeface="ＭＳ Ｐゴシック" charset="0"/>
                <a:cs typeface="ＭＳ Ｐゴシック" charset="0"/>
              </a:rPr>
              <a:t>Si Detectors in Collider Experiments</a:t>
            </a:r>
            <a:br>
              <a:rPr lang="en-US" b="1" dirty="0" smtClean="0">
                <a:solidFill>
                  <a:srgbClr val="008000"/>
                </a:solidFill>
                <a:latin typeface="Helvetica" charset="0"/>
                <a:ea typeface="ＭＳ Ｐゴシック" charset="0"/>
                <a:cs typeface="ＭＳ Ｐゴシック" charset="0"/>
              </a:rPr>
            </a:br>
            <a:r>
              <a:rPr lang="en-US" b="1" dirty="0" smtClean="0">
                <a:solidFill>
                  <a:srgbClr val="008000"/>
                </a:solidFill>
                <a:latin typeface="Helvetica" charset="0"/>
                <a:ea typeface="ＭＳ Ｐゴシック" charset="0"/>
                <a:cs typeface="ＭＳ Ｐゴシック" charset="0"/>
              </a:rPr>
              <a:t> </a:t>
            </a:r>
            <a:r>
              <a:rPr lang="en-US" sz="2000" b="1" dirty="0" smtClean="0">
                <a:solidFill>
                  <a:srgbClr val="008000"/>
                </a:solidFill>
                <a:latin typeface="Helvetica" charset="0"/>
                <a:ea typeface="ＭＳ Ｐゴシック" charset="0"/>
                <a:cs typeface="ＭＳ Ｐゴシック" charset="0"/>
              </a:rPr>
              <a:t>The </a:t>
            </a:r>
            <a:r>
              <a:rPr lang="en-US" sz="2000" b="1" dirty="0">
                <a:solidFill>
                  <a:srgbClr val="008000"/>
                </a:solidFill>
                <a:latin typeface="Helvetica" charset="0"/>
                <a:ea typeface="ＭＳ Ｐゴシック" charset="0"/>
                <a:cs typeface="ＭＳ Ｐゴシック" charset="0"/>
              </a:rPr>
              <a:t>DELPHI Vertex Detector</a:t>
            </a:r>
          </a:p>
        </p:txBody>
      </p:sp>
      <p:pic>
        <p:nvPicPr>
          <p:cNvPr id="277506" name="Picture 8" descr="DELPHI-drawi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150938"/>
            <a:ext cx="73152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507" name="TextBox 6"/>
          <p:cNvSpPr txBox="1">
            <a:spLocks noChangeArrowheads="1"/>
          </p:cNvSpPr>
          <p:nvPr/>
        </p:nvSpPr>
        <p:spPr bwMode="auto">
          <a:xfrm>
            <a:off x="0" y="1600200"/>
            <a:ext cx="28670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Helvetica" charset="0"/>
                <a:ea typeface="ヒラギノ角ゴ Pro W3" charset="0"/>
                <a:cs typeface="ヒラギノ角ゴ Pro W3" charset="0"/>
              </a:defRPr>
            </a:lvl1pPr>
            <a:lvl2pPr marL="742950" indent="-285750">
              <a:defRPr sz="2400">
                <a:solidFill>
                  <a:schemeClr val="tx1"/>
                </a:solidFill>
                <a:latin typeface="Helvetica" charset="0"/>
                <a:ea typeface="ヒラギノ角ゴ Pro W3" charset="0"/>
                <a:cs typeface="ヒラギノ角ゴ Pro W3" charset="0"/>
              </a:defRPr>
            </a:lvl2pPr>
            <a:lvl3pPr marL="1143000" indent="-228600">
              <a:defRPr sz="2400">
                <a:solidFill>
                  <a:schemeClr val="tx1"/>
                </a:solidFill>
                <a:latin typeface="Helvetica" charset="0"/>
                <a:ea typeface="ヒラギノ角ゴ Pro W3" charset="0"/>
                <a:cs typeface="ヒラギノ角ゴ Pro W3" charset="0"/>
              </a:defRPr>
            </a:lvl3pPr>
            <a:lvl4pPr marL="1600200" indent="-228600">
              <a:defRPr sz="2400">
                <a:solidFill>
                  <a:schemeClr val="tx1"/>
                </a:solidFill>
                <a:latin typeface="Helvetica" charset="0"/>
                <a:ea typeface="ヒラギノ角ゴ Pro W3" charset="0"/>
                <a:cs typeface="ヒラギノ角ゴ Pro W3" charset="0"/>
              </a:defRPr>
            </a:lvl4pPr>
            <a:lvl5pPr marL="2057400" indent="-228600">
              <a:defRPr sz="2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9pPr>
          </a:lstStyle>
          <a:p>
            <a:r>
              <a:rPr lang="en-US" sz="2000"/>
              <a:t>Sensor surface ~1,5 m</a:t>
            </a:r>
            <a:r>
              <a:rPr lang="en-US" sz="2000" baseline="30000"/>
              <a:t>2</a:t>
            </a:r>
          </a:p>
          <a:p>
            <a:endParaRPr lang="en-US" sz="2000"/>
          </a:p>
          <a:p>
            <a:r>
              <a:rPr lang="en-US" sz="2000"/>
              <a:t>888 Silicon sensors</a:t>
            </a:r>
          </a:p>
          <a:p>
            <a:endParaRPr lang="en-US" sz="2000"/>
          </a:p>
          <a:p>
            <a:r>
              <a:rPr lang="en-US" sz="2000"/>
              <a:t>Length ~1 m</a:t>
            </a:r>
          </a:p>
          <a:p>
            <a:r>
              <a:rPr lang="en-US" sz="2000"/>
              <a:t>Diameter ~ 20 cm</a:t>
            </a:r>
          </a:p>
        </p:txBody>
      </p:sp>
      <p:sp>
        <p:nvSpPr>
          <p:cNvPr id="27751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charset="0"/>
                <a:ea typeface="ヒラギノ角ゴ Pro W3" charset="0"/>
                <a:cs typeface="ヒラギノ角ゴ Pro W3" charset="0"/>
              </a:defRPr>
            </a:lvl1pPr>
            <a:lvl2pPr marL="742950" indent="-285750">
              <a:defRPr sz="2400">
                <a:solidFill>
                  <a:schemeClr val="tx1"/>
                </a:solidFill>
                <a:latin typeface="Helvetica" charset="0"/>
                <a:ea typeface="ヒラギノ角ゴ Pro W3" charset="0"/>
                <a:cs typeface="ヒラギノ角ゴ Pro W3" charset="0"/>
              </a:defRPr>
            </a:lvl2pPr>
            <a:lvl3pPr marL="1143000" indent="-228600">
              <a:defRPr sz="2400">
                <a:solidFill>
                  <a:schemeClr val="tx1"/>
                </a:solidFill>
                <a:latin typeface="Helvetica" charset="0"/>
                <a:ea typeface="ヒラギノ角ゴ Pro W3" charset="0"/>
                <a:cs typeface="ヒラギノ角ゴ Pro W3" charset="0"/>
              </a:defRPr>
            </a:lvl3pPr>
            <a:lvl4pPr marL="1600200" indent="-228600">
              <a:defRPr sz="2400">
                <a:solidFill>
                  <a:schemeClr val="tx1"/>
                </a:solidFill>
                <a:latin typeface="Helvetica" charset="0"/>
                <a:ea typeface="ヒラギノ角ゴ Pro W3" charset="0"/>
                <a:cs typeface="ヒラギノ角ゴ Pro W3" charset="0"/>
              </a:defRPr>
            </a:lvl4pPr>
            <a:lvl5pPr marL="2057400" indent="-228600">
              <a:defRPr sz="2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9pPr>
          </a:lstStyle>
          <a:p>
            <a:fld id="{3D2B8E28-294F-7B4A-8725-57DD2B403DA3}" type="slidenum">
              <a:rPr lang="en-US" sz="1400">
                <a:solidFill>
                  <a:srgbClr val="000080"/>
                </a:solidFill>
              </a:rPr>
              <a:pPr/>
              <a:t>75</a:t>
            </a:fld>
            <a:endParaRPr lang="en-US" sz="1400" i="1">
              <a:solidFill>
                <a:srgbClr val="4A2300"/>
              </a:solidFill>
            </a:endParaRPr>
          </a:p>
        </p:txBody>
      </p:sp>
      <p:pic>
        <p:nvPicPr>
          <p:cNvPr id="2" name="Picture 1" descr="Screen Shot 2016-03-31 at 09.18.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13762"/>
            <a:ext cx="2867025" cy="2444238"/>
          </a:xfrm>
          <a:prstGeom prst="rect">
            <a:avLst/>
          </a:prstGeom>
        </p:spPr>
      </p:pic>
      <p:sp>
        <p:nvSpPr>
          <p:cNvPr id="3" name="TextBox 2"/>
          <p:cNvSpPr txBox="1"/>
          <p:nvPr/>
        </p:nvSpPr>
        <p:spPr>
          <a:xfrm>
            <a:off x="6291427" y="2464311"/>
            <a:ext cx="1654957" cy="646331"/>
          </a:xfrm>
          <a:prstGeom prst="rect">
            <a:avLst/>
          </a:prstGeom>
          <a:noFill/>
        </p:spPr>
        <p:txBody>
          <a:bodyPr wrap="square" rtlCol="0">
            <a:spAutoFit/>
          </a:bodyPr>
          <a:lstStyle/>
          <a:p>
            <a:r>
              <a:rPr lang="en-US" dirty="0" smtClean="0"/>
              <a:t>4 sensors   daisy-chained</a:t>
            </a:r>
            <a:endParaRPr lang="en-US" dirty="0"/>
          </a:p>
        </p:txBody>
      </p:sp>
    </p:spTree>
    <p:extLst>
      <p:ext uri="{BB962C8B-B14F-4D97-AF65-F5344CB8AC3E}">
        <p14:creationId xmlns:p14="http://schemas.microsoft.com/office/powerpoint/2010/main" val="2591729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DELPHI - Forward part</a:t>
            </a:r>
            <a:endParaRPr lang="en-US" b="1" dirty="0">
              <a:solidFill>
                <a:srgbClr val="008000"/>
              </a:solidFill>
            </a:endParaRPr>
          </a:p>
        </p:txBody>
      </p:sp>
      <p:sp>
        <p:nvSpPr>
          <p:cNvPr id="3" name="Content Placeholder 2"/>
          <p:cNvSpPr>
            <a:spLocks noGrp="1"/>
          </p:cNvSpPr>
          <p:nvPr>
            <p:ph idx="1"/>
          </p:nvPr>
        </p:nvSpPr>
        <p:spPr/>
        <p:txBody>
          <a:bodyPr/>
          <a:lstStyle/>
          <a:p>
            <a:r>
              <a:rPr lang="en-US" dirty="0" smtClean="0"/>
              <a:t>Great Fun!</a:t>
            </a:r>
            <a:endParaRPr lang="en-US" dirty="0"/>
          </a:p>
        </p:txBody>
      </p:sp>
      <p:sp>
        <p:nvSpPr>
          <p:cNvPr id="4" name="Slide Number Placeholder 3"/>
          <p:cNvSpPr>
            <a:spLocks noGrp="1"/>
          </p:cNvSpPr>
          <p:nvPr>
            <p:ph type="sldNum" sz="quarter" idx="12"/>
          </p:nvPr>
        </p:nvSpPr>
        <p:spPr/>
        <p:txBody>
          <a:bodyPr/>
          <a:lstStyle/>
          <a:p>
            <a:fld id="{5AE4D389-B7F7-E44B-872F-EAD59ABF0432}" type="slidenum">
              <a:rPr lang="en-US" smtClean="0"/>
              <a:t>76</a:t>
            </a:fld>
            <a:endParaRPr lang="en-US"/>
          </a:p>
        </p:txBody>
      </p:sp>
      <p:pic>
        <p:nvPicPr>
          <p:cNvPr id="6" name="Picture 5" descr="Screen Shot 2016-03-31 at 09.18.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79114"/>
            <a:ext cx="9144000" cy="3347049"/>
          </a:xfrm>
          <a:prstGeom prst="rect">
            <a:avLst/>
          </a:prstGeom>
        </p:spPr>
      </p:pic>
    </p:spTree>
    <p:extLst>
      <p:ext uri="{BB962C8B-B14F-4D97-AF65-F5344CB8AC3E}">
        <p14:creationId xmlns:p14="http://schemas.microsoft.com/office/powerpoint/2010/main" val="289673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15273" cy="1052513"/>
          </a:xfrm>
        </p:spPr>
        <p:txBody>
          <a:bodyPr/>
          <a:lstStyle/>
          <a:p>
            <a:r>
              <a:rPr lang="en-GB" sz="3600" b="1" dirty="0" smtClean="0">
                <a:solidFill>
                  <a:srgbClr val="008000"/>
                </a:solidFill>
              </a:rPr>
              <a:t>LEP: DELPHI </a:t>
            </a:r>
            <a:endParaRPr lang="en-GB" sz="3600" b="1" dirty="0">
              <a:solidFill>
                <a:srgbClr val="008000"/>
              </a:solidFill>
            </a:endParaRPr>
          </a:p>
        </p:txBody>
      </p:sp>
      <p:pic>
        <p:nvPicPr>
          <p:cNvPr id="50178" name="Picture 2"/>
          <p:cNvPicPr>
            <a:picLocks noChangeAspect="1" noChangeArrowheads="1"/>
          </p:cNvPicPr>
          <p:nvPr/>
        </p:nvPicPr>
        <p:blipFill>
          <a:blip r:embed="rId3" cstate="print"/>
          <a:srcRect/>
          <a:stretch>
            <a:fillRect/>
          </a:stretch>
        </p:blipFill>
        <p:spPr bwMode="auto">
          <a:xfrm>
            <a:off x="-32" y="1071546"/>
            <a:ext cx="5431735" cy="3643338"/>
          </a:xfrm>
          <a:prstGeom prst="rect">
            <a:avLst/>
          </a:prstGeom>
          <a:noFill/>
          <a:ln w="9525">
            <a:noFill/>
            <a:miter lim="800000"/>
            <a:headEnd/>
            <a:tailEnd/>
          </a:ln>
        </p:spPr>
      </p:pic>
      <p:pic>
        <p:nvPicPr>
          <p:cNvPr id="50179" name="Picture 3"/>
          <p:cNvPicPr>
            <a:picLocks noChangeAspect="1" noChangeArrowheads="1"/>
          </p:cNvPicPr>
          <p:nvPr/>
        </p:nvPicPr>
        <p:blipFill>
          <a:blip r:embed="rId4" cstate="print"/>
          <a:srcRect/>
          <a:stretch>
            <a:fillRect/>
          </a:stretch>
        </p:blipFill>
        <p:spPr bwMode="auto">
          <a:xfrm>
            <a:off x="4214810" y="3508287"/>
            <a:ext cx="4929190" cy="3349713"/>
          </a:xfrm>
          <a:prstGeom prst="rect">
            <a:avLst/>
          </a:prstGeom>
          <a:noFill/>
          <a:ln w="9525">
            <a:noFill/>
            <a:miter lim="800000"/>
            <a:headEnd/>
            <a:tailEnd/>
          </a:ln>
        </p:spPr>
      </p:pic>
      <p:sp>
        <p:nvSpPr>
          <p:cNvPr id="6" name="TextBox 5"/>
          <p:cNvSpPr txBox="1"/>
          <p:nvPr/>
        </p:nvSpPr>
        <p:spPr>
          <a:xfrm>
            <a:off x="5585636" y="1962685"/>
            <a:ext cx="3503631" cy="1323439"/>
          </a:xfrm>
          <a:prstGeom prst="rect">
            <a:avLst/>
          </a:prstGeom>
          <a:noFill/>
        </p:spPr>
        <p:txBody>
          <a:bodyPr wrap="none" rtlCol="0">
            <a:spAutoFit/>
          </a:bodyPr>
          <a:lstStyle/>
          <a:p>
            <a:r>
              <a:rPr lang="en-GB" sz="2000" b="0" dirty="0" smtClean="0">
                <a:solidFill>
                  <a:srgbClr val="000000"/>
                </a:solidFill>
                <a:latin typeface="Bodoni MT" pitchFamily="18" charset="0"/>
              </a:rPr>
              <a:t>1997</a:t>
            </a:r>
          </a:p>
          <a:p>
            <a:r>
              <a:rPr lang="en-GB" sz="2000" b="0" dirty="0" smtClean="0">
                <a:solidFill>
                  <a:srgbClr val="000000"/>
                </a:solidFill>
                <a:latin typeface="Bodoni MT" pitchFamily="18" charset="0"/>
              </a:rPr>
              <a:t>3 double sided layers </a:t>
            </a:r>
            <a:r>
              <a:rPr lang="en-GB" sz="2000" b="0" dirty="0" err="1" smtClean="0">
                <a:solidFill>
                  <a:srgbClr val="000000"/>
                </a:solidFill>
                <a:latin typeface="Bodoni MT" pitchFamily="18" charset="0"/>
              </a:rPr>
              <a:t>R</a:t>
            </a:r>
            <a:r>
              <a:rPr lang="en-GB" sz="2000" b="0" i="1" dirty="0" err="1" smtClean="0">
                <a:solidFill>
                  <a:srgbClr val="000000"/>
                </a:solidFill>
                <a:latin typeface="Symbol" pitchFamily="18" charset="2"/>
              </a:rPr>
              <a:t>f</a:t>
            </a:r>
            <a:r>
              <a:rPr lang="en-GB" sz="2000" b="0" dirty="0" smtClean="0">
                <a:solidFill>
                  <a:srgbClr val="000000"/>
                </a:solidFill>
                <a:latin typeface="Bodoni MT" pitchFamily="18" charset="0"/>
              </a:rPr>
              <a:t>, </a:t>
            </a:r>
            <a:r>
              <a:rPr lang="en-GB" sz="2000" b="0" dirty="0" err="1" smtClean="0">
                <a:solidFill>
                  <a:srgbClr val="000000"/>
                </a:solidFill>
                <a:latin typeface="Bodoni MT" pitchFamily="18" charset="0"/>
              </a:rPr>
              <a:t>R</a:t>
            </a:r>
            <a:r>
              <a:rPr lang="en-GB" sz="2000" b="0" i="1" dirty="0" err="1" smtClean="0">
                <a:solidFill>
                  <a:srgbClr val="000000"/>
                </a:solidFill>
                <a:latin typeface="Bodoni MT" pitchFamily="18" charset="0"/>
              </a:rPr>
              <a:t>z</a:t>
            </a:r>
            <a:endParaRPr lang="en-GB" sz="2000" b="0" i="1" dirty="0" smtClean="0">
              <a:solidFill>
                <a:srgbClr val="000000"/>
              </a:solidFill>
              <a:latin typeface="Bodoni MT" pitchFamily="18" charset="0"/>
            </a:endParaRPr>
          </a:p>
          <a:p>
            <a:r>
              <a:rPr lang="en-GB" sz="2000" b="0" dirty="0" smtClean="0">
                <a:solidFill>
                  <a:srgbClr val="000000"/>
                </a:solidFill>
                <a:latin typeface="Bodoni MT" pitchFamily="18" charset="0"/>
              </a:rPr>
              <a:t>Extra forward strip sensors</a:t>
            </a:r>
          </a:p>
          <a:p>
            <a:r>
              <a:rPr lang="en-GB" sz="2000" b="0" dirty="0" smtClean="0">
                <a:solidFill>
                  <a:srgbClr val="000000"/>
                </a:solidFill>
                <a:latin typeface="Bodoni MT" pitchFamily="18" charset="0"/>
              </a:rPr>
              <a:t>Extra forward pixel</a:t>
            </a:r>
          </a:p>
        </p:txBody>
      </p:sp>
      <p:sp>
        <p:nvSpPr>
          <p:cNvPr id="7" name="TextBox 6"/>
          <p:cNvSpPr txBox="1"/>
          <p:nvPr/>
        </p:nvSpPr>
        <p:spPr>
          <a:xfrm>
            <a:off x="214282" y="1214422"/>
            <a:ext cx="755235" cy="400110"/>
          </a:xfrm>
          <a:prstGeom prst="rect">
            <a:avLst/>
          </a:prstGeom>
          <a:solidFill>
            <a:schemeClr val="tx1"/>
          </a:solidFill>
        </p:spPr>
        <p:txBody>
          <a:bodyPr wrap="none" rtlCol="0">
            <a:spAutoFit/>
          </a:bodyPr>
          <a:lstStyle/>
          <a:p>
            <a:r>
              <a:rPr lang="en-GB" sz="2000" dirty="0" smtClean="0">
                <a:solidFill>
                  <a:srgbClr val="000000"/>
                </a:solidFill>
                <a:latin typeface="Bodoni MT" pitchFamily="18" charset="0"/>
              </a:rPr>
              <a:t>1994</a:t>
            </a:r>
          </a:p>
        </p:txBody>
      </p:sp>
      <p:sp>
        <p:nvSpPr>
          <p:cNvPr id="8" name="TextBox 7"/>
          <p:cNvSpPr txBox="1"/>
          <p:nvPr/>
        </p:nvSpPr>
        <p:spPr>
          <a:xfrm>
            <a:off x="4572000" y="3571876"/>
            <a:ext cx="755235" cy="400110"/>
          </a:xfrm>
          <a:prstGeom prst="rect">
            <a:avLst/>
          </a:prstGeom>
          <a:solidFill>
            <a:schemeClr val="tx1"/>
          </a:solidFill>
        </p:spPr>
        <p:txBody>
          <a:bodyPr wrap="none" rtlCol="0">
            <a:spAutoFit/>
          </a:bodyPr>
          <a:lstStyle/>
          <a:p>
            <a:r>
              <a:rPr lang="en-GB" sz="2000" dirty="0" smtClean="0">
                <a:solidFill>
                  <a:srgbClr val="000000"/>
                </a:solidFill>
                <a:latin typeface="Bodoni MT" pitchFamily="18" charset="0"/>
              </a:rPr>
              <a:t>1997</a:t>
            </a:r>
          </a:p>
        </p:txBody>
      </p:sp>
      <p:sp>
        <p:nvSpPr>
          <p:cNvPr id="9" name="TextBox 8"/>
          <p:cNvSpPr txBox="1"/>
          <p:nvPr/>
        </p:nvSpPr>
        <p:spPr>
          <a:xfrm>
            <a:off x="17819" y="4985146"/>
            <a:ext cx="4196991" cy="1200329"/>
          </a:xfrm>
          <a:prstGeom prst="rect">
            <a:avLst/>
          </a:prstGeom>
          <a:noFill/>
          <a:ln>
            <a:solidFill>
              <a:srgbClr val="FF0000"/>
            </a:solidFill>
          </a:ln>
        </p:spPr>
        <p:txBody>
          <a:bodyPr wrap="square" rtlCol="0">
            <a:spAutoFit/>
          </a:bodyPr>
          <a:lstStyle/>
          <a:p>
            <a:r>
              <a:rPr lang="en-GB" b="0" dirty="0" smtClean="0">
                <a:solidFill>
                  <a:srgbClr val="000000"/>
                </a:solidFill>
                <a:latin typeface="Bodoni MT" pitchFamily="18" charset="0"/>
              </a:rPr>
              <a:t>Even with the large size still clear bifurcation:</a:t>
            </a:r>
          </a:p>
          <a:p>
            <a:pPr lvl="1">
              <a:buFont typeface="Arial" pitchFamily="34" charset="0"/>
              <a:buChar char="•"/>
            </a:pPr>
            <a:r>
              <a:rPr lang="en-GB" b="0" dirty="0" smtClean="0">
                <a:solidFill>
                  <a:srgbClr val="000000"/>
                </a:solidFill>
                <a:latin typeface="Bodoni MT" pitchFamily="18" charset="0"/>
              </a:rPr>
              <a:t> Silicon gives </a:t>
            </a:r>
            <a:r>
              <a:rPr lang="en-GB" b="0" dirty="0" err="1" smtClean="0">
                <a:solidFill>
                  <a:srgbClr val="000000"/>
                </a:solidFill>
                <a:latin typeface="Bodoni MT" pitchFamily="18" charset="0"/>
              </a:rPr>
              <a:t>Vertexing</a:t>
            </a:r>
            <a:endParaRPr lang="en-GB" b="0" dirty="0" smtClean="0">
              <a:solidFill>
                <a:srgbClr val="000000"/>
              </a:solidFill>
              <a:latin typeface="Bodoni MT" pitchFamily="18" charset="0"/>
            </a:endParaRPr>
          </a:p>
          <a:p>
            <a:pPr lvl="1">
              <a:buFont typeface="Arial" pitchFamily="34" charset="0"/>
              <a:buChar char="•"/>
            </a:pPr>
            <a:r>
              <a:rPr lang="en-GB" b="0" dirty="0" smtClean="0">
                <a:solidFill>
                  <a:srgbClr val="000000"/>
                </a:solidFill>
                <a:latin typeface="Bodoni MT" pitchFamily="18" charset="0"/>
              </a:rPr>
              <a:t> Gas gives Tracking</a:t>
            </a:r>
          </a:p>
        </p:txBody>
      </p:sp>
    </p:spTree>
    <p:extLst>
      <p:ext uri="{BB962C8B-B14F-4D97-AF65-F5344CB8AC3E}">
        <p14:creationId xmlns:p14="http://schemas.microsoft.com/office/powerpoint/2010/main" val="2541518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142" y="117846"/>
            <a:ext cx="6757182" cy="1143000"/>
          </a:xfrm>
        </p:spPr>
        <p:txBody>
          <a:bodyPr>
            <a:normAutofit fontScale="90000"/>
          </a:bodyPr>
          <a:lstStyle/>
          <a:p>
            <a:r>
              <a:rPr lang="en-US" b="1" dirty="0" smtClean="0">
                <a:solidFill>
                  <a:srgbClr val="008000"/>
                </a:solidFill>
              </a:rPr>
              <a:t>I believe the most complex boutique like detector – ever built</a:t>
            </a:r>
            <a:endParaRPr lang="en-US" b="1" dirty="0">
              <a:solidFill>
                <a:srgbClr val="008000"/>
              </a:solidFill>
            </a:endParaRPr>
          </a:p>
        </p:txBody>
      </p:sp>
      <p:sp>
        <p:nvSpPr>
          <p:cNvPr id="3" name="Content Placeholder 2"/>
          <p:cNvSpPr>
            <a:spLocks noGrp="1"/>
          </p:cNvSpPr>
          <p:nvPr>
            <p:ph idx="1"/>
          </p:nvPr>
        </p:nvSpPr>
        <p:spPr>
          <a:xfrm>
            <a:off x="457200" y="1435417"/>
            <a:ext cx="8229600" cy="4525963"/>
          </a:xfrm>
        </p:spPr>
        <p:txBody>
          <a:bodyPr>
            <a:normAutofit/>
          </a:bodyPr>
          <a:lstStyle/>
          <a:p>
            <a:r>
              <a:rPr lang="en-US" sz="2800" dirty="0" smtClean="0"/>
              <a:t>First time forward tracking established</a:t>
            </a:r>
          </a:p>
        </p:txBody>
      </p:sp>
      <p:sp>
        <p:nvSpPr>
          <p:cNvPr id="4" name="Slide Number Placeholder 3"/>
          <p:cNvSpPr>
            <a:spLocks noGrp="1"/>
          </p:cNvSpPr>
          <p:nvPr>
            <p:ph type="sldNum" sz="quarter" idx="12"/>
          </p:nvPr>
        </p:nvSpPr>
        <p:spPr/>
        <p:txBody>
          <a:bodyPr/>
          <a:lstStyle/>
          <a:p>
            <a:fld id="{5AE4D389-B7F7-E44B-872F-EAD59ABF0432}" type="slidenum">
              <a:rPr lang="en-US" smtClean="0"/>
              <a:t>78</a:t>
            </a:fld>
            <a:endParaRPr lang="en-US"/>
          </a:p>
        </p:txBody>
      </p:sp>
      <p:pic>
        <p:nvPicPr>
          <p:cNvPr id="11" name="Picture 10" descr="Screen Shot 2016-03-31 at 09.15.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305081" y="-270882"/>
            <a:ext cx="4466993" cy="9077158"/>
          </a:xfrm>
          <a:prstGeom prst="rect">
            <a:avLst/>
          </a:prstGeom>
        </p:spPr>
      </p:pic>
    </p:spTree>
    <p:extLst>
      <p:ext uri="{BB962C8B-B14F-4D97-AF65-F5344CB8AC3E}">
        <p14:creationId xmlns:p14="http://schemas.microsoft.com/office/powerpoint/2010/main" val="3795090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3698"/>
            <a:ext cx="8229600" cy="1143000"/>
          </a:xfrm>
        </p:spPr>
        <p:txBody>
          <a:bodyPr>
            <a:normAutofit fontScale="90000"/>
          </a:bodyPr>
          <a:lstStyle/>
          <a:p>
            <a:r>
              <a:rPr lang="en-US" b="1" dirty="0" smtClean="0">
                <a:solidFill>
                  <a:srgbClr val="008000"/>
                </a:solidFill>
              </a:rPr>
              <a:t>Working with Neural networks at the end</a:t>
            </a:r>
            <a:endParaRPr lang="en-US" b="1" dirty="0">
              <a:solidFill>
                <a:srgbClr val="008000"/>
              </a:solidFill>
            </a:endParaRPr>
          </a:p>
        </p:txBody>
      </p:sp>
      <p:sp>
        <p:nvSpPr>
          <p:cNvPr id="4" name="Slide Number Placeholder 3"/>
          <p:cNvSpPr>
            <a:spLocks noGrp="1"/>
          </p:cNvSpPr>
          <p:nvPr>
            <p:ph type="sldNum" sz="quarter" idx="12"/>
          </p:nvPr>
        </p:nvSpPr>
        <p:spPr/>
        <p:txBody>
          <a:bodyPr/>
          <a:lstStyle/>
          <a:p>
            <a:fld id="{5AE4D389-B7F7-E44B-872F-EAD59ABF0432}" type="slidenum">
              <a:rPr lang="en-US" smtClean="0"/>
              <a:t>79</a:t>
            </a:fld>
            <a:endParaRPr lang="en-US"/>
          </a:p>
        </p:txBody>
      </p:sp>
      <p:pic>
        <p:nvPicPr>
          <p:cNvPr id="5" name="Picture 6" descr="Vertex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905000"/>
            <a:ext cx="39592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DELPHIEve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40386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8"/>
          <p:cNvSpPr txBox="1">
            <a:spLocks noChangeArrowheads="1"/>
          </p:cNvSpPr>
          <p:nvPr/>
        </p:nvSpPr>
        <p:spPr bwMode="auto">
          <a:xfrm>
            <a:off x="4724400" y="1676400"/>
            <a:ext cx="2009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Helvetica" charset="0"/>
                <a:ea typeface="ヒラギノ角ゴ Pro W3" charset="0"/>
                <a:cs typeface="ヒラギノ角ゴ Pro W3" charset="0"/>
              </a:defRPr>
            </a:lvl1pPr>
            <a:lvl2pPr marL="742950" indent="-285750">
              <a:defRPr sz="2400">
                <a:solidFill>
                  <a:schemeClr val="tx1"/>
                </a:solidFill>
                <a:latin typeface="Helvetica" charset="0"/>
                <a:ea typeface="ヒラギノ角ゴ Pro W3" charset="0"/>
                <a:cs typeface="ヒラギノ角ゴ Pro W3" charset="0"/>
              </a:defRPr>
            </a:lvl2pPr>
            <a:lvl3pPr marL="1143000" indent="-228600">
              <a:defRPr sz="2400">
                <a:solidFill>
                  <a:schemeClr val="tx1"/>
                </a:solidFill>
                <a:latin typeface="Helvetica" charset="0"/>
                <a:ea typeface="ヒラギノ角ゴ Pro W3" charset="0"/>
                <a:cs typeface="ヒラギノ角ゴ Pro W3" charset="0"/>
              </a:defRPr>
            </a:lvl3pPr>
            <a:lvl4pPr marL="1600200" indent="-228600">
              <a:defRPr sz="2400">
                <a:solidFill>
                  <a:schemeClr val="tx1"/>
                </a:solidFill>
                <a:latin typeface="Helvetica" charset="0"/>
                <a:ea typeface="ヒラギノ角ゴ Pro W3" charset="0"/>
                <a:cs typeface="ヒラギノ角ゴ Pro W3" charset="0"/>
              </a:defRPr>
            </a:lvl4pPr>
            <a:lvl5pPr marL="2057400" indent="-228600">
              <a:defRPr sz="2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9pPr>
          </a:lstStyle>
          <a:p>
            <a:r>
              <a:rPr lang="en-US" sz="2000"/>
              <a:t>A bb(bar) event:</a:t>
            </a:r>
          </a:p>
        </p:txBody>
      </p:sp>
      <p:pic>
        <p:nvPicPr>
          <p:cNvPr id="8" name="Picture 7" descr="Vertex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3657600"/>
            <a:ext cx="375126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5029200" y="5638800"/>
            <a:ext cx="337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Helvetica" charset="0"/>
                <a:ea typeface="ヒラギノ角ゴ Pro W3" charset="0"/>
                <a:cs typeface="ヒラギノ角ゴ Pro W3" charset="0"/>
              </a:defRPr>
            </a:lvl1pPr>
            <a:lvl2pPr marL="742950" indent="-285750">
              <a:defRPr sz="2400">
                <a:solidFill>
                  <a:schemeClr val="tx1"/>
                </a:solidFill>
                <a:latin typeface="Helvetica" charset="0"/>
                <a:ea typeface="ヒラギノ角ゴ Pro W3" charset="0"/>
                <a:cs typeface="ヒラギノ角ゴ Pro W3" charset="0"/>
              </a:defRPr>
            </a:lvl2pPr>
            <a:lvl3pPr marL="1143000" indent="-228600">
              <a:defRPr sz="2400">
                <a:solidFill>
                  <a:schemeClr val="tx1"/>
                </a:solidFill>
                <a:latin typeface="Helvetica" charset="0"/>
                <a:ea typeface="ヒラギノ角ゴ Pro W3" charset="0"/>
                <a:cs typeface="ヒラギノ角ゴ Pro W3" charset="0"/>
              </a:defRPr>
            </a:lvl3pPr>
            <a:lvl4pPr marL="1600200" indent="-228600">
              <a:defRPr sz="2400">
                <a:solidFill>
                  <a:schemeClr val="tx1"/>
                </a:solidFill>
                <a:latin typeface="Helvetica" charset="0"/>
                <a:ea typeface="ヒラギノ角ゴ Pro W3" charset="0"/>
                <a:cs typeface="ヒラギノ角ゴ Pro W3" charset="0"/>
              </a:defRPr>
            </a:lvl4pPr>
            <a:lvl5pPr marL="2057400" indent="-228600">
              <a:defRPr sz="2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9pPr>
          </a:lstStyle>
          <a:p>
            <a:r>
              <a:rPr lang="en-US" sz="1800" b="1" dirty="0"/>
              <a:t>Sophisticated reconstruction </a:t>
            </a:r>
          </a:p>
          <a:p>
            <a:r>
              <a:rPr lang="en-US" sz="1800" b="1" dirty="0"/>
              <a:t>algorithms necessary!</a:t>
            </a:r>
          </a:p>
        </p:txBody>
      </p:sp>
      <p:sp>
        <p:nvSpPr>
          <p:cNvPr id="10" name="TextBox 9"/>
          <p:cNvSpPr txBox="1">
            <a:spLocks noChangeArrowheads="1"/>
          </p:cNvSpPr>
          <p:nvPr/>
        </p:nvSpPr>
        <p:spPr bwMode="auto">
          <a:xfrm>
            <a:off x="4800600" y="3505200"/>
            <a:ext cx="2479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Helvetica" charset="0"/>
                <a:ea typeface="ヒラギノ角ゴ Pro W3" charset="0"/>
                <a:cs typeface="ヒラギノ角ゴ Pro W3" charset="0"/>
              </a:defRPr>
            </a:lvl1pPr>
            <a:lvl2pPr marL="742950" indent="-285750">
              <a:defRPr sz="2400">
                <a:solidFill>
                  <a:schemeClr val="tx1"/>
                </a:solidFill>
                <a:latin typeface="Helvetica" charset="0"/>
                <a:ea typeface="ヒラギノ角ゴ Pro W3" charset="0"/>
                <a:cs typeface="ヒラギノ角ゴ Pro W3" charset="0"/>
              </a:defRPr>
            </a:lvl2pPr>
            <a:lvl3pPr marL="1143000" indent="-228600">
              <a:defRPr sz="2400">
                <a:solidFill>
                  <a:schemeClr val="tx1"/>
                </a:solidFill>
                <a:latin typeface="Helvetica" charset="0"/>
                <a:ea typeface="ヒラギノ角ゴ Pro W3" charset="0"/>
                <a:cs typeface="ヒラギノ角ゴ Pro W3" charset="0"/>
              </a:defRPr>
            </a:lvl3pPr>
            <a:lvl4pPr marL="1600200" indent="-228600">
              <a:defRPr sz="2400">
                <a:solidFill>
                  <a:schemeClr val="tx1"/>
                </a:solidFill>
                <a:latin typeface="Helvetica" charset="0"/>
                <a:ea typeface="ヒラギノ角ゴ Pro W3" charset="0"/>
                <a:cs typeface="ヒラギノ角ゴ Pro W3" charset="0"/>
              </a:defRPr>
            </a:lvl4pPr>
            <a:lvl5pPr marL="2057400" indent="-228600">
              <a:defRPr sz="2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9pPr>
          </a:lstStyle>
          <a:p>
            <a:r>
              <a:rPr lang="en-US" sz="2000"/>
              <a:t>After reconstruction:</a:t>
            </a:r>
          </a:p>
        </p:txBody>
      </p:sp>
    </p:spTree>
    <p:extLst>
      <p:ext uri="{BB962C8B-B14F-4D97-AF65-F5344CB8AC3E}">
        <p14:creationId xmlns:p14="http://schemas.microsoft.com/office/powerpoint/2010/main" val="774789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50" name="Picture 2"/>
          <p:cNvPicPr>
            <a:picLocks noChangeAspect="1" noChangeArrowheads="1"/>
          </p:cNvPicPr>
          <p:nvPr/>
        </p:nvPicPr>
        <p:blipFill>
          <a:blip r:embed="rId2" cstate="print"/>
          <a:srcRect/>
          <a:stretch>
            <a:fillRect/>
          </a:stretch>
        </p:blipFill>
        <p:spPr bwMode="auto">
          <a:xfrm>
            <a:off x="0" y="1335621"/>
            <a:ext cx="5016111" cy="4525647"/>
          </a:xfrm>
          <a:prstGeom prst="rect">
            <a:avLst/>
          </a:prstGeom>
          <a:noFill/>
          <a:ln w="9525">
            <a:noFill/>
            <a:miter lim="800000"/>
            <a:headEnd/>
            <a:tailEnd/>
          </a:ln>
        </p:spPr>
      </p:pic>
      <p:sp>
        <p:nvSpPr>
          <p:cNvPr id="2" name="Titel 1"/>
          <p:cNvSpPr>
            <a:spLocks noGrp="1"/>
          </p:cNvSpPr>
          <p:nvPr>
            <p:ph type="title"/>
          </p:nvPr>
        </p:nvSpPr>
        <p:spPr>
          <a:xfrm>
            <a:off x="0" y="0"/>
            <a:ext cx="8979014" cy="928670"/>
          </a:xfrm>
        </p:spPr>
        <p:txBody>
          <a:bodyPr>
            <a:normAutofit fontScale="90000"/>
          </a:bodyPr>
          <a:lstStyle/>
          <a:p>
            <a:r>
              <a:rPr lang="de-DE" b="1" dirty="0" smtClean="0">
                <a:solidFill>
                  <a:srgbClr val="0000FF"/>
                </a:solidFill>
              </a:rPr>
              <a:t>Silicon </a:t>
            </a:r>
            <a:r>
              <a:rPr lang="de-DE" b="1" dirty="0" err="1" smtClean="0">
                <a:solidFill>
                  <a:srgbClr val="0000FF"/>
                </a:solidFill>
              </a:rPr>
              <a:t>properties</a:t>
            </a:r>
            <a:r>
              <a:rPr lang="de-DE" b="1" dirty="0" smtClean="0">
                <a:solidFill>
                  <a:srgbClr val="0000FF"/>
                </a:solidFill>
              </a:rPr>
              <a:t> </a:t>
            </a:r>
            <a:r>
              <a:rPr lang="de-DE" sz="3600" b="1" dirty="0" smtClean="0">
                <a:solidFill>
                  <a:srgbClr val="0000FF"/>
                </a:solidFill>
              </a:rPr>
              <a:t>– </a:t>
            </a:r>
            <a:r>
              <a:rPr lang="de-DE" sz="3600" b="1" dirty="0" err="1" smtClean="0">
                <a:solidFill>
                  <a:srgbClr val="0000FF"/>
                </a:solidFill>
              </a:rPr>
              <a:t>the</a:t>
            </a:r>
            <a:r>
              <a:rPr lang="de-DE" sz="3600" b="1" dirty="0" smtClean="0">
                <a:solidFill>
                  <a:srgbClr val="0000FF"/>
                </a:solidFill>
              </a:rPr>
              <a:t> </a:t>
            </a:r>
            <a:r>
              <a:rPr lang="de-DE" sz="3600" b="1" dirty="0" err="1" smtClean="0">
                <a:solidFill>
                  <a:srgbClr val="0000FF"/>
                </a:solidFill>
              </a:rPr>
              <a:t>numbers</a:t>
            </a:r>
            <a:r>
              <a:rPr lang="de-DE" sz="3600" b="1" dirty="0" smtClean="0">
                <a:solidFill>
                  <a:srgbClr val="0000FF"/>
                </a:solidFill>
              </a:rPr>
              <a:t> </a:t>
            </a:r>
            <a:r>
              <a:rPr lang="de-DE" sz="3600" b="1" dirty="0" err="1" smtClean="0">
                <a:solidFill>
                  <a:srgbClr val="0000FF"/>
                </a:solidFill>
              </a:rPr>
              <a:t>are</a:t>
            </a:r>
            <a:r>
              <a:rPr lang="de-DE" sz="3600" b="1" dirty="0" smtClean="0">
                <a:solidFill>
                  <a:srgbClr val="0000FF"/>
                </a:solidFill>
              </a:rPr>
              <a:t> </a:t>
            </a:r>
            <a:r>
              <a:rPr lang="de-DE" sz="3600" b="1" dirty="0" err="1" smtClean="0">
                <a:solidFill>
                  <a:srgbClr val="0000FF"/>
                </a:solidFill>
              </a:rPr>
              <a:t>simply</a:t>
            </a:r>
            <a:r>
              <a:rPr lang="de-DE" sz="3600" b="1" dirty="0" smtClean="0">
                <a:solidFill>
                  <a:srgbClr val="0000FF"/>
                </a:solidFill>
              </a:rPr>
              <a:t> </a:t>
            </a:r>
            <a:r>
              <a:rPr lang="de-DE" sz="3600" b="1" dirty="0" err="1" smtClean="0">
                <a:solidFill>
                  <a:srgbClr val="0000FF"/>
                </a:solidFill>
              </a:rPr>
              <a:t>right</a:t>
            </a:r>
            <a:endParaRPr lang="en-GB" sz="3600" b="1" dirty="0">
              <a:solidFill>
                <a:srgbClr val="0000FF"/>
              </a:solidFill>
            </a:endParaRPr>
          </a:p>
        </p:txBody>
      </p:sp>
      <p:sp>
        <p:nvSpPr>
          <p:cNvPr id="3" name="Inhaltsplatzhalter 2"/>
          <p:cNvSpPr>
            <a:spLocks noGrp="1"/>
          </p:cNvSpPr>
          <p:nvPr>
            <p:ph idx="1"/>
          </p:nvPr>
        </p:nvSpPr>
        <p:spPr>
          <a:xfrm>
            <a:off x="4857752" y="1049869"/>
            <a:ext cx="4286248" cy="5143536"/>
          </a:xfrm>
        </p:spPr>
        <p:txBody>
          <a:bodyPr/>
          <a:lstStyle/>
          <a:p>
            <a:pPr>
              <a:buNone/>
            </a:pPr>
            <a:r>
              <a:rPr lang="en-GB" sz="2400" dirty="0" smtClean="0"/>
              <a:t>And detector relevant:</a:t>
            </a:r>
          </a:p>
          <a:p>
            <a:r>
              <a:rPr lang="en-GB" sz="2000" dirty="0" smtClean="0">
                <a:solidFill>
                  <a:srgbClr val="92D050"/>
                </a:solidFill>
              </a:rPr>
              <a:t>Dense</a:t>
            </a:r>
            <a:r>
              <a:rPr lang="en-GB" sz="2000" dirty="0" smtClean="0"/>
              <a:t>: the average energy loss and high ionized particle number with 390eV</a:t>
            </a:r>
            <a:r>
              <a:rPr lang="en-GB" sz="2000" i="1" dirty="0" smtClean="0"/>
              <a:t>/</a:t>
            </a:r>
            <a:r>
              <a:rPr lang="en-GB" sz="2000" i="1" dirty="0" err="1" smtClean="0"/>
              <a:t>μm</a:t>
            </a:r>
            <a:r>
              <a:rPr lang="en-GB" sz="2000" i="1" dirty="0" smtClean="0"/>
              <a:t> ∼ </a:t>
            </a:r>
            <a:r>
              <a:rPr lang="en-GB" sz="2000" i="1" dirty="0" smtClean="0">
                <a:solidFill>
                  <a:srgbClr val="FF0000"/>
                </a:solidFill>
              </a:rPr>
              <a:t>108 (electron–hole pairs)/</a:t>
            </a:r>
            <a:r>
              <a:rPr lang="en-GB" sz="2000" i="1" dirty="0" err="1" smtClean="0">
                <a:solidFill>
                  <a:srgbClr val="FF0000"/>
                </a:solidFill>
              </a:rPr>
              <a:t>μm</a:t>
            </a:r>
            <a:r>
              <a:rPr lang="en-GB" sz="2000" i="1" dirty="0" smtClean="0"/>
              <a:t> is effectively high due to the high </a:t>
            </a:r>
            <a:r>
              <a:rPr lang="en-GB" sz="2000" dirty="0" smtClean="0"/>
              <a:t>density of silicon.</a:t>
            </a:r>
          </a:p>
          <a:p>
            <a:pPr lvl="1"/>
            <a:r>
              <a:rPr lang="en-GB" sz="1600" dirty="0" smtClean="0"/>
              <a:t>No charge amplification needed</a:t>
            </a:r>
          </a:p>
          <a:p>
            <a:r>
              <a:rPr lang="en-GB" sz="2000" dirty="0" smtClean="0">
                <a:solidFill>
                  <a:srgbClr val="92D050"/>
                </a:solidFill>
              </a:rPr>
              <a:t>very good intrinsic energy resolution</a:t>
            </a:r>
            <a:r>
              <a:rPr lang="en-GB" sz="2000" dirty="0" smtClean="0"/>
              <a:t>: for every </a:t>
            </a:r>
            <a:r>
              <a:rPr lang="en-GB" sz="2000" dirty="0" smtClean="0">
                <a:solidFill>
                  <a:srgbClr val="FF0000"/>
                </a:solidFill>
              </a:rPr>
              <a:t>3.6 </a:t>
            </a:r>
            <a:r>
              <a:rPr lang="en-GB" sz="2000" dirty="0" err="1" smtClean="0">
                <a:solidFill>
                  <a:srgbClr val="FF0000"/>
                </a:solidFill>
              </a:rPr>
              <a:t>eV</a:t>
            </a:r>
            <a:r>
              <a:rPr lang="en-GB" sz="2000" dirty="0" smtClean="0">
                <a:solidFill>
                  <a:srgbClr val="FF0000"/>
                </a:solidFill>
              </a:rPr>
              <a:t> </a:t>
            </a:r>
            <a:r>
              <a:rPr lang="en-GB" sz="2000" dirty="0" smtClean="0"/>
              <a:t>released by a particle crossing the medium, one electron–hole pair is produced. (30 </a:t>
            </a:r>
            <a:r>
              <a:rPr lang="en-GB" sz="2000" dirty="0" err="1" smtClean="0"/>
              <a:t>eV</a:t>
            </a:r>
            <a:r>
              <a:rPr lang="en-GB" sz="2000" dirty="0" smtClean="0"/>
              <a:t> to ionize a gas molecule)</a:t>
            </a:r>
          </a:p>
          <a:p>
            <a:r>
              <a:rPr lang="en-GB" sz="2000" dirty="0" smtClean="0">
                <a:solidFill>
                  <a:srgbClr val="92D050"/>
                </a:solidFill>
              </a:rPr>
              <a:t>Very fast </a:t>
            </a:r>
            <a:r>
              <a:rPr lang="en-GB" sz="2000" dirty="0" smtClean="0">
                <a:solidFill>
                  <a:srgbClr val="FF0000"/>
                </a:solidFill>
              </a:rPr>
              <a:t>O(10ns)</a:t>
            </a:r>
          </a:p>
          <a:p>
            <a:r>
              <a:rPr lang="en-GB" sz="2000" dirty="0" smtClean="0">
                <a:solidFill>
                  <a:srgbClr val="92D050"/>
                </a:solidFill>
              </a:rPr>
              <a:t>Mechanical stability</a:t>
            </a:r>
          </a:p>
          <a:p>
            <a:pPr lvl="1"/>
            <a:r>
              <a:rPr lang="en-GB" sz="1600" dirty="0" smtClean="0"/>
              <a:t>Self supporting</a:t>
            </a:r>
          </a:p>
        </p:txBody>
      </p:sp>
      <p:sp>
        <p:nvSpPr>
          <p:cNvPr id="4" name="Foliennummernplatzhalter 3"/>
          <p:cNvSpPr>
            <a:spLocks noGrp="1"/>
          </p:cNvSpPr>
          <p:nvPr>
            <p:ph type="sldNum" sz="quarter" idx="12"/>
          </p:nvPr>
        </p:nvSpPr>
        <p:spPr/>
        <p:txBody>
          <a:bodyPr/>
          <a:lstStyle/>
          <a:p>
            <a:pPr>
              <a:defRPr/>
            </a:pPr>
            <a:fld id="{1DE2D115-8573-4777-90D4-5D066C40B1C4}" type="slidenum">
              <a:rPr lang="de-DE" smtClean="0"/>
              <a:pPr>
                <a:defRPr/>
              </a:pPr>
              <a:t>8</a:t>
            </a:fld>
            <a:endParaRPr lang="de-DE" dirty="0"/>
          </a:p>
        </p:txBody>
      </p:sp>
      <p:cxnSp>
        <p:nvCxnSpPr>
          <p:cNvPr id="13" name="Gerade Verbindung mit Pfeil 12"/>
          <p:cNvCxnSpPr/>
          <p:nvPr/>
        </p:nvCxnSpPr>
        <p:spPr>
          <a:xfrm rot="5400000">
            <a:off x="4036215" y="1942844"/>
            <a:ext cx="1214446" cy="100013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4" name="Gerade Verbindung mit Pfeil 13"/>
          <p:cNvCxnSpPr/>
          <p:nvPr/>
        </p:nvCxnSpPr>
        <p:spPr>
          <a:xfrm rot="10800000">
            <a:off x="4143372" y="4336017"/>
            <a:ext cx="928694" cy="57150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5" name="Gerade Verbindung mit Pfeil 14"/>
          <p:cNvCxnSpPr/>
          <p:nvPr/>
        </p:nvCxnSpPr>
        <p:spPr>
          <a:xfrm rot="10800000">
            <a:off x="4714876" y="3691487"/>
            <a:ext cx="500066" cy="159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75004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8000"/>
                </a:solidFill>
              </a:rPr>
              <a:t>CDF @ </a:t>
            </a:r>
            <a:r>
              <a:rPr lang="en-US" dirty="0" err="1" smtClean="0">
                <a:solidFill>
                  <a:srgbClr val="008000"/>
                </a:solidFill>
              </a:rPr>
              <a:t>Tevatron</a:t>
            </a:r>
            <a:endParaRPr lang="en-US" dirty="0">
              <a:solidFill>
                <a:srgbClr val="008000"/>
              </a:solidFill>
            </a:endParaRPr>
          </a:p>
        </p:txBody>
      </p:sp>
      <p:sp>
        <p:nvSpPr>
          <p:cNvPr id="6" name="Text Placeholder 5"/>
          <p:cNvSpPr>
            <a:spLocks noGrp="1"/>
          </p:cNvSpPr>
          <p:nvPr>
            <p:ph type="body" idx="1"/>
          </p:nvPr>
        </p:nvSpPr>
        <p:spPr/>
        <p:txBody>
          <a:bodyPr>
            <a:normAutofit/>
          </a:bodyPr>
          <a:lstStyle/>
          <a:p>
            <a:r>
              <a:rPr lang="en-US" sz="2400" dirty="0" smtClean="0"/>
              <a:t>Silicon detector at a Hadron Collider – </a:t>
            </a:r>
            <a:r>
              <a:rPr lang="en-US" sz="2400" b="1" dirty="0" smtClean="0"/>
              <a:t>ARE YOU MAD?????</a:t>
            </a:r>
            <a:endParaRPr lang="en-US" sz="2400" b="1" dirty="0"/>
          </a:p>
        </p:txBody>
      </p:sp>
      <p:sp>
        <p:nvSpPr>
          <p:cNvPr id="4" name="Slide Number Placeholder 3"/>
          <p:cNvSpPr>
            <a:spLocks noGrp="1"/>
          </p:cNvSpPr>
          <p:nvPr>
            <p:ph type="sldNum" sz="quarter" idx="12"/>
          </p:nvPr>
        </p:nvSpPr>
        <p:spPr/>
        <p:txBody>
          <a:bodyPr/>
          <a:lstStyle/>
          <a:p>
            <a:fld id="{5AE4D389-B7F7-E44B-872F-EAD59ABF0432}" type="slidenum">
              <a:rPr lang="en-US" smtClean="0"/>
              <a:t>80</a:t>
            </a:fld>
            <a:endParaRPr lang="en-US"/>
          </a:p>
        </p:txBody>
      </p:sp>
    </p:spTree>
    <p:extLst>
      <p:ext uri="{BB962C8B-B14F-4D97-AF65-F5344CB8AC3E}">
        <p14:creationId xmlns:p14="http://schemas.microsoft.com/office/powerpoint/2010/main" val="3351706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From Nicola </a:t>
            </a:r>
            <a:r>
              <a:rPr lang="en-US" b="1" dirty="0" err="1" smtClean="0">
                <a:solidFill>
                  <a:srgbClr val="008000"/>
                </a:solidFill>
              </a:rPr>
              <a:t>Bacchetta</a:t>
            </a:r>
            <a:endParaRPr lang="en-US" b="1" dirty="0">
              <a:solidFill>
                <a:srgbClr val="008000"/>
              </a:solidFill>
            </a:endParaRPr>
          </a:p>
        </p:txBody>
      </p:sp>
      <p:sp>
        <p:nvSpPr>
          <p:cNvPr id="4" name="Slide Number Placeholder 3"/>
          <p:cNvSpPr>
            <a:spLocks noGrp="1"/>
          </p:cNvSpPr>
          <p:nvPr>
            <p:ph type="sldNum" sz="quarter" idx="12"/>
          </p:nvPr>
        </p:nvSpPr>
        <p:spPr/>
        <p:txBody>
          <a:bodyPr/>
          <a:lstStyle/>
          <a:p>
            <a:fld id="{5AE4D389-B7F7-E44B-872F-EAD59ABF0432}" type="slidenum">
              <a:rPr lang="en-US" smtClean="0"/>
              <a:t>81</a:t>
            </a:fld>
            <a:endParaRPr lang="en-US"/>
          </a:p>
        </p:txBody>
      </p:sp>
      <p:pic>
        <p:nvPicPr>
          <p:cNvPr id="5" name="Picture 4" descr="Screen Shot 2016-03-31 at 09.35.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56285"/>
            <a:ext cx="9144000" cy="2334126"/>
          </a:xfrm>
          <a:prstGeom prst="rect">
            <a:avLst/>
          </a:prstGeom>
        </p:spPr>
      </p:pic>
    </p:spTree>
    <p:extLst>
      <p:ext uri="{BB962C8B-B14F-4D97-AF65-F5344CB8AC3E}">
        <p14:creationId xmlns:p14="http://schemas.microsoft.com/office/powerpoint/2010/main" val="2940867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E4D389-B7F7-E44B-872F-EAD59ABF0432}" type="slidenum">
              <a:rPr lang="en-US" smtClean="0"/>
              <a:t>82</a:t>
            </a:fld>
            <a:endParaRPr lang="en-US"/>
          </a:p>
        </p:txBody>
      </p:sp>
      <p:pic>
        <p:nvPicPr>
          <p:cNvPr id="9" name="Picture 8" descr="Screen Shot 2016-03-31 at 09.23.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52" y="0"/>
            <a:ext cx="5290154" cy="4305285"/>
          </a:xfrm>
          <a:prstGeom prst="rect">
            <a:avLst/>
          </a:prstGeom>
        </p:spPr>
      </p:pic>
      <p:sp>
        <p:nvSpPr>
          <p:cNvPr id="11" name="Content Placeholder 10"/>
          <p:cNvSpPr>
            <a:spLocks noGrp="1"/>
          </p:cNvSpPr>
          <p:nvPr>
            <p:ph idx="1"/>
          </p:nvPr>
        </p:nvSpPr>
        <p:spPr>
          <a:xfrm>
            <a:off x="4200118" y="1283723"/>
            <a:ext cx="4715023" cy="2757206"/>
          </a:xfrm>
        </p:spPr>
        <p:txBody>
          <a:bodyPr>
            <a:noAutofit/>
          </a:bodyPr>
          <a:lstStyle/>
          <a:p>
            <a:r>
              <a:rPr lang="en-US" sz="2000" dirty="0" smtClean="0"/>
              <a:t>L00 – as close as possible to the beam </a:t>
            </a:r>
          </a:p>
          <a:p>
            <a:pPr lvl="1"/>
            <a:r>
              <a:rPr lang="en-US" sz="1800" b="1" dirty="0" smtClean="0"/>
              <a:t>ON </a:t>
            </a:r>
            <a:r>
              <a:rPr lang="en-US" sz="1800" dirty="0" smtClean="0"/>
              <a:t>the beam pipe</a:t>
            </a:r>
          </a:p>
          <a:p>
            <a:r>
              <a:rPr lang="en-US" sz="2000" dirty="0" smtClean="0"/>
              <a:t>7 double sided sensor layers – 10m</a:t>
            </a:r>
            <a:r>
              <a:rPr lang="en-US" sz="2000" baseline="30000" dirty="0" smtClean="0"/>
              <a:t>2</a:t>
            </a:r>
          </a:p>
          <a:p>
            <a:pPr lvl="1"/>
            <a:r>
              <a:rPr lang="en-US" sz="1600" dirty="0" smtClean="0"/>
              <a:t>Lowest mass possible</a:t>
            </a:r>
          </a:p>
          <a:p>
            <a:r>
              <a:rPr lang="en-US" sz="2000" dirty="0" smtClean="0"/>
              <a:t>Tracking up to eta=2 with barrel configuration only</a:t>
            </a:r>
          </a:p>
          <a:p>
            <a:r>
              <a:rPr lang="en-US" sz="2000" dirty="0" smtClean="0"/>
              <a:t>Tracking in Level-2 trigger</a:t>
            </a:r>
            <a:endParaRPr lang="en-US" sz="2000" dirty="0"/>
          </a:p>
        </p:txBody>
      </p:sp>
      <p:pic>
        <p:nvPicPr>
          <p:cNvPr id="12" name="Picture 11" descr="Screen Shot 2016-03-31 at 09.28.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795" y="4289451"/>
            <a:ext cx="7377337" cy="2568549"/>
          </a:xfrm>
          <a:prstGeom prst="rect">
            <a:avLst/>
          </a:prstGeom>
        </p:spPr>
      </p:pic>
      <p:sp>
        <p:nvSpPr>
          <p:cNvPr id="5" name="Title 4"/>
          <p:cNvSpPr>
            <a:spLocks noGrp="1"/>
          </p:cNvSpPr>
          <p:nvPr>
            <p:ph type="title"/>
          </p:nvPr>
        </p:nvSpPr>
        <p:spPr>
          <a:xfrm>
            <a:off x="3783947" y="9529"/>
            <a:ext cx="5224837" cy="1143000"/>
          </a:xfrm>
        </p:spPr>
        <p:txBody>
          <a:bodyPr>
            <a:normAutofit fontScale="90000"/>
          </a:bodyPr>
          <a:lstStyle/>
          <a:p>
            <a:r>
              <a:rPr lang="en-US" b="1" dirty="0" smtClean="0">
                <a:solidFill>
                  <a:srgbClr val="008000"/>
                </a:solidFill>
              </a:rPr>
              <a:t>Collider Detector at </a:t>
            </a:r>
            <a:r>
              <a:rPr lang="en-US" b="1" dirty="0" err="1" smtClean="0">
                <a:solidFill>
                  <a:srgbClr val="008000"/>
                </a:solidFill>
              </a:rPr>
              <a:t>Fermilab</a:t>
            </a:r>
            <a:r>
              <a:rPr lang="en-US" b="1" dirty="0">
                <a:solidFill>
                  <a:srgbClr val="008000"/>
                </a:solidFill>
              </a:rPr>
              <a:t> </a:t>
            </a:r>
            <a:r>
              <a:rPr lang="en-US" b="1" dirty="0" smtClean="0">
                <a:solidFill>
                  <a:srgbClr val="008000"/>
                </a:solidFill>
              </a:rPr>
              <a:t>   CDF</a:t>
            </a:r>
            <a:endParaRPr lang="en-US" b="1" dirty="0">
              <a:solidFill>
                <a:srgbClr val="008000"/>
              </a:solidFill>
            </a:endParaRPr>
          </a:p>
        </p:txBody>
      </p:sp>
    </p:spTree>
    <p:extLst>
      <p:ext uri="{BB962C8B-B14F-4D97-AF65-F5344CB8AC3E}">
        <p14:creationId xmlns:p14="http://schemas.microsoft.com/office/powerpoint/2010/main" val="1413268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itle 1"/>
          <p:cNvSpPr>
            <a:spLocks noGrp="1"/>
          </p:cNvSpPr>
          <p:nvPr>
            <p:ph type="title"/>
          </p:nvPr>
        </p:nvSpPr>
        <p:spPr/>
        <p:txBody>
          <a:bodyPr>
            <a:normAutofit/>
          </a:bodyPr>
          <a:lstStyle/>
          <a:p>
            <a:r>
              <a:rPr lang="en-US" b="1" dirty="0" smtClean="0">
                <a:solidFill>
                  <a:srgbClr val="008000"/>
                </a:solidFill>
                <a:latin typeface="Helvetica" charset="0"/>
                <a:ea typeface="ＭＳ Ｐゴシック" charset="0"/>
                <a:cs typeface="ＭＳ Ｐゴシック" charset="0"/>
              </a:rPr>
              <a:t>The </a:t>
            </a:r>
            <a:r>
              <a:rPr lang="en-US" b="1" dirty="0">
                <a:solidFill>
                  <a:srgbClr val="008000"/>
                </a:solidFill>
                <a:latin typeface="Helvetica" charset="0"/>
                <a:ea typeface="ＭＳ Ｐゴシック" charset="0"/>
                <a:cs typeface="ＭＳ Ｐゴシック" charset="0"/>
              </a:rPr>
              <a:t>CDF Vertex Detector</a:t>
            </a:r>
          </a:p>
        </p:txBody>
      </p:sp>
      <p:pic>
        <p:nvPicPr>
          <p:cNvPr id="282626" name="Picture 5" descr="CDFv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8991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7" name="TextBox 6"/>
          <p:cNvSpPr txBox="1">
            <a:spLocks noChangeArrowheads="1"/>
          </p:cNvSpPr>
          <p:nvPr/>
        </p:nvSpPr>
        <p:spPr bwMode="auto">
          <a:xfrm>
            <a:off x="228600" y="5943600"/>
            <a:ext cx="5753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Helvetica" charset="0"/>
                <a:ea typeface="ヒラギノ角ゴ Pro W3" charset="0"/>
                <a:cs typeface="ヒラギノ角ゴ Pro W3" charset="0"/>
              </a:defRPr>
            </a:lvl1pPr>
            <a:lvl2pPr marL="742950" indent="-285750">
              <a:defRPr sz="2400">
                <a:solidFill>
                  <a:schemeClr val="tx1"/>
                </a:solidFill>
                <a:latin typeface="Helvetica" charset="0"/>
                <a:ea typeface="ヒラギノ角ゴ Pro W3" charset="0"/>
                <a:cs typeface="ヒラギノ角ゴ Pro W3" charset="0"/>
              </a:defRPr>
            </a:lvl2pPr>
            <a:lvl3pPr marL="1143000" indent="-228600">
              <a:defRPr sz="2400">
                <a:solidFill>
                  <a:schemeClr val="tx1"/>
                </a:solidFill>
                <a:latin typeface="Helvetica" charset="0"/>
                <a:ea typeface="ヒラギノ角ゴ Pro W3" charset="0"/>
                <a:cs typeface="ヒラギノ角ゴ Pro W3" charset="0"/>
              </a:defRPr>
            </a:lvl3pPr>
            <a:lvl4pPr marL="1600200" indent="-228600">
              <a:defRPr sz="2400">
                <a:solidFill>
                  <a:schemeClr val="tx1"/>
                </a:solidFill>
                <a:latin typeface="Helvetica" charset="0"/>
                <a:ea typeface="ヒラギノ角ゴ Pro W3" charset="0"/>
                <a:cs typeface="ヒラギノ角ゴ Pro W3" charset="0"/>
              </a:defRPr>
            </a:lvl4pPr>
            <a:lvl5pPr marL="2057400" indent="-228600">
              <a:defRPr sz="2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9pPr>
          </a:lstStyle>
          <a:p>
            <a:r>
              <a:rPr lang="en-US" sz="1800"/>
              <a:t>One barrel (out of 3) of the CDF vertex detector SVX II </a:t>
            </a:r>
          </a:p>
        </p:txBody>
      </p:sp>
      <p:sp>
        <p:nvSpPr>
          <p:cNvPr id="28263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charset="0"/>
                <a:ea typeface="ヒラギノ角ゴ Pro W3" charset="0"/>
                <a:cs typeface="ヒラギノ角ゴ Pro W3" charset="0"/>
              </a:defRPr>
            </a:lvl1pPr>
            <a:lvl2pPr marL="742950" indent="-285750">
              <a:defRPr sz="2400">
                <a:solidFill>
                  <a:schemeClr val="tx1"/>
                </a:solidFill>
                <a:latin typeface="Helvetica" charset="0"/>
                <a:ea typeface="ヒラギノ角ゴ Pro W3" charset="0"/>
                <a:cs typeface="ヒラギノ角ゴ Pro W3" charset="0"/>
              </a:defRPr>
            </a:lvl2pPr>
            <a:lvl3pPr marL="1143000" indent="-228600">
              <a:defRPr sz="2400">
                <a:solidFill>
                  <a:schemeClr val="tx1"/>
                </a:solidFill>
                <a:latin typeface="Helvetica" charset="0"/>
                <a:ea typeface="ヒラギノ角ゴ Pro W3" charset="0"/>
                <a:cs typeface="ヒラギノ角ゴ Pro W3" charset="0"/>
              </a:defRPr>
            </a:lvl3pPr>
            <a:lvl4pPr marL="1600200" indent="-228600">
              <a:defRPr sz="2400">
                <a:solidFill>
                  <a:schemeClr val="tx1"/>
                </a:solidFill>
                <a:latin typeface="Helvetica" charset="0"/>
                <a:ea typeface="ヒラギノ角ゴ Pro W3" charset="0"/>
                <a:cs typeface="ヒラギノ角ゴ Pro W3" charset="0"/>
              </a:defRPr>
            </a:lvl4pPr>
            <a:lvl5pPr marL="2057400" indent="-228600">
              <a:defRPr sz="2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9pPr>
          </a:lstStyle>
          <a:p>
            <a:fld id="{42283ED6-C5E6-F146-B184-90BF8D92A289}" type="slidenum">
              <a:rPr lang="en-US" sz="1400">
                <a:solidFill>
                  <a:srgbClr val="000080"/>
                </a:solidFill>
              </a:rPr>
              <a:pPr/>
              <a:t>83</a:t>
            </a:fld>
            <a:endParaRPr lang="en-US" sz="1400" i="1">
              <a:solidFill>
                <a:srgbClr val="4A2300"/>
              </a:solidFill>
            </a:endParaRPr>
          </a:p>
        </p:txBody>
      </p:sp>
    </p:spTree>
    <p:extLst>
      <p:ext uri="{BB962C8B-B14F-4D97-AF65-F5344CB8AC3E}">
        <p14:creationId xmlns:p14="http://schemas.microsoft.com/office/powerpoint/2010/main" val="2561725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47"/>
            <a:ext cx="8229600" cy="1143000"/>
          </a:xfrm>
        </p:spPr>
        <p:txBody>
          <a:bodyPr/>
          <a:lstStyle/>
          <a:p>
            <a:r>
              <a:rPr lang="en-US" dirty="0" smtClean="0">
                <a:solidFill>
                  <a:srgbClr val="008000"/>
                </a:solidFill>
              </a:rPr>
              <a:t>CDF – Intermediate Silicon Layers</a:t>
            </a:r>
            <a:endParaRPr lang="en-US" dirty="0">
              <a:solidFill>
                <a:srgbClr val="008000"/>
              </a:solidFill>
            </a:endParaRPr>
          </a:p>
        </p:txBody>
      </p:sp>
      <p:sp>
        <p:nvSpPr>
          <p:cNvPr id="3" name="Content Placeholder 2"/>
          <p:cNvSpPr>
            <a:spLocks noGrp="1"/>
          </p:cNvSpPr>
          <p:nvPr>
            <p:ph idx="1"/>
          </p:nvPr>
        </p:nvSpPr>
        <p:spPr>
          <a:xfrm>
            <a:off x="457200" y="943112"/>
            <a:ext cx="8229600" cy="4187419"/>
          </a:xfrm>
        </p:spPr>
        <p:txBody>
          <a:bodyPr>
            <a:normAutofit/>
          </a:bodyPr>
          <a:lstStyle/>
          <a:p>
            <a:r>
              <a:rPr lang="en-US" sz="2400" dirty="0" smtClean="0"/>
              <a:t>Layer 6 &amp; 7</a:t>
            </a:r>
          </a:p>
          <a:p>
            <a:r>
              <a:rPr lang="en-US" sz="2400" dirty="0" smtClean="0"/>
              <a:t>Mind there is a gas drift chamber further out</a:t>
            </a:r>
          </a:p>
          <a:p>
            <a:r>
              <a:rPr lang="en-US" sz="2400" dirty="0" smtClean="0"/>
              <a:t>I think one can say – first stand-alone tracking with silicon</a:t>
            </a:r>
            <a:endParaRPr lang="en-US" sz="2400" dirty="0"/>
          </a:p>
        </p:txBody>
      </p:sp>
      <p:sp>
        <p:nvSpPr>
          <p:cNvPr id="4" name="Slide Number Placeholder 3"/>
          <p:cNvSpPr>
            <a:spLocks noGrp="1"/>
          </p:cNvSpPr>
          <p:nvPr>
            <p:ph type="sldNum" sz="quarter" idx="12"/>
          </p:nvPr>
        </p:nvSpPr>
        <p:spPr/>
        <p:txBody>
          <a:bodyPr/>
          <a:lstStyle/>
          <a:p>
            <a:fld id="{5AE4D389-B7F7-E44B-872F-EAD59ABF0432}" type="slidenum">
              <a:rPr lang="en-US" smtClean="0"/>
              <a:t>84</a:t>
            </a:fld>
            <a:endParaRPr lang="en-US"/>
          </a:p>
        </p:txBody>
      </p:sp>
      <p:pic>
        <p:nvPicPr>
          <p:cNvPr id="5" name="Picture 3"/>
          <p:cNvPicPr>
            <a:picLocks noChangeAspect="1" noChangeArrowheads="1"/>
          </p:cNvPicPr>
          <p:nvPr/>
        </p:nvPicPr>
        <p:blipFill>
          <a:blip r:embed="rId2" cstate="print"/>
          <a:srcRect/>
          <a:stretch>
            <a:fillRect/>
          </a:stretch>
        </p:blipFill>
        <p:spPr bwMode="auto">
          <a:xfrm>
            <a:off x="-22512" y="2329740"/>
            <a:ext cx="9166512" cy="3367807"/>
          </a:xfrm>
          <a:prstGeom prst="rect">
            <a:avLst/>
          </a:prstGeom>
          <a:noFill/>
          <a:ln w="9525">
            <a:noFill/>
            <a:miter lim="800000"/>
            <a:headEnd/>
            <a:tailEnd/>
          </a:ln>
        </p:spPr>
      </p:pic>
      <p:sp>
        <p:nvSpPr>
          <p:cNvPr id="6" name="TextBox 5"/>
          <p:cNvSpPr txBox="1"/>
          <p:nvPr/>
        </p:nvSpPr>
        <p:spPr>
          <a:xfrm>
            <a:off x="0" y="5798145"/>
            <a:ext cx="3973192" cy="923330"/>
          </a:xfrm>
          <a:prstGeom prst="rect">
            <a:avLst/>
          </a:prstGeom>
          <a:solidFill>
            <a:schemeClr val="tx1"/>
          </a:solidFill>
          <a:ln>
            <a:solidFill>
              <a:srgbClr val="FF0000"/>
            </a:solidFill>
          </a:ln>
        </p:spPr>
        <p:txBody>
          <a:bodyPr wrap="square" rtlCol="0">
            <a:spAutoFit/>
          </a:bodyPr>
          <a:lstStyle/>
          <a:p>
            <a:r>
              <a:rPr lang="en-US" b="0" dirty="0" smtClean="0">
                <a:solidFill>
                  <a:schemeClr val="bg1"/>
                </a:solidFill>
                <a:latin typeface="Bodoni MT" pitchFamily="18" charset="0"/>
              </a:rPr>
              <a:t>Bifurcation</a:t>
            </a:r>
          </a:p>
          <a:p>
            <a:r>
              <a:rPr lang="en-US" b="0" dirty="0" smtClean="0">
                <a:solidFill>
                  <a:srgbClr val="FFFF00"/>
                </a:solidFill>
                <a:latin typeface="Bodoni MT" pitchFamily="18" charset="0"/>
              </a:rPr>
              <a:t>Silicon gives </a:t>
            </a:r>
            <a:r>
              <a:rPr lang="en-US" b="0" dirty="0" err="1" smtClean="0">
                <a:solidFill>
                  <a:srgbClr val="FFFF00"/>
                </a:solidFill>
                <a:latin typeface="Bodoni MT" pitchFamily="18" charset="0"/>
              </a:rPr>
              <a:t>Vertexing</a:t>
            </a:r>
            <a:r>
              <a:rPr lang="en-US" b="0" dirty="0" smtClean="0">
                <a:solidFill>
                  <a:srgbClr val="FFFF00"/>
                </a:solidFill>
                <a:latin typeface="Bodoni MT" pitchFamily="18" charset="0"/>
              </a:rPr>
              <a:t> &amp; Tracking</a:t>
            </a:r>
          </a:p>
          <a:p>
            <a:r>
              <a:rPr lang="en-US" b="0" dirty="0" smtClean="0">
                <a:solidFill>
                  <a:srgbClr val="FFFF00"/>
                </a:solidFill>
                <a:latin typeface="Bodoni MT" pitchFamily="18" charset="0"/>
              </a:rPr>
              <a:t>Gas gives Tracking</a:t>
            </a:r>
          </a:p>
        </p:txBody>
      </p:sp>
    </p:spTree>
    <p:extLst>
      <p:ext uri="{BB962C8B-B14F-4D97-AF65-F5344CB8AC3E}">
        <p14:creationId xmlns:p14="http://schemas.microsoft.com/office/powerpoint/2010/main" val="683160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Title 1"/>
          <p:cNvSpPr>
            <a:spLocks noGrp="1"/>
          </p:cNvSpPr>
          <p:nvPr>
            <p:ph type="title"/>
          </p:nvPr>
        </p:nvSpPr>
        <p:spPr>
          <a:xfrm>
            <a:off x="147638" y="40725"/>
            <a:ext cx="8831376" cy="1143000"/>
          </a:xfrm>
        </p:spPr>
        <p:txBody>
          <a:bodyPr>
            <a:noAutofit/>
          </a:bodyPr>
          <a:lstStyle/>
          <a:p>
            <a:r>
              <a:rPr lang="en-US" sz="2800" b="1" dirty="0" smtClean="0">
                <a:solidFill>
                  <a:srgbClr val="008000"/>
                </a:solidFill>
                <a:latin typeface="Helvetica" charset="0"/>
                <a:ea typeface="ＭＳ Ｐゴシック" charset="0"/>
                <a:cs typeface="ＭＳ Ｐゴシック" charset="0"/>
              </a:rPr>
              <a:t>No top quark discovery without the vertex detector</a:t>
            </a:r>
            <a:br>
              <a:rPr lang="en-US" sz="2800" b="1" dirty="0" smtClean="0">
                <a:solidFill>
                  <a:srgbClr val="008000"/>
                </a:solidFill>
                <a:latin typeface="Helvetica" charset="0"/>
                <a:ea typeface="ＭＳ Ｐゴシック" charset="0"/>
                <a:cs typeface="ＭＳ Ｐゴシック" charset="0"/>
              </a:rPr>
            </a:br>
            <a:r>
              <a:rPr lang="en-US" sz="1800" b="1" dirty="0" smtClean="0">
                <a:solidFill>
                  <a:srgbClr val="008000"/>
                </a:solidFill>
                <a:latin typeface="Helvetica" charset="0"/>
                <a:ea typeface="ＭＳ Ｐゴシック" charset="0"/>
                <a:cs typeface="ＭＳ Ｐゴシック" charset="0"/>
              </a:rPr>
              <a:t>A </a:t>
            </a:r>
            <a:r>
              <a:rPr lang="ja-JP" altLang="en-US" sz="1800" b="1" dirty="0">
                <a:solidFill>
                  <a:srgbClr val="008000"/>
                </a:solidFill>
                <a:latin typeface="Helvetica" charset="0"/>
                <a:ea typeface="ＭＳ Ｐゴシック" charset="0"/>
                <a:cs typeface="ＭＳ Ｐゴシック" charset="0"/>
              </a:rPr>
              <a:t>“</a:t>
            </a:r>
            <a:r>
              <a:rPr lang="en-US" altLang="ja-JP" sz="1800" b="1" dirty="0">
                <a:solidFill>
                  <a:srgbClr val="008000"/>
                </a:solidFill>
                <a:latin typeface="Helvetica" charset="0"/>
                <a:ea typeface="ＭＳ Ｐゴシック" charset="0"/>
                <a:cs typeface="ＭＳ Ｐゴシック" charset="0"/>
              </a:rPr>
              <a:t>Golden</a:t>
            </a:r>
            <a:r>
              <a:rPr lang="ja-JP" altLang="en-US" sz="1800" b="1" dirty="0">
                <a:solidFill>
                  <a:srgbClr val="008000"/>
                </a:solidFill>
                <a:latin typeface="Helvetica" charset="0"/>
                <a:ea typeface="ＭＳ Ｐゴシック" charset="0"/>
                <a:cs typeface="ＭＳ Ｐゴシック" charset="0"/>
              </a:rPr>
              <a:t>”</a:t>
            </a:r>
            <a:r>
              <a:rPr lang="en-US" altLang="ja-JP" sz="1800" b="1" dirty="0">
                <a:solidFill>
                  <a:srgbClr val="008000"/>
                </a:solidFill>
                <a:latin typeface="Helvetica" charset="0"/>
                <a:ea typeface="ＭＳ Ｐゴシック" charset="0"/>
                <a:cs typeface="ＭＳ Ｐゴシック" charset="0"/>
              </a:rPr>
              <a:t> Top Event</a:t>
            </a:r>
            <a:endParaRPr lang="en-US" sz="1800" b="1" dirty="0">
              <a:solidFill>
                <a:srgbClr val="008000"/>
              </a:solidFill>
              <a:latin typeface="Helvetica" charset="0"/>
              <a:ea typeface="ＭＳ Ｐゴシック" charset="0"/>
              <a:cs typeface="ＭＳ Ｐゴシック" charset="0"/>
            </a:endParaRPr>
          </a:p>
        </p:txBody>
      </p:sp>
      <p:sp>
        <p:nvSpPr>
          <p:cNvPr id="285698" name="TextBox 6"/>
          <p:cNvSpPr txBox="1">
            <a:spLocks noChangeArrowheads="1"/>
          </p:cNvSpPr>
          <p:nvPr/>
        </p:nvSpPr>
        <p:spPr bwMode="auto">
          <a:xfrm>
            <a:off x="147638" y="1183725"/>
            <a:ext cx="90074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ヒラギノ角ゴ Pro W3" charset="0"/>
                <a:cs typeface="ヒラギノ角ゴ Pro W3" charset="0"/>
              </a:defRPr>
            </a:lvl1pPr>
            <a:lvl2pPr marL="742950" indent="-285750">
              <a:defRPr sz="2400">
                <a:solidFill>
                  <a:schemeClr val="tx1"/>
                </a:solidFill>
                <a:latin typeface="Helvetica" charset="0"/>
                <a:ea typeface="ヒラギノ角ゴ Pro W3" charset="0"/>
                <a:cs typeface="ヒラギノ角ゴ Pro W3" charset="0"/>
              </a:defRPr>
            </a:lvl2pPr>
            <a:lvl3pPr marL="1143000" indent="-228600">
              <a:defRPr sz="2400">
                <a:solidFill>
                  <a:schemeClr val="tx1"/>
                </a:solidFill>
                <a:latin typeface="Helvetica" charset="0"/>
                <a:ea typeface="ヒラギノ角ゴ Pro W3" charset="0"/>
                <a:cs typeface="ヒラギノ角ゴ Pro W3" charset="0"/>
              </a:defRPr>
            </a:lvl3pPr>
            <a:lvl4pPr marL="1600200" indent="-228600">
              <a:defRPr sz="2400">
                <a:solidFill>
                  <a:schemeClr val="tx1"/>
                </a:solidFill>
                <a:latin typeface="Helvetica" charset="0"/>
                <a:ea typeface="ヒラギノ角ゴ Pro W3" charset="0"/>
                <a:cs typeface="ヒラギノ角ゴ Pro W3" charset="0"/>
              </a:defRPr>
            </a:lvl4pPr>
            <a:lvl5pPr marL="2057400" indent="-228600">
              <a:defRPr sz="2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9pPr>
          </a:lstStyle>
          <a:p>
            <a:r>
              <a:rPr lang="en-US" sz="2000" dirty="0" err="1"/>
              <a:t>tt</a:t>
            </a:r>
            <a:r>
              <a:rPr lang="en-US" sz="2000" dirty="0"/>
              <a:t>(bar) </a:t>
            </a:r>
            <a:r>
              <a:rPr lang="en-US" sz="2000" dirty="0">
                <a:latin typeface="Wingdings" charset="0"/>
                <a:cs typeface="Wingdings" charset="0"/>
              </a:rPr>
              <a:t></a:t>
            </a:r>
            <a:r>
              <a:rPr lang="en-US" sz="2000" dirty="0"/>
              <a:t> </a:t>
            </a:r>
            <a:r>
              <a:rPr lang="en-US" sz="2000" dirty="0" err="1"/>
              <a:t>W</a:t>
            </a:r>
            <a:r>
              <a:rPr lang="en-US" sz="2000" baseline="30000" dirty="0" err="1"/>
              <a:t>+</a:t>
            </a:r>
            <a:r>
              <a:rPr lang="en-US" sz="2000" dirty="0" err="1"/>
              <a:t>b</a:t>
            </a:r>
            <a:r>
              <a:rPr lang="en-US" sz="2000" dirty="0"/>
              <a:t>, W</a:t>
            </a:r>
            <a:r>
              <a:rPr lang="en-US" sz="2000" baseline="30000" dirty="0"/>
              <a:t>-</a:t>
            </a:r>
            <a:r>
              <a:rPr lang="en-US" sz="2000" dirty="0"/>
              <a:t>b(bar)</a:t>
            </a:r>
          </a:p>
          <a:p>
            <a:r>
              <a:rPr lang="en-US" sz="2000" dirty="0"/>
              <a:t>One W decays </a:t>
            </a:r>
            <a:r>
              <a:rPr lang="en-US" sz="2000" dirty="0" err="1"/>
              <a:t>leptonically</a:t>
            </a:r>
            <a:r>
              <a:rPr lang="en-US" sz="2000" dirty="0"/>
              <a:t> showing one lepton plus missing energy</a:t>
            </a:r>
          </a:p>
          <a:p>
            <a:r>
              <a:rPr lang="en-US" sz="2000" dirty="0"/>
              <a:t>Second W decays into </a:t>
            </a:r>
            <a:r>
              <a:rPr lang="en-US" sz="2000" dirty="0" err="1"/>
              <a:t>qq</a:t>
            </a:r>
            <a:r>
              <a:rPr lang="en-US" sz="2000" dirty="0"/>
              <a:t>(bar) producing two jets</a:t>
            </a:r>
          </a:p>
          <a:p>
            <a:r>
              <a:rPr lang="en-US" sz="2000" dirty="0"/>
              <a:t>Signature: one lepton, four jets of which two tagged b jets and missing energy</a:t>
            </a:r>
          </a:p>
        </p:txBody>
      </p:sp>
      <p:pic>
        <p:nvPicPr>
          <p:cNvPr id="285699" name="Picture 7" descr="Top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79125"/>
            <a:ext cx="403701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700" name="Picture 8" descr="Top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2783175"/>
            <a:ext cx="49323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3"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charset="0"/>
                <a:ea typeface="ヒラギノ角ゴ Pro W3" charset="0"/>
                <a:cs typeface="ヒラギノ角ゴ Pro W3" charset="0"/>
              </a:defRPr>
            </a:lvl1pPr>
            <a:lvl2pPr marL="742950" indent="-285750">
              <a:defRPr sz="2400">
                <a:solidFill>
                  <a:schemeClr val="tx1"/>
                </a:solidFill>
                <a:latin typeface="Helvetica" charset="0"/>
                <a:ea typeface="ヒラギノ角ゴ Pro W3" charset="0"/>
                <a:cs typeface="ヒラギノ角ゴ Pro W3" charset="0"/>
              </a:defRPr>
            </a:lvl2pPr>
            <a:lvl3pPr marL="1143000" indent="-228600">
              <a:defRPr sz="2400">
                <a:solidFill>
                  <a:schemeClr val="tx1"/>
                </a:solidFill>
                <a:latin typeface="Helvetica" charset="0"/>
                <a:ea typeface="ヒラギノ角ゴ Pro W3" charset="0"/>
                <a:cs typeface="ヒラギノ角ゴ Pro W3" charset="0"/>
              </a:defRPr>
            </a:lvl3pPr>
            <a:lvl4pPr marL="1600200" indent="-228600">
              <a:defRPr sz="2400">
                <a:solidFill>
                  <a:schemeClr val="tx1"/>
                </a:solidFill>
                <a:latin typeface="Helvetica" charset="0"/>
                <a:ea typeface="ヒラギノ角ゴ Pro W3" charset="0"/>
                <a:cs typeface="ヒラギノ角ゴ Pro W3" charset="0"/>
              </a:defRPr>
            </a:lvl4pPr>
            <a:lvl5pPr marL="2057400" indent="-228600">
              <a:defRPr sz="2400">
                <a:solidFill>
                  <a:schemeClr val="tx1"/>
                </a:solidFill>
                <a:latin typeface="Helvetic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Helvetica" charset="0"/>
                <a:ea typeface="ヒラギノ角ゴ Pro W3" charset="0"/>
                <a:cs typeface="ヒラギノ角ゴ Pro W3" charset="0"/>
              </a:defRPr>
            </a:lvl9pPr>
          </a:lstStyle>
          <a:p>
            <a:fld id="{6921C93D-5510-F240-B6CE-834F309581E6}" type="slidenum">
              <a:rPr lang="en-US" sz="1400">
                <a:solidFill>
                  <a:srgbClr val="000080"/>
                </a:solidFill>
              </a:rPr>
              <a:pPr/>
              <a:t>85</a:t>
            </a:fld>
            <a:endParaRPr lang="en-US" sz="1400" i="1">
              <a:solidFill>
                <a:srgbClr val="4A2300"/>
              </a:solidFill>
            </a:endParaRPr>
          </a:p>
        </p:txBody>
      </p:sp>
      <p:sp>
        <p:nvSpPr>
          <p:cNvPr id="2" name="Rectangle 1"/>
          <p:cNvSpPr/>
          <p:nvPr/>
        </p:nvSpPr>
        <p:spPr>
          <a:xfrm>
            <a:off x="1908798" y="6211343"/>
            <a:ext cx="6400800" cy="646331"/>
          </a:xfrm>
          <a:prstGeom prst="rect">
            <a:avLst/>
          </a:prstGeom>
        </p:spPr>
        <p:txBody>
          <a:bodyPr wrap="square">
            <a:spAutoFit/>
          </a:bodyPr>
          <a:lstStyle/>
          <a:p>
            <a:pPr>
              <a:buFontTx/>
              <a:buNone/>
            </a:pPr>
            <a:r>
              <a:rPr lang="en-US" b="1" dirty="0">
                <a:solidFill>
                  <a:srgbClr val="000000"/>
                </a:solidFill>
                <a:latin typeface="Helvetica" charset="0"/>
                <a:ea typeface="ＭＳ Ｐゴシック" charset="0"/>
                <a:cs typeface="ＭＳ Ｐゴシック" charset="0"/>
              </a:rPr>
              <a:t>In 1994 the evidence of the top quark was published! </a:t>
            </a:r>
          </a:p>
          <a:p>
            <a:pPr>
              <a:buFontTx/>
              <a:buNone/>
            </a:pPr>
            <a:r>
              <a:rPr lang="en-US" dirty="0">
                <a:solidFill>
                  <a:srgbClr val="000000"/>
                </a:solidFill>
                <a:latin typeface="Helvetica" charset="0"/>
                <a:ea typeface="ＭＳ Ｐゴシック" charset="0"/>
                <a:cs typeface="ＭＳ Ｐゴシック" charset="0"/>
              </a:rPr>
              <a:t>	Phys. Rev. D50 (1994) 2966</a:t>
            </a:r>
          </a:p>
        </p:txBody>
      </p:sp>
    </p:spTree>
    <p:extLst>
      <p:ext uri="{BB962C8B-B14F-4D97-AF65-F5344CB8AC3E}">
        <p14:creationId xmlns:p14="http://schemas.microsoft.com/office/powerpoint/2010/main" val="1699869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solidFill>
                  <a:srgbClr val="008000"/>
                </a:solidFill>
              </a:rPr>
              <a:t>CMS</a:t>
            </a:r>
            <a:endParaRPr lang="en-US" dirty="0">
              <a:solidFill>
                <a:srgbClr val="008000"/>
              </a:solidFill>
            </a:endParaRPr>
          </a:p>
        </p:txBody>
      </p:sp>
      <p:sp>
        <p:nvSpPr>
          <p:cNvPr id="8" name="Text Placeholder 7"/>
          <p:cNvSpPr>
            <a:spLocks noGrp="1"/>
          </p:cNvSpPr>
          <p:nvPr>
            <p:ph type="body" idx="1"/>
          </p:nvPr>
        </p:nvSpPr>
        <p:spPr/>
        <p:txBody>
          <a:bodyPr/>
          <a:lstStyle/>
          <a:p>
            <a:r>
              <a:rPr lang="en-US" dirty="0" smtClean="0"/>
              <a:t>Most of the CMS strategies already discussed </a:t>
            </a:r>
            <a:r>
              <a:rPr lang="en-US" dirty="0" smtClean="0">
                <a:sym typeface="Wingdings"/>
              </a:rPr>
              <a:t> Enjoy the photos</a:t>
            </a:r>
            <a:endParaRPr lang="en-US" dirty="0"/>
          </a:p>
        </p:txBody>
      </p:sp>
      <p:sp>
        <p:nvSpPr>
          <p:cNvPr id="4" name="Slide Number Placeholder 3"/>
          <p:cNvSpPr>
            <a:spLocks noGrp="1"/>
          </p:cNvSpPr>
          <p:nvPr>
            <p:ph type="sldNum" sz="quarter" idx="12"/>
          </p:nvPr>
        </p:nvSpPr>
        <p:spPr/>
        <p:txBody>
          <a:bodyPr/>
          <a:lstStyle/>
          <a:p>
            <a:fld id="{5AE4D389-B7F7-E44B-872F-EAD59ABF0432}" type="slidenum">
              <a:rPr lang="en-US" smtClean="0"/>
              <a:t>86</a:t>
            </a:fld>
            <a:endParaRPr lang="en-US"/>
          </a:p>
        </p:txBody>
      </p:sp>
    </p:spTree>
    <p:extLst>
      <p:ext uri="{BB962C8B-B14F-4D97-AF65-F5344CB8AC3E}">
        <p14:creationId xmlns:p14="http://schemas.microsoft.com/office/powerpoint/2010/main" val="4194805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11"/>
          <p:cNvPicPr>
            <a:picLocks noChangeAspect="1" noChangeArrowheads="1"/>
          </p:cNvPicPr>
          <p:nvPr/>
        </p:nvPicPr>
        <p:blipFill>
          <a:blip r:embed="rId3" cstate="print"/>
          <a:srcRect t="18617" b="17776"/>
          <a:stretch>
            <a:fillRect/>
          </a:stretch>
        </p:blipFill>
        <p:spPr bwMode="auto">
          <a:xfrm>
            <a:off x="158750" y="457200"/>
            <a:ext cx="8985250" cy="5715000"/>
          </a:xfrm>
          <a:prstGeom prst="rect">
            <a:avLst/>
          </a:prstGeom>
          <a:noFill/>
          <a:ln w="9525">
            <a:noFill/>
            <a:miter lim="800000"/>
            <a:headEnd/>
            <a:tailEnd/>
          </a:ln>
        </p:spPr>
      </p:pic>
      <p:sp>
        <p:nvSpPr>
          <p:cNvPr id="764931" name="Rectangle 3"/>
          <p:cNvSpPr>
            <a:spLocks/>
          </p:cNvSpPr>
          <p:nvPr/>
        </p:nvSpPr>
        <p:spPr bwMode="auto">
          <a:xfrm>
            <a:off x="56650" y="456743"/>
            <a:ext cx="7162800" cy="2554546"/>
          </a:xfrm>
          <a:prstGeom prst="rect">
            <a:avLst/>
          </a:prstGeom>
          <a:noFill/>
          <a:ln w="9525">
            <a:noFill/>
            <a:miter lim="800000"/>
            <a:headEnd/>
            <a:tailEnd/>
          </a:ln>
        </p:spPr>
        <p:txBody>
          <a:bodyPr lIns="0" tIns="0" rIns="0" bIns="0" anchor="ctr">
            <a:spAutoFit/>
          </a:bodyPr>
          <a:lstStyle/>
          <a:p>
            <a:pPr marL="0" lvl="1" defTabSz="673100">
              <a:defRPr/>
            </a:pPr>
            <a:r>
              <a:rPr lang="en-US" sz="2000" dirty="0" smtClean="0">
                <a:solidFill>
                  <a:prstClr val="white"/>
                </a:solidFill>
                <a:latin typeface="Gill Sans" charset="0"/>
                <a:sym typeface="Gill Sans" charset="0"/>
              </a:rPr>
              <a:t>Sensor technology:  </a:t>
            </a:r>
            <a:r>
              <a:rPr lang="en-US" dirty="0" smtClean="0">
                <a:solidFill>
                  <a:prstClr val="white"/>
                </a:solidFill>
                <a:latin typeface="Calibri"/>
              </a:rPr>
              <a:t>n+ implant in n bulk </a:t>
            </a:r>
          </a:p>
          <a:p>
            <a:pPr marL="0" lvl="1" defTabSz="673100">
              <a:defRPr/>
            </a:pPr>
            <a:r>
              <a:rPr lang="en-US" dirty="0" smtClean="0">
                <a:solidFill>
                  <a:prstClr val="white"/>
                </a:solidFill>
                <a:latin typeface="Calibri"/>
              </a:rPr>
              <a:t>			100X150 </a:t>
            </a:r>
            <a:r>
              <a:rPr lang="en-US" dirty="0" smtClean="0">
                <a:solidFill>
                  <a:prstClr val="white"/>
                </a:solidFill>
                <a:latin typeface="Symbol" charset="2"/>
                <a:cs typeface="Symbol" charset="2"/>
              </a:rPr>
              <a:t>m</a:t>
            </a:r>
            <a:r>
              <a:rPr lang="en-US" dirty="0" smtClean="0">
                <a:solidFill>
                  <a:prstClr val="white"/>
                </a:solidFill>
                <a:latin typeface="Calibri"/>
              </a:rPr>
              <a:t>m</a:t>
            </a:r>
            <a:r>
              <a:rPr lang="en-US" baseline="30000" dirty="0" smtClean="0">
                <a:solidFill>
                  <a:prstClr val="white"/>
                </a:solidFill>
                <a:latin typeface="Calibri"/>
              </a:rPr>
              <a:t>2</a:t>
            </a:r>
            <a:r>
              <a:rPr lang="en-US" dirty="0" smtClean="0">
                <a:solidFill>
                  <a:prstClr val="white"/>
                </a:solidFill>
                <a:latin typeface="Calibri"/>
              </a:rPr>
              <a:t> pixel</a:t>
            </a:r>
          </a:p>
          <a:p>
            <a:pPr marL="0" lvl="1" defTabSz="673100">
              <a:defRPr/>
            </a:pPr>
            <a:r>
              <a:rPr lang="en-US" sz="2000" dirty="0" smtClean="0">
                <a:solidFill>
                  <a:srgbClr val="C0504D"/>
                </a:solidFill>
                <a:latin typeface="Gill Sans" charset="0"/>
                <a:sym typeface="Gill Sans" charset="0"/>
              </a:rPr>
              <a:t>Operation: </a:t>
            </a:r>
            <a:r>
              <a:rPr lang="en-US" dirty="0" smtClean="0">
                <a:solidFill>
                  <a:srgbClr val="FFFFFF"/>
                </a:solidFill>
                <a:latin typeface="Gill Sans" charset="0"/>
                <a:sym typeface="Gill Sans" charset="0"/>
              </a:rPr>
              <a:t>−10°C</a:t>
            </a:r>
          </a:p>
          <a:p>
            <a:pPr defTabSz="673100">
              <a:buSzPct val="125000"/>
              <a:buFont typeface="Gill Sans" charset="0"/>
              <a:buChar char="•"/>
              <a:defRPr/>
            </a:pPr>
            <a:r>
              <a:rPr lang="en-US" dirty="0" smtClean="0">
                <a:solidFill>
                  <a:prstClr val="black"/>
                </a:solidFill>
                <a:latin typeface="Gill Sans" charset="0"/>
                <a:sym typeface="Gill Sans" charset="0"/>
              </a:rPr>
              <a:t> </a:t>
            </a:r>
            <a:r>
              <a:rPr lang="en-US" dirty="0">
                <a:solidFill>
                  <a:prstClr val="black"/>
                </a:solidFill>
                <a:latin typeface="Gill Sans" charset="0"/>
                <a:sym typeface="Gill Sans" charset="0"/>
              </a:rPr>
              <a:t>40 </a:t>
            </a:r>
            <a:r>
              <a:rPr lang="en-US" dirty="0" smtClean="0">
                <a:solidFill>
                  <a:prstClr val="black"/>
                </a:solidFill>
                <a:latin typeface="Gill Sans" charset="0"/>
                <a:sym typeface="Gill Sans" charset="0"/>
              </a:rPr>
              <a:t>MHz </a:t>
            </a:r>
            <a:r>
              <a:rPr lang="en-US" dirty="0">
                <a:solidFill>
                  <a:prstClr val="black"/>
                </a:solidFill>
                <a:latin typeface="Gill Sans" charset="0"/>
                <a:sym typeface="Gill Sans" charset="0"/>
              </a:rPr>
              <a:t>clock, Buffer data for 3.2μs for L1 accept</a:t>
            </a:r>
          </a:p>
          <a:p>
            <a:pPr defTabSz="673100">
              <a:buSzPct val="125000"/>
              <a:buFont typeface="Gill Sans" charset="0"/>
              <a:buChar char="•"/>
              <a:defRPr/>
            </a:pPr>
            <a:r>
              <a:rPr lang="en-US" dirty="0">
                <a:solidFill>
                  <a:srgbClr val="4F81BD">
                    <a:lumMod val="40000"/>
                    <a:lumOff val="60000"/>
                  </a:srgbClr>
                </a:solidFill>
                <a:latin typeface="Gill Sans" charset="0"/>
                <a:sym typeface="Gill Sans" charset="0"/>
              </a:rPr>
              <a:t> </a:t>
            </a:r>
            <a:r>
              <a:rPr lang="en-US" dirty="0">
                <a:solidFill>
                  <a:srgbClr val="FFFFFF"/>
                </a:solidFill>
                <a:latin typeface="Gill Sans" charset="0"/>
                <a:sym typeface="Gill Sans" charset="0"/>
              </a:rPr>
              <a:t>At r = 4.4cm </a:t>
            </a:r>
          </a:p>
          <a:p>
            <a:pPr marL="336550" lvl="1" defTabSz="673100">
              <a:buSzPct val="125000"/>
              <a:buFont typeface="Gill Sans" charset="0"/>
              <a:buNone/>
              <a:defRPr/>
            </a:pPr>
            <a:r>
              <a:rPr lang="en-US" dirty="0">
                <a:solidFill>
                  <a:srgbClr val="FFFFFF"/>
                </a:solidFill>
                <a:latin typeface="Gill Sans" charset="0"/>
                <a:sym typeface="Gill Sans" charset="0"/>
              </a:rPr>
              <a:t>60 MHz/cm</a:t>
            </a:r>
            <a:r>
              <a:rPr lang="en-US" baseline="32000" dirty="0">
                <a:solidFill>
                  <a:srgbClr val="FFFFFF"/>
                </a:solidFill>
                <a:latin typeface="Gill Sans" charset="0"/>
                <a:sym typeface="Gill Sans" charset="0"/>
              </a:rPr>
              <a:t>2</a:t>
            </a:r>
            <a:r>
              <a:rPr lang="en-US" dirty="0">
                <a:solidFill>
                  <a:srgbClr val="FFFFFF"/>
                </a:solidFill>
                <a:latin typeface="Gill Sans" charset="0"/>
                <a:sym typeface="Gill Sans" charset="0"/>
              </a:rPr>
              <a:t> at peak LHC luminosity (L=1x10</a:t>
            </a:r>
            <a:r>
              <a:rPr lang="en-US" baseline="30000" dirty="0">
                <a:solidFill>
                  <a:srgbClr val="FFFFFF"/>
                </a:solidFill>
                <a:latin typeface="Gill Sans" charset="0"/>
                <a:sym typeface="Gill Sans" charset="0"/>
              </a:rPr>
              <a:t>34</a:t>
            </a:r>
            <a:r>
              <a:rPr lang="en-US" dirty="0">
                <a:solidFill>
                  <a:srgbClr val="FFFFFF"/>
                </a:solidFill>
                <a:latin typeface="Gill Sans" charset="0"/>
                <a:sym typeface="Gill Sans" charset="0"/>
              </a:rPr>
              <a:t> cm)</a:t>
            </a:r>
            <a:r>
              <a:rPr lang="en-US" baseline="32000" dirty="0">
                <a:solidFill>
                  <a:srgbClr val="FFFFFF"/>
                </a:solidFill>
                <a:latin typeface="Gill Sans" charset="0"/>
                <a:sym typeface="Gill Sans" charset="0"/>
              </a:rPr>
              <a:t>-2</a:t>
            </a:r>
            <a:r>
              <a:rPr lang="en-US" dirty="0">
                <a:solidFill>
                  <a:srgbClr val="FFFFFF"/>
                </a:solidFill>
                <a:latin typeface="Gill Sans" charset="0"/>
                <a:sym typeface="Gill Sans" charset="0"/>
              </a:rPr>
              <a:t>s</a:t>
            </a:r>
            <a:r>
              <a:rPr lang="en-US" baseline="32000" dirty="0">
                <a:solidFill>
                  <a:srgbClr val="FFFFFF"/>
                </a:solidFill>
                <a:latin typeface="Gill Sans" charset="0"/>
                <a:sym typeface="Gill Sans" charset="0"/>
              </a:rPr>
              <a:t>-1 </a:t>
            </a:r>
          </a:p>
          <a:p>
            <a:pPr marL="336550" lvl="1" defTabSz="673100">
              <a:buSzPct val="125000"/>
              <a:buFont typeface="Gill Sans" charset="0"/>
              <a:buNone/>
              <a:defRPr/>
            </a:pPr>
            <a:r>
              <a:rPr lang="en-US" dirty="0" smtClean="0">
                <a:solidFill>
                  <a:srgbClr val="FFFFFF"/>
                </a:solidFill>
                <a:latin typeface="Gill Sans" charset="0"/>
                <a:sym typeface="Gill Sans" charset="0"/>
              </a:rPr>
              <a:t>Radiation tolerance: </a:t>
            </a:r>
            <a:r>
              <a:rPr lang="en-US" dirty="0">
                <a:solidFill>
                  <a:srgbClr val="FFFFFF"/>
                </a:solidFill>
                <a:latin typeface="Gill Sans" charset="0"/>
                <a:sym typeface="Gill Sans" charset="0"/>
              </a:rPr>
              <a:t>3x10</a:t>
            </a:r>
            <a:r>
              <a:rPr lang="en-US" baseline="30000" dirty="0">
                <a:solidFill>
                  <a:srgbClr val="FFFFFF"/>
                </a:solidFill>
                <a:latin typeface="Gill Sans" charset="0"/>
                <a:sym typeface="Gill Sans" charset="0"/>
              </a:rPr>
              <a:t>14</a:t>
            </a:r>
            <a:r>
              <a:rPr lang="en-US" dirty="0">
                <a:solidFill>
                  <a:srgbClr val="FFFFFF"/>
                </a:solidFill>
                <a:latin typeface="Gill Sans" charset="0"/>
                <a:sym typeface="Gill Sans" charset="0"/>
              </a:rPr>
              <a:t> </a:t>
            </a:r>
            <a:r>
              <a:rPr lang="en-US" dirty="0" err="1">
                <a:solidFill>
                  <a:srgbClr val="FFFFFF"/>
                </a:solidFill>
                <a:latin typeface="Gill Sans" charset="0"/>
                <a:sym typeface="Gill Sans" charset="0"/>
              </a:rPr>
              <a:t>n</a:t>
            </a:r>
            <a:r>
              <a:rPr lang="en-US" baseline="-6000" dirty="0" err="1">
                <a:solidFill>
                  <a:srgbClr val="FFFFFF"/>
                </a:solidFill>
                <a:latin typeface="Gill Sans" charset="0"/>
                <a:sym typeface="Gill Sans" charset="0"/>
              </a:rPr>
              <a:t>eq</a:t>
            </a:r>
            <a:r>
              <a:rPr lang="en-US" dirty="0">
                <a:solidFill>
                  <a:srgbClr val="FFFFFF"/>
                </a:solidFill>
                <a:latin typeface="Gill Sans" charset="0"/>
                <a:sym typeface="Gill Sans" charset="0"/>
              </a:rPr>
              <a:t>/cm</a:t>
            </a:r>
            <a:r>
              <a:rPr lang="en-US" baseline="32000" dirty="0">
                <a:solidFill>
                  <a:srgbClr val="FFFFFF"/>
                </a:solidFill>
                <a:latin typeface="Gill Sans" charset="0"/>
                <a:sym typeface="Gill Sans" charset="0"/>
              </a:rPr>
              <a:t>2</a:t>
            </a:r>
            <a:r>
              <a:rPr lang="en-US" dirty="0">
                <a:solidFill>
                  <a:srgbClr val="FFFFFF"/>
                </a:solidFill>
                <a:latin typeface="Gill Sans" charset="0"/>
                <a:sym typeface="Gill Sans" charset="0"/>
              </a:rPr>
              <a:t>/</a:t>
            </a:r>
            <a:r>
              <a:rPr lang="en-US" dirty="0" err="1" smtClean="0">
                <a:solidFill>
                  <a:srgbClr val="FFFFFF"/>
                </a:solidFill>
                <a:latin typeface="Gill Sans" charset="0"/>
                <a:sym typeface="Gill Sans" charset="0"/>
              </a:rPr>
              <a:t>yr</a:t>
            </a:r>
            <a:endParaRPr lang="en-US" dirty="0" smtClean="0">
              <a:solidFill>
                <a:srgbClr val="FFFFFF"/>
              </a:solidFill>
              <a:latin typeface="Gill Sans" charset="0"/>
              <a:sym typeface="Gill Sans" charset="0"/>
            </a:endParaRPr>
          </a:p>
          <a:p>
            <a:pPr marL="336550" lvl="1" defTabSz="673100">
              <a:buSzPct val="125000"/>
              <a:defRPr/>
            </a:pPr>
            <a:r>
              <a:rPr lang="en-US" dirty="0" smtClean="0">
                <a:solidFill>
                  <a:srgbClr val="FFFFFF"/>
                </a:solidFill>
                <a:latin typeface="Gill Sans" charset="0"/>
                <a:sym typeface="Gill Sans" charset="0"/>
              </a:rPr>
              <a:t>Occupancy: </a:t>
            </a:r>
            <a:r>
              <a:rPr lang="en-US" dirty="0">
                <a:solidFill>
                  <a:srgbClr val="FFFF00"/>
                </a:solidFill>
                <a:latin typeface="Gill Sans" charset="0"/>
                <a:sym typeface="Gill Sans" charset="0"/>
              </a:rPr>
              <a:t>10</a:t>
            </a:r>
            <a:r>
              <a:rPr lang="en-US" baseline="30000" dirty="0">
                <a:solidFill>
                  <a:srgbClr val="FFFF00"/>
                </a:solidFill>
                <a:latin typeface="Gill Sans" charset="0"/>
                <a:sym typeface="Gill Sans" charset="0"/>
              </a:rPr>
              <a:t>-4</a:t>
            </a:r>
          </a:p>
          <a:p>
            <a:pPr marL="336550" lvl="1" defTabSz="673100">
              <a:buSzPct val="125000"/>
              <a:buFont typeface="Gill Sans" charset="0"/>
              <a:buNone/>
              <a:defRPr/>
            </a:pPr>
            <a:endParaRPr lang="en-US" dirty="0">
              <a:solidFill>
                <a:srgbClr val="4F81BD">
                  <a:lumMod val="40000"/>
                  <a:lumOff val="60000"/>
                </a:srgbClr>
              </a:solidFill>
              <a:latin typeface="Gill Sans" charset="0"/>
              <a:sym typeface="Gill Sans" charset="0"/>
            </a:endParaRPr>
          </a:p>
        </p:txBody>
      </p:sp>
      <p:sp>
        <p:nvSpPr>
          <p:cNvPr id="73733" name="Rectangle 4"/>
          <p:cNvSpPr>
            <a:spLocks/>
          </p:cNvSpPr>
          <p:nvPr/>
        </p:nvSpPr>
        <p:spPr bwMode="auto">
          <a:xfrm>
            <a:off x="3649977" y="5188675"/>
            <a:ext cx="5030787" cy="1354217"/>
          </a:xfrm>
          <a:prstGeom prst="rect">
            <a:avLst/>
          </a:prstGeom>
          <a:noFill/>
          <a:ln w="9525">
            <a:noFill/>
            <a:miter lim="800000"/>
            <a:headEnd/>
            <a:tailEnd/>
          </a:ln>
        </p:spPr>
        <p:txBody>
          <a:bodyPr lIns="0" tIns="0" rIns="0" bIns="0" anchor="ctr">
            <a:spAutoFit/>
          </a:bodyPr>
          <a:lstStyle/>
          <a:p>
            <a:pPr defTabSz="673100"/>
            <a:r>
              <a:rPr lang="en-US" sz="2500" dirty="0">
                <a:solidFill>
                  <a:srgbClr val="C0504D"/>
                </a:solidFill>
                <a:latin typeface="Gill Sans" charset="0"/>
                <a:sym typeface="Gill Sans" charset="0"/>
              </a:rPr>
              <a:t>Tracking</a:t>
            </a:r>
            <a:r>
              <a:rPr lang="en-US" sz="2100" dirty="0">
                <a:solidFill>
                  <a:srgbClr val="C0504D"/>
                </a:solidFill>
                <a:latin typeface="Gill Sans" charset="0"/>
                <a:sym typeface="Gill Sans" charset="0"/>
              </a:rPr>
              <a:t> </a:t>
            </a:r>
          </a:p>
          <a:p>
            <a:pPr defTabSz="673100">
              <a:buSzPct val="125000"/>
              <a:buFont typeface="Gill Sans" charset="0"/>
              <a:buChar char="•"/>
            </a:pPr>
            <a:r>
              <a:rPr lang="en-US" sz="2100" dirty="0">
                <a:solidFill>
                  <a:prstClr val="white"/>
                </a:solidFill>
                <a:latin typeface="Gill Sans" charset="0"/>
                <a:sym typeface="Gill Sans" charset="0"/>
              </a:rPr>
              <a:t> </a:t>
            </a:r>
            <a:r>
              <a:rPr lang="en-US" sz="2100" dirty="0">
                <a:solidFill>
                  <a:srgbClr val="EEECE1"/>
                </a:solidFill>
                <a:latin typeface="Gill Sans" charset="0"/>
                <a:sym typeface="Gill Sans" charset="0"/>
              </a:rPr>
              <a:t>3 space points to </a:t>
            </a:r>
            <a:r>
              <a:rPr lang="en-US" b="1" dirty="0">
                <a:solidFill>
                  <a:srgbClr val="EEECE1"/>
                </a:solidFill>
                <a:latin typeface="Calibri"/>
              </a:rPr>
              <a:t>|</a:t>
            </a:r>
            <a:r>
              <a:rPr lang="en-US" b="1" i="1" dirty="0" err="1">
                <a:solidFill>
                  <a:srgbClr val="EEECE1"/>
                </a:solidFill>
                <a:latin typeface="Calibri"/>
              </a:rPr>
              <a:t>η</a:t>
            </a:r>
            <a:r>
              <a:rPr lang="en-US" b="1" dirty="0">
                <a:solidFill>
                  <a:srgbClr val="EEECE1"/>
                </a:solidFill>
                <a:latin typeface="Calibri"/>
              </a:rPr>
              <a:t>|=2.5</a:t>
            </a:r>
            <a:r>
              <a:rPr lang="en-US" dirty="0">
                <a:solidFill>
                  <a:srgbClr val="EEECE1"/>
                </a:solidFill>
                <a:latin typeface="Calibri"/>
              </a:rPr>
              <a:t> </a:t>
            </a:r>
            <a:endParaRPr lang="en-US" sz="2100" dirty="0">
              <a:solidFill>
                <a:srgbClr val="EEECE1"/>
              </a:solidFill>
              <a:latin typeface="Gill Sans" charset="0"/>
              <a:sym typeface="Gill Sans" charset="0"/>
            </a:endParaRPr>
          </a:p>
          <a:p>
            <a:pPr defTabSz="673100">
              <a:buSzPct val="125000"/>
              <a:buFont typeface="Gill Sans" charset="0"/>
              <a:buChar char="•"/>
            </a:pPr>
            <a:r>
              <a:rPr lang="en-US" sz="2100" dirty="0">
                <a:solidFill>
                  <a:srgbClr val="EEECE1"/>
                </a:solidFill>
                <a:latin typeface="Gill Sans" charset="0"/>
                <a:sym typeface="Gill Sans" charset="0"/>
              </a:rPr>
              <a:t> Seeds most tracking  &gt; 95% efficiency </a:t>
            </a:r>
          </a:p>
          <a:p>
            <a:pPr defTabSz="673100">
              <a:buSzPct val="125000"/>
              <a:buFont typeface="Gill Sans" charset="0"/>
              <a:buChar char="•"/>
            </a:pPr>
            <a:r>
              <a:rPr lang="en-US" sz="2100" dirty="0">
                <a:solidFill>
                  <a:srgbClr val="EEECE1"/>
                </a:solidFill>
                <a:latin typeface="Gill Sans" charset="0"/>
                <a:sym typeface="Gill Sans" charset="0"/>
              </a:rPr>
              <a:t> </a:t>
            </a:r>
            <a:r>
              <a:rPr lang="en-US" sz="2100" dirty="0" err="1" smtClean="0">
                <a:solidFill>
                  <a:srgbClr val="EEECE1"/>
                </a:solidFill>
                <a:latin typeface="Gill Sans" charset="0"/>
                <a:sym typeface="Gill Sans" charset="0"/>
              </a:rPr>
              <a:t>Vertexing</a:t>
            </a:r>
            <a:endParaRPr lang="en-US" sz="2100" dirty="0">
              <a:solidFill>
                <a:srgbClr val="EEECE1"/>
              </a:solidFill>
              <a:latin typeface="Gill Sans" charset="0"/>
              <a:sym typeface="Gill Sans" charset="0"/>
            </a:endParaRPr>
          </a:p>
        </p:txBody>
      </p:sp>
      <p:sp>
        <p:nvSpPr>
          <p:cNvPr id="73734" name="Rectangle 12"/>
          <p:cNvSpPr>
            <a:spLocks noChangeArrowheads="1"/>
          </p:cNvSpPr>
          <p:nvPr/>
        </p:nvSpPr>
        <p:spPr bwMode="auto">
          <a:xfrm>
            <a:off x="5930516" y="3890524"/>
            <a:ext cx="2369759" cy="830997"/>
          </a:xfrm>
          <a:prstGeom prst="rect">
            <a:avLst/>
          </a:prstGeom>
          <a:noFill/>
          <a:ln w="12700">
            <a:noFill/>
            <a:miter lim="800000"/>
            <a:headEnd/>
            <a:tailEnd/>
          </a:ln>
        </p:spPr>
        <p:txBody>
          <a:bodyPr wrap="none">
            <a:spAutoFit/>
          </a:bodyPr>
          <a:lstStyle/>
          <a:p>
            <a:r>
              <a:rPr lang="en-US" sz="2400" dirty="0">
                <a:solidFill>
                  <a:srgbClr val="FFFFFF"/>
                </a:solidFill>
                <a:latin typeface="Calibri"/>
              </a:rPr>
              <a:t>18M forward and </a:t>
            </a:r>
          </a:p>
          <a:p>
            <a:r>
              <a:rPr lang="en-US" sz="2400" dirty="0">
                <a:solidFill>
                  <a:srgbClr val="FFFFFF"/>
                </a:solidFill>
                <a:latin typeface="Calibri"/>
              </a:rPr>
              <a:t>48M barrel pixels</a:t>
            </a:r>
          </a:p>
        </p:txBody>
      </p:sp>
      <p:sp>
        <p:nvSpPr>
          <p:cNvPr id="2" name="TextBox 1"/>
          <p:cNvSpPr txBox="1"/>
          <p:nvPr/>
        </p:nvSpPr>
        <p:spPr>
          <a:xfrm>
            <a:off x="2928734" y="909819"/>
            <a:ext cx="184666" cy="369332"/>
          </a:xfrm>
          <a:prstGeom prst="rect">
            <a:avLst/>
          </a:prstGeom>
          <a:noFill/>
        </p:spPr>
        <p:txBody>
          <a:bodyPr wrap="none" rtlCol="0">
            <a:spAutoFit/>
          </a:bodyPr>
          <a:lstStyle/>
          <a:p>
            <a:endParaRPr lang="en-US" dirty="0">
              <a:solidFill>
                <a:prstClr val="white"/>
              </a:solidFill>
              <a:latin typeface="Calibri"/>
            </a:endParaRPr>
          </a:p>
        </p:txBody>
      </p:sp>
      <p:cxnSp>
        <p:nvCxnSpPr>
          <p:cNvPr id="5" name="Curved Connector 4"/>
          <p:cNvCxnSpPr/>
          <p:nvPr/>
        </p:nvCxnSpPr>
        <p:spPr>
          <a:xfrm rot="10800000" flipV="1">
            <a:off x="2256333" y="909819"/>
            <a:ext cx="2959123" cy="1691598"/>
          </a:xfrm>
          <a:prstGeom prst="curvedConnector3">
            <a:avLst>
              <a:gd name="adj1" fmla="val -31250"/>
            </a:avLst>
          </a:prstGeom>
          <a:ln>
            <a:tailEnd type="arrow"/>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5653069" y="0"/>
            <a:ext cx="3472525" cy="830997"/>
          </a:xfrm>
          <a:prstGeom prst="rect">
            <a:avLst/>
          </a:prstGeom>
        </p:spPr>
        <p:txBody>
          <a:bodyPr wrap="none">
            <a:spAutoFit/>
          </a:bodyPr>
          <a:lstStyle/>
          <a:p>
            <a:pPr marL="0" lvl="1" defTabSz="673100">
              <a:defRPr/>
            </a:pPr>
            <a:r>
              <a:rPr lang="en-US" sz="4800" dirty="0" smtClean="0">
                <a:solidFill>
                  <a:srgbClr val="FFFF00"/>
                </a:solidFill>
                <a:latin typeface="Gill Sans" charset="0"/>
                <a:sym typeface="Gill Sans" charset="0"/>
              </a:rPr>
              <a:t>Silicon PIXEL</a:t>
            </a:r>
            <a:endParaRPr lang="en-US" sz="4800" dirty="0">
              <a:solidFill>
                <a:prstClr val="white"/>
              </a:solidFill>
              <a:latin typeface="Gill Sans" charset="0"/>
              <a:sym typeface="Gill Sans" charset="0"/>
            </a:endParaRPr>
          </a:p>
        </p:txBody>
      </p:sp>
      <p:sp>
        <p:nvSpPr>
          <p:cNvPr id="4" name="Slide Number Placeholder 3"/>
          <p:cNvSpPr>
            <a:spLocks noGrp="1"/>
          </p:cNvSpPr>
          <p:nvPr>
            <p:ph type="sldNum" sz="quarter" idx="11"/>
          </p:nvPr>
        </p:nvSpPr>
        <p:spPr/>
        <p:txBody>
          <a:bodyPr/>
          <a:lstStyle/>
          <a:p>
            <a:pPr>
              <a:defRPr/>
            </a:pPr>
            <a:fld id="{D746ECFA-6F4B-475C-8D6B-509E00097BD8}" type="slidenum">
              <a:rPr lang="en-US" smtClean="0">
                <a:solidFill>
                  <a:prstClr val="white">
                    <a:tint val="75000"/>
                  </a:prstClr>
                </a:solidFill>
                <a:latin typeface="Calibri"/>
              </a:rPr>
              <a:pPr>
                <a:defRPr/>
              </a:pPr>
              <a:t>87</a:t>
            </a:fld>
            <a:endParaRPr lang="en-US">
              <a:solidFill>
                <a:prstClr val="white">
                  <a:tint val="75000"/>
                </a:prstClr>
              </a:solidFill>
              <a:latin typeface="Calibri"/>
            </a:endParaRPr>
          </a:p>
        </p:txBody>
      </p:sp>
    </p:spTree>
    <p:extLst>
      <p:ext uri="{BB962C8B-B14F-4D97-AF65-F5344CB8AC3E}">
        <p14:creationId xmlns:p14="http://schemas.microsoft.com/office/powerpoint/2010/main" val="3906991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9144000" cy="714375"/>
          </a:xfrm>
        </p:spPr>
        <p:txBody>
          <a:bodyPr rtlCol="0">
            <a:normAutofit fontScale="90000"/>
          </a:bodyPr>
          <a:lstStyle/>
          <a:p>
            <a:pPr eaLnBrk="1" fontAlgn="auto" hangingPunct="1">
              <a:spcAft>
                <a:spcPts val="0"/>
              </a:spcAft>
              <a:defRPr/>
            </a:pPr>
            <a:r>
              <a:rPr lang="en-GB" dirty="0" smtClean="0"/>
              <a:t>Half disc of Forward Pixels</a:t>
            </a:r>
          </a:p>
        </p:txBody>
      </p:sp>
      <p:sp>
        <p:nvSpPr>
          <p:cNvPr id="4" name="Rectangle 5"/>
          <p:cNvSpPr>
            <a:spLocks noChangeArrowheads="1"/>
          </p:cNvSpPr>
          <p:nvPr/>
        </p:nvSpPr>
        <p:spPr bwMode="auto">
          <a:xfrm>
            <a:off x="785813" y="6072188"/>
            <a:ext cx="7543800" cy="533400"/>
          </a:xfrm>
          <a:prstGeom prst="rect">
            <a:avLst/>
          </a:prstGeom>
          <a:noFill/>
          <a:ln w="9525">
            <a:noFill/>
            <a:miter lim="800000"/>
            <a:headEnd/>
            <a:tailEnd/>
          </a:ln>
          <a:effectLst>
            <a:outerShdw dist="12700" dir="2700000" algn="ctr" rotWithShape="0">
              <a:srgbClr val="808080">
                <a:alpha val="89999"/>
              </a:srgbClr>
            </a:outerShdw>
          </a:effectLst>
        </p:spPr>
        <p:txBody>
          <a:bodyPr/>
          <a:lstStyle/>
          <a:p>
            <a:pPr>
              <a:defRPr/>
            </a:pPr>
            <a:r>
              <a:rPr lang="en-GB" sz="2000" dirty="0">
                <a:solidFill>
                  <a:srgbClr val="EEECE1"/>
                </a:solidFill>
                <a:latin typeface="Century Gothic" pitchFamily="34" charset="0"/>
                <a:ea typeface="ヒラギノ角ゴ Pro W3" pitchFamily="1" charset="-128"/>
              </a:rPr>
              <a:t>Forward Pixel: 672 </a:t>
            </a:r>
            <a:r>
              <a:rPr lang="en-GB" sz="2000" dirty="0" err="1">
                <a:solidFill>
                  <a:srgbClr val="EEECE1"/>
                </a:solidFill>
                <a:latin typeface="Century Gothic" pitchFamily="34" charset="0"/>
                <a:ea typeface="ヒラギノ角ゴ Pro W3" pitchFamily="1" charset="-128"/>
              </a:rPr>
              <a:t>plaquettes</a:t>
            </a:r>
            <a:r>
              <a:rPr lang="en-GB" sz="2000" dirty="0">
                <a:solidFill>
                  <a:srgbClr val="EEECE1"/>
                </a:solidFill>
                <a:latin typeface="Century Gothic" pitchFamily="34" charset="0"/>
                <a:ea typeface="ヒラギノ角ゴ Pro W3" pitchFamily="1" charset="-128"/>
              </a:rPr>
              <a:t> </a:t>
            </a:r>
            <a:r>
              <a:rPr lang="en-GB" sz="2000" dirty="0" smtClean="0">
                <a:solidFill>
                  <a:srgbClr val="EEECE1"/>
                </a:solidFill>
                <a:latin typeface="Century Gothic" pitchFamily="34" charset="0"/>
                <a:ea typeface="ヒラギノ角ゴ Pro W3" pitchFamily="1" charset="-128"/>
              </a:rPr>
              <a:t>installed</a:t>
            </a:r>
            <a:endParaRPr lang="en-GB" sz="4400" dirty="0">
              <a:solidFill>
                <a:srgbClr val="EEECE1"/>
              </a:solidFill>
              <a:latin typeface="Century Gothic" pitchFamily="34" charset="0"/>
              <a:ea typeface="ヒラギノ角ゴ Pro W3" pitchFamily="1" charset="-128"/>
            </a:endParaRPr>
          </a:p>
        </p:txBody>
      </p:sp>
      <p:pic>
        <p:nvPicPr>
          <p:cNvPr id="74756" name="Picture 6" descr="Picture 2"/>
          <p:cNvPicPr>
            <a:picLocks noChangeAspect="1" noChangeArrowheads="1"/>
          </p:cNvPicPr>
          <p:nvPr/>
        </p:nvPicPr>
        <p:blipFill>
          <a:blip r:embed="rId3" cstate="print"/>
          <a:srcRect/>
          <a:stretch>
            <a:fillRect/>
          </a:stretch>
        </p:blipFill>
        <p:spPr bwMode="auto">
          <a:xfrm>
            <a:off x="-19050" y="928688"/>
            <a:ext cx="9234488" cy="506412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88</a:t>
            </a:fld>
            <a:endParaRPr lang="en-US">
              <a:solidFill>
                <a:prstClr val="white">
                  <a:tint val="75000"/>
                </a:prstClr>
              </a:solidFill>
              <a:latin typeface="Calibri"/>
            </a:endParaRPr>
          </a:p>
        </p:txBody>
      </p:sp>
    </p:spTree>
    <p:extLst>
      <p:ext uri="{BB962C8B-B14F-4D97-AF65-F5344CB8AC3E}">
        <p14:creationId xmlns:p14="http://schemas.microsoft.com/office/powerpoint/2010/main" val="1893460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2"/>
          <p:cNvSpPr>
            <a:spLocks noGrp="1" noChangeArrowheads="1"/>
          </p:cNvSpPr>
          <p:nvPr>
            <p:ph type="title"/>
          </p:nvPr>
        </p:nvSpPr>
        <p:spPr>
          <a:xfrm>
            <a:off x="0" y="0"/>
            <a:ext cx="9144000" cy="928688"/>
          </a:xfrm>
        </p:spPr>
        <p:txBody>
          <a:bodyPr>
            <a:normAutofit/>
          </a:bodyPr>
          <a:lstStyle/>
          <a:p>
            <a:pPr eaLnBrk="1" hangingPunct="1"/>
            <a:r>
              <a:rPr lang="en-GB" smtClean="0"/>
              <a:t>Pixel Test Insertion into Tracker</a:t>
            </a:r>
          </a:p>
        </p:txBody>
      </p:sp>
      <p:sp>
        <p:nvSpPr>
          <p:cNvPr id="6" name="Foliennummernplatzhalter 5"/>
          <p:cNvSpPr>
            <a:spLocks noGrp="1"/>
          </p:cNvSpPr>
          <p:nvPr>
            <p:ph type="sldNum" sz="quarter" idx="12"/>
          </p:nvPr>
        </p:nvSpPr>
        <p:spPr/>
        <p:txBody>
          <a:bodyPr/>
          <a:lstStyle/>
          <a:p>
            <a:pPr>
              <a:defRPr/>
            </a:pPr>
            <a:fld id="{96206843-CD03-41A3-808C-6A5E3B6C7EC0}" type="slidenum">
              <a:rPr lang="en-US">
                <a:solidFill>
                  <a:prstClr val="white">
                    <a:tint val="75000"/>
                  </a:prstClr>
                </a:solidFill>
                <a:latin typeface="Calibri"/>
              </a:rPr>
              <a:pPr>
                <a:defRPr/>
              </a:pPr>
              <a:t>89</a:t>
            </a:fld>
            <a:endParaRPr lang="en-US" sz="1400">
              <a:solidFill>
                <a:prstClr val="white">
                  <a:tint val="75000"/>
                </a:prstClr>
              </a:solidFill>
              <a:latin typeface="Calibri"/>
            </a:endParaRPr>
          </a:p>
        </p:txBody>
      </p:sp>
      <p:pic>
        <p:nvPicPr>
          <p:cNvPr id="75781" name="Picture 4" descr="IntegrationTestPhotographer_02"/>
          <p:cNvPicPr>
            <a:picLocks noChangeAspect="1" noChangeArrowheads="1"/>
          </p:cNvPicPr>
          <p:nvPr/>
        </p:nvPicPr>
        <p:blipFill>
          <a:blip r:embed="rId3" cstate="print"/>
          <a:srcRect/>
          <a:stretch>
            <a:fillRect/>
          </a:stretch>
        </p:blipFill>
        <p:spPr bwMode="auto">
          <a:xfrm>
            <a:off x="0" y="785813"/>
            <a:ext cx="9144000" cy="6327775"/>
          </a:xfrm>
          <a:prstGeom prst="rect">
            <a:avLst/>
          </a:prstGeom>
          <a:noFill/>
          <a:ln w="9525">
            <a:solidFill>
              <a:schemeClr val="tx1"/>
            </a:solidFill>
            <a:miter lim="800000"/>
            <a:headEnd/>
            <a:tailEnd/>
          </a:ln>
        </p:spPr>
      </p:pic>
      <p:sp>
        <p:nvSpPr>
          <p:cNvPr id="75782" name="Textfeld 6"/>
          <p:cNvSpPr txBox="1">
            <a:spLocks noChangeArrowheads="1"/>
          </p:cNvSpPr>
          <p:nvPr/>
        </p:nvSpPr>
        <p:spPr bwMode="auto">
          <a:xfrm>
            <a:off x="8858250" y="0"/>
            <a:ext cx="325438" cy="246063"/>
          </a:xfrm>
          <a:prstGeom prst="rect">
            <a:avLst/>
          </a:prstGeom>
          <a:noFill/>
          <a:ln w="9525">
            <a:noFill/>
            <a:miter lim="800000"/>
            <a:headEnd/>
            <a:tailEnd/>
          </a:ln>
        </p:spPr>
        <p:txBody>
          <a:bodyPr wrap="none">
            <a:spAutoFit/>
          </a:bodyPr>
          <a:lstStyle/>
          <a:p>
            <a:r>
              <a:rPr lang="de-DE" sz="1000">
                <a:solidFill>
                  <a:prstClr val="black"/>
                </a:solidFill>
                <a:latin typeface="Calibri"/>
              </a:rPr>
              <a:t>70</a:t>
            </a:r>
            <a:endParaRPr lang="en-GB" sz="1000">
              <a:solidFill>
                <a:prstClr val="black"/>
              </a:solidFill>
              <a:latin typeface="Calibri"/>
            </a:endParaRPr>
          </a:p>
        </p:txBody>
      </p:sp>
    </p:spTree>
    <p:extLst>
      <p:ext uri="{BB962C8B-B14F-4D97-AF65-F5344CB8AC3E}">
        <p14:creationId xmlns:p14="http://schemas.microsoft.com/office/powerpoint/2010/main" val="3278706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97696" y="309818"/>
            <a:ext cx="3272913" cy="3548855"/>
          </a:xfrm>
        </p:spPr>
        <p:txBody>
          <a:bodyPr>
            <a:normAutofit/>
          </a:bodyPr>
          <a:lstStyle/>
          <a:p>
            <a:r>
              <a:rPr lang="de-DE" dirty="0" err="1" smtClean="0">
                <a:solidFill>
                  <a:srgbClr val="0000FF"/>
                </a:solidFill>
              </a:rPr>
              <a:t>How</a:t>
            </a:r>
            <a:r>
              <a:rPr lang="de-DE" dirty="0" smtClean="0">
                <a:solidFill>
                  <a:srgbClr val="0000FF"/>
                </a:solidFill>
              </a:rPr>
              <a:t> do Silicon </a:t>
            </a:r>
            <a:r>
              <a:rPr lang="de-DE" dirty="0" err="1" smtClean="0">
                <a:solidFill>
                  <a:srgbClr val="0000FF"/>
                </a:solidFill>
              </a:rPr>
              <a:t>sensors</a:t>
            </a:r>
            <a:r>
              <a:rPr lang="de-DE" dirty="0" smtClean="0">
                <a:solidFill>
                  <a:srgbClr val="0000FF"/>
                </a:solidFill>
              </a:rPr>
              <a:t> </a:t>
            </a:r>
            <a:r>
              <a:rPr lang="de-DE" dirty="0" err="1" smtClean="0">
                <a:solidFill>
                  <a:srgbClr val="0000FF"/>
                </a:solidFill>
              </a:rPr>
              <a:t>work</a:t>
            </a:r>
            <a:r>
              <a:rPr lang="de-DE" dirty="0" smtClean="0">
                <a:solidFill>
                  <a:srgbClr val="0000FF"/>
                </a:solidFill>
              </a:rPr>
              <a:t>?</a:t>
            </a:r>
            <a:br>
              <a:rPr lang="de-DE" dirty="0" smtClean="0">
                <a:solidFill>
                  <a:srgbClr val="0000FF"/>
                </a:solidFill>
              </a:rPr>
            </a:br>
            <a:r>
              <a:rPr lang="de-DE" sz="1600" dirty="0" smtClean="0"/>
              <a:t>(</a:t>
            </a:r>
            <a:r>
              <a:rPr lang="de-DE" sz="1600" dirty="0" err="1" smtClean="0"/>
              <a:t>Remember</a:t>
            </a:r>
            <a:r>
              <a:rPr lang="de-DE" sz="1600" dirty="0" smtClean="0"/>
              <a:t> </a:t>
            </a:r>
            <a:r>
              <a:rPr lang="de-DE" sz="1600" dirty="0" err="1" smtClean="0"/>
              <a:t>details</a:t>
            </a:r>
            <a:r>
              <a:rPr lang="de-DE" sz="1600" dirty="0" smtClean="0"/>
              <a:t> last </a:t>
            </a:r>
            <a:r>
              <a:rPr lang="de-DE" sz="1600" dirty="0" err="1" smtClean="0"/>
              <a:t>lecture</a:t>
            </a:r>
            <a:r>
              <a:rPr lang="de-DE" sz="1600" dirty="0"/>
              <a:t>)</a:t>
            </a:r>
            <a:endParaRPr lang="en-GB" sz="1600" dirty="0"/>
          </a:p>
        </p:txBody>
      </p:sp>
      <p:sp>
        <p:nvSpPr>
          <p:cNvPr id="4" name="Foliennummernplatzhalter 3"/>
          <p:cNvSpPr>
            <a:spLocks noGrp="1"/>
          </p:cNvSpPr>
          <p:nvPr>
            <p:ph type="sldNum" sz="quarter" idx="12"/>
          </p:nvPr>
        </p:nvSpPr>
        <p:spPr/>
        <p:txBody>
          <a:bodyPr/>
          <a:lstStyle/>
          <a:p>
            <a:pPr>
              <a:defRPr/>
            </a:pPr>
            <a:fld id="{1DE2D115-8573-4777-90D4-5D066C40B1C4}" type="slidenum">
              <a:rPr lang="de-DE" smtClean="0"/>
              <a:pPr>
                <a:defRPr/>
              </a:pPr>
              <a:t>9</a:t>
            </a:fld>
            <a:endParaRPr lang="de-DE" dirty="0"/>
          </a:p>
        </p:txBody>
      </p:sp>
      <p:pic>
        <p:nvPicPr>
          <p:cNvPr id="7" name="Picture 1"/>
          <p:cNvPicPr>
            <a:picLocks noChangeAspect="1" noChangeArrowheads="1"/>
          </p:cNvPicPr>
          <p:nvPr/>
        </p:nvPicPr>
        <p:blipFill>
          <a:blip r:embed="rId2" cstate="print"/>
          <a:srcRect/>
          <a:stretch>
            <a:fillRect/>
          </a:stretch>
        </p:blipFill>
        <p:spPr bwMode="auto">
          <a:xfrm>
            <a:off x="4278071" y="-31385"/>
            <a:ext cx="3895741" cy="2234246"/>
          </a:xfrm>
          <a:prstGeom prst="rect">
            <a:avLst/>
          </a:prstGeom>
          <a:noFill/>
          <a:ln w="9525">
            <a:noFill/>
            <a:miter lim="800000"/>
            <a:headEnd/>
            <a:tailEnd/>
          </a:ln>
        </p:spPr>
      </p:pic>
      <p:sp>
        <p:nvSpPr>
          <p:cNvPr id="8" name="Textfeld 12"/>
          <p:cNvSpPr txBox="1"/>
          <p:nvPr/>
        </p:nvSpPr>
        <p:spPr>
          <a:xfrm>
            <a:off x="4420915" y="2202861"/>
            <a:ext cx="3457723" cy="276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GB" sz="1200" dirty="0" smtClean="0"/>
              <a:t>Conductive, when electrons are missing here (</a:t>
            </a:r>
            <a:r>
              <a:rPr lang="en-GB" sz="1200" b="1" dirty="0" smtClean="0"/>
              <a:t>holes</a:t>
            </a:r>
            <a:r>
              <a:rPr lang="en-GB" sz="1200" dirty="0" smtClean="0"/>
              <a:t>)</a:t>
            </a:r>
            <a:endParaRPr lang="en-GB" sz="1200" dirty="0"/>
          </a:p>
        </p:txBody>
      </p:sp>
      <p:sp>
        <p:nvSpPr>
          <p:cNvPr id="9" name="Rechteck 13"/>
          <p:cNvSpPr/>
          <p:nvPr/>
        </p:nvSpPr>
        <p:spPr>
          <a:xfrm>
            <a:off x="6260218" y="111491"/>
            <a:ext cx="2096779"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n-GB" sz="1200" dirty="0" smtClean="0"/>
              <a:t>Conductive, when electrons are here</a:t>
            </a:r>
          </a:p>
        </p:txBody>
      </p:sp>
      <p:cxnSp>
        <p:nvCxnSpPr>
          <p:cNvPr id="10" name="Gerade Verbindung mit Pfeil 15"/>
          <p:cNvCxnSpPr/>
          <p:nvPr/>
        </p:nvCxnSpPr>
        <p:spPr>
          <a:xfrm flipH="1">
            <a:off x="6663898" y="468681"/>
            <a:ext cx="310700" cy="62533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1" name="Gerade Verbindung mit Pfeil 17"/>
          <p:cNvCxnSpPr/>
          <p:nvPr/>
        </p:nvCxnSpPr>
        <p:spPr>
          <a:xfrm flipH="1" flipV="1">
            <a:off x="6545970" y="1397374"/>
            <a:ext cx="571504" cy="80548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12" name="Picture 2"/>
          <p:cNvPicPr>
            <a:picLocks noChangeAspect="1" noChangeArrowheads="1"/>
          </p:cNvPicPr>
          <p:nvPr/>
        </p:nvPicPr>
        <p:blipFill>
          <a:blip r:embed="rId3" cstate="print"/>
          <a:srcRect/>
          <a:stretch>
            <a:fillRect/>
          </a:stretch>
        </p:blipFill>
        <p:spPr bwMode="auto">
          <a:xfrm>
            <a:off x="4278071" y="2488537"/>
            <a:ext cx="4872995" cy="1954553"/>
          </a:xfrm>
          <a:prstGeom prst="rect">
            <a:avLst/>
          </a:prstGeom>
          <a:noFill/>
          <a:ln w="9525">
            <a:noFill/>
            <a:miter lim="800000"/>
            <a:headEnd/>
            <a:tailEnd/>
          </a:ln>
        </p:spPr>
      </p:pic>
      <p:sp>
        <p:nvSpPr>
          <p:cNvPr id="13" name="Textfeld 6"/>
          <p:cNvSpPr txBox="1"/>
          <p:nvPr/>
        </p:nvSpPr>
        <p:spPr>
          <a:xfrm>
            <a:off x="5218982" y="3001399"/>
            <a:ext cx="2082471" cy="400110"/>
          </a:xfrm>
          <a:prstGeom prst="rect">
            <a:avLst/>
          </a:prstGeom>
          <a:noFill/>
        </p:spPr>
        <p:txBody>
          <a:bodyPr wrap="none" rtlCol="0">
            <a:spAutoFit/>
          </a:bodyPr>
          <a:lstStyle/>
          <a:p>
            <a:r>
              <a:rPr lang="de-DE" sz="2000" dirty="0" smtClean="0">
                <a:solidFill>
                  <a:srgbClr val="0000FF"/>
                </a:solidFill>
              </a:rPr>
              <a:t>New </a:t>
            </a:r>
            <a:r>
              <a:rPr lang="de-DE" sz="2000" dirty="0" err="1" smtClean="0">
                <a:solidFill>
                  <a:srgbClr val="0000FF"/>
                </a:solidFill>
              </a:rPr>
              <a:t>energy</a:t>
            </a:r>
            <a:r>
              <a:rPr lang="de-DE" sz="2000" dirty="0" smtClean="0">
                <a:solidFill>
                  <a:srgbClr val="0000FF"/>
                </a:solidFill>
              </a:rPr>
              <a:t> </a:t>
            </a:r>
            <a:r>
              <a:rPr lang="de-DE" sz="2000" dirty="0" err="1" smtClean="0">
                <a:solidFill>
                  <a:srgbClr val="0000FF"/>
                </a:solidFill>
              </a:rPr>
              <a:t>levels</a:t>
            </a:r>
            <a:endParaRPr lang="en-GB" sz="2000" dirty="0">
              <a:solidFill>
                <a:srgbClr val="0000FF"/>
              </a:solidFill>
            </a:endParaRPr>
          </a:p>
        </p:txBody>
      </p:sp>
      <p:sp>
        <p:nvSpPr>
          <p:cNvPr id="14" name="Textfeld 7"/>
          <p:cNvSpPr txBox="1"/>
          <p:nvPr/>
        </p:nvSpPr>
        <p:spPr>
          <a:xfrm>
            <a:off x="4685441" y="4395679"/>
            <a:ext cx="4195499" cy="338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1600" b="1" dirty="0">
                <a:solidFill>
                  <a:srgbClr val="FFFF00"/>
                </a:solidFill>
              </a:rPr>
              <a:t>Take home</a:t>
            </a:r>
            <a:r>
              <a:rPr lang="en-US" sz="1600" b="1" dirty="0" smtClean="0">
                <a:solidFill>
                  <a:srgbClr val="FFFF00"/>
                </a:solidFill>
              </a:rPr>
              <a:t>: </a:t>
            </a:r>
            <a:r>
              <a:rPr lang="en-GB" sz="1400" dirty="0" smtClean="0">
                <a:solidFill>
                  <a:schemeClr val="bg1"/>
                </a:solidFill>
                <a:sym typeface="Wingdings" pitchFamily="2" charset="2"/>
              </a:rPr>
              <a:t> </a:t>
            </a:r>
            <a:r>
              <a:rPr lang="en-GB" sz="1400" dirty="0" smtClean="0">
                <a:solidFill>
                  <a:schemeClr val="bg1"/>
                </a:solidFill>
              </a:rPr>
              <a:t>Dedicated material tuning possible!</a:t>
            </a:r>
            <a:endParaRPr lang="en-GB" sz="1400" dirty="0">
              <a:solidFill>
                <a:schemeClr val="bg1"/>
              </a:solidFill>
            </a:endParaRPr>
          </a:p>
        </p:txBody>
      </p:sp>
      <p:sp>
        <p:nvSpPr>
          <p:cNvPr id="3" name="TextBox 2"/>
          <p:cNvSpPr txBox="1"/>
          <p:nvPr/>
        </p:nvSpPr>
        <p:spPr>
          <a:xfrm>
            <a:off x="3222035" y="436711"/>
            <a:ext cx="1056036"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dirty="0" smtClean="0"/>
              <a:t>Band gap</a:t>
            </a:r>
            <a:endParaRPr lang="en-US" dirty="0"/>
          </a:p>
        </p:txBody>
      </p:sp>
      <p:sp>
        <p:nvSpPr>
          <p:cNvPr id="15" name="TextBox 14"/>
          <p:cNvSpPr txBox="1"/>
          <p:nvPr/>
        </p:nvSpPr>
        <p:spPr>
          <a:xfrm>
            <a:off x="3593531" y="3419071"/>
            <a:ext cx="684540"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dirty="0" smtClean="0"/>
              <a:t>Dope</a:t>
            </a:r>
            <a:endParaRPr lang="en-US" dirty="0"/>
          </a:p>
        </p:txBody>
      </p:sp>
      <p:pic>
        <p:nvPicPr>
          <p:cNvPr id="16" name="Picture 2"/>
          <p:cNvPicPr>
            <a:picLocks noChangeAspect="1" noChangeArrowheads="1"/>
          </p:cNvPicPr>
          <p:nvPr/>
        </p:nvPicPr>
        <p:blipFill rotWithShape="1">
          <a:blip r:embed="rId4" cstate="print"/>
          <a:srcRect t="47932" r="28982" b="7403"/>
          <a:stretch/>
        </p:blipFill>
        <p:spPr bwMode="auto">
          <a:xfrm>
            <a:off x="1732747" y="4552381"/>
            <a:ext cx="2978576" cy="2305619"/>
          </a:xfrm>
          <a:prstGeom prst="rect">
            <a:avLst/>
          </a:prstGeom>
          <a:noFill/>
          <a:ln w="9525">
            <a:noFill/>
            <a:miter lim="800000"/>
            <a:headEnd/>
            <a:tailEnd/>
          </a:ln>
        </p:spPr>
      </p:pic>
      <p:sp>
        <p:nvSpPr>
          <p:cNvPr id="17" name="TextBox 16"/>
          <p:cNvSpPr txBox="1"/>
          <p:nvPr/>
        </p:nvSpPr>
        <p:spPr>
          <a:xfrm>
            <a:off x="4441321" y="5095106"/>
            <a:ext cx="1356862"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dirty="0" smtClean="0"/>
              <a:t>Reverse bias</a:t>
            </a:r>
            <a:endParaRPr lang="en-US" dirty="0"/>
          </a:p>
        </p:txBody>
      </p:sp>
      <p:sp>
        <p:nvSpPr>
          <p:cNvPr id="18" name="Textfeld 7"/>
          <p:cNvSpPr txBox="1"/>
          <p:nvPr/>
        </p:nvSpPr>
        <p:spPr>
          <a:xfrm>
            <a:off x="4711323" y="5464438"/>
            <a:ext cx="4031314" cy="1323439"/>
          </a:xfrm>
          <a:prstGeom prst="rect">
            <a:avLst/>
          </a:prstGeom>
          <a:noFill/>
        </p:spPr>
        <p:txBody>
          <a:bodyPr wrap="square" rtlCol="0">
            <a:spAutoFit/>
          </a:bodyPr>
          <a:lstStyle/>
          <a:p>
            <a:pPr>
              <a:buFont typeface="Wingdings" pitchFamily="2" charset="2"/>
              <a:buChar char="è"/>
            </a:pPr>
            <a:r>
              <a:rPr lang="en-GB" sz="1600" dirty="0" smtClean="0">
                <a:sym typeface="Wingdings" pitchFamily="2" charset="2"/>
              </a:rPr>
              <a:t> </a:t>
            </a:r>
          </a:p>
          <a:p>
            <a:pPr>
              <a:buFont typeface="Arial" pitchFamily="34" charset="0"/>
              <a:buChar char="•"/>
            </a:pPr>
            <a:r>
              <a:rPr lang="en-GB" sz="1600" b="1" dirty="0" smtClean="0">
                <a:sym typeface="Wingdings" pitchFamily="2" charset="2"/>
              </a:rPr>
              <a:t> Reverse bias diode = no free charge carriers</a:t>
            </a:r>
          </a:p>
          <a:p>
            <a:pPr>
              <a:buFont typeface="Arial" pitchFamily="34" charset="0"/>
              <a:buChar char="•"/>
            </a:pPr>
            <a:r>
              <a:rPr lang="en-GB" sz="1600" b="1" dirty="0" smtClean="0">
                <a:sym typeface="Wingdings" pitchFamily="2" charset="2"/>
              </a:rPr>
              <a:t> </a:t>
            </a:r>
            <a:r>
              <a:rPr lang="en-GB" sz="1600" b="1" dirty="0" smtClean="0">
                <a:solidFill>
                  <a:srgbClr val="C00000"/>
                </a:solidFill>
                <a:sym typeface="Wingdings" pitchFamily="2" charset="2"/>
              </a:rPr>
              <a:t>Electrical field helps to „drain/collect“ the      	created charges (e-h)</a:t>
            </a:r>
          </a:p>
          <a:p>
            <a:pPr>
              <a:buFont typeface="Wingdings" pitchFamily="2" charset="2"/>
              <a:buChar char="è"/>
            </a:pPr>
            <a:endParaRPr lang="en-GB" sz="1600" dirty="0"/>
          </a:p>
        </p:txBody>
      </p:sp>
    </p:spTree>
    <p:extLst>
      <p:ext uri="{BB962C8B-B14F-4D97-AF65-F5344CB8AC3E}">
        <p14:creationId xmlns:p14="http://schemas.microsoft.com/office/powerpoint/2010/main" val="134633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8"/>
          <p:cNvSpPr>
            <a:spLocks noChangeArrowheads="1"/>
          </p:cNvSpPr>
          <p:nvPr/>
        </p:nvSpPr>
        <p:spPr bwMode="auto">
          <a:xfrm>
            <a:off x="5429250" y="4214813"/>
            <a:ext cx="1749425" cy="400050"/>
          </a:xfrm>
          <a:prstGeom prst="rect">
            <a:avLst/>
          </a:prstGeom>
          <a:noFill/>
          <a:ln w="9525">
            <a:noFill/>
            <a:miter lim="800000"/>
            <a:headEnd/>
            <a:tailEnd/>
          </a:ln>
        </p:spPr>
        <p:txBody>
          <a:bodyPr wrap="none">
            <a:spAutoFit/>
          </a:bodyPr>
          <a:lstStyle/>
          <a:p>
            <a:r>
              <a:rPr lang="en-US" b="1">
                <a:solidFill>
                  <a:prstClr val="black"/>
                </a:solidFill>
                <a:latin typeface="Helvetica" pitchFamily="34" charset="0"/>
              </a:rPr>
              <a:t>FPIX  at CERN</a:t>
            </a:r>
            <a:endParaRPr lang="en-US" sz="2000">
              <a:solidFill>
                <a:srgbClr val="EEECE1"/>
              </a:solidFill>
              <a:latin typeface="Helvetica" pitchFamily="34" charset="0"/>
            </a:endParaRPr>
          </a:p>
        </p:txBody>
      </p:sp>
      <p:sp>
        <p:nvSpPr>
          <p:cNvPr id="76803" name="Rectangle 9"/>
          <p:cNvSpPr>
            <a:spLocks noChangeArrowheads="1"/>
          </p:cNvSpPr>
          <p:nvPr/>
        </p:nvSpPr>
        <p:spPr bwMode="auto">
          <a:xfrm>
            <a:off x="2786063" y="142875"/>
            <a:ext cx="1708150" cy="366713"/>
          </a:xfrm>
          <a:prstGeom prst="rect">
            <a:avLst/>
          </a:prstGeom>
          <a:noFill/>
          <a:ln w="9525">
            <a:noFill/>
            <a:miter lim="800000"/>
            <a:headEnd/>
            <a:tailEnd/>
          </a:ln>
        </p:spPr>
        <p:txBody>
          <a:bodyPr wrap="none">
            <a:spAutoFit/>
          </a:bodyPr>
          <a:lstStyle/>
          <a:p>
            <a:r>
              <a:rPr lang="en-US" b="1">
                <a:solidFill>
                  <a:prstClr val="black"/>
                </a:solidFill>
                <a:latin typeface="Helvetica" pitchFamily="34" charset="0"/>
              </a:rPr>
              <a:t>Barrel Module</a:t>
            </a:r>
            <a:endParaRPr lang="en-US" sz="2000">
              <a:solidFill>
                <a:srgbClr val="EEECE1"/>
              </a:solidFill>
              <a:latin typeface="Helvetica" pitchFamily="34" charset="0"/>
            </a:endParaRPr>
          </a:p>
        </p:txBody>
      </p:sp>
      <p:pic>
        <p:nvPicPr>
          <p:cNvPr id="76804" name="Picture 4"/>
          <p:cNvPicPr>
            <a:picLocks noChangeAspect="1" noChangeArrowheads="1"/>
          </p:cNvPicPr>
          <p:nvPr/>
        </p:nvPicPr>
        <p:blipFill>
          <a:blip r:embed="rId3" cstate="print"/>
          <a:srcRect/>
          <a:stretch>
            <a:fillRect/>
          </a:stretch>
        </p:blipFill>
        <p:spPr bwMode="auto">
          <a:xfrm>
            <a:off x="0" y="642918"/>
            <a:ext cx="9390063" cy="6572250"/>
          </a:xfrm>
          <a:prstGeom prst="rect">
            <a:avLst/>
          </a:prstGeom>
          <a:noFill/>
          <a:ln w="9525">
            <a:noFill/>
            <a:miter lim="800000"/>
            <a:headEnd/>
            <a:tailEnd/>
          </a:ln>
        </p:spPr>
      </p:pic>
      <p:sp>
        <p:nvSpPr>
          <p:cNvPr id="76806" name="Rectangle 2"/>
          <p:cNvSpPr>
            <a:spLocks noGrp="1" noChangeArrowheads="1"/>
          </p:cNvSpPr>
          <p:nvPr>
            <p:ph type="title"/>
          </p:nvPr>
        </p:nvSpPr>
        <p:spPr>
          <a:xfrm>
            <a:off x="0" y="1"/>
            <a:ext cx="9358313" cy="785794"/>
          </a:xfrm>
        </p:spPr>
        <p:txBody>
          <a:bodyPr/>
          <a:lstStyle/>
          <a:p>
            <a:pPr eaLnBrk="1" hangingPunct="1"/>
            <a:r>
              <a:rPr lang="en-GB" sz="3600" dirty="0" smtClean="0"/>
              <a:t>Pixel Barrel plus </a:t>
            </a:r>
            <a:r>
              <a:rPr lang="en-GB" sz="3600" dirty="0" err="1" smtClean="0"/>
              <a:t>Endcaps</a:t>
            </a:r>
            <a:endParaRPr lang="en-GB" sz="3600" dirty="0" smtClean="0"/>
          </a:p>
        </p:txBody>
      </p:sp>
      <p:sp>
        <p:nvSpPr>
          <p:cNvPr id="2" name="Slide Number Placeholder 1"/>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90</a:t>
            </a:fld>
            <a:endParaRPr lang="en-US">
              <a:solidFill>
                <a:prstClr val="white">
                  <a:tint val="75000"/>
                </a:prstClr>
              </a:solidFill>
              <a:latin typeface="Calibri"/>
            </a:endParaRPr>
          </a:p>
        </p:txBody>
      </p:sp>
    </p:spTree>
    <p:extLst>
      <p:ext uri="{BB962C8B-B14F-4D97-AF65-F5344CB8AC3E}">
        <p14:creationId xmlns:p14="http://schemas.microsoft.com/office/powerpoint/2010/main" val="3812910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453" y="325329"/>
            <a:ext cx="3299825" cy="796609"/>
          </a:xfrm>
        </p:spPr>
        <p:txBody>
          <a:bodyPr>
            <a:normAutofit fontScale="90000"/>
          </a:bodyPr>
          <a:lstStyle/>
          <a:p>
            <a:r>
              <a:rPr lang="en-US" sz="3200" dirty="0" smtClean="0"/>
              <a:t>And it is flexible – Long shutdown 1</a:t>
            </a:r>
            <a:endParaRPr lang="en-US" sz="3200" dirty="0"/>
          </a:p>
        </p:txBody>
      </p:sp>
      <p:sp>
        <p:nvSpPr>
          <p:cNvPr id="3" name="Content Placeholder 2"/>
          <p:cNvSpPr>
            <a:spLocks noGrp="1"/>
          </p:cNvSpPr>
          <p:nvPr>
            <p:ph idx="1"/>
          </p:nvPr>
        </p:nvSpPr>
        <p:spPr>
          <a:xfrm>
            <a:off x="7757" y="1947980"/>
            <a:ext cx="7924800" cy="4114800"/>
          </a:xfrm>
          <a:prstGeom prst="rect">
            <a:avLst/>
          </a:prstGeom>
        </p:spPr>
        <p:txBody>
          <a:bodyPr>
            <a:normAutofit/>
          </a:bodyPr>
          <a:lstStyle/>
          <a:p>
            <a:r>
              <a:rPr lang="en-US" sz="1800" dirty="0" smtClean="0"/>
              <a:t>Removed, repaired and re-inserted</a:t>
            </a:r>
          </a:p>
          <a:p>
            <a:pPr lvl="1"/>
            <a:r>
              <a:rPr lang="en-US" sz="1400" dirty="0" smtClean="0"/>
              <a:t> </a:t>
            </a:r>
            <a:r>
              <a:rPr lang="en-US" sz="1800" dirty="0" smtClean="0"/>
              <a:t>in 2009 </a:t>
            </a:r>
          </a:p>
          <a:p>
            <a:r>
              <a:rPr lang="en-US" sz="1800" dirty="0" smtClean="0"/>
              <a:t>Removed, repaired and re-inserted </a:t>
            </a:r>
          </a:p>
          <a:p>
            <a:pPr lvl="1"/>
            <a:r>
              <a:rPr lang="en-US" sz="1800" dirty="0" smtClean="0"/>
              <a:t>during 2013/2014</a:t>
            </a:r>
          </a:p>
        </p:txBody>
      </p:sp>
      <p:sp>
        <p:nvSpPr>
          <p:cNvPr id="9" name="Slide Number Placeholder 8"/>
          <p:cNvSpPr>
            <a:spLocks noGrp="1"/>
          </p:cNvSpPr>
          <p:nvPr>
            <p:ph type="sldNum" sz="quarter" idx="12"/>
          </p:nvPr>
        </p:nvSpPr>
        <p:spPr>
          <a:xfrm>
            <a:off x="74523" y="6356350"/>
            <a:ext cx="514448" cy="365125"/>
          </a:xfrm>
        </p:spPr>
        <p:txBody>
          <a:bodyPr/>
          <a:lstStyle/>
          <a:p>
            <a:fld id="{BE9E8707-CB87-5942-9FDE-D588DEABEC69}" type="slidenum">
              <a:rPr lang="en-US" smtClean="0">
                <a:solidFill>
                  <a:prstClr val="white">
                    <a:tint val="75000"/>
                  </a:prstClr>
                </a:solidFill>
                <a:latin typeface="Calibri"/>
              </a:rPr>
              <a:pPr/>
              <a:t>91</a:t>
            </a:fld>
            <a:endParaRPr lang="en-US">
              <a:solidFill>
                <a:prstClr val="white">
                  <a:tint val="75000"/>
                </a:prstClr>
              </a:solidFill>
              <a:latin typeface="Calibri"/>
            </a:endParaRPr>
          </a:p>
        </p:txBody>
      </p:sp>
      <p:pic>
        <p:nvPicPr>
          <p:cNvPr id="8" name="Picture 7"/>
          <p:cNvPicPr>
            <a:picLocks noChangeAspect="1"/>
          </p:cNvPicPr>
          <p:nvPr/>
        </p:nvPicPr>
        <p:blipFill rotWithShape="1">
          <a:blip r:embed="rId2"/>
          <a:srcRect r="3724" b="19517"/>
          <a:stretch/>
        </p:blipFill>
        <p:spPr>
          <a:xfrm>
            <a:off x="3832520" y="3488150"/>
            <a:ext cx="5374822" cy="3369849"/>
          </a:xfrm>
          <a:prstGeom prst="rect">
            <a:avLst/>
          </a:prstGeom>
        </p:spPr>
      </p:pic>
      <p:pic>
        <p:nvPicPr>
          <p:cNvPr id="4" name="Picture 3"/>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3844851" y="12329"/>
            <a:ext cx="5299150" cy="3572632"/>
          </a:xfrm>
          <a:prstGeom prst="rect">
            <a:avLst/>
          </a:prstGeom>
        </p:spPr>
      </p:pic>
    </p:spTree>
    <p:extLst>
      <p:ext uri="{BB962C8B-B14F-4D97-AF65-F5344CB8AC3E}">
        <p14:creationId xmlns:p14="http://schemas.microsoft.com/office/powerpoint/2010/main" val="3880278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5"/>
          <p:cNvSpPr>
            <a:spLocks noGrp="1"/>
          </p:cNvSpPr>
          <p:nvPr>
            <p:ph type="sldNum" sz="quarter" idx="12"/>
          </p:nvPr>
        </p:nvSpPr>
        <p:spPr>
          <a:xfrm>
            <a:off x="6553200" y="6322488"/>
            <a:ext cx="2133600" cy="365125"/>
          </a:xfrm>
        </p:spPr>
        <p:txBody>
          <a:bodyPr/>
          <a:lstStyle/>
          <a:p>
            <a:pPr>
              <a:defRPr/>
            </a:pPr>
            <a:fld id="{5651F329-7A06-F249-AF00-A5FC8A1C1D07}" type="slidenum">
              <a:rPr lang="en-US" smtClean="0">
                <a:solidFill>
                  <a:prstClr val="white">
                    <a:tint val="75000"/>
                  </a:prstClr>
                </a:solidFill>
                <a:latin typeface="Calibri"/>
              </a:rPr>
              <a:pPr>
                <a:defRPr/>
              </a:pPr>
              <a:t>92</a:t>
            </a:fld>
            <a:endParaRPr lang="en-US">
              <a:solidFill>
                <a:prstClr val="white">
                  <a:tint val="75000"/>
                </a:prstClr>
              </a:solidFill>
              <a:latin typeface="Calibri"/>
            </a:endParaRPr>
          </a:p>
        </p:txBody>
      </p:sp>
      <p:pic>
        <p:nvPicPr>
          <p:cNvPr id="25" name="Picture 24" descr="BPIX_near_inside_CMS.jpg"/>
          <p:cNvPicPr>
            <a:picLocks noChangeAspect="1"/>
          </p:cNvPicPr>
          <p:nvPr/>
        </p:nvPicPr>
        <p:blipFill rotWithShape="1">
          <a:blip r:embed="rId2"/>
          <a:srcRect t="2028" b="2114"/>
          <a:stretch/>
        </p:blipFill>
        <p:spPr>
          <a:xfrm>
            <a:off x="0" y="-1"/>
            <a:ext cx="9302048" cy="6687614"/>
          </a:xfrm>
          <a:prstGeom prst="rect">
            <a:avLst/>
          </a:prstGeom>
        </p:spPr>
      </p:pic>
      <p:sp>
        <p:nvSpPr>
          <p:cNvPr id="3" name="Title 2"/>
          <p:cNvSpPr>
            <a:spLocks noGrp="1"/>
          </p:cNvSpPr>
          <p:nvPr>
            <p:ph type="title"/>
          </p:nvPr>
        </p:nvSpPr>
        <p:spPr>
          <a:xfrm>
            <a:off x="4514806" y="80774"/>
            <a:ext cx="4787242" cy="1143000"/>
          </a:xfrm>
        </p:spPr>
        <p:txBody>
          <a:bodyPr>
            <a:normAutofit fontScale="90000"/>
          </a:bodyPr>
          <a:lstStyle/>
          <a:p>
            <a:pPr algn="r"/>
            <a:r>
              <a:rPr lang="en-US" dirty="0" smtClean="0"/>
              <a:t>BPIX insertion</a:t>
            </a:r>
            <a:br>
              <a:rPr lang="en-US" dirty="0" smtClean="0"/>
            </a:br>
            <a:r>
              <a:rPr lang="en-US" dirty="0" smtClean="0"/>
              <a:t>12.2014</a:t>
            </a:r>
            <a:endParaRPr lang="en-US" dirty="0"/>
          </a:p>
        </p:txBody>
      </p:sp>
    </p:spTree>
    <p:extLst>
      <p:ext uri="{BB962C8B-B14F-4D97-AF65-F5344CB8AC3E}">
        <p14:creationId xmlns:p14="http://schemas.microsoft.com/office/powerpoint/2010/main" val="1411691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0" name="Picture 9" descr="a194Ts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730" y="28059"/>
            <a:ext cx="9638757" cy="6829942"/>
          </a:xfrm>
          <a:prstGeom prst="rect">
            <a:avLst/>
          </a:prstGeom>
        </p:spPr>
      </p:pic>
      <p:sp>
        <p:nvSpPr>
          <p:cNvPr id="2" name="Title 1"/>
          <p:cNvSpPr>
            <a:spLocks noGrp="1"/>
          </p:cNvSpPr>
          <p:nvPr>
            <p:ph type="title"/>
          </p:nvPr>
        </p:nvSpPr>
        <p:spPr>
          <a:xfrm>
            <a:off x="4463345" y="5091872"/>
            <a:ext cx="4779293" cy="1587751"/>
          </a:xfrm>
        </p:spPr>
        <p:txBody>
          <a:bodyPr>
            <a:normAutofit fontScale="90000"/>
          </a:bodyPr>
          <a:lstStyle/>
          <a:p>
            <a:pPr algn="r"/>
            <a:r>
              <a:rPr lang="en-US" dirty="0" smtClean="0"/>
              <a:t>FPIX </a:t>
            </a:r>
            <a:br>
              <a:rPr lang="en-US" dirty="0" smtClean="0"/>
            </a:br>
            <a:r>
              <a:rPr lang="en-US" dirty="0" smtClean="0"/>
              <a:t>Installation </a:t>
            </a:r>
            <a:br>
              <a:rPr lang="en-US" dirty="0" smtClean="0"/>
            </a:br>
            <a:r>
              <a:rPr lang="en-US" dirty="0" smtClean="0"/>
              <a:t>12.2015</a:t>
            </a:r>
            <a:endParaRPr lang="en-US" dirty="0"/>
          </a:p>
        </p:txBody>
      </p:sp>
      <p:sp>
        <p:nvSpPr>
          <p:cNvPr id="5" name="Slide Number Placeholder 4"/>
          <p:cNvSpPr>
            <a:spLocks noGrp="1"/>
          </p:cNvSpPr>
          <p:nvPr>
            <p:ph type="sldNum" sz="quarter" idx="12"/>
          </p:nvPr>
        </p:nvSpPr>
        <p:spPr>
          <a:xfrm>
            <a:off x="-173950" y="6173787"/>
            <a:ext cx="2133600" cy="365125"/>
          </a:xfrm>
        </p:spPr>
        <p:txBody>
          <a:bodyPr/>
          <a:lstStyle/>
          <a:p>
            <a:fld id="{3BB8D095-9A76-4F48-8BDC-713A90D970D3}" type="slidenum">
              <a:rPr lang="en-US" smtClean="0">
                <a:solidFill>
                  <a:prstClr val="white">
                    <a:tint val="75000"/>
                  </a:prstClr>
                </a:solidFill>
                <a:latin typeface="Calibri"/>
              </a:rPr>
              <a:pPr/>
              <a:t>93</a:t>
            </a:fld>
            <a:endParaRPr lang="en-US">
              <a:solidFill>
                <a:prstClr val="white">
                  <a:tint val="75000"/>
                </a:prstClr>
              </a:solidFill>
              <a:latin typeface="Calibri"/>
            </a:endParaRPr>
          </a:p>
        </p:txBody>
      </p:sp>
    </p:spTree>
    <p:extLst>
      <p:ext uri="{BB962C8B-B14F-4D97-AF65-F5344CB8AC3E}">
        <p14:creationId xmlns:p14="http://schemas.microsoft.com/office/powerpoint/2010/main" val="1086201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022"/>
            <a:ext cx="8229600" cy="1143000"/>
          </a:xfrm>
        </p:spPr>
        <p:txBody>
          <a:bodyPr>
            <a:normAutofit/>
          </a:bodyPr>
          <a:lstStyle/>
          <a:p>
            <a:r>
              <a:rPr lang="en-US" sz="6600" dirty="0" smtClean="0">
                <a:solidFill>
                  <a:srgbClr val="008000"/>
                </a:solidFill>
              </a:rPr>
              <a:t>Silicon Strip Tracker</a:t>
            </a:r>
            <a:endParaRPr lang="en-US" sz="6600" dirty="0">
              <a:solidFill>
                <a:srgbClr val="008000"/>
              </a:solidFill>
            </a:endParaRPr>
          </a:p>
        </p:txBody>
      </p:sp>
      <p:sp>
        <p:nvSpPr>
          <p:cNvPr id="5" name="Content Placeholder 4"/>
          <p:cNvSpPr>
            <a:spLocks noGrp="1"/>
          </p:cNvSpPr>
          <p:nvPr>
            <p:ph idx="1"/>
          </p:nvPr>
        </p:nvSpPr>
        <p:spPr>
          <a:xfrm>
            <a:off x="2365630" y="4018369"/>
            <a:ext cx="5921533" cy="3015238"/>
          </a:xfrm>
        </p:spPr>
        <p:txBody>
          <a:bodyPr>
            <a:noAutofit/>
          </a:bodyPr>
          <a:lstStyle/>
          <a:p>
            <a:r>
              <a:rPr lang="en-US" sz="2000" dirty="0" smtClean="0"/>
              <a:t>Sensor Technology p-in-n</a:t>
            </a:r>
          </a:p>
          <a:p>
            <a:r>
              <a:rPr lang="en-US" sz="2000" dirty="0" smtClean="0"/>
              <a:t>Design occupancy </a:t>
            </a:r>
            <a:r>
              <a:rPr lang="en-US" sz="2000" dirty="0" smtClean="0">
                <a:solidFill>
                  <a:srgbClr val="FFFF00"/>
                </a:solidFill>
              </a:rPr>
              <a:t>1-2%</a:t>
            </a:r>
            <a:r>
              <a:rPr lang="en-US" sz="2000" dirty="0" smtClean="0"/>
              <a:t> - resolve &amp; isolate tracks</a:t>
            </a:r>
          </a:p>
          <a:p>
            <a:pPr lvl="1"/>
            <a:r>
              <a:rPr lang="en-US" sz="1800" dirty="0" smtClean="0"/>
              <a:t>Outer cell size ~20cm x 100-200</a:t>
            </a:r>
            <a:r>
              <a:rPr lang="en-US" sz="1800" dirty="0" smtClean="0">
                <a:latin typeface="Symbol" charset="2"/>
                <a:cs typeface="Symbol" charset="2"/>
              </a:rPr>
              <a:t>m</a:t>
            </a:r>
            <a:r>
              <a:rPr lang="en-US" sz="1800" dirty="0" smtClean="0"/>
              <a:t>m</a:t>
            </a:r>
          </a:p>
          <a:p>
            <a:pPr lvl="1"/>
            <a:r>
              <a:rPr lang="en-US" sz="1800" dirty="0" smtClean="0"/>
              <a:t>Inner cell side ~10cm x 80</a:t>
            </a:r>
            <a:r>
              <a:rPr lang="en-US" sz="1800" dirty="0" smtClean="0">
                <a:latin typeface="Symbol" charset="2"/>
                <a:cs typeface="Symbol" charset="2"/>
              </a:rPr>
              <a:t>m</a:t>
            </a:r>
            <a:r>
              <a:rPr lang="en-US" sz="1800" dirty="0" smtClean="0"/>
              <a:t>m</a:t>
            </a:r>
          </a:p>
          <a:p>
            <a:pPr lvl="1"/>
            <a:r>
              <a:rPr lang="en-US" sz="1800" dirty="0" smtClean="0"/>
              <a:t>Pixel 100x150 </a:t>
            </a:r>
            <a:r>
              <a:rPr lang="en-US" sz="1800" dirty="0" smtClean="0">
                <a:latin typeface="Symbol" charset="2"/>
                <a:cs typeface="Symbol" charset="2"/>
              </a:rPr>
              <a:t>m</a:t>
            </a:r>
            <a:r>
              <a:rPr lang="en-US" sz="1800" dirty="0" smtClean="0"/>
              <a:t>m</a:t>
            </a:r>
            <a:r>
              <a:rPr lang="en-US" sz="1800" baseline="30000" dirty="0" smtClean="0"/>
              <a:t>2</a:t>
            </a:r>
          </a:p>
          <a:p>
            <a:pPr marL="342900" lvl="1" indent="-342900">
              <a:buFont typeface="Arial" pitchFamily="34" charset="0"/>
              <a:buChar char="•"/>
            </a:pPr>
            <a:r>
              <a:rPr lang="en-US" sz="2000" dirty="0" smtClean="0"/>
              <a:t>Operation -15C</a:t>
            </a:r>
          </a:p>
          <a:p>
            <a:pPr marL="342900" lvl="1" indent="-342900">
              <a:buFont typeface="Arial" pitchFamily="34" charset="0"/>
              <a:buChar char="•"/>
            </a:pPr>
            <a:r>
              <a:rPr lang="en-US" sz="2000" dirty="0" smtClean="0"/>
              <a:t>Signal / noise ~20 </a:t>
            </a:r>
            <a:r>
              <a:rPr lang="en-US" sz="1600" dirty="0" smtClean="0"/>
              <a:t>(above 10 after radiation)</a:t>
            </a:r>
            <a:endParaRPr lang="en-US" sz="2000" dirty="0" smtClean="0"/>
          </a:p>
          <a:p>
            <a:pPr marL="342900" lvl="1" indent="-342900">
              <a:buFont typeface="Arial" pitchFamily="34" charset="0"/>
              <a:buChar char="•"/>
            </a:pPr>
            <a:r>
              <a:rPr lang="en-US" sz="2000" dirty="0" smtClean="0"/>
              <a:t>Radiation tolerance </a:t>
            </a:r>
            <a:r>
              <a:rPr lang="en-US" sz="2000" dirty="0"/>
              <a:t>~</a:t>
            </a:r>
            <a:r>
              <a:rPr lang="en-US" sz="2000" dirty="0" smtClean="0"/>
              <a:t>1.5x10</a:t>
            </a:r>
            <a:r>
              <a:rPr lang="en-US" sz="2000" baseline="30000" dirty="0" smtClean="0"/>
              <a:t>14</a:t>
            </a:r>
            <a:r>
              <a:rPr lang="en-US" sz="2000" dirty="0" smtClean="0"/>
              <a:t> </a:t>
            </a:r>
            <a:r>
              <a:rPr lang="en-US" sz="2000" dirty="0" err="1" smtClean="0">
                <a:solidFill>
                  <a:srgbClr val="FFFFFF"/>
                </a:solidFill>
                <a:latin typeface="Gill Sans" charset="0"/>
                <a:sym typeface="Gill Sans" charset="0"/>
              </a:rPr>
              <a:t>n</a:t>
            </a:r>
            <a:r>
              <a:rPr lang="en-US" sz="2000" baseline="-6000" dirty="0" err="1" smtClean="0">
                <a:solidFill>
                  <a:srgbClr val="FFFFFF"/>
                </a:solidFill>
                <a:latin typeface="Gill Sans" charset="0"/>
                <a:sym typeface="Gill Sans" charset="0"/>
              </a:rPr>
              <a:t>eq</a:t>
            </a:r>
            <a:r>
              <a:rPr lang="en-US" sz="2000" dirty="0">
                <a:solidFill>
                  <a:srgbClr val="FFFFFF"/>
                </a:solidFill>
                <a:latin typeface="Gill Sans" charset="0"/>
                <a:sym typeface="Gill Sans" charset="0"/>
              </a:rPr>
              <a:t>/</a:t>
            </a:r>
            <a:r>
              <a:rPr lang="en-US" sz="2000" dirty="0" smtClean="0">
                <a:solidFill>
                  <a:srgbClr val="FFFFFF"/>
                </a:solidFill>
                <a:latin typeface="Gill Sans" charset="0"/>
                <a:sym typeface="Gill Sans" charset="0"/>
              </a:rPr>
              <a:t>cm</a:t>
            </a:r>
            <a:r>
              <a:rPr lang="en-US" sz="2000" baseline="32000" dirty="0" smtClean="0">
                <a:solidFill>
                  <a:srgbClr val="FFFFFF"/>
                </a:solidFill>
                <a:latin typeface="Gill Sans" charset="0"/>
                <a:sym typeface="Gill Sans" charset="0"/>
              </a:rPr>
              <a:t>2</a:t>
            </a:r>
          </a:p>
        </p:txBody>
      </p:sp>
      <p:pic>
        <p:nvPicPr>
          <p:cNvPr id="6" name="Picture 5"/>
          <p:cNvPicPr>
            <a:picLocks noChangeAspect="1"/>
          </p:cNvPicPr>
          <p:nvPr/>
        </p:nvPicPr>
        <p:blipFill>
          <a:blip r:embed="rId2"/>
          <a:stretch>
            <a:fillRect/>
          </a:stretch>
        </p:blipFill>
        <p:spPr>
          <a:xfrm>
            <a:off x="1343896" y="1066978"/>
            <a:ext cx="7800104" cy="2951391"/>
          </a:xfrm>
          <a:prstGeom prst="rect">
            <a:avLst/>
          </a:prstGeom>
        </p:spPr>
      </p:pic>
      <p:sp>
        <p:nvSpPr>
          <p:cNvPr id="7" name="TextBox 6"/>
          <p:cNvSpPr txBox="1"/>
          <p:nvPr/>
        </p:nvSpPr>
        <p:spPr>
          <a:xfrm>
            <a:off x="78428" y="2066048"/>
            <a:ext cx="1137864" cy="646331"/>
          </a:xfrm>
          <a:prstGeom prst="rect">
            <a:avLst/>
          </a:prstGeom>
          <a:noFill/>
        </p:spPr>
        <p:txBody>
          <a:bodyPr wrap="none" rtlCol="0">
            <a:spAutoFit/>
          </a:bodyPr>
          <a:lstStyle/>
          <a:p>
            <a:r>
              <a:rPr lang="en-US" dirty="0" smtClean="0">
                <a:solidFill>
                  <a:prstClr val="white"/>
                </a:solidFill>
                <a:latin typeface="Calibri"/>
              </a:rPr>
              <a:t>Best </a:t>
            </a:r>
          </a:p>
          <a:p>
            <a:r>
              <a:rPr lang="en-US" dirty="0" smtClean="0">
                <a:solidFill>
                  <a:prstClr val="white"/>
                </a:solidFill>
                <a:latin typeface="Calibri"/>
              </a:rPr>
              <a:t>resolution</a:t>
            </a:r>
            <a:endParaRPr lang="en-US" dirty="0">
              <a:solidFill>
                <a:prstClr val="white"/>
              </a:solidFill>
              <a:latin typeface="Calibri"/>
            </a:endParaRPr>
          </a:p>
        </p:txBody>
      </p:sp>
      <p:sp>
        <p:nvSpPr>
          <p:cNvPr id="8" name="Text Box 26"/>
          <p:cNvSpPr txBox="1">
            <a:spLocks noChangeArrowheads="1"/>
          </p:cNvSpPr>
          <p:nvPr/>
        </p:nvSpPr>
        <p:spPr bwMode="auto">
          <a:xfrm>
            <a:off x="7171661" y="3211199"/>
            <a:ext cx="191951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e-DE" dirty="0">
                <a:solidFill>
                  <a:srgbClr val="0000FF"/>
                </a:solidFill>
                <a:latin typeface="Calibri"/>
              </a:rPr>
              <a:t>Blue: double </a:t>
            </a:r>
            <a:r>
              <a:rPr lang="de-DE" dirty="0" err="1">
                <a:solidFill>
                  <a:srgbClr val="0000FF"/>
                </a:solidFill>
                <a:latin typeface="Calibri"/>
              </a:rPr>
              <a:t>sided</a:t>
            </a:r>
            <a:endParaRPr lang="de-DE" dirty="0">
              <a:solidFill>
                <a:srgbClr val="0000FF"/>
              </a:solidFill>
              <a:latin typeface="Calibri"/>
            </a:endParaRPr>
          </a:p>
          <a:p>
            <a:r>
              <a:rPr lang="de-DE" dirty="0" err="1">
                <a:solidFill>
                  <a:srgbClr val="FF0000"/>
                </a:solidFill>
                <a:latin typeface="Calibri"/>
              </a:rPr>
              <a:t>Red</a:t>
            </a:r>
            <a:r>
              <a:rPr lang="de-DE" dirty="0">
                <a:solidFill>
                  <a:srgbClr val="FF0000"/>
                </a:solidFill>
                <a:latin typeface="Calibri"/>
              </a:rPr>
              <a:t>: </a:t>
            </a:r>
            <a:r>
              <a:rPr lang="de-DE" dirty="0" err="1">
                <a:solidFill>
                  <a:srgbClr val="FF0000"/>
                </a:solidFill>
                <a:latin typeface="Calibri"/>
              </a:rPr>
              <a:t>single</a:t>
            </a:r>
            <a:r>
              <a:rPr lang="de-DE" dirty="0">
                <a:solidFill>
                  <a:srgbClr val="FF0000"/>
                </a:solidFill>
                <a:latin typeface="Calibri"/>
              </a:rPr>
              <a:t> </a:t>
            </a:r>
            <a:r>
              <a:rPr lang="de-DE" dirty="0" err="1">
                <a:solidFill>
                  <a:srgbClr val="FF0000"/>
                </a:solidFill>
                <a:latin typeface="Calibri"/>
              </a:rPr>
              <a:t>sided</a:t>
            </a:r>
            <a:r>
              <a:rPr lang="de-DE" dirty="0">
                <a:solidFill>
                  <a:srgbClr val="FF0000"/>
                </a:solidFill>
                <a:latin typeface="Calibri"/>
              </a:rPr>
              <a:t> </a:t>
            </a:r>
            <a:endParaRPr lang="en-GB" dirty="0">
              <a:solidFill>
                <a:srgbClr val="FF0000"/>
              </a:solidFill>
              <a:latin typeface="Calibri"/>
            </a:endParaRPr>
          </a:p>
        </p:txBody>
      </p:sp>
      <p:cxnSp>
        <p:nvCxnSpPr>
          <p:cNvPr id="10" name="Straight Connector 9"/>
          <p:cNvCxnSpPr/>
          <p:nvPr/>
        </p:nvCxnSpPr>
        <p:spPr>
          <a:xfrm flipH="1">
            <a:off x="1089982" y="2075525"/>
            <a:ext cx="1395885" cy="35066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flipV="1">
            <a:off x="1089983" y="2454617"/>
            <a:ext cx="1156327" cy="8813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flipV="1">
            <a:off x="1089982" y="2426186"/>
            <a:ext cx="1156328" cy="491175"/>
          </a:xfrm>
          <a:prstGeom prst="line">
            <a:avLst/>
          </a:prstGeom>
        </p:spPr>
        <p:style>
          <a:lnRef idx="2">
            <a:schemeClr val="accent1"/>
          </a:lnRef>
          <a:fillRef idx="0">
            <a:schemeClr val="accent1"/>
          </a:fillRef>
          <a:effectRef idx="1">
            <a:schemeClr val="accent1"/>
          </a:effectRef>
          <a:fontRef idx="minor">
            <a:schemeClr val="tx1"/>
          </a:fontRef>
        </p:style>
      </p:cxnSp>
      <p:pic>
        <p:nvPicPr>
          <p:cNvPr id="2" name="Picture 1" descr="Screen Shot 2014-07-11 at 9.33.09 AM.png"/>
          <p:cNvPicPr>
            <a:picLocks noChangeAspect="1"/>
          </p:cNvPicPr>
          <p:nvPr/>
        </p:nvPicPr>
        <p:blipFill rotWithShape="1">
          <a:blip r:embed="rId3">
            <a:extLst>
              <a:ext uri="{28A0092B-C50C-407E-A947-70E740481C1C}">
                <a14:useLocalDpi xmlns:a14="http://schemas.microsoft.com/office/drawing/2010/main" val="0"/>
              </a:ext>
            </a:extLst>
          </a:blip>
          <a:srcRect l="25567" t="4964" r="21886" b="4430"/>
          <a:stretch/>
        </p:blipFill>
        <p:spPr>
          <a:xfrm>
            <a:off x="487125" y="4459206"/>
            <a:ext cx="1458334" cy="1603832"/>
          </a:xfrm>
          <a:prstGeom prst="rect">
            <a:avLst/>
          </a:prstGeom>
        </p:spPr>
      </p:pic>
      <p:cxnSp>
        <p:nvCxnSpPr>
          <p:cNvPr id="11" name="Straight Connector 10"/>
          <p:cNvCxnSpPr>
            <a:endCxn id="7" idx="2"/>
          </p:cNvCxnSpPr>
          <p:nvPr/>
        </p:nvCxnSpPr>
        <p:spPr>
          <a:xfrm flipH="1" flipV="1">
            <a:off x="647360" y="2712379"/>
            <a:ext cx="1215972" cy="1875983"/>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a:endCxn id="7" idx="2"/>
          </p:cNvCxnSpPr>
          <p:nvPr/>
        </p:nvCxnSpPr>
        <p:spPr>
          <a:xfrm flipH="1" flipV="1">
            <a:off x="647360" y="2712379"/>
            <a:ext cx="363104" cy="3016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flipV="1">
            <a:off x="647360" y="2750290"/>
            <a:ext cx="947133" cy="2598904"/>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618433" y="5121354"/>
            <a:ext cx="884945" cy="646331"/>
          </a:xfrm>
          <a:prstGeom prst="rect">
            <a:avLst/>
          </a:prstGeom>
          <a:noFill/>
        </p:spPr>
        <p:txBody>
          <a:bodyPr wrap="square" rtlCol="0">
            <a:spAutoFit/>
          </a:bodyPr>
          <a:lstStyle/>
          <a:p>
            <a:r>
              <a:rPr lang="en-US" dirty="0" smtClean="0">
                <a:solidFill>
                  <a:srgbClr val="000000"/>
                </a:solidFill>
                <a:latin typeface="Calibri"/>
              </a:rPr>
              <a:t>be</a:t>
            </a:r>
            <a:r>
              <a:rPr lang="en-US" dirty="0" smtClean="0">
                <a:solidFill>
                  <a:prstClr val="white"/>
                </a:solidFill>
                <a:latin typeface="Calibri"/>
              </a:rPr>
              <a:t>nt </a:t>
            </a:r>
            <a:r>
              <a:rPr lang="en-US" dirty="0" smtClean="0">
                <a:solidFill>
                  <a:srgbClr val="000000"/>
                </a:solidFill>
                <a:latin typeface="Calibri"/>
              </a:rPr>
              <a:t>tra</a:t>
            </a:r>
            <a:r>
              <a:rPr lang="en-US" dirty="0" smtClean="0">
                <a:solidFill>
                  <a:prstClr val="white"/>
                </a:solidFill>
                <a:latin typeface="Calibri"/>
              </a:rPr>
              <a:t>ck</a:t>
            </a:r>
            <a:endParaRPr lang="en-US" dirty="0">
              <a:solidFill>
                <a:prstClr val="white"/>
              </a:solidFill>
              <a:latin typeface="Calibri"/>
            </a:endParaRPr>
          </a:p>
        </p:txBody>
      </p:sp>
      <p:sp>
        <p:nvSpPr>
          <p:cNvPr id="3" name="Slide Number Placeholder 2"/>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94</a:t>
            </a:fld>
            <a:endParaRPr lang="en-US">
              <a:solidFill>
                <a:prstClr val="white">
                  <a:tint val="75000"/>
                </a:prstClr>
              </a:solidFill>
              <a:latin typeface="Calibri"/>
            </a:endParaRPr>
          </a:p>
        </p:txBody>
      </p:sp>
      <p:sp>
        <p:nvSpPr>
          <p:cNvPr id="9" name="TextBox 8"/>
          <p:cNvSpPr txBox="1"/>
          <p:nvPr/>
        </p:nvSpPr>
        <p:spPr>
          <a:xfrm>
            <a:off x="3552618" y="916080"/>
            <a:ext cx="2583198" cy="58477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smtClean="0"/>
              <a:t>Changing from barrel to </a:t>
            </a:r>
            <a:r>
              <a:rPr lang="en-US" sz="1600" dirty="0" err="1" smtClean="0"/>
              <a:t>endcap</a:t>
            </a:r>
            <a:r>
              <a:rPr lang="en-US" sz="1600" dirty="0" smtClean="0"/>
              <a:t> because of material</a:t>
            </a:r>
            <a:endParaRPr lang="en-US" sz="1600" dirty="0"/>
          </a:p>
        </p:txBody>
      </p:sp>
    </p:spTree>
    <p:extLst>
      <p:ext uri="{BB962C8B-B14F-4D97-AF65-F5344CB8AC3E}">
        <p14:creationId xmlns:p14="http://schemas.microsoft.com/office/powerpoint/2010/main" val="4265344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180975" y="-26988"/>
            <a:ext cx="9324975" cy="6858001"/>
          </a:xfrm>
          <a:prstGeom prst="rect">
            <a:avLst/>
          </a:prstGeom>
          <a:solidFill>
            <a:srgbClr val="FFFF99"/>
          </a:solidFill>
          <a:ln w="9525">
            <a:solidFill>
              <a:schemeClr val="bg1"/>
            </a:solidFill>
            <a:miter lim="800000"/>
            <a:headEnd/>
            <a:tailEnd/>
          </a:ln>
        </p:spPr>
        <p:txBody>
          <a:bodyPr wrap="none" anchor="ctr"/>
          <a:lstStyle/>
          <a:p>
            <a:endParaRPr lang="en-GB">
              <a:solidFill>
                <a:prstClr val="white"/>
              </a:solidFill>
              <a:latin typeface="Calibri"/>
            </a:endParaRPr>
          </a:p>
        </p:txBody>
      </p:sp>
      <p:grpSp>
        <p:nvGrpSpPr>
          <p:cNvPr id="2" name="Group 3"/>
          <p:cNvGrpSpPr>
            <a:grpSpLocks/>
          </p:cNvGrpSpPr>
          <p:nvPr/>
        </p:nvGrpSpPr>
        <p:grpSpPr bwMode="auto">
          <a:xfrm flipH="1">
            <a:off x="6477000" y="381000"/>
            <a:ext cx="492125" cy="442913"/>
            <a:chOff x="2831" y="523"/>
            <a:chExt cx="415" cy="288"/>
          </a:xfrm>
        </p:grpSpPr>
        <p:sp>
          <p:nvSpPr>
            <p:cNvPr id="79244" name="Freeform 4"/>
            <p:cNvSpPr>
              <a:spLocks/>
            </p:cNvSpPr>
            <p:nvPr/>
          </p:nvSpPr>
          <p:spPr bwMode="auto">
            <a:xfrm>
              <a:off x="2831" y="523"/>
              <a:ext cx="340" cy="242"/>
            </a:xfrm>
            <a:custGeom>
              <a:avLst/>
              <a:gdLst>
                <a:gd name="T0" fmla="*/ 11 w 340"/>
                <a:gd name="T1" fmla="*/ 0 h 242"/>
                <a:gd name="T2" fmla="*/ 0 w 340"/>
                <a:gd name="T3" fmla="*/ 15 h 242"/>
                <a:gd name="T4" fmla="*/ 329 w 340"/>
                <a:gd name="T5" fmla="*/ 242 h 242"/>
                <a:gd name="T6" fmla="*/ 340 w 340"/>
                <a:gd name="T7" fmla="*/ 227 h 242"/>
                <a:gd name="T8" fmla="*/ 11 w 340"/>
                <a:gd name="T9" fmla="*/ 0 h 242"/>
                <a:gd name="T10" fmla="*/ 0 60000 65536"/>
                <a:gd name="T11" fmla="*/ 0 60000 65536"/>
                <a:gd name="T12" fmla="*/ 0 60000 65536"/>
                <a:gd name="T13" fmla="*/ 0 60000 65536"/>
                <a:gd name="T14" fmla="*/ 0 60000 65536"/>
                <a:gd name="T15" fmla="*/ 0 w 340"/>
                <a:gd name="T16" fmla="*/ 0 h 242"/>
                <a:gd name="T17" fmla="*/ 340 w 340"/>
                <a:gd name="T18" fmla="*/ 242 h 242"/>
              </a:gdLst>
              <a:ahLst/>
              <a:cxnLst>
                <a:cxn ang="T10">
                  <a:pos x="T0" y="T1"/>
                </a:cxn>
                <a:cxn ang="T11">
                  <a:pos x="T2" y="T3"/>
                </a:cxn>
                <a:cxn ang="T12">
                  <a:pos x="T4" y="T5"/>
                </a:cxn>
                <a:cxn ang="T13">
                  <a:pos x="T6" y="T7"/>
                </a:cxn>
                <a:cxn ang="T14">
                  <a:pos x="T8" y="T9"/>
                </a:cxn>
              </a:cxnLst>
              <a:rect l="T15" t="T16" r="T17" b="T18"/>
              <a:pathLst>
                <a:path w="340" h="242">
                  <a:moveTo>
                    <a:pt x="11" y="0"/>
                  </a:moveTo>
                  <a:lnTo>
                    <a:pt x="0" y="15"/>
                  </a:lnTo>
                  <a:lnTo>
                    <a:pt x="329" y="242"/>
                  </a:lnTo>
                  <a:lnTo>
                    <a:pt x="340" y="227"/>
                  </a:lnTo>
                  <a:lnTo>
                    <a:pt x="11" y="0"/>
                  </a:lnTo>
                  <a:close/>
                </a:path>
              </a:pathLst>
            </a:custGeom>
            <a:solidFill>
              <a:schemeClr val="tx1"/>
            </a:solidFill>
            <a:ln w="9525">
              <a:solidFill>
                <a:schemeClr val="bg1"/>
              </a:solidFill>
              <a:round/>
              <a:headEnd/>
              <a:tailEnd/>
            </a:ln>
          </p:spPr>
          <p:txBody>
            <a:bodyPr/>
            <a:lstStyle/>
            <a:p>
              <a:endParaRPr lang="en-GB">
                <a:solidFill>
                  <a:prstClr val="white"/>
                </a:solidFill>
                <a:latin typeface="Calibri"/>
              </a:endParaRPr>
            </a:p>
          </p:txBody>
        </p:sp>
        <p:sp>
          <p:nvSpPr>
            <p:cNvPr id="79245" name="Freeform 5"/>
            <p:cNvSpPr>
              <a:spLocks/>
            </p:cNvSpPr>
            <p:nvPr/>
          </p:nvSpPr>
          <p:spPr bwMode="auto">
            <a:xfrm>
              <a:off x="3131" y="710"/>
              <a:ext cx="115" cy="101"/>
            </a:xfrm>
            <a:custGeom>
              <a:avLst/>
              <a:gdLst>
                <a:gd name="T0" fmla="*/ 0 w 115"/>
                <a:gd name="T1" fmla="*/ 84 h 101"/>
                <a:gd name="T2" fmla="*/ 115 w 115"/>
                <a:gd name="T3" fmla="*/ 101 h 101"/>
                <a:gd name="T4" fmla="*/ 57 w 115"/>
                <a:gd name="T5" fmla="*/ 0 h 101"/>
                <a:gd name="T6" fmla="*/ 0 w 115"/>
                <a:gd name="T7" fmla="*/ 84 h 101"/>
                <a:gd name="T8" fmla="*/ 0 60000 65536"/>
                <a:gd name="T9" fmla="*/ 0 60000 65536"/>
                <a:gd name="T10" fmla="*/ 0 60000 65536"/>
                <a:gd name="T11" fmla="*/ 0 60000 65536"/>
                <a:gd name="T12" fmla="*/ 0 w 115"/>
                <a:gd name="T13" fmla="*/ 0 h 101"/>
                <a:gd name="T14" fmla="*/ 115 w 115"/>
                <a:gd name="T15" fmla="*/ 101 h 101"/>
              </a:gdLst>
              <a:ahLst/>
              <a:cxnLst>
                <a:cxn ang="T8">
                  <a:pos x="T0" y="T1"/>
                </a:cxn>
                <a:cxn ang="T9">
                  <a:pos x="T2" y="T3"/>
                </a:cxn>
                <a:cxn ang="T10">
                  <a:pos x="T4" y="T5"/>
                </a:cxn>
                <a:cxn ang="T11">
                  <a:pos x="T6" y="T7"/>
                </a:cxn>
              </a:cxnLst>
              <a:rect l="T12" t="T13" r="T14" b="T15"/>
              <a:pathLst>
                <a:path w="115" h="101">
                  <a:moveTo>
                    <a:pt x="0" y="84"/>
                  </a:moveTo>
                  <a:lnTo>
                    <a:pt x="115" y="101"/>
                  </a:lnTo>
                  <a:lnTo>
                    <a:pt x="57" y="0"/>
                  </a:lnTo>
                  <a:lnTo>
                    <a:pt x="0" y="84"/>
                  </a:lnTo>
                  <a:close/>
                </a:path>
              </a:pathLst>
            </a:custGeom>
            <a:solidFill>
              <a:schemeClr val="tx1"/>
            </a:solidFill>
            <a:ln w="9525">
              <a:solidFill>
                <a:schemeClr val="bg1"/>
              </a:solidFill>
              <a:round/>
              <a:headEnd/>
              <a:tailEnd/>
            </a:ln>
          </p:spPr>
          <p:txBody>
            <a:bodyPr/>
            <a:lstStyle/>
            <a:p>
              <a:endParaRPr lang="en-GB">
                <a:solidFill>
                  <a:prstClr val="white"/>
                </a:solidFill>
                <a:latin typeface="Calibri"/>
              </a:endParaRPr>
            </a:p>
          </p:txBody>
        </p:sp>
      </p:grpSp>
      <p:grpSp>
        <p:nvGrpSpPr>
          <p:cNvPr id="3" name="Group 6"/>
          <p:cNvGrpSpPr>
            <a:grpSpLocks/>
          </p:cNvGrpSpPr>
          <p:nvPr/>
        </p:nvGrpSpPr>
        <p:grpSpPr bwMode="auto">
          <a:xfrm flipH="1">
            <a:off x="2987675" y="304800"/>
            <a:ext cx="492125" cy="442913"/>
            <a:chOff x="2831" y="523"/>
            <a:chExt cx="415" cy="288"/>
          </a:xfrm>
        </p:grpSpPr>
        <p:sp>
          <p:nvSpPr>
            <p:cNvPr id="79242" name="Freeform 7"/>
            <p:cNvSpPr>
              <a:spLocks/>
            </p:cNvSpPr>
            <p:nvPr/>
          </p:nvSpPr>
          <p:spPr bwMode="auto">
            <a:xfrm>
              <a:off x="2831" y="523"/>
              <a:ext cx="340" cy="242"/>
            </a:xfrm>
            <a:custGeom>
              <a:avLst/>
              <a:gdLst>
                <a:gd name="T0" fmla="*/ 11 w 340"/>
                <a:gd name="T1" fmla="*/ 0 h 242"/>
                <a:gd name="T2" fmla="*/ 0 w 340"/>
                <a:gd name="T3" fmla="*/ 15 h 242"/>
                <a:gd name="T4" fmla="*/ 329 w 340"/>
                <a:gd name="T5" fmla="*/ 242 h 242"/>
                <a:gd name="T6" fmla="*/ 340 w 340"/>
                <a:gd name="T7" fmla="*/ 227 h 242"/>
                <a:gd name="T8" fmla="*/ 11 w 340"/>
                <a:gd name="T9" fmla="*/ 0 h 242"/>
                <a:gd name="T10" fmla="*/ 0 60000 65536"/>
                <a:gd name="T11" fmla="*/ 0 60000 65536"/>
                <a:gd name="T12" fmla="*/ 0 60000 65536"/>
                <a:gd name="T13" fmla="*/ 0 60000 65536"/>
                <a:gd name="T14" fmla="*/ 0 60000 65536"/>
                <a:gd name="T15" fmla="*/ 0 w 340"/>
                <a:gd name="T16" fmla="*/ 0 h 242"/>
                <a:gd name="T17" fmla="*/ 340 w 340"/>
                <a:gd name="T18" fmla="*/ 242 h 242"/>
              </a:gdLst>
              <a:ahLst/>
              <a:cxnLst>
                <a:cxn ang="T10">
                  <a:pos x="T0" y="T1"/>
                </a:cxn>
                <a:cxn ang="T11">
                  <a:pos x="T2" y="T3"/>
                </a:cxn>
                <a:cxn ang="T12">
                  <a:pos x="T4" y="T5"/>
                </a:cxn>
                <a:cxn ang="T13">
                  <a:pos x="T6" y="T7"/>
                </a:cxn>
                <a:cxn ang="T14">
                  <a:pos x="T8" y="T9"/>
                </a:cxn>
              </a:cxnLst>
              <a:rect l="T15" t="T16" r="T17" b="T18"/>
              <a:pathLst>
                <a:path w="340" h="242">
                  <a:moveTo>
                    <a:pt x="11" y="0"/>
                  </a:moveTo>
                  <a:lnTo>
                    <a:pt x="0" y="15"/>
                  </a:lnTo>
                  <a:lnTo>
                    <a:pt x="329" y="242"/>
                  </a:lnTo>
                  <a:lnTo>
                    <a:pt x="340" y="227"/>
                  </a:lnTo>
                  <a:lnTo>
                    <a:pt x="11" y="0"/>
                  </a:lnTo>
                  <a:close/>
                </a:path>
              </a:pathLst>
            </a:custGeom>
            <a:solidFill>
              <a:srgbClr val="33CC33"/>
            </a:solidFill>
            <a:ln w="9525">
              <a:noFill/>
              <a:round/>
              <a:headEnd/>
              <a:tailEnd/>
            </a:ln>
          </p:spPr>
          <p:txBody>
            <a:bodyPr/>
            <a:lstStyle/>
            <a:p>
              <a:endParaRPr lang="en-GB">
                <a:solidFill>
                  <a:prstClr val="white"/>
                </a:solidFill>
                <a:latin typeface="Calibri"/>
              </a:endParaRPr>
            </a:p>
          </p:txBody>
        </p:sp>
        <p:sp>
          <p:nvSpPr>
            <p:cNvPr id="79243" name="Freeform 8"/>
            <p:cNvSpPr>
              <a:spLocks/>
            </p:cNvSpPr>
            <p:nvPr/>
          </p:nvSpPr>
          <p:spPr bwMode="auto">
            <a:xfrm>
              <a:off x="3131" y="710"/>
              <a:ext cx="115" cy="101"/>
            </a:xfrm>
            <a:custGeom>
              <a:avLst/>
              <a:gdLst>
                <a:gd name="T0" fmla="*/ 0 w 115"/>
                <a:gd name="T1" fmla="*/ 84 h 101"/>
                <a:gd name="T2" fmla="*/ 115 w 115"/>
                <a:gd name="T3" fmla="*/ 101 h 101"/>
                <a:gd name="T4" fmla="*/ 57 w 115"/>
                <a:gd name="T5" fmla="*/ 0 h 101"/>
                <a:gd name="T6" fmla="*/ 0 w 115"/>
                <a:gd name="T7" fmla="*/ 84 h 101"/>
                <a:gd name="T8" fmla="*/ 0 60000 65536"/>
                <a:gd name="T9" fmla="*/ 0 60000 65536"/>
                <a:gd name="T10" fmla="*/ 0 60000 65536"/>
                <a:gd name="T11" fmla="*/ 0 60000 65536"/>
                <a:gd name="T12" fmla="*/ 0 w 115"/>
                <a:gd name="T13" fmla="*/ 0 h 101"/>
                <a:gd name="T14" fmla="*/ 115 w 115"/>
                <a:gd name="T15" fmla="*/ 101 h 101"/>
              </a:gdLst>
              <a:ahLst/>
              <a:cxnLst>
                <a:cxn ang="T8">
                  <a:pos x="T0" y="T1"/>
                </a:cxn>
                <a:cxn ang="T9">
                  <a:pos x="T2" y="T3"/>
                </a:cxn>
                <a:cxn ang="T10">
                  <a:pos x="T4" y="T5"/>
                </a:cxn>
                <a:cxn ang="T11">
                  <a:pos x="T6" y="T7"/>
                </a:cxn>
              </a:cxnLst>
              <a:rect l="T12" t="T13" r="T14" b="T15"/>
              <a:pathLst>
                <a:path w="115" h="101">
                  <a:moveTo>
                    <a:pt x="0" y="84"/>
                  </a:moveTo>
                  <a:lnTo>
                    <a:pt x="115" y="101"/>
                  </a:lnTo>
                  <a:lnTo>
                    <a:pt x="57" y="0"/>
                  </a:lnTo>
                  <a:lnTo>
                    <a:pt x="0" y="84"/>
                  </a:lnTo>
                  <a:close/>
                </a:path>
              </a:pathLst>
            </a:custGeom>
            <a:solidFill>
              <a:srgbClr val="33CC33"/>
            </a:solidFill>
            <a:ln w="9525">
              <a:noFill/>
              <a:round/>
              <a:headEnd/>
              <a:tailEnd/>
            </a:ln>
          </p:spPr>
          <p:txBody>
            <a:bodyPr/>
            <a:lstStyle/>
            <a:p>
              <a:endParaRPr lang="en-GB">
                <a:solidFill>
                  <a:prstClr val="white"/>
                </a:solidFill>
                <a:latin typeface="Calibri"/>
              </a:endParaRPr>
            </a:p>
          </p:txBody>
        </p:sp>
      </p:grpSp>
      <p:sp>
        <p:nvSpPr>
          <p:cNvPr id="78853" name="Line 9"/>
          <p:cNvSpPr>
            <a:spLocks noChangeShapeType="1"/>
          </p:cNvSpPr>
          <p:nvPr/>
        </p:nvSpPr>
        <p:spPr bwMode="auto">
          <a:xfrm>
            <a:off x="1681163" y="3213100"/>
            <a:ext cx="0" cy="452438"/>
          </a:xfrm>
          <a:prstGeom prst="line">
            <a:avLst/>
          </a:prstGeom>
          <a:noFill/>
          <a:ln w="38100">
            <a:solidFill>
              <a:schemeClr val="accent2"/>
            </a:solidFill>
            <a:prstDash val="sysDot"/>
            <a:round/>
            <a:headEnd/>
            <a:tailEnd type="triangle" w="med" len="med"/>
          </a:ln>
        </p:spPr>
        <p:txBody>
          <a:bodyPr/>
          <a:lstStyle/>
          <a:p>
            <a:endParaRPr lang="en-GB">
              <a:solidFill>
                <a:prstClr val="white"/>
              </a:solidFill>
              <a:latin typeface="Calibri"/>
            </a:endParaRPr>
          </a:p>
        </p:txBody>
      </p:sp>
      <p:sp>
        <p:nvSpPr>
          <p:cNvPr id="78854" name="Rectangle 10"/>
          <p:cNvSpPr>
            <a:spLocks noChangeArrowheads="1"/>
          </p:cNvSpPr>
          <p:nvPr/>
        </p:nvSpPr>
        <p:spPr bwMode="auto">
          <a:xfrm>
            <a:off x="939800" y="4321175"/>
            <a:ext cx="1685925" cy="715963"/>
          </a:xfrm>
          <a:prstGeom prst="rect">
            <a:avLst/>
          </a:prstGeom>
          <a:solidFill>
            <a:srgbClr val="FFCCFF"/>
          </a:solidFill>
          <a:ln w="31750">
            <a:solidFill>
              <a:srgbClr val="FF3399"/>
            </a:solidFill>
            <a:miter lim="800000"/>
            <a:headEnd/>
            <a:tailEnd/>
          </a:ln>
        </p:spPr>
        <p:txBody>
          <a:bodyPr/>
          <a:lstStyle/>
          <a:p>
            <a:endParaRPr lang="en-GB">
              <a:solidFill>
                <a:prstClr val="white"/>
              </a:solidFill>
              <a:latin typeface="Calibri"/>
            </a:endParaRPr>
          </a:p>
        </p:txBody>
      </p:sp>
      <p:sp>
        <p:nvSpPr>
          <p:cNvPr id="78855" name="Rectangle 11"/>
          <p:cNvSpPr>
            <a:spLocks noChangeArrowheads="1"/>
          </p:cNvSpPr>
          <p:nvPr/>
        </p:nvSpPr>
        <p:spPr bwMode="auto">
          <a:xfrm>
            <a:off x="1093788" y="4391025"/>
            <a:ext cx="1541462" cy="198438"/>
          </a:xfrm>
          <a:prstGeom prst="rect">
            <a:avLst/>
          </a:prstGeom>
          <a:noFill/>
          <a:ln w="9525">
            <a:noFill/>
            <a:miter lim="800000"/>
            <a:headEnd/>
            <a:tailEnd/>
          </a:ln>
        </p:spPr>
        <p:txBody>
          <a:bodyPr wrap="none" lIns="0" tIns="0" rIns="0" bIns="0">
            <a:spAutoFit/>
          </a:bodyPr>
          <a:lstStyle/>
          <a:p>
            <a:pPr eaLnBrk="0" hangingPunct="0"/>
            <a:r>
              <a:rPr lang="en-US" sz="1300" b="1">
                <a:solidFill>
                  <a:srgbClr val="FF3399"/>
                </a:solidFill>
                <a:latin typeface="Helvetica" pitchFamily="34" charset="0"/>
              </a:rPr>
              <a:t>ROD INTEGRATION</a:t>
            </a:r>
            <a:endParaRPr lang="en-US" sz="2000">
              <a:solidFill>
                <a:prstClr val="white"/>
              </a:solidFill>
              <a:latin typeface="Comic Sans MS" charset="0"/>
            </a:endParaRPr>
          </a:p>
        </p:txBody>
      </p:sp>
      <p:grpSp>
        <p:nvGrpSpPr>
          <p:cNvPr id="4" name="Group 12"/>
          <p:cNvGrpSpPr>
            <a:grpSpLocks/>
          </p:cNvGrpSpPr>
          <p:nvPr/>
        </p:nvGrpSpPr>
        <p:grpSpPr bwMode="auto">
          <a:xfrm>
            <a:off x="8634413" y="3990975"/>
            <a:ext cx="161925" cy="338138"/>
            <a:chOff x="5920" y="2509"/>
            <a:chExt cx="117" cy="221"/>
          </a:xfrm>
        </p:grpSpPr>
        <p:sp>
          <p:nvSpPr>
            <p:cNvPr id="79239" name="Rectangle 13"/>
            <p:cNvSpPr>
              <a:spLocks noChangeArrowheads="1"/>
            </p:cNvSpPr>
            <p:nvPr/>
          </p:nvSpPr>
          <p:spPr bwMode="auto">
            <a:xfrm>
              <a:off x="5964" y="2509"/>
              <a:ext cx="27" cy="27"/>
            </a:xfrm>
            <a:prstGeom prst="rect">
              <a:avLst/>
            </a:prstGeom>
            <a:solidFill>
              <a:schemeClr val="accent2"/>
            </a:solidFill>
            <a:ln w="9525">
              <a:solidFill>
                <a:schemeClr val="accent2"/>
              </a:solidFill>
              <a:miter lim="800000"/>
              <a:headEnd/>
              <a:tailEnd/>
            </a:ln>
          </p:spPr>
          <p:txBody>
            <a:bodyPr/>
            <a:lstStyle/>
            <a:p>
              <a:endParaRPr lang="en-GB">
                <a:solidFill>
                  <a:prstClr val="white"/>
                </a:solidFill>
                <a:latin typeface="Calibri"/>
              </a:endParaRPr>
            </a:p>
          </p:txBody>
        </p:sp>
        <p:sp>
          <p:nvSpPr>
            <p:cNvPr id="79240" name="Rectangle 14"/>
            <p:cNvSpPr>
              <a:spLocks noChangeArrowheads="1"/>
            </p:cNvSpPr>
            <p:nvPr/>
          </p:nvSpPr>
          <p:spPr bwMode="auto">
            <a:xfrm>
              <a:off x="5964" y="2562"/>
              <a:ext cx="27" cy="27"/>
            </a:xfrm>
            <a:prstGeom prst="rect">
              <a:avLst/>
            </a:prstGeom>
            <a:solidFill>
              <a:schemeClr val="accent2"/>
            </a:solidFill>
            <a:ln w="9525">
              <a:solidFill>
                <a:schemeClr val="accent2"/>
              </a:solidFill>
              <a:miter lim="800000"/>
              <a:headEnd/>
              <a:tailEnd/>
            </a:ln>
          </p:spPr>
          <p:txBody>
            <a:bodyPr/>
            <a:lstStyle/>
            <a:p>
              <a:endParaRPr lang="en-GB">
                <a:solidFill>
                  <a:prstClr val="white"/>
                </a:solidFill>
                <a:latin typeface="Calibri"/>
              </a:endParaRPr>
            </a:p>
          </p:txBody>
        </p:sp>
        <p:sp>
          <p:nvSpPr>
            <p:cNvPr id="79241" name="Freeform 15"/>
            <p:cNvSpPr>
              <a:spLocks/>
            </p:cNvSpPr>
            <p:nvPr/>
          </p:nvSpPr>
          <p:spPr bwMode="auto">
            <a:xfrm>
              <a:off x="5920" y="2611"/>
              <a:ext cx="117" cy="119"/>
            </a:xfrm>
            <a:custGeom>
              <a:avLst/>
              <a:gdLst>
                <a:gd name="T0" fmla="*/ 0 w 117"/>
                <a:gd name="T1" fmla="*/ 0 h 119"/>
                <a:gd name="T2" fmla="*/ 60 w 117"/>
                <a:gd name="T3" fmla="*/ 119 h 119"/>
                <a:gd name="T4" fmla="*/ 117 w 117"/>
                <a:gd name="T5" fmla="*/ 0 h 119"/>
                <a:gd name="T6" fmla="*/ 0 w 117"/>
                <a:gd name="T7" fmla="*/ 0 h 119"/>
                <a:gd name="T8" fmla="*/ 0 60000 65536"/>
                <a:gd name="T9" fmla="*/ 0 60000 65536"/>
                <a:gd name="T10" fmla="*/ 0 60000 65536"/>
                <a:gd name="T11" fmla="*/ 0 60000 65536"/>
                <a:gd name="T12" fmla="*/ 0 w 117"/>
                <a:gd name="T13" fmla="*/ 0 h 119"/>
                <a:gd name="T14" fmla="*/ 117 w 117"/>
                <a:gd name="T15" fmla="*/ 119 h 119"/>
              </a:gdLst>
              <a:ahLst/>
              <a:cxnLst>
                <a:cxn ang="T8">
                  <a:pos x="T0" y="T1"/>
                </a:cxn>
                <a:cxn ang="T9">
                  <a:pos x="T2" y="T3"/>
                </a:cxn>
                <a:cxn ang="T10">
                  <a:pos x="T4" y="T5"/>
                </a:cxn>
                <a:cxn ang="T11">
                  <a:pos x="T6" y="T7"/>
                </a:cxn>
              </a:cxnLst>
              <a:rect l="T12" t="T13" r="T14" b="T15"/>
              <a:pathLst>
                <a:path w="117" h="119">
                  <a:moveTo>
                    <a:pt x="0" y="0"/>
                  </a:moveTo>
                  <a:lnTo>
                    <a:pt x="60" y="119"/>
                  </a:lnTo>
                  <a:lnTo>
                    <a:pt x="117" y="0"/>
                  </a:lnTo>
                  <a:lnTo>
                    <a:pt x="0" y="0"/>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grpSp>
      <p:grpSp>
        <p:nvGrpSpPr>
          <p:cNvPr id="5" name="Group 16"/>
          <p:cNvGrpSpPr>
            <a:grpSpLocks/>
          </p:cNvGrpSpPr>
          <p:nvPr/>
        </p:nvGrpSpPr>
        <p:grpSpPr bwMode="auto">
          <a:xfrm>
            <a:off x="7893050" y="3978275"/>
            <a:ext cx="163513" cy="336550"/>
            <a:chOff x="5386" y="2501"/>
            <a:chExt cx="117" cy="220"/>
          </a:xfrm>
        </p:grpSpPr>
        <p:sp>
          <p:nvSpPr>
            <p:cNvPr id="79236" name="Rectangle 17"/>
            <p:cNvSpPr>
              <a:spLocks noChangeArrowheads="1"/>
            </p:cNvSpPr>
            <p:nvPr/>
          </p:nvSpPr>
          <p:spPr bwMode="auto">
            <a:xfrm>
              <a:off x="5431" y="2501"/>
              <a:ext cx="26" cy="26"/>
            </a:xfrm>
            <a:prstGeom prst="rect">
              <a:avLst/>
            </a:prstGeom>
            <a:solidFill>
              <a:schemeClr val="accent2"/>
            </a:solidFill>
            <a:ln w="9525">
              <a:solidFill>
                <a:schemeClr val="accent2"/>
              </a:solidFill>
              <a:miter lim="800000"/>
              <a:headEnd/>
              <a:tailEnd/>
            </a:ln>
          </p:spPr>
          <p:txBody>
            <a:bodyPr/>
            <a:lstStyle/>
            <a:p>
              <a:endParaRPr lang="en-GB">
                <a:solidFill>
                  <a:prstClr val="white"/>
                </a:solidFill>
                <a:latin typeface="Calibri"/>
              </a:endParaRPr>
            </a:p>
          </p:txBody>
        </p:sp>
        <p:sp>
          <p:nvSpPr>
            <p:cNvPr id="79237" name="Rectangle 18"/>
            <p:cNvSpPr>
              <a:spLocks noChangeArrowheads="1"/>
            </p:cNvSpPr>
            <p:nvPr/>
          </p:nvSpPr>
          <p:spPr bwMode="auto">
            <a:xfrm>
              <a:off x="5431" y="2553"/>
              <a:ext cx="26" cy="27"/>
            </a:xfrm>
            <a:prstGeom prst="rect">
              <a:avLst/>
            </a:prstGeom>
            <a:solidFill>
              <a:schemeClr val="accent2"/>
            </a:solidFill>
            <a:ln w="9525">
              <a:solidFill>
                <a:schemeClr val="accent2"/>
              </a:solidFill>
              <a:miter lim="800000"/>
              <a:headEnd/>
              <a:tailEnd/>
            </a:ln>
          </p:spPr>
          <p:txBody>
            <a:bodyPr/>
            <a:lstStyle/>
            <a:p>
              <a:endParaRPr lang="en-GB">
                <a:solidFill>
                  <a:prstClr val="white"/>
                </a:solidFill>
                <a:latin typeface="Calibri"/>
              </a:endParaRPr>
            </a:p>
          </p:txBody>
        </p:sp>
        <p:sp>
          <p:nvSpPr>
            <p:cNvPr id="79238" name="Freeform 19"/>
            <p:cNvSpPr>
              <a:spLocks/>
            </p:cNvSpPr>
            <p:nvPr/>
          </p:nvSpPr>
          <p:spPr bwMode="auto">
            <a:xfrm>
              <a:off x="5386" y="2602"/>
              <a:ext cx="117" cy="119"/>
            </a:xfrm>
            <a:custGeom>
              <a:avLst/>
              <a:gdLst>
                <a:gd name="T0" fmla="*/ 0 w 117"/>
                <a:gd name="T1" fmla="*/ 0 h 119"/>
                <a:gd name="T2" fmla="*/ 60 w 117"/>
                <a:gd name="T3" fmla="*/ 119 h 119"/>
                <a:gd name="T4" fmla="*/ 117 w 117"/>
                <a:gd name="T5" fmla="*/ 0 h 119"/>
                <a:gd name="T6" fmla="*/ 0 w 117"/>
                <a:gd name="T7" fmla="*/ 0 h 119"/>
                <a:gd name="T8" fmla="*/ 0 60000 65536"/>
                <a:gd name="T9" fmla="*/ 0 60000 65536"/>
                <a:gd name="T10" fmla="*/ 0 60000 65536"/>
                <a:gd name="T11" fmla="*/ 0 60000 65536"/>
                <a:gd name="T12" fmla="*/ 0 w 117"/>
                <a:gd name="T13" fmla="*/ 0 h 119"/>
                <a:gd name="T14" fmla="*/ 117 w 117"/>
                <a:gd name="T15" fmla="*/ 119 h 119"/>
              </a:gdLst>
              <a:ahLst/>
              <a:cxnLst>
                <a:cxn ang="T8">
                  <a:pos x="T0" y="T1"/>
                </a:cxn>
                <a:cxn ang="T9">
                  <a:pos x="T2" y="T3"/>
                </a:cxn>
                <a:cxn ang="T10">
                  <a:pos x="T4" y="T5"/>
                </a:cxn>
                <a:cxn ang="T11">
                  <a:pos x="T6" y="T7"/>
                </a:cxn>
              </a:cxnLst>
              <a:rect l="T12" t="T13" r="T14" b="T15"/>
              <a:pathLst>
                <a:path w="117" h="119">
                  <a:moveTo>
                    <a:pt x="0" y="0"/>
                  </a:moveTo>
                  <a:lnTo>
                    <a:pt x="60" y="119"/>
                  </a:lnTo>
                  <a:lnTo>
                    <a:pt x="117" y="0"/>
                  </a:lnTo>
                  <a:lnTo>
                    <a:pt x="0" y="0"/>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grpSp>
      <p:grpSp>
        <p:nvGrpSpPr>
          <p:cNvPr id="6" name="Group 20"/>
          <p:cNvGrpSpPr>
            <a:grpSpLocks/>
          </p:cNvGrpSpPr>
          <p:nvPr/>
        </p:nvGrpSpPr>
        <p:grpSpPr bwMode="auto">
          <a:xfrm>
            <a:off x="7002463" y="3978275"/>
            <a:ext cx="161925" cy="336550"/>
            <a:chOff x="4743" y="2501"/>
            <a:chExt cx="117" cy="220"/>
          </a:xfrm>
        </p:grpSpPr>
        <p:sp>
          <p:nvSpPr>
            <p:cNvPr id="79233" name="Rectangle 21"/>
            <p:cNvSpPr>
              <a:spLocks noChangeArrowheads="1"/>
            </p:cNvSpPr>
            <p:nvPr/>
          </p:nvSpPr>
          <p:spPr bwMode="auto">
            <a:xfrm>
              <a:off x="4787" y="2501"/>
              <a:ext cx="26" cy="26"/>
            </a:xfrm>
            <a:prstGeom prst="rect">
              <a:avLst/>
            </a:prstGeom>
            <a:solidFill>
              <a:schemeClr val="accent2"/>
            </a:solidFill>
            <a:ln w="9525">
              <a:solidFill>
                <a:schemeClr val="accent2"/>
              </a:solidFill>
              <a:miter lim="800000"/>
              <a:headEnd/>
              <a:tailEnd/>
            </a:ln>
          </p:spPr>
          <p:txBody>
            <a:bodyPr/>
            <a:lstStyle/>
            <a:p>
              <a:endParaRPr lang="en-GB">
                <a:solidFill>
                  <a:prstClr val="white"/>
                </a:solidFill>
                <a:latin typeface="Calibri"/>
              </a:endParaRPr>
            </a:p>
          </p:txBody>
        </p:sp>
        <p:sp>
          <p:nvSpPr>
            <p:cNvPr id="79234" name="Rectangle 22"/>
            <p:cNvSpPr>
              <a:spLocks noChangeArrowheads="1"/>
            </p:cNvSpPr>
            <p:nvPr/>
          </p:nvSpPr>
          <p:spPr bwMode="auto">
            <a:xfrm>
              <a:off x="4787" y="2553"/>
              <a:ext cx="26" cy="27"/>
            </a:xfrm>
            <a:prstGeom prst="rect">
              <a:avLst/>
            </a:prstGeom>
            <a:solidFill>
              <a:schemeClr val="accent2"/>
            </a:solidFill>
            <a:ln w="9525">
              <a:solidFill>
                <a:schemeClr val="accent2"/>
              </a:solidFill>
              <a:miter lim="800000"/>
              <a:headEnd/>
              <a:tailEnd/>
            </a:ln>
          </p:spPr>
          <p:txBody>
            <a:bodyPr/>
            <a:lstStyle/>
            <a:p>
              <a:endParaRPr lang="en-GB">
                <a:solidFill>
                  <a:prstClr val="white"/>
                </a:solidFill>
                <a:latin typeface="Calibri"/>
              </a:endParaRPr>
            </a:p>
          </p:txBody>
        </p:sp>
        <p:sp>
          <p:nvSpPr>
            <p:cNvPr id="79235" name="Freeform 23"/>
            <p:cNvSpPr>
              <a:spLocks/>
            </p:cNvSpPr>
            <p:nvPr/>
          </p:nvSpPr>
          <p:spPr bwMode="auto">
            <a:xfrm>
              <a:off x="4743" y="2602"/>
              <a:ext cx="117" cy="119"/>
            </a:xfrm>
            <a:custGeom>
              <a:avLst/>
              <a:gdLst>
                <a:gd name="T0" fmla="*/ 0 w 117"/>
                <a:gd name="T1" fmla="*/ 0 h 119"/>
                <a:gd name="T2" fmla="*/ 59 w 117"/>
                <a:gd name="T3" fmla="*/ 119 h 119"/>
                <a:gd name="T4" fmla="*/ 117 w 117"/>
                <a:gd name="T5" fmla="*/ 0 h 119"/>
                <a:gd name="T6" fmla="*/ 0 w 117"/>
                <a:gd name="T7" fmla="*/ 0 h 119"/>
                <a:gd name="T8" fmla="*/ 0 60000 65536"/>
                <a:gd name="T9" fmla="*/ 0 60000 65536"/>
                <a:gd name="T10" fmla="*/ 0 60000 65536"/>
                <a:gd name="T11" fmla="*/ 0 60000 65536"/>
                <a:gd name="T12" fmla="*/ 0 w 117"/>
                <a:gd name="T13" fmla="*/ 0 h 119"/>
                <a:gd name="T14" fmla="*/ 117 w 117"/>
                <a:gd name="T15" fmla="*/ 119 h 119"/>
              </a:gdLst>
              <a:ahLst/>
              <a:cxnLst>
                <a:cxn ang="T8">
                  <a:pos x="T0" y="T1"/>
                </a:cxn>
                <a:cxn ang="T9">
                  <a:pos x="T2" y="T3"/>
                </a:cxn>
                <a:cxn ang="T10">
                  <a:pos x="T4" y="T5"/>
                </a:cxn>
                <a:cxn ang="T11">
                  <a:pos x="T6" y="T7"/>
                </a:cxn>
              </a:cxnLst>
              <a:rect l="T12" t="T13" r="T14" b="T15"/>
              <a:pathLst>
                <a:path w="117" h="119">
                  <a:moveTo>
                    <a:pt x="0" y="0"/>
                  </a:moveTo>
                  <a:lnTo>
                    <a:pt x="59" y="119"/>
                  </a:lnTo>
                  <a:lnTo>
                    <a:pt x="117" y="0"/>
                  </a:lnTo>
                  <a:lnTo>
                    <a:pt x="0" y="0"/>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grpSp>
      <p:grpSp>
        <p:nvGrpSpPr>
          <p:cNvPr id="7" name="Group 24"/>
          <p:cNvGrpSpPr>
            <a:grpSpLocks/>
          </p:cNvGrpSpPr>
          <p:nvPr/>
        </p:nvGrpSpPr>
        <p:grpSpPr bwMode="auto">
          <a:xfrm>
            <a:off x="5584825" y="3978275"/>
            <a:ext cx="163513" cy="336550"/>
            <a:chOff x="3722" y="2501"/>
            <a:chExt cx="117" cy="220"/>
          </a:xfrm>
        </p:grpSpPr>
        <p:sp>
          <p:nvSpPr>
            <p:cNvPr id="79231" name="Rectangle 25"/>
            <p:cNvSpPr>
              <a:spLocks noChangeArrowheads="1"/>
            </p:cNvSpPr>
            <p:nvPr/>
          </p:nvSpPr>
          <p:spPr bwMode="auto">
            <a:xfrm>
              <a:off x="3766" y="2501"/>
              <a:ext cx="26" cy="105"/>
            </a:xfrm>
            <a:prstGeom prst="rect">
              <a:avLst/>
            </a:prstGeom>
            <a:solidFill>
              <a:schemeClr val="accent2"/>
            </a:solidFill>
            <a:ln w="9525">
              <a:solidFill>
                <a:schemeClr val="accent2"/>
              </a:solidFill>
              <a:miter lim="800000"/>
              <a:headEnd/>
              <a:tailEnd/>
            </a:ln>
          </p:spPr>
          <p:txBody>
            <a:bodyPr/>
            <a:lstStyle/>
            <a:p>
              <a:endParaRPr lang="en-GB">
                <a:solidFill>
                  <a:prstClr val="white"/>
                </a:solidFill>
                <a:latin typeface="Calibri"/>
              </a:endParaRPr>
            </a:p>
          </p:txBody>
        </p:sp>
        <p:sp>
          <p:nvSpPr>
            <p:cNvPr id="79232" name="Freeform 26"/>
            <p:cNvSpPr>
              <a:spLocks/>
            </p:cNvSpPr>
            <p:nvPr/>
          </p:nvSpPr>
          <p:spPr bwMode="auto">
            <a:xfrm>
              <a:off x="3722" y="2602"/>
              <a:ext cx="117" cy="119"/>
            </a:xfrm>
            <a:custGeom>
              <a:avLst/>
              <a:gdLst>
                <a:gd name="T0" fmla="*/ 0 w 117"/>
                <a:gd name="T1" fmla="*/ 0 h 119"/>
                <a:gd name="T2" fmla="*/ 57 w 117"/>
                <a:gd name="T3" fmla="*/ 119 h 119"/>
                <a:gd name="T4" fmla="*/ 117 w 117"/>
                <a:gd name="T5" fmla="*/ 0 h 119"/>
                <a:gd name="T6" fmla="*/ 0 w 117"/>
                <a:gd name="T7" fmla="*/ 0 h 119"/>
                <a:gd name="T8" fmla="*/ 0 60000 65536"/>
                <a:gd name="T9" fmla="*/ 0 60000 65536"/>
                <a:gd name="T10" fmla="*/ 0 60000 65536"/>
                <a:gd name="T11" fmla="*/ 0 60000 65536"/>
                <a:gd name="T12" fmla="*/ 0 w 117"/>
                <a:gd name="T13" fmla="*/ 0 h 119"/>
                <a:gd name="T14" fmla="*/ 117 w 117"/>
                <a:gd name="T15" fmla="*/ 119 h 119"/>
              </a:gdLst>
              <a:ahLst/>
              <a:cxnLst>
                <a:cxn ang="T8">
                  <a:pos x="T0" y="T1"/>
                </a:cxn>
                <a:cxn ang="T9">
                  <a:pos x="T2" y="T3"/>
                </a:cxn>
                <a:cxn ang="T10">
                  <a:pos x="T4" y="T5"/>
                </a:cxn>
                <a:cxn ang="T11">
                  <a:pos x="T6" y="T7"/>
                </a:cxn>
              </a:cxnLst>
              <a:rect l="T12" t="T13" r="T14" b="T15"/>
              <a:pathLst>
                <a:path w="117" h="119">
                  <a:moveTo>
                    <a:pt x="0" y="0"/>
                  </a:moveTo>
                  <a:lnTo>
                    <a:pt x="57" y="119"/>
                  </a:lnTo>
                  <a:lnTo>
                    <a:pt x="117" y="0"/>
                  </a:lnTo>
                  <a:lnTo>
                    <a:pt x="0" y="0"/>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grpSp>
      <p:grpSp>
        <p:nvGrpSpPr>
          <p:cNvPr id="8" name="Group 27"/>
          <p:cNvGrpSpPr>
            <a:grpSpLocks/>
          </p:cNvGrpSpPr>
          <p:nvPr/>
        </p:nvGrpSpPr>
        <p:grpSpPr bwMode="auto">
          <a:xfrm>
            <a:off x="6240463" y="3978275"/>
            <a:ext cx="161925" cy="336550"/>
            <a:chOff x="4194" y="2501"/>
            <a:chExt cx="117" cy="220"/>
          </a:xfrm>
        </p:grpSpPr>
        <p:sp>
          <p:nvSpPr>
            <p:cNvPr id="79229" name="Rectangle 28"/>
            <p:cNvSpPr>
              <a:spLocks noChangeArrowheads="1"/>
            </p:cNvSpPr>
            <p:nvPr/>
          </p:nvSpPr>
          <p:spPr bwMode="auto">
            <a:xfrm>
              <a:off x="4238" y="2501"/>
              <a:ext cx="26" cy="105"/>
            </a:xfrm>
            <a:prstGeom prst="rect">
              <a:avLst/>
            </a:prstGeom>
            <a:solidFill>
              <a:schemeClr val="accent2"/>
            </a:solidFill>
            <a:ln w="9525">
              <a:solidFill>
                <a:schemeClr val="accent2"/>
              </a:solidFill>
              <a:miter lim="800000"/>
              <a:headEnd/>
              <a:tailEnd/>
            </a:ln>
          </p:spPr>
          <p:txBody>
            <a:bodyPr/>
            <a:lstStyle/>
            <a:p>
              <a:endParaRPr lang="en-GB">
                <a:solidFill>
                  <a:prstClr val="white"/>
                </a:solidFill>
                <a:latin typeface="Calibri"/>
              </a:endParaRPr>
            </a:p>
          </p:txBody>
        </p:sp>
        <p:sp>
          <p:nvSpPr>
            <p:cNvPr id="79230" name="Freeform 29"/>
            <p:cNvSpPr>
              <a:spLocks/>
            </p:cNvSpPr>
            <p:nvPr/>
          </p:nvSpPr>
          <p:spPr bwMode="auto">
            <a:xfrm>
              <a:off x="4194" y="2602"/>
              <a:ext cx="117" cy="119"/>
            </a:xfrm>
            <a:custGeom>
              <a:avLst/>
              <a:gdLst>
                <a:gd name="T0" fmla="*/ 0 w 117"/>
                <a:gd name="T1" fmla="*/ 0 h 119"/>
                <a:gd name="T2" fmla="*/ 57 w 117"/>
                <a:gd name="T3" fmla="*/ 119 h 119"/>
                <a:gd name="T4" fmla="*/ 117 w 117"/>
                <a:gd name="T5" fmla="*/ 0 h 119"/>
                <a:gd name="T6" fmla="*/ 0 w 117"/>
                <a:gd name="T7" fmla="*/ 0 h 119"/>
                <a:gd name="T8" fmla="*/ 0 60000 65536"/>
                <a:gd name="T9" fmla="*/ 0 60000 65536"/>
                <a:gd name="T10" fmla="*/ 0 60000 65536"/>
                <a:gd name="T11" fmla="*/ 0 60000 65536"/>
                <a:gd name="T12" fmla="*/ 0 w 117"/>
                <a:gd name="T13" fmla="*/ 0 h 119"/>
                <a:gd name="T14" fmla="*/ 117 w 117"/>
                <a:gd name="T15" fmla="*/ 119 h 119"/>
              </a:gdLst>
              <a:ahLst/>
              <a:cxnLst>
                <a:cxn ang="T8">
                  <a:pos x="T0" y="T1"/>
                </a:cxn>
                <a:cxn ang="T9">
                  <a:pos x="T2" y="T3"/>
                </a:cxn>
                <a:cxn ang="T10">
                  <a:pos x="T4" y="T5"/>
                </a:cxn>
                <a:cxn ang="T11">
                  <a:pos x="T6" y="T7"/>
                </a:cxn>
              </a:cxnLst>
              <a:rect l="T12" t="T13" r="T14" b="T15"/>
              <a:pathLst>
                <a:path w="117" h="119">
                  <a:moveTo>
                    <a:pt x="0" y="0"/>
                  </a:moveTo>
                  <a:lnTo>
                    <a:pt x="57" y="119"/>
                  </a:lnTo>
                  <a:lnTo>
                    <a:pt x="117" y="0"/>
                  </a:lnTo>
                  <a:lnTo>
                    <a:pt x="0" y="0"/>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grpSp>
      <p:grpSp>
        <p:nvGrpSpPr>
          <p:cNvPr id="9" name="Group 30"/>
          <p:cNvGrpSpPr>
            <a:grpSpLocks/>
          </p:cNvGrpSpPr>
          <p:nvPr/>
        </p:nvGrpSpPr>
        <p:grpSpPr bwMode="auto">
          <a:xfrm>
            <a:off x="8388350" y="3116263"/>
            <a:ext cx="504825" cy="474662"/>
            <a:chOff x="5735" y="1940"/>
            <a:chExt cx="205" cy="309"/>
          </a:xfrm>
        </p:grpSpPr>
        <p:sp>
          <p:nvSpPr>
            <p:cNvPr id="79227" name="Freeform 31"/>
            <p:cNvSpPr>
              <a:spLocks/>
            </p:cNvSpPr>
            <p:nvPr/>
          </p:nvSpPr>
          <p:spPr bwMode="auto">
            <a:xfrm>
              <a:off x="5735" y="1940"/>
              <a:ext cx="161" cy="232"/>
            </a:xfrm>
            <a:custGeom>
              <a:avLst/>
              <a:gdLst>
                <a:gd name="T0" fmla="*/ 15 w 161"/>
                <a:gd name="T1" fmla="*/ 0 h 232"/>
                <a:gd name="T2" fmla="*/ 0 w 161"/>
                <a:gd name="T3" fmla="*/ 12 h 232"/>
                <a:gd name="T4" fmla="*/ 145 w 161"/>
                <a:gd name="T5" fmla="*/ 232 h 232"/>
                <a:gd name="T6" fmla="*/ 161 w 161"/>
                <a:gd name="T7" fmla="*/ 221 h 232"/>
                <a:gd name="T8" fmla="*/ 15 w 161"/>
                <a:gd name="T9" fmla="*/ 0 h 232"/>
                <a:gd name="T10" fmla="*/ 0 60000 65536"/>
                <a:gd name="T11" fmla="*/ 0 60000 65536"/>
                <a:gd name="T12" fmla="*/ 0 60000 65536"/>
                <a:gd name="T13" fmla="*/ 0 60000 65536"/>
                <a:gd name="T14" fmla="*/ 0 60000 65536"/>
                <a:gd name="T15" fmla="*/ 0 w 161"/>
                <a:gd name="T16" fmla="*/ 0 h 232"/>
                <a:gd name="T17" fmla="*/ 161 w 161"/>
                <a:gd name="T18" fmla="*/ 232 h 232"/>
              </a:gdLst>
              <a:ahLst/>
              <a:cxnLst>
                <a:cxn ang="T10">
                  <a:pos x="T0" y="T1"/>
                </a:cxn>
                <a:cxn ang="T11">
                  <a:pos x="T2" y="T3"/>
                </a:cxn>
                <a:cxn ang="T12">
                  <a:pos x="T4" y="T5"/>
                </a:cxn>
                <a:cxn ang="T13">
                  <a:pos x="T6" y="T7"/>
                </a:cxn>
                <a:cxn ang="T14">
                  <a:pos x="T8" y="T9"/>
                </a:cxn>
              </a:cxnLst>
              <a:rect l="T15" t="T16" r="T17" b="T18"/>
              <a:pathLst>
                <a:path w="161" h="232">
                  <a:moveTo>
                    <a:pt x="15" y="0"/>
                  </a:moveTo>
                  <a:lnTo>
                    <a:pt x="0" y="12"/>
                  </a:lnTo>
                  <a:lnTo>
                    <a:pt x="145" y="232"/>
                  </a:lnTo>
                  <a:lnTo>
                    <a:pt x="161" y="221"/>
                  </a:lnTo>
                  <a:lnTo>
                    <a:pt x="15" y="0"/>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sp>
          <p:nvSpPr>
            <p:cNvPr id="79228" name="Freeform 32"/>
            <p:cNvSpPr>
              <a:spLocks/>
            </p:cNvSpPr>
            <p:nvPr/>
          </p:nvSpPr>
          <p:spPr bwMode="auto">
            <a:xfrm>
              <a:off x="5841" y="2135"/>
              <a:ext cx="99" cy="114"/>
            </a:xfrm>
            <a:custGeom>
              <a:avLst/>
              <a:gdLst>
                <a:gd name="T0" fmla="*/ 0 w 99"/>
                <a:gd name="T1" fmla="*/ 55 h 114"/>
                <a:gd name="T2" fmla="*/ 99 w 99"/>
                <a:gd name="T3" fmla="*/ 114 h 114"/>
                <a:gd name="T4" fmla="*/ 86 w 99"/>
                <a:gd name="T5" fmla="*/ 0 h 114"/>
                <a:gd name="T6" fmla="*/ 0 w 99"/>
                <a:gd name="T7" fmla="*/ 55 h 114"/>
                <a:gd name="T8" fmla="*/ 0 60000 65536"/>
                <a:gd name="T9" fmla="*/ 0 60000 65536"/>
                <a:gd name="T10" fmla="*/ 0 60000 65536"/>
                <a:gd name="T11" fmla="*/ 0 60000 65536"/>
                <a:gd name="T12" fmla="*/ 0 w 99"/>
                <a:gd name="T13" fmla="*/ 0 h 114"/>
                <a:gd name="T14" fmla="*/ 99 w 99"/>
                <a:gd name="T15" fmla="*/ 114 h 114"/>
              </a:gdLst>
              <a:ahLst/>
              <a:cxnLst>
                <a:cxn ang="T8">
                  <a:pos x="T0" y="T1"/>
                </a:cxn>
                <a:cxn ang="T9">
                  <a:pos x="T2" y="T3"/>
                </a:cxn>
                <a:cxn ang="T10">
                  <a:pos x="T4" y="T5"/>
                </a:cxn>
                <a:cxn ang="T11">
                  <a:pos x="T6" y="T7"/>
                </a:cxn>
              </a:cxnLst>
              <a:rect l="T12" t="T13" r="T14" b="T15"/>
              <a:pathLst>
                <a:path w="99" h="114">
                  <a:moveTo>
                    <a:pt x="0" y="55"/>
                  </a:moveTo>
                  <a:lnTo>
                    <a:pt x="99" y="114"/>
                  </a:lnTo>
                  <a:lnTo>
                    <a:pt x="86" y="0"/>
                  </a:lnTo>
                  <a:lnTo>
                    <a:pt x="0" y="55"/>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grpSp>
      <p:grpSp>
        <p:nvGrpSpPr>
          <p:cNvPr id="10" name="Group 33"/>
          <p:cNvGrpSpPr>
            <a:grpSpLocks/>
          </p:cNvGrpSpPr>
          <p:nvPr/>
        </p:nvGrpSpPr>
        <p:grpSpPr bwMode="auto">
          <a:xfrm>
            <a:off x="7740650" y="3121025"/>
            <a:ext cx="142875" cy="503238"/>
            <a:chOff x="5420" y="1943"/>
            <a:chExt cx="103" cy="328"/>
          </a:xfrm>
        </p:grpSpPr>
        <p:sp>
          <p:nvSpPr>
            <p:cNvPr id="79225" name="Rectangle 34"/>
            <p:cNvSpPr>
              <a:spLocks noChangeArrowheads="1"/>
            </p:cNvSpPr>
            <p:nvPr/>
          </p:nvSpPr>
          <p:spPr bwMode="auto">
            <a:xfrm>
              <a:off x="5461" y="1943"/>
              <a:ext cx="20" cy="229"/>
            </a:xfrm>
            <a:prstGeom prst="rect">
              <a:avLst/>
            </a:prstGeom>
            <a:solidFill>
              <a:schemeClr val="accent2"/>
            </a:solidFill>
            <a:ln w="9525">
              <a:solidFill>
                <a:schemeClr val="accent2"/>
              </a:solidFill>
              <a:miter lim="800000"/>
              <a:headEnd/>
              <a:tailEnd/>
            </a:ln>
          </p:spPr>
          <p:txBody>
            <a:bodyPr/>
            <a:lstStyle/>
            <a:p>
              <a:endParaRPr lang="en-GB">
                <a:solidFill>
                  <a:prstClr val="white"/>
                </a:solidFill>
                <a:latin typeface="Calibri"/>
              </a:endParaRPr>
            </a:p>
          </p:txBody>
        </p:sp>
        <p:sp>
          <p:nvSpPr>
            <p:cNvPr id="79226" name="Freeform 35"/>
            <p:cNvSpPr>
              <a:spLocks/>
            </p:cNvSpPr>
            <p:nvPr/>
          </p:nvSpPr>
          <p:spPr bwMode="auto">
            <a:xfrm>
              <a:off x="5420" y="2168"/>
              <a:ext cx="103" cy="103"/>
            </a:xfrm>
            <a:custGeom>
              <a:avLst/>
              <a:gdLst>
                <a:gd name="T0" fmla="*/ 0 w 103"/>
                <a:gd name="T1" fmla="*/ 0 h 103"/>
                <a:gd name="T2" fmla="*/ 52 w 103"/>
                <a:gd name="T3" fmla="*/ 103 h 103"/>
                <a:gd name="T4" fmla="*/ 103 w 103"/>
                <a:gd name="T5" fmla="*/ 0 h 103"/>
                <a:gd name="T6" fmla="*/ 0 w 103"/>
                <a:gd name="T7" fmla="*/ 0 h 103"/>
                <a:gd name="T8" fmla="*/ 0 60000 65536"/>
                <a:gd name="T9" fmla="*/ 0 60000 65536"/>
                <a:gd name="T10" fmla="*/ 0 60000 65536"/>
                <a:gd name="T11" fmla="*/ 0 60000 65536"/>
                <a:gd name="T12" fmla="*/ 0 w 103"/>
                <a:gd name="T13" fmla="*/ 0 h 103"/>
                <a:gd name="T14" fmla="*/ 103 w 103"/>
                <a:gd name="T15" fmla="*/ 103 h 103"/>
              </a:gdLst>
              <a:ahLst/>
              <a:cxnLst>
                <a:cxn ang="T8">
                  <a:pos x="T0" y="T1"/>
                </a:cxn>
                <a:cxn ang="T9">
                  <a:pos x="T2" y="T3"/>
                </a:cxn>
                <a:cxn ang="T10">
                  <a:pos x="T4" y="T5"/>
                </a:cxn>
                <a:cxn ang="T11">
                  <a:pos x="T6" y="T7"/>
                </a:cxn>
              </a:cxnLst>
              <a:rect l="T12" t="T13" r="T14" b="T15"/>
              <a:pathLst>
                <a:path w="103" h="103">
                  <a:moveTo>
                    <a:pt x="0" y="0"/>
                  </a:moveTo>
                  <a:lnTo>
                    <a:pt x="52" y="103"/>
                  </a:lnTo>
                  <a:lnTo>
                    <a:pt x="103" y="0"/>
                  </a:lnTo>
                  <a:lnTo>
                    <a:pt x="0" y="0"/>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grpSp>
      <p:grpSp>
        <p:nvGrpSpPr>
          <p:cNvPr id="11" name="Group 36"/>
          <p:cNvGrpSpPr>
            <a:grpSpLocks/>
          </p:cNvGrpSpPr>
          <p:nvPr/>
        </p:nvGrpSpPr>
        <p:grpSpPr bwMode="auto">
          <a:xfrm>
            <a:off x="6370638" y="3155950"/>
            <a:ext cx="144462" cy="476250"/>
            <a:chOff x="4288" y="1965"/>
            <a:chExt cx="104" cy="311"/>
          </a:xfrm>
        </p:grpSpPr>
        <p:sp>
          <p:nvSpPr>
            <p:cNvPr id="79223" name="Rectangle 37"/>
            <p:cNvSpPr>
              <a:spLocks noChangeArrowheads="1"/>
            </p:cNvSpPr>
            <p:nvPr/>
          </p:nvSpPr>
          <p:spPr bwMode="auto">
            <a:xfrm>
              <a:off x="4330" y="1965"/>
              <a:ext cx="20" cy="211"/>
            </a:xfrm>
            <a:prstGeom prst="rect">
              <a:avLst/>
            </a:prstGeom>
            <a:solidFill>
              <a:schemeClr val="accent2"/>
            </a:solidFill>
            <a:ln w="9525">
              <a:solidFill>
                <a:schemeClr val="accent2"/>
              </a:solidFill>
              <a:miter lim="800000"/>
              <a:headEnd/>
              <a:tailEnd/>
            </a:ln>
          </p:spPr>
          <p:txBody>
            <a:bodyPr/>
            <a:lstStyle/>
            <a:p>
              <a:endParaRPr lang="en-GB">
                <a:solidFill>
                  <a:prstClr val="white"/>
                </a:solidFill>
                <a:latin typeface="Calibri"/>
              </a:endParaRPr>
            </a:p>
          </p:txBody>
        </p:sp>
        <p:sp>
          <p:nvSpPr>
            <p:cNvPr id="79224" name="Freeform 38"/>
            <p:cNvSpPr>
              <a:spLocks/>
            </p:cNvSpPr>
            <p:nvPr/>
          </p:nvSpPr>
          <p:spPr bwMode="auto">
            <a:xfrm>
              <a:off x="4288" y="2172"/>
              <a:ext cx="104" cy="104"/>
            </a:xfrm>
            <a:custGeom>
              <a:avLst/>
              <a:gdLst>
                <a:gd name="T0" fmla="*/ 0 w 104"/>
                <a:gd name="T1" fmla="*/ 0 h 104"/>
                <a:gd name="T2" fmla="*/ 51 w 104"/>
                <a:gd name="T3" fmla="*/ 104 h 104"/>
                <a:gd name="T4" fmla="*/ 104 w 104"/>
                <a:gd name="T5" fmla="*/ 0 h 104"/>
                <a:gd name="T6" fmla="*/ 0 w 104"/>
                <a:gd name="T7" fmla="*/ 0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0" y="0"/>
                  </a:moveTo>
                  <a:lnTo>
                    <a:pt x="51" y="104"/>
                  </a:lnTo>
                  <a:lnTo>
                    <a:pt x="104" y="0"/>
                  </a:lnTo>
                  <a:lnTo>
                    <a:pt x="0" y="0"/>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grpSp>
      <p:grpSp>
        <p:nvGrpSpPr>
          <p:cNvPr id="12" name="Group 39"/>
          <p:cNvGrpSpPr>
            <a:grpSpLocks/>
          </p:cNvGrpSpPr>
          <p:nvPr/>
        </p:nvGrpSpPr>
        <p:grpSpPr bwMode="auto">
          <a:xfrm>
            <a:off x="6773863" y="3144838"/>
            <a:ext cx="144462" cy="474662"/>
            <a:chOff x="4579" y="1958"/>
            <a:chExt cx="104" cy="309"/>
          </a:xfrm>
        </p:grpSpPr>
        <p:sp>
          <p:nvSpPr>
            <p:cNvPr id="79221" name="Rectangle 40"/>
            <p:cNvSpPr>
              <a:spLocks noChangeArrowheads="1"/>
            </p:cNvSpPr>
            <p:nvPr/>
          </p:nvSpPr>
          <p:spPr bwMode="auto">
            <a:xfrm>
              <a:off x="4621" y="1958"/>
              <a:ext cx="20" cy="212"/>
            </a:xfrm>
            <a:prstGeom prst="rect">
              <a:avLst/>
            </a:prstGeom>
            <a:solidFill>
              <a:schemeClr val="accent2"/>
            </a:solidFill>
            <a:ln w="9525">
              <a:solidFill>
                <a:schemeClr val="accent2"/>
              </a:solidFill>
              <a:miter lim="800000"/>
              <a:headEnd/>
              <a:tailEnd/>
            </a:ln>
          </p:spPr>
          <p:txBody>
            <a:bodyPr/>
            <a:lstStyle/>
            <a:p>
              <a:endParaRPr lang="en-GB">
                <a:solidFill>
                  <a:prstClr val="white"/>
                </a:solidFill>
                <a:latin typeface="Calibri"/>
              </a:endParaRPr>
            </a:p>
          </p:txBody>
        </p:sp>
        <p:sp>
          <p:nvSpPr>
            <p:cNvPr id="79222" name="Freeform 41"/>
            <p:cNvSpPr>
              <a:spLocks/>
            </p:cNvSpPr>
            <p:nvPr/>
          </p:nvSpPr>
          <p:spPr bwMode="auto">
            <a:xfrm>
              <a:off x="4579" y="2165"/>
              <a:ext cx="104" cy="102"/>
            </a:xfrm>
            <a:custGeom>
              <a:avLst/>
              <a:gdLst>
                <a:gd name="T0" fmla="*/ 0 w 104"/>
                <a:gd name="T1" fmla="*/ 0 h 102"/>
                <a:gd name="T2" fmla="*/ 51 w 104"/>
                <a:gd name="T3" fmla="*/ 102 h 102"/>
                <a:gd name="T4" fmla="*/ 104 w 104"/>
                <a:gd name="T5" fmla="*/ 0 h 102"/>
                <a:gd name="T6" fmla="*/ 0 w 104"/>
                <a:gd name="T7" fmla="*/ 0 h 102"/>
                <a:gd name="T8" fmla="*/ 0 60000 65536"/>
                <a:gd name="T9" fmla="*/ 0 60000 65536"/>
                <a:gd name="T10" fmla="*/ 0 60000 65536"/>
                <a:gd name="T11" fmla="*/ 0 60000 65536"/>
                <a:gd name="T12" fmla="*/ 0 w 104"/>
                <a:gd name="T13" fmla="*/ 0 h 102"/>
                <a:gd name="T14" fmla="*/ 104 w 104"/>
                <a:gd name="T15" fmla="*/ 102 h 102"/>
              </a:gdLst>
              <a:ahLst/>
              <a:cxnLst>
                <a:cxn ang="T8">
                  <a:pos x="T0" y="T1"/>
                </a:cxn>
                <a:cxn ang="T9">
                  <a:pos x="T2" y="T3"/>
                </a:cxn>
                <a:cxn ang="T10">
                  <a:pos x="T4" y="T5"/>
                </a:cxn>
                <a:cxn ang="T11">
                  <a:pos x="T6" y="T7"/>
                </a:cxn>
              </a:cxnLst>
              <a:rect l="T12" t="T13" r="T14" b="T15"/>
              <a:pathLst>
                <a:path w="104" h="102">
                  <a:moveTo>
                    <a:pt x="0" y="0"/>
                  </a:moveTo>
                  <a:lnTo>
                    <a:pt x="51" y="102"/>
                  </a:lnTo>
                  <a:lnTo>
                    <a:pt x="104" y="0"/>
                  </a:lnTo>
                  <a:lnTo>
                    <a:pt x="0" y="0"/>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grpSp>
      <p:grpSp>
        <p:nvGrpSpPr>
          <p:cNvPr id="13" name="Group 42"/>
          <p:cNvGrpSpPr>
            <a:grpSpLocks/>
          </p:cNvGrpSpPr>
          <p:nvPr/>
        </p:nvGrpSpPr>
        <p:grpSpPr bwMode="auto">
          <a:xfrm>
            <a:off x="4637088" y="3978275"/>
            <a:ext cx="161925" cy="336550"/>
            <a:chOff x="3038" y="2501"/>
            <a:chExt cx="117" cy="220"/>
          </a:xfrm>
        </p:grpSpPr>
        <p:sp>
          <p:nvSpPr>
            <p:cNvPr id="79219" name="Rectangle 43"/>
            <p:cNvSpPr>
              <a:spLocks noChangeArrowheads="1"/>
            </p:cNvSpPr>
            <p:nvPr/>
          </p:nvSpPr>
          <p:spPr bwMode="auto">
            <a:xfrm>
              <a:off x="3082" y="2501"/>
              <a:ext cx="27" cy="105"/>
            </a:xfrm>
            <a:prstGeom prst="rect">
              <a:avLst/>
            </a:prstGeom>
            <a:solidFill>
              <a:schemeClr val="accent2"/>
            </a:solidFill>
            <a:ln w="9525">
              <a:solidFill>
                <a:schemeClr val="accent2"/>
              </a:solidFill>
              <a:miter lim="800000"/>
              <a:headEnd/>
              <a:tailEnd/>
            </a:ln>
          </p:spPr>
          <p:txBody>
            <a:bodyPr/>
            <a:lstStyle/>
            <a:p>
              <a:endParaRPr lang="en-GB">
                <a:solidFill>
                  <a:prstClr val="white"/>
                </a:solidFill>
                <a:latin typeface="Calibri"/>
              </a:endParaRPr>
            </a:p>
          </p:txBody>
        </p:sp>
        <p:sp>
          <p:nvSpPr>
            <p:cNvPr id="79220" name="Freeform 44"/>
            <p:cNvSpPr>
              <a:spLocks/>
            </p:cNvSpPr>
            <p:nvPr/>
          </p:nvSpPr>
          <p:spPr bwMode="auto">
            <a:xfrm>
              <a:off x="3038" y="2602"/>
              <a:ext cx="117" cy="119"/>
            </a:xfrm>
            <a:custGeom>
              <a:avLst/>
              <a:gdLst>
                <a:gd name="T0" fmla="*/ 0 w 117"/>
                <a:gd name="T1" fmla="*/ 0 h 119"/>
                <a:gd name="T2" fmla="*/ 58 w 117"/>
                <a:gd name="T3" fmla="*/ 119 h 119"/>
                <a:gd name="T4" fmla="*/ 117 w 117"/>
                <a:gd name="T5" fmla="*/ 0 h 119"/>
                <a:gd name="T6" fmla="*/ 0 w 117"/>
                <a:gd name="T7" fmla="*/ 0 h 119"/>
                <a:gd name="T8" fmla="*/ 0 60000 65536"/>
                <a:gd name="T9" fmla="*/ 0 60000 65536"/>
                <a:gd name="T10" fmla="*/ 0 60000 65536"/>
                <a:gd name="T11" fmla="*/ 0 60000 65536"/>
                <a:gd name="T12" fmla="*/ 0 w 117"/>
                <a:gd name="T13" fmla="*/ 0 h 119"/>
                <a:gd name="T14" fmla="*/ 117 w 117"/>
                <a:gd name="T15" fmla="*/ 119 h 119"/>
              </a:gdLst>
              <a:ahLst/>
              <a:cxnLst>
                <a:cxn ang="T8">
                  <a:pos x="T0" y="T1"/>
                </a:cxn>
                <a:cxn ang="T9">
                  <a:pos x="T2" y="T3"/>
                </a:cxn>
                <a:cxn ang="T10">
                  <a:pos x="T4" y="T5"/>
                </a:cxn>
                <a:cxn ang="T11">
                  <a:pos x="T6" y="T7"/>
                </a:cxn>
              </a:cxnLst>
              <a:rect l="T12" t="T13" r="T14" b="T15"/>
              <a:pathLst>
                <a:path w="117" h="119">
                  <a:moveTo>
                    <a:pt x="0" y="0"/>
                  </a:moveTo>
                  <a:lnTo>
                    <a:pt x="58" y="119"/>
                  </a:lnTo>
                  <a:lnTo>
                    <a:pt x="117" y="0"/>
                  </a:lnTo>
                  <a:lnTo>
                    <a:pt x="0" y="0"/>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grpSp>
      <p:grpSp>
        <p:nvGrpSpPr>
          <p:cNvPr id="14" name="Group 45"/>
          <p:cNvGrpSpPr>
            <a:grpSpLocks/>
          </p:cNvGrpSpPr>
          <p:nvPr/>
        </p:nvGrpSpPr>
        <p:grpSpPr bwMode="auto">
          <a:xfrm>
            <a:off x="4129088" y="3990975"/>
            <a:ext cx="161925" cy="338138"/>
            <a:chOff x="2672" y="2509"/>
            <a:chExt cx="117" cy="221"/>
          </a:xfrm>
        </p:grpSpPr>
        <p:sp>
          <p:nvSpPr>
            <p:cNvPr id="79217" name="Rectangle 46"/>
            <p:cNvSpPr>
              <a:spLocks noChangeArrowheads="1"/>
            </p:cNvSpPr>
            <p:nvPr/>
          </p:nvSpPr>
          <p:spPr bwMode="auto">
            <a:xfrm>
              <a:off x="2716" y="2509"/>
              <a:ext cx="27" cy="106"/>
            </a:xfrm>
            <a:prstGeom prst="rect">
              <a:avLst/>
            </a:prstGeom>
            <a:solidFill>
              <a:schemeClr val="accent2"/>
            </a:solidFill>
            <a:ln w="9525">
              <a:solidFill>
                <a:schemeClr val="accent2"/>
              </a:solidFill>
              <a:miter lim="800000"/>
              <a:headEnd/>
              <a:tailEnd/>
            </a:ln>
          </p:spPr>
          <p:txBody>
            <a:bodyPr/>
            <a:lstStyle/>
            <a:p>
              <a:endParaRPr lang="en-GB">
                <a:solidFill>
                  <a:prstClr val="white"/>
                </a:solidFill>
                <a:latin typeface="Calibri"/>
              </a:endParaRPr>
            </a:p>
          </p:txBody>
        </p:sp>
        <p:sp>
          <p:nvSpPr>
            <p:cNvPr id="79218" name="Freeform 47"/>
            <p:cNvSpPr>
              <a:spLocks/>
            </p:cNvSpPr>
            <p:nvPr/>
          </p:nvSpPr>
          <p:spPr bwMode="auto">
            <a:xfrm>
              <a:off x="2672" y="2611"/>
              <a:ext cx="117" cy="119"/>
            </a:xfrm>
            <a:custGeom>
              <a:avLst/>
              <a:gdLst>
                <a:gd name="T0" fmla="*/ 0 w 117"/>
                <a:gd name="T1" fmla="*/ 0 h 119"/>
                <a:gd name="T2" fmla="*/ 58 w 117"/>
                <a:gd name="T3" fmla="*/ 119 h 119"/>
                <a:gd name="T4" fmla="*/ 117 w 117"/>
                <a:gd name="T5" fmla="*/ 0 h 119"/>
                <a:gd name="T6" fmla="*/ 0 w 117"/>
                <a:gd name="T7" fmla="*/ 0 h 119"/>
                <a:gd name="T8" fmla="*/ 0 60000 65536"/>
                <a:gd name="T9" fmla="*/ 0 60000 65536"/>
                <a:gd name="T10" fmla="*/ 0 60000 65536"/>
                <a:gd name="T11" fmla="*/ 0 60000 65536"/>
                <a:gd name="T12" fmla="*/ 0 w 117"/>
                <a:gd name="T13" fmla="*/ 0 h 119"/>
                <a:gd name="T14" fmla="*/ 117 w 117"/>
                <a:gd name="T15" fmla="*/ 119 h 119"/>
              </a:gdLst>
              <a:ahLst/>
              <a:cxnLst>
                <a:cxn ang="T8">
                  <a:pos x="T0" y="T1"/>
                </a:cxn>
                <a:cxn ang="T9">
                  <a:pos x="T2" y="T3"/>
                </a:cxn>
                <a:cxn ang="T10">
                  <a:pos x="T4" y="T5"/>
                </a:cxn>
                <a:cxn ang="T11">
                  <a:pos x="T6" y="T7"/>
                </a:cxn>
              </a:cxnLst>
              <a:rect l="T12" t="T13" r="T14" b="T15"/>
              <a:pathLst>
                <a:path w="117" h="119">
                  <a:moveTo>
                    <a:pt x="0" y="0"/>
                  </a:moveTo>
                  <a:lnTo>
                    <a:pt x="58" y="119"/>
                  </a:lnTo>
                  <a:lnTo>
                    <a:pt x="117" y="0"/>
                  </a:lnTo>
                  <a:lnTo>
                    <a:pt x="0" y="0"/>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grpSp>
      <p:grpSp>
        <p:nvGrpSpPr>
          <p:cNvPr id="15" name="Group 48"/>
          <p:cNvGrpSpPr>
            <a:grpSpLocks/>
          </p:cNvGrpSpPr>
          <p:nvPr/>
        </p:nvGrpSpPr>
        <p:grpSpPr bwMode="auto">
          <a:xfrm>
            <a:off x="3651250" y="3990975"/>
            <a:ext cx="163513" cy="338138"/>
            <a:chOff x="2328" y="2509"/>
            <a:chExt cx="117" cy="221"/>
          </a:xfrm>
        </p:grpSpPr>
        <p:sp>
          <p:nvSpPr>
            <p:cNvPr id="79215" name="Rectangle 49"/>
            <p:cNvSpPr>
              <a:spLocks noChangeArrowheads="1"/>
            </p:cNvSpPr>
            <p:nvPr/>
          </p:nvSpPr>
          <p:spPr bwMode="auto">
            <a:xfrm>
              <a:off x="2372" y="2509"/>
              <a:ext cx="27" cy="106"/>
            </a:xfrm>
            <a:prstGeom prst="rect">
              <a:avLst/>
            </a:prstGeom>
            <a:solidFill>
              <a:schemeClr val="accent2"/>
            </a:solidFill>
            <a:ln w="9525">
              <a:solidFill>
                <a:schemeClr val="accent2"/>
              </a:solidFill>
              <a:miter lim="800000"/>
              <a:headEnd/>
              <a:tailEnd/>
            </a:ln>
          </p:spPr>
          <p:txBody>
            <a:bodyPr/>
            <a:lstStyle/>
            <a:p>
              <a:endParaRPr lang="en-GB">
                <a:solidFill>
                  <a:prstClr val="white"/>
                </a:solidFill>
                <a:latin typeface="Calibri"/>
              </a:endParaRPr>
            </a:p>
          </p:txBody>
        </p:sp>
        <p:sp>
          <p:nvSpPr>
            <p:cNvPr id="79216" name="Freeform 50"/>
            <p:cNvSpPr>
              <a:spLocks/>
            </p:cNvSpPr>
            <p:nvPr/>
          </p:nvSpPr>
          <p:spPr bwMode="auto">
            <a:xfrm>
              <a:off x="2328" y="2611"/>
              <a:ext cx="117" cy="119"/>
            </a:xfrm>
            <a:custGeom>
              <a:avLst/>
              <a:gdLst>
                <a:gd name="T0" fmla="*/ 0 w 117"/>
                <a:gd name="T1" fmla="*/ 0 h 119"/>
                <a:gd name="T2" fmla="*/ 58 w 117"/>
                <a:gd name="T3" fmla="*/ 119 h 119"/>
                <a:gd name="T4" fmla="*/ 117 w 117"/>
                <a:gd name="T5" fmla="*/ 0 h 119"/>
                <a:gd name="T6" fmla="*/ 0 w 117"/>
                <a:gd name="T7" fmla="*/ 0 h 119"/>
                <a:gd name="T8" fmla="*/ 0 60000 65536"/>
                <a:gd name="T9" fmla="*/ 0 60000 65536"/>
                <a:gd name="T10" fmla="*/ 0 60000 65536"/>
                <a:gd name="T11" fmla="*/ 0 60000 65536"/>
                <a:gd name="T12" fmla="*/ 0 w 117"/>
                <a:gd name="T13" fmla="*/ 0 h 119"/>
                <a:gd name="T14" fmla="*/ 117 w 117"/>
                <a:gd name="T15" fmla="*/ 119 h 119"/>
              </a:gdLst>
              <a:ahLst/>
              <a:cxnLst>
                <a:cxn ang="T8">
                  <a:pos x="T0" y="T1"/>
                </a:cxn>
                <a:cxn ang="T9">
                  <a:pos x="T2" y="T3"/>
                </a:cxn>
                <a:cxn ang="T10">
                  <a:pos x="T4" y="T5"/>
                </a:cxn>
                <a:cxn ang="T11">
                  <a:pos x="T6" y="T7"/>
                </a:cxn>
              </a:cxnLst>
              <a:rect l="T12" t="T13" r="T14" b="T15"/>
              <a:pathLst>
                <a:path w="117" h="119">
                  <a:moveTo>
                    <a:pt x="0" y="0"/>
                  </a:moveTo>
                  <a:lnTo>
                    <a:pt x="58" y="119"/>
                  </a:lnTo>
                  <a:lnTo>
                    <a:pt x="117" y="0"/>
                  </a:lnTo>
                  <a:lnTo>
                    <a:pt x="0" y="0"/>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grpSp>
      <p:grpSp>
        <p:nvGrpSpPr>
          <p:cNvPr id="16" name="Group 51"/>
          <p:cNvGrpSpPr>
            <a:grpSpLocks/>
          </p:cNvGrpSpPr>
          <p:nvPr/>
        </p:nvGrpSpPr>
        <p:grpSpPr bwMode="auto">
          <a:xfrm>
            <a:off x="3105150" y="3946525"/>
            <a:ext cx="406400" cy="328613"/>
            <a:chOff x="1934" y="2481"/>
            <a:chExt cx="293" cy="214"/>
          </a:xfrm>
        </p:grpSpPr>
        <p:sp>
          <p:nvSpPr>
            <p:cNvPr id="79209" name="Freeform 52"/>
            <p:cNvSpPr>
              <a:spLocks/>
            </p:cNvSpPr>
            <p:nvPr/>
          </p:nvSpPr>
          <p:spPr bwMode="auto">
            <a:xfrm>
              <a:off x="1934" y="2481"/>
              <a:ext cx="35" cy="37"/>
            </a:xfrm>
            <a:custGeom>
              <a:avLst/>
              <a:gdLst>
                <a:gd name="T0" fmla="*/ 15 w 35"/>
                <a:gd name="T1" fmla="*/ 0 h 37"/>
                <a:gd name="T2" fmla="*/ 0 w 35"/>
                <a:gd name="T3" fmla="*/ 22 h 37"/>
                <a:gd name="T4" fmla="*/ 20 w 35"/>
                <a:gd name="T5" fmla="*/ 37 h 37"/>
                <a:gd name="T6" fmla="*/ 35 w 35"/>
                <a:gd name="T7" fmla="*/ 15 h 37"/>
                <a:gd name="T8" fmla="*/ 15 w 35"/>
                <a:gd name="T9" fmla="*/ 0 h 37"/>
                <a:gd name="T10" fmla="*/ 0 60000 65536"/>
                <a:gd name="T11" fmla="*/ 0 60000 65536"/>
                <a:gd name="T12" fmla="*/ 0 60000 65536"/>
                <a:gd name="T13" fmla="*/ 0 60000 65536"/>
                <a:gd name="T14" fmla="*/ 0 60000 65536"/>
                <a:gd name="T15" fmla="*/ 0 w 35"/>
                <a:gd name="T16" fmla="*/ 0 h 37"/>
                <a:gd name="T17" fmla="*/ 35 w 35"/>
                <a:gd name="T18" fmla="*/ 37 h 37"/>
              </a:gdLst>
              <a:ahLst/>
              <a:cxnLst>
                <a:cxn ang="T10">
                  <a:pos x="T0" y="T1"/>
                </a:cxn>
                <a:cxn ang="T11">
                  <a:pos x="T2" y="T3"/>
                </a:cxn>
                <a:cxn ang="T12">
                  <a:pos x="T4" y="T5"/>
                </a:cxn>
                <a:cxn ang="T13">
                  <a:pos x="T6" y="T7"/>
                </a:cxn>
                <a:cxn ang="T14">
                  <a:pos x="T8" y="T9"/>
                </a:cxn>
              </a:cxnLst>
              <a:rect l="T15" t="T16" r="T17" b="T18"/>
              <a:pathLst>
                <a:path w="35" h="37">
                  <a:moveTo>
                    <a:pt x="15" y="0"/>
                  </a:moveTo>
                  <a:lnTo>
                    <a:pt x="0" y="22"/>
                  </a:lnTo>
                  <a:lnTo>
                    <a:pt x="20" y="37"/>
                  </a:lnTo>
                  <a:lnTo>
                    <a:pt x="35" y="15"/>
                  </a:lnTo>
                  <a:lnTo>
                    <a:pt x="15" y="0"/>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sp>
          <p:nvSpPr>
            <p:cNvPr id="79210" name="Freeform 53"/>
            <p:cNvSpPr>
              <a:spLocks/>
            </p:cNvSpPr>
            <p:nvPr/>
          </p:nvSpPr>
          <p:spPr bwMode="auto">
            <a:xfrm>
              <a:off x="1976" y="2512"/>
              <a:ext cx="37" cy="37"/>
            </a:xfrm>
            <a:custGeom>
              <a:avLst/>
              <a:gdLst>
                <a:gd name="T0" fmla="*/ 15 w 37"/>
                <a:gd name="T1" fmla="*/ 0 h 37"/>
                <a:gd name="T2" fmla="*/ 0 w 37"/>
                <a:gd name="T3" fmla="*/ 22 h 37"/>
                <a:gd name="T4" fmla="*/ 22 w 37"/>
                <a:gd name="T5" fmla="*/ 37 h 37"/>
                <a:gd name="T6" fmla="*/ 37 w 37"/>
                <a:gd name="T7" fmla="*/ 15 h 37"/>
                <a:gd name="T8" fmla="*/ 15 w 37"/>
                <a:gd name="T9" fmla="*/ 0 h 37"/>
                <a:gd name="T10" fmla="*/ 0 60000 65536"/>
                <a:gd name="T11" fmla="*/ 0 60000 65536"/>
                <a:gd name="T12" fmla="*/ 0 60000 65536"/>
                <a:gd name="T13" fmla="*/ 0 60000 65536"/>
                <a:gd name="T14" fmla="*/ 0 60000 65536"/>
                <a:gd name="T15" fmla="*/ 0 w 37"/>
                <a:gd name="T16" fmla="*/ 0 h 37"/>
                <a:gd name="T17" fmla="*/ 37 w 37"/>
                <a:gd name="T18" fmla="*/ 37 h 37"/>
              </a:gdLst>
              <a:ahLst/>
              <a:cxnLst>
                <a:cxn ang="T10">
                  <a:pos x="T0" y="T1"/>
                </a:cxn>
                <a:cxn ang="T11">
                  <a:pos x="T2" y="T3"/>
                </a:cxn>
                <a:cxn ang="T12">
                  <a:pos x="T4" y="T5"/>
                </a:cxn>
                <a:cxn ang="T13">
                  <a:pos x="T6" y="T7"/>
                </a:cxn>
                <a:cxn ang="T14">
                  <a:pos x="T8" y="T9"/>
                </a:cxn>
              </a:cxnLst>
              <a:rect l="T15" t="T16" r="T17" b="T18"/>
              <a:pathLst>
                <a:path w="37" h="37">
                  <a:moveTo>
                    <a:pt x="15" y="0"/>
                  </a:moveTo>
                  <a:lnTo>
                    <a:pt x="0" y="22"/>
                  </a:lnTo>
                  <a:lnTo>
                    <a:pt x="22" y="37"/>
                  </a:lnTo>
                  <a:lnTo>
                    <a:pt x="37" y="15"/>
                  </a:lnTo>
                  <a:lnTo>
                    <a:pt x="15" y="0"/>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sp>
          <p:nvSpPr>
            <p:cNvPr id="79211" name="Freeform 54"/>
            <p:cNvSpPr>
              <a:spLocks/>
            </p:cNvSpPr>
            <p:nvPr/>
          </p:nvSpPr>
          <p:spPr bwMode="auto">
            <a:xfrm>
              <a:off x="2020" y="2542"/>
              <a:ext cx="37" cy="38"/>
            </a:xfrm>
            <a:custGeom>
              <a:avLst/>
              <a:gdLst>
                <a:gd name="T0" fmla="*/ 15 w 37"/>
                <a:gd name="T1" fmla="*/ 0 h 38"/>
                <a:gd name="T2" fmla="*/ 0 w 37"/>
                <a:gd name="T3" fmla="*/ 23 h 38"/>
                <a:gd name="T4" fmla="*/ 22 w 37"/>
                <a:gd name="T5" fmla="*/ 38 h 38"/>
                <a:gd name="T6" fmla="*/ 37 w 37"/>
                <a:gd name="T7" fmla="*/ 16 h 38"/>
                <a:gd name="T8" fmla="*/ 15 w 37"/>
                <a:gd name="T9" fmla="*/ 0 h 38"/>
                <a:gd name="T10" fmla="*/ 0 60000 65536"/>
                <a:gd name="T11" fmla="*/ 0 60000 65536"/>
                <a:gd name="T12" fmla="*/ 0 60000 65536"/>
                <a:gd name="T13" fmla="*/ 0 60000 65536"/>
                <a:gd name="T14" fmla="*/ 0 60000 65536"/>
                <a:gd name="T15" fmla="*/ 0 w 37"/>
                <a:gd name="T16" fmla="*/ 0 h 38"/>
                <a:gd name="T17" fmla="*/ 37 w 37"/>
                <a:gd name="T18" fmla="*/ 38 h 38"/>
              </a:gdLst>
              <a:ahLst/>
              <a:cxnLst>
                <a:cxn ang="T10">
                  <a:pos x="T0" y="T1"/>
                </a:cxn>
                <a:cxn ang="T11">
                  <a:pos x="T2" y="T3"/>
                </a:cxn>
                <a:cxn ang="T12">
                  <a:pos x="T4" y="T5"/>
                </a:cxn>
                <a:cxn ang="T13">
                  <a:pos x="T6" y="T7"/>
                </a:cxn>
                <a:cxn ang="T14">
                  <a:pos x="T8" y="T9"/>
                </a:cxn>
              </a:cxnLst>
              <a:rect l="T15" t="T16" r="T17" b="T18"/>
              <a:pathLst>
                <a:path w="37" h="38">
                  <a:moveTo>
                    <a:pt x="15" y="0"/>
                  </a:moveTo>
                  <a:lnTo>
                    <a:pt x="0" y="23"/>
                  </a:lnTo>
                  <a:lnTo>
                    <a:pt x="22" y="38"/>
                  </a:lnTo>
                  <a:lnTo>
                    <a:pt x="37" y="16"/>
                  </a:lnTo>
                  <a:lnTo>
                    <a:pt x="15" y="0"/>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sp>
          <p:nvSpPr>
            <p:cNvPr id="79212" name="Freeform 55"/>
            <p:cNvSpPr>
              <a:spLocks/>
            </p:cNvSpPr>
            <p:nvPr/>
          </p:nvSpPr>
          <p:spPr bwMode="auto">
            <a:xfrm>
              <a:off x="2062" y="2571"/>
              <a:ext cx="37" cy="38"/>
            </a:xfrm>
            <a:custGeom>
              <a:avLst/>
              <a:gdLst>
                <a:gd name="T0" fmla="*/ 15 w 37"/>
                <a:gd name="T1" fmla="*/ 0 h 38"/>
                <a:gd name="T2" fmla="*/ 0 w 37"/>
                <a:gd name="T3" fmla="*/ 22 h 38"/>
                <a:gd name="T4" fmla="*/ 22 w 37"/>
                <a:gd name="T5" fmla="*/ 38 h 38"/>
                <a:gd name="T6" fmla="*/ 37 w 37"/>
                <a:gd name="T7" fmla="*/ 16 h 38"/>
                <a:gd name="T8" fmla="*/ 15 w 37"/>
                <a:gd name="T9" fmla="*/ 0 h 38"/>
                <a:gd name="T10" fmla="*/ 0 60000 65536"/>
                <a:gd name="T11" fmla="*/ 0 60000 65536"/>
                <a:gd name="T12" fmla="*/ 0 60000 65536"/>
                <a:gd name="T13" fmla="*/ 0 60000 65536"/>
                <a:gd name="T14" fmla="*/ 0 60000 65536"/>
                <a:gd name="T15" fmla="*/ 0 w 37"/>
                <a:gd name="T16" fmla="*/ 0 h 38"/>
                <a:gd name="T17" fmla="*/ 37 w 37"/>
                <a:gd name="T18" fmla="*/ 38 h 38"/>
              </a:gdLst>
              <a:ahLst/>
              <a:cxnLst>
                <a:cxn ang="T10">
                  <a:pos x="T0" y="T1"/>
                </a:cxn>
                <a:cxn ang="T11">
                  <a:pos x="T2" y="T3"/>
                </a:cxn>
                <a:cxn ang="T12">
                  <a:pos x="T4" y="T5"/>
                </a:cxn>
                <a:cxn ang="T13">
                  <a:pos x="T6" y="T7"/>
                </a:cxn>
                <a:cxn ang="T14">
                  <a:pos x="T8" y="T9"/>
                </a:cxn>
              </a:cxnLst>
              <a:rect l="T15" t="T16" r="T17" b="T18"/>
              <a:pathLst>
                <a:path w="37" h="38">
                  <a:moveTo>
                    <a:pt x="15" y="0"/>
                  </a:moveTo>
                  <a:lnTo>
                    <a:pt x="0" y="22"/>
                  </a:lnTo>
                  <a:lnTo>
                    <a:pt x="22" y="38"/>
                  </a:lnTo>
                  <a:lnTo>
                    <a:pt x="37" y="16"/>
                  </a:lnTo>
                  <a:lnTo>
                    <a:pt x="15" y="0"/>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sp>
          <p:nvSpPr>
            <p:cNvPr id="79213" name="Freeform 56"/>
            <p:cNvSpPr>
              <a:spLocks/>
            </p:cNvSpPr>
            <p:nvPr/>
          </p:nvSpPr>
          <p:spPr bwMode="auto">
            <a:xfrm>
              <a:off x="2106" y="2602"/>
              <a:ext cx="37" cy="37"/>
            </a:xfrm>
            <a:custGeom>
              <a:avLst/>
              <a:gdLst>
                <a:gd name="T0" fmla="*/ 15 w 37"/>
                <a:gd name="T1" fmla="*/ 0 h 37"/>
                <a:gd name="T2" fmla="*/ 0 w 37"/>
                <a:gd name="T3" fmla="*/ 22 h 37"/>
                <a:gd name="T4" fmla="*/ 22 w 37"/>
                <a:gd name="T5" fmla="*/ 37 h 37"/>
                <a:gd name="T6" fmla="*/ 37 w 37"/>
                <a:gd name="T7" fmla="*/ 15 h 37"/>
                <a:gd name="T8" fmla="*/ 15 w 37"/>
                <a:gd name="T9" fmla="*/ 0 h 37"/>
                <a:gd name="T10" fmla="*/ 0 60000 65536"/>
                <a:gd name="T11" fmla="*/ 0 60000 65536"/>
                <a:gd name="T12" fmla="*/ 0 60000 65536"/>
                <a:gd name="T13" fmla="*/ 0 60000 65536"/>
                <a:gd name="T14" fmla="*/ 0 60000 65536"/>
                <a:gd name="T15" fmla="*/ 0 w 37"/>
                <a:gd name="T16" fmla="*/ 0 h 37"/>
                <a:gd name="T17" fmla="*/ 37 w 37"/>
                <a:gd name="T18" fmla="*/ 37 h 37"/>
              </a:gdLst>
              <a:ahLst/>
              <a:cxnLst>
                <a:cxn ang="T10">
                  <a:pos x="T0" y="T1"/>
                </a:cxn>
                <a:cxn ang="T11">
                  <a:pos x="T2" y="T3"/>
                </a:cxn>
                <a:cxn ang="T12">
                  <a:pos x="T4" y="T5"/>
                </a:cxn>
                <a:cxn ang="T13">
                  <a:pos x="T6" y="T7"/>
                </a:cxn>
                <a:cxn ang="T14">
                  <a:pos x="T8" y="T9"/>
                </a:cxn>
              </a:cxnLst>
              <a:rect l="T15" t="T16" r="T17" b="T18"/>
              <a:pathLst>
                <a:path w="37" h="37">
                  <a:moveTo>
                    <a:pt x="15" y="0"/>
                  </a:moveTo>
                  <a:lnTo>
                    <a:pt x="0" y="22"/>
                  </a:lnTo>
                  <a:lnTo>
                    <a:pt x="22" y="37"/>
                  </a:lnTo>
                  <a:lnTo>
                    <a:pt x="37" y="15"/>
                  </a:lnTo>
                  <a:lnTo>
                    <a:pt x="15" y="0"/>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sp>
          <p:nvSpPr>
            <p:cNvPr id="79214" name="Freeform 57"/>
            <p:cNvSpPr>
              <a:spLocks/>
            </p:cNvSpPr>
            <p:nvPr/>
          </p:nvSpPr>
          <p:spPr bwMode="auto">
            <a:xfrm>
              <a:off x="2095" y="2576"/>
              <a:ext cx="132" cy="119"/>
            </a:xfrm>
            <a:custGeom>
              <a:avLst/>
              <a:gdLst>
                <a:gd name="T0" fmla="*/ 0 w 132"/>
                <a:gd name="T1" fmla="*/ 97 h 119"/>
                <a:gd name="T2" fmla="*/ 132 w 132"/>
                <a:gd name="T3" fmla="*/ 119 h 119"/>
                <a:gd name="T4" fmla="*/ 68 w 132"/>
                <a:gd name="T5" fmla="*/ 0 h 119"/>
                <a:gd name="T6" fmla="*/ 0 w 132"/>
                <a:gd name="T7" fmla="*/ 97 h 119"/>
                <a:gd name="T8" fmla="*/ 0 60000 65536"/>
                <a:gd name="T9" fmla="*/ 0 60000 65536"/>
                <a:gd name="T10" fmla="*/ 0 60000 65536"/>
                <a:gd name="T11" fmla="*/ 0 60000 65536"/>
                <a:gd name="T12" fmla="*/ 0 w 132"/>
                <a:gd name="T13" fmla="*/ 0 h 119"/>
                <a:gd name="T14" fmla="*/ 132 w 132"/>
                <a:gd name="T15" fmla="*/ 119 h 119"/>
              </a:gdLst>
              <a:ahLst/>
              <a:cxnLst>
                <a:cxn ang="T8">
                  <a:pos x="T0" y="T1"/>
                </a:cxn>
                <a:cxn ang="T9">
                  <a:pos x="T2" y="T3"/>
                </a:cxn>
                <a:cxn ang="T10">
                  <a:pos x="T4" y="T5"/>
                </a:cxn>
                <a:cxn ang="T11">
                  <a:pos x="T6" y="T7"/>
                </a:cxn>
              </a:cxnLst>
              <a:rect l="T12" t="T13" r="T14" b="T15"/>
              <a:pathLst>
                <a:path w="132" h="119">
                  <a:moveTo>
                    <a:pt x="0" y="97"/>
                  </a:moveTo>
                  <a:lnTo>
                    <a:pt x="132" y="119"/>
                  </a:lnTo>
                  <a:lnTo>
                    <a:pt x="68" y="0"/>
                  </a:lnTo>
                  <a:lnTo>
                    <a:pt x="0" y="97"/>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grpSp>
      <p:grpSp>
        <p:nvGrpSpPr>
          <p:cNvPr id="17" name="Group 58"/>
          <p:cNvGrpSpPr>
            <a:grpSpLocks/>
          </p:cNvGrpSpPr>
          <p:nvPr/>
        </p:nvGrpSpPr>
        <p:grpSpPr bwMode="auto">
          <a:xfrm>
            <a:off x="2633663" y="3973513"/>
            <a:ext cx="534987" cy="296862"/>
            <a:chOff x="1594" y="2498"/>
            <a:chExt cx="386" cy="194"/>
          </a:xfrm>
        </p:grpSpPr>
        <p:sp>
          <p:nvSpPr>
            <p:cNvPr id="79207" name="Freeform 59"/>
            <p:cNvSpPr>
              <a:spLocks/>
            </p:cNvSpPr>
            <p:nvPr/>
          </p:nvSpPr>
          <p:spPr bwMode="auto">
            <a:xfrm>
              <a:off x="1594" y="2498"/>
              <a:ext cx="289" cy="153"/>
            </a:xfrm>
            <a:custGeom>
              <a:avLst/>
              <a:gdLst>
                <a:gd name="T0" fmla="*/ 11 w 289"/>
                <a:gd name="T1" fmla="*/ 0 h 153"/>
                <a:gd name="T2" fmla="*/ 0 w 289"/>
                <a:gd name="T3" fmla="*/ 25 h 153"/>
                <a:gd name="T4" fmla="*/ 278 w 289"/>
                <a:gd name="T5" fmla="*/ 153 h 153"/>
                <a:gd name="T6" fmla="*/ 289 w 289"/>
                <a:gd name="T7" fmla="*/ 128 h 153"/>
                <a:gd name="T8" fmla="*/ 11 w 289"/>
                <a:gd name="T9" fmla="*/ 0 h 153"/>
                <a:gd name="T10" fmla="*/ 0 60000 65536"/>
                <a:gd name="T11" fmla="*/ 0 60000 65536"/>
                <a:gd name="T12" fmla="*/ 0 60000 65536"/>
                <a:gd name="T13" fmla="*/ 0 60000 65536"/>
                <a:gd name="T14" fmla="*/ 0 60000 65536"/>
                <a:gd name="T15" fmla="*/ 0 w 289"/>
                <a:gd name="T16" fmla="*/ 0 h 153"/>
                <a:gd name="T17" fmla="*/ 289 w 289"/>
                <a:gd name="T18" fmla="*/ 153 h 153"/>
              </a:gdLst>
              <a:ahLst/>
              <a:cxnLst>
                <a:cxn ang="T10">
                  <a:pos x="T0" y="T1"/>
                </a:cxn>
                <a:cxn ang="T11">
                  <a:pos x="T2" y="T3"/>
                </a:cxn>
                <a:cxn ang="T12">
                  <a:pos x="T4" y="T5"/>
                </a:cxn>
                <a:cxn ang="T13">
                  <a:pos x="T6" y="T7"/>
                </a:cxn>
                <a:cxn ang="T14">
                  <a:pos x="T8" y="T9"/>
                </a:cxn>
              </a:cxnLst>
              <a:rect l="T15" t="T16" r="T17" b="T18"/>
              <a:pathLst>
                <a:path w="289" h="153">
                  <a:moveTo>
                    <a:pt x="11" y="0"/>
                  </a:moveTo>
                  <a:lnTo>
                    <a:pt x="0" y="25"/>
                  </a:lnTo>
                  <a:lnTo>
                    <a:pt x="278" y="153"/>
                  </a:lnTo>
                  <a:lnTo>
                    <a:pt x="289" y="128"/>
                  </a:lnTo>
                  <a:lnTo>
                    <a:pt x="11" y="0"/>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sp>
          <p:nvSpPr>
            <p:cNvPr id="79208" name="Freeform 60"/>
            <p:cNvSpPr>
              <a:spLocks/>
            </p:cNvSpPr>
            <p:nvPr/>
          </p:nvSpPr>
          <p:spPr bwMode="auto">
            <a:xfrm>
              <a:off x="1845" y="2582"/>
              <a:ext cx="135" cy="110"/>
            </a:xfrm>
            <a:custGeom>
              <a:avLst/>
              <a:gdLst>
                <a:gd name="T0" fmla="*/ 0 w 135"/>
                <a:gd name="T1" fmla="*/ 110 h 110"/>
                <a:gd name="T2" fmla="*/ 135 w 135"/>
                <a:gd name="T3" fmla="*/ 104 h 110"/>
                <a:gd name="T4" fmla="*/ 51 w 135"/>
                <a:gd name="T5" fmla="*/ 0 h 110"/>
                <a:gd name="T6" fmla="*/ 0 w 135"/>
                <a:gd name="T7" fmla="*/ 110 h 110"/>
                <a:gd name="T8" fmla="*/ 0 60000 65536"/>
                <a:gd name="T9" fmla="*/ 0 60000 65536"/>
                <a:gd name="T10" fmla="*/ 0 60000 65536"/>
                <a:gd name="T11" fmla="*/ 0 60000 65536"/>
                <a:gd name="T12" fmla="*/ 0 w 135"/>
                <a:gd name="T13" fmla="*/ 0 h 110"/>
                <a:gd name="T14" fmla="*/ 135 w 135"/>
                <a:gd name="T15" fmla="*/ 110 h 110"/>
              </a:gdLst>
              <a:ahLst/>
              <a:cxnLst>
                <a:cxn ang="T8">
                  <a:pos x="T0" y="T1"/>
                </a:cxn>
                <a:cxn ang="T9">
                  <a:pos x="T2" y="T3"/>
                </a:cxn>
                <a:cxn ang="T10">
                  <a:pos x="T4" y="T5"/>
                </a:cxn>
                <a:cxn ang="T11">
                  <a:pos x="T6" y="T7"/>
                </a:cxn>
              </a:cxnLst>
              <a:rect l="T12" t="T13" r="T14" b="T15"/>
              <a:pathLst>
                <a:path w="135" h="110">
                  <a:moveTo>
                    <a:pt x="0" y="110"/>
                  </a:moveTo>
                  <a:lnTo>
                    <a:pt x="135" y="104"/>
                  </a:lnTo>
                  <a:lnTo>
                    <a:pt x="51" y="0"/>
                  </a:lnTo>
                  <a:lnTo>
                    <a:pt x="0" y="110"/>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grpSp>
      <p:grpSp>
        <p:nvGrpSpPr>
          <p:cNvPr id="18" name="Group 61"/>
          <p:cNvGrpSpPr>
            <a:grpSpLocks/>
          </p:cNvGrpSpPr>
          <p:nvPr/>
        </p:nvGrpSpPr>
        <p:grpSpPr bwMode="auto">
          <a:xfrm>
            <a:off x="2455863" y="2271713"/>
            <a:ext cx="5754687" cy="233362"/>
            <a:chOff x="1466" y="1389"/>
            <a:chExt cx="4148" cy="152"/>
          </a:xfrm>
        </p:grpSpPr>
        <p:sp>
          <p:nvSpPr>
            <p:cNvPr id="79155" name="Rectangle 62"/>
            <p:cNvSpPr>
              <a:spLocks noChangeArrowheads="1"/>
            </p:cNvSpPr>
            <p:nvPr/>
          </p:nvSpPr>
          <p:spPr bwMode="auto">
            <a:xfrm>
              <a:off x="1466" y="1420"/>
              <a:ext cx="40"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56" name="Rectangle 63"/>
            <p:cNvSpPr>
              <a:spLocks noChangeArrowheads="1"/>
            </p:cNvSpPr>
            <p:nvPr/>
          </p:nvSpPr>
          <p:spPr bwMode="auto">
            <a:xfrm>
              <a:off x="1546" y="1420"/>
              <a:ext cx="39"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57" name="Freeform 64"/>
            <p:cNvSpPr>
              <a:spLocks/>
            </p:cNvSpPr>
            <p:nvPr/>
          </p:nvSpPr>
          <p:spPr bwMode="auto">
            <a:xfrm>
              <a:off x="1625" y="1420"/>
              <a:ext cx="40" cy="42"/>
            </a:xfrm>
            <a:custGeom>
              <a:avLst/>
              <a:gdLst>
                <a:gd name="T0" fmla="*/ 0 w 40"/>
                <a:gd name="T1" fmla="*/ 0 h 42"/>
                <a:gd name="T2" fmla="*/ 0 w 40"/>
                <a:gd name="T3" fmla="*/ 40 h 42"/>
                <a:gd name="T4" fmla="*/ 40 w 40"/>
                <a:gd name="T5" fmla="*/ 42 h 42"/>
                <a:gd name="T6" fmla="*/ 40 w 40"/>
                <a:gd name="T7" fmla="*/ 2 h 42"/>
                <a:gd name="T8" fmla="*/ 0 w 40"/>
                <a:gd name="T9" fmla="*/ 0 h 42"/>
                <a:gd name="T10" fmla="*/ 0 60000 65536"/>
                <a:gd name="T11" fmla="*/ 0 60000 65536"/>
                <a:gd name="T12" fmla="*/ 0 60000 65536"/>
                <a:gd name="T13" fmla="*/ 0 60000 65536"/>
                <a:gd name="T14" fmla="*/ 0 60000 65536"/>
                <a:gd name="T15" fmla="*/ 0 w 40"/>
                <a:gd name="T16" fmla="*/ 0 h 42"/>
                <a:gd name="T17" fmla="*/ 40 w 40"/>
                <a:gd name="T18" fmla="*/ 42 h 42"/>
              </a:gdLst>
              <a:ahLst/>
              <a:cxnLst>
                <a:cxn ang="T10">
                  <a:pos x="T0" y="T1"/>
                </a:cxn>
                <a:cxn ang="T11">
                  <a:pos x="T2" y="T3"/>
                </a:cxn>
                <a:cxn ang="T12">
                  <a:pos x="T4" y="T5"/>
                </a:cxn>
                <a:cxn ang="T13">
                  <a:pos x="T6" y="T7"/>
                </a:cxn>
                <a:cxn ang="T14">
                  <a:pos x="T8" y="T9"/>
                </a:cxn>
              </a:cxnLst>
              <a:rect l="T15" t="T16" r="T17" b="T18"/>
              <a:pathLst>
                <a:path w="40" h="42">
                  <a:moveTo>
                    <a:pt x="0" y="0"/>
                  </a:moveTo>
                  <a:lnTo>
                    <a:pt x="0" y="40"/>
                  </a:lnTo>
                  <a:lnTo>
                    <a:pt x="40" y="42"/>
                  </a:lnTo>
                  <a:lnTo>
                    <a:pt x="40" y="2"/>
                  </a:lnTo>
                  <a:lnTo>
                    <a:pt x="0" y="0"/>
                  </a:lnTo>
                  <a:close/>
                </a:path>
              </a:pathLst>
            </a:custGeom>
            <a:solidFill>
              <a:srgbClr val="FF3300"/>
            </a:solidFill>
            <a:ln w="9525">
              <a:noFill/>
              <a:round/>
              <a:headEnd/>
              <a:tailEnd/>
            </a:ln>
          </p:spPr>
          <p:txBody>
            <a:bodyPr/>
            <a:lstStyle/>
            <a:p>
              <a:endParaRPr lang="en-GB">
                <a:solidFill>
                  <a:prstClr val="white"/>
                </a:solidFill>
                <a:latin typeface="Calibri"/>
              </a:endParaRPr>
            </a:p>
          </p:txBody>
        </p:sp>
        <p:sp>
          <p:nvSpPr>
            <p:cNvPr id="79158" name="Rectangle 65"/>
            <p:cNvSpPr>
              <a:spLocks noChangeArrowheads="1"/>
            </p:cNvSpPr>
            <p:nvPr/>
          </p:nvSpPr>
          <p:spPr bwMode="auto">
            <a:xfrm>
              <a:off x="1704" y="1422"/>
              <a:ext cx="40"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59" name="Rectangle 66"/>
            <p:cNvSpPr>
              <a:spLocks noChangeArrowheads="1"/>
            </p:cNvSpPr>
            <p:nvPr/>
          </p:nvSpPr>
          <p:spPr bwMode="auto">
            <a:xfrm>
              <a:off x="1784" y="1422"/>
              <a:ext cx="39"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60" name="Rectangle 67"/>
            <p:cNvSpPr>
              <a:spLocks noChangeArrowheads="1"/>
            </p:cNvSpPr>
            <p:nvPr/>
          </p:nvSpPr>
          <p:spPr bwMode="auto">
            <a:xfrm>
              <a:off x="1863" y="1422"/>
              <a:ext cx="40"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61" name="Rectangle 68"/>
            <p:cNvSpPr>
              <a:spLocks noChangeArrowheads="1"/>
            </p:cNvSpPr>
            <p:nvPr/>
          </p:nvSpPr>
          <p:spPr bwMode="auto">
            <a:xfrm>
              <a:off x="1942" y="1422"/>
              <a:ext cx="40"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62" name="Rectangle 69"/>
            <p:cNvSpPr>
              <a:spLocks noChangeArrowheads="1"/>
            </p:cNvSpPr>
            <p:nvPr/>
          </p:nvSpPr>
          <p:spPr bwMode="auto">
            <a:xfrm>
              <a:off x="2022" y="1424"/>
              <a:ext cx="40"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63" name="Rectangle 70"/>
            <p:cNvSpPr>
              <a:spLocks noChangeArrowheads="1"/>
            </p:cNvSpPr>
            <p:nvPr/>
          </p:nvSpPr>
          <p:spPr bwMode="auto">
            <a:xfrm>
              <a:off x="2101" y="1424"/>
              <a:ext cx="40"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64" name="Rectangle 71"/>
            <p:cNvSpPr>
              <a:spLocks noChangeArrowheads="1"/>
            </p:cNvSpPr>
            <p:nvPr/>
          </p:nvSpPr>
          <p:spPr bwMode="auto">
            <a:xfrm>
              <a:off x="2181" y="1424"/>
              <a:ext cx="39"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65" name="Rectangle 72"/>
            <p:cNvSpPr>
              <a:spLocks noChangeArrowheads="1"/>
            </p:cNvSpPr>
            <p:nvPr/>
          </p:nvSpPr>
          <p:spPr bwMode="auto">
            <a:xfrm>
              <a:off x="2260" y="1424"/>
              <a:ext cx="40"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66" name="Freeform 73"/>
            <p:cNvSpPr>
              <a:spLocks/>
            </p:cNvSpPr>
            <p:nvPr/>
          </p:nvSpPr>
          <p:spPr bwMode="auto">
            <a:xfrm>
              <a:off x="2339" y="1424"/>
              <a:ext cx="40" cy="42"/>
            </a:xfrm>
            <a:custGeom>
              <a:avLst/>
              <a:gdLst>
                <a:gd name="T0" fmla="*/ 0 w 40"/>
                <a:gd name="T1" fmla="*/ 0 h 42"/>
                <a:gd name="T2" fmla="*/ 0 w 40"/>
                <a:gd name="T3" fmla="*/ 40 h 42"/>
                <a:gd name="T4" fmla="*/ 40 w 40"/>
                <a:gd name="T5" fmla="*/ 42 h 42"/>
                <a:gd name="T6" fmla="*/ 40 w 40"/>
                <a:gd name="T7" fmla="*/ 3 h 42"/>
                <a:gd name="T8" fmla="*/ 0 w 40"/>
                <a:gd name="T9" fmla="*/ 0 h 42"/>
                <a:gd name="T10" fmla="*/ 0 60000 65536"/>
                <a:gd name="T11" fmla="*/ 0 60000 65536"/>
                <a:gd name="T12" fmla="*/ 0 60000 65536"/>
                <a:gd name="T13" fmla="*/ 0 60000 65536"/>
                <a:gd name="T14" fmla="*/ 0 60000 65536"/>
                <a:gd name="T15" fmla="*/ 0 w 40"/>
                <a:gd name="T16" fmla="*/ 0 h 42"/>
                <a:gd name="T17" fmla="*/ 40 w 40"/>
                <a:gd name="T18" fmla="*/ 42 h 42"/>
              </a:gdLst>
              <a:ahLst/>
              <a:cxnLst>
                <a:cxn ang="T10">
                  <a:pos x="T0" y="T1"/>
                </a:cxn>
                <a:cxn ang="T11">
                  <a:pos x="T2" y="T3"/>
                </a:cxn>
                <a:cxn ang="T12">
                  <a:pos x="T4" y="T5"/>
                </a:cxn>
                <a:cxn ang="T13">
                  <a:pos x="T6" y="T7"/>
                </a:cxn>
                <a:cxn ang="T14">
                  <a:pos x="T8" y="T9"/>
                </a:cxn>
              </a:cxnLst>
              <a:rect l="T15" t="T16" r="T17" b="T18"/>
              <a:pathLst>
                <a:path w="40" h="42">
                  <a:moveTo>
                    <a:pt x="0" y="0"/>
                  </a:moveTo>
                  <a:lnTo>
                    <a:pt x="0" y="40"/>
                  </a:lnTo>
                  <a:lnTo>
                    <a:pt x="40" y="42"/>
                  </a:lnTo>
                  <a:lnTo>
                    <a:pt x="40" y="3"/>
                  </a:lnTo>
                  <a:lnTo>
                    <a:pt x="0" y="0"/>
                  </a:lnTo>
                  <a:close/>
                </a:path>
              </a:pathLst>
            </a:custGeom>
            <a:solidFill>
              <a:srgbClr val="FF3300"/>
            </a:solidFill>
            <a:ln w="9525">
              <a:noFill/>
              <a:round/>
              <a:headEnd/>
              <a:tailEnd/>
            </a:ln>
          </p:spPr>
          <p:txBody>
            <a:bodyPr/>
            <a:lstStyle/>
            <a:p>
              <a:endParaRPr lang="en-GB">
                <a:solidFill>
                  <a:prstClr val="white"/>
                </a:solidFill>
                <a:latin typeface="Calibri"/>
              </a:endParaRPr>
            </a:p>
          </p:txBody>
        </p:sp>
        <p:sp>
          <p:nvSpPr>
            <p:cNvPr id="79167" name="Rectangle 74"/>
            <p:cNvSpPr>
              <a:spLocks noChangeArrowheads="1"/>
            </p:cNvSpPr>
            <p:nvPr/>
          </p:nvSpPr>
          <p:spPr bwMode="auto">
            <a:xfrm>
              <a:off x="2419" y="1427"/>
              <a:ext cx="39" cy="39"/>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68" name="Rectangle 75"/>
            <p:cNvSpPr>
              <a:spLocks noChangeArrowheads="1"/>
            </p:cNvSpPr>
            <p:nvPr/>
          </p:nvSpPr>
          <p:spPr bwMode="auto">
            <a:xfrm>
              <a:off x="2498" y="1427"/>
              <a:ext cx="40" cy="39"/>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69" name="Rectangle 76"/>
            <p:cNvSpPr>
              <a:spLocks noChangeArrowheads="1"/>
            </p:cNvSpPr>
            <p:nvPr/>
          </p:nvSpPr>
          <p:spPr bwMode="auto">
            <a:xfrm>
              <a:off x="2577" y="1427"/>
              <a:ext cx="40" cy="39"/>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70" name="Rectangle 77"/>
            <p:cNvSpPr>
              <a:spLocks noChangeArrowheads="1"/>
            </p:cNvSpPr>
            <p:nvPr/>
          </p:nvSpPr>
          <p:spPr bwMode="auto">
            <a:xfrm>
              <a:off x="2657" y="1427"/>
              <a:ext cx="40" cy="39"/>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71" name="Freeform 78"/>
            <p:cNvSpPr>
              <a:spLocks/>
            </p:cNvSpPr>
            <p:nvPr/>
          </p:nvSpPr>
          <p:spPr bwMode="auto">
            <a:xfrm>
              <a:off x="2736" y="1427"/>
              <a:ext cx="40" cy="42"/>
            </a:xfrm>
            <a:custGeom>
              <a:avLst/>
              <a:gdLst>
                <a:gd name="T0" fmla="*/ 0 w 40"/>
                <a:gd name="T1" fmla="*/ 0 h 42"/>
                <a:gd name="T2" fmla="*/ 0 w 40"/>
                <a:gd name="T3" fmla="*/ 39 h 42"/>
                <a:gd name="T4" fmla="*/ 40 w 40"/>
                <a:gd name="T5" fmla="*/ 42 h 42"/>
                <a:gd name="T6" fmla="*/ 40 w 40"/>
                <a:gd name="T7" fmla="*/ 2 h 42"/>
                <a:gd name="T8" fmla="*/ 0 w 40"/>
                <a:gd name="T9" fmla="*/ 0 h 42"/>
                <a:gd name="T10" fmla="*/ 0 60000 65536"/>
                <a:gd name="T11" fmla="*/ 0 60000 65536"/>
                <a:gd name="T12" fmla="*/ 0 60000 65536"/>
                <a:gd name="T13" fmla="*/ 0 60000 65536"/>
                <a:gd name="T14" fmla="*/ 0 60000 65536"/>
                <a:gd name="T15" fmla="*/ 0 w 40"/>
                <a:gd name="T16" fmla="*/ 0 h 42"/>
                <a:gd name="T17" fmla="*/ 40 w 40"/>
                <a:gd name="T18" fmla="*/ 42 h 42"/>
              </a:gdLst>
              <a:ahLst/>
              <a:cxnLst>
                <a:cxn ang="T10">
                  <a:pos x="T0" y="T1"/>
                </a:cxn>
                <a:cxn ang="T11">
                  <a:pos x="T2" y="T3"/>
                </a:cxn>
                <a:cxn ang="T12">
                  <a:pos x="T4" y="T5"/>
                </a:cxn>
                <a:cxn ang="T13">
                  <a:pos x="T6" y="T7"/>
                </a:cxn>
                <a:cxn ang="T14">
                  <a:pos x="T8" y="T9"/>
                </a:cxn>
              </a:cxnLst>
              <a:rect l="T15" t="T16" r="T17" b="T18"/>
              <a:pathLst>
                <a:path w="40" h="42">
                  <a:moveTo>
                    <a:pt x="0" y="0"/>
                  </a:moveTo>
                  <a:lnTo>
                    <a:pt x="0" y="39"/>
                  </a:lnTo>
                  <a:lnTo>
                    <a:pt x="40" y="42"/>
                  </a:lnTo>
                  <a:lnTo>
                    <a:pt x="40" y="2"/>
                  </a:lnTo>
                  <a:lnTo>
                    <a:pt x="0" y="0"/>
                  </a:lnTo>
                  <a:close/>
                </a:path>
              </a:pathLst>
            </a:custGeom>
            <a:solidFill>
              <a:srgbClr val="FF3300"/>
            </a:solidFill>
            <a:ln w="9525">
              <a:noFill/>
              <a:round/>
              <a:headEnd/>
              <a:tailEnd/>
            </a:ln>
          </p:spPr>
          <p:txBody>
            <a:bodyPr/>
            <a:lstStyle/>
            <a:p>
              <a:endParaRPr lang="en-GB">
                <a:solidFill>
                  <a:prstClr val="white"/>
                </a:solidFill>
                <a:latin typeface="Calibri"/>
              </a:endParaRPr>
            </a:p>
          </p:txBody>
        </p:sp>
        <p:sp>
          <p:nvSpPr>
            <p:cNvPr id="79172" name="Rectangle 79"/>
            <p:cNvSpPr>
              <a:spLocks noChangeArrowheads="1"/>
            </p:cNvSpPr>
            <p:nvPr/>
          </p:nvSpPr>
          <p:spPr bwMode="auto">
            <a:xfrm>
              <a:off x="2816" y="1429"/>
              <a:ext cx="39"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73" name="Rectangle 80"/>
            <p:cNvSpPr>
              <a:spLocks noChangeArrowheads="1"/>
            </p:cNvSpPr>
            <p:nvPr/>
          </p:nvSpPr>
          <p:spPr bwMode="auto">
            <a:xfrm>
              <a:off x="2895" y="1429"/>
              <a:ext cx="40"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74" name="Rectangle 81"/>
            <p:cNvSpPr>
              <a:spLocks noChangeArrowheads="1"/>
            </p:cNvSpPr>
            <p:nvPr/>
          </p:nvSpPr>
          <p:spPr bwMode="auto">
            <a:xfrm>
              <a:off x="2974" y="1429"/>
              <a:ext cx="40"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75" name="Rectangle 82"/>
            <p:cNvSpPr>
              <a:spLocks noChangeArrowheads="1"/>
            </p:cNvSpPr>
            <p:nvPr/>
          </p:nvSpPr>
          <p:spPr bwMode="auto">
            <a:xfrm>
              <a:off x="3054" y="1429"/>
              <a:ext cx="39"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76" name="Rectangle 83"/>
            <p:cNvSpPr>
              <a:spLocks noChangeArrowheads="1"/>
            </p:cNvSpPr>
            <p:nvPr/>
          </p:nvSpPr>
          <p:spPr bwMode="auto">
            <a:xfrm>
              <a:off x="3133" y="1431"/>
              <a:ext cx="40"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77" name="Rectangle 84"/>
            <p:cNvSpPr>
              <a:spLocks noChangeArrowheads="1"/>
            </p:cNvSpPr>
            <p:nvPr/>
          </p:nvSpPr>
          <p:spPr bwMode="auto">
            <a:xfrm>
              <a:off x="3212" y="1431"/>
              <a:ext cx="40"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78" name="Rectangle 85"/>
            <p:cNvSpPr>
              <a:spLocks noChangeArrowheads="1"/>
            </p:cNvSpPr>
            <p:nvPr/>
          </p:nvSpPr>
          <p:spPr bwMode="auto">
            <a:xfrm>
              <a:off x="3292" y="1431"/>
              <a:ext cx="40"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79" name="Rectangle 86"/>
            <p:cNvSpPr>
              <a:spLocks noChangeArrowheads="1"/>
            </p:cNvSpPr>
            <p:nvPr/>
          </p:nvSpPr>
          <p:spPr bwMode="auto">
            <a:xfrm>
              <a:off x="3371" y="1431"/>
              <a:ext cx="40"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80" name="Freeform 87"/>
            <p:cNvSpPr>
              <a:spLocks/>
            </p:cNvSpPr>
            <p:nvPr/>
          </p:nvSpPr>
          <p:spPr bwMode="auto">
            <a:xfrm>
              <a:off x="3451" y="1431"/>
              <a:ext cx="39" cy="42"/>
            </a:xfrm>
            <a:custGeom>
              <a:avLst/>
              <a:gdLst>
                <a:gd name="T0" fmla="*/ 0 w 39"/>
                <a:gd name="T1" fmla="*/ 0 h 42"/>
                <a:gd name="T2" fmla="*/ 0 w 39"/>
                <a:gd name="T3" fmla="*/ 40 h 42"/>
                <a:gd name="T4" fmla="*/ 39 w 39"/>
                <a:gd name="T5" fmla="*/ 42 h 42"/>
                <a:gd name="T6" fmla="*/ 39 w 39"/>
                <a:gd name="T7" fmla="*/ 2 h 42"/>
                <a:gd name="T8" fmla="*/ 0 w 39"/>
                <a:gd name="T9" fmla="*/ 0 h 42"/>
                <a:gd name="T10" fmla="*/ 0 60000 65536"/>
                <a:gd name="T11" fmla="*/ 0 60000 65536"/>
                <a:gd name="T12" fmla="*/ 0 60000 65536"/>
                <a:gd name="T13" fmla="*/ 0 60000 65536"/>
                <a:gd name="T14" fmla="*/ 0 60000 65536"/>
                <a:gd name="T15" fmla="*/ 0 w 39"/>
                <a:gd name="T16" fmla="*/ 0 h 42"/>
                <a:gd name="T17" fmla="*/ 39 w 39"/>
                <a:gd name="T18" fmla="*/ 42 h 42"/>
              </a:gdLst>
              <a:ahLst/>
              <a:cxnLst>
                <a:cxn ang="T10">
                  <a:pos x="T0" y="T1"/>
                </a:cxn>
                <a:cxn ang="T11">
                  <a:pos x="T2" y="T3"/>
                </a:cxn>
                <a:cxn ang="T12">
                  <a:pos x="T4" y="T5"/>
                </a:cxn>
                <a:cxn ang="T13">
                  <a:pos x="T6" y="T7"/>
                </a:cxn>
                <a:cxn ang="T14">
                  <a:pos x="T8" y="T9"/>
                </a:cxn>
              </a:cxnLst>
              <a:rect l="T15" t="T16" r="T17" b="T18"/>
              <a:pathLst>
                <a:path w="39" h="42">
                  <a:moveTo>
                    <a:pt x="0" y="0"/>
                  </a:moveTo>
                  <a:lnTo>
                    <a:pt x="0" y="40"/>
                  </a:lnTo>
                  <a:lnTo>
                    <a:pt x="39" y="42"/>
                  </a:lnTo>
                  <a:lnTo>
                    <a:pt x="39" y="2"/>
                  </a:lnTo>
                  <a:lnTo>
                    <a:pt x="0" y="0"/>
                  </a:lnTo>
                  <a:close/>
                </a:path>
              </a:pathLst>
            </a:custGeom>
            <a:solidFill>
              <a:srgbClr val="FF3300"/>
            </a:solidFill>
            <a:ln w="9525">
              <a:noFill/>
              <a:round/>
              <a:headEnd/>
              <a:tailEnd/>
            </a:ln>
          </p:spPr>
          <p:txBody>
            <a:bodyPr/>
            <a:lstStyle/>
            <a:p>
              <a:endParaRPr lang="en-GB">
                <a:solidFill>
                  <a:prstClr val="white"/>
                </a:solidFill>
                <a:latin typeface="Calibri"/>
              </a:endParaRPr>
            </a:p>
          </p:txBody>
        </p:sp>
        <p:sp>
          <p:nvSpPr>
            <p:cNvPr id="79181" name="Rectangle 88"/>
            <p:cNvSpPr>
              <a:spLocks noChangeArrowheads="1"/>
            </p:cNvSpPr>
            <p:nvPr/>
          </p:nvSpPr>
          <p:spPr bwMode="auto">
            <a:xfrm>
              <a:off x="3530" y="1433"/>
              <a:ext cx="40"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82" name="Rectangle 89"/>
            <p:cNvSpPr>
              <a:spLocks noChangeArrowheads="1"/>
            </p:cNvSpPr>
            <p:nvPr/>
          </p:nvSpPr>
          <p:spPr bwMode="auto">
            <a:xfrm>
              <a:off x="3609" y="1433"/>
              <a:ext cx="40"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83" name="Rectangle 90"/>
            <p:cNvSpPr>
              <a:spLocks noChangeArrowheads="1"/>
            </p:cNvSpPr>
            <p:nvPr/>
          </p:nvSpPr>
          <p:spPr bwMode="auto">
            <a:xfrm>
              <a:off x="3689" y="1433"/>
              <a:ext cx="39"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84" name="Rectangle 91"/>
            <p:cNvSpPr>
              <a:spLocks noChangeArrowheads="1"/>
            </p:cNvSpPr>
            <p:nvPr/>
          </p:nvSpPr>
          <p:spPr bwMode="auto">
            <a:xfrm>
              <a:off x="3768" y="1433"/>
              <a:ext cx="40"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85" name="Rectangle 92"/>
            <p:cNvSpPr>
              <a:spLocks noChangeArrowheads="1"/>
            </p:cNvSpPr>
            <p:nvPr/>
          </p:nvSpPr>
          <p:spPr bwMode="auto">
            <a:xfrm>
              <a:off x="3847" y="1436"/>
              <a:ext cx="40" cy="39"/>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86" name="Rectangle 93"/>
            <p:cNvSpPr>
              <a:spLocks noChangeArrowheads="1"/>
            </p:cNvSpPr>
            <p:nvPr/>
          </p:nvSpPr>
          <p:spPr bwMode="auto">
            <a:xfrm>
              <a:off x="3927" y="1436"/>
              <a:ext cx="40" cy="39"/>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87" name="Rectangle 94"/>
            <p:cNvSpPr>
              <a:spLocks noChangeArrowheads="1"/>
            </p:cNvSpPr>
            <p:nvPr/>
          </p:nvSpPr>
          <p:spPr bwMode="auto">
            <a:xfrm>
              <a:off x="4006" y="1436"/>
              <a:ext cx="40" cy="39"/>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88" name="Rectangle 95"/>
            <p:cNvSpPr>
              <a:spLocks noChangeArrowheads="1"/>
            </p:cNvSpPr>
            <p:nvPr/>
          </p:nvSpPr>
          <p:spPr bwMode="auto">
            <a:xfrm>
              <a:off x="4086" y="1436"/>
              <a:ext cx="39" cy="39"/>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89" name="Freeform 96"/>
            <p:cNvSpPr>
              <a:spLocks/>
            </p:cNvSpPr>
            <p:nvPr/>
          </p:nvSpPr>
          <p:spPr bwMode="auto">
            <a:xfrm>
              <a:off x="4165" y="1436"/>
              <a:ext cx="40" cy="41"/>
            </a:xfrm>
            <a:custGeom>
              <a:avLst/>
              <a:gdLst>
                <a:gd name="T0" fmla="*/ 0 w 40"/>
                <a:gd name="T1" fmla="*/ 0 h 41"/>
                <a:gd name="T2" fmla="*/ 0 w 40"/>
                <a:gd name="T3" fmla="*/ 39 h 41"/>
                <a:gd name="T4" fmla="*/ 40 w 40"/>
                <a:gd name="T5" fmla="*/ 41 h 41"/>
                <a:gd name="T6" fmla="*/ 40 w 40"/>
                <a:gd name="T7" fmla="*/ 2 h 41"/>
                <a:gd name="T8" fmla="*/ 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0" y="0"/>
                  </a:moveTo>
                  <a:lnTo>
                    <a:pt x="0" y="39"/>
                  </a:lnTo>
                  <a:lnTo>
                    <a:pt x="40" y="41"/>
                  </a:lnTo>
                  <a:lnTo>
                    <a:pt x="40" y="2"/>
                  </a:lnTo>
                  <a:lnTo>
                    <a:pt x="0" y="0"/>
                  </a:lnTo>
                  <a:close/>
                </a:path>
              </a:pathLst>
            </a:custGeom>
            <a:solidFill>
              <a:srgbClr val="FF3300"/>
            </a:solidFill>
            <a:ln w="9525">
              <a:noFill/>
              <a:round/>
              <a:headEnd/>
              <a:tailEnd/>
            </a:ln>
          </p:spPr>
          <p:txBody>
            <a:bodyPr/>
            <a:lstStyle/>
            <a:p>
              <a:endParaRPr lang="en-GB">
                <a:solidFill>
                  <a:prstClr val="white"/>
                </a:solidFill>
                <a:latin typeface="Calibri"/>
              </a:endParaRPr>
            </a:p>
          </p:txBody>
        </p:sp>
        <p:sp>
          <p:nvSpPr>
            <p:cNvPr id="79190" name="Rectangle 97"/>
            <p:cNvSpPr>
              <a:spLocks noChangeArrowheads="1"/>
            </p:cNvSpPr>
            <p:nvPr/>
          </p:nvSpPr>
          <p:spPr bwMode="auto">
            <a:xfrm>
              <a:off x="4244" y="1438"/>
              <a:ext cx="40" cy="39"/>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91" name="Rectangle 98"/>
            <p:cNvSpPr>
              <a:spLocks noChangeArrowheads="1"/>
            </p:cNvSpPr>
            <p:nvPr/>
          </p:nvSpPr>
          <p:spPr bwMode="auto">
            <a:xfrm>
              <a:off x="4324" y="1438"/>
              <a:ext cx="39" cy="39"/>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92" name="Rectangle 99"/>
            <p:cNvSpPr>
              <a:spLocks noChangeArrowheads="1"/>
            </p:cNvSpPr>
            <p:nvPr/>
          </p:nvSpPr>
          <p:spPr bwMode="auto">
            <a:xfrm>
              <a:off x="4403" y="1438"/>
              <a:ext cx="40" cy="39"/>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93" name="Rectangle 100"/>
            <p:cNvSpPr>
              <a:spLocks noChangeArrowheads="1"/>
            </p:cNvSpPr>
            <p:nvPr/>
          </p:nvSpPr>
          <p:spPr bwMode="auto">
            <a:xfrm>
              <a:off x="4482" y="1438"/>
              <a:ext cx="40" cy="39"/>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94" name="Rectangle 101"/>
            <p:cNvSpPr>
              <a:spLocks noChangeArrowheads="1"/>
            </p:cNvSpPr>
            <p:nvPr/>
          </p:nvSpPr>
          <p:spPr bwMode="auto">
            <a:xfrm>
              <a:off x="4562" y="1440"/>
              <a:ext cx="40"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95" name="Rectangle 102"/>
            <p:cNvSpPr>
              <a:spLocks noChangeArrowheads="1"/>
            </p:cNvSpPr>
            <p:nvPr/>
          </p:nvSpPr>
          <p:spPr bwMode="auto">
            <a:xfrm>
              <a:off x="4641" y="1440"/>
              <a:ext cx="40"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96" name="Rectangle 103"/>
            <p:cNvSpPr>
              <a:spLocks noChangeArrowheads="1"/>
            </p:cNvSpPr>
            <p:nvPr/>
          </p:nvSpPr>
          <p:spPr bwMode="auto">
            <a:xfrm>
              <a:off x="4721" y="1440"/>
              <a:ext cx="39"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97" name="Rectangle 104"/>
            <p:cNvSpPr>
              <a:spLocks noChangeArrowheads="1"/>
            </p:cNvSpPr>
            <p:nvPr/>
          </p:nvSpPr>
          <p:spPr bwMode="auto">
            <a:xfrm>
              <a:off x="4800" y="1440"/>
              <a:ext cx="40"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98" name="Rectangle 105"/>
            <p:cNvSpPr>
              <a:spLocks noChangeArrowheads="1"/>
            </p:cNvSpPr>
            <p:nvPr/>
          </p:nvSpPr>
          <p:spPr bwMode="auto">
            <a:xfrm>
              <a:off x="4879" y="1440"/>
              <a:ext cx="40"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199" name="Rectangle 106"/>
            <p:cNvSpPr>
              <a:spLocks noChangeArrowheads="1"/>
            </p:cNvSpPr>
            <p:nvPr/>
          </p:nvSpPr>
          <p:spPr bwMode="auto">
            <a:xfrm>
              <a:off x="4959" y="1442"/>
              <a:ext cx="39"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200" name="Rectangle 107"/>
            <p:cNvSpPr>
              <a:spLocks noChangeArrowheads="1"/>
            </p:cNvSpPr>
            <p:nvPr/>
          </p:nvSpPr>
          <p:spPr bwMode="auto">
            <a:xfrm>
              <a:off x="5038" y="1442"/>
              <a:ext cx="40"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201" name="Rectangle 108"/>
            <p:cNvSpPr>
              <a:spLocks noChangeArrowheads="1"/>
            </p:cNvSpPr>
            <p:nvPr/>
          </p:nvSpPr>
          <p:spPr bwMode="auto">
            <a:xfrm>
              <a:off x="5117" y="1442"/>
              <a:ext cx="40"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202" name="Rectangle 109"/>
            <p:cNvSpPr>
              <a:spLocks noChangeArrowheads="1"/>
            </p:cNvSpPr>
            <p:nvPr/>
          </p:nvSpPr>
          <p:spPr bwMode="auto">
            <a:xfrm>
              <a:off x="5197" y="1442"/>
              <a:ext cx="40"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203" name="Freeform 110"/>
            <p:cNvSpPr>
              <a:spLocks/>
            </p:cNvSpPr>
            <p:nvPr/>
          </p:nvSpPr>
          <p:spPr bwMode="auto">
            <a:xfrm>
              <a:off x="5276" y="1442"/>
              <a:ext cx="40" cy="42"/>
            </a:xfrm>
            <a:custGeom>
              <a:avLst/>
              <a:gdLst>
                <a:gd name="T0" fmla="*/ 0 w 40"/>
                <a:gd name="T1" fmla="*/ 0 h 42"/>
                <a:gd name="T2" fmla="*/ 0 w 40"/>
                <a:gd name="T3" fmla="*/ 40 h 42"/>
                <a:gd name="T4" fmla="*/ 40 w 40"/>
                <a:gd name="T5" fmla="*/ 42 h 42"/>
                <a:gd name="T6" fmla="*/ 40 w 40"/>
                <a:gd name="T7" fmla="*/ 2 h 42"/>
                <a:gd name="T8" fmla="*/ 0 w 40"/>
                <a:gd name="T9" fmla="*/ 0 h 42"/>
                <a:gd name="T10" fmla="*/ 0 60000 65536"/>
                <a:gd name="T11" fmla="*/ 0 60000 65536"/>
                <a:gd name="T12" fmla="*/ 0 60000 65536"/>
                <a:gd name="T13" fmla="*/ 0 60000 65536"/>
                <a:gd name="T14" fmla="*/ 0 60000 65536"/>
                <a:gd name="T15" fmla="*/ 0 w 40"/>
                <a:gd name="T16" fmla="*/ 0 h 42"/>
                <a:gd name="T17" fmla="*/ 40 w 40"/>
                <a:gd name="T18" fmla="*/ 42 h 42"/>
              </a:gdLst>
              <a:ahLst/>
              <a:cxnLst>
                <a:cxn ang="T10">
                  <a:pos x="T0" y="T1"/>
                </a:cxn>
                <a:cxn ang="T11">
                  <a:pos x="T2" y="T3"/>
                </a:cxn>
                <a:cxn ang="T12">
                  <a:pos x="T4" y="T5"/>
                </a:cxn>
                <a:cxn ang="T13">
                  <a:pos x="T6" y="T7"/>
                </a:cxn>
                <a:cxn ang="T14">
                  <a:pos x="T8" y="T9"/>
                </a:cxn>
              </a:cxnLst>
              <a:rect l="T15" t="T16" r="T17" b="T18"/>
              <a:pathLst>
                <a:path w="40" h="42">
                  <a:moveTo>
                    <a:pt x="0" y="0"/>
                  </a:moveTo>
                  <a:lnTo>
                    <a:pt x="0" y="40"/>
                  </a:lnTo>
                  <a:lnTo>
                    <a:pt x="40" y="42"/>
                  </a:lnTo>
                  <a:lnTo>
                    <a:pt x="40" y="2"/>
                  </a:lnTo>
                  <a:lnTo>
                    <a:pt x="0" y="0"/>
                  </a:lnTo>
                  <a:close/>
                </a:path>
              </a:pathLst>
            </a:custGeom>
            <a:solidFill>
              <a:srgbClr val="FF3300"/>
            </a:solidFill>
            <a:ln w="9525">
              <a:noFill/>
              <a:round/>
              <a:headEnd/>
              <a:tailEnd/>
            </a:ln>
          </p:spPr>
          <p:txBody>
            <a:bodyPr/>
            <a:lstStyle/>
            <a:p>
              <a:endParaRPr lang="en-GB">
                <a:solidFill>
                  <a:prstClr val="white"/>
                </a:solidFill>
                <a:latin typeface="Calibri"/>
              </a:endParaRPr>
            </a:p>
          </p:txBody>
        </p:sp>
        <p:sp>
          <p:nvSpPr>
            <p:cNvPr id="79204" name="Rectangle 111"/>
            <p:cNvSpPr>
              <a:spLocks noChangeArrowheads="1"/>
            </p:cNvSpPr>
            <p:nvPr/>
          </p:nvSpPr>
          <p:spPr bwMode="auto">
            <a:xfrm>
              <a:off x="5356" y="1444"/>
              <a:ext cx="39"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205" name="Rectangle 112"/>
            <p:cNvSpPr>
              <a:spLocks noChangeArrowheads="1"/>
            </p:cNvSpPr>
            <p:nvPr/>
          </p:nvSpPr>
          <p:spPr bwMode="auto">
            <a:xfrm>
              <a:off x="5435" y="1444"/>
              <a:ext cx="33" cy="40"/>
            </a:xfrm>
            <a:prstGeom prst="rect">
              <a:avLst/>
            </a:prstGeom>
            <a:solidFill>
              <a:srgbClr val="FF3300"/>
            </a:solidFill>
            <a:ln w="9525">
              <a:noFill/>
              <a:miter lim="800000"/>
              <a:headEnd/>
              <a:tailEnd/>
            </a:ln>
          </p:spPr>
          <p:txBody>
            <a:bodyPr/>
            <a:lstStyle/>
            <a:p>
              <a:endParaRPr lang="en-GB">
                <a:solidFill>
                  <a:prstClr val="white"/>
                </a:solidFill>
                <a:latin typeface="Calibri"/>
              </a:endParaRPr>
            </a:p>
          </p:txBody>
        </p:sp>
        <p:sp>
          <p:nvSpPr>
            <p:cNvPr id="79206" name="Freeform 113"/>
            <p:cNvSpPr>
              <a:spLocks/>
            </p:cNvSpPr>
            <p:nvPr/>
          </p:nvSpPr>
          <p:spPr bwMode="auto">
            <a:xfrm>
              <a:off x="5464" y="1389"/>
              <a:ext cx="150" cy="152"/>
            </a:xfrm>
            <a:custGeom>
              <a:avLst/>
              <a:gdLst>
                <a:gd name="T0" fmla="*/ 0 w 150"/>
                <a:gd name="T1" fmla="*/ 152 h 152"/>
                <a:gd name="T2" fmla="*/ 150 w 150"/>
                <a:gd name="T3" fmla="*/ 75 h 152"/>
                <a:gd name="T4" fmla="*/ 0 w 150"/>
                <a:gd name="T5" fmla="*/ 0 h 152"/>
                <a:gd name="T6" fmla="*/ 0 w 150"/>
                <a:gd name="T7" fmla="*/ 152 h 152"/>
                <a:gd name="T8" fmla="*/ 0 60000 65536"/>
                <a:gd name="T9" fmla="*/ 0 60000 65536"/>
                <a:gd name="T10" fmla="*/ 0 60000 65536"/>
                <a:gd name="T11" fmla="*/ 0 60000 65536"/>
                <a:gd name="T12" fmla="*/ 0 w 150"/>
                <a:gd name="T13" fmla="*/ 0 h 152"/>
                <a:gd name="T14" fmla="*/ 150 w 150"/>
                <a:gd name="T15" fmla="*/ 152 h 152"/>
              </a:gdLst>
              <a:ahLst/>
              <a:cxnLst>
                <a:cxn ang="T8">
                  <a:pos x="T0" y="T1"/>
                </a:cxn>
                <a:cxn ang="T9">
                  <a:pos x="T2" y="T3"/>
                </a:cxn>
                <a:cxn ang="T10">
                  <a:pos x="T4" y="T5"/>
                </a:cxn>
                <a:cxn ang="T11">
                  <a:pos x="T6" y="T7"/>
                </a:cxn>
              </a:cxnLst>
              <a:rect l="T12" t="T13" r="T14" b="T15"/>
              <a:pathLst>
                <a:path w="150" h="152">
                  <a:moveTo>
                    <a:pt x="0" y="152"/>
                  </a:moveTo>
                  <a:lnTo>
                    <a:pt x="150" y="75"/>
                  </a:lnTo>
                  <a:lnTo>
                    <a:pt x="0" y="0"/>
                  </a:lnTo>
                  <a:lnTo>
                    <a:pt x="0" y="152"/>
                  </a:lnTo>
                  <a:close/>
                </a:path>
              </a:pathLst>
            </a:custGeom>
            <a:solidFill>
              <a:srgbClr val="FF3300"/>
            </a:solidFill>
            <a:ln w="9525">
              <a:noFill/>
              <a:round/>
              <a:headEnd/>
              <a:tailEnd/>
            </a:ln>
          </p:spPr>
          <p:txBody>
            <a:bodyPr/>
            <a:lstStyle/>
            <a:p>
              <a:endParaRPr lang="en-GB">
                <a:solidFill>
                  <a:prstClr val="white"/>
                </a:solidFill>
                <a:latin typeface="Calibri"/>
              </a:endParaRPr>
            </a:p>
          </p:txBody>
        </p:sp>
      </p:grpSp>
      <p:grpSp>
        <p:nvGrpSpPr>
          <p:cNvPr id="19" name="Group 114"/>
          <p:cNvGrpSpPr>
            <a:grpSpLocks/>
          </p:cNvGrpSpPr>
          <p:nvPr/>
        </p:nvGrpSpPr>
        <p:grpSpPr bwMode="auto">
          <a:xfrm>
            <a:off x="5359400" y="1844675"/>
            <a:ext cx="142875" cy="968375"/>
            <a:chOff x="3559" y="1111"/>
            <a:chExt cx="103" cy="631"/>
          </a:xfrm>
        </p:grpSpPr>
        <p:sp>
          <p:nvSpPr>
            <p:cNvPr id="79153" name="Freeform 115"/>
            <p:cNvSpPr>
              <a:spLocks/>
            </p:cNvSpPr>
            <p:nvPr/>
          </p:nvSpPr>
          <p:spPr bwMode="auto">
            <a:xfrm>
              <a:off x="3601" y="1111"/>
              <a:ext cx="22" cy="534"/>
            </a:xfrm>
            <a:custGeom>
              <a:avLst/>
              <a:gdLst>
                <a:gd name="T0" fmla="*/ 22 w 22"/>
                <a:gd name="T1" fmla="*/ 0 h 534"/>
                <a:gd name="T2" fmla="*/ 2 w 22"/>
                <a:gd name="T3" fmla="*/ 0 h 534"/>
                <a:gd name="T4" fmla="*/ 0 w 22"/>
                <a:gd name="T5" fmla="*/ 534 h 534"/>
                <a:gd name="T6" fmla="*/ 19 w 22"/>
                <a:gd name="T7" fmla="*/ 534 h 534"/>
                <a:gd name="T8" fmla="*/ 22 w 22"/>
                <a:gd name="T9" fmla="*/ 0 h 534"/>
                <a:gd name="T10" fmla="*/ 0 60000 65536"/>
                <a:gd name="T11" fmla="*/ 0 60000 65536"/>
                <a:gd name="T12" fmla="*/ 0 60000 65536"/>
                <a:gd name="T13" fmla="*/ 0 60000 65536"/>
                <a:gd name="T14" fmla="*/ 0 60000 65536"/>
                <a:gd name="T15" fmla="*/ 0 w 22"/>
                <a:gd name="T16" fmla="*/ 0 h 534"/>
                <a:gd name="T17" fmla="*/ 22 w 22"/>
                <a:gd name="T18" fmla="*/ 534 h 534"/>
              </a:gdLst>
              <a:ahLst/>
              <a:cxnLst>
                <a:cxn ang="T10">
                  <a:pos x="T0" y="T1"/>
                </a:cxn>
                <a:cxn ang="T11">
                  <a:pos x="T2" y="T3"/>
                </a:cxn>
                <a:cxn ang="T12">
                  <a:pos x="T4" y="T5"/>
                </a:cxn>
                <a:cxn ang="T13">
                  <a:pos x="T6" y="T7"/>
                </a:cxn>
                <a:cxn ang="T14">
                  <a:pos x="T8" y="T9"/>
                </a:cxn>
              </a:cxnLst>
              <a:rect l="T15" t="T16" r="T17" b="T18"/>
              <a:pathLst>
                <a:path w="22" h="534">
                  <a:moveTo>
                    <a:pt x="22" y="0"/>
                  </a:moveTo>
                  <a:lnTo>
                    <a:pt x="2" y="0"/>
                  </a:lnTo>
                  <a:lnTo>
                    <a:pt x="0" y="534"/>
                  </a:lnTo>
                  <a:lnTo>
                    <a:pt x="19" y="534"/>
                  </a:lnTo>
                  <a:lnTo>
                    <a:pt x="22" y="0"/>
                  </a:lnTo>
                  <a:close/>
                </a:path>
              </a:pathLst>
            </a:custGeom>
            <a:solidFill>
              <a:srgbClr val="33CC33"/>
            </a:solidFill>
            <a:ln w="9525">
              <a:noFill/>
              <a:round/>
              <a:headEnd/>
              <a:tailEnd/>
            </a:ln>
          </p:spPr>
          <p:txBody>
            <a:bodyPr/>
            <a:lstStyle/>
            <a:p>
              <a:endParaRPr lang="en-GB">
                <a:solidFill>
                  <a:prstClr val="white"/>
                </a:solidFill>
                <a:latin typeface="Calibri"/>
              </a:endParaRPr>
            </a:p>
          </p:txBody>
        </p:sp>
        <p:sp>
          <p:nvSpPr>
            <p:cNvPr id="79154" name="Freeform 116"/>
            <p:cNvSpPr>
              <a:spLocks/>
            </p:cNvSpPr>
            <p:nvPr/>
          </p:nvSpPr>
          <p:spPr bwMode="auto">
            <a:xfrm>
              <a:off x="3559" y="1641"/>
              <a:ext cx="103" cy="101"/>
            </a:xfrm>
            <a:custGeom>
              <a:avLst/>
              <a:gdLst>
                <a:gd name="T0" fmla="*/ 0 w 103"/>
                <a:gd name="T1" fmla="*/ 0 h 101"/>
                <a:gd name="T2" fmla="*/ 53 w 103"/>
                <a:gd name="T3" fmla="*/ 101 h 101"/>
                <a:gd name="T4" fmla="*/ 103 w 103"/>
                <a:gd name="T5" fmla="*/ 0 h 101"/>
                <a:gd name="T6" fmla="*/ 0 w 103"/>
                <a:gd name="T7" fmla="*/ 0 h 101"/>
                <a:gd name="T8" fmla="*/ 0 60000 65536"/>
                <a:gd name="T9" fmla="*/ 0 60000 65536"/>
                <a:gd name="T10" fmla="*/ 0 60000 65536"/>
                <a:gd name="T11" fmla="*/ 0 60000 65536"/>
                <a:gd name="T12" fmla="*/ 0 w 103"/>
                <a:gd name="T13" fmla="*/ 0 h 101"/>
                <a:gd name="T14" fmla="*/ 103 w 103"/>
                <a:gd name="T15" fmla="*/ 101 h 101"/>
              </a:gdLst>
              <a:ahLst/>
              <a:cxnLst>
                <a:cxn ang="T8">
                  <a:pos x="T0" y="T1"/>
                </a:cxn>
                <a:cxn ang="T9">
                  <a:pos x="T2" y="T3"/>
                </a:cxn>
                <a:cxn ang="T10">
                  <a:pos x="T4" y="T5"/>
                </a:cxn>
                <a:cxn ang="T11">
                  <a:pos x="T6" y="T7"/>
                </a:cxn>
              </a:cxnLst>
              <a:rect l="T12" t="T13" r="T14" b="T15"/>
              <a:pathLst>
                <a:path w="103" h="101">
                  <a:moveTo>
                    <a:pt x="0" y="0"/>
                  </a:moveTo>
                  <a:lnTo>
                    <a:pt x="53" y="101"/>
                  </a:lnTo>
                  <a:lnTo>
                    <a:pt x="103" y="0"/>
                  </a:lnTo>
                  <a:lnTo>
                    <a:pt x="0" y="0"/>
                  </a:lnTo>
                  <a:close/>
                </a:path>
              </a:pathLst>
            </a:custGeom>
            <a:solidFill>
              <a:srgbClr val="33CC33"/>
            </a:solidFill>
            <a:ln w="9525">
              <a:noFill/>
              <a:round/>
              <a:headEnd/>
              <a:tailEnd/>
            </a:ln>
          </p:spPr>
          <p:txBody>
            <a:bodyPr/>
            <a:lstStyle/>
            <a:p>
              <a:endParaRPr lang="en-GB">
                <a:solidFill>
                  <a:prstClr val="white"/>
                </a:solidFill>
                <a:latin typeface="Calibri"/>
              </a:endParaRPr>
            </a:p>
          </p:txBody>
        </p:sp>
      </p:grpSp>
      <p:grpSp>
        <p:nvGrpSpPr>
          <p:cNvPr id="20" name="Group 117"/>
          <p:cNvGrpSpPr>
            <a:grpSpLocks/>
          </p:cNvGrpSpPr>
          <p:nvPr/>
        </p:nvGrpSpPr>
        <p:grpSpPr bwMode="auto">
          <a:xfrm>
            <a:off x="2062163" y="1601788"/>
            <a:ext cx="2605087" cy="1200150"/>
            <a:chOff x="1182" y="953"/>
            <a:chExt cx="1878" cy="782"/>
          </a:xfrm>
        </p:grpSpPr>
        <p:sp>
          <p:nvSpPr>
            <p:cNvPr id="79151" name="Freeform 118"/>
            <p:cNvSpPr>
              <a:spLocks/>
            </p:cNvSpPr>
            <p:nvPr/>
          </p:nvSpPr>
          <p:spPr bwMode="auto">
            <a:xfrm>
              <a:off x="1268" y="953"/>
              <a:ext cx="1792" cy="743"/>
            </a:xfrm>
            <a:custGeom>
              <a:avLst/>
              <a:gdLst>
                <a:gd name="T0" fmla="*/ 1792 w 1792"/>
                <a:gd name="T1" fmla="*/ 17 h 743"/>
                <a:gd name="T2" fmla="*/ 1786 w 1792"/>
                <a:gd name="T3" fmla="*/ 0 h 743"/>
                <a:gd name="T4" fmla="*/ 0 w 1792"/>
                <a:gd name="T5" fmla="*/ 725 h 743"/>
                <a:gd name="T6" fmla="*/ 6 w 1792"/>
                <a:gd name="T7" fmla="*/ 743 h 743"/>
                <a:gd name="T8" fmla="*/ 1792 w 1792"/>
                <a:gd name="T9" fmla="*/ 17 h 743"/>
                <a:gd name="T10" fmla="*/ 0 60000 65536"/>
                <a:gd name="T11" fmla="*/ 0 60000 65536"/>
                <a:gd name="T12" fmla="*/ 0 60000 65536"/>
                <a:gd name="T13" fmla="*/ 0 60000 65536"/>
                <a:gd name="T14" fmla="*/ 0 60000 65536"/>
                <a:gd name="T15" fmla="*/ 0 w 1792"/>
                <a:gd name="T16" fmla="*/ 0 h 743"/>
                <a:gd name="T17" fmla="*/ 1792 w 1792"/>
                <a:gd name="T18" fmla="*/ 743 h 743"/>
              </a:gdLst>
              <a:ahLst/>
              <a:cxnLst>
                <a:cxn ang="T10">
                  <a:pos x="T0" y="T1"/>
                </a:cxn>
                <a:cxn ang="T11">
                  <a:pos x="T2" y="T3"/>
                </a:cxn>
                <a:cxn ang="T12">
                  <a:pos x="T4" y="T5"/>
                </a:cxn>
                <a:cxn ang="T13">
                  <a:pos x="T6" y="T7"/>
                </a:cxn>
                <a:cxn ang="T14">
                  <a:pos x="T8" y="T9"/>
                </a:cxn>
              </a:cxnLst>
              <a:rect l="T15" t="T16" r="T17" b="T18"/>
              <a:pathLst>
                <a:path w="1792" h="743">
                  <a:moveTo>
                    <a:pt x="1792" y="17"/>
                  </a:moveTo>
                  <a:lnTo>
                    <a:pt x="1786" y="0"/>
                  </a:lnTo>
                  <a:lnTo>
                    <a:pt x="0" y="725"/>
                  </a:lnTo>
                  <a:lnTo>
                    <a:pt x="6" y="743"/>
                  </a:lnTo>
                  <a:lnTo>
                    <a:pt x="1792" y="17"/>
                  </a:lnTo>
                  <a:close/>
                </a:path>
              </a:pathLst>
            </a:custGeom>
            <a:solidFill>
              <a:srgbClr val="33CC33"/>
            </a:solidFill>
            <a:ln w="9525">
              <a:noFill/>
              <a:round/>
              <a:headEnd/>
              <a:tailEnd/>
            </a:ln>
          </p:spPr>
          <p:txBody>
            <a:bodyPr/>
            <a:lstStyle/>
            <a:p>
              <a:endParaRPr lang="en-GB">
                <a:solidFill>
                  <a:prstClr val="white"/>
                </a:solidFill>
                <a:latin typeface="Calibri"/>
              </a:endParaRPr>
            </a:p>
          </p:txBody>
        </p:sp>
        <p:sp>
          <p:nvSpPr>
            <p:cNvPr id="79152" name="Freeform 119"/>
            <p:cNvSpPr>
              <a:spLocks/>
            </p:cNvSpPr>
            <p:nvPr/>
          </p:nvSpPr>
          <p:spPr bwMode="auto">
            <a:xfrm>
              <a:off x="1182" y="1641"/>
              <a:ext cx="112" cy="94"/>
            </a:xfrm>
            <a:custGeom>
              <a:avLst/>
              <a:gdLst>
                <a:gd name="T0" fmla="*/ 75 w 112"/>
                <a:gd name="T1" fmla="*/ 0 h 94"/>
                <a:gd name="T2" fmla="*/ 0 w 112"/>
                <a:gd name="T3" fmla="*/ 83 h 94"/>
                <a:gd name="T4" fmla="*/ 112 w 112"/>
                <a:gd name="T5" fmla="*/ 94 h 94"/>
                <a:gd name="T6" fmla="*/ 75 w 112"/>
                <a:gd name="T7" fmla="*/ 0 h 94"/>
                <a:gd name="T8" fmla="*/ 0 60000 65536"/>
                <a:gd name="T9" fmla="*/ 0 60000 65536"/>
                <a:gd name="T10" fmla="*/ 0 60000 65536"/>
                <a:gd name="T11" fmla="*/ 0 60000 65536"/>
                <a:gd name="T12" fmla="*/ 0 w 112"/>
                <a:gd name="T13" fmla="*/ 0 h 94"/>
                <a:gd name="T14" fmla="*/ 112 w 112"/>
                <a:gd name="T15" fmla="*/ 94 h 94"/>
              </a:gdLst>
              <a:ahLst/>
              <a:cxnLst>
                <a:cxn ang="T8">
                  <a:pos x="T0" y="T1"/>
                </a:cxn>
                <a:cxn ang="T9">
                  <a:pos x="T2" y="T3"/>
                </a:cxn>
                <a:cxn ang="T10">
                  <a:pos x="T4" y="T5"/>
                </a:cxn>
                <a:cxn ang="T11">
                  <a:pos x="T6" y="T7"/>
                </a:cxn>
              </a:cxnLst>
              <a:rect l="T12" t="T13" r="T14" b="T15"/>
              <a:pathLst>
                <a:path w="112" h="94">
                  <a:moveTo>
                    <a:pt x="75" y="0"/>
                  </a:moveTo>
                  <a:lnTo>
                    <a:pt x="0" y="83"/>
                  </a:lnTo>
                  <a:lnTo>
                    <a:pt x="112" y="94"/>
                  </a:lnTo>
                  <a:lnTo>
                    <a:pt x="75" y="0"/>
                  </a:lnTo>
                  <a:close/>
                </a:path>
              </a:pathLst>
            </a:custGeom>
            <a:solidFill>
              <a:srgbClr val="33CC33"/>
            </a:solidFill>
            <a:ln w="9525">
              <a:noFill/>
              <a:round/>
              <a:headEnd/>
              <a:tailEnd/>
            </a:ln>
          </p:spPr>
          <p:txBody>
            <a:bodyPr/>
            <a:lstStyle/>
            <a:p>
              <a:endParaRPr lang="en-GB">
                <a:solidFill>
                  <a:prstClr val="white"/>
                </a:solidFill>
                <a:latin typeface="Calibri"/>
              </a:endParaRPr>
            </a:p>
          </p:txBody>
        </p:sp>
      </p:grpSp>
      <p:sp>
        <p:nvSpPr>
          <p:cNvPr id="78873" name="Rectangle 120"/>
          <p:cNvSpPr>
            <a:spLocks noChangeArrowheads="1"/>
          </p:cNvSpPr>
          <p:nvPr/>
        </p:nvSpPr>
        <p:spPr bwMode="auto">
          <a:xfrm>
            <a:off x="8104188" y="3649663"/>
            <a:ext cx="738187" cy="328612"/>
          </a:xfrm>
          <a:prstGeom prst="rect">
            <a:avLst/>
          </a:prstGeom>
          <a:solidFill>
            <a:srgbClr val="66FF33"/>
          </a:solidFill>
          <a:ln w="31750">
            <a:solidFill>
              <a:srgbClr val="006600"/>
            </a:solidFill>
            <a:miter lim="800000"/>
            <a:headEnd/>
            <a:tailEnd/>
          </a:ln>
        </p:spPr>
        <p:txBody>
          <a:bodyPr/>
          <a:lstStyle/>
          <a:p>
            <a:endParaRPr lang="en-GB">
              <a:solidFill>
                <a:prstClr val="white"/>
              </a:solidFill>
              <a:latin typeface="Calibri"/>
            </a:endParaRPr>
          </a:p>
        </p:txBody>
      </p:sp>
      <p:sp>
        <p:nvSpPr>
          <p:cNvPr id="78874" name="Rectangle 121"/>
          <p:cNvSpPr>
            <a:spLocks noChangeArrowheads="1"/>
          </p:cNvSpPr>
          <p:nvPr/>
        </p:nvSpPr>
        <p:spPr bwMode="auto">
          <a:xfrm>
            <a:off x="8205788" y="3719513"/>
            <a:ext cx="598487" cy="198437"/>
          </a:xfrm>
          <a:prstGeom prst="rect">
            <a:avLst/>
          </a:prstGeom>
          <a:noFill/>
          <a:ln w="9525">
            <a:noFill/>
            <a:miter lim="800000"/>
            <a:headEnd/>
            <a:tailEnd/>
          </a:ln>
        </p:spPr>
        <p:txBody>
          <a:bodyPr wrap="none" lIns="0" tIns="0" rIns="0" bIns="0">
            <a:spAutoFit/>
          </a:bodyPr>
          <a:lstStyle/>
          <a:p>
            <a:pPr eaLnBrk="0" hangingPunct="0"/>
            <a:r>
              <a:rPr lang="en-US" sz="1300" b="1">
                <a:solidFill>
                  <a:srgbClr val="006600"/>
                </a:solidFill>
                <a:latin typeface="Helvetica" pitchFamily="34" charset="0"/>
              </a:rPr>
              <a:t>Aachen</a:t>
            </a:r>
            <a:endParaRPr lang="en-US" sz="2000">
              <a:solidFill>
                <a:prstClr val="white"/>
              </a:solidFill>
              <a:latin typeface="Comic Sans MS" charset="0"/>
            </a:endParaRPr>
          </a:p>
        </p:txBody>
      </p:sp>
      <p:sp>
        <p:nvSpPr>
          <p:cNvPr id="78875" name="Rectangle 122"/>
          <p:cNvSpPr>
            <a:spLocks noChangeArrowheads="1"/>
          </p:cNvSpPr>
          <p:nvPr/>
        </p:nvSpPr>
        <p:spPr bwMode="auto">
          <a:xfrm>
            <a:off x="7265988" y="3649663"/>
            <a:ext cx="893762" cy="328612"/>
          </a:xfrm>
          <a:prstGeom prst="rect">
            <a:avLst/>
          </a:prstGeom>
          <a:solidFill>
            <a:srgbClr val="66FF33"/>
          </a:solidFill>
          <a:ln w="31750">
            <a:solidFill>
              <a:srgbClr val="006600"/>
            </a:solidFill>
            <a:miter lim="800000"/>
            <a:headEnd/>
            <a:tailEnd/>
          </a:ln>
        </p:spPr>
        <p:txBody>
          <a:bodyPr/>
          <a:lstStyle/>
          <a:p>
            <a:endParaRPr lang="en-GB">
              <a:solidFill>
                <a:prstClr val="white"/>
              </a:solidFill>
              <a:latin typeface="Calibri"/>
            </a:endParaRPr>
          </a:p>
        </p:txBody>
      </p:sp>
      <p:sp>
        <p:nvSpPr>
          <p:cNvPr id="78876" name="Rectangle 123"/>
          <p:cNvSpPr>
            <a:spLocks noChangeArrowheads="1"/>
          </p:cNvSpPr>
          <p:nvPr/>
        </p:nvSpPr>
        <p:spPr bwMode="auto">
          <a:xfrm>
            <a:off x="7370763" y="3719513"/>
            <a:ext cx="771525" cy="198437"/>
          </a:xfrm>
          <a:prstGeom prst="rect">
            <a:avLst/>
          </a:prstGeom>
          <a:noFill/>
          <a:ln w="9525">
            <a:noFill/>
            <a:miter lim="800000"/>
            <a:headEnd/>
            <a:tailEnd/>
          </a:ln>
        </p:spPr>
        <p:txBody>
          <a:bodyPr wrap="none" lIns="0" tIns="0" rIns="0" bIns="0">
            <a:spAutoFit/>
          </a:bodyPr>
          <a:lstStyle/>
          <a:p>
            <a:pPr eaLnBrk="0" hangingPunct="0"/>
            <a:r>
              <a:rPr lang="en-US" sz="1300" b="1">
                <a:solidFill>
                  <a:srgbClr val="006600"/>
                </a:solidFill>
                <a:latin typeface="Helvetica" pitchFamily="34" charset="0"/>
              </a:rPr>
              <a:t>Karlsruhe</a:t>
            </a:r>
            <a:endParaRPr lang="en-US" sz="2000">
              <a:solidFill>
                <a:prstClr val="white"/>
              </a:solidFill>
              <a:latin typeface="Comic Sans MS" charset="0"/>
            </a:endParaRPr>
          </a:p>
        </p:txBody>
      </p:sp>
      <p:sp>
        <p:nvSpPr>
          <p:cNvPr id="78877" name="Rectangle 124"/>
          <p:cNvSpPr>
            <a:spLocks noChangeArrowheads="1"/>
          </p:cNvSpPr>
          <p:nvPr/>
        </p:nvSpPr>
        <p:spPr bwMode="auto">
          <a:xfrm>
            <a:off x="6329363" y="3649663"/>
            <a:ext cx="992187" cy="328612"/>
          </a:xfrm>
          <a:prstGeom prst="rect">
            <a:avLst/>
          </a:prstGeom>
          <a:solidFill>
            <a:srgbClr val="66FF33"/>
          </a:solidFill>
          <a:ln w="31750">
            <a:solidFill>
              <a:srgbClr val="006600"/>
            </a:solidFill>
            <a:miter lim="800000"/>
            <a:headEnd/>
            <a:tailEnd/>
          </a:ln>
        </p:spPr>
        <p:txBody>
          <a:bodyPr/>
          <a:lstStyle/>
          <a:p>
            <a:endParaRPr lang="en-GB">
              <a:solidFill>
                <a:prstClr val="white"/>
              </a:solidFill>
              <a:latin typeface="Calibri"/>
            </a:endParaRPr>
          </a:p>
        </p:txBody>
      </p:sp>
      <p:sp>
        <p:nvSpPr>
          <p:cNvPr id="78878" name="Rectangle 125"/>
          <p:cNvSpPr>
            <a:spLocks noChangeArrowheads="1"/>
          </p:cNvSpPr>
          <p:nvPr/>
        </p:nvSpPr>
        <p:spPr bwMode="auto">
          <a:xfrm>
            <a:off x="6434138" y="3719513"/>
            <a:ext cx="882650" cy="198437"/>
          </a:xfrm>
          <a:prstGeom prst="rect">
            <a:avLst/>
          </a:prstGeom>
          <a:noFill/>
          <a:ln w="9525">
            <a:noFill/>
            <a:miter lim="800000"/>
            <a:headEnd/>
            <a:tailEnd/>
          </a:ln>
        </p:spPr>
        <p:txBody>
          <a:bodyPr wrap="none" lIns="0" tIns="0" rIns="0" bIns="0">
            <a:spAutoFit/>
          </a:bodyPr>
          <a:lstStyle/>
          <a:p>
            <a:pPr eaLnBrk="0" hangingPunct="0"/>
            <a:r>
              <a:rPr lang="en-US" sz="1300" b="1">
                <a:solidFill>
                  <a:srgbClr val="006600"/>
                </a:solidFill>
                <a:latin typeface="Helvetica" pitchFamily="34" charset="0"/>
              </a:rPr>
              <a:t>Strasbourg</a:t>
            </a:r>
            <a:endParaRPr lang="en-US" sz="2000">
              <a:solidFill>
                <a:prstClr val="white"/>
              </a:solidFill>
              <a:latin typeface="Comic Sans MS" charset="0"/>
            </a:endParaRPr>
          </a:p>
        </p:txBody>
      </p:sp>
      <p:sp>
        <p:nvSpPr>
          <p:cNvPr id="78879" name="Rectangle 126"/>
          <p:cNvSpPr>
            <a:spLocks noChangeArrowheads="1"/>
          </p:cNvSpPr>
          <p:nvPr/>
        </p:nvSpPr>
        <p:spPr bwMode="auto">
          <a:xfrm>
            <a:off x="5710238" y="3649663"/>
            <a:ext cx="657225" cy="328612"/>
          </a:xfrm>
          <a:prstGeom prst="rect">
            <a:avLst/>
          </a:prstGeom>
          <a:solidFill>
            <a:srgbClr val="66FF33"/>
          </a:solidFill>
          <a:ln w="31750">
            <a:solidFill>
              <a:srgbClr val="006600"/>
            </a:solidFill>
            <a:miter lim="800000"/>
            <a:headEnd/>
            <a:tailEnd/>
          </a:ln>
        </p:spPr>
        <p:txBody>
          <a:bodyPr/>
          <a:lstStyle/>
          <a:p>
            <a:endParaRPr lang="en-GB">
              <a:solidFill>
                <a:prstClr val="white"/>
              </a:solidFill>
              <a:latin typeface="Calibri"/>
            </a:endParaRPr>
          </a:p>
        </p:txBody>
      </p:sp>
      <p:sp>
        <p:nvSpPr>
          <p:cNvPr id="78880" name="Rectangle 127"/>
          <p:cNvSpPr>
            <a:spLocks noChangeArrowheads="1"/>
          </p:cNvSpPr>
          <p:nvPr/>
        </p:nvSpPr>
        <p:spPr bwMode="auto">
          <a:xfrm>
            <a:off x="5811838" y="3719513"/>
            <a:ext cx="506412" cy="198437"/>
          </a:xfrm>
          <a:prstGeom prst="rect">
            <a:avLst/>
          </a:prstGeom>
          <a:noFill/>
          <a:ln w="9525">
            <a:noFill/>
            <a:miter lim="800000"/>
            <a:headEnd/>
            <a:tailEnd/>
          </a:ln>
        </p:spPr>
        <p:txBody>
          <a:bodyPr wrap="none" lIns="0" tIns="0" rIns="0" bIns="0">
            <a:spAutoFit/>
          </a:bodyPr>
          <a:lstStyle/>
          <a:p>
            <a:pPr eaLnBrk="0" hangingPunct="0"/>
            <a:r>
              <a:rPr lang="en-US" sz="1300" b="1">
                <a:solidFill>
                  <a:srgbClr val="006600"/>
                </a:solidFill>
                <a:latin typeface="Helvetica" pitchFamily="34" charset="0"/>
              </a:rPr>
              <a:t>Zurich</a:t>
            </a:r>
            <a:endParaRPr lang="en-US" sz="2000">
              <a:solidFill>
                <a:prstClr val="white"/>
              </a:solidFill>
              <a:latin typeface="Comic Sans MS" charset="0"/>
            </a:endParaRPr>
          </a:p>
        </p:txBody>
      </p:sp>
      <p:sp>
        <p:nvSpPr>
          <p:cNvPr id="78881" name="Rectangle 128"/>
          <p:cNvSpPr>
            <a:spLocks noChangeArrowheads="1"/>
          </p:cNvSpPr>
          <p:nvPr/>
        </p:nvSpPr>
        <p:spPr bwMode="auto">
          <a:xfrm>
            <a:off x="5219700" y="3649663"/>
            <a:ext cx="558800" cy="328612"/>
          </a:xfrm>
          <a:prstGeom prst="rect">
            <a:avLst/>
          </a:prstGeom>
          <a:solidFill>
            <a:srgbClr val="66FF33"/>
          </a:solidFill>
          <a:ln w="31750">
            <a:solidFill>
              <a:srgbClr val="006600"/>
            </a:solidFill>
            <a:miter lim="800000"/>
            <a:headEnd/>
            <a:tailEnd/>
          </a:ln>
        </p:spPr>
        <p:txBody>
          <a:bodyPr/>
          <a:lstStyle/>
          <a:p>
            <a:endParaRPr lang="en-GB">
              <a:solidFill>
                <a:prstClr val="white"/>
              </a:solidFill>
              <a:latin typeface="Calibri"/>
            </a:endParaRPr>
          </a:p>
        </p:txBody>
      </p:sp>
      <p:sp>
        <p:nvSpPr>
          <p:cNvPr id="78882" name="Rectangle 129"/>
          <p:cNvSpPr>
            <a:spLocks noChangeArrowheads="1"/>
          </p:cNvSpPr>
          <p:nvPr/>
        </p:nvSpPr>
        <p:spPr bwMode="auto">
          <a:xfrm>
            <a:off x="5300663" y="3719513"/>
            <a:ext cx="395287" cy="198437"/>
          </a:xfrm>
          <a:prstGeom prst="rect">
            <a:avLst/>
          </a:prstGeom>
          <a:noFill/>
          <a:ln w="9525">
            <a:noFill/>
            <a:miter lim="800000"/>
            <a:headEnd/>
            <a:tailEnd/>
          </a:ln>
        </p:spPr>
        <p:txBody>
          <a:bodyPr wrap="none" lIns="0" tIns="0" rIns="0" bIns="0">
            <a:spAutoFit/>
          </a:bodyPr>
          <a:lstStyle/>
          <a:p>
            <a:pPr eaLnBrk="0" hangingPunct="0"/>
            <a:r>
              <a:rPr lang="en-US" sz="1300" b="1">
                <a:solidFill>
                  <a:srgbClr val="006600"/>
                </a:solidFill>
                <a:latin typeface="Helvetica" pitchFamily="34" charset="0"/>
              </a:rPr>
              <a:t>Wien</a:t>
            </a:r>
            <a:endParaRPr lang="en-US" sz="2000">
              <a:solidFill>
                <a:prstClr val="white"/>
              </a:solidFill>
              <a:latin typeface="Comic Sans MS" charset="0"/>
            </a:endParaRPr>
          </a:p>
        </p:txBody>
      </p:sp>
      <p:sp>
        <p:nvSpPr>
          <p:cNvPr id="78883" name="Rectangle 130"/>
          <p:cNvSpPr>
            <a:spLocks noChangeArrowheads="1"/>
          </p:cNvSpPr>
          <p:nvPr/>
        </p:nvSpPr>
        <p:spPr bwMode="auto">
          <a:xfrm>
            <a:off x="5346700" y="4352925"/>
            <a:ext cx="3630613" cy="714375"/>
          </a:xfrm>
          <a:prstGeom prst="rect">
            <a:avLst/>
          </a:prstGeom>
          <a:solidFill>
            <a:srgbClr val="FFCCFF"/>
          </a:solidFill>
          <a:ln w="31750">
            <a:solidFill>
              <a:srgbClr val="FF3399"/>
            </a:solidFill>
            <a:miter lim="800000"/>
            <a:headEnd/>
            <a:tailEnd/>
          </a:ln>
        </p:spPr>
        <p:txBody>
          <a:bodyPr/>
          <a:lstStyle/>
          <a:p>
            <a:endParaRPr lang="en-GB">
              <a:solidFill>
                <a:prstClr val="white"/>
              </a:solidFill>
              <a:latin typeface="Calibri"/>
            </a:endParaRPr>
          </a:p>
        </p:txBody>
      </p:sp>
      <p:sp>
        <p:nvSpPr>
          <p:cNvPr id="78884" name="Rectangle 131"/>
          <p:cNvSpPr>
            <a:spLocks noChangeArrowheads="1"/>
          </p:cNvSpPr>
          <p:nvPr/>
        </p:nvSpPr>
        <p:spPr bwMode="auto">
          <a:xfrm>
            <a:off x="6343650" y="4421188"/>
            <a:ext cx="1817688" cy="198437"/>
          </a:xfrm>
          <a:prstGeom prst="rect">
            <a:avLst/>
          </a:prstGeom>
          <a:noFill/>
          <a:ln w="9525">
            <a:noFill/>
            <a:miter lim="800000"/>
            <a:headEnd/>
            <a:tailEnd/>
          </a:ln>
        </p:spPr>
        <p:txBody>
          <a:bodyPr wrap="none" lIns="0" tIns="0" rIns="0" bIns="0">
            <a:spAutoFit/>
          </a:bodyPr>
          <a:lstStyle/>
          <a:p>
            <a:pPr eaLnBrk="0" hangingPunct="0"/>
            <a:r>
              <a:rPr lang="en-US" sz="1300" b="1">
                <a:solidFill>
                  <a:srgbClr val="FF3399"/>
                </a:solidFill>
                <a:latin typeface="Helvetica" pitchFamily="34" charset="0"/>
              </a:rPr>
              <a:t>PETALS INTEGRATION</a:t>
            </a:r>
            <a:endParaRPr lang="en-US" sz="2000">
              <a:solidFill>
                <a:prstClr val="white"/>
              </a:solidFill>
              <a:latin typeface="Comic Sans MS" charset="0"/>
            </a:endParaRPr>
          </a:p>
        </p:txBody>
      </p:sp>
      <p:sp>
        <p:nvSpPr>
          <p:cNvPr id="78885" name="Rectangle 132"/>
          <p:cNvSpPr>
            <a:spLocks noChangeArrowheads="1"/>
          </p:cNvSpPr>
          <p:nvPr/>
        </p:nvSpPr>
        <p:spPr bwMode="auto">
          <a:xfrm>
            <a:off x="8228013" y="4386263"/>
            <a:ext cx="630237" cy="274637"/>
          </a:xfrm>
          <a:prstGeom prst="rect">
            <a:avLst/>
          </a:prstGeom>
          <a:solidFill>
            <a:srgbClr val="FFFFFF"/>
          </a:solidFill>
          <a:ln w="11113">
            <a:solidFill>
              <a:srgbClr val="FF0066"/>
            </a:solidFill>
            <a:miter lim="800000"/>
            <a:headEnd/>
            <a:tailEnd/>
          </a:ln>
        </p:spPr>
        <p:txBody>
          <a:bodyPr/>
          <a:lstStyle/>
          <a:p>
            <a:endParaRPr lang="en-GB">
              <a:solidFill>
                <a:prstClr val="white"/>
              </a:solidFill>
              <a:latin typeface="Calibri"/>
            </a:endParaRPr>
          </a:p>
        </p:txBody>
      </p:sp>
      <p:sp>
        <p:nvSpPr>
          <p:cNvPr id="78886" name="Rectangle 133"/>
          <p:cNvSpPr>
            <a:spLocks noChangeArrowheads="1"/>
          </p:cNvSpPr>
          <p:nvPr/>
        </p:nvSpPr>
        <p:spPr bwMode="auto">
          <a:xfrm>
            <a:off x="8320088" y="4448175"/>
            <a:ext cx="509567" cy="169277"/>
          </a:xfrm>
          <a:prstGeom prst="rect">
            <a:avLst/>
          </a:prstGeom>
          <a:noFill/>
          <a:ln w="9525">
            <a:noFill/>
            <a:miter lim="800000"/>
            <a:headEnd/>
            <a:tailEnd/>
          </a:ln>
        </p:spPr>
        <p:txBody>
          <a:bodyPr wrap="none" lIns="0" tIns="0" rIns="0" bIns="0">
            <a:spAutoFit/>
          </a:bodyPr>
          <a:lstStyle/>
          <a:p>
            <a:pPr eaLnBrk="0" hangingPunct="0"/>
            <a:r>
              <a:rPr lang="en-US" sz="1100" b="1">
                <a:solidFill>
                  <a:prstClr val="black"/>
                </a:solidFill>
                <a:latin typeface="Helvetica" pitchFamily="34" charset="0"/>
              </a:rPr>
              <a:t>Aachen</a:t>
            </a:r>
            <a:endParaRPr lang="en-US" sz="2000">
              <a:solidFill>
                <a:prstClr val="black"/>
              </a:solidFill>
              <a:latin typeface="Comic Sans MS" charset="0"/>
            </a:endParaRPr>
          </a:p>
        </p:txBody>
      </p:sp>
      <p:sp>
        <p:nvSpPr>
          <p:cNvPr id="78887" name="Rectangle 134"/>
          <p:cNvSpPr>
            <a:spLocks noChangeArrowheads="1"/>
          </p:cNvSpPr>
          <p:nvPr/>
        </p:nvSpPr>
        <p:spPr bwMode="auto">
          <a:xfrm>
            <a:off x="5410200" y="4752975"/>
            <a:ext cx="703263" cy="273050"/>
          </a:xfrm>
          <a:prstGeom prst="rect">
            <a:avLst/>
          </a:prstGeom>
          <a:solidFill>
            <a:srgbClr val="FFFFFF"/>
          </a:solidFill>
          <a:ln w="11113">
            <a:solidFill>
              <a:srgbClr val="FF0066"/>
            </a:solidFill>
            <a:miter lim="800000"/>
            <a:headEnd/>
            <a:tailEnd/>
          </a:ln>
        </p:spPr>
        <p:txBody>
          <a:bodyPr/>
          <a:lstStyle/>
          <a:p>
            <a:endParaRPr lang="en-GB">
              <a:solidFill>
                <a:prstClr val="white"/>
              </a:solidFill>
              <a:latin typeface="Calibri"/>
            </a:endParaRPr>
          </a:p>
        </p:txBody>
      </p:sp>
      <p:sp>
        <p:nvSpPr>
          <p:cNvPr id="78888" name="Rectangle 135"/>
          <p:cNvSpPr>
            <a:spLocks noChangeArrowheads="1"/>
          </p:cNvSpPr>
          <p:nvPr/>
        </p:nvSpPr>
        <p:spPr bwMode="auto">
          <a:xfrm>
            <a:off x="5486400" y="4800600"/>
            <a:ext cx="590550" cy="168275"/>
          </a:xfrm>
          <a:prstGeom prst="rect">
            <a:avLst/>
          </a:prstGeom>
          <a:noFill/>
          <a:ln w="9525">
            <a:noFill/>
            <a:miter lim="800000"/>
            <a:headEnd/>
            <a:tailEnd/>
          </a:ln>
        </p:spPr>
        <p:txBody>
          <a:bodyPr wrap="none" lIns="0" tIns="0" rIns="0" bIns="0">
            <a:spAutoFit/>
          </a:bodyPr>
          <a:lstStyle/>
          <a:p>
            <a:pPr eaLnBrk="0" hangingPunct="0"/>
            <a:r>
              <a:rPr lang="en-US" sz="1100" b="1">
                <a:solidFill>
                  <a:prstClr val="black"/>
                </a:solidFill>
                <a:latin typeface="Helvetica" pitchFamily="34" charset="0"/>
              </a:rPr>
              <a:t>Brussels</a:t>
            </a:r>
            <a:endParaRPr lang="en-US" sz="2000">
              <a:solidFill>
                <a:prstClr val="black"/>
              </a:solidFill>
              <a:latin typeface="Comic Sans MS" charset="0"/>
            </a:endParaRPr>
          </a:p>
        </p:txBody>
      </p:sp>
      <p:sp>
        <p:nvSpPr>
          <p:cNvPr id="78889" name="Rectangle 136"/>
          <p:cNvSpPr>
            <a:spLocks noChangeArrowheads="1"/>
          </p:cNvSpPr>
          <p:nvPr/>
        </p:nvSpPr>
        <p:spPr bwMode="auto">
          <a:xfrm>
            <a:off x="8153400" y="4738688"/>
            <a:ext cx="758825" cy="274637"/>
          </a:xfrm>
          <a:prstGeom prst="rect">
            <a:avLst/>
          </a:prstGeom>
          <a:solidFill>
            <a:srgbClr val="FFFFFF"/>
          </a:solidFill>
          <a:ln w="11113">
            <a:solidFill>
              <a:srgbClr val="FF0066"/>
            </a:solidFill>
            <a:miter lim="800000"/>
            <a:headEnd/>
            <a:tailEnd/>
          </a:ln>
        </p:spPr>
        <p:txBody>
          <a:bodyPr/>
          <a:lstStyle/>
          <a:p>
            <a:endParaRPr lang="en-GB">
              <a:solidFill>
                <a:prstClr val="white"/>
              </a:solidFill>
              <a:latin typeface="Calibri"/>
            </a:endParaRPr>
          </a:p>
        </p:txBody>
      </p:sp>
      <p:sp>
        <p:nvSpPr>
          <p:cNvPr id="78890" name="Rectangle 137"/>
          <p:cNvSpPr>
            <a:spLocks noChangeArrowheads="1"/>
          </p:cNvSpPr>
          <p:nvPr/>
        </p:nvSpPr>
        <p:spPr bwMode="auto">
          <a:xfrm>
            <a:off x="8262938" y="4799013"/>
            <a:ext cx="652462" cy="168275"/>
          </a:xfrm>
          <a:prstGeom prst="rect">
            <a:avLst/>
          </a:prstGeom>
          <a:noFill/>
          <a:ln w="9525">
            <a:noFill/>
            <a:miter lim="800000"/>
            <a:headEnd/>
            <a:tailEnd/>
          </a:ln>
        </p:spPr>
        <p:txBody>
          <a:bodyPr wrap="none" lIns="0" tIns="0" rIns="0" bIns="0">
            <a:spAutoFit/>
          </a:bodyPr>
          <a:lstStyle/>
          <a:p>
            <a:pPr eaLnBrk="0" hangingPunct="0"/>
            <a:r>
              <a:rPr lang="en-US" sz="1100" b="1">
                <a:solidFill>
                  <a:prstClr val="black"/>
                </a:solidFill>
                <a:latin typeface="Helvetica" pitchFamily="34" charset="0"/>
              </a:rPr>
              <a:t>Karlsruhe</a:t>
            </a:r>
            <a:endParaRPr lang="en-US" sz="2000">
              <a:solidFill>
                <a:prstClr val="black"/>
              </a:solidFill>
              <a:latin typeface="Comic Sans MS" charset="0"/>
            </a:endParaRPr>
          </a:p>
        </p:txBody>
      </p:sp>
      <p:sp>
        <p:nvSpPr>
          <p:cNvPr id="78891" name="Rectangle 138"/>
          <p:cNvSpPr>
            <a:spLocks noChangeArrowheads="1"/>
          </p:cNvSpPr>
          <p:nvPr/>
        </p:nvSpPr>
        <p:spPr bwMode="auto">
          <a:xfrm>
            <a:off x="5441950" y="4410075"/>
            <a:ext cx="657225" cy="274638"/>
          </a:xfrm>
          <a:prstGeom prst="rect">
            <a:avLst/>
          </a:prstGeom>
          <a:solidFill>
            <a:srgbClr val="FFFFFF"/>
          </a:solidFill>
          <a:ln w="11113">
            <a:solidFill>
              <a:srgbClr val="FF0066"/>
            </a:solidFill>
            <a:miter lim="800000"/>
            <a:headEnd/>
            <a:tailEnd/>
          </a:ln>
        </p:spPr>
        <p:txBody>
          <a:bodyPr/>
          <a:lstStyle/>
          <a:p>
            <a:endParaRPr lang="en-GB">
              <a:solidFill>
                <a:prstClr val="white"/>
              </a:solidFill>
              <a:latin typeface="Calibri"/>
            </a:endParaRPr>
          </a:p>
        </p:txBody>
      </p:sp>
      <p:sp>
        <p:nvSpPr>
          <p:cNvPr id="78892" name="Rectangle 139"/>
          <p:cNvSpPr>
            <a:spLocks noChangeArrowheads="1"/>
          </p:cNvSpPr>
          <p:nvPr/>
        </p:nvSpPr>
        <p:spPr bwMode="auto">
          <a:xfrm>
            <a:off x="5537200" y="4470400"/>
            <a:ext cx="540769" cy="169277"/>
          </a:xfrm>
          <a:prstGeom prst="rect">
            <a:avLst/>
          </a:prstGeom>
          <a:noFill/>
          <a:ln w="9525">
            <a:noFill/>
            <a:miter lim="800000"/>
            <a:headEnd/>
            <a:tailEnd/>
          </a:ln>
        </p:spPr>
        <p:txBody>
          <a:bodyPr wrap="none" lIns="0" tIns="0" rIns="0" bIns="0">
            <a:spAutoFit/>
          </a:bodyPr>
          <a:lstStyle/>
          <a:p>
            <a:pPr eaLnBrk="0" hangingPunct="0"/>
            <a:r>
              <a:rPr lang="en-US" sz="1100" b="1" dirty="0">
                <a:solidFill>
                  <a:prstClr val="black"/>
                </a:solidFill>
                <a:latin typeface="Helvetica" pitchFamily="34" charset="0"/>
              </a:rPr>
              <a:t>Louvain</a:t>
            </a:r>
            <a:endParaRPr lang="en-US" sz="2000" dirty="0">
              <a:solidFill>
                <a:prstClr val="black"/>
              </a:solidFill>
              <a:latin typeface="Comic Sans MS" charset="0"/>
            </a:endParaRPr>
          </a:p>
        </p:txBody>
      </p:sp>
      <p:sp>
        <p:nvSpPr>
          <p:cNvPr id="78893" name="Rectangle 140"/>
          <p:cNvSpPr>
            <a:spLocks noChangeArrowheads="1"/>
          </p:cNvSpPr>
          <p:nvPr/>
        </p:nvSpPr>
        <p:spPr bwMode="auto">
          <a:xfrm>
            <a:off x="6096000" y="4754563"/>
            <a:ext cx="482600" cy="274637"/>
          </a:xfrm>
          <a:prstGeom prst="rect">
            <a:avLst/>
          </a:prstGeom>
          <a:solidFill>
            <a:srgbClr val="FFFFFF"/>
          </a:solidFill>
          <a:ln w="11113">
            <a:solidFill>
              <a:srgbClr val="FF0066"/>
            </a:solidFill>
            <a:miter lim="800000"/>
            <a:headEnd/>
            <a:tailEnd/>
          </a:ln>
        </p:spPr>
        <p:txBody>
          <a:bodyPr/>
          <a:lstStyle/>
          <a:p>
            <a:endParaRPr lang="en-GB">
              <a:solidFill>
                <a:prstClr val="white"/>
              </a:solidFill>
              <a:latin typeface="Calibri"/>
            </a:endParaRPr>
          </a:p>
        </p:txBody>
      </p:sp>
      <p:sp>
        <p:nvSpPr>
          <p:cNvPr id="78894" name="Rectangle 141"/>
          <p:cNvSpPr>
            <a:spLocks noChangeArrowheads="1"/>
          </p:cNvSpPr>
          <p:nvPr/>
        </p:nvSpPr>
        <p:spPr bwMode="auto">
          <a:xfrm>
            <a:off x="6172200" y="4799013"/>
            <a:ext cx="331788" cy="168275"/>
          </a:xfrm>
          <a:prstGeom prst="rect">
            <a:avLst/>
          </a:prstGeom>
          <a:noFill/>
          <a:ln w="9525">
            <a:noFill/>
            <a:miter lim="800000"/>
            <a:headEnd/>
            <a:tailEnd/>
          </a:ln>
        </p:spPr>
        <p:txBody>
          <a:bodyPr wrap="none" lIns="0" tIns="0" rIns="0" bIns="0">
            <a:spAutoFit/>
          </a:bodyPr>
          <a:lstStyle/>
          <a:p>
            <a:pPr eaLnBrk="0" hangingPunct="0"/>
            <a:r>
              <a:rPr lang="en-US" sz="1100" b="1">
                <a:solidFill>
                  <a:prstClr val="black"/>
                </a:solidFill>
                <a:latin typeface="Helvetica" pitchFamily="34" charset="0"/>
              </a:rPr>
              <a:t>Lyon</a:t>
            </a:r>
            <a:endParaRPr lang="en-US" sz="2000">
              <a:solidFill>
                <a:prstClr val="black"/>
              </a:solidFill>
              <a:latin typeface="Comic Sans MS" charset="0"/>
            </a:endParaRPr>
          </a:p>
        </p:txBody>
      </p:sp>
      <p:sp>
        <p:nvSpPr>
          <p:cNvPr id="78895" name="Rectangle 142"/>
          <p:cNvSpPr>
            <a:spLocks noChangeArrowheads="1"/>
          </p:cNvSpPr>
          <p:nvPr/>
        </p:nvSpPr>
        <p:spPr bwMode="auto">
          <a:xfrm>
            <a:off x="7312025" y="4738688"/>
            <a:ext cx="841375" cy="274637"/>
          </a:xfrm>
          <a:prstGeom prst="rect">
            <a:avLst/>
          </a:prstGeom>
          <a:solidFill>
            <a:srgbClr val="FFFFFF"/>
          </a:solidFill>
          <a:ln w="11113">
            <a:solidFill>
              <a:srgbClr val="FF0066"/>
            </a:solidFill>
            <a:miter lim="800000"/>
            <a:headEnd/>
            <a:tailEnd/>
          </a:ln>
        </p:spPr>
        <p:txBody>
          <a:bodyPr/>
          <a:lstStyle/>
          <a:p>
            <a:endParaRPr lang="en-GB">
              <a:solidFill>
                <a:prstClr val="white"/>
              </a:solidFill>
              <a:latin typeface="Calibri"/>
            </a:endParaRPr>
          </a:p>
        </p:txBody>
      </p:sp>
      <p:sp>
        <p:nvSpPr>
          <p:cNvPr id="78896" name="Rectangle 143"/>
          <p:cNvSpPr>
            <a:spLocks noChangeArrowheads="1"/>
          </p:cNvSpPr>
          <p:nvPr/>
        </p:nvSpPr>
        <p:spPr bwMode="auto">
          <a:xfrm>
            <a:off x="7391400" y="4799013"/>
            <a:ext cx="746125" cy="168275"/>
          </a:xfrm>
          <a:prstGeom prst="rect">
            <a:avLst/>
          </a:prstGeom>
          <a:noFill/>
          <a:ln w="9525">
            <a:noFill/>
            <a:miter lim="800000"/>
            <a:headEnd/>
            <a:tailEnd/>
          </a:ln>
        </p:spPr>
        <p:txBody>
          <a:bodyPr wrap="none" lIns="0" tIns="0" rIns="0" bIns="0">
            <a:spAutoFit/>
          </a:bodyPr>
          <a:lstStyle/>
          <a:p>
            <a:pPr eaLnBrk="0" hangingPunct="0"/>
            <a:r>
              <a:rPr lang="en-US" sz="1100" b="1">
                <a:solidFill>
                  <a:prstClr val="black"/>
                </a:solidFill>
                <a:latin typeface="Helvetica" pitchFamily="34" charset="0"/>
              </a:rPr>
              <a:t>Strasbourg</a:t>
            </a:r>
            <a:endParaRPr lang="en-US" sz="2000">
              <a:solidFill>
                <a:prstClr val="black"/>
              </a:solidFill>
              <a:latin typeface="Comic Sans MS" charset="0"/>
            </a:endParaRPr>
          </a:p>
        </p:txBody>
      </p:sp>
      <p:grpSp>
        <p:nvGrpSpPr>
          <p:cNvPr id="21" name="Group 144"/>
          <p:cNvGrpSpPr>
            <a:grpSpLocks/>
          </p:cNvGrpSpPr>
          <p:nvPr/>
        </p:nvGrpSpPr>
        <p:grpSpPr bwMode="auto">
          <a:xfrm>
            <a:off x="3981450" y="1695450"/>
            <a:ext cx="695325" cy="434975"/>
            <a:chOff x="2566" y="1014"/>
            <a:chExt cx="501" cy="283"/>
          </a:xfrm>
        </p:grpSpPr>
        <p:sp>
          <p:nvSpPr>
            <p:cNvPr id="79149" name="Freeform 145"/>
            <p:cNvSpPr>
              <a:spLocks/>
            </p:cNvSpPr>
            <p:nvPr/>
          </p:nvSpPr>
          <p:spPr bwMode="auto">
            <a:xfrm>
              <a:off x="2644" y="1014"/>
              <a:ext cx="423" cy="247"/>
            </a:xfrm>
            <a:custGeom>
              <a:avLst/>
              <a:gdLst>
                <a:gd name="T0" fmla="*/ 423 w 423"/>
                <a:gd name="T1" fmla="*/ 16 h 247"/>
                <a:gd name="T2" fmla="*/ 414 w 423"/>
                <a:gd name="T3" fmla="*/ 0 h 247"/>
                <a:gd name="T4" fmla="*/ 0 w 423"/>
                <a:gd name="T5" fmla="*/ 232 h 247"/>
                <a:gd name="T6" fmla="*/ 8 w 423"/>
                <a:gd name="T7" fmla="*/ 247 h 247"/>
                <a:gd name="T8" fmla="*/ 423 w 423"/>
                <a:gd name="T9" fmla="*/ 16 h 247"/>
                <a:gd name="T10" fmla="*/ 0 60000 65536"/>
                <a:gd name="T11" fmla="*/ 0 60000 65536"/>
                <a:gd name="T12" fmla="*/ 0 60000 65536"/>
                <a:gd name="T13" fmla="*/ 0 60000 65536"/>
                <a:gd name="T14" fmla="*/ 0 60000 65536"/>
                <a:gd name="T15" fmla="*/ 0 w 423"/>
                <a:gd name="T16" fmla="*/ 0 h 247"/>
                <a:gd name="T17" fmla="*/ 423 w 423"/>
                <a:gd name="T18" fmla="*/ 247 h 247"/>
              </a:gdLst>
              <a:ahLst/>
              <a:cxnLst>
                <a:cxn ang="T10">
                  <a:pos x="T0" y="T1"/>
                </a:cxn>
                <a:cxn ang="T11">
                  <a:pos x="T2" y="T3"/>
                </a:cxn>
                <a:cxn ang="T12">
                  <a:pos x="T4" y="T5"/>
                </a:cxn>
                <a:cxn ang="T13">
                  <a:pos x="T6" y="T7"/>
                </a:cxn>
                <a:cxn ang="T14">
                  <a:pos x="T8" y="T9"/>
                </a:cxn>
              </a:cxnLst>
              <a:rect l="T15" t="T16" r="T17" b="T18"/>
              <a:pathLst>
                <a:path w="423" h="247">
                  <a:moveTo>
                    <a:pt x="423" y="16"/>
                  </a:moveTo>
                  <a:lnTo>
                    <a:pt x="414" y="0"/>
                  </a:lnTo>
                  <a:lnTo>
                    <a:pt x="0" y="232"/>
                  </a:lnTo>
                  <a:lnTo>
                    <a:pt x="8" y="247"/>
                  </a:lnTo>
                  <a:lnTo>
                    <a:pt x="423" y="16"/>
                  </a:lnTo>
                  <a:close/>
                </a:path>
              </a:pathLst>
            </a:custGeom>
            <a:solidFill>
              <a:srgbClr val="800080"/>
            </a:solidFill>
            <a:ln w="9525">
              <a:noFill/>
              <a:round/>
              <a:headEnd/>
              <a:tailEnd/>
            </a:ln>
          </p:spPr>
          <p:txBody>
            <a:bodyPr/>
            <a:lstStyle/>
            <a:p>
              <a:endParaRPr lang="en-GB">
                <a:solidFill>
                  <a:prstClr val="white"/>
                </a:solidFill>
                <a:latin typeface="Calibri"/>
              </a:endParaRPr>
            </a:p>
          </p:txBody>
        </p:sp>
        <p:sp>
          <p:nvSpPr>
            <p:cNvPr id="79150" name="Freeform 146"/>
            <p:cNvSpPr>
              <a:spLocks/>
            </p:cNvSpPr>
            <p:nvPr/>
          </p:nvSpPr>
          <p:spPr bwMode="auto">
            <a:xfrm>
              <a:off x="2566" y="1204"/>
              <a:ext cx="113" cy="93"/>
            </a:xfrm>
            <a:custGeom>
              <a:avLst/>
              <a:gdLst>
                <a:gd name="T0" fmla="*/ 64 w 113"/>
                <a:gd name="T1" fmla="*/ 0 h 93"/>
                <a:gd name="T2" fmla="*/ 0 w 113"/>
                <a:gd name="T3" fmla="*/ 93 h 93"/>
                <a:gd name="T4" fmla="*/ 113 w 113"/>
                <a:gd name="T5" fmla="*/ 88 h 93"/>
                <a:gd name="T6" fmla="*/ 64 w 113"/>
                <a:gd name="T7" fmla="*/ 0 h 93"/>
                <a:gd name="T8" fmla="*/ 0 60000 65536"/>
                <a:gd name="T9" fmla="*/ 0 60000 65536"/>
                <a:gd name="T10" fmla="*/ 0 60000 65536"/>
                <a:gd name="T11" fmla="*/ 0 60000 65536"/>
                <a:gd name="T12" fmla="*/ 0 w 113"/>
                <a:gd name="T13" fmla="*/ 0 h 93"/>
                <a:gd name="T14" fmla="*/ 113 w 113"/>
                <a:gd name="T15" fmla="*/ 93 h 93"/>
              </a:gdLst>
              <a:ahLst/>
              <a:cxnLst>
                <a:cxn ang="T8">
                  <a:pos x="T0" y="T1"/>
                </a:cxn>
                <a:cxn ang="T9">
                  <a:pos x="T2" y="T3"/>
                </a:cxn>
                <a:cxn ang="T10">
                  <a:pos x="T4" y="T5"/>
                </a:cxn>
                <a:cxn ang="T11">
                  <a:pos x="T6" y="T7"/>
                </a:cxn>
              </a:cxnLst>
              <a:rect l="T12" t="T13" r="T14" b="T15"/>
              <a:pathLst>
                <a:path w="113" h="93">
                  <a:moveTo>
                    <a:pt x="64" y="0"/>
                  </a:moveTo>
                  <a:lnTo>
                    <a:pt x="0" y="93"/>
                  </a:lnTo>
                  <a:lnTo>
                    <a:pt x="113" y="88"/>
                  </a:lnTo>
                  <a:lnTo>
                    <a:pt x="64" y="0"/>
                  </a:lnTo>
                  <a:close/>
                </a:path>
              </a:pathLst>
            </a:custGeom>
            <a:solidFill>
              <a:srgbClr val="800080"/>
            </a:solidFill>
            <a:ln w="9525">
              <a:noFill/>
              <a:round/>
              <a:headEnd/>
              <a:tailEnd/>
            </a:ln>
          </p:spPr>
          <p:txBody>
            <a:bodyPr/>
            <a:lstStyle/>
            <a:p>
              <a:endParaRPr lang="en-GB">
                <a:solidFill>
                  <a:prstClr val="white"/>
                </a:solidFill>
                <a:latin typeface="Calibri"/>
              </a:endParaRPr>
            </a:p>
          </p:txBody>
        </p:sp>
      </p:grpSp>
      <p:grpSp>
        <p:nvGrpSpPr>
          <p:cNvPr id="22" name="Group 147"/>
          <p:cNvGrpSpPr>
            <a:grpSpLocks/>
          </p:cNvGrpSpPr>
          <p:nvPr/>
        </p:nvGrpSpPr>
        <p:grpSpPr bwMode="auto">
          <a:xfrm>
            <a:off x="5768975" y="1587500"/>
            <a:ext cx="1509713" cy="596900"/>
            <a:chOff x="3854" y="944"/>
            <a:chExt cx="1089" cy="388"/>
          </a:xfrm>
        </p:grpSpPr>
        <p:sp>
          <p:nvSpPr>
            <p:cNvPr id="79147" name="Freeform 148"/>
            <p:cNvSpPr>
              <a:spLocks/>
            </p:cNvSpPr>
            <p:nvPr/>
          </p:nvSpPr>
          <p:spPr bwMode="auto">
            <a:xfrm>
              <a:off x="3854" y="944"/>
              <a:ext cx="1001" cy="346"/>
            </a:xfrm>
            <a:custGeom>
              <a:avLst/>
              <a:gdLst>
                <a:gd name="T0" fmla="*/ 7 w 1001"/>
                <a:gd name="T1" fmla="*/ 0 h 346"/>
                <a:gd name="T2" fmla="*/ 0 w 1001"/>
                <a:gd name="T3" fmla="*/ 17 h 346"/>
                <a:gd name="T4" fmla="*/ 994 w 1001"/>
                <a:gd name="T5" fmla="*/ 346 h 346"/>
                <a:gd name="T6" fmla="*/ 1001 w 1001"/>
                <a:gd name="T7" fmla="*/ 328 h 346"/>
                <a:gd name="T8" fmla="*/ 7 w 1001"/>
                <a:gd name="T9" fmla="*/ 0 h 346"/>
                <a:gd name="T10" fmla="*/ 0 60000 65536"/>
                <a:gd name="T11" fmla="*/ 0 60000 65536"/>
                <a:gd name="T12" fmla="*/ 0 60000 65536"/>
                <a:gd name="T13" fmla="*/ 0 60000 65536"/>
                <a:gd name="T14" fmla="*/ 0 60000 65536"/>
                <a:gd name="T15" fmla="*/ 0 w 1001"/>
                <a:gd name="T16" fmla="*/ 0 h 346"/>
                <a:gd name="T17" fmla="*/ 1001 w 1001"/>
                <a:gd name="T18" fmla="*/ 346 h 346"/>
              </a:gdLst>
              <a:ahLst/>
              <a:cxnLst>
                <a:cxn ang="T10">
                  <a:pos x="T0" y="T1"/>
                </a:cxn>
                <a:cxn ang="T11">
                  <a:pos x="T2" y="T3"/>
                </a:cxn>
                <a:cxn ang="T12">
                  <a:pos x="T4" y="T5"/>
                </a:cxn>
                <a:cxn ang="T13">
                  <a:pos x="T6" y="T7"/>
                </a:cxn>
                <a:cxn ang="T14">
                  <a:pos x="T8" y="T9"/>
                </a:cxn>
              </a:cxnLst>
              <a:rect l="T15" t="T16" r="T17" b="T18"/>
              <a:pathLst>
                <a:path w="1001" h="346">
                  <a:moveTo>
                    <a:pt x="7" y="0"/>
                  </a:moveTo>
                  <a:lnTo>
                    <a:pt x="0" y="17"/>
                  </a:lnTo>
                  <a:lnTo>
                    <a:pt x="994" y="346"/>
                  </a:lnTo>
                  <a:lnTo>
                    <a:pt x="1001" y="328"/>
                  </a:lnTo>
                  <a:lnTo>
                    <a:pt x="7" y="0"/>
                  </a:lnTo>
                  <a:close/>
                </a:path>
              </a:pathLst>
            </a:custGeom>
            <a:solidFill>
              <a:srgbClr val="800080"/>
            </a:solidFill>
            <a:ln w="9525">
              <a:noFill/>
              <a:round/>
              <a:headEnd/>
              <a:tailEnd/>
            </a:ln>
          </p:spPr>
          <p:txBody>
            <a:bodyPr/>
            <a:lstStyle/>
            <a:p>
              <a:endParaRPr lang="en-GB">
                <a:solidFill>
                  <a:prstClr val="white"/>
                </a:solidFill>
                <a:latin typeface="Calibri"/>
              </a:endParaRPr>
            </a:p>
          </p:txBody>
        </p:sp>
        <p:sp>
          <p:nvSpPr>
            <p:cNvPr id="79148" name="Freeform 149"/>
            <p:cNvSpPr>
              <a:spLocks/>
            </p:cNvSpPr>
            <p:nvPr/>
          </p:nvSpPr>
          <p:spPr bwMode="auto">
            <a:xfrm>
              <a:off x="4831" y="1233"/>
              <a:ext cx="112" cy="99"/>
            </a:xfrm>
            <a:custGeom>
              <a:avLst/>
              <a:gdLst>
                <a:gd name="T0" fmla="*/ 0 w 112"/>
                <a:gd name="T1" fmla="*/ 99 h 99"/>
                <a:gd name="T2" fmla="*/ 112 w 112"/>
                <a:gd name="T3" fmla="*/ 81 h 99"/>
                <a:gd name="T4" fmla="*/ 31 w 112"/>
                <a:gd name="T5" fmla="*/ 0 h 99"/>
                <a:gd name="T6" fmla="*/ 0 w 112"/>
                <a:gd name="T7" fmla="*/ 99 h 99"/>
                <a:gd name="T8" fmla="*/ 0 60000 65536"/>
                <a:gd name="T9" fmla="*/ 0 60000 65536"/>
                <a:gd name="T10" fmla="*/ 0 60000 65536"/>
                <a:gd name="T11" fmla="*/ 0 60000 65536"/>
                <a:gd name="T12" fmla="*/ 0 w 112"/>
                <a:gd name="T13" fmla="*/ 0 h 99"/>
                <a:gd name="T14" fmla="*/ 112 w 112"/>
                <a:gd name="T15" fmla="*/ 99 h 99"/>
              </a:gdLst>
              <a:ahLst/>
              <a:cxnLst>
                <a:cxn ang="T8">
                  <a:pos x="T0" y="T1"/>
                </a:cxn>
                <a:cxn ang="T9">
                  <a:pos x="T2" y="T3"/>
                </a:cxn>
                <a:cxn ang="T10">
                  <a:pos x="T4" y="T5"/>
                </a:cxn>
                <a:cxn ang="T11">
                  <a:pos x="T6" y="T7"/>
                </a:cxn>
              </a:cxnLst>
              <a:rect l="T12" t="T13" r="T14" b="T15"/>
              <a:pathLst>
                <a:path w="112" h="99">
                  <a:moveTo>
                    <a:pt x="0" y="99"/>
                  </a:moveTo>
                  <a:lnTo>
                    <a:pt x="112" y="81"/>
                  </a:lnTo>
                  <a:lnTo>
                    <a:pt x="31" y="0"/>
                  </a:lnTo>
                  <a:lnTo>
                    <a:pt x="0" y="99"/>
                  </a:lnTo>
                  <a:close/>
                </a:path>
              </a:pathLst>
            </a:custGeom>
            <a:solidFill>
              <a:srgbClr val="800080"/>
            </a:solidFill>
            <a:ln w="9525">
              <a:noFill/>
              <a:round/>
              <a:headEnd/>
              <a:tailEnd/>
            </a:ln>
          </p:spPr>
          <p:txBody>
            <a:bodyPr/>
            <a:lstStyle/>
            <a:p>
              <a:endParaRPr lang="en-GB">
                <a:solidFill>
                  <a:prstClr val="white"/>
                </a:solidFill>
                <a:latin typeface="Calibri"/>
              </a:endParaRPr>
            </a:p>
          </p:txBody>
        </p:sp>
      </p:grpSp>
      <p:grpSp>
        <p:nvGrpSpPr>
          <p:cNvPr id="23" name="Group 150"/>
          <p:cNvGrpSpPr>
            <a:grpSpLocks/>
          </p:cNvGrpSpPr>
          <p:nvPr/>
        </p:nvGrpSpPr>
        <p:grpSpPr bwMode="auto">
          <a:xfrm>
            <a:off x="7664450" y="2582863"/>
            <a:ext cx="144463" cy="311150"/>
            <a:chOff x="5221" y="1592"/>
            <a:chExt cx="104" cy="203"/>
          </a:xfrm>
        </p:grpSpPr>
        <p:sp>
          <p:nvSpPr>
            <p:cNvPr id="79145" name="Rectangle 151"/>
            <p:cNvSpPr>
              <a:spLocks noChangeArrowheads="1"/>
            </p:cNvSpPr>
            <p:nvPr/>
          </p:nvSpPr>
          <p:spPr bwMode="auto">
            <a:xfrm>
              <a:off x="5263" y="1592"/>
              <a:ext cx="20" cy="104"/>
            </a:xfrm>
            <a:prstGeom prst="rect">
              <a:avLst/>
            </a:prstGeom>
            <a:solidFill>
              <a:srgbClr val="800080"/>
            </a:solidFill>
            <a:ln w="9525">
              <a:noFill/>
              <a:miter lim="800000"/>
              <a:headEnd/>
              <a:tailEnd/>
            </a:ln>
          </p:spPr>
          <p:txBody>
            <a:bodyPr/>
            <a:lstStyle/>
            <a:p>
              <a:endParaRPr lang="en-GB">
                <a:solidFill>
                  <a:prstClr val="white"/>
                </a:solidFill>
                <a:latin typeface="Calibri"/>
              </a:endParaRPr>
            </a:p>
          </p:txBody>
        </p:sp>
        <p:sp>
          <p:nvSpPr>
            <p:cNvPr id="79146" name="Freeform 152"/>
            <p:cNvSpPr>
              <a:spLocks/>
            </p:cNvSpPr>
            <p:nvPr/>
          </p:nvSpPr>
          <p:spPr bwMode="auto">
            <a:xfrm>
              <a:off x="5221" y="1691"/>
              <a:ext cx="104" cy="104"/>
            </a:xfrm>
            <a:custGeom>
              <a:avLst/>
              <a:gdLst>
                <a:gd name="T0" fmla="*/ 0 w 104"/>
                <a:gd name="T1" fmla="*/ 0 h 104"/>
                <a:gd name="T2" fmla="*/ 53 w 104"/>
                <a:gd name="T3" fmla="*/ 104 h 104"/>
                <a:gd name="T4" fmla="*/ 104 w 104"/>
                <a:gd name="T5" fmla="*/ 0 h 104"/>
                <a:gd name="T6" fmla="*/ 0 w 104"/>
                <a:gd name="T7" fmla="*/ 0 h 104"/>
                <a:gd name="T8" fmla="*/ 0 60000 65536"/>
                <a:gd name="T9" fmla="*/ 0 60000 65536"/>
                <a:gd name="T10" fmla="*/ 0 60000 65536"/>
                <a:gd name="T11" fmla="*/ 0 60000 65536"/>
                <a:gd name="T12" fmla="*/ 0 w 104"/>
                <a:gd name="T13" fmla="*/ 0 h 104"/>
                <a:gd name="T14" fmla="*/ 104 w 104"/>
                <a:gd name="T15" fmla="*/ 104 h 104"/>
              </a:gdLst>
              <a:ahLst/>
              <a:cxnLst>
                <a:cxn ang="T8">
                  <a:pos x="T0" y="T1"/>
                </a:cxn>
                <a:cxn ang="T9">
                  <a:pos x="T2" y="T3"/>
                </a:cxn>
                <a:cxn ang="T10">
                  <a:pos x="T4" y="T5"/>
                </a:cxn>
                <a:cxn ang="T11">
                  <a:pos x="T6" y="T7"/>
                </a:cxn>
              </a:cxnLst>
              <a:rect l="T12" t="T13" r="T14" b="T15"/>
              <a:pathLst>
                <a:path w="104" h="104">
                  <a:moveTo>
                    <a:pt x="0" y="0"/>
                  </a:moveTo>
                  <a:lnTo>
                    <a:pt x="53" y="104"/>
                  </a:lnTo>
                  <a:lnTo>
                    <a:pt x="104" y="0"/>
                  </a:lnTo>
                  <a:lnTo>
                    <a:pt x="0" y="0"/>
                  </a:lnTo>
                  <a:close/>
                </a:path>
              </a:pathLst>
            </a:custGeom>
            <a:solidFill>
              <a:srgbClr val="800080"/>
            </a:solidFill>
            <a:ln w="9525">
              <a:noFill/>
              <a:round/>
              <a:headEnd/>
              <a:tailEnd/>
            </a:ln>
          </p:spPr>
          <p:txBody>
            <a:bodyPr/>
            <a:lstStyle/>
            <a:p>
              <a:endParaRPr lang="en-GB">
                <a:solidFill>
                  <a:prstClr val="white"/>
                </a:solidFill>
                <a:latin typeface="Calibri"/>
              </a:endParaRPr>
            </a:p>
          </p:txBody>
        </p:sp>
      </p:grpSp>
      <p:sp>
        <p:nvSpPr>
          <p:cNvPr id="78900" name="Rectangle 153"/>
          <p:cNvSpPr>
            <a:spLocks noChangeArrowheads="1"/>
          </p:cNvSpPr>
          <p:nvPr/>
        </p:nvSpPr>
        <p:spPr bwMode="auto">
          <a:xfrm>
            <a:off x="5386388" y="2867025"/>
            <a:ext cx="560387" cy="325438"/>
          </a:xfrm>
          <a:prstGeom prst="rect">
            <a:avLst/>
          </a:prstGeom>
          <a:solidFill>
            <a:srgbClr val="00CC99"/>
          </a:solidFill>
          <a:ln w="31750">
            <a:solidFill>
              <a:srgbClr val="3333CC"/>
            </a:solidFill>
            <a:miter lim="800000"/>
            <a:headEnd/>
            <a:tailEnd/>
          </a:ln>
        </p:spPr>
        <p:txBody>
          <a:bodyPr/>
          <a:lstStyle/>
          <a:p>
            <a:endParaRPr lang="en-GB">
              <a:solidFill>
                <a:prstClr val="white"/>
              </a:solidFill>
              <a:latin typeface="Calibri"/>
            </a:endParaRPr>
          </a:p>
        </p:txBody>
      </p:sp>
      <p:sp>
        <p:nvSpPr>
          <p:cNvPr id="78901" name="Rectangle 154"/>
          <p:cNvSpPr>
            <a:spLocks noChangeArrowheads="1"/>
          </p:cNvSpPr>
          <p:nvPr/>
        </p:nvSpPr>
        <p:spPr bwMode="auto">
          <a:xfrm>
            <a:off x="5489575" y="2935288"/>
            <a:ext cx="395288" cy="198437"/>
          </a:xfrm>
          <a:prstGeom prst="rect">
            <a:avLst/>
          </a:prstGeom>
          <a:noFill/>
          <a:ln w="9525">
            <a:noFill/>
            <a:miter lim="800000"/>
            <a:headEnd/>
            <a:tailEnd/>
          </a:ln>
        </p:spPr>
        <p:txBody>
          <a:bodyPr wrap="none" lIns="0" tIns="0" rIns="0" bIns="0">
            <a:spAutoFit/>
          </a:bodyPr>
          <a:lstStyle/>
          <a:p>
            <a:pPr eaLnBrk="0" hangingPunct="0"/>
            <a:r>
              <a:rPr lang="en-US" sz="1300" b="1">
                <a:solidFill>
                  <a:srgbClr val="3333CC"/>
                </a:solidFill>
                <a:latin typeface="Helvetica" pitchFamily="34" charset="0"/>
              </a:rPr>
              <a:t>Wien</a:t>
            </a:r>
            <a:endParaRPr lang="en-US" sz="2000">
              <a:solidFill>
                <a:prstClr val="white"/>
              </a:solidFill>
              <a:latin typeface="Comic Sans MS" charset="0"/>
            </a:endParaRPr>
          </a:p>
        </p:txBody>
      </p:sp>
      <p:sp>
        <p:nvSpPr>
          <p:cNvPr id="78902" name="Rectangle 155"/>
          <p:cNvSpPr>
            <a:spLocks noChangeArrowheads="1"/>
          </p:cNvSpPr>
          <p:nvPr/>
        </p:nvSpPr>
        <p:spPr bwMode="auto">
          <a:xfrm>
            <a:off x="6375400" y="2852738"/>
            <a:ext cx="558800" cy="328612"/>
          </a:xfrm>
          <a:prstGeom prst="rect">
            <a:avLst/>
          </a:prstGeom>
          <a:solidFill>
            <a:srgbClr val="00CC99"/>
          </a:solidFill>
          <a:ln w="31750">
            <a:solidFill>
              <a:srgbClr val="3333CC"/>
            </a:solidFill>
            <a:miter lim="800000"/>
            <a:headEnd/>
            <a:tailEnd/>
          </a:ln>
        </p:spPr>
        <p:txBody>
          <a:bodyPr/>
          <a:lstStyle/>
          <a:p>
            <a:endParaRPr lang="en-GB">
              <a:solidFill>
                <a:prstClr val="white"/>
              </a:solidFill>
              <a:latin typeface="Calibri"/>
            </a:endParaRPr>
          </a:p>
        </p:txBody>
      </p:sp>
      <p:sp>
        <p:nvSpPr>
          <p:cNvPr id="78903" name="Rectangle 156"/>
          <p:cNvSpPr>
            <a:spLocks noChangeArrowheads="1"/>
          </p:cNvSpPr>
          <p:nvPr/>
        </p:nvSpPr>
        <p:spPr bwMode="auto">
          <a:xfrm>
            <a:off x="6475413" y="2925763"/>
            <a:ext cx="392112" cy="196850"/>
          </a:xfrm>
          <a:prstGeom prst="rect">
            <a:avLst/>
          </a:prstGeom>
          <a:noFill/>
          <a:ln w="9525">
            <a:noFill/>
            <a:miter lim="800000"/>
            <a:headEnd/>
            <a:tailEnd/>
          </a:ln>
        </p:spPr>
        <p:txBody>
          <a:bodyPr wrap="none" lIns="0" tIns="0" rIns="0" bIns="0">
            <a:spAutoFit/>
          </a:bodyPr>
          <a:lstStyle/>
          <a:p>
            <a:pPr eaLnBrk="0" hangingPunct="0"/>
            <a:r>
              <a:rPr lang="en-US" sz="1300" b="1">
                <a:solidFill>
                  <a:srgbClr val="3333CC"/>
                </a:solidFill>
                <a:latin typeface="Helvetica" pitchFamily="34" charset="0"/>
              </a:rPr>
              <a:t>Lyon</a:t>
            </a:r>
            <a:endParaRPr lang="en-US" sz="2000">
              <a:solidFill>
                <a:prstClr val="white"/>
              </a:solidFill>
              <a:latin typeface="Comic Sans MS" charset="0"/>
            </a:endParaRPr>
          </a:p>
        </p:txBody>
      </p:sp>
      <p:sp>
        <p:nvSpPr>
          <p:cNvPr id="78904" name="Rectangle 157"/>
          <p:cNvSpPr>
            <a:spLocks noChangeArrowheads="1"/>
          </p:cNvSpPr>
          <p:nvPr/>
        </p:nvSpPr>
        <p:spPr bwMode="auto">
          <a:xfrm>
            <a:off x="7069138" y="5438775"/>
            <a:ext cx="1984375" cy="654050"/>
          </a:xfrm>
          <a:prstGeom prst="rect">
            <a:avLst/>
          </a:prstGeom>
          <a:solidFill>
            <a:srgbClr val="CCCCFF"/>
          </a:solidFill>
          <a:ln w="31750">
            <a:solidFill>
              <a:srgbClr val="333399"/>
            </a:solidFill>
            <a:miter lim="800000"/>
            <a:headEnd/>
            <a:tailEnd/>
          </a:ln>
        </p:spPr>
        <p:txBody>
          <a:bodyPr/>
          <a:lstStyle/>
          <a:p>
            <a:endParaRPr lang="en-GB">
              <a:solidFill>
                <a:prstClr val="white"/>
              </a:solidFill>
              <a:latin typeface="Calibri"/>
            </a:endParaRPr>
          </a:p>
        </p:txBody>
      </p:sp>
      <p:sp>
        <p:nvSpPr>
          <p:cNvPr id="78905" name="Rectangle 158"/>
          <p:cNvSpPr>
            <a:spLocks noChangeArrowheads="1"/>
          </p:cNvSpPr>
          <p:nvPr/>
        </p:nvSpPr>
        <p:spPr bwMode="auto">
          <a:xfrm>
            <a:off x="7419975" y="5511800"/>
            <a:ext cx="1562100" cy="274638"/>
          </a:xfrm>
          <a:prstGeom prst="rect">
            <a:avLst/>
          </a:prstGeom>
          <a:noFill/>
          <a:ln w="9525">
            <a:noFill/>
            <a:miter lim="800000"/>
            <a:headEnd/>
            <a:tailEnd/>
          </a:ln>
        </p:spPr>
        <p:txBody>
          <a:bodyPr wrap="none" lIns="0" tIns="0" rIns="0" bIns="0">
            <a:spAutoFit/>
          </a:bodyPr>
          <a:lstStyle/>
          <a:p>
            <a:pPr eaLnBrk="0" hangingPunct="0"/>
            <a:r>
              <a:rPr lang="en-US" b="1">
                <a:solidFill>
                  <a:srgbClr val="FF0000"/>
                </a:solidFill>
                <a:latin typeface="Helvetica" pitchFamily="34" charset="0"/>
              </a:rPr>
              <a:t>TEC</a:t>
            </a:r>
            <a:r>
              <a:rPr lang="en-US" b="1">
                <a:solidFill>
                  <a:srgbClr val="333399"/>
                </a:solidFill>
                <a:latin typeface="Helvetica" pitchFamily="34" charset="0"/>
              </a:rPr>
              <a:t> assembly</a:t>
            </a:r>
            <a:endParaRPr lang="en-US" sz="2000">
              <a:solidFill>
                <a:prstClr val="white"/>
              </a:solidFill>
              <a:latin typeface="Comic Sans MS" charset="0"/>
            </a:endParaRPr>
          </a:p>
        </p:txBody>
      </p:sp>
      <p:sp>
        <p:nvSpPr>
          <p:cNvPr id="78906" name="Rectangle 159"/>
          <p:cNvSpPr>
            <a:spLocks noChangeArrowheads="1"/>
          </p:cNvSpPr>
          <p:nvPr/>
        </p:nvSpPr>
        <p:spPr bwMode="auto">
          <a:xfrm>
            <a:off x="5257800" y="5426075"/>
            <a:ext cx="1655763" cy="652463"/>
          </a:xfrm>
          <a:prstGeom prst="rect">
            <a:avLst/>
          </a:prstGeom>
          <a:solidFill>
            <a:srgbClr val="CCCCFF"/>
          </a:solidFill>
          <a:ln w="31750">
            <a:solidFill>
              <a:srgbClr val="333399"/>
            </a:solidFill>
            <a:miter lim="800000"/>
            <a:headEnd/>
            <a:tailEnd/>
          </a:ln>
        </p:spPr>
        <p:txBody>
          <a:bodyPr/>
          <a:lstStyle/>
          <a:p>
            <a:endParaRPr lang="en-GB">
              <a:solidFill>
                <a:prstClr val="white"/>
              </a:solidFill>
              <a:latin typeface="Calibri"/>
            </a:endParaRPr>
          </a:p>
        </p:txBody>
      </p:sp>
      <p:sp>
        <p:nvSpPr>
          <p:cNvPr id="78907" name="Rectangle 160"/>
          <p:cNvSpPr>
            <a:spLocks noChangeArrowheads="1"/>
          </p:cNvSpPr>
          <p:nvPr/>
        </p:nvSpPr>
        <p:spPr bwMode="auto">
          <a:xfrm>
            <a:off x="5334000" y="5497513"/>
            <a:ext cx="1625600" cy="274637"/>
          </a:xfrm>
          <a:prstGeom prst="rect">
            <a:avLst/>
          </a:prstGeom>
          <a:noFill/>
          <a:ln w="9525">
            <a:noFill/>
            <a:miter lim="800000"/>
            <a:headEnd/>
            <a:tailEnd/>
          </a:ln>
        </p:spPr>
        <p:txBody>
          <a:bodyPr wrap="none" lIns="0" tIns="0" rIns="0" bIns="0">
            <a:spAutoFit/>
          </a:bodyPr>
          <a:lstStyle/>
          <a:p>
            <a:pPr eaLnBrk="0" hangingPunct="0"/>
            <a:r>
              <a:rPr lang="en-US" b="1">
                <a:solidFill>
                  <a:srgbClr val="FF0000"/>
                </a:solidFill>
                <a:latin typeface="Helvetica" pitchFamily="34" charset="0"/>
              </a:rPr>
              <a:t>TEC</a:t>
            </a:r>
            <a:r>
              <a:rPr lang="en-US" b="1">
                <a:solidFill>
                  <a:srgbClr val="333399"/>
                </a:solidFill>
                <a:latin typeface="Helvetica" pitchFamily="34" charset="0"/>
              </a:rPr>
              <a:t> assembly </a:t>
            </a:r>
            <a:endParaRPr lang="en-US" sz="2000">
              <a:solidFill>
                <a:prstClr val="white"/>
              </a:solidFill>
              <a:latin typeface="Comic Sans MS" charset="0"/>
            </a:endParaRPr>
          </a:p>
        </p:txBody>
      </p:sp>
      <p:grpSp>
        <p:nvGrpSpPr>
          <p:cNvPr id="24" name="Group 161"/>
          <p:cNvGrpSpPr>
            <a:grpSpLocks/>
          </p:cNvGrpSpPr>
          <p:nvPr/>
        </p:nvGrpSpPr>
        <p:grpSpPr bwMode="auto">
          <a:xfrm>
            <a:off x="3168650" y="1085850"/>
            <a:ext cx="1479550" cy="438150"/>
            <a:chOff x="1980" y="523"/>
            <a:chExt cx="1102" cy="335"/>
          </a:xfrm>
        </p:grpSpPr>
        <p:sp>
          <p:nvSpPr>
            <p:cNvPr id="79143" name="Freeform 162"/>
            <p:cNvSpPr>
              <a:spLocks/>
            </p:cNvSpPr>
            <p:nvPr/>
          </p:nvSpPr>
          <p:spPr bwMode="auto">
            <a:xfrm>
              <a:off x="1980" y="523"/>
              <a:ext cx="1010" cy="293"/>
            </a:xfrm>
            <a:custGeom>
              <a:avLst/>
              <a:gdLst>
                <a:gd name="T0" fmla="*/ 4 w 1010"/>
                <a:gd name="T1" fmla="*/ 0 h 293"/>
                <a:gd name="T2" fmla="*/ 0 w 1010"/>
                <a:gd name="T3" fmla="*/ 17 h 293"/>
                <a:gd name="T4" fmla="*/ 1005 w 1010"/>
                <a:gd name="T5" fmla="*/ 293 h 293"/>
                <a:gd name="T6" fmla="*/ 1010 w 1010"/>
                <a:gd name="T7" fmla="*/ 275 h 293"/>
                <a:gd name="T8" fmla="*/ 4 w 1010"/>
                <a:gd name="T9" fmla="*/ 0 h 293"/>
                <a:gd name="T10" fmla="*/ 0 60000 65536"/>
                <a:gd name="T11" fmla="*/ 0 60000 65536"/>
                <a:gd name="T12" fmla="*/ 0 60000 65536"/>
                <a:gd name="T13" fmla="*/ 0 60000 65536"/>
                <a:gd name="T14" fmla="*/ 0 60000 65536"/>
                <a:gd name="T15" fmla="*/ 0 w 1010"/>
                <a:gd name="T16" fmla="*/ 0 h 293"/>
                <a:gd name="T17" fmla="*/ 1010 w 1010"/>
                <a:gd name="T18" fmla="*/ 293 h 293"/>
              </a:gdLst>
              <a:ahLst/>
              <a:cxnLst>
                <a:cxn ang="T10">
                  <a:pos x="T0" y="T1"/>
                </a:cxn>
                <a:cxn ang="T11">
                  <a:pos x="T2" y="T3"/>
                </a:cxn>
                <a:cxn ang="T12">
                  <a:pos x="T4" y="T5"/>
                </a:cxn>
                <a:cxn ang="T13">
                  <a:pos x="T6" y="T7"/>
                </a:cxn>
                <a:cxn ang="T14">
                  <a:pos x="T8" y="T9"/>
                </a:cxn>
              </a:cxnLst>
              <a:rect l="T15" t="T16" r="T17" b="T18"/>
              <a:pathLst>
                <a:path w="1010" h="293">
                  <a:moveTo>
                    <a:pt x="4" y="0"/>
                  </a:moveTo>
                  <a:lnTo>
                    <a:pt x="0" y="17"/>
                  </a:lnTo>
                  <a:lnTo>
                    <a:pt x="1005" y="293"/>
                  </a:lnTo>
                  <a:lnTo>
                    <a:pt x="1010" y="275"/>
                  </a:lnTo>
                  <a:lnTo>
                    <a:pt x="4" y="0"/>
                  </a:lnTo>
                  <a:close/>
                </a:path>
              </a:pathLst>
            </a:custGeom>
            <a:solidFill>
              <a:srgbClr val="FF9900"/>
            </a:solidFill>
            <a:ln w="9525">
              <a:solidFill>
                <a:srgbClr val="FF9900"/>
              </a:solidFill>
              <a:round/>
              <a:headEnd/>
              <a:tailEnd/>
            </a:ln>
          </p:spPr>
          <p:txBody>
            <a:bodyPr/>
            <a:lstStyle/>
            <a:p>
              <a:endParaRPr lang="en-GB">
                <a:solidFill>
                  <a:prstClr val="white"/>
                </a:solidFill>
                <a:latin typeface="Calibri"/>
              </a:endParaRPr>
            </a:p>
          </p:txBody>
        </p:sp>
        <p:sp>
          <p:nvSpPr>
            <p:cNvPr id="79144" name="Freeform 163"/>
            <p:cNvSpPr>
              <a:spLocks/>
            </p:cNvSpPr>
            <p:nvPr/>
          </p:nvSpPr>
          <p:spPr bwMode="auto">
            <a:xfrm>
              <a:off x="2970" y="759"/>
              <a:ext cx="112" cy="99"/>
            </a:xfrm>
            <a:custGeom>
              <a:avLst/>
              <a:gdLst>
                <a:gd name="T0" fmla="*/ 0 w 112"/>
                <a:gd name="T1" fmla="*/ 99 h 99"/>
                <a:gd name="T2" fmla="*/ 112 w 112"/>
                <a:gd name="T3" fmla="*/ 75 h 99"/>
                <a:gd name="T4" fmla="*/ 26 w 112"/>
                <a:gd name="T5" fmla="*/ 0 h 99"/>
                <a:gd name="T6" fmla="*/ 0 w 112"/>
                <a:gd name="T7" fmla="*/ 99 h 99"/>
                <a:gd name="T8" fmla="*/ 0 60000 65536"/>
                <a:gd name="T9" fmla="*/ 0 60000 65536"/>
                <a:gd name="T10" fmla="*/ 0 60000 65536"/>
                <a:gd name="T11" fmla="*/ 0 60000 65536"/>
                <a:gd name="T12" fmla="*/ 0 w 112"/>
                <a:gd name="T13" fmla="*/ 0 h 99"/>
                <a:gd name="T14" fmla="*/ 112 w 112"/>
                <a:gd name="T15" fmla="*/ 99 h 99"/>
              </a:gdLst>
              <a:ahLst/>
              <a:cxnLst>
                <a:cxn ang="T8">
                  <a:pos x="T0" y="T1"/>
                </a:cxn>
                <a:cxn ang="T9">
                  <a:pos x="T2" y="T3"/>
                </a:cxn>
                <a:cxn ang="T10">
                  <a:pos x="T4" y="T5"/>
                </a:cxn>
                <a:cxn ang="T11">
                  <a:pos x="T6" y="T7"/>
                </a:cxn>
              </a:cxnLst>
              <a:rect l="T12" t="T13" r="T14" b="T15"/>
              <a:pathLst>
                <a:path w="112" h="99">
                  <a:moveTo>
                    <a:pt x="0" y="99"/>
                  </a:moveTo>
                  <a:lnTo>
                    <a:pt x="112" y="75"/>
                  </a:lnTo>
                  <a:lnTo>
                    <a:pt x="26" y="0"/>
                  </a:lnTo>
                  <a:lnTo>
                    <a:pt x="0" y="99"/>
                  </a:lnTo>
                  <a:close/>
                </a:path>
              </a:pathLst>
            </a:custGeom>
            <a:solidFill>
              <a:srgbClr val="FF9900"/>
            </a:solidFill>
            <a:ln w="9525">
              <a:solidFill>
                <a:srgbClr val="FF9900"/>
              </a:solidFill>
              <a:round/>
              <a:headEnd/>
              <a:tailEnd/>
            </a:ln>
          </p:spPr>
          <p:txBody>
            <a:bodyPr/>
            <a:lstStyle/>
            <a:p>
              <a:endParaRPr lang="en-GB">
                <a:solidFill>
                  <a:prstClr val="white"/>
                </a:solidFill>
                <a:latin typeface="Calibri"/>
              </a:endParaRPr>
            </a:p>
          </p:txBody>
        </p:sp>
      </p:grpSp>
      <p:grpSp>
        <p:nvGrpSpPr>
          <p:cNvPr id="25" name="Group 164"/>
          <p:cNvGrpSpPr>
            <a:grpSpLocks/>
          </p:cNvGrpSpPr>
          <p:nvPr/>
        </p:nvGrpSpPr>
        <p:grpSpPr bwMode="auto">
          <a:xfrm>
            <a:off x="4349750" y="1085850"/>
            <a:ext cx="574675" cy="442913"/>
            <a:chOff x="2831" y="523"/>
            <a:chExt cx="415" cy="288"/>
          </a:xfrm>
        </p:grpSpPr>
        <p:sp>
          <p:nvSpPr>
            <p:cNvPr id="79141" name="Freeform 165"/>
            <p:cNvSpPr>
              <a:spLocks/>
            </p:cNvSpPr>
            <p:nvPr/>
          </p:nvSpPr>
          <p:spPr bwMode="auto">
            <a:xfrm>
              <a:off x="2831" y="523"/>
              <a:ext cx="340" cy="242"/>
            </a:xfrm>
            <a:custGeom>
              <a:avLst/>
              <a:gdLst>
                <a:gd name="T0" fmla="*/ 11 w 340"/>
                <a:gd name="T1" fmla="*/ 0 h 242"/>
                <a:gd name="T2" fmla="*/ 0 w 340"/>
                <a:gd name="T3" fmla="*/ 15 h 242"/>
                <a:gd name="T4" fmla="*/ 329 w 340"/>
                <a:gd name="T5" fmla="*/ 242 h 242"/>
                <a:gd name="T6" fmla="*/ 340 w 340"/>
                <a:gd name="T7" fmla="*/ 227 h 242"/>
                <a:gd name="T8" fmla="*/ 11 w 340"/>
                <a:gd name="T9" fmla="*/ 0 h 242"/>
                <a:gd name="T10" fmla="*/ 0 60000 65536"/>
                <a:gd name="T11" fmla="*/ 0 60000 65536"/>
                <a:gd name="T12" fmla="*/ 0 60000 65536"/>
                <a:gd name="T13" fmla="*/ 0 60000 65536"/>
                <a:gd name="T14" fmla="*/ 0 60000 65536"/>
                <a:gd name="T15" fmla="*/ 0 w 340"/>
                <a:gd name="T16" fmla="*/ 0 h 242"/>
                <a:gd name="T17" fmla="*/ 340 w 340"/>
                <a:gd name="T18" fmla="*/ 242 h 242"/>
              </a:gdLst>
              <a:ahLst/>
              <a:cxnLst>
                <a:cxn ang="T10">
                  <a:pos x="T0" y="T1"/>
                </a:cxn>
                <a:cxn ang="T11">
                  <a:pos x="T2" y="T3"/>
                </a:cxn>
                <a:cxn ang="T12">
                  <a:pos x="T4" y="T5"/>
                </a:cxn>
                <a:cxn ang="T13">
                  <a:pos x="T6" y="T7"/>
                </a:cxn>
                <a:cxn ang="T14">
                  <a:pos x="T8" y="T9"/>
                </a:cxn>
              </a:cxnLst>
              <a:rect l="T15" t="T16" r="T17" b="T18"/>
              <a:pathLst>
                <a:path w="340" h="242">
                  <a:moveTo>
                    <a:pt x="11" y="0"/>
                  </a:moveTo>
                  <a:lnTo>
                    <a:pt x="0" y="15"/>
                  </a:lnTo>
                  <a:lnTo>
                    <a:pt x="329" y="242"/>
                  </a:lnTo>
                  <a:lnTo>
                    <a:pt x="340" y="227"/>
                  </a:lnTo>
                  <a:lnTo>
                    <a:pt x="11" y="0"/>
                  </a:lnTo>
                  <a:close/>
                </a:path>
              </a:pathLst>
            </a:custGeom>
            <a:solidFill>
              <a:srgbClr val="800080"/>
            </a:solidFill>
            <a:ln w="9525">
              <a:noFill/>
              <a:round/>
              <a:headEnd/>
              <a:tailEnd/>
            </a:ln>
          </p:spPr>
          <p:txBody>
            <a:bodyPr/>
            <a:lstStyle/>
            <a:p>
              <a:endParaRPr lang="en-GB">
                <a:solidFill>
                  <a:prstClr val="white"/>
                </a:solidFill>
                <a:latin typeface="Calibri"/>
              </a:endParaRPr>
            </a:p>
          </p:txBody>
        </p:sp>
        <p:sp>
          <p:nvSpPr>
            <p:cNvPr id="79142" name="Freeform 166"/>
            <p:cNvSpPr>
              <a:spLocks/>
            </p:cNvSpPr>
            <p:nvPr/>
          </p:nvSpPr>
          <p:spPr bwMode="auto">
            <a:xfrm>
              <a:off x="3131" y="710"/>
              <a:ext cx="115" cy="101"/>
            </a:xfrm>
            <a:custGeom>
              <a:avLst/>
              <a:gdLst>
                <a:gd name="T0" fmla="*/ 0 w 115"/>
                <a:gd name="T1" fmla="*/ 84 h 101"/>
                <a:gd name="T2" fmla="*/ 115 w 115"/>
                <a:gd name="T3" fmla="*/ 101 h 101"/>
                <a:gd name="T4" fmla="*/ 57 w 115"/>
                <a:gd name="T5" fmla="*/ 0 h 101"/>
                <a:gd name="T6" fmla="*/ 0 w 115"/>
                <a:gd name="T7" fmla="*/ 84 h 101"/>
                <a:gd name="T8" fmla="*/ 0 60000 65536"/>
                <a:gd name="T9" fmla="*/ 0 60000 65536"/>
                <a:gd name="T10" fmla="*/ 0 60000 65536"/>
                <a:gd name="T11" fmla="*/ 0 60000 65536"/>
                <a:gd name="T12" fmla="*/ 0 w 115"/>
                <a:gd name="T13" fmla="*/ 0 h 101"/>
                <a:gd name="T14" fmla="*/ 115 w 115"/>
                <a:gd name="T15" fmla="*/ 101 h 101"/>
              </a:gdLst>
              <a:ahLst/>
              <a:cxnLst>
                <a:cxn ang="T8">
                  <a:pos x="T0" y="T1"/>
                </a:cxn>
                <a:cxn ang="T9">
                  <a:pos x="T2" y="T3"/>
                </a:cxn>
                <a:cxn ang="T10">
                  <a:pos x="T4" y="T5"/>
                </a:cxn>
                <a:cxn ang="T11">
                  <a:pos x="T6" y="T7"/>
                </a:cxn>
              </a:cxnLst>
              <a:rect l="T12" t="T13" r="T14" b="T15"/>
              <a:pathLst>
                <a:path w="115" h="101">
                  <a:moveTo>
                    <a:pt x="0" y="84"/>
                  </a:moveTo>
                  <a:lnTo>
                    <a:pt x="115" y="101"/>
                  </a:lnTo>
                  <a:lnTo>
                    <a:pt x="57" y="0"/>
                  </a:lnTo>
                  <a:lnTo>
                    <a:pt x="0" y="84"/>
                  </a:lnTo>
                  <a:close/>
                </a:path>
              </a:pathLst>
            </a:custGeom>
            <a:solidFill>
              <a:srgbClr val="800080"/>
            </a:solidFill>
            <a:ln w="9525">
              <a:noFill/>
              <a:round/>
              <a:headEnd/>
              <a:tailEnd/>
            </a:ln>
          </p:spPr>
          <p:txBody>
            <a:bodyPr/>
            <a:lstStyle/>
            <a:p>
              <a:endParaRPr lang="en-GB">
                <a:solidFill>
                  <a:prstClr val="white"/>
                </a:solidFill>
                <a:latin typeface="Calibri"/>
              </a:endParaRPr>
            </a:p>
          </p:txBody>
        </p:sp>
      </p:grpSp>
      <p:grpSp>
        <p:nvGrpSpPr>
          <p:cNvPr id="26" name="Group 167"/>
          <p:cNvGrpSpPr>
            <a:grpSpLocks/>
          </p:cNvGrpSpPr>
          <p:nvPr/>
        </p:nvGrpSpPr>
        <p:grpSpPr bwMode="auto">
          <a:xfrm>
            <a:off x="5561013" y="1076325"/>
            <a:ext cx="1373187" cy="446088"/>
            <a:chOff x="3704" y="516"/>
            <a:chExt cx="529" cy="291"/>
          </a:xfrm>
        </p:grpSpPr>
        <p:sp>
          <p:nvSpPr>
            <p:cNvPr id="79139" name="Freeform 168"/>
            <p:cNvSpPr>
              <a:spLocks/>
            </p:cNvSpPr>
            <p:nvPr/>
          </p:nvSpPr>
          <p:spPr bwMode="auto">
            <a:xfrm>
              <a:off x="3781" y="516"/>
              <a:ext cx="452" cy="256"/>
            </a:xfrm>
            <a:custGeom>
              <a:avLst/>
              <a:gdLst>
                <a:gd name="T0" fmla="*/ 452 w 452"/>
                <a:gd name="T1" fmla="*/ 15 h 256"/>
                <a:gd name="T2" fmla="*/ 444 w 452"/>
                <a:gd name="T3" fmla="*/ 0 h 256"/>
                <a:gd name="T4" fmla="*/ 0 w 452"/>
                <a:gd name="T5" fmla="*/ 240 h 256"/>
                <a:gd name="T6" fmla="*/ 9 w 452"/>
                <a:gd name="T7" fmla="*/ 256 h 256"/>
                <a:gd name="T8" fmla="*/ 452 w 452"/>
                <a:gd name="T9" fmla="*/ 15 h 256"/>
                <a:gd name="T10" fmla="*/ 0 60000 65536"/>
                <a:gd name="T11" fmla="*/ 0 60000 65536"/>
                <a:gd name="T12" fmla="*/ 0 60000 65536"/>
                <a:gd name="T13" fmla="*/ 0 60000 65536"/>
                <a:gd name="T14" fmla="*/ 0 60000 65536"/>
                <a:gd name="T15" fmla="*/ 0 w 452"/>
                <a:gd name="T16" fmla="*/ 0 h 256"/>
                <a:gd name="T17" fmla="*/ 452 w 452"/>
                <a:gd name="T18" fmla="*/ 256 h 256"/>
              </a:gdLst>
              <a:ahLst/>
              <a:cxnLst>
                <a:cxn ang="T10">
                  <a:pos x="T0" y="T1"/>
                </a:cxn>
                <a:cxn ang="T11">
                  <a:pos x="T2" y="T3"/>
                </a:cxn>
                <a:cxn ang="T12">
                  <a:pos x="T4" y="T5"/>
                </a:cxn>
                <a:cxn ang="T13">
                  <a:pos x="T6" y="T7"/>
                </a:cxn>
                <a:cxn ang="T14">
                  <a:pos x="T8" y="T9"/>
                </a:cxn>
              </a:cxnLst>
              <a:rect l="T15" t="T16" r="T17" b="T18"/>
              <a:pathLst>
                <a:path w="452" h="256">
                  <a:moveTo>
                    <a:pt x="452" y="15"/>
                  </a:moveTo>
                  <a:lnTo>
                    <a:pt x="444" y="0"/>
                  </a:lnTo>
                  <a:lnTo>
                    <a:pt x="0" y="240"/>
                  </a:lnTo>
                  <a:lnTo>
                    <a:pt x="9" y="256"/>
                  </a:lnTo>
                  <a:lnTo>
                    <a:pt x="452" y="15"/>
                  </a:lnTo>
                  <a:close/>
                </a:path>
              </a:pathLst>
            </a:custGeom>
            <a:solidFill>
              <a:srgbClr val="FFCC00"/>
            </a:solidFill>
            <a:ln w="9525">
              <a:noFill/>
              <a:round/>
              <a:headEnd/>
              <a:tailEnd/>
            </a:ln>
          </p:spPr>
          <p:txBody>
            <a:bodyPr/>
            <a:lstStyle/>
            <a:p>
              <a:endParaRPr lang="en-GB">
                <a:solidFill>
                  <a:prstClr val="white"/>
                </a:solidFill>
                <a:latin typeface="Calibri"/>
              </a:endParaRPr>
            </a:p>
          </p:txBody>
        </p:sp>
        <p:sp>
          <p:nvSpPr>
            <p:cNvPr id="79140" name="Freeform 169"/>
            <p:cNvSpPr>
              <a:spLocks/>
            </p:cNvSpPr>
            <p:nvPr/>
          </p:nvSpPr>
          <p:spPr bwMode="auto">
            <a:xfrm>
              <a:off x="3704" y="714"/>
              <a:ext cx="113" cy="93"/>
            </a:xfrm>
            <a:custGeom>
              <a:avLst/>
              <a:gdLst>
                <a:gd name="T0" fmla="*/ 64 w 113"/>
                <a:gd name="T1" fmla="*/ 0 h 93"/>
                <a:gd name="T2" fmla="*/ 0 w 113"/>
                <a:gd name="T3" fmla="*/ 93 h 93"/>
                <a:gd name="T4" fmla="*/ 113 w 113"/>
                <a:gd name="T5" fmla="*/ 89 h 93"/>
                <a:gd name="T6" fmla="*/ 64 w 113"/>
                <a:gd name="T7" fmla="*/ 0 h 93"/>
                <a:gd name="T8" fmla="*/ 0 60000 65536"/>
                <a:gd name="T9" fmla="*/ 0 60000 65536"/>
                <a:gd name="T10" fmla="*/ 0 60000 65536"/>
                <a:gd name="T11" fmla="*/ 0 60000 65536"/>
                <a:gd name="T12" fmla="*/ 0 w 113"/>
                <a:gd name="T13" fmla="*/ 0 h 93"/>
                <a:gd name="T14" fmla="*/ 113 w 113"/>
                <a:gd name="T15" fmla="*/ 93 h 93"/>
              </a:gdLst>
              <a:ahLst/>
              <a:cxnLst>
                <a:cxn ang="T8">
                  <a:pos x="T0" y="T1"/>
                </a:cxn>
                <a:cxn ang="T9">
                  <a:pos x="T2" y="T3"/>
                </a:cxn>
                <a:cxn ang="T10">
                  <a:pos x="T4" y="T5"/>
                </a:cxn>
                <a:cxn ang="T11">
                  <a:pos x="T6" y="T7"/>
                </a:cxn>
              </a:cxnLst>
              <a:rect l="T12" t="T13" r="T14" b="T15"/>
              <a:pathLst>
                <a:path w="113" h="93">
                  <a:moveTo>
                    <a:pt x="64" y="0"/>
                  </a:moveTo>
                  <a:lnTo>
                    <a:pt x="0" y="93"/>
                  </a:lnTo>
                  <a:lnTo>
                    <a:pt x="113" y="89"/>
                  </a:lnTo>
                  <a:lnTo>
                    <a:pt x="64" y="0"/>
                  </a:lnTo>
                  <a:close/>
                </a:path>
              </a:pathLst>
            </a:custGeom>
            <a:solidFill>
              <a:srgbClr val="FFCC00"/>
            </a:solidFill>
            <a:ln w="9525">
              <a:noFill/>
              <a:round/>
              <a:headEnd/>
              <a:tailEnd/>
            </a:ln>
          </p:spPr>
          <p:txBody>
            <a:bodyPr/>
            <a:lstStyle/>
            <a:p>
              <a:endParaRPr lang="en-GB">
                <a:solidFill>
                  <a:prstClr val="white"/>
                </a:solidFill>
                <a:latin typeface="Calibri"/>
              </a:endParaRPr>
            </a:p>
          </p:txBody>
        </p:sp>
      </p:grpSp>
      <p:sp>
        <p:nvSpPr>
          <p:cNvPr id="78911" name="Rectangle 170"/>
          <p:cNvSpPr>
            <a:spLocks noChangeArrowheads="1"/>
          </p:cNvSpPr>
          <p:nvPr/>
        </p:nvSpPr>
        <p:spPr bwMode="auto">
          <a:xfrm>
            <a:off x="6858000" y="762000"/>
            <a:ext cx="1676400" cy="520700"/>
          </a:xfrm>
          <a:prstGeom prst="rect">
            <a:avLst/>
          </a:prstGeom>
          <a:solidFill>
            <a:srgbClr val="FFFF66"/>
          </a:solidFill>
          <a:ln w="31750">
            <a:solidFill>
              <a:srgbClr val="FFCC00"/>
            </a:solidFill>
            <a:miter lim="800000"/>
            <a:headEnd/>
            <a:tailEnd/>
          </a:ln>
        </p:spPr>
        <p:txBody>
          <a:bodyPr/>
          <a:lstStyle/>
          <a:p>
            <a:endParaRPr lang="en-GB">
              <a:solidFill>
                <a:prstClr val="white"/>
              </a:solidFill>
              <a:latin typeface="Calibri"/>
            </a:endParaRPr>
          </a:p>
        </p:txBody>
      </p:sp>
      <p:sp>
        <p:nvSpPr>
          <p:cNvPr id="78912" name="Rectangle 171"/>
          <p:cNvSpPr>
            <a:spLocks noChangeArrowheads="1"/>
          </p:cNvSpPr>
          <p:nvPr/>
        </p:nvSpPr>
        <p:spPr bwMode="auto">
          <a:xfrm>
            <a:off x="6934200" y="831850"/>
            <a:ext cx="1026122" cy="184666"/>
          </a:xfrm>
          <a:prstGeom prst="rect">
            <a:avLst/>
          </a:prstGeom>
          <a:noFill/>
          <a:ln w="9525">
            <a:noFill/>
            <a:miter lim="800000"/>
            <a:headEnd/>
            <a:tailEnd/>
          </a:ln>
        </p:spPr>
        <p:txBody>
          <a:bodyPr wrap="none" lIns="0" tIns="0" rIns="0" bIns="0">
            <a:spAutoFit/>
          </a:bodyPr>
          <a:lstStyle/>
          <a:p>
            <a:pPr eaLnBrk="0" hangingPunct="0"/>
            <a:r>
              <a:rPr lang="en-US" sz="1200" b="1" dirty="0">
                <a:solidFill>
                  <a:prstClr val="black"/>
                </a:solidFill>
                <a:latin typeface="Helvetica" pitchFamily="34" charset="0"/>
              </a:rPr>
              <a:t>Pitch adapter:</a:t>
            </a:r>
            <a:endParaRPr lang="en-US" sz="1200" dirty="0">
              <a:solidFill>
                <a:prstClr val="black"/>
              </a:solidFill>
              <a:latin typeface="Comic Sans MS" charset="0"/>
            </a:endParaRPr>
          </a:p>
        </p:txBody>
      </p:sp>
      <p:sp>
        <p:nvSpPr>
          <p:cNvPr id="78913" name="Rectangle 172"/>
          <p:cNvSpPr>
            <a:spLocks noChangeArrowheads="1"/>
          </p:cNvSpPr>
          <p:nvPr/>
        </p:nvSpPr>
        <p:spPr bwMode="auto">
          <a:xfrm>
            <a:off x="6934200" y="1025525"/>
            <a:ext cx="1509713" cy="182563"/>
          </a:xfrm>
          <a:prstGeom prst="rect">
            <a:avLst/>
          </a:prstGeom>
          <a:noFill/>
          <a:ln w="9525">
            <a:noFill/>
            <a:miter lim="800000"/>
            <a:headEnd/>
            <a:tailEnd/>
          </a:ln>
        </p:spPr>
        <p:txBody>
          <a:bodyPr wrap="none" lIns="0" tIns="0" rIns="0" bIns="0">
            <a:spAutoFit/>
          </a:bodyPr>
          <a:lstStyle/>
          <a:p>
            <a:pPr eaLnBrk="0" hangingPunct="0"/>
            <a:r>
              <a:rPr lang="en-US" sz="1200" b="1" i="1">
                <a:solidFill>
                  <a:srgbClr val="FF3300"/>
                </a:solidFill>
                <a:latin typeface="Helvetica" pitchFamily="34" charset="0"/>
              </a:rPr>
              <a:t>Factories</a:t>
            </a:r>
            <a:r>
              <a:rPr lang="en-US" sz="1200" b="1">
                <a:solidFill>
                  <a:srgbClr val="000000"/>
                </a:solidFill>
                <a:latin typeface="Helvetica" pitchFamily="34" charset="0"/>
                <a:sym typeface="Wingdings" pitchFamily="2" charset="2"/>
              </a:rPr>
              <a:t> </a:t>
            </a:r>
            <a:r>
              <a:rPr lang="en-US" sz="1200" b="1">
                <a:solidFill>
                  <a:srgbClr val="000000"/>
                </a:solidFill>
                <a:latin typeface="Helvetica" pitchFamily="34" charset="0"/>
              </a:rPr>
              <a:t>Brussels</a:t>
            </a:r>
            <a:endParaRPr lang="en-US" sz="1200">
              <a:solidFill>
                <a:prstClr val="white"/>
              </a:solidFill>
              <a:latin typeface="Comic Sans MS" charset="0"/>
            </a:endParaRPr>
          </a:p>
        </p:txBody>
      </p:sp>
      <p:grpSp>
        <p:nvGrpSpPr>
          <p:cNvPr id="27" name="Group 173"/>
          <p:cNvGrpSpPr>
            <a:grpSpLocks/>
          </p:cNvGrpSpPr>
          <p:nvPr/>
        </p:nvGrpSpPr>
        <p:grpSpPr bwMode="auto">
          <a:xfrm>
            <a:off x="5218113" y="1125538"/>
            <a:ext cx="144462" cy="436562"/>
            <a:chOff x="3457" y="558"/>
            <a:chExt cx="104" cy="284"/>
          </a:xfrm>
        </p:grpSpPr>
        <p:sp>
          <p:nvSpPr>
            <p:cNvPr id="79137" name="Freeform 174"/>
            <p:cNvSpPr>
              <a:spLocks/>
            </p:cNvSpPr>
            <p:nvPr/>
          </p:nvSpPr>
          <p:spPr bwMode="auto">
            <a:xfrm>
              <a:off x="3497" y="558"/>
              <a:ext cx="22" cy="187"/>
            </a:xfrm>
            <a:custGeom>
              <a:avLst/>
              <a:gdLst>
                <a:gd name="T0" fmla="*/ 20 w 22"/>
                <a:gd name="T1" fmla="*/ 0 h 187"/>
                <a:gd name="T2" fmla="*/ 0 w 22"/>
                <a:gd name="T3" fmla="*/ 0 h 187"/>
                <a:gd name="T4" fmla="*/ 2 w 22"/>
                <a:gd name="T5" fmla="*/ 187 h 187"/>
                <a:gd name="T6" fmla="*/ 22 w 22"/>
                <a:gd name="T7" fmla="*/ 187 h 187"/>
                <a:gd name="T8" fmla="*/ 20 w 22"/>
                <a:gd name="T9" fmla="*/ 0 h 187"/>
                <a:gd name="T10" fmla="*/ 0 60000 65536"/>
                <a:gd name="T11" fmla="*/ 0 60000 65536"/>
                <a:gd name="T12" fmla="*/ 0 60000 65536"/>
                <a:gd name="T13" fmla="*/ 0 60000 65536"/>
                <a:gd name="T14" fmla="*/ 0 60000 65536"/>
                <a:gd name="T15" fmla="*/ 0 w 22"/>
                <a:gd name="T16" fmla="*/ 0 h 187"/>
                <a:gd name="T17" fmla="*/ 22 w 22"/>
                <a:gd name="T18" fmla="*/ 187 h 187"/>
              </a:gdLst>
              <a:ahLst/>
              <a:cxnLst>
                <a:cxn ang="T10">
                  <a:pos x="T0" y="T1"/>
                </a:cxn>
                <a:cxn ang="T11">
                  <a:pos x="T2" y="T3"/>
                </a:cxn>
                <a:cxn ang="T12">
                  <a:pos x="T4" y="T5"/>
                </a:cxn>
                <a:cxn ang="T13">
                  <a:pos x="T6" y="T7"/>
                </a:cxn>
                <a:cxn ang="T14">
                  <a:pos x="T8" y="T9"/>
                </a:cxn>
              </a:cxnLst>
              <a:rect l="T15" t="T16" r="T17" b="T18"/>
              <a:pathLst>
                <a:path w="22" h="187">
                  <a:moveTo>
                    <a:pt x="20" y="0"/>
                  </a:moveTo>
                  <a:lnTo>
                    <a:pt x="0" y="0"/>
                  </a:lnTo>
                  <a:lnTo>
                    <a:pt x="2" y="187"/>
                  </a:lnTo>
                  <a:lnTo>
                    <a:pt x="22" y="187"/>
                  </a:lnTo>
                  <a:lnTo>
                    <a:pt x="20" y="0"/>
                  </a:lnTo>
                  <a:close/>
                </a:path>
              </a:pathLst>
            </a:custGeom>
            <a:solidFill>
              <a:srgbClr val="33CC33"/>
            </a:solidFill>
            <a:ln w="9525">
              <a:solidFill>
                <a:srgbClr val="33CC33"/>
              </a:solidFill>
              <a:round/>
              <a:headEnd/>
              <a:tailEnd/>
            </a:ln>
          </p:spPr>
          <p:txBody>
            <a:bodyPr/>
            <a:lstStyle/>
            <a:p>
              <a:endParaRPr lang="en-GB">
                <a:solidFill>
                  <a:prstClr val="white"/>
                </a:solidFill>
                <a:latin typeface="Calibri"/>
              </a:endParaRPr>
            </a:p>
          </p:txBody>
        </p:sp>
        <p:sp>
          <p:nvSpPr>
            <p:cNvPr id="79138" name="Freeform 175"/>
            <p:cNvSpPr>
              <a:spLocks/>
            </p:cNvSpPr>
            <p:nvPr/>
          </p:nvSpPr>
          <p:spPr bwMode="auto">
            <a:xfrm>
              <a:off x="3457" y="741"/>
              <a:ext cx="104" cy="101"/>
            </a:xfrm>
            <a:custGeom>
              <a:avLst/>
              <a:gdLst>
                <a:gd name="T0" fmla="*/ 0 w 104"/>
                <a:gd name="T1" fmla="*/ 0 h 101"/>
                <a:gd name="T2" fmla="*/ 53 w 104"/>
                <a:gd name="T3" fmla="*/ 101 h 101"/>
                <a:gd name="T4" fmla="*/ 104 w 104"/>
                <a:gd name="T5" fmla="*/ 0 h 101"/>
                <a:gd name="T6" fmla="*/ 0 w 104"/>
                <a:gd name="T7" fmla="*/ 0 h 101"/>
                <a:gd name="T8" fmla="*/ 0 60000 65536"/>
                <a:gd name="T9" fmla="*/ 0 60000 65536"/>
                <a:gd name="T10" fmla="*/ 0 60000 65536"/>
                <a:gd name="T11" fmla="*/ 0 60000 65536"/>
                <a:gd name="T12" fmla="*/ 0 w 104"/>
                <a:gd name="T13" fmla="*/ 0 h 101"/>
                <a:gd name="T14" fmla="*/ 104 w 104"/>
                <a:gd name="T15" fmla="*/ 101 h 101"/>
              </a:gdLst>
              <a:ahLst/>
              <a:cxnLst>
                <a:cxn ang="T8">
                  <a:pos x="T0" y="T1"/>
                </a:cxn>
                <a:cxn ang="T9">
                  <a:pos x="T2" y="T3"/>
                </a:cxn>
                <a:cxn ang="T10">
                  <a:pos x="T4" y="T5"/>
                </a:cxn>
                <a:cxn ang="T11">
                  <a:pos x="T6" y="T7"/>
                </a:cxn>
              </a:cxnLst>
              <a:rect l="T12" t="T13" r="T14" b="T15"/>
              <a:pathLst>
                <a:path w="104" h="101">
                  <a:moveTo>
                    <a:pt x="0" y="0"/>
                  </a:moveTo>
                  <a:lnTo>
                    <a:pt x="53" y="101"/>
                  </a:lnTo>
                  <a:lnTo>
                    <a:pt x="104" y="0"/>
                  </a:lnTo>
                  <a:lnTo>
                    <a:pt x="0" y="0"/>
                  </a:lnTo>
                  <a:close/>
                </a:path>
              </a:pathLst>
            </a:custGeom>
            <a:solidFill>
              <a:srgbClr val="33CC33"/>
            </a:solidFill>
            <a:ln w="9525">
              <a:solidFill>
                <a:srgbClr val="33CC33"/>
              </a:solidFill>
              <a:round/>
              <a:headEnd/>
              <a:tailEnd/>
            </a:ln>
          </p:spPr>
          <p:txBody>
            <a:bodyPr/>
            <a:lstStyle/>
            <a:p>
              <a:endParaRPr lang="en-GB">
                <a:solidFill>
                  <a:prstClr val="white"/>
                </a:solidFill>
                <a:latin typeface="Calibri"/>
              </a:endParaRPr>
            </a:p>
          </p:txBody>
        </p:sp>
      </p:grpSp>
      <p:grpSp>
        <p:nvGrpSpPr>
          <p:cNvPr id="28" name="Group 176"/>
          <p:cNvGrpSpPr>
            <a:grpSpLocks/>
          </p:cNvGrpSpPr>
          <p:nvPr/>
        </p:nvGrpSpPr>
        <p:grpSpPr bwMode="auto">
          <a:xfrm>
            <a:off x="3608388" y="1852613"/>
            <a:ext cx="1150937" cy="946150"/>
            <a:chOff x="2297" y="1116"/>
            <a:chExt cx="829" cy="617"/>
          </a:xfrm>
        </p:grpSpPr>
        <p:sp>
          <p:nvSpPr>
            <p:cNvPr id="79135" name="Freeform 177"/>
            <p:cNvSpPr>
              <a:spLocks/>
            </p:cNvSpPr>
            <p:nvPr/>
          </p:nvSpPr>
          <p:spPr bwMode="auto">
            <a:xfrm>
              <a:off x="2370" y="1116"/>
              <a:ext cx="756" cy="571"/>
            </a:xfrm>
            <a:custGeom>
              <a:avLst/>
              <a:gdLst>
                <a:gd name="T0" fmla="*/ 756 w 756"/>
                <a:gd name="T1" fmla="*/ 15 h 571"/>
                <a:gd name="T2" fmla="*/ 745 w 756"/>
                <a:gd name="T3" fmla="*/ 0 h 571"/>
                <a:gd name="T4" fmla="*/ 0 w 756"/>
                <a:gd name="T5" fmla="*/ 555 h 571"/>
                <a:gd name="T6" fmla="*/ 11 w 756"/>
                <a:gd name="T7" fmla="*/ 571 h 571"/>
                <a:gd name="T8" fmla="*/ 756 w 756"/>
                <a:gd name="T9" fmla="*/ 15 h 571"/>
                <a:gd name="T10" fmla="*/ 0 60000 65536"/>
                <a:gd name="T11" fmla="*/ 0 60000 65536"/>
                <a:gd name="T12" fmla="*/ 0 60000 65536"/>
                <a:gd name="T13" fmla="*/ 0 60000 65536"/>
                <a:gd name="T14" fmla="*/ 0 60000 65536"/>
                <a:gd name="T15" fmla="*/ 0 w 756"/>
                <a:gd name="T16" fmla="*/ 0 h 571"/>
                <a:gd name="T17" fmla="*/ 756 w 756"/>
                <a:gd name="T18" fmla="*/ 571 h 571"/>
              </a:gdLst>
              <a:ahLst/>
              <a:cxnLst>
                <a:cxn ang="T10">
                  <a:pos x="T0" y="T1"/>
                </a:cxn>
                <a:cxn ang="T11">
                  <a:pos x="T2" y="T3"/>
                </a:cxn>
                <a:cxn ang="T12">
                  <a:pos x="T4" y="T5"/>
                </a:cxn>
                <a:cxn ang="T13">
                  <a:pos x="T6" y="T7"/>
                </a:cxn>
                <a:cxn ang="T14">
                  <a:pos x="T8" y="T9"/>
                </a:cxn>
              </a:cxnLst>
              <a:rect l="T15" t="T16" r="T17" b="T18"/>
              <a:pathLst>
                <a:path w="756" h="571">
                  <a:moveTo>
                    <a:pt x="756" y="15"/>
                  </a:moveTo>
                  <a:lnTo>
                    <a:pt x="745" y="0"/>
                  </a:lnTo>
                  <a:lnTo>
                    <a:pt x="0" y="555"/>
                  </a:lnTo>
                  <a:lnTo>
                    <a:pt x="11" y="571"/>
                  </a:lnTo>
                  <a:lnTo>
                    <a:pt x="756" y="15"/>
                  </a:lnTo>
                  <a:close/>
                </a:path>
              </a:pathLst>
            </a:custGeom>
            <a:solidFill>
              <a:srgbClr val="33CC33"/>
            </a:solidFill>
            <a:ln w="9525">
              <a:noFill/>
              <a:round/>
              <a:headEnd/>
              <a:tailEnd/>
            </a:ln>
          </p:spPr>
          <p:txBody>
            <a:bodyPr/>
            <a:lstStyle/>
            <a:p>
              <a:endParaRPr lang="en-GB">
                <a:solidFill>
                  <a:prstClr val="white"/>
                </a:solidFill>
                <a:latin typeface="Calibri"/>
              </a:endParaRPr>
            </a:p>
          </p:txBody>
        </p:sp>
        <p:sp>
          <p:nvSpPr>
            <p:cNvPr id="79136" name="Freeform 178"/>
            <p:cNvSpPr>
              <a:spLocks/>
            </p:cNvSpPr>
            <p:nvPr/>
          </p:nvSpPr>
          <p:spPr bwMode="auto">
            <a:xfrm>
              <a:off x="2297" y="1632"/>
              <a:ext cx="115" cy="101"/>
            </a:xfrm>
            <a:custGeom>
              <a:avLst/>
              <a:gdLst>
                <a:gd name="T0" fmla="*/ 53 w 115"/>
                <a:gd name="T1" fmla="*/ 0 h 101"/>
                <a:gd name="T2" fmla="*/ 0 w 115"/>
                <a:gd name="T3" fmla="*/ 101 h 101"/>
                <a:gd name="T4" fmla="*/ 115 w 115"/>
                <a:gd name="T5" fmla="*/ 84 h 101"/>
                <a:gd name="T6" fmla="*/ 53 w 115"/>
                <a:gd name="T7" fmla="*/ 0 h 101"/>
                <a:gd name="T8" fmla="*/ 0 60000 65536"/>
                <a:gd name="T9" fmla="*/ 0 60000 65536"/>
                <a:gd name="T10" fmla="*/ 0 60000 65536"/>
                <a:gd name="T11" fmla="*/ 0 60000 65536"/>
                <a:gd name="T12" fmla="*/ 0 w 115"/>
                <a:gd name="T13" fmla="*/ 0 h 101"/>
                <a:gd name="T14" fmla="*/ 115 w 115"/>
                <a:gd name="T15" fmla="*/ 101 h 101"/>
              </a:gdLst>
              <a:ahLst/>
              <a:cxnLst>
                <a:cxn ang="T8">
                  <a:pos x="T0" y="T1"/>
                </a:cxn>
                <a:cxn ang="T9">
                  <a:pos x="T2" y="T3"/>
                </a:cxn>
                <a:cxn ang="T10">
                  <a:pos x="T4" y="T5"/>
                </a:cxn>
                <a:cxn ang="T11">
                  <a:pos x="T6" y="T7"/>
                </a:cxn>
              </a:cxnLst>
              <a:rect l="T12" t="T13" r="T14" b="T15"/>
              <a:pathLst>
                <a:path w="115" h="101">
                  <a:moveTo>
                    <a:pt x="53" y="0"/>
                  </a:moveTo>
                  <a:lnTo>
                    <a:pt x="0" y="101"/>
                  </a:lnTo>
                  <a:lnTo>
                    <a:pt x="115" y="84"/>
                  </a:lnTo>
                  <a:lnTo>
                    <a:pt x="53" y="0"/>
                  </a:lnTo>
                  <a:close/>
                </a:path>
              </a:pathLst>
            </a:custGeom>
            <a:solidFill>
              <a:srgbClr val="33CC33"/>
            </a:solidFill>
            <a:ln w="9525">
              <a:noFill/>
              <a:round/>
              <a:headEnd/>
              <a:tailEnd/>
            </a:ln>
          </p:spPr>
          <p:txBody>
            <a:bodyPr/>
            <a:lstStyle/>
            <a:p>
              <a:endParaRPr lang="en-GB">
                <a:solidFill>
                  <a:prstClr val="white"/>
                </a:solidFill>
                <a:latin typeface="Calibri"/>
              </a:endParaRPr>
            </a:p>
          </p:txBody>
        </p:sp>
      </p:grpSp>
      <p:grpSp>
        <p:nvGrpSpPr>
          <p:cNvPr id="29" name="Group 179"/>
          <p:cNvGrpSpPr>
            <a:grpSpLocks/>
          </p:cNvGrpSpPr>
          <p:nvPr/>
        </p:nvGrpSpPr>
        <p:grpSpPr bwMode="auto">
          <a:xfrm>
            <a:off x="5661025" y="1838325"/>
            <a:ext cx="884238" cy="974725"/>
            <a:chOff x="3777" y="1107"/>
            <a:chExt cx="637" cy="635"/>
          </a:xfrm>
        </p:grpSpPr>
        <p:sp>
          <p:nvSpPr>
            <p:cNvPr id="79133" name="Freeform 180"/>
            <p:cNvSpPr>
              <a:spLocks/>
            </p:cNvSpPr>
            <p:nvPr/>
          </p:nvSpPr>
          <p:spPr bwMode="auto">
            <a:xfrm>
              <a:off x="3777" y="1107"/>
              <a:ext cx="575" cy="575"/>
            </a:xfrm>
            <a:custGeom>
              <a:avLst/>
              <a:gdLst>
                <a:gd name="T0" fmla="*/ 13 w 575"/>
                <a:gd name="T1" fmla="*/ 0 h 575"/>
                <a:gd name="T2" fmla="*/ 0 w 575"/>
                <a:gd name="T3" fmla="*/ 13 h 575"/>
                <a:gd name="T4" fmla="*/ 562 w 575"/>
                <a:gd name="T5" fmla="*/ 575 h 575"/>
                <a:gd name="T6" fmla="*/ 575 w 575"/>
                <a:gd name="T7" fmla="*/ 562 h 575"/>
                <a:gd name="T8" fmla="*/ 13 w 575"/>
                <a:gd name="T9" fmla="*/ 0 h 575"/>
                <a:gd name="T10" fmla="*/ 0 60000 65536"/>
                <a:gd name="T11" fmla="*/ 0 60000 65536"/>
                <a:gd name="T12" fmla="*/ 0 60000 65536"/>
                <a:gd name="T13" fmla="*/ 0 60000 65536"/>
                <a:gd name="T14" fmla="*/ 0 60000 65536"/>
                <a:gd name="T15" fmla="*/ 0 w 575"/>
                <a:gd name="T16" fmla="*/ 0 h 575"/>
                <a:gd name="T17" fmla="*/ 575 w 575"/>
                <a:gd name="T18" fmla="*/ 575 h 575"/>
              </a:gdLst>
              <a:ahLst/>
              <a:cxnLst>
                <a:cxn ang="T10">
                  <a:pos x="T0" y="T1"/>
                </a:cxn>
                <a:cxn ang="T11">
                  <a:pos x="T2" y="T3"/>
                </a:cxn>
                <a:cxn ang="T12">
                  <a:pos x="T4" y="T5"/>
                </a:cxn>
                <a:cxn ang="T13">
                  <a:pos x="T6" y="T7"/>
                </a:cxn>
                <a:cxn ang="T14">
                  <a:pos x="T8" y="T9"/>
                </a:cxn>
              </a:cxnLst>
              <a:rect l="T15" t="T16" r="T17" b="T18"/>
              <a:pathLst>
                <a:path w="575" h="575">
                  <a:moveTo>
                    <a:pt x="13" y="0"/>
                  </a:moveTo>
                  <a:lnTo>
                    <a:pt x="0" y="13"/>
                  </a:lnTo>
                  <a:lnTo>
                    <a:pt x="562" y="575"/>
                  </a:lnTo>
                  <a:lnTo>
                    <a:pt x="575" y="562"/>
                  </a:lnTo>
                  <a:lnTo>
                    <a:pt x="13" y="0"/>
                  </a:lnTo>
                  <a:close/>
                </a:path>
              </a:pathLst>
            </a:custGeom>
            <a:solidFill>
              <a:srgbClr val="33CC33"/>
            </a:solidFill>
            <a:ln w="9525">
              <a:noFill/>
              <a:round/>
              <a:headEnd/>
              <a:tailEnd/>
            </a:ln>
          </p:spPr>
          <p:txBody>
            <a:bodyPr/>
            <a:lstStyle/>
            <a:p>
              <a:endParaRPr lang="en-GB">
                <a:solidFill>
                  <a:prstClr val="white"/>
                </a:solidFill>
                <a:latin typeface="Calibri"/>
              </a:endParaRPr>
            </a:p>
          </p:txBody>
        </p:sp>
        <p:sp>
          <p:nvSpPr>
            <p:cNvPr id="79134" name="Freeform 181"/>
            <p:cNvSpPr>
              <a:spLocks/>
            </p:cNvSpPr>
            <p:nvPr/>
          </p:nvSpPr>
          <p:spPr bwMode="auto">
            <a:xfrm>
              <a:off x="4306" y="1634"/>
              <a:ext cx="108" cy="108"/>
            </a:xfrm>
            <a:custGeom>
              <a:avLst/>
              <a:gdLst>
                <a:gd name="T0" fmla="*/ 0 w 108"/>
                <a:gd name="T1" fmla="*/ 75 h 108"/>
                <a:gd name="T2" fmla="*/ 108 w 108"/>
                <a:gd name="T3" fmla="*/ 108 h 108"/>
                <a:gd name="T4" fmla="*/ 71 w 108"/>
                <a:gd name="T5" fmla="*/ 0 h 108"/>
                <a:gd name="T6" fmla="*/ 0 w 108"/>
                <a:gd name="T7" fmla="*/ 75 h 108"/>
                <a:gd name="T8" fmla="*/ 0 60000 65536"/>
                <a:gd name="T9" fmla="*/ 0 60000 65536"/>
                <a:gd name="T10" fmla="*/ 0 60000 65536"/>
                <a:gd name="T11" fmla="*/ 0 60000 65536"/>
                <a:gd name="T12" fmla="*/ 0 w 108"/>
                <a:gd name="T13" fmla="*/ 0 h 108"/>
                <a:gd name="T14" fmla="*/ 108 w 108"/>
                <a:gd name="T15" fmla="*/ 108 h 108"/>
              </a:gdLst>
              <a:ahLst/>
              <a:cxnLst>
                <a:cxn ang="T8">
                  <a:pos x="T0" y="T1"/>
                </a:cxn>
                <a:cxn ang="T9">
                  <a:pos x="T2" y="T3"/>
                </a:cxn>
                <a:cxn ang="T10">
                  <a:pos x="T4" y="T5"/>
                </a:cxn>
                <a:cxn ang="T11">
                  <a:pos x="T6" y="T7"/>
                </a:cxn>
              </a:cxnLst>
              <a:rect l="T12" t="T13" r="T14" b="T15"/>
              <a:pathLst>
                <a:path w="108" h="108">
                  <a:moveTo>
                    <a:pt x="0" y="75"/>
                  </a:moveTo>
                  <a:lnTo>
                    <a:pt x="108" y="108"/>
                  </a:lnTo>
                  <a:lnTo>
                    <a:pt x="71" y="0"/>
                  </a:lnTo>
                  <a:lnTo>
                    <a:pt x="0" y="75"/>
                  </a:lnTo>
                  <a:close/>
                </a:path>
              </a:pathLst>
            </a:custGeom>
            <a:solidFill>
              <a:srgbClr val="33CC33"/>
            </a:solidFill>
            <a:ln w="9525">
              <a:noFill/>
              <a:round/>
              <a:headEnd/>
              <a:tailEnd/>
            </a:ln>
          </p:spPr>
          <p:txBody>
            <a:bodyPr/>
            <a:lstStyle/>
            <a:p>
              <a:endParaRPr lang="en-GB">
                <a:solidFill>
                  <a:prstClr val="white"/>
                </a:solidFill>
                <a:latin typeface="Calibri"/>
              </a:endParaRPr>
            </a:p>
          </p:txBody>
        </p:sp>
      </p:grpSp>
      <p:grpSp>
        <p:nvGrpSpPr>
          <p:cNvPr id="30" name="Group 182"/>
          <p:cNvGrpSpPr>
            <a:grpSpLocks/>
          </p:cNvGrpSpPr>
          <p:nvPr/>
        </p:nvGrpSpPr>
        <p:grpSpPr bwMode="auto">
          <a:xfrm>
            <a:off x="5783263" y="1692275"/>
            <a:ext cx="1846262" cy="1160463"/>
            <a:chOff x="3865" y="1012"/>
            <a:chExt cx="1330" cy="756"/>
          </a:xfrm>
        </p:grpSpPr>
        <p:sp>
          <p:nvSpPr>
            <p:cNvPr id="79131" name="Freeform 183"/>
            <p:cNvSpPr>
              <a:spLocks/>
            </p:cNvSpPr>
            <p:nvPr/>
          </p:nvSpPr>
          <p:spPr bwMode="auto">
            <a:xfrm>
              <a:off x="3865" y="1012"/>
              <a:ext cx="1250" cy="719"/>
            </a:xfrm>
            <a:custGeom>
              <a:avLst/>
              <a:gdLst>
                <a:gd name="T0" fmla="*/ 9 w 1250"/>
                <a:gd name="T1" fmla="*/ 0 h 719"/>
                <a:gd name="T2" fmla="*/ 0 w 1250"/>
                <a:gd name="T3" fmla="*/ 16 h 719"/>
                <a:gd name="T4" fmla="*/ 1241 w 1250"/>
                <a:gd name="T5" fmla="*/ 719 h 719"/>
                <a:gd name="T6" fmla="*/ 1250 w 1250"/>
                <a:gd name="T7" fmla="*/ 704 h 719"/>
                <a:gd name="T8" fmla="*/ 9 w 1250"/>
                <a:gd name="T9" fmla="*/ 0 h 719"/>
                <a:gd name="T10" fmla="*/ 0 60000 65536"/>
                <a:gd name="T11" fmla="*/ 0 60000 65536"/>
                <a:gd name="T12" fmla="*/ 0 60000 65536"/>
                <a:gd name="T13" fmla="*/ 0 60000 65536"/>
                <a:gd name="T14" fmla="*/ 0 60000 65536"/>
                <a:gd name="T15" fmla="*/ 0 w 1250"/>
                <a:gd name="T16" fmla="*/ 0 h 719"/>
                <a:gd name="T17" fmla="*/ 1250 w 1250"/>
                <a:gd name="T18" fmla="*/ 719 h 719"/>
              </a:gdLst>
              <a:ahLst/>
              <a:cxnLst>
                <a:cxn ang="T10">
                  <a:pos x="T0" y="T1"/>
                </a:cxn>
                <a:cxn ang="T11">
                  <a:pos x="T2" y="T3"/>
                </a:cxn>
                <a:cxn ang="T12">
                  <a:pos x="T4" y="T5"/>
                </a:cxn>
                <a:cxn ang="T13">
                  <a:pos x="T6" y="T7"/>
                </a:cxn>
                <a:cxn ang="T14">
                  <a:pos x="T8" y="T9"/>
                </a:cxn>
              </a:cxnLst>
              <a:rect l="T15" t="T16" r="T17" b="T18"/>
              <a:pathLst>
                <a:path w="1250" h="719">
                  <a:moveTo>
                    <a:pt x="9" y="0"/>
                  </a:moveTo>
                  <a:lnTo>
                    <a:pt x="0" y="16"/>
                  </a:lnTo>
                  <a:lnTo>
                    <a:pt x="1241" y="719"/>
                  </a:lnTo>
                  <a:lnTo>
                    <a:pt x="1250" y="704"/>
                  </a:lnTo>
                  <a:lnTo>
                    <a:pt x="9" y="0"/>
                  </a:lnTo>
                  <a:close/>
                </a:path>
              </a:pathLst>
            </a:custGeom>
            <a:solidFill>
              <a:srgbClr val="33CC33"/>
            </a:solidFill>
            <a:ln w="9525">
              <a:noFill/>
              <a:round/>
              <a:headEnd/>
              <a:tailEnd/>
            </a:ln>
          </p:spPr>
          <p:txBody>
            <a:bodyPr/>
            <a:lstStyle/>
            <a:p>
              <a:endParaRPr lang="en-GB">
                <a:solidFill>
                  <a:prstClr val="white"/>
                </a:solidFill>
                <a:latin typeface="Calibri"/>
              </a:endParaRPr>
            </a:p>
          </p:txBody>
        </p:sp>
        <p:sp>
          <p:nvSpPr>
            <p:cNvPr id="79132" name="Freeform 184"/>
            <p:cNvSpPr>
              <a:spLocks/>
            </p:cNvSpPr>
            <p:nvPr/>
          </p:nvSpPr>
          <p:spPr bwMode="auto">
            <a:xfrm>
              <a:off x="5082" y="1674"/>
              <a:ext cx="113" cy="94"/>
            </a:xfrm>
            <a:custGeom>
              <a:avLst/>
              <a:gdLst>
                <a:gd name="T0" fmla="*/ 0 w 113"/>
                <a:gd name="T1" fmla="*/ 88 h 94"/>
                <a:gd name="T2" fmla="*/ 113 w 113"/>
                <a:gd name="T3" fmla="*/ 94 h 94"/>
                <a:gd name="T4" fmla="*/ 51 w 113"/>
                <a:gd name="T5" fmla="*/ 0 h 94"/>
                <a:gd name="T6" fmla="*/ 0 w 113"/>
                <a:gd name="T7" fmla="*/ 88 h 94"/>
                <a:gd name="T8" fmla="*/ 0 60000 65536"/>
                <a:gd name="T9" fmla="*/ 0 60000 65536"/>
                <a:gd name="T10" fmla="*/ 0 60000 65536"/>
                <a:gd name="T11" fmla="*/ 0 60000 65536"/>
                <a:gd name="T12" fmla="*/ 0 w 113"/>
                <a:gd name="T13" fmla="*/ 0 h 94"/>
                <a:gd name="T14" fmla="*/ 113 w 113"/>
                <a:gd name="T15" fmla="*/ 94 h 94"/>
              </a:gdLst>
              <a:ahLst/>
              <a:cxnLst>
                <a:cxn ang="T8">
                  <a:pos x="T0" y="T1"/>
                </a:cxn>
                <a:cxn ang="T9">
                  <a:pos x="T2" y="T3"/>
                </a:cxn>
                <a:cxn ang="T10">
                  <a:pos x="T4" y="T5"/>
                </a:cxn>
                <a:cxn ang="T11">
                  <a:pos x="T6" y="T7"/>
                </a:cxn>
              </a:cxnLst>
              <a:rect l="T12" t="T13" r="T14" b="T15"/>
              <a:pathLst>
                <a:path w="113" h="94">
                  <a:moveTo>
                    <a:pt x="0" y="88"/>
                  </a:moveTo>
                  <a:lnTo>
                    <a:pt x="113" y="94"/>
                  </a:lnTo>
                  <a:lnTo>
                    <a:pt x="51" y="0"/>
                  </a:lnTo>
                  <a:lnTo>
                    <a:pt x="0" y="88"/>
                  </a:lnTo>
                  <a:close/>
                </a:path>
              </a:pathLst>
            </a:custGeom>
            <a:solidFill>
              <a:srgbClr val="33CC33"/>
            </a:solidFill>
            <a:ln w="9525">
              <a:noFill/>
              <a:round/>
              <a:headEnd/>
              <a:tailEnd/>
            </a:ln>
          </p:spPr>
          <p:txBody>
            <a:bodyPr/>
            <a:lstStyle/>
            <a:p>
              <a:endParaRPr lang="en-GB">
                <a:solidFill>
                  <a:prstClr val="white"/>
                </a:solidFill>
                <a:latin typeface="Calibri"/>
              </a:endParaRPr>
            </a:p>
          </p:txBody>
        </p:sp>
      </p:grpSp>
      <p:sp>
        <p:nvSpPr>
          <p:cNvPr id="78918" name="Rectangle 185"/>
          <p:cNvSpPr>
            <a:spLocks noChangeArrowheads="1"/>
          </p:cNvSpPr>
          <p:nvPr/>
        </p:nvSpPr>
        <p:spPr bwMode="auto">
          <a:xfrm>
            <a:off x="3706813" y="6238875"/>
            <a:ext cx="2382837" cy="619125"/>
          </a:xfrm>
          <a:prstGeom prst="rect">
            <a:avLst/>
          </a:prstGeom>
          <a:solidFill>
            <a:srgbClr val="FF99FF"/>
          </a:solidFill>
          <a:ln w="31750">
            <a:solidFill>
              <a:srgbClr val="9900CC"/>
            </a:solidFill>
            <a:miter lim="800000"/>
            <a:headEnd/>
            <a:tailEnd/>
          </a:ln>
        </p:spPr>
        <p:txBody>
          <a:bodyPr/>
          <a:lstStyle/>
          <a:p>
            <a:endParaRPr lang="en-GB">
              <a:solidFill>
                <a:prstClr val="white"/>
              </a:solidFill>
              <a:latin typeface="Calibri"/>
            </a:endParaRPr>
          </a:p>
        </p:txBody>
      </p:sp>
      <p:sp>
        <p:nvSpPr>
          <p:cNvPr id="78919" name="Rectangle 186"/>
          <p:cNvSpPr>
            <a:spLocks noChangeArrowheads="1"/>
          </p:cNvSpPr>
          <p:nvPr/>
        </p:nvSpPr>
        <p:spPr bwMode="auto">
          <a:xfrm>
            <a:off x="4046538" y="6248400"/>
            <a:ext cx="1893887" cy="304800"/>
          </a:xfrm>
          <a:prstGeom prst="rect">
            <a:avLst/>
          </a:prstGeom>
          <a:noFill/>
          <a:ln w="9525">
            <a:noFill/>
            <a:miter lim="800000"/>
            <a:headEnd/>
            <a:tailEnd/>
          </a:ln>
        </p:spPr>
        <p:txBody>
          <a:bodyPr wrap="none" lIns="0" tIns="0" rIns="0" bIns="0">
            <a:spAutoFit/>
          </a:bodyPr>
          <a:lstStyle/>
          <a:p>
            <a:pPr eaLnBrk="0" hangingPunct="0"/>
            <a:r>
              <a:rPr lang="en-US" sz="2000" b="1">
                <a:solidFill>
                  <a:srgbClr val="CC00CC"/>
                </a:solidFill>
                <a:latin typeface="Helvetica" pitchFamily="34" charset="0"/>
              </a:rPr>
              <a:t>TK  ASSEMBLY</a:t>
            </a:r>
            <a:endParaRPr lang="en-US" sz="2000">
              <a:solidFill>
                <a:prstClr val="white"/>
              </a:solidFill>
              <a:latin typeface="Comic Sans MS" charset="0"/>
            </a:endParaRPr>
          </a:p>
        </p:txBody>
      </p:sp>
      <p:sp>
        <p:nvSpPr>
          <p:cNvPr id="78920" name="Rectangle 187"/>
          <p:cNvSpPr>
            <a:spLocks noChangeArrowheads="1"/>
          </p:cNvSpPr>
          <p:nvPr/>
        </p:nvSpPr>
        <p:spPr bwMode="auto">
          <a:xfrm>
            <a:off x="4211638" y="6537325"/>
            <a:ext cx="1258887" cy="284163"/>
          </a:xfrm>
          <a:prstGeom prst="rect">
            <a:avLst/>
          </a:prstGeom>
          <a:solidFill>
            <a:schemeClr val="bg1"/>
          </a:solidFill>
          <a:ln w="9525">
            <a:solidFill>
              <a:schemeClr val="bg2"/>
            </a:solidFill>
            <a:miter lim="800000"/>
            <a:headEnd/>
            <a:tailEnd/>
          </a:ln>
        </p:spPr>
        <p:txBody>
          <a:bodyPr lIns="0" tIns="0" rIns="0" bIns="0">
            <a:spAutoFit/>
          </a:bodyPr>
          <a:lstStyle/>
          <a:p>
            <a:pPr eaLnBrk="0" hangingPunct="0"/>
            <a:r>
              <a:rPr lang="en-US" sz="1300" b="1">
                <a:solidFill>
                  <a:srgbClr val="CC00CC"/>
                </a:solidFill>
                <a:latin typeface="Helvetica" pitchFamily="34" charset="0"/>
              </a:rPr>
              <a:t>   </a:t>
            </a:r>
            <a:r>
              <a:rPr lang="en-US" b="1">
                <a:solidFill>
                  <a:prstClr val="white"/>
                </a:solidFill>
                <a:latin typeface="Helvetica" pitchFamily="34" charset="0"/>
              </a:rPr>
              <a:t>CERN TIF</a:t>
            </a:r>
            <a:endParaRPr lang="en-US">
              <a:solidFill>
                <a:prstClr val="white"/>
              </a:solidFill>
              <a:latin typeface="Comic Sans MS" charset="0"/>
            </a:endParaRPr>
          </a:p>
        </p:txBody>
      </p:sp>
      <p:sp>
        <p:nvSpPr>
          <p:cNvPr id="78921" name="Rectangle 188"/>
          <p:cNvSpPr>
            <a:spLocks noChangeArrowheads="1"/>
          </p:cNvSpPr>
          <p:nvPr/>
        </p:nvSpPr>
        <p:spPr bwMode="auto">
          <a:xfrm>
            <a:off x="8243888" y="2057400"/>
            <a:ext cx="908050" cy="642938"/>
          </a:xfrm>
          <a:prstGeom prst="rect">
            <a:avLst/>
          </a:prstGeom>
          <a:solidFill>
            <a:srgbClr val="FFFF00"/>
          </a:solidFill>
          <a:ln w="31750">
            <a:solidFill>
              <a:srgbClr val="FF3300"/>
            </a:solidFill>
            <a:miter lim="800000"/>
            <a:headEnd/>
            <a:tailEnd/>
          </a:ln>
        </p:spPr>
        <p:txBody>
          <a:bodyPr/>
          <a:lstStyle/>
          <a:p>
            <a:endParaRPr lang="en-GB">
              <a:solidFill>
                <a:prstClr val="white"/>
              </a:solidFill>
              <a:latin typeface="Calibri"/>
            </a:endParaRPr>
          </a:p>
        </p:txBody>
      </p:sp>
      <p:sp>
        <p:nvSpPr>
          <p:cNvPr id="78922" name="Rectangle 189"/>
          <p:cNvSpPr>
            <a:spLocks noChangeArrowheads="1"/>
          </p:cNvSpPr>
          <p:nvPr/>
        </p:nvSpPr>
        <p:spPr bwMode="auto">
          <a:xfrm>
            <a:off x="8347075" y="2057400"/>
            <a:ext cx="788988" cy="595313"/>
          </a:xfrm>
          <a:prstGeom prst="rect">
            <a:avLst/>
          </a:prstGeom>
          <a:noFill/>
          <a:ln w="9525">
            <a:noFill/>
            <a:miter lim="800000"/>
            <a:headEnd/>
            <a:tailEnd/>
          </a:ln>
        </p:spPr>
        <p:txBody>
          <a:bodyPr wrap="none" lIns="0" tIns="0" rIns="0" bIns="0">
            <a:spAutoFit/>
          </a:bodyPr>
          <a:lstStyle/>
          <a:p>
            <a:pPr eaLnBrk="0" hangingPunct="0"/>
            <a:r>
              <a:rPr lang="en-US" sz="1300" b="1">
                <a:solidFill>
                  <a:srgbClr val="FF3300"/>
                </a:solidFill>
                <a:latin typeface="Calibri"/>
              </a:rPr>
              <a:t>Louvain</a:t>
            </a:r>
          </a:p>
          <a:p>
            <a:pPr eaLnBrk="0" hangingPunct="0"/>
            <a:r>
              <a:rPr lang="en-US" sz="1300" b="1">
                <a:solidFill>
                  <a:srgbClr val="FF3300"/>
                </a:solidFill>
                <a:latin typeface="Calibri"/>
              </a:rPr>
              <a:t>Strasbourg</a:t>
            </a:r>
          </a:p>
          <a:p>
            <a:pPr eaLnBrk="0" hangingPunct="0"/>
            <a:r>
              <a:rPr lang="en-US" sz="1300" b="1">
                <a:solidFill>
                  <a:srgbClr val="FF3300"/>
                </a:solidFill>
                <a:latin typeface="Calibri"/>
              </a:rPr>
              <a:t>Firenze</a:t>
            </a:r>
            <a:endParaRPr lang="en-US" sz="2000">
              <a:solidFill>
                <a:prstClr val="white"/>
              </a:solidFill>
              <a:latin typeface="Comic Sans MS" charset="0"/>
            </a:endParaRPr>
          </a:p>
        </p:txBody>
      </p:sp>
      <p:grpSp>
        <p:nvGrpSpPr>
          <p:cNvPr id="31" name="Group 190"/>
          <p:cNvGrpSpPr>
            <a:grpSpLocks/>
          </p:cNvGrpSpPr>
          <p:nvPr/>
        </p:nvGrpSpPr>
        <p:grpSpPr bwMode="auto">
          <a:xfrm>
            <a:off x="5588000" y="3219450"/>
            <a:ext cx="144463" cy="401638"/>
            <a:chOff x="3724" y="1978"/>
            <a:chExt cx="104" cy="262"/>
          </a:xfrm>
        </p:grpSpPr>
        <p:sp>
          <p:nvSpPr>
            <p:cNvPr id="79125" name="Rectangle 191"/>
            <p:cNvSpPr>
              <a:spLocks noChangeArrowheads="1"/>
            </p:cNvSpPr>
            <p:nvPr/>
          </p:nvSpPr>
          <p:spPr bwMode="auto">
            <a:xfrm>
              <a:off x="3764" y="1978"/>
              <a:ext cx="20" cy="20"/>
            </a:xfrm>
            <a:prstGeom prst="rect">
              <a:avLst/>
            </a:prstGeom>
            <a:solidFill>
              <a:schemeClr val="accent2"/>
            </a:solidFill>
            <a:ln w="9525">
              <a:solidFill>
                <a:schemeClr val="accent2"/>
              </a:solidFill>
              <a:miter lim="800000"/>
              <a:headEnd/>
              <a:tailEnd/>
            </a:ln>
          </p:spPr>
          <p:txBody>
            <a:bodyPr/>
            <a:lstStyle/>
            <a:p>
              <a:endParaRPr lang="en-GB">
                <a:solidFill>
                  <a:prstClr val="white"/>
                </a:solidFill>
                <a:latin typeface="Calibri"/>
              </a:endParaRPr>
            </a:p>
          </p:txBody>
        </p:sp>
        <p:sp>
          <p:nvSpPr>
            <p:cNvPr id="79126" name="Rectangle 192"/>
            <p:cNvSpPr>
              <a:spLocks noChangeArrowheads="1"/>
            </p:cNvSpPr>
            <p:nvPr/>
          </p:nvSpPr>
          <p:spPr bwMode="auto">
            <a:xfrm>
              <a:off x="3764" y="2018"/>
              <a:ext cx="20" cy="20"/>
            </a:xfrm>
            <a:prstGeom prst="rect">
              <a:avLst/>
            </a:prstGeom>
            <a:solidFill>
              <a:schemeClr val="accent2"/>
            </a:solidFill>
            <a:ln w="9525">
              <a:solidFill>
                <a:schemeClr val="accent2"/>
              </a:solidFill>
              <a:miter lim="800000"/>
              <a:headEnd/>
              <a:tailEnd/>
            </a:ln>
          </p:spPr>
          <p:txBody>
            <a:bodyPr/>
            <a:lstStyle/>
            <a:p>
              <a:endParaRPr lang="en-GB">
                <a:solidFill>
                  <a:prstClr val="white"/>
                </a:solidFill>
                <a:latin typeface="Calibri"/>
              </a:endParaRPr>
            </a:p>
          </p:txBody>
        </p:sp>
        <p:sp>
          <p:nvSpPr>
            <p:cNvPr id="79127" name="Rectangle 193"/>
            <p:cNvSpPr>
              <a:spLocks noChangeArrowheads="1"/>
            </p:cNvSpPr>
            <p:nvPr/>
          </p:nvSpPr>
          <p:spPr bwMode="auto">
            <a:xfrm>
              <a:off x="3764" y="2057"/>
              <a:ext cx="20" cy="20"/>
            </a:xfrm>
            <a:prstGeom prst="rect">
              <a:avLst/>
            </a:prstGeom>
            <a:solidFill>
              <a:schemeClr val="accent2"/>
            </a:solidFill>
            <a:ln w="9525">
              <a:solidFill>
                <a:schemeClr val="accent2"/>
              </a:solidFill>
              <a:miter lim="800000"/>
              <a:headEnd/>
              <a:tailEnd/>
            </a:ln>
          </p:spPr>
          <p:txBody>
            <a:bodyPr/>
            <a:lstStyle/>
            <a:p>
              <a:endParaRPr lang="en-GB">
                <a:solidFill>
                  <a:prstClr val="white"/>
                </a:solidFill>
                <a:latin typeface="Calibri"/>
              </a:endParaRPr>
            </a:p>
          </p:txBody>
        </p:sp>
        <p:sp>
          <p:nvSpPr>
            <p:cNvPr id="79128" name="Rectangle 194"/>
            <p:cNvSpPr>
              <a:spLocks noChangeArrowheads="1"/>
            </p:cNvSpPr>
            <p:nvPr/>
          </p:nvSpPr>
          <p:spPr bwMode="auto">
            <a:xfrm>
              <a:off x="3764" y="2097"/>
              <a:ext cx="20" cy="20"/>
            </a:xfrm>
            <a:prstGeom prst="rect">
              <a:avLst/>
            </a:prstGeom>
            <a:solidFill>
              <a:schemeClr val="accent2"/>
            </a:solidFill>
            <a:ln w="9525">
              <a:solidFill>
                <a:schemeClr val="accent2"/>
              </a:solidFill>
              <a:miter lim="800000"/>
              <a:headEnd/>
              <a:tailEnd/>
            </a:ln>
          </p:spPr>
          <p:txBody>
            <a:bodyPr/>
            <a:lstStyle/>
            <a:p>
              <a:endParaRPr lang="en-GB">
                <a:solidFill>
                  <a:prstClr val="white"/>
                </a:solidFill>
                <a:latin typeface="Calibri"/>
              </a:endParaRPr>
            </a:p>
          </p:txBody>
        </p:sp>
        <p:sp>
          <p:nvSpPr>
            <p:cNvPr id="79129" name="Freeform 195"/>
            <p:cNvSpPr>
              <a:spLocks/>
            </p:cNvSpPr>
            <p:nvPr/>
          </p:nvSpPr>
          <p:spPr bwMode="auto">
            <a:xfrm>
              <a:off x="3764" y="2137"/>
              <a:ext cx="22" cy="4"/>
            </a:xfrm>
            <a:custGeom>
              <a:avLst/>
              <a:gdLst>
                <a:gd name="T0" fmla="*/ 20 w 22"/>
                <a:gd name="T1" fmla="*/ 0 h 4"/>
                <a:gd name="T2" fmla="*/ 0 w 22"/>
                <a:gd name="T3" fmla="*/ 0 h 4"/>
                <a:gd name="T4" fmla="*/ 2 w 22"/>
                <a:gd name="T5" fmla="*/ 4 h 4"/>
                <a:gd name="T6" fmla="*/ 22 w 22"/>
                <a:gd name="T7" fmla="*/ 4 h 4"/>
                <a:gd name="T8" fmla="*/ 20 w 22"/>
                <a:gd name="T9" fmla="*/ 0 h 4"/>
                <a:gd name="T10" fmla="*/ 0 60000 65536"/>
                <a:gd name="T11" fmla="*/ 0 60000 65536"/>
                <a:gd name="T12" fmla="*/ 0 60000 65536"/>
                <a:gd name="T13" fmla="*/ 0 60000 65536"/>
                <a:gd name="T14" fmla="*/ 0 60000 65536"/>
                <a:gd name="T15" fmla="*/ 0 w 22"/>
                <a:gd name="T16" fmla="*/ 0 h 4"/>
                <a:gd name="T17" fmla="*/ 22 w 22"/>
                <a:gd name="T18" fmla="*/ 4 h 4"/>
              </a:gdLst>
              <a:ahLst/>
              <a:cxnLst>
                <a:cxn ang="T10">
                  <a:pos x="T0" y="T1"/>
                </a:cxn>
                <a:cxn ang="T11">
                  <a:pos x="T2" y="T3"/>
                </a:cxn>
                <a:cxn ang="T12">
                  <a:pos x="T4" y="T5"/>
                </a:cxn>
                <a:cxn ang="T13">
                  <a:pos x="T6" y="T7"/>
                </a:cxn>
                <a:cxn ang="T14">
                  <a:pos x="T8" y="T9"/>
                </a:cxn>
              </a:cxnLst>
              <a:rect l="T15" t="T16" r="T17" b="T18"/>
              <a:pathLst>
                <a:path w="22" h="4">
                  <a:moveTo>
                    <a:pt x="20" y="0"/>
                  </a:moveTo>
                  <a:lnTo>
                    <a:pt x="0" y="0"/>
                  </a:lnTo>
                  <a:lnTo>
                    <a:pt x="2" y="4"/>
                  </a:lnTo>
                  <a:lnTo>
                    <a:pt x="22" y="4"/>
                  </a:lnTo>
                  <a:lnTo>
                    <a:pt x="20" y="0"/>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sp>
          <p:nvSpPr>
            <p:cNvPr id="79130" name="Freeform 196"/>
            <p:cNvSpPr>
              <a:spLocks/>
            </p:cNvSpPr>
            <p:nvPr/>
          </p:nvSpPr>
          <p:spPr bwMode="auto">
            <a:xfrm>
              <a:off x="3724" y="2137"/>
              <a:ext cx="104" cy="103"/>
            </a:xfrm>
            <a:custGeom>
              <a:avLst/>
              <a:gdLst>
                <a:gd name="T0" fmla="*/ 0 w 104"/>
                <a:gd name="T1" fmla="*/ 2 h 103"/>
                <a:gd name="T2" fmla="*/ 55 w 104"/>
                <a:gd name="T3" fmla="*/ 103 h 103"/>
                <a:gd name="T4" fmla="*/ 104 w 104"/>
                <a:gd name="T5" fmla="*/ 0 h 103"/>
                <a:gd name="T6" fmla="*/ 0 w 104"/>
                <a:gd name="T7" fmla="*/ 2 h 103"/>
                <a:gd name="T8" fmla="*/ 0 60000 65536"/>
                <a:gd name="T9" fmla="*/ 0 60000 65536"/>
                <a:gd name="T10" fmla="*/ 0 60000 65536"/>
                <a:gd name="T11" fmla="*/ 0 60000 65536"/>
                <a:gd name="T12" fmla="*/ 0 w 104"/>
                <a:gd name="T13" fmla="*/ 0 h 103"/>
                <a:gd name="T14" fmla="*/ 104 w 104"/>
                <a:gd name="T15" fmla="*/ 103 h 103"/>
              </a:gdLst>
              <a:ahLst/>
              <a:cxnLst>
                <a:cxn ang="T8">
                  <a:pos x="T0" y="T1"/>
                </a:cxn>
                <a:cxn ang="T9">
                  <a:pos x="T2" y="T3"/>
                </a:cxn>
                <a:cxn ang="T10">
                  <a:pos x="T4" y="T5"/>
                </a:cxn>
                <a:cxn ang="T11">
                  <a:pos x="T6" y="T7"/>
                </a:cxn>
              </a:cxnLst>
              <a:rect l="T12" t="T13" r="T14" b="T15"/>
              <a:pathLst>
                <a:path w="104" h="103">
                  <a:moveTo>
                    <a:pt x="0" y="2"/>
                  </a:moveTo>
                  <a:lnTo>
                    <a:pt x="55" y="103"/>
                  </a:lnTo>
                  <a:lnTo>
                    <a:pt x="104" y="0"/>
                  </a:lnTo>
                  <a:lnTo>
                    <a:pt x="0" y="2"/>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grpSp>
      <p:grpSp>
        <p:nvGrpSpPr>
          <p:cNvPr id="78848" name="Group 197"/>
          <p:cNvGrpSpPr>
            <a:grpSpLocks/>
          </p:cNvGrpSpPr>
          <p:nvPr/>
        </p:nvGrpSpPr>
        <p:grpSpPr bwMode="auto">
          <a:xfrm>
            <a:off x="4178300" y="1905000"/>
            <a:ext cx="698500" cy="893763"/>
            <a:chOff x="2708" y="1107"/>
            <a:chExt cx="529" cy="626"/>
          </a:xfrm>
        </p:grpSpPr>
        <p:sp>
          <p:nvSpPr>
            <p:cNvPr id="79123" name="Freeform 198"/>
            <p:cNvSpPr>
              <a:spLocks/>
            </p:cNvSpPr>
            <p:nvPr/>
          </p:nvSpPr>
          <p:spPr bwMode="auto">
            <a:xfrm>
              <a:off x="2763" y="1107"/>
              <a:ext cx="474" cy="560"/>
            </a:xfrm>
            <a:custGeom>
              <a:avLst/>
              <a:gdLst>
                <a:gd name="T0" fmla="*/ 474 w 474"/>
                <a:gd name="T1" fmla="*/ 13 h 560"/>
                <a:gd name="T2" fmla="*/ 458 w 474"/>
                <a:gd name="T3" fmla="*/ 0 h 560"/>
                <a:gd name="T4" fmla="*/ 0 w 474"/>
                <a:gd name="T5" fmla="*/ 547 h 560"/>
                <a:gd name="T6" fmla="*/ 15 w 474"/>
                <a:gd name="T7" fmla="*/ 560 h 560"/>
                <a:gd name="T8" fmla="*/ 474 w 474"/>
                <a:gd name="T9" fmla="*/ 13 h 560"/>
                <a:gd name="T10" fmla="*/ 0 60000 65536"/>
                <a:gd name="T11" fmla="*/ 0 60000 65536"/>
                <a:gd name="T12" fmla="*/ 0 60000 65536"/>
                <a:gd name="T13" fmla="*/ 0 60000 65536"/>
                <a:gd name="T14" fmla="*/ 0 60000 65536"/>
                <a:gd name="T15" fmla="*/ 0 w 474"/>
                <a:gd name="T16" fmla="*/ 0 h 560"/>
                <a:gd name="T17" fmla="*/ 474 w 474"/>
                <a:gd name="T18" fmla="*/ 560 h 560"/>
              </a:gdLst>
              <a:ahLst/>
              <a:cxnLst>
                <a:cxn ang="T10">
                  <a:pos x="T0" y="T1"/>
                </a:cxn>
                <a:cxn ang="T11">
                  <a:pos x="T2" y="T3"/>
                </a:cxn>
                <a:cxn ang="T12">
                  <a:pos x="T4" y="T5"/>
                </a:cxn>
                <a:cxn ang="T13">
                  <a:pos x="T6" y="T7"/>
                </a:cxn>
                <a:cxn ang="T14">
                  <a:pos x="T8" y="T9"/>
                </a:cxn>
              </a:cxnLst>
              <a:rect l="T15" t="T16" r="T17" b="T18"/>
              <a:pathLst>
                <a:path w="474" h="560">
                  <a:moveTo>
                    <a:pt x="474" y="13"/>
                  </a:moveTo>
                  <a:lnTo>
                    <a:pt x="458" y="0"/>
                  </a:lnTo>
                  <a:lnTo>
                    <a:pt x="0" y="547"/>
                  </a:lnTo>
                  <a:lnTo>
                    <a:pt x="15" y="560"/>
                  </a:lnTo>
                  <a:lnTo>
                    <a:pt x="474" y="13"/>
                  </a:lnTo>
                  <a:close/>
                </a:path>
              </a:pathLst>
            </a:custGeom>
            <a:solidFill>
              <a:srgbClr val="33CC33"/>
            </a:solidFill>
            <a:ln w="9525">
              <a:noFill/>
              <a:round/>
              <a:headEnd/>
              <a:tailEnd/>
            </a:ln>
          </p:spPr>
          <p:txBody>
            <a:bodyPr/>
            <a:lstStyle/>
            <a:p>
              <a:endParaRPr lang="en-GB">
                <a:solidFill>
                  <a:prstClr val="white"/>
                </a:solidFill>
                <a:latin typeface="Calibri"/>
              </a:endParaRPr>
            </a:p>
          </p:txBody>
        </p:sp>
        <p:sp>
          <p:nvSpPr>
            <p:cNvPr id="79124" name="Freeform 199"/>
            <p:cNvSpPr>
              <a:spLocks/>
            </p:cNvSpPr>
            <p:nvPr/>
          </p:nvSpPr>
          <p:spPr bwMode="auto">
            <a:xfrm>
              <a:off x="2708" y="1623"/>
              <a:ext cx="105" cy="110"/>
            </a:xfrm>
            <a:custGeom>
              <a:avLst/>
              <a:gdLst>
                <a:gd name="T0" fmla="*/ 28 w 105"/>
                <a:gd name="T1" fmla="*/ 0 h 110"/>
                <a:gd name="T2" fmla="*/ 0 w 105"/>
                <a:gd name="T3" fmla="*/ 110 h 110"/>
                <a:gd name="T4" fmla="*/ 105 w 105"/>
                <a:gd name="T5" fmla="*/ 66 h 110"/>
                <a:gd name="T6" fmla="*/ 28 w 105"/>
                <a:gd name="T7" fmla="*/ 0 h 110"/>
                <a:gd name="T8" fmla="*/ 0 60000 65536"/>
                <a:gd name="T9" fmla="*/ 0 60000 65536"/>
                <a:gd name="T10" fmla="*/ 0 60000 65536"/>
                <a:gd name="T11" fmla="*/ 0 60000 65536"/>
                <a:gd name="T12" fmla="*/ 0 w 105"/>
                <a:gd name="T13" fmla="*/ 0 h 110"/>
                <a:gd name="T14" fmla="*/ 105 w 105"/>
                <a:gd name="T15" fmla="*/ 110 h 110"/>
              </a:gdLst>
              <a:ahLst/>
              <a:cxnLst>
                <a:cxn ang="T8">
                  <a:pos x="T0" y="T1"/>
                </a:cxn>
                <a:cxn ang="T9">
                  <a:pos x="T2" y="T3"/>
                </a:cxn>
                <a:cxn ang="T10">
                  <a:pos x="T4" y="T5"/>
                </a:cxn>
                <a:cxn ang="T11">
                  <a:pos x="T6" y="T7"/>
                </a:cxn>
              </a:cxnLst>
              <a:rect l="T12" t="T13" r="T14" b="T15"/>
              <a:pathLst>
                <a:path w="105" h="110">
                  <a:moveTo>
                    <a:pt x="28" y="0"/>
                  </a:moveTo>
                  <a:lnTo>
                    <a:pt x="0" y="110"/>
                  </a:lnTo>
                  <a:lnTo>
                    <a:pt x="105" y="66"/>
                  </a:lnTo>
                  <a:lnTo>
                    <a:pt x="28" y="0"/>
                  </a:lnTo>
                  <a:close/>
                </a:path>
              </a:pathLst>
            </a:custGeom>
            <a:solidFill>
              <a:srgbClr val="33CC33"/>
            </a:solidFill>
            <a:ln w="9525">
              <a:noFill/>
              <a:round/>
              <a:headEnd/>
              <a:tailEnd/>
            </a:ln>
          </p:spPr>
          <p:txBody>
            <a:bodyPr/>
            <a:lstStyle/>
            <a:p>
              <a:endParaRPr lang="en-GB">
                <a:solidFill>
                  <a:prstClr val="white"/>
                </a:solidFill>
                <a:latin typeface="Calibri"/>
              </a:endParaRPr>
            </a:p>
          </p:txBody>
        </p:sp>
      </p:grpSp>
      <p:sp>
        <p:nvSpPr>
          <p:cNvPr id="78925" name="Rectangle 200"/>
          <p:cNvSpPr>
            <a:spLocks noChangeArrowheads="1"/>
          </p:cNvSpPr>
          <p:nvPr/>
        </p:nvSpPr>
        <p:spPr bwMode="auto">
          <a:xfrm>
            <a:off x="5040313" y="2163763"/>
            <a:ext cx="949325" cy="350837"/>
          </a:xfrm>
          <a:prstGeom prst="rect">
            <a:avLst/>
          </a:prstGeom>
          <a:solidFill>
            <a:srgbClr val="CCECFF"/>
          </a:solidFill>
          <a:ln w="31750">
            <a:solidFill>
              <a:srgbClr val="FF3300"/>
            </a:solidFill>
            <a:prstDash val="sysDot"/>
            <a:miter lim="800000"/>
            <a:headEnd/>
            <a:tailEnd/>
          </a:ln>
        </p:spPr>
        <p:txBody>
          <a:bodyPr/>
          <a:lstStyle/>
          <a:p>
            <a:endParaRPr lang="en-GB">
              <a:solidFill>
                <a:prstClr val="white"/>
              </a:solidFill>
              <a:latin typeface="Calibri"/>
            </a:endParaRPr>
          </a:p>
        </p:txBody>
      </p:sp>
      <p:sp>
        <p:nvSpPr>
          <p:cNvPr id="78926" name="Rectangle 201"/>
          <p:cNvSpPr>
            <a:spLocks noChangeArrowheads="1"/>
          </p:cNvSpPr>
          <p:nvPr/>
        </p:nvSpPr>
        <p:spPr bwMode="auto">
          <a:xfrm>
            <a:off x="5337175" y="2233613"/>
            <a:ext cx="395288" cy="198437"/>
          </a:xfrm>
          <a:prstGeom prst="rect">
            <a:avLst/>
          </a:prstGeom>
          <a:noFill/>
          <a:ln w="9525">
            <a:noFill/>
            <a:miter lim="800000"/>
            <a:headEnd/>
            <a:tailEnd/>
          </a:ln>
        </p:spPr>
        <p:txBody>
          <a:bodyPr wrap="none" lIns="0" tIns="0" rIns="0" bIns="0">
            <a:spAutoFit/>
          </a:bodyPr>
          <a:lstStyle/>
          <a:p>
            <a:pPr eaLnBrk="0" hangingPunct="0"/>
            <a:r>
              <a:rPr lang="en-US" sz="1300" b="1">
                <a:solidFill>
                  <a:srgbClr val="3333CC"/>
                </a:solidFill>
                <a:latin typeface="Helvetica" pitchFamily="34" charset="0"/>
              </a:rPr>
              <a:t>Wien</a:t>
            </a:r>
            <a:endParaRPr lang="en-US" sz="2000">
              <a:solidFill>
                <a:prstClr val="white"/>
              </a:solidFill>
              <a:latin typeface="Comic Sans MS" charset="0"/>
            </a:endParaRPr>
          </a:p>
        </p:txBody>
      </p:sp>
      <p:sp>
        <p:nvSpPr>
          <p:cNvPr id="78927" name="Rectangle 202"/>
          <p:cNvSpPr>
            <a:spLocks noChangeArrowheads="1"/>
          </p:cNvSpPr>
          <p:nvPr/>
        </p:nvSpPr>
        <p:spPr bwMode="auto">
          <a:xfrm>
            <a:off x="3825875" y="2849563"/>
            <a:ext cx="493713" cy="325437"/>
          </a:xfrm>
          <a:prstGeom prst="rect">
            <a:avLst/>
          </a:prstGeom>
          <a:solidFill>
            <a:srgbClr val="00CC99"/>
          </a:solidFill>
          <a:ln w="31750">
            <a:solidFill>
              <a:srgbClr val="3333CC"/>
            </a:solidFill>
            <a:miter lim="800000"/>
            <a:headEnd/>
            <a:tailEnd/>
          </a:ln>
        </p:spPr>
        <p:txBody>
          <a:bodyPr/>
          <a:lstStyle/>
          <a:p>
            <a:endParaRPr lang="en-GB">
              <a:solidFill>
                <a:prstClr val="white"/>
              </a:solidFill>
              <a:latin typeface="Calibri"/>
            </a:endParaRPr>
          </a:p>
        </p:txBody>
      </p:sp>
      <p:sp>
        <p:nvSpPr>
          <p:cNvPr id="78928" name="Rectangle 203"/>
          <p:cNvSpPr>
            <a:spLocks noChangeArrowheads="1"/>
          </p:cNvSpPr>
          <p:nvPr/>
        </p:nvSpPr>
        <p:spPr bwMode="auto">
          <a:xfrm>
            <a:off x="3930650" y="2919413"/>
            <a:ext cx="320675" cy="198437"/>
          </a:xfrm>
          <a:prstGeom prst="rect">
            <a:avLst/>
          </a:prstGeom>
          <a:noFill/>
          <a:ln w="9525">
            <a:noFill/>
            <a:miter lim="800000"/>
            <a:headEnd/>
            <a:tailEnd/>
          </a:ln>
        </p:spPr>
        <p:txBody>
          <a:bodyPr wrap="none" lIns="0" tIns="0" rIns="0" bIns="0">
            <a:spAutoFit/>
          </a:bodyPr>
          <a:lstStyle/>
          <a:p>
            <a:pPr eaLnBrk="0" hangingPunct="0"/>
            <a:r>
              <a:rPr lang="en-US" sz="1300" b="1">
                <a:solidFill>
                  <a:srgbClr val="3333CC"/>
                </a:solidFill>
                <a:latin typeface="Helvetica" pitchFamily="34" charset="0"/>
              </a:rPr>
              <a:t>Bari</a:t>
            </a:r>
            <a:endParaRPr lang="en-US" sz="2000">
              <a:solidFill>
                <a:prstClr val="white"/>
              </a:solidFill>
              <a:latin typeface="Comic Sans MS" charset="0"/>
            </a:endParaRPr>
          </a:p>
        </p:txBody>
      </p:sp>
      <p:sp>
        <p:nvSpPr>
          <p:cNvPr id="78929" name="Rectangle 204"/>
          <p:cNvSpPr>
            <a:spLocks noChangeArrowheads="1"/>
          </p:cNvSpPr>
          <p:nvPr/>
        </p:nvSpPr>
        <p:spPr bwMode="auto">
          <a:xfrm>
            <a:off x="2640357" y="2802204"/>
            <a:ext cx="746125" cy="325437"/>
          </a:xfrm>
          <a:prstGeom prst="rect">
            <a:avLst/>
          </a:prstGeom>
          <a:solidFill>
            <a:srgbClr val="00CC99"/>
          </a:solidFill>
          <a:ln w="31750">
            <a:solidFill>
              <a:srgbClr val="3333CC"/>
            </a:solidFill>
            <a:miter lim="800000"/>
            <a:headEnd/>
            <a:tailEnd/>
          </a:ln>
        </p:spPr>
        <p:txBody>
          <a:bodyPr/>
          <a:lstStyle/>
          <a:p>
            <a:endParaRPr lang="en-GB">
              <a:solidFill>
                <a:prstClr val="white"/>
              </a:solidFill>
              <a:latin typeface="Calibri"/>
            </a:endParaRPr>
          </a:p>
        </p:txBody>
      </p:sp>
      <p:sp>
        <p:nvSpPr>
          <p:cNvPr id="78930" name="Rectangle 205"/>
          <p:cNvSpPr>
            <a:spLocks noChangeArrowheads="1"/>
          </p:cNvSpPr>
          <p:nvPr/>
        </p:nvSpPr>
        <p:spPr bwMode="auto">
          <a:xfrm>
            <a:off x="2758918" y="2882518"/>
            <a:ext cx="606425" cy="198437"/>
          </a:xfrm>
          <a:prstGeom prst="rect">
            <a:avLst/>
          </a:prstGeom>
          <a:noFill/>
          <a:ln w="9525">
            <a:noFill/>
            <a:miter lim="800000"/>
            <a:headEnd/>
            <a:tailEnd/>
          </a:ln>
        </p:spPr>
        <p:txBody>
          <a:bodyPr wrap="none" lIns="0" tIns="0" rIns="0" bIns="0">
            <a:spAutoFit/>
          </a:bodyPr>
          <a:lstStyle/>
          <a:p>
            <a:pPr eaLnBrk="0" hangingPunct="0"/>
            <a:r>
              <a:rPr lang="en-US" sz="1300" b="1" dirty="0">
                <a:solidFill>
                  <a:srgbClr val="3333CC"/>
                </a:solidFill>
                <a:latin typeface="Helvetica" pitchFamily="34" charset="0"/>
              </a:rPr>
              <a:t>Perugia</a:t>
            </a:r>
            <a:endParaRPr lang="en-US" sz="2000" dirty="0">
              <a:solidFill>
                <a:prstClr val="white"/>
              </a:solidFill>
              <a:latin typeface="Comic Sans MS" charset="0"/>
            </a:endParaRPr>
          </a:p>
        </p:txBody>
      </p:sp>
      <p:grpSp>
        <p:nvGrpSpPr>
          <p:cNvPr id="78849" name="Group 206"/>
          <p:cNvGrpSpPr>
            <a:grpSpLocks/>
          </p:cNvGrpSpPr>
          <p:nvPr/>
        </p:nvGrpSpPr>
        <p:grpSpPr bwMode="auto">
          <a:xfrm>
            <a:off x="3333750" y="2487613"/>
            <a:ext cx="144463" cy="331787"/>
            <a:chOff x="2099" y="1530"/>
            <a:chExt cx="104" cy="216"/>
          </a:xfrm>
        </p:grpSpPr>
        <p:sp>
          <p:nvSpPr>
            <p:cNvPr id="79121" name="Rectangle 207"/>
            <p:cNvSpPr>
              <a:spLocks noChangeArrowheads="1"/>
            </p:cNvSpPr>
            <p:nvPr/>
          </p:nvSpPr>
          <p:spPr bwMode="auto">
            <a:xfrm>
              <a:off x="2141" y="1530"/>
              <a:ext cx="20" cy="119"/>
            </a:xfrm>
            <a:prstGeom prst="rect">
              <a:avLst/>
            </a:prstGeom>
            <a:solidFill>
              <a:srgbClr val="800080"/>
            </a:solidFill>
            <a:ln w="9525">
              <a:noFill/>
              <a:miter lim="800000"/>
              <a:headEnd/>
              <a:tailEnd/>
            </a:ln>
          </p:spPr>
          <p:txBody>
            <a:bodyPr/>
            <a:lstStyle/>
            <a:p>
              <a:endParaRPr lang="en-GB">
                <a:solidFill>
                  <a:prstClr val="white"/>
                </a:solidFill>
                <a:latin typeface="Calibri"/>
              </a:endParaRPr>
            </a:p>
          </p:txBody>
        </p:sp>
        <p:sp>
          <p:nvSpPr>
            <p:cNvPr id="79122" name="Freeform 208"/>
            <p:cNvSpPr>
              <a:spLocks/>
            </p:cNvSpPr>
            <p:nvPr/>
          </p:nvSpPr>
          <p:spPr bwMode="auto">
            <a:xfrm>
              <a:off x="2099" y="1645"/>
              <a:ext cx="104" cy="101"/>
            </a:xfrm>
            <a:custGeom>
              <a:avLst/>
              <a:gdLst>
                <a:gd name="T0" fmla="*/ 0 w 104"/>
                <a:gd name="T1" fmla="*/ 0 h 101"/>
                <a:gd name="T2" fmla="*/ 53 w 104"/>
                <a:gd name="T3" fmla="*/ 101 h 101"/>
                <a:gd name="T4" fmla="*/ 104 w 104"/>
                <a:gd name="T5" fmla="*/ 0 h 101"/>
                <a:gd name="T6" fmla="*/ 0 w 104"/>
                <a:gd name="T7" fmla="*/ 0 h 101"/>
                <a:gd name="T8" fmla="*/ 0 60000 65536"/>
                <a:gd name="T9" fmla="*/ 0 60000 65536"/>
                <a:gd name="T10" fmla="*/ 0 60000 65536"/>
                <a:gd name="T11" fmla="*/ 0 60000 65536"/>
                <a:gd name="T12" fmla="*/ 0 w 104"/>
                <a:gd name="T13" fmla="*/ 0 h 101"/>
                <a:gd name="T14" fmla="*/ 104 w 104"/>
                <a:gd name="T15" fmla="*/ 101 h 101"/>
              </a:gdLst>
              <a:ahLst/>
              <a:cxnLst>
                <a:cxn ang="T8">
                  <a:pos x="T0" y="T1"/>
                </a:cxn>
                <a:cxn ang="T9">
                  <a:pos x="T2" y="T3"/>
                </a:cxn>
                <a:cxn ang="T10">
                  <a:pos x="T4" y="T5"/>
                </a:cxn>
                <a:cxn ang="T11">
                  <a:pos x="T6" y="T7"/>
                </a:cxn>
              </a:cxnLst>
              <a:rect l="T12" t="T13" r="T14" b="T15"/>
              <a:pathLst>
                <a:path w="104" h="101">
                  <a:moveTo>
                    <a:pt x="0" y="0"/>
                  </a:moveTo>
                  <a:lnTo>
                    <a:pt x="53" y="101"/>
                  </a:lnTo>
                  <a:lnTo>
                    <a:pt x="104" y="0"/>
                  </a:lnTo>
                  <a:lnTo>
                    <a:pt x="0" y="0"/>
                  </a:lnTo>
                  <a:close/>
                </a:path>
              </a:pathLst>
            </a:custGeom>
            <a:solidFill>
              <a:srgbClr val="800080"/>
            </a:solidFill>
            <a:ln w="9525">
              <a:noFill/>
              <a:round/>
              <a:headEnd/>
              <a:tailEnd/>
            </a:ln>
          </p:spPr>
          <p:txBody>
            <a:bodyPr/>
            <a:lstStyle/>
            <a:p>
              <a:endParaRPr lang="en-GB">
                <a:solidFill>
                  <a:prstClr val="white"/>
                </a:solidFill>
                <a:latin typeface="Calibri"/>
              </a:endParaRPr>
            </a:p>
          </p:txBody>
        </p:sp>
      </p:grpSp>
      <p:sp>
        <p:nvSpPr>
          <p:cNvPr id="78932" name="Rectangle 209"/>
          <p:cNvSpPr>
            <a:spLocks noChangeArrowheads="1"/>
          </p:cNvSpPr>
          <p:nvPr/>
        </p:nvSpPr>
        <p:spPr bwMode="auto">
          <a:xfrm>
            <a:off x="3957638" y="3663950"/>
            <a:ext cx="492125" cy="327025"/>
          </a:xfrm>
          <a:prstGeom prst="rect">
            <a:avLst/>
          </a:prstGeom>
          <a:solidFill>
            <a:srgbClr val="66FF33"/>
          </a:solidFill>
          <a:ln w="31750">
            <a:solidFill>
              <a:srgbClr val="006600"/>
            </a:solidFill>
            <a:miter lim="800000"/>
            <a:headEnd/>
            <a:tailEnd/>
          </a:ln>
        </p:spPr>
        <p:txBody>
          <a:bodyPr/>
          <a:lstStyle/>
          <a:p>
            <a:endParaRPr lang="en-GB">
              <a:solidFill>
                <a:prstClr val="white"/>
              </a:solidFill>
              <a:latin typeface="Calibri"/>
            </a:endParaRPr>
          </a:p>
        </p:txBody>
      </p:sp>
      <p:sp>
        <p:nvSpPr>
          <p:cNvPr id="78933" name="Rectangle 210"/>
          <p:cNvSpPr>
            <a:spLocks noChangeArrowheads="1"/>
          </p:cNvSpPr>
          <p:nvPr/>
        </p:nvSpPr>
        <p:spPr bwMode="auto">
          <a:xfrm>
            <a:off x="4057650" y="3733800"/>
            <a:ext cx="320675" cy="198438"/>
          </a:xfrm>
          <a:prstGeom prst="rect">
            <a:avLst/>
          </a:prstGeom>
          <a:noFill/>
          <a:ln w="9525">
            <a:noFill/>
            <a:miter lim="800000"/>
            <a:headEnd/>
            <a:tailEnd/>
          </a:ln>
        </p:spPr>
        <p:txBody>
          <a:bodyPr wrap="none" lIns="0" tIns="0" rIns="0" bIns="0">
            <a:spAutoFit/>
          </a:bodyPr>
          <a:lstStyle/>
          <a:p>
            <a:pPr eaLnBrk="0" hangingPunct="0"/>
            <a:r>
              <a:rPr lang="en-US" sz="1300" b="1">
                <a:solidFill>
                  <a:srgbClr val="006600"/>
                </a:solidFill>
                <a:latin typeface="Helvetica" pitchFamily="34" charset="0"/>
              </a:rPr>
              <a:t>Bari</a:t>
            </a:r>
            <a:endParaRPr lang="en-US" sz="2000">
              <a:solidFill>
                <a:prstClr val="white"/>
              </a:solidFill>
              <a:latin typeface="Comic Sans MS" charset="0"/>
            </a:endParaRPr>
          </a:p>
        </p:txBody>
      </p:sp>
      <p:sp>
        <p:nvSpPr>
          <p:cNvPr id="78934" name="Rectangle 211"/>
          <p:cNvSpPr>
            <a:spLocks noChangeArrowheads="1"/>
          </p:cNvSpPr>
          <p:nvPr/>
        </p:nvSpPr>
        <p:spPr bwMode="auto">
          <a:xfrm>
            <a:off x="4449763" y="3663950"/>
            <a:ext cx="722312" cy="327025"/>
          </a:xfrm>
          <a:prstGeom prst="rect">
            <a:avLst/>
          </a:prstGeom>
          <a:solidFill>
            <a:srgbClr val="66FF33"/>
          </a:solidFill>
          <a:ln w="31750">
            <a:solidFill>
              <a:srgbClr val="006600"/>
            </a:solidFill>
            <a:miter lim="800000"/>
            <a:headEnd/>
            <a:tailEnd/>
          </a:ln>
        </p:spPr>
        <p:txBody>
          <a:bodyPr/>
          <a:lstStyle/>
          <a:p>
            <a:endParaRPr lang="en-GB">
              <a:solidFill>
                <a:prstClr val="white"/>
              </a:solidFill>
              <a:latin typeface="Calibri"/>
            </a:endParaRPr>
          </a:p>
        </p:txBody>
      </p:sp>
      <p:sp>
        <p:nvSpPr>
          <p:cNvPr id="78935" name="Rectangle 212"/>
          <p:cNvSpPr>
            <a:spLocks noChangeArrowheads="1"/>
          </p:cNvSpPr>
          <p:nvPr/>
        </p:nvSpPr>
        <p:spPr bwMode="auto">
          <a:xfrm>
            <a:off x="4551363" y="3733800"/>
            <a:ext cx="579437" cy="198438"/>
          </a:xfrm>
          <a:prstGeom prst="rect">
            <a:avLst/>
          </a:prstGeom>
          <a:noFill/>
          <a:ln w="9525">
            <a:noFill/>
            <a:miter lim="800000"/>
            <a:headEnd/>
            <a:tailEnd/>
          </a:ln>
        </p:spPr>
        <p:txBody>
          <a:bodyPr wrap="none" lIns="0" tIns="0" rIns="0" bIns="0">
            <a:spAutoFit/>
          </a:bodyPr>
          <a:lstStyle/>
          <a:p>
            <a:pPr eaLnBrk="0" hangingPunct="0"/>
            <a:r>
              <a:rPr lang="en-US" sz="1300" b="1">
                <a:solidFill>
                  <a:srgbClr val="006600"/>
                </a:solidFill>
                <a:latin typeface="Helvetica" pitchFamily="34" charset="0"/>
              </a:rPr>
              <a:t>Firenze</a:t>
            </a:r>
            <a:endParaRPr lang="en-US" sz="2000">
              <a:solidFill>
                <a:prstClr val="white"/>
              </a:solidFill>
              <a:latin typeface="Comic Sans MS" charset="0"/>
            </a:endParaRPr>
          </a:p>
        </p:txBody>
      </p:sp>
      <p:sp>
        <p:nvSpPr>
          <p:cNvPr id="78936" name="Rectangle 213"/>
          <p:cNvSpPr>
            <a:spLocks noChangeArrowheads="1"/>
          </p:cNvSpPr>
          <p:nvPr/>
        </p:nvSpPr>
        <p:spPr bwMode="auto">
          <a:xfrm>
            <a:off x="3321050" y="3663950"/>
            <a:ext cx="666750" cy="327025"/>
          </a:xfrm>
          <a:prstGeom prst="rect">
            <a:avLst/>
          </a:prstGeom>
          <a:solidFill>
            <a:srgbClr val="66FF33"/>
          </a:solidFill>
          <a:ln w="31750">
            <a:solidFill>
              <a:srgbClr val="006600"/>
            </a:solidFill>
            <a:miter lim="800000"/>
            <a:headEnd/>
            <a:tailEnd/>
          </a:ln>
        </p:spPr>
        <p:txBody>
          <a:bodyPr/>
          <a:lstStyle/>
          <a:p>
            <a:endParaRPr lang="en-GB">
              <a:solidFill>
                <a:prstClr val="white"/>
              </a:solidFill>
              <a:latin typeface="Calibri"/>
            </a:endParaRPr>
          </a:p>
        </p:txBody>
      </p:sp>
      <p:sp>
        <p:nvSpPr>
          <p:cNvPr id="78937" name="Rectangle 214"/>
          <p:cNvSpPr>
            <a:spLocks noChangeArrowheads="1"/>
          </p:cNvSpPr>
          <p:nvPr/>
        </p:nvSpPr>
        <p:spPr bwMode="auto">
          <a:xfrm>
            <a:off x="3425825" y="3733800"/>
            <a:ext cx="514350" cy="198438"/>
          </a:xfrm>
          <a:prstGeom prst="rect">
            <a:avLst/>
          </a:prstGeom>
          <a:noFill/>
          <a:ln w="9525">
            <a:noFill/>
            <a:miter lim="800000"/>
            <a:headEnd/>
            <a:tailEnd/>
          </a:ln>
        </p:spPr>
        <p:txBody>
          <a:bodyPr wrap="none" lIns="0" tIns="0" rIns="0" bIns="0">
            <a:spAutoFit/>
          </a:bodyPr>
          <a:lstStyle/>
          <a:p>
            <a:pPr eaLnBrk="0" hangingPunct="0"/>
            <a:r>
              <a:rPr lang="en-US" sz="1300" b="1">
                <a:solidFill>
                  <a:srgbClr val="006600"/>
                </a:solidFill>
                <a:latin typeface="Helvetica" pitchFamily="34" charset="0"/>
              </a:rPr>
              <a:t>Torino</a:t>
            </a:r>
            <a:endParaRPr lang="en-US" sz="2000">
              <a:solidFill>
                <a:prstClr val="white"/>
              </a:solidFill>
              <a:latin typeface="Comic Sans MS" charset="0"/>
            </a:endParaRPr>
          </a:p>
        </p:txBody>
      </p:sp>
      <p:sp>
        <p:nvSpPr>
          <p:cNvPr id="78938" name="Rectangle 215"/>
          <p:cNvSpPr>
            <a:spLocks noChangeArrowheads="1"/>
          </p:cNvSpPr>
          <p:nvPr/>
        </p:nvSpPr>
        <p:spPr bwMode="auto">
          <a:xfrm>
            <a:off x="2835275" y="3663950"/>
            <a:ext cx="506413" cy="327025"/>
          </a:xfrm>
          <a:prstGeom prst="rect">
            <a:avLst/>
          </a:prstGeom>
          <a:solidFill>
            <a:srgbClr val="66FF33"/>
          </a:solidFill>
          <a:ln w="31750">
            <a:solidFill>
              <a:srgbClr val="006600"/>
            </a:solidFill>
            <a:miter lim="800000"/>
            <a:headEnd/>
            <a:tailEnd/>
          </a:ln>
        </p:spPr>
        <p:txBody>
          <a:bodyPr/>
          <a:lstStyle/>
          <a:p>
            <a:endParaRPr lang="en-GB">
              <a:solidFill>
                <a:prstClr val="white"/>
              </a:solidFill>
              <a:latin typeface="Calibri"/>
            </a:endParaRPr>
          </a:p>
        </p:txBody>
      </p:sp>
      <p:sp>
        <p:nvSpPr>
          <p:cNvPr id="78939" name="Rectangle 216"/>
          <p:cNvSpPr>
            <a:spLocks noChangeArrowheads="1"/>
          </p:cNvSpPr>
          <p:nvPr/>
        </p:nvSpPr>
        <p:spPr bwMode="auto">
          <a:xfrm>
            <a:off x="2935288" y="3733800"/>
            <a:ext cx="339725" cy="198438"/>
          </a:xfrm>
          <a:prstGeom prst="rect">
            <a:avLst/>
          </a:prstGeom>
          <a:noFill/>
          <a:ln w="9525">
            <a:noFill/>
            <a:miter lim="800000"/>
            <a:headEnd/>
            <a:tailEnd/>
          </a:ln>
        </p:spPr>
        <p:txBody>
          <a:bodyPr wrap="none" lIns="0" tIns="0" rIns="0" bIns="0">
            <a:spAutoFit/>
          </a:bodyPr>
          <a:lstStyle/>
          <a:p>
            <a:pPr eaLnBrk="0" hangingPunct="0"/>
            <a:r>
              <a:rPr lang="en-US" sz="1300" b="1">
                <a:solidFill>
                  <a:srgbClr val="006600"/>
                </a:solidFill>
                <a:latin typeface="Helvetica" pitchFamily="34" charset="0"/>
              </a:rPr>
              <a:t>Pisa</a:t>
            </a:r>
            <a:endParaRPr lang="en-US" sz="2000">
              <a:solidFill>
                <a:prstClr val="white"/>
              </a:solidFill>
              <a:latin typeface="Comic Sans MS" charset="0"/>
            </a:endParaRPr>
          </a:p>
        </p:txBody>
      </p:sp>
      <p:sp>
        <p:nvSpPr>
          <p:cNvPr id="78940" name="Rectangle 217"/>
          <p:cNvSpPr>
            <a:spLocks noChangeArrowheads="1"/>
          </p:cNvSpPr>
          <p:nvPr/>
        </p:nvSpPr>
        <p:spPr bwMode="auto">
          <a:xfrm>
            <a:off x="2100263" y="3663950"/>
            <a:ext cx="731837" cy="327025"/>
          </a:xfrm>
          <a:prstGeom prst="rect">
            <a:avLst/>
          </a:prstGeom>
          <a:solidFill>
            <a:srgbClr val="66FF33"/>
          </a:solidFill>
          <a:ln w="31750">
            <a:solidFill>
              <a:srgbClr val="006600"/>
            </a:solidFill>
            <a:miter lim="800000"/>
            <a:headEnd/>
            <a:tailEnd/>
          </a:ln>
        </p:spPr>
        <p:txBody>
          <a:bodyPr/>
          <a:lstStyle/>
          <a:p>
            <a:endParaRPr lang="en-GB">
              <a:solidFill>
                <a:prstClr val="white"/>
              </a:solidFill>
              <a:latin typeface="Calibri"/>
            </a:endParaRPr>
          </a:p>
        </p:txBody>
      </p:sp>
      <p:sp>
        <p:nvSpPr>
          <p:cNvPr id="78941" name="Rectangle 218"/>
          <p:cNvSpPr>
            <a:spLocks noChangeArrowheads="1"/>
          </p:cNvSpPr>
          <p:nvPr/>
        </p:nvSpPr>
        <p:spPr bwMode="auto">
          <a:xfrm>
            <a:off x="2205038" y="3733800"/>
            <a:ext cx="585787" cy="198438"/>
          </a:xfrm>
          <a:prstGeom prst="rect">
            <a:avLst/>
          </a:prstGeom>
          <a:noFill/>
          <a:ln w="9525">
            <a:noFill/>
            <a:miter lim="800000"/>
            <a:headEnd/>
            <a:tailEnd/>
          </a:ln>
        </p:spPr>
        <p:txBody>
          <a:bodyPr wrap="none" lIns="0" tIns="0" rIns="0" bIns="0">
            <a:spAutoFit/>
          </a:bodyPr>
          <a:lstStyle/>
          <a:p>
            <a:pPr eaLnBrk="0" hangingPunct="0"/>
            <a:r>
              <a:rPr lang="en-US" sz="1300" b="1">
                <a:solidFill>
                  <a:srgbClr val="006600"/>
                </a:solidFill>
                <a:latin typeface="Helvetica" pitchFamily="34" charset="0"/>
              </a:rPr>
              <a:t>Padova</a:t>
            </a:r>
            <a:endParaRPr lang="en-US" sz="2000">
              <a:solidFill>
                <a:prstClr val="white"/>
              </a:solidFill>
              <a:latin typeface="Comic Sans MS" charset="0"/>
            </a:endParaRPr>
          </a:p>
        </p:txBody>
      </p:sp>
      <p:sp>
        <p:nvSpPr>
          <p:cNvPr id="78942" name="Rectangle 219"/>
          <p:cNvSpPr>
            <a:spLocks noChangeArrowheads="1"/>
          </p:cNvSpPr>
          <p:nvPr/>
        </p:nvSpPr>
        <p:spPr bwMode="auto">
          <a:xfrm>
            <a:off x="3194050" y="4325938"/>
            <a:ext cx="1871663" cy="717550"/>
          </a:xfrm>
          <a:prstGeom prst="rect">
            <a:avLst/>
          </a:prstGeom>
          <a:solidFill>
            <a:srgbClr val="FFCCFF"/>
          </a:solidFill>
          <a:ln w="31750">
            <a:solidFill>
              <a:srgbClr val="FF3399"/>
            </a:solidFill>
            <a:miter lim="800000"/>
            <a:headEnd/>
            <a:tailEnd/>
          </a:ln>
        </p:spPr>
        <p:txBody>
          <a:bodyPr/>
          <a:lstStyle/>
          <a:p>
            <a:endParaRPr lang="en-GB">
              <a:solidFill>
                <a:prstClr val="white"/>
              </a:solidFill>
              <a:latin typeface="Calibri"/>
            </a:endParaRPr>
          </a:p>
        </p:txBody>
      </p:sp>
      <p:sp>
        <p:nvSpPr>
          <p:cNvPr id="78943" name="Rectangle 220"/>
          <p:cNvSpPr>
            <a:spLocks noChangeArrowheads="1"/>
          </p:cNvSpPr>
          <p:nvPr/>
        </p:nvSpPr>
        <p:spPr bwMode="auto">
          <a:xfrm>
            <a:off x="3340100" y="4397375"/>
            <a:ext cx="265113" cy="198438"/>
          </a:xfrm>
          <a:prstGeom prst="rect">
            <a:avLst/>
          </a:prstGeom>
          <a:noFill/>
          <a:ln w="9525">
            <a:noFill/>
            <a:miter lim="800000"/>
            <a:headEnd/>
            <a:tailEnd/>
          </a:ln>
        </p:spPr>
        <p:txBody>
          <a:bodyPr wrap="none" lIns="0" tIns="0" rIns="0" bIns="0">
            <a:spAutoFit/>
          </a:bodyPr>
          <a:lstStyle/>
          <a:p>
            <a:pPr eaLnBrk="0" hangingPunct="0"/>
            <a:r>
              <a:rPr lang="en-US" sz="1300" b="1">
                <a:solidFill>
                  <a:srgbClr val="FF3399"/>
                </a:solidFill>
                <a:latin typeface="Helvetica" pitchFamily="34" charset="0"/>
              </a:rPr>
              <a:t>TIB</a:t>
            </a:r>
            <a:endParaRPr lang="en-US" sz="2000">
              <a:solidFill>
                <a:prstClr val="white"/>
              </a:solidFill>
              <a:latin typeface="Comic Sans MS" charset="0"/>
            </a:endParaRPr>
          </a:p>
        </p:txBody>
      </p:sp>
      <p:sp>
        <p:nvSpPr>
          <p:cNvPr id="78944" name="Rectangle 221"/>
          <p:cNvSpPr>
            <a:spLocks noChangeArrowheads="1"/>
          </p:cNvSpPr>
          <p:nvPr/>
        </p:nvSpPr>
        <p:spPr bwMode="auto">
          <a:xfrm>
            <a:off x="3578225" y="4397375"/>
            <a:ext cx="55563" cy="198438"/>
          </a:xfrm>
          <a:prstGeom prst="rect">
            <a:avLst/>
          </a:prstGeom>
          <a:noFill/>
          <a:ln w="9525">
            <a:noFill/>
            <a:miter lim="800000"/>
            <a:headEnd/>
            <a:tailEnd/>
          </a:ln>
        </p:spPr>
        <p:txBody>
          <a:bodyPr wrap="none" lIns="0" tIns="0" rIns="0" bIns="0">
            <a:spAutoFit/>
          </a:bodyPr>
          <a:lstStyle/>
          <a:p>
            <a:pPr eaLnBrk="0" hangingPunct="0"/>
            <a:r>
              <a:rPr lang="en-US" sz="1300" b="1">
                <a:solidFill>
                  <a:srgbClr val="FF3399"/>
                </a:solidFill>
                <a:latin typeface="Helvetica" pitchFamily="34" charset="0"/>
              </a:rPr>
              <a:t>-</a:t>
            </a:r>
            <a:endParaRPr lang="en-US" sz="2000">
              <a:solidFill>
                <a:prstClr val="white"/>
              </a:solidFill>
              <a:latin typeface="Comic Sans MS" charset="0"/>
            </a:endParaRPr>
          </a:p>
        </p:txBody>
      </p:sp>
      <p:sp>
        <p:nvSpPr>
          <p:cNvPr id="78945" name="Rectangle 222"/>
          <p:cNvSpPr>
            <a:spLocks noChangeArrowheads="1"/>
          </p:cNvSpPr>
          <p:nvPr/>
        </p:nvSpPr>
        <p:spPr bwMode="auto">
          <a:xfrm>
            <a:off x="3627438" y="4397375"/>
            <a:ext cx="1485900" cy="198438"/>
          </a:xfrm>
          <a:prstGeom prst="rect">
            <a:avLst/>
          </a:prstGeom>
          <a:noFill/>
          <a:ln w="9525">
            <a:noFill/>
            <a:miter lim="800000"/>
            <a:headEnd/>
            <a:tailEnd/>
          </a:ln>
        </p:spPr>
        <p:txBody>
          <a:bodyPr wrap="none" lIns="0" tIns="0" rIns="0" bIns="0">
            <a:spAutoFit/>
          </a:bodyPr>
          <a:lstStyle/>
          <a:p>
            <a:pPr eaLnBrk="0" hangingPunct="0"/>
            <a:r>
              <a:rPr lang="en-US" sz="1300" b="1">
                <a:solidFill>
                  <a:srgbClr val="FF3399"/>
                </a:solidFill>
                <a:latin typeface="Helvetica" pitchFamily="34" charset="0"/>
              </a:rPr>
              <a:t>TID INTEGRATION </a:t>
            </a:r>
            <a:endParaRPr lang="en-US" sz="2000">
              <a:solidFill>
                <a:prstClr val="white"/>
              </a:solidFill>
              <a:latin typeface="Comic Sans MS" charset="0"/>
            </a:endParaRPr>
          </a:p>
        </p:txBody>
      </p:sp>
      <p:grpSp>
        <p:nvGrpSpPr>
          <p:cNvPr id="78851" name="Group 223"/>
          <p:cNvGrpSpPr>
            <a:grpSpLocks/>
          </p:cNvGrpSpPr>
          <p:nvPr/>
        </p:nvGrpSpPr>
        <p:grpSpPr bwMode="auto">
          <a:xfrm>
            <a:off x="2366963" y="1524000"/>
            <a:ext cx="2319337" cy="660400"/>
            <a:chOff x="1402" y="902"/>
            <a:chExt cx="1672" cy="430"/>
          </a:xfrm>
        </p:grpSpPr>
        <p:sp>
          <p:nvSpPr>
            <p:cNvPr id="79119" name="Freeform 224"/>
            <p:cNvSpPr>
              <a:spLocks/>
            </p:cNvSpPr>
            <p:nvPr/>
          </p:nvSpPr>
          <p:spPr bwMode="auto">
            <a:xfrm>
              <a:off x="1495" y="902"/>
              <a:ext cx="1579" cy="388"/>
            </a:xfrm>
            <a:custGeom>
              <a:avLst/>
              <a:gdLst>
                <a:gd name="T0" fmla="*/ 1579 w 1579"/>
                <a:gd name="T1" fmla="*/ 18 h 388"/>
                <a:gd name="T2" fmla="*/ 1574 w 1579"/>
                <a:gd name="T3" fmla="*/ 0 h 388"/>
                <a:gd name="T4" fmla="*/ 0 w 1579"/>
                <a:gd name="T5" fmla="*/ 370 h 388"/>
                <a:gd name="T6" fmla="*/ 4 w 1579"/>
                <a:gd name="T7" fmla="*/ 388 h 388"/>
                <a:gd name="T8" fmla="*/ 1579 w 1579"/>
                <a:gd name="T9" fmla="*/ 18 h 388"/>
                <a:gd name="T10" fmla="*/ 0 60000 65536"/>
                <a:gd name="T11" fmla="*/ 0 60000 65536"/>
                <a:gd name="T12" fmla="*/ 0 60000 65536"/>
                <a:gd name="T13" fmla="*/ 0 60000 65536"/>
                <a:gd name="T14" fmla="*/ 0 60000 65536"/>
                <a:gd name="T15" fmla="*/ 0 w 1579"/>
                <a:gd name="T16" fmla="*/ 0 h 388"/>
                <a:gd name="T17" fmla="*/ 1579 w 1579"/>
                <a:gd name="T18" fmla="*/ 388 h 388"/>
              </a:gdLst>
              <a:ahLst/>
              <a:cxnLst>
                <a:cxn ang="T10">
                  <a:pos x="T0" y="T1"/>
                </a:cxn>
                <a:cxn ang="T11">
                  <a:pos x="T2" y="T3"/>
                </a:cxn>
                <a:cxn ang="T12">
                  <a:pos x="T4" y="T5"/>
                </a:cxn>
                <a:cxn ang="T13">
                  <a:pos x="T6" y="T7"/>
                </a:cxn>
                <a:cxn ang="T14">
                  <a:pos x="T8" y="T9"/>
                </a:cxn>
              </a:cxnLst>
              <a:rect l="T15" t="T16" r="T17" b="T18"/>
              <a:pathLst>
                <a:path w="1579" h="388">
                  <a:moveTo>
                    <a:pt x="1579" y="18"/>
                  </a:moveTo>
                  <a:lnTo>
                    <a:pt x="1574" y="0"/>
                  </a:lnTo>
                  <a:lnTo>
                    <a:pt x="0" y="370"/>
                  </a:lnTo>
                  <a:lnTo>
                    <a:pt x="4" y="388"/>
                  </a:lnTo>
                  <a:lnTo>
                    <a:pt x="1579" y="18"/>
                  </a:lnTo>
                  <a:close/>
                </a:path>
              </a:pathLst>
            </a:custGeom>
            <a:solidFill>
              <a:srgbClr val="800080"/>
            </a:solidFill>
            <a:ln w="9525">
              <a:noFill/>
              <a:round/>
              <a:headEnd/>
              <a:tailEnd/>
            </a:ln>
          </p:spPr>
          <p:txBody>
            <a:bodyPr/>
            <a:lstStyle/>
            <a:p>
              <a:endParaRPr lang="en-GB">
                <a:solidFill>
                  <a:prstClr val="white"/>
                </a:solidFill>
                <a:latin typeface="Calibri"/>
              </a:endParaRPr>
            </a:p>
          </p:txBody>
        </p:sp>
        <p:sp>
          <p:nvSpPr>
            <p:cNvPr id="79120" name="Freeform 225"/>
            <p:cNvSpPr>
              <a:spLocks/>
            </p:cNvSpPr>
            <p:nvPr/>
          </p:nvSpPr>
          <p:spPr bwMode="auto">
            <a:xfrm>
              <a:off x="1402" y="1233"/>
              <a:ext cx="113" cy="99"/>
            </a:xfrm>
            <a:custGeom>
              <a:avLst/>
              <a:gdLst>
                <a:gd name="T0" fmla="*/ 88 w 113"/>
                <a:gd name="T1" fmla="*/ 0 h 99"/>
                <a:gd name="T2" fmla="*/ 0 w 113"/>
                <a:gd name="T3" fmla="*/ 72 h 99"/>
                <a:gd name="T4" fmla="*/ 113 w 113"/>
                <a:gd name="T5" fmla="*/ 99 h 99"/>
                <a:gd name="T6" fmla="*/ 88 w 113"/>
                <a:gd name="T7" fmla="*/ 0 h 99"/>
                <a:gd name="T8" fmla="*/ 0 60000 65536"/>
                <a:gd name="T9" fmla="*/ 0 60000 65536"/>
                <a:gd name="T10" fmla="*/ 0 60000 65536"/>
                <a:gd name="T11" fmla="*/ 0 60000 65536"/>
                <a:gd name="T12" fmla="*/ 0 w 113"/>
                <a:gd name="T13" fmla="*/ 0 h 99"/>
                <a:gd name="T14" fmla="*/ 113 w 113"/>
                <a:gd name="T15" fmla="*/ 99 h 99"/>
              </a:gdLst>
              <a:ahLst/>
              <a:cxnLst>
                <a:cxn ang="T8">
                  <a:pos x="T0" y="T1"/>
                </a:cxn>
                <a:cxn ang="T9">
                  <a:pos x="T2" y="T3"/>
                </a:cxn>
                <a:cxn ang="T10">
                  <a:pos x="T4" y="T5"/>
                </a:cxn>
                <a:cxn ang="T11">
                  <a:pos x="T6" y="T7"/>
                </a:cxn>
              </a:cxnLst>
              <a:rect l="T12" t="T13" r="T14" b="T15"/>
              <a:pathLst>
                <a:path w="113" h="99">
                  <a:moveTo>
                    <a:pt x="88" y="0"/>
                  </a:moveTo>
                  <a:lnTo>
                    <a:pt x="0" y="72"/>
                  </a:lnTo>
                  <a:lnTo>
                    <a:pt x="113" y="99"/>
                  </a:lnTo>
                  <a:lnTo>
                    <a:pt x="88" y="0"/>
                  </a:lnTo>
                  <a:close/>
                </a:path>
              </a:pathLst>
            </a:custGeom>
            <a:solidFill>
              <a:srgbClr val="800080"/>
            </a:solidFill>
            <a:ln w="9525">
              <a:noFill/>
              <a:round/>
              <a:headEnd/>
              <a:tailEnd/>
            </a:ln>
          </p:spPr>
          <p:txBody>
            <a:bodyPr/>
            <a:lstStyle/>
            <a:p>
              <a:endParaRPr lang="en-GB">
                <a:solidFill>
                  <a:prstClr val="white"/>
                </a:solidFill>
                <a:latin typeface="Calibri"/>
              </a:endParaRPr>
            </a:p>
          </p:txBody>
        </p:sp>
      </p:grpSp>
      <p:grpSp>
        <p:nvGrpSpPr>
          <p:cNvPr id="78852" name="Group 226"/>
          <p:cNvGrpSpPr>
            <a:grpSpLocks/>
          </p:cNvGrpSpPr>
          <p:nvPr/>
        </p:nvGrpSpPr>
        <p:grpSpPr bwMode="auto">
          <a:xfrm>
            <a:off x="5245100" y="1938338"/>
            <a:ext cx="144463" cy="266700"/>
            <a:chOff x="3477" y="1131"/>
            <a:chExt cx="104" cy="174"/>
          </a:xfrm>
        </p:grpSpPr>
        <p:sp>
          <p:nvSpPr>
            <p:cNvPr id="79117" name="Freeform 227"/>
            <p:cNvSpPr>
              <a:spLocks/>
            </p:cNvSpPr>
            <p:nvPr/>
          </p:nvSpPr>
          <p:spPr bwMode="auto">
            <a:xfrm>
              <a:off x="3517" y="1131"/>
              <a:ext cx="22" cy="77"/>
            </a:xfrm>
            <a:custGeom>
              <a:avLst/>
              <a:gdLst>
                <a:gd name="T0" fmla="*/ 20 w 22"/>
                <a:gd name="T1" fmla="*/ 0 h 77"/>
                <a:gd name="T2" fmla="*/ 0 w 22"/>
                <a:gd name="T3" fmla="*/ 0 h 77"/>
                <a:gd name="T4" fmla="*/ 2 w 22"/>
                <a:gd name="T5" fmla="*/ 77 h 77"/>
                <a:gd name="T6" fmla="*/ 22 w 22"/>
                <a:gd name="T7" fmla="*/ 77 h 77"/>
                <a:gd name="T8" fmla="*/ 20 w 22"/>
                <a:gd name="T9" fmla="*/ 0 h 77"/>
                <a:gd name="T10" fmla="*/ 0 60000 65536"/>
                <a:gd name="T11" fmla="*/ 0 60000 65536"/>
                <a:gd name="T12" fmla="*/ 0 60000 65536"/>
                <a:gd name="T13" fmla="*/ 0 60000 65536"/>
                <a:gd name="T14" fmla="*/ 0 60000 65536"/>
                <a:gd name="T15" fmla="*/ 0 w 22"/>
                <a:gd name="T16" fmla="*/ 0 h 77"/>
                <a:gd name="T17" fmla="*/ 22 w 22"/>
                <a:gd name="T18" fmla="*/ 77 h 77"/>
              </a:gdLst>
              <a:ahLst/>
              <a:cxnLst>
                <a:cxn ang="T10">
                  <a:pos x="T0" y="T1"/>
                </a:cxn>
                <a:cxn ang="T11">
                  <a:pos x="T2" y="T3"/>
                </a:cxn>
                <a:cxn ang="T12">
                  <a:pos x="T4" y="T5"/>
                </a:cxn>
                <a:cxn ang="T13">
                  <a:pos x="T6" y="T7"/>
                </a:cxn>
                <a:cxn ang="T14">
                  <a:pos x="T8" y="T9"/>
                </a:cxn>
              </a:cxnLst>
              <a:rect l="T15" t="T16" r="T17" b="T18"/>
              <a:pathLst>
                <a:path w="22" h="77">
                  <a:moveTo>
                    <a:pt x="20" y="0"/>
                  </a:moveTo>
                  <a:lnTo>
                    <a:pt x="0" y="0"/>
                  </a:lnTo>
                  <a:lnTo>
                    <a:pt x="2" y="77"/>
                  </a:lnTo>
                  <a:lnTo>
                    <a:pt x="22" y="77"/>
                  </a:lnTo>
                  <a:lnTo>
                    <a:pt x="20" y="0"/>
                  </a:lnTo>
                  <a:close/>
                </a:path>
              </a:pathLst>
            </a:custGeom>
            <a:solidFill>
              <a:srgbClr val="800080"/>
            </a:solidFill>
            <a:ln w="9525">
              <a:noFill/>
              <a:round/>
              <a:headEnd/>
              <a:tailEnd/>
            </a:ln>
          </p:spPr>
          <p:txBody>
            <a:bodyPr/>
            <a:lstStyle/>
            <a:p>
              <a:endParaRPr lang="en-GB">
                <a:solidFill>
                  <a:prstClr val="white"/>
                </a:solidFill>
                <a:latin typeface="Calibri"/>
              </a:endParaRPr>
            </a:p>
          </p:txBody>
        </p:sp>
        <p:sp>
          <p:nvSpPr>
            <p:cNvPr id="79118" name="Freeform 228"/>
            <p:cNvSpPr>
              <a:spLocks/>
            </p:cNvSpPr>
            <p:nvPr/>
          </p:nvSpPr>
          <p:spPr bwMode="auto">
            <a:xfrm>
              <a:off x="3477" y="1204"/>
              <a:ext cx="104" cy="101"/>
            </a:xfrm>
            <a:custGeom>
              <a:avLst/>
              <a:gdLst>
                <a:gd name="T0" fmla="*/ 0 w 104"/>
                <a:gd name="T1" fmla="*/ 2 h 101"/>
                <a:gd name="T2" fmla="*/ 55 w 104"/>
                <a:gd name="T3" fmla="*/ 101 h 101"/>
                <a:gd name="T4" fmla="*/ 104 w 104"/>
                <a:gd name="T5" fmla="*/ 0 h 101"/>
                <a:gd name="T6" fmla="*/ 0 w 104"/>
                <a:gd name="T7" fmla="*/ 2 h 101"/>
                <a:gd name="T8" fmla="*/ 0 60000 65536"/>
                <a:gd name="T9" fmla="*/ 0 60000 65536"/>
                <a:gd name="T10" fmla="*/ 0 60000 65536"/>
                <a:gd name="T11" fmla="*/ 0 60000 65536"/>
                <a:gd name="T12" fmla="*/ 0 w 104"/>
                <a:gd name="T13" fmla="*/ 0 h 101"/>
                <a:gd name="T14" fmla="*/ 104 w 104"/>
                <a:gd name="T15" fmla="*/ 101 h 101"/>
              </a:gdLst>
              <a:ahLst/>
              <a:cxnLst>
                <a:cxn ang="T8">
                  <a:pos x="T0" y="T1"/>
                </a:cxn>
                <a:cxn ang="T9">
                  <a:pos x="T2" y="T3"/>
                </a:cxn>
                <a:cxn ang="T10">
                  <a:pos x="T4" y="T5"/>
                </a:cxn>
                <a:cxn ang="T11">
                  <a:pos x="T6" y="T7"/>
                </a:cxn>
              </a:cxnLst>
              <a:rect l="T12" t="T13" r="T14" b="T15"/>
              <a:pathLst>
                <a:path w="104" h="101">
                  <a:moveTo>
                    <a:pt x="0" y="2"/>
                  </a:moveTo>
                  <a:lnTo>
                    <a:pt x="55" y="101"/>
                  </a:lnTo>
                  <a:lnTo>
                    <a:pt x="104" y="0"/>
                  </a:lnTo>
                  <a:lnTo>
                    <a:pt x="0" y="2"/>
                  </a:lnTo>
                  <a:close/>
                </a:path>
              </a:pathLst>
            </a:custGeom>
            <a:solidFill>
              <a:srgbClr val="800080"/>
            </a:solidFill>
            <a:ln w="9525">
              <a:noFill/>
              <a:round/>
              <a:headEnd/>
              <a:tailEnd/>
            </a:ln>
          </p:spPr>
          <p:txBody>
            <a:bodyPr/>
            <a:lstStyle/>
            <a:p>
              <a:endParaRPr lang="en-GB">
                <a:solidFill>
                  <a:prstClr val="white"/>
                </a:solidFill>
                <a:latin typeface="Calibri"/>
              </a:endParaRPr>
            </a:p>
          </p:txBody>
        </p:sp>
      </p:grpSp>
      <p:grpSp>
        <p:nvGrpSpPr>
          <p:cNvPr id="78856" name="Group 229"/>
          <p:cNvGrpSpPr>
            <a:grpSpLocks/>
          </p:cNvGrpSpPr>
          <p:nvPr/>
        </p:nvGrpSpPr>
        <p:grpSpPr bwMode="auto">
          <a:xfrm>
            <a:off x="5621338" y="2492375"/>
            <a:ext cx="144462" cy="334963"/>
            <a:chOff x="3748" y="1533"/>
            <a:chExt cx="104" cy="218"/>
          </a:xfrm>
        </p:grpSpPr>
        <p:sp>
          <p:nvSpPr>
            <p:cNvPr id="79112" name="Rectangle 230"/>
            <p:cNvSpPr>
              <a:spLocks noChangeArrowheads="1"/>
            </p:cNvSpPr>
            <p:nvPr/>
          </p:nvSpPr>
          <p:spPr bwMode="auto">
            <a:xfrm>
              <a:off x="3790" y="1533"/>
              <a:ext cx="20" cy="19"/>
            </a:xfrm>
            <a:prstGeom prst="rect">
              <a:avLst/>
            </a:prstGeom>
            <a:solidFill>
              <a:srgbClr val="800080"/>
            </a:solidFill>
            <a:ln w="9525">
              <a:noFill/>
              <a:miter lim="800000"/>
              <a:headEnd/>
              <a:tailEnd/>
            </a:ln>
          </p:spPr>
          <p:txBody>
            <a:bodyPr/>
            <a:lstStyle/>
            <a:p>
              <a:endParaRPr lang="en-GB">
                <a:solidFill>
                  <a:prstClr val="white"/>
                </a:solidFill>
                <a:latin typeface="Calibri"/>
              </a:endParaRPr>
            </a:p>
          </p:txBody>
        </p:sp>
        <p:sp>
          <p:nvSpPr>
            <p:cNvPr id="79113" name="Rectangle 231"/>
            <p:cNvSpPr>
              <a:spLocks noChangeArrowheads="1"/>
            </p:cNvSpPr>
            <p:nvPr/>
          </p:nvSpPr>
          <p:spPr bwMode="auto">
            <a:xfrm>
              <a:off x="3790" y="1572"/>
              <a:ext cx="20" cy="20"/>
            </a:xfrm>
            <a:prstGeom prst="rect">
              <a:avLst/>
            </a:prstGeom>
            <a:solidFill>
              <a:srgbClr val="800080"/>
            </a:solidFill>
            <a:ln w="9525">
              <a:noFill/>
              <a:miter lim="800000"/>
              <a:headEnd/>
              <a:tailEnd/>
            </a:ln>
          </p:spPr>
          <p:txBody>
            <a:bodyPr/>
            <a:lstStyle/>
            <a:p>
              <a:endParaRPr lang="en-GB">
                <a:solidFill>
                  <a:prstClr val="white"/>
                </a:solidFill>
                <a:latin typeface="Calibri"/>
              </a:endParaRPr>
            </a:p>
          </p:txBody>
        </p:sp>
        <p:sp>
          <p:nvSpPr>
            <p:cNvPr id="79114" name="Rectangle 232"/>
            <p:cNvSpPr>
              <a:spLocks noChangeArrowheads="1"/>
            </p:cNvSpPr>
            <p:nvPr/>
          </p:nvSpPr>
          <p:spPr bwMode="auto">
            <a:xfrm>
              <a:off x="3790" y="1612"/>
              <a:ext cx="20" cy="20"/>
            </a:xfrm>
            <a:prstGeom prst="rect">
              <a:avLst/>
            </a:prstGeom>
            <a:solidFill>
              <a:srgbClr val="800080"/>
            </a:solidFill>
            <a:ln w="9525">
              <a:noFill/>
              <a:miter lim="800000"/>
              <a:headEnd/>
              <a:tailEnd/>
            </a:ln>
          </p:spPr>
          <p:txBody>
            <a:bodyPr/>
            <a:lstStyle/>
            <a:p>
              <a:endParaRPr lang="en-GB">
                <a:solidFill>
                  <a:prstClr val="white"/>
                </a:solidFill>
                <a:latin typeface="Calibri"/>
              </a:endParaRPr>
            </a:p>
          </p:txBody>
        </p:sp>
        <p:sp>
          <p:nvSpPr>
            <p:cNvPr id="79115" name="Rectangle 233"/>
            <p:cNvSpPr>
              <a:spLocks noChangeArrowheads="1"/>
            </p:cNvSpPr>
            <p:nvPr/>
          </p:nvSpPr>
          <p:spPr bwMode="auto">
            <a:xfrm>
              <a:off x="3790" y="1652"/>
              <a:ext cx="20" cy="2"/>
            </a:xfrm>
            <a:prstGeom prst="rect">
              <a:avLst/>
            </a:prstGeom>
            <a:solidFill>
              <a:srgbClr val="800080"/>
            </a:solidFill>
            <a:ln w="9525">
              <a:noFill/>
              <a:miter lim="800000"/>
              <a:headEnd/>
              <a:tailEnd/>
            </a:ln>
          </p:spPr>
          <p:txBody>
            <a:bodyPr/>
            <a:lstStyle/>
            <a:p>
              <a:endParaRPr lang="en-GB">
                <a:solidFill>
                  <a:prstClr val="white"/>
                </a:solidFill>
                <a:latin typeface="Calibri"/>
              </a:endParaRPr>
            </a:p>
          </p:txBody>
        </p:sp>
        <p:sp>
          <p:nvSpPr>
            <p:cNvPr id="79116" name="Freeform 234"/>
            <p:cNvSpPr>
              <a:spLocks/>
            </p:cNvSpPr>
            <p:nvPr/>
          </p:nvSpPr>
          <p:spPr bwMode="auto">
            <a:xfrm>
              <a:off x="3748" y="1649"/>
              <a:ext cx="104" cy="102"/>
            </a:xfrm>
            <a:custGeom>
              <a:avLst/>
              <a:gdLst>
                <a:gd name="T0" fmla="*/ 0 w 104"/>
                <a:gd name="T1" fmla="*/ 0 h 102"/>
                <a:gd name="T2" fmla="*/ 53 w 104"/>
                <a:gd name="T3" fmla="*/ 102 h 102"/>
                <a:gd name="T4" fmla="*/ 104 w 104"/>
                <a:gd name="T5" fmla="*/ 0 h 102"/>
                <a:gd name="T6" fmla="*/ 0 w 104"/>
                <a:gd name="T7" fmla="*/ 0 h 102"/>
                <a:gd name="T8" fmla="*/ 0 60000 65536"/>
                <a:gd name="T9" fmla="*/ 0 60000 65536"/>
                <a:gd name="T10" fmla="*/ 0 60000 65536"/>
                <a:gd name="T11" fmla="*/ 0 60000 65536"/>
                <a:gd name="T12" fmla="*/ 0 w 104"/>
                <a:gd name="T13" fmla="*/ 0 h 102"/>
                <a:gd name="T14" fmla="*/ 104 w 104"/>
                <a:gd name="T15" fmla="*/ 102 h 102"/>
              </a:gdLst>
              <a:ahLst/>
              <a:cxnLst>
                <a:cxn ang="T8">
                  <a:pos x="T0" y="T1"/>
                </a:cxn>
                <a:cxn ang="T9">
                  <a:pos x="T2" y="T3"/>
                </a:cxn>
                <a:cxn ang="T10">
                  <a:pos x="T4" y="T5"/>
                </a:cxn>
                <a:cxn ang="T11">
                  <a:pos x="T6" y="T7"/>
                </a:cxn>
              </a:cxnLst>
              <a:rect l="T12" t="T13" r="T14" b="T15"/>
              <a:pathLst>
                <a:path w="104" h="102">
                  <a:moveTo>
                    <a:pt x="0" y="0"/>
                  </a:moveTo>
                  <a:lnTo>
                    <a:pt x="53" y="102"/>
                  </a:lnTo>
                  <a:lnTo>
                    <a:pt x="104" y="0"/>
                  </a:lnTo>
                  <a:lnTo>
                    <a:pt x="0" y="0"/>
                  </a:lnTo>
                  <a:close/>
                </a:path>
              </a:pathLst>
            </a:custGeom>
            <a:solidFill>
              <a:srgbClr val="800080"/>
            </a:solidFill>
            <a:ln w="9525">
              <a:noFill/>
              <a:round/>
              <a:headEnd/>
              <a:tailEnd/>
            </a:ln>
          </p:spPr>
          <p:txBody>
            <a:bodyPr/>
            <a:lstStyle/>
            <a:p>
              <a:endParaRPr lang="en-GB">
                <a:solidFill>
                  <a:prstClr val="white"/>
                </a:solidFill>
                <a:latin typeface="Calibri"/>
              </a:endParaRPr>
            </a:p>
          </p:txBody>
        </p:sp>
      </p:grpSp>
      <p:grpSp>
        <p:nvGrpSpPr>
          <p:cNvPr id="78857" name="Group 235"/>
          <p:cNvGrpSpPr>
            <a:grpSpLocks/>
          </p:cNvGrpSpPr>
          <p:nvPr/>
        </p:nvGrpSpPr>
        <p:grpSpPr bwMode="auto">
          <a:xfrm>
            <a:off x="796925" y="3660775"/>
            <a:ext cx="600075" cy="327025"/>
            <a:chOff x="600" y="2036"/>
            <a:chExt cx="378" cy="200"/>
          </a:xfrm>
        </p:grpSpPr>
        <p:sp>
          <p:nvSpPr>
            <p:cNvPr id="79110" name="Rectangle 236"/>
            <p:cNvSpPr>
              <a:spLocks noChangeArrowheads="1"/>
            </p:cNvSpPr>
            <p:nvPr/>
          </p:nvSpPr>
          <p:spPr bwMode="auto">
            <a:xfrm>
              <a:off x="600" y="2036"/>
              <a:ext cx="378" cy="200"/>
            </a:xfrm>
            <a:prstGeom prst="rect">
              <a:avLst/>
            </a:prstGeom>
            <a:solidFill>
              <a:srgbClr val="66FF33"/>
            </a:solidFill>
            <a:ln w="31750">
              <a:solidFill>
                <a:srgbClr val="006600"/>
              </a:solidFill>
              <a:miter lim="800000"/>
              <a:headEnd/>
              <a:tailEnd/>
            </a:ln>
          </p:spPr>
          <p:txBody>
            <a:bodyPr/>
            <a:lstStyle/>
            <a:p>
              <a:endParaRPr lang="en-GB">
                <a:solidFill>
                  <a:prstClr val="white"/>
                </a:solidFill>
                <a:latin typeface="Calibri"/>
              </a:endParaRPr>
            </a:p>
          </p:txBody>
        </p:sp>
        <p:sp>
          <p:nvSpPr>
            <p:cNvPr id="79111" name="Rectangle 237"/>
            <p:cNvSpPr>
              <a:spLocks noChangeArrowheads="1"/>
            </p:cNvSpPr>
            <p:nvPr/>
          </p:nvSpPr>
          <p:spPr bwMode="auto">
            <a:xfrm>
              <a:off x="658" y="2067"/>
              <a:ext cx="274" cy="121"/>
            </a:xfrm>
            <a:prstGeom prst="rect">
              <a:avLst/>
            </a:prstGeom>
            <a:noFill/>
            <a:ln w="9525">
              <a:noFill/>
              <a:miter lim="800000"/>
              <a:headEnd/>
              <a:tailEnd/>
            </a:ln>
          </p:spPr>
          <p:txBody>
            <a:bodyPr wrap="none" lIns="0" tIns="0" rIns="0" bIns="0">
              <a:spAutoFit/>
            </a:bodyPr>
            <a:lstStyle/>
            <a:p>
              <a:pPr eaLnBrk="0" hangingPunct="0"/>
              <a:r>
                <a:rPr lang="en-US" sz="1300" b="1">
                  <a:solidFill>
                    <a:srgbClr val="006600"/>
                  </a:solidFill>
                  <a:latin typeface="Helvetica" pitchFamily="34" charset="0"/>
                </a:rPr>
                <a:t>FNAL</a:t>
              </a:r>
              <a:endParaRPr lang="en-US" sz="2000">
                <a:solidFill>
                  <a:prstClr val="white"/>
                </a:solidFill>
                <a:latin typeface="Comic Sans MS" charset="0"/>
              </a:endParaRPr>
            </a:p>
          </p:txBody>
        </p:sp>
      </p:grpSp>
      <p:grpSp>
        <p:nvGrpSpPr>
          <p:cNvPr id="78858" name="Group 238"/>
          <p:cNvGrpSpPr>
            <a:grpSpLocks/>
          </p:cNvGrpSpPr>
          <p:nvPr/>
        </p:nvGrpSpPr>
        <p:grpSpPr bwMode="auto">
          <a:xfrm>
            <a:off x="1957388" y="2466975"/>
            <a:ext cx="1355725" cy="1109663"/>
            <a:chOff x="1107" y="1517"/>
            <a:chExt cx="977" cy="723"/>
          </a:xfrm>
        </p:grpSpPr>
        <p:sp>
          <p:nvSpPr>
            <p:cNvPr id="79108" name="Freeform 239"/>
            <p:cNvSpPr>
              <a:spLocks/>
            </p:cNvSpPr>
            <p:nvPr/>
          </p:nvSpPr>
          <p:spPr bwMode="auto">
            <a:xfrm>
              <a:off x="1177" y="1517"/>
              <a:ext cx="907" cy="675"/>
            </a:xfrm>
            <a:custGeom>
              <a:avLst/>
              <a:gdLst>
                <a:gd name="T0" fmla="*/ 907 w 907"/>
                <a:gd name="T1" fmla="*/ 16 h 675"/>
                <a:gd name="T2" fmla="*/ 896 w 907"/>
                <a:gd name="T3" fmla="*/ 0 h 675"/>
                <a:gd name="T4" fmla="*/ 0 w 907"/>
                <a:gd name="T5" fmla="*/ 659 h 675"/>
                <a:gd name="T6" fmla="*/ 11 w 907"/>
                <a:gd name="T7" fmla="*/ 675 h 675"/>
                <a:gd name="T8" fmla="*/ 907 w 907"/>
                <a:gd name="T9" fmla="*/ 16 h 675"/>
                <a:gd name="T10" fmla="*/ 0 60000 65536"/>
                <a:gd name="T11" fmla="*/ 0 60000 65536"/>
                <a:gd name="T12" fmla="*/ 0 60000 65536"/>
                <a:gd name="T13" fmla="*/ 0 60000 65536"/>
                <a:gd name="T14" fmla="*/ 0 60000 65536"/>
                <a:gd name="T15" fmla="*/ 0 w 907"/>
                <a:gd name="T16" fmla="*/ 0 h 675"/>
                <a:gd name="T17" fmla="*/ 907 w 907"/>
                <a:gd name="T18" fmla="*/ 675 h 675"/>
              </a:gdLst>
              <a:ahLst/>
              <a:cxnLst>
                <a:cxn ang="T10">
                  <a:pos x="T0" y="T1"/>
                </a:cxn>
                <a:cxn ang="T11">
                  <a:pos x="T2" y="T3"/>
                </a:cxn>
                <a:cxn ang="T12">
                  <a:pos x="T4" y="T5"/>
                </a:cxn>
                <a:cxn ang="T13">
                  <a:pos x="T6" y="T7"/>
                </a:cxn>
                <a:cxn ang="T14">
                  <a:pos x="T8" y="T9"/>
                </a:cxn>
              </a:cxnLst>
              <a:rect l="T15" t="T16" r="T17" b="T18"/>
              <a:pathLst>
                <a:path w="907" h="675">
                  <a:moveTo>
                    <a:pt x="907" y="16"/>
                  </a:moveTo>
                  <a:lnTo>
                    <a:pt x="896" y="0"/>
                  </a:lnTo>
                  <a:lnTo>
                    <a:pt x="0" y="659"/>
                  </a:lnTo>
                  <a:lnTo>
                    <a:pt x="11" y="675"/>
                  </a:lnTo>
                  <a:lnTo>
                    <a:pt x="907" y="16"/>
                  </a:lnTo>
                  <a:close/>
                </a:path>
              </a:pathLst>
            </a:custGeom>
            <a:solidFill>
              <a:srgbClr val="800080"/>
            </a:solidFill>
            <a:ln w="9525">
              <a:noFill/>
              <a:round/>
              <a:headEnd/>
              <a:tailEnd/>
            </a:ln>
          </p:spPr>
          <p:txBody>
            <a:bodyPr/>
            <a:lstStyle/>
            <a:p>
              <a:endParaRPr lang="en-GB">
                <a:solidFill>
                  <a:prstClr val="white"/>
                </a:solidFill>
                <a:latin typeface="Calibri"/>
              </a:endParaRPr>
            </a:p>
          </p:txBody>
        </p:sp>
        <p:sp>
          <p:nvSpPr>
            <p:cNvPr id="79109" name="Freeform 240"/>
            <p:cNvSpPr>
              <a:spLocks/>
            </p:cNvSpPr>
            <p:nvPr/>
          </p:nvSpPr>
          <p:spPr bwMode="auto">
            <a:xfrm>
              <a:off x="1107" y="2137"/>
              <a:ext cx="112" cy="103"/>
            </a:xfrm>
            <a:custGeom>
              <a:avLst/>
              <a:gdLst>
                <a:gd name="T0" fmla="*/ 51 w 112"/>
                <a:gd name="T1" fmla="*/ 0 h 103"/>
                <a:gd name="T2" fmla="*/ 0 w 112"/>
                <a:gd name="T3" fmla="*/ 103 h 103"/>
                <a:gd name="T4" fmla="*/ 112 w 112"/>
                <a:gd name="T5" fmla="*/ 84 h 103"/>
                <a:gd name="T6" fmla="*/ 51 w 112"/>
                <a:gd name="T7" fmla="*/ 0 h 103"/>
                <a:gd name="T8" fmla="*/ 0 60000 65536"/>
                <a:gd name="T9" fmla="*/ 0 60000 65536"/>
                <a:gd name="T10" fmla="*/ 0 60000 65536"/>
                <a:gd name="T11" fmla="*/ 0 60000 65536"/>
                <a:gd name="T12" fmla="*/ 0 w 112"/>
                <a:gd name="T13" fmla="*/ 0 h 103"/>
                <a:gd name="T14" fmla="*/ 112 w 112"/>
                <a:gd name="T15" fmla="*/ 103 h 103"/>
              </a:gdLst>
              <a:ahLst/>
              <a:cxnLst>
                <a:cxn ang="T8">
                  <a:pos x="T0" y="T1"/>
                </a:cxn>
                <a:cxn ang="T9">
                  <a:pos x="T2" y="T3"/>
                </a:cxn>
                <a:cxn ang="T10">
                  <a:pos x="T4" y="T5"/>
                </a:cxn>
                <a:cxn ang="T11">
                  <a:pos x="T6" y="T7"/>
                </a:cxn>
              </a:cxnLst>
              <a:rect l="T12" t="T13" r="T14" b="T15"/>
              <a:pathLst>
                <a:path w="112" h="103">
                  <a:moveTo>
                    <a:pt x="51" y="0"/>
                  </a:moveTo>
                  <a:lnTo>
                    <a:pt x="0" y="103"/>
                  </a:lnTo>
                  <a:lnTo>
                    <a:pt x="112" y="84"/>
                  </a:lnTo>
                  <a:lnTo>
                    <a:pt x="51" y="0"/>
                  </a:lnTo>
                  <a:close/>
                </a:path>
              </a:pathLst>
            </a:custGeom>
            <a:solidFill>
              <a:srgbClr val="800080"/>
            </a:solidFill>
            <a:ln w="9525">
              <a:noFill/>
              <a:round/>
              <a:headEnd/>
              <a:tailEnd/>
            </a:ln>
          </p:spPr>
          <p:txBody>
            <a:bodyPr/>
            <a:lstStyle/>
            <a:p>
              <a:endParaRPr lang="en-GB">
                <a:solidFill>
                  <a:prstClr val="white"/>
                </a:solidFill>
                <a:latin typeface="Calibri"/>
              </a:endParaRPr>
            </a:p>
          </p:txBody>
        </p:sp>
      </p:grpSp>
      <p:grpSp>
        <p:nvGrpSpPr>
          <p:cNvPr id="78859" name="Group 241"/>
          <p:cNvGrpSpPr>
            <a:grpSpLocks/>
          </p:cNvGrpSpPr>
          <p:nvPr/>
        </p:nvGrpSpPr>
        <p:grpSpPr bwMode="auto">
          <a:xfrm>
            <a:off x="2316163" y="2484438"/>
            <a:ext cx="646112" cy="1166812"/>
            <a:chOff x="1365" y="1528"/>
            <a:chExt cx="443" cy="712"/>
          </a:xfrm>
        </p:grpSpPr>
        <p:sp>
          <p:nvSpPr>
            <p:cNvPr id="79088" name="Freeform 242"/>
            <p:cNvSpPr>
              <a:spLocks/>
            </p:cNvSpPr>
            <p:nvPr/>
          </p:nvSpPr>
          <p:spPr bwMode="auto">
            <a:xfrm>
              <a:off x="1365" y="1528"/>
              <a:ext cx="24" cy="27"/>
            </a:xfrm>
            <a:custGeom>
              <a:avLst/>
              <a:gdLst>
                <a:gd name="T0" fmla="*/ 15 w 24"/>
                <a:gd name="T1" fmla="*/ 0 h 27"/>
                <a:gd name="T2" fmla="*/ 0 w 24"/>
                <a:gd name="T3" fmla="*/ 11 h 27"/>
                <a:gd name="T4" fmla="*/ 9 w 24"/>
                <a:gd name="T5" fmla="*/ 27 h 27"/>
                <a:gd name="T6" fmla="*/ 24 w 24"/>
                <a:gd name="T7" fmla="*/ 16 h 27"/>
                <a:gd name="T8" fmla="*/ 15 w 24"/>
                <a:gd name="T9" fmla="*/ 0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15" y="0"/>
                  </a:moveTo>
                  <a:lnTo>
                    <a:pt x="0" y="11"/>
                  </a:lnTo>
                  <a:lnTo>
                    <a:pt x="9" y="27"/>
                  </a:lnTo>
                  <a:lnTo>
                    <a:pt x="24" y="16"/>
                  </a:lnTo>
                  <a:lnTo>
                    <a:pt x="15" y="0"/>
                  </a:lnTo>
                  <a:close/>
                </a:path>
              </a:pathLst>
            </a:custGeom>
            <a:solidFill>
              <a:srgbClr val="800080"/>
            </a:solidFill>
            <a:ln w="9525">
              <a:noFill/>
              <a:round/>
              <a:headEnd/>
              <a:tailEnd/>
            </a:ln>
          </p:spPr>
          <p:txBody>
            <a:bodyPr/>
            <a:lstStyle/>
            <a:p>
              <a:endParaRPr lang="en-GB">
                <a:solidFill>
                  <a:prstClr val="white"/>
                </a:solidFill>
                <a:latin typeface="Calibri"/>
              </a:endParaRPr>
            </a:p>
          </p:txBody>
        </p:sp>
        <p:sp>
          <p:nvSpPr>
            <p:cNvPr id="79089" name="Freeform 243"/>
            <p:cNvSpPr>
              <a:spLocks/>
            </p:cNvSpPr>
            <p:nvPr/>
          </p:nvSpPr>
          <p:spPr bwMode="auto">
            <a:xfrm>
              <a:off x="1385" y="1561"/>
              <a:ext cx="26" cy="27"/>
            </a:xfrm>
            <a:custGeom>
              <a:avLst/>
              <a:gdLst>
                <a:gd name="T0" fmla="*/ 15 w 26"/>
                <a:gd name="T1" fmla="*/ 0 h 27"/>
                <a:gd name="T2" fmla="*/ 0 w 26"/>
                <a:gd name="T3" fmla="*/ 11 h 27"/>
                <a:gd name="T4" fmla="*/ 11 w 26"/>
                <a:gd name="T5" fmla="*/ 27 h 27"/>
                <a:gd name="T6" fmla="*/ 26 w 26"/>
                <a:gd name="T7" fmla="*/ 16 h 27"/>
                <a:gd name="T8" fmla="*/ 15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5" y="0"/>
                  </a:moveTo>
                  <a:lnTo>
                    <a:pt x="0" y="11"/>
                  </a:lnTo>
                  <a:lnTo>
                    <a:pt x="11" y="27"/>
                  </a:lnTo>
                  <a:lnTo>
                    <a:pt x="26" y="16"/>
                  </a:lnTo>
                  <a:lnTo>
                    <a:pt x="15" y="0"/>
                  </a:lnTo>
                  <a:close/>
                </a:path>
              </a:pathLst>
            </a:custGeom>
            <a:solidFill>
              <a:srgbClr val="800080"/>
            </a:solidFill>
            <a:ln w="9525">
              <a:noFill/>
              <a:round/>
              <a:headEnd/>
              <a:tailEnd/>
            </a:ln>
          </p:spPr>
          <p:txBody>
            <a:bodyPr/>
            <a:lstStyle/>
            <a:p>
              <a:endParaRPr lang="en-GB">
                <a:solidFill>
                  <a:prstClr val="white"/>
                </a:solidFill>
                <a:latin typeface="Calibri"/>
              </a:endParaRPr>
            </a:p>
          </p:txBody>
        </p:sp>
        <p:sp>
          <p:nvSpPr>
            <p:cNvPr id="79090" name="Freeform 244"/>
            <p:cNvSpPr>
              <a:spLocks/>
            </p:cNvSpPr>
            <p:nvPr/>
          </p:nvSpPr>
          <p:spPr bwMode="auto">
            <a:xfrm>
              <a:off x="1407" y="1594"/>
              <a:ext cx="24" cy="29"/>
            </a:xfrm>
            <a:custGeom>
              <a:avLst/>
              <a:gdLst>
                <a:gd name="T0" fmla="*/ 15 w 24"/>
                <a:gd name="T1" fmla="*/ 0 h 29"/>
                <a:gd name="T2" fmla="*/ 0 w 24"/>
                <a:gd name="T3" fmla="*/ 11 h 29"/>
                <a:gd name="T4" fmla="*/ 9 w 24"/>
                <a:gd name="T5" fmla="*/ 29 h 29"/>
                <a:gd name="T6" fmla="*/ 24 w 24"/>
                <a:gd name="T7" fmla="*/ 18 h 29"/>
                <a:gd name="T8" fmla="*/ 15 w 24"/>
                <a:gd name="T9" fmla="*/ 0 h 29"/>
                <a:gd name="T10" fmla="*/ 0 60000 65536"/>
                <a:gd name="T11" fmla="*/ 0 60000 65536"/>
                <a:gd name="T12" fmla="*/ 0 60000 65536"/>
                <a:gd name="T13" fmla="*/ 0 60000 65536"/>
                <a:gd name="T14" fmla="*/ 0 60000 65536"/>
                <a:gd name="T15" fmla="*/ 0 w 24"/>
                <a:gd name="T16" fmla="*/ 0 h 29"/>
                <a:gd name="T17" fmla="*/ 24 w 24"/>
                <a:gd name="T18" fmla="*/ 29 h 29"/>
              </a:gdLst>
              <a:ahLst/>
              <a:cxnLst>
                <a:cxn ang="T10">
                  <a:pos x="T0" y="T1"/>
                </a:cxn>
                <a:cxn ang="T11">
                  <a:pos x="T2" y="T3"/>
                </a:cxn>
                <a:cxn ang="T12">
                  <a:pos x="T4" y="T5"/>
                </a:cxn>
                <a:cxn ang="T13">
                  <a:pos x="T6" y="T7"/>
                </a:cxn>
                <a:cxn ang="T14">
                  <a:pos x="T8" y="T9"/>
                </a:cxn>
              </a:cxnLst>
              <a:rect l="T15" t="T16" r="T17" b="T18"/>
              <a:pathLst>
                <a:path w="24" h="29">
                  <a:moveTo>
                    <a:pt x="15" y="0"/>
                  </a:moveTo>
                  <a:lnTo>
                    <a:pt x="0" y="11"/>
                  </a:lnTo>
                  <a:lnTo>
                    <a:pt x="9" y="29"/>
                  </a:lnTo>
                  <a:lnTo>
                    <a:pt x="24" y="18"/>
                  </a:lnTo>
                  <a:lnTo>
                    <a:pt x="15" y="0"/>
                  </a:lnTo>
                  <a:close/>
                </a:path>
              </a:pathLst>
            </a:custGeom>
            <a:solidFill>
              <a:srgbClr val="800080"/>
            </a:solidFill>
            <a:ln w="9525">
              <a:noFill/>
              <a:round/>
              <a:headEnd/>
              <a:tailEnd/>
            </a:ln>
          </p:spPr>
          <p:txBody>
            <a:bodyPr/>
            <a:lstStyle/>
            <a:p>
              <a:endParaRPr lang="en-GB">
                <a:solidFill>
                  <a:prstClr val="white"/>
                </a:solidFill>
                <a:latin typeface="Calibri"/>
              </a:endParaRPr>
            </a:p>
          </p:txBody>
        </p:sp>
        <p:sp>
          <p:nvSpPr>
            <p:cNvPr id="79091" name="Freeform 245"/>
            <p:cNvSpPr>
              <a:spLocks/>
            </p:cNvSpPr>
            <p:nvPr/>
          </p:nvSpPr>
          <p:spPr bwMode="auto">
            <a:xfrm>
              <a:off x="1427" y="1627"/>
              <a:ext cx="26" cy="29"/>
            </a:xfrm>
            <a:custGeom>
              <a:avLst/>
              <a:gdLst>
                <a:gd name="T0" fmla="*/ 15 w 26"/>
                <a:gd name="T1" fmla="*/ 0 h 29"/>
                <a:gd name="T2" fmla="*/ 0 w 26"/>
                <a:gd name="T3" fmla="*/ 11 h 29"/>
                <a:gd name="T4" fmla="*/ 11 w 26"/>
                <a:gd name="T5" fmla="*/ 29 h 29"/>
                <a:gd name="T6" fmla="*/ 26 w 26"/>
                <a:gd name="T7" fmla="*/ 18 h 29"/>
                <a:gd name="T8" fmla="*/ 15 w 26"/>
                <a:gd name="T9" fmla="*/ 0 h 29"/>
                <a:gd name="T10" fmla="*/ 0 60000 65536"/>
                <a:gd name="T11" fmla="*/ 0 60000 65536"/>
                <a:gd name="T12" fmla="*/ 0 60000 65536"/>
                <a:gd name="T13" fmla="*/ 0 60000 65536"/>
                <a:gd name="T14" fmla="*/ 0 60000 65536"/>
                <a:gd name="T15" fmla="*/ 0 w 26"/>
                <a:gd name="T16" fmla="*/ 0 h 29"/>
                <a:gd name="T17" fmla="*/ 26 w 26"/>
                <a:gd name="T18" fmla="*/ 29 h 29"/>
              </a:gdLst>
              <a:ahLst/>
              <a:cxnLst>
                <a:cxn ang="T10">
                  <a:pos x="T0" y="T1"/>
                </a:cxn>
                <a:cxn ang="T11">
                  <a:pos x="T2" y="T3"/>
                </a:cxn>
                <a:cxn ang="T12">
                  <a:pos x="T4" y="T5"/>
                </a:cxn>
                <a:cxn ang="T13">
                  <a:pos x="T6" y="T7"/>
                </a:cxn>
                <a:cxn ang="T14">
                  <a:pos x="T8" y="T9"/>
                </a:cxn>
              </a:cxnLst>
              <a:rect l="T15" t="T16" r="T17" b="T18"/>
              <a:pathLst>
                <a:path w="26" h="29">
                  <a:moveTo>
                    <a:pt x="15" y="0"/>
                  </a:moveTo>
                  <a:lnTo>
                    <a:pt x="0" y="11"/>
                  </a:lnTo>
                  <a:lnTo>
                    <a:pt x="11" y="29"/>
                  </a:lnTo>
                  <a:lnTo>
                    <a:pt x="26" y="18"/>
                  </a:lnTo>
                  <a:lnTo>
                    <a:pt x="15" y="0"/>
                  </a:lnTo>
                  <a:close/>
                </a:path>
              </a:pathLst>
            </a:custGeom>
            <a:solidFill>
              <a:srgbClr val="800080"/>
            </a:solidFill>
            <a:ln w="9525">
              <a:noFill/>
              <a:round/>
              <a:headEnd/>
              <a:tailEnd/>
            </a:ln>
          </p:spPr>
          <p:txBody>
            <a:bodyPr/>
            <a:lstStyle/>
            <a:p>
              <a:endParaRPr lang="en-GB">
                <a:solidFill>
                  <a:prstClr val="white"/>
                </a:solidFill>
                <a:latin typeface="Calibri"/>
              </a:endParaRPr>
            </a:p>
          </p:txBody>
        </p:sp>
        <p:sp>
          <p:nvSpPr>
            <p:cNvPr id="79092" name="Freeform 246"/>
            <p:cNvSpPr>
              <a:spLocks/>
            </p:cNvSpPr>
            <p:nvPr/>
          </p:nvSpPr>
          <p:spPr bwMode="auto">
            <a:xfrm>
              <a:off x="1449" y="1663"/>
              <a:ext cx="24" cy="26"/>
            </a:xfrm>
            <a:custGeom>
              <a:avLst/>
              <a:gdLst>
                <a:gd name="T0" fmla="*/ 15 w 24"/>
                <a:gd name="T1" fmla="*/ 0 h 26"/>
                <a:gd name="T2" fmla="*/ 0 w 24"/>
                <a:gd name="T3" fmla="*/ 11 h 26"/>
                <a:gd name="T4" fmla="*/ 8 w 24"/>
                <a:gd name="T5" fmla="*/ 26 h 26"/>
                <a:gd name="T6" fmla="*/ 24 w 24"/>
                <a:gd name="T7" fmla="*/ 15 h 26"/>
                <a:gd name="T8" fmla="*/ 15 w 24"/>
                <a:gd name="T9" fmla="*/ 0 h 26"/>
                <a:gd name="T10" fmla="*/ 0 60000 65536"/>
                <a:gd name="T11" fmla="*/ 0 60000 65536"/>
                <a:gd name="T12" fmla="*/ 0 60000 65536"/>
                <a:gd name="T13" fmla="*/ 0 60000 65536"/>
                <a:gd name="T14" fmla="*/ 0 60000 65536"/>
                <a:gd name="T15" fmla="*/ 0 w 24"/>
                <a:gd name="T16" fmla="*/ 0 h 26"/>
                <a:gd name="T17" fmla="*/ 24 w 24"/>
                <a:gd name="T18" fmla="*/ 26 h 26"/>
              </a:gdLst>
              <a:ahLst/>
              <a:cxnLst>
                <a:cxn ang="T10">
                  <a:pos x="T0" y="T1"/>
                </a:cxn>
                <a:cxn ang="T11">
                  <a:pos x="T2" y="T3"/>
                </a:cxn>
                <a:cxn ang="T12">
                  <a:pos x="T4" y="T5"/>
                </a:cxn>
                <a:cxn ang="T13">
                  <a:pos x="T6" y="T7"/>
                </a:cxn>
                <a:cxn ang="T14">
                  <a:pos x="T8" y="T9"/>
                </a:cxn>
              </a:cxnLst>
              <a:rect l="T15" t="T16" r="T17" b="T18"/>
              <a:pathLst>
                <a:path w="24" h="26">
                  <a:moveTo>
                    <a:pt x="15" y="0"/>
                  </a:moveTo>
                  <a:lnTo>
                    <a:pt x="0" y="11"/>
                  </a:lnTo>
                  <a:lnTo>
                    <a:pt x="8" y="26"/>
                  </a:lnTo>
                  <a:lnTo>
                    <a:pt x="24" y="15"/>
                  </a:lnTo>
                  <a:lnTo>
                    <a:pt x="15" y="0"/>
                  </a:lnTo>
                  <a:close/>
                </a:path>
              </a:pathLst>
            </a:custGeom>
            <a:solidFill>
              <a:srgbClr val="800080"/>
            </a:solidFill>
            <a:ln w="9525">
              <a:noFill/>
              <a:round/>
              <a:headEnd/>
              <a:tailEnd/>
            </a:ln>
          </p:spPr>
          <p:txBody>
            <a:bodyPr/>
            <a:lstStyle/>
            <a:p>
              <a:endParaRPr lang="en-GB">
                <a:solidFill>
                  <a:prstClr val="white"/>
                </a:solidFill>
                <a:latin typeface="Calibri"/>
              </a:endParaRPr>
            </a:p>
          </p:txBody>
        </p:sp>
        <p:sp>
          <p:nvSpPr>
            <p:cNvPr id="79093" name="Freeform 247"/>
            <p:cNvSpPr>
              <a:spLocks/>
            </p:cNvSpPr>
            <p:nvPr/>
          </p:nvSpPr>
          <p:spPr bwMode="auto">
            <a:xfrm>
              <a:off x="1468" y="1696"/>
              <a:ext cx="27" cy="28"/>
            </a:xfrm>
            <a:custGeom>
              <a:avLst/>
              <a:gdLst>
                <a:gd name="T0" fmla="*/ 16 w 27"/>
                <a:gd name="T1" fmla="*/ 0 h 28"/>
                <a:gd name="T2" fmla="*/ 0 w 27"/>
                <a:gd name="T3" fmla="*/ 11 h 28"/>
                <a:gd name="T4" fmla="*/ 11 w 27"/>
                <a:gd name="T5" fmla="*/ 28 h 28"/>
                <a:gd name="T6" fmla="*/ 27 w 27"/>
                <a:gd name="T7" fmla="*/ 17 h 28"/>
                <a:gd name="T8" fmla="*/ 16 w 27"/>
                <a:gd name="T9" fmla="*/ 0 h 28"/>
                <a:gd name="T10" fmla="*/ 0 60000 65536"/>
                <a:gd name="T11" fmla="*/ 0 60000 65536"/>
                <a:gd name="T12" fmla="*/ 0 60000 65536"/>
                <a:gd name="T13" fmla="*/ 0 60000 65536"/>
                <a:gd name="T14" fmla="*/ 0 60000 65536"/>
                <a:gd name="T15" fmla="*/ 0 w 27"/>
                <a:gd name="T16" fmla="*/ 0 h 28"/>
                <a:gd name="T17" fmla="*/ 27 w 27"/>
                <a:gd name="T18" fmla="*/ 28 h 28"/>
              </a:gdLst>
              <a:ahLst/>
              <a:cxnLst>
                <a:cxn ang="T10">
                  <a:pos x="T0" y="T1"/>
                </a:cxn>
                <a:cxn ang="T11">
                  <a:pos x="T2" y="T3"/>
                </a:cxn>
                <a:cxn ang="T12">
                  <a:pos x="T4" y="T5"/>
                </a:cxn>
                <a:cxn ang="T13">
                  <a:pos x="T6" y="T7"/>
                </a:cxn>
                <a:cxn ang="T14">
                  <a:pos x="T8" y="T9"/>
                </a:cxn>
              </a:cxnLst>
              <a:rect l="T15" t="T16" r="T17" b="T18"/>
              <a:pathLst>
                <a:path w="27" h="28">
                  <a:moveTo>
                    <a:pt x="16" y="0"/>
                  </a:moveTo>
                  <a:lnTo>
                    <a:pt x="0" y="11"/>
                  </a:lnTo>
                  <a:lnTo>
                    <a:pt x="11" y="28"/>
                  </a:lnTo>
                  <a:lnTo>
                    <a:pt x="27" y="17"/>
                  </a:lnTo>
                  <a:lnTo>
                    <a:pt x="16" y="0"/>
                  </a:lnTo>
                  <a:close/>
                </a:path>
              </a:pathLst>
            </a:custGeom>
            <a:solidFill>
              <a:srgbClr val="800080"/>
            </a:solidFill>
            <a:ln w="9525">
              <a:noFill/>
              <a:round/>
              <a:headEnd/>
              <a:tailEnd/>
            </a:ln>
          </p:spPr>
          <p:txBody>
            <a:bodyPr/>
            <a:lstStyle/>
            <a:p>
              <a:endParaRPr lang="en-GB">
                <a:solidFill>
                  <a:prstClr val="white"/>
                </a:solidFill>
                <a:latin typeface="Calibri"/>
              </a:endParaRPr>
            </a:p>
          </p:txBody>
        </p:sp>
        <p:sp>
          <p:nvSpPr>
            <p:cNvPr id="79094" name="Freeform 248"/>
            <p:cNvSpPr>
              <a:spLocks/>
            </p:cNvSpPr>
            <p:nvPr/>
          </p:nvSpPr>
          <p:spPr bwMode="auto">
            <a:xfrm>
              <a:off x="1490" y="1729"/>
              <a:ext cx="25" cy="28"/>
            </a:xfrm>
            <a:custGeom>
              <a:avLst/>
              <a:gdLst>
                <a:gd name="T0" fmla="*/ 16 w 25"/>
                <a:gd name="T1" fmla="*/ 0 h 28"/>
                <a:gd name="T2" fmla="*/ 0 w 25"/>
                <a:gd name="T3" fmla="*/ 11 h 28"/>
                <a:gd name="T4" fmla="*/ 9 w 25"/>
                <a:gd name="T5" fmla="*/ 28 h 28"/>
                <a:gd name="T6" fmla="*/ 25 w 25"/>
                <a:gd name="T7" fmla="*/ 17 h 28"/>
                <a:gd name="T8" fmla="*/ 16 w 25"/>
                <a:gd name="T9" fmla="*/ 0 h 28"/>
                <a:gd name="T10" fmla="*/ 0 60000 65536"/>
                <a:gd name="T11" fmla="*/ 0 60000 65536"/>
                <a:gd name="T12" fmla="*/ 0 60000 65536"/>
                <a:gd name="T13" fmla="*/ 0 60000 65536"/>
                <a:gd name="T14" fmla="*/ 0 60000 65536"/>
                <a:gd name="T15" fmla="*/ 0 w 25"/>
                <a:gd name="T16" fmla="*/ 0 h 28"/>
                <a:gd name="T17" fmla="*/ 25 w 25"/>
                <a:gd name="T18" fmla="*/ 28 h 28"/>
              </a:gdLst>
              <a:ahLst/>
              <a:cxnLst>
                <a:cxn ang="T10">
                  <a:pos x="T0" y="T1"/>
                </a:cxn>
                <a:cxn ang="T11">
                  <a:pos x="T2" y="T3"/>
                </a:cxn>
                <a:cxn ang="T12">
                  <a:pos x="T4" y="T5"/>
                </a:cxn>
                <a:cxn ang="T13">
                  <a:pos x="T6" y="T7"/>
                </a:cxn>
                <a:cxn ang="T14">
                  <a:pos x="T8" y="T9"/>
                </a:cxn>
              </a:cxnLst>
              <a:rect l="T15" t="T16" r="T17" b="T18"/>
              <a:pathLst>
                <a:path w="25" h="28">
                  <a:moveTo>
                    <a:pt x="16" y="0"/>
                  </a:moveTo>
                  <a:lnTo>
                    <a:pt x="0" y="11"/>
                  </a:lnTo>
                  <a:lnTo>
                    <a:pt x="9" y="28"/>
                  </a:lnTo>
                  <a:lnTo>
                    <a:pt x="25" y="17"/>
                  </a:lnTo>
                  <a:lnTo>
                    <a:pt x="16" y="0"/>
                  </a:lnTo>
                  <a:close/>
                </a:path>
              </a:pathLst>
            </a:custGeom>
            <a:solidFill>
              <a:srgbClr val="800080"/>
            </a:solidFill>
            <a:ln w="9525">
              <a:noFill/>
              <a:round/>
              <a:headEnd/>
              <a:tailEnd/>
            </a:ln>
          </p:spPr>
          <p:txBody>
            <a:bodyPr/>
            <a:lstStyle/>
            <a:p>
              <a:endParaRPr lang="en-GB">
                <a:solidFill>
                  <a:prstClr val="white"/>
                </a:solidFill>
                <a:latin typeface="Calibri"/>
              </a:endParaRPr>
            </a:p>
          </p:txBody>
        </p:sp>
        <p:sp>
          <p:nvSpPr>
            <p:cNvPr id="79095" name="Freeform 249"/>
            <p:cNvSpPr>
              <a:spLocks/>
            </p:cNvSpPr>
            <p:nvPr/>
          </p:nvSpPr>
          <p:spPr bwMode="auto">
            <a:xfrm>
              <a:off x="1510" y="1762"/>
              <a:ext cx="27" cy="29"/>
            </a:xfrm>
            <a:custGeom>
              <a:avLst/>
              <a:gdLst>
                <a:gd name="T0" fmla="*/ 16 w 27"/>
                <a:gd name="T1" fmla="*/ 0 h 29"/>
                <a:gd name="T2" fmla="*/ 0 w 27"/>
                <a:gd name="T3" fmla="*/ 11 h 29"/>
                <a:gd name="T4" fmla="*/ 11 w 27"/>
                <a:gd name="T5" fmla="*/ 29 h 29"/>
                <a:gd name="T6" fmla="*/ 27 w 27"/>
                <a:gd name="T7" fmla="*/ 18 h 29"/>
                <a:gd name="T8" fmla="*/ 16 w 27"/>
                <a:gd name="T9" fmla="*/ 0 h 29"/>
                <a:gd name="T10" fmla="*/ 0 60000 65536"/>
                <a:gd name="T11" fmla="*/ 0 60000 65536"/>
                <a:gd name="T12" fmla="*/ 0 60000 65536"/>
                <a:gd name="T13" fmla="*/ 0 60000 65536"/>
                <a:gd name="T14" fmla="*/ 0 60000 65536"/>
                <a:gd name="T15" fmla="*/ 0 w 27"/>
                <a:gd name="T16" fmla="*/ 0 h 29"/>
                <a:gd name="T17" fmla="*/ 27 w 27"/>
                <a:gd name="T18" fmla="*/ 29 h 29"/>
              </a:gdLst>
              <a:ahLst/>
              <a:cxnLst>
                <a:cxn ang="T10">
                  <a:pos x="T0" y="T1"/>
                </a:cxn>
                <a:cxn ang="T11">
                  <a:pos x="T2" y="T3"/>
                </a:cxn>
                <a:cxn ang="T12">
                  <a:pos x="T4" y="T5"/>
                </a:cxn>
                <a:cxn ang="T13">
                  <a:pos x="T6" y="T7"/>
                </a:cxn>
                <a:cxn ang="T14">
                  <a:pos x="T8" y="T9"/>
                </a:cxn>
              </a:cxnLst>
              <a:rect l="T15" t="T16" r="T17" b="T18"/>
              <a:pathLst>
                <a:path w="27" h="29">
                  <a:moveTo>
                    <a:pt x="16" y="0"/>
                  </a:moveTo>
                  <a:lnTo>
                    <a:pt x="0" y="11"/>
                  </a:lnTo>
                  <a:lnTo>
                    <a:pt x="11" y="29"/>
                  </a:lnTo>
                  <a:lnTo>
                    <a:pt x="27" y="18"/>
                  </a:lnTo>
                  <a:lnTo>
                    <a:pt x="16" y="0"/>
                  </a:lnTo>
                  <a:close/>
                </a:path>
              </a:pathLst>
            </a:custGeom>
            <a:solidFill>
              <a:srgbClr val="800080"/>
            </a:solidFill>
            <a:ln w="9525">
              <a:noFill/>
              <a:round/>
              <a:headEnd/>
              <a:tailEnd/>
            </a:ln>
          </p:spPr>
          <p:txBody>
            <a:bodyPr/>
            <a:lstStyle/>
            <a:p>
              <a:endParaRPr lang="en-GB">
                <a:solidFill>
                  <a:prstClr val="white"/>
                </a:solidFill>
                <a:latin typeface="Calibri"/>
              </a:endParaRPr>
            </a:p>
          </p:txBody>
        </p:sp>
        <p:sp>
          <p:nvSpPr>
            <p:cNvPr id="79096" name="Freeform 250"/>
            <p:cNvSpPr>
              <a:spLocks/>
            </p:cNvSpPr>
            <p:nvPr/>
          </p:nvSpPr>
          <p:spPr bwMode="auto">
            <a:xfrm>
              <a:off x="1532" y="1797"/>
              <a:ext cx="25" cy="27"/>
            </a:xfrm>
            <a:custGeom>
              <a:avLst/>
              <a:gdLst>
                <a:gd name="T0" fmla="*/ 16 w 25"/>
                <a:gd name="T1" fmla="*/ 0 h 27"/>
                <a:gd name="T2" fmla="*/ 0 w 25"/>
                <a:gd name="T3" fmla="*/ 11 h 27"/>
                <a:gd name="T4" fmla="*/ 9 w 25"/>
                <a:gd name="T5" fmla="*/ 27 h 27"/>
                <a:gd name="T6" fmla="*/ 25 w 25"/>
                <a:gd name="T7" fmla="*/ 16 h 27"/>
                <a:gd name="T8" fmla="*/ 16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6" y="0"/>
                  </a:moveTo>
                  <a:lnTo>
                    <a:pt x="0" y="11"/>
                  </a:lnTo>
                  <a:lnTo>
                    <a:pt x="9" y="27"/>
                  </a:lnTo>
                  <a:lnTo>
                    <a:pt x="25" y="16"/>
                  </a:lnTo>
                  <a:lnTo>
                    <a:pt x="16" y="0"/>
                  </a:lnTo>
                  <a:close/>
                </a:path>
              </a:pathLst>
            </a:custGeom>
            <a:solidFill>
              <a:srgbClr val="800080"/>
            </a:solidFill>
            <a:ln w="9525">
              <a:noFill/>
              <a:round/>
              <a:headEnd/>
              <a:tailEnd/>
            </a:ln>
          </p:spPr>
          <p:txBody>
            <a:bodyPr/>
            <a:lstStyle/>
            <a:p>
              <a:endParaRPr lang="en-GB">
                <a:solidFill>
                  <a:prstClr val="white"/>
                </a:solidFill>
                <a:latin typeface="Calibri"/>
              </a:endParaRPr>
            </a:p>
          </p:txBody>
        </p:sp>
        <p:sp>
          <p:nvSpPr>
            <p:cNvPr id="79097" name="Freeform 251"/>
            <p:cNvSpPr>
              <a:spLocks/>
            </p:cNvSpPr>
            <p:nvPr/>
          </p:nvSpPr>
          <p:spPr bwMode="auto">
            <a:xfrm>
              <a:off x="1552" y="1830"/>
              <a:ext cx="27" cy="29"/>
            </a:xfrm>
            <a:custGeom>
              <a:avLst/>
              <a:gdLst>
                <a:gd name="T0" fmla="*/ 16 w 27"/>
                <a:gd name="T1" fmla="*/ 0 h 29"/>
                <a:gd name="T2" fmla="*/ 0 w 27"/>
                <a:gd name="T3" fmla="*/ 11 h 29"/>
                <a:gd name="T4" fmla="*/ 11 w 27"/>
                <a:gd name="T5" fmla="*/ 29 h 29"/>
                <a:gd name="T6" fmla="*/ 27 w 27"/>
                <a:gd name="T7" fmla="*/ 18 h 29"/>
                <a:gd name="T8" fmla="*/ 16 w 27"/>
                <a:gd name="T9" fmla="*/ 0 h 29"/>
                <a:gd name="T10" fmla="*/ 0 60000 65536"/>
                <a:gd name="T11" fmla="*/ 0 60000 65536"/>
                <a:gd name="T12" fmla="*/ 0 60000 65536"/>
                <a:gd name="T13" fmla="*/ 0 60000 65536"/>
                <a:gd name="T14" fmla="*/ 0 60000 65536"/>
                <a:gd name="T15" fmla="*/ 0 w 27"/>
                <a:gd name="T16" fmla="*/ 0 h 29"/>
                <a:gd name="T17" fmla="*/ 27 w 27"/>
                <a:gd name="T18" fmla="*/ 29 h 29"/>
              </a:gdLst>
              <a:ahLst/>
              <a:cxnLst>
                <a:cxn ang="T10">
                  <a:pos x="T0" y="T1"/>
                </a:cxn>
                <a:cxn ang="T11">
                  <a:pos x="T2" y="T3"/>
                </a:cxn>
                <a:cxn ang="T12">
                  <a:pos x="T4" y="T5"/>
                </a:cxn>
                <a:cxn ang="T13">
                  <a:pos x="T6" y="T7"/>
                </a:cxn>
                <a:cxn ang="T14">
                  <a:pos x="T8" y="T9"/>
                </a:cxn>
              </a:cxnLst>
              <a:rect l="T15" t="T16" r="T17" b="T18"/>
              <a:pathLst>
                <a:path w="27" h="29">
                  <a:moveTo>
                    <a:pt x="16" y="0"/>
                  </a:moveTo>
                  <a:lnTo>
                    <a:pt x="0" y="11"/>
                  </a:lnTo>
                  <a:lnTo>
                    <a:pt x="11" y="29"/>
                  </a:lnTo>
                  <a:lnTo>
                    <a:pt x="27" y="18"/>
                  </a:lnTo>
                  <a:lnTo>
                    <a:pt x="16" y="0"/>
                  </a:lnTo>
                  <a:close/>
                </a:path>
              </a:pathLst>
            </a:custGeom>
            <a:solidFill>
              <a:srgbClr val="800080"/>
            </a:solidFill>
            <a:ln w="9525">
              <a:noFill/>
              <a:round/>
              <a:headEnd/>
              <a:tailEnd/>
            </a:ln>
          </p:spPr>
          <p:txBody>
            <a:bodyPr/>
            <a:lstStyle/>
            <a:p>
              <a:endParaRPr lang="en-GB">
                <a:solidFill>
                  <a:prstClr val="white"/>
                </a:solidFill>
                <a:latin typeface="Calibri"/>
              </a:endParaRPr>
            </a:p>
          </p:txBody>
        </p:sp>
        <p:sp>
          <p:nvSpPr>
            <p:cNvPr id="79098" name="Freeform 252"/>
            <p:cNvSpPr>
              <a:spLocks/>
            </p:cNvSpPr>
            <p:nvPr/>
          </p:nvSpPr>
          <p:spPr bwMode="auto">
            <a:xfrm>
              <a:off x="1574" y="1863"/>
              <a:ext cx="25" cy="29"/>
            </a:xfrm>
            <a:custGeom>
              <a:avLst/>
              <a:gdLst>
                <a:gd name="T0" fmla="*/ 16 w 25"/>
                <a:gd name="T1" fmla="*/ 0 h 29"/>
                <a:gd name="T2" fmla="*/ 0 w 25"/>
                <a:gd name="T3" fmla="*/ 11 h 29"/>
                <a:gd name="T4" fmla="*/ 9 w 25"/>
                <a:gd name="T5" fmla="*/ 29 h 29"/>
                <a:gd name="T6" fmla="*/ 25 w 25"/>
                <a:gd name="T7" fmla="*/ 18 h 29"/>
                <a:gd name="T8" fmla="*/ 16 w 25"/>
                <a:gd name="T9" fmla="*/ 0 h 29"/>
                <a:gd name="T10" fmla="*/ 0 60000 65536"/>
                <a:gd name="T11" fmla="*/ 0 60000 65536"/>
                <a:gd name="T12" fmla="*/ 0 60000 65536"/>
                <a:gd name="T13" fmla="*/ 0 60000 65536"/>
                <a:gd name="T14" fmla="*/ 0 60000 65536"/>
                <a:gd name="T15" fmla="*/ 0 w 25"/>
                <a:gd name="T16" fmla="*/ 0 h 29"/>
                <a:gd name="T17" fmla="*/ 25 w 25"/>
                <a:gd name="T18" fmla="*/ 29 h 29"/>
              </a:gdLst>
              <a:ahLst/>
              <a:cxnLst>
                <a:cxn ang="T10">
                  <a:pos x="T0" y="T1"/>
                </a:cxn>
                <a:cxn ang="T11">
                  <a:pos x="T2" y="T3"/>
                </a:cxn>
                <a:cxn ang="T12">
                  <a:pos x="T4" y="T5"/>
                </a:cxn>
                <a:cxn ang="T13">
                  <a:pos x="T6" y="T7"/>
                </a:cxn>
                <a:cxn ang="T14">
                  <a:pos x="T8" y="T9"/>
                </a:cxn>
              </a:cxnLst>
              <a:rect l="T15" t="T16" r="T17" b="T18"/>
              <a:pathLst>
                <a:path w="25" h="29">
                  <a:moveTo>
                    <a:pt x="16" y="0"/>
                  </a:moveTo>
                  <a:lnTo>
                    <a:pt x="0" y="11"/>
                  </a:lnTo>
                  <a:lnTo>
                    <a:pt x="9" y="29"/>
                  </a:lnTo>
                  <a:lnTo>
                    <a:pt x="25" y="18"/>
                  </a:lnTo>
                  <a:lnTo>
                    <a:pt x="16" y="0"/>
                  </a:lnTo>
                  <a:close/>
                </a:path>
              </a:pathLst>
            </a:custGeom>
            <a:solidFill>
              <a:srgbClr val="800080"/>
            </a:solidFill>
            <a:ln w="9525">
              <a:noFill/>
              <a:round/>
              <a:headEnd/>
              <a:tailEnd/>
            </a:ln>
          </p:spPr>
          <p:txBody>
            <a:bodyPr/>
            <a:lstStyle/>
            <a:p>
              <a:endParaRPr lang="en-GB">
                <a:solidFill>
                  <a:prstClr val="white"/>
                </a:solidFill>
                <a:latin typeface="Calibri"/>
              </a:endParaRPr>
            </a:p>
          </p:txBody>
        </p:sp>
        <p:sp>
          <p:nvSpPr>
            <p:cNvPr id="79099" name="Freeform 253"/>
            <p:cNvSpPr>
              <a:spLocks/>
            </p:cNvSpPr>
            <p:nvPr/>
          </p:nvSpPr>
          <p:spPr bwMode="auto">
            <a:xfrm>
              <a:off x="1594" y="1899"/>
              <a:ext cx="27" cy="26"/>
            </a:xfrm>
            <a:custGeom>
              <a:avLst/>
              <a:gdLst>
                <a:gd name="T0" fmla="*/ 16 w 27"/>
                <a:gd name="T1" fmla="*/ 0 h 26"/>
                <a:gd name="T2" fmla="*/ 0 w 27"/>
                <a:gd name="T3" fmla="*/ 11 h 26"/>
                <a:gd name="T4" fmla="*/ 11 w 27"/>
                <a:gd name="T5" fmla="*/ 26 h 26"/>
                <a:gd name="T6" fmla="*/ 27 w 27"/>
                <a:gd name="T7" fmla="*/ 15 h 26"/>
                <a:gd name="T8" fmla="*/ 16 w 27"/>
                <a:gd name="T9" fmla="*/ 0 h 26"/>
                <a:gd name="T10" fmla="*/ 0 60000 65536"/>
                <a:gd name="T11" fmla="*/ 0 60000 65536"/>
                <a:gd name="T12" fmla="*/ 0 60000 65536"/>
                <a:gd name="T13" fmla="*/ 0 60000 65536"/>
                <a:gd name="T14" fmla="*/ 0 60000 65536"/>
                <a:gd name="T15" fmla="*/ 0 w 27"/>
                <a:gd name="T16" fmla="*/ 0 h 26"/>
                <a:gd name="T17" fmla="*/ 27 w 27"/>
                <a:gd name="T18" fmla="*/ 26 h 26"/>
              </a:gdLst>
              <a:ahLst/>
              <a:cxnLst>
                <a:cxn ang="T10">
                  <a:pos x="T0" y="T1"/>
                </a:cxn>
                <a:cxn ang="T11">
                  <a:pos x="T2" y="T3"/>
                </a:cxn>
                <a:cxn ang="T12">
                  <a:pos x="T4" y="T5"/>
                </a:cxn>
                <a:cxn ang="T13">
                  <a:pos x="T6" y="T7"/>
                </a:cxn>
                <a:cxn ang="T14">
                  <a:pos x="T8" y="T9"/>
                </a:cxn>
              </a:cxnLst>
              <a:rect l="T15" t="T16" r="T17" b="T18"/>
              <a:pathLst>
                <a:path w="27" h="26">
                  <a:moveTo>
                    <a:pt x="16" y="0"/>
                  </a:moveTo>
                  <a:lnTo>
                    <a:pt x="0" y="11"/>
                  </a:lnTo>
                  <a:lnTo>
                    <a:pt x="11" y="26"/>
                  </a:lnTo>
                  <a:lnTo>
                    <a:pt x="27" y="15"/>
                  </a:lnTo>
                  <a:lnTo>
                    <a:pt x="16" y="0"/>
                  </a:lnTo>
                  <a:close/>
                </a:path>
              </a:pathLst>
            </a:custGeom>
            <a:solidFill>
              <a:srgbClr val="800080"/>
            </a:solidFill>
            <a:ln w="9525">
              <a:noFill/>
              <a:round/>
              <a:headEnd/>
              <a:tailEnd/>
            </a:ln>
          </p:spPr>
          <p:txBody>
            <a:bodyPr/>
            <a:lstStyle/>
            <a:p>
              <a:endParaRPr lang="en-GB">
                <a:solidFill>
                  <a:prstClr val="white"/>
                </a:solidFill>
                <a:latin typeface="Calibri"/>
              </a:endParaRPr>
            </a:p>
          </p:txBody>
        </p:sp>
        <p:sp>
          <p:nvSpPr>
            <p:cNvPr id="79100" name="Freeform 254"/>
            <p:cNvSpPr>
              <a:spLocks/>
            </p:cNvSpPr>
            <p:nvPr/>
          </p:nvSpPr>
          <p:spPr bwMode="auto">
            <a:xfrm>
              <a:off x="1616" y="1932"/>
              <a:ext cx="24" cy="28"/>
            </a:xfrm>
            <a:custGeom>
              <a:avLst/>
              <a:gdLst>
                <a:gd name="T0" fmla="*/ 16 w 24"/>
                <a:gd name="T1" fmla="*/ 0 h 28"/>
                <a:gd name="T2" fmla="*/ 0 w 24"/>
                <a:gd name="T3" fmla="*/ 11 h 28"/>
                <a:gd name="T4" fmla="*/ 9 w 24"/>
                <a:gd name="T5" fmla="*/ 28 h 28"/>
                <a:gd name="T6" fmla="*/ 24 w 24"/>
                <a:gd name="T7" fmla="*/ 17 h 28"/>
                <a:gd name="T8" fmla="*/ 16 w 24"/>
                <a:gd name="T9" fmla="*/ 0 h 28"/>
                <a:gd name="T10" fmla="*/ 0 60000 65536"/>
                <a:gd name="T11" fmla="*/ 0 60000 65536"/>
                <a:gd name="T12" fmla="*/ 0 60000 65536"/>
                <a:gd name="T13" fmla="*/ 0 60000 65536"/>
                <a:gd name="T14" fmla="*/ 0 60000 65536"/>
                <a:gd name="T15" fmla="*/ 0 w 24"/>
                <a:gd name="T16" fmla="*/ 0 h 28"/>
                <a:gd name="T17" fmla="*/ 24 w 24"/>
                <a:gd name="T18" fmla="*/ 28 h 28"/>
              </a:gdLst>
              <a:ahLst/>
              <a:cxnLst>
                <a:cxn ang="T10">
                  <a:pos x="T0" y="T1"/>
                </a:cxn>
                <a:cxn ang="T11">
                  <a:pos x="T2" y="T3"/>
                </a:cxn>
                <a:cxn ang="T12">
                  <a:pos x="T4" y="T5"/>
                </a:cxn>
                <a:cxn ang="T13">
                  <a:pos x="T6" y="T7"/>
                </a:cxn>
                <a:cxn ang="T14">
                  <a:pos x="T8" y="T9"/>
                </a:cxn>
              </a:cxnLst>
              <a:rect l="T15" t="T16" r="T17" b="T18"/>
              <a:pathLst>
                <a:path w="24" h="28">
                  <a:moveTo>
                    <a:pt x="16" y="0"/>
                  </a:moveTo>
                  <a:lnTo>
                    <a:pt x="0" y="11"/>
                  </a:lnTo>
                  <a:lnTo>
                    <a:pt x="9" y="28"/>
                  </a:lnTo>
                  <a:lnTo>
                    <a:pt x="24" y="17"/>
                  </a:lnTo>
                  <a:lnTo>
                    <a:pt x="16" y="0"/>
                  </a:lnTo>
                  <a:close/>
                </a:path>
              </a:pathLst>
            </a:custGeom>
            <a:solidFill>
              <a:srgbClr val="800080"/>
            </a:solidFill>
            <a:ln w="9525">
              <a:noFill/>
              <a:round/>
              <a:headEnd/>
              <a:tailEnd/>
            </a:ln>
          </p:spPr>
          <p:txBody>
            <a:bodyPr/>
            <a:lstStyle/>
            <a:p>
              <a:endParaRPr lang="en-GB">
                <a:solidFill>
                  <a:prstClr val="white"/>
                </a:solidFill>
                <a:latin typeface="Calibri"/>
              </a:endParaRPr>
            </a:p>
          </p:txBody>
        </p:sp>
        <p:sp>
          <p:nvSpPr>
            <p:cNvPr id="79101" name="Freeform 255"/>
            <p:cNvSpPr>
              <a:spLocks/>
            </p:cNvSpPr>
            <p:nvPr/>
          </p:nvSpPr>
          <p:spPr bwMode="auto">
            <a:xfrm>
              <a:off x="1636" y="1965"/>
              <a:ext cx="26" cy="28"/>
            </a:xfrm>
            <a:custGeom>
              <a:avLst/>
              <a:gdLst>
                <a:gd name="T0" fmla="*/ 15 w 26"/>
                <a:gd name="T1" fmla="*/ 0 h 28"/>
                <a:gd name="T2" fmla="*/ 0 w 26"/>
                <a:gd name="T3" fmla="*/ 11 h 28"/>
                <a:gd name="T4" fmla="*/ 11 w 26"/>
                <a:gd name="T5" fmla="*/ 28 h 28"/>
                <a:gd name="T6" fmla="*/ 26 w 26"/>
                <a:gd name="T7" fmla="*/ 17 h 28"/>
                <a:gd name="T8" fmla="*/ 15 w 26"/>
                <a:gd name="T9" fmla="*/ 0 h 28"/>
                <a:gd name="T10" fmla="*/ 0 60000 65536"/>
                <a:gd name="T11" fmla="*/ 0 60000 65536"/>
                <a:gd name="T12" fmla="*/ 0 60000 65536"/>
                <a:gd name="T13" fmla="*/ 0 60000 65536"/>
                <a:gd name="T14" fmla="*/ 0 60000 65536"/>
                <a:gd name="T15" fmla="*/ 0 w 26"/>
                <a:gd name="T16" fmla="*/ 0 h 28"/>
                <a:gd name="T17" fmla="*/ 26 w 26"/>
                <a:gd name="T18" fmla="*/ 28 h 28"/>
              </a:gdLst>
              <a:ahLst/>
              <a:cxnLst>
                <a:cxn ang="T10">
                  <a:pos x="T0" y="T1"/>
                </a:cxn>
                <a:cxn ang="T11">
                  <a:pos x="T2" y="T3"/>
                </a:cxn>
                <a:cxn ang="T12">
                  <a:pos x="T4" y="T5"/>
                </a:cxn>
                <a:cxn ang="T13">
                  <a:pos x="T6" y="T7"/>
                </a:cxn>
                <a:cxn ang="T14">
                  <a:pos x="T8" y="T9"/>
                </a:cxn>
              </a:cxnLst>
              <a:rect l="T15" t="T16" r="T17" b="T18"/>
              <a:pathLst>
                <a:path w="26" h="28">
                  <a:moveTo>
                    <a:pt x="15" y="0"/>
                  </a:moveTo>
                  <a:lnTo>
                    <a:pt x="0" y="11"/>
                  </a:lnTo>
                  <a:lnTo>
                    <a:pt x="11" y="28"/>
                  </a:lnTo>
                  <a:lnTo>
                    <a:pt x="26" y="17"/>
                  </a:lnTo>
                  <a:lnTo>
                    <a:pt x="15" y="0"/>
                  </a:lnTo>
                  <a:close/>
                </a:path>
              </a:pathLst>
            </a:custGeom>
            <a:solidFill>
              <a:srgbClr val="800080"/>
            </a:solidFill>
            <a:ln w="9525">
              <a:noFill/>
              <a:round/>
              <a:headEnd/>
              <a:tailEnd/>
            </a:ln>
          </p:spPr>
          <p:txBody>
            <a:bodyPr/>
            <a:lstStyle/>
            <a:p>
              <a:endParaRPr lang="en-GB">
                <a:solidFill>
                  <a:prstClr val="white"/>
                </a:solidFill>
                <a:latin typeface="Calibri"/>
              </a:endParaRPr>
            </a:p>
          </p:txBody>
        </p:sp>
        <p:sp>
          <p:nvSpPr>
            <p:cNvPr id="79102" name="Freeform 256"/>
            <p:cNvSpPr>
              <a:spLocks/>
            </p:cNvSpPr>
            <p:nvPr/>
          </p:nvSpPr>
          <p:spPr bwMode="auto">
            <a:xfrm>
              <a:off x="1658" y="1998"/>
              <a:ext cx="24" cy="28"/>
            </a:xfrm>
            <a:custGeom>
              <a:avLst/>
              <a:gdLst>
                <a:gd name="T0" fmla="*/ 15 w 24"/>
                <a:gd name="T1" fmla="*/ 0 h 28"/>
                <a:gd name="T2" fmla="*/ 0 w 24"/>
                <a:gd name="T3" fmla="*/ 11 h 28"/>
                <a:gd name="T4" fmla="*/ 9 w 24"/>
                <a:gd name="T5" fmla="*/ 28 h 28"/>
                <a:gd name="T6" fmla="*/ 24 w 24"/>
                <a:gd name="T7" fmla="*/ 17 h 28"/>
                <a:gd name="T8" fmla="*/ 15 w 24"/>
                <a:gd name="T9" fmla="*/ 0 h 28"/>
                <a:gd name="T10" fmla="*/ 0 60000 65536"/>
                <a:gd name="T11" fmla="*/ 0 60000 65536"/>
                <a:gd name="T12" fmla="*/ 0 60000 65536"/>
                <a:gd name="T13" fmla="*/ 0 60000 65536"/>
                <a:gd name="T14" fmla="*/ 0 60000 65536"/>
                <a:gd name="T15" fmla="*/ 0 w 24"/>
                <a:gd name="T16" fmla="*/ 0 h 28"/>
                <a:gd name="T17" fmla="*/ 24 w 24"/>
                <a:gd name="T18" fmla="*/ 28 h 28"/>
              </a:gdLst>
              <a:ahLst/>
              <a:cxnLst>
                <a:cxn ang="T10">
                  <a:pos x="T0" y="T1"/>
                </a:cxn>
                <a:cxn ang="T11">
                  <a:pos x="T2" y="T3"/>
                </a:cxn>
                <a:cxn ang="T12">
                  <a:pos x="T4" y="T5"/>
                </a:cxn>
                <a:cxn ang="T13">
                  <a:pos x="T6" y="T7"/>
                </a:cxn>
                <a:cxn ang="T14">
                  <a:pos x="T8" y="T9"/>
                </a:cxn>
              </a:cxnLst>
              <a:rect l="T15" t="T16" r="T17" b="T18"/>
              <a:pathLst>
                <a:path w="24" h="28">
                  <a:moveTo>
                    <a:pt x="15" y="0"/>
                  </a:moveTo>
                  <a:lnTo>
                    <a:pt x="0" y="11"/>
                  </a:lnTo>
                  <a:lnTo>
                    <a:pt x="9" y="28"/>
                  </a:lnTo>
                  <a:lnTo>
                    <a:pt x="24" y="17"/>
                  </a:lnTo>
                  <a:lnTo>
                    <a:pt x="15" y="0"/>
                  </a:lnTo>
                  <a:close/>
                </a:path>
              </a:pathLst>
            </a:custGeom>
            <a:solidFill>
              <a:srgbClr val="800080"/>
            </a:solidFill>
            <a:ln w="9525">
              <a:noFill/>
              <a:round/>
              <a:headEnd/>
              <a:tailEnd/>
            </a:ln>
          </p:spPr>
          <p:txBody>
            <a:bodyPr/>
            <a:lstStyle/>
            <a:p>
              <a:endParaRPr lang="en-GB">
                <a:solidFill>
                  <a:prstClr val="white"/>
                </a:solidFill>
                <a:latin typeface="Calibri"/>
              </a:endParaRPr>
            </a:p>
          </p:txBody>
        </p:sp>
        <p:sp>
          <p:nvSpPr>
            <p:cNvPr id="79103" name="Freeform 257"/>
            <p:cNvSpPr>
              <a:spLocks/>
            </p:cNvSpPr>
            <p:nvPr/>
          </p:nvSpPr>
          <p:spPr bwMode="auto">
            <a:xfrm>
              <a:off x="1678" y="2033"/>
              <a:ext cx="26" cy="27"/>
            </a:xfrm>
            <a:custGeom>
              <a:avLst/>
              <a:gdLst>
                <a:gd name="T0" fmla="*/ 15 w 26"/>
                <a:gd name="T1" fmla="*/ 0 h 27"/>
                <a:gd name="T2" fmla="*/ 0 w 26"/>
                <a:gd name="T3" fmla="*/ 11 h 27"/>
                <a:gd name="T4" fmla="*/ 11 w 26"/>
                <a:gd name="T5" fmla="*/ 27 h 27"/>
                <a:gd name="T6" fmla="*/ 26 w 26"/>
                <a:gd name="T7" fmla="*/ 16 h 27"/>
                <a:gd name="T8" fmla="*/ 15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5" y="0"/>
                  </a:moveTo>
                  <a:lnTo>
                    <a:pt x="0" y="11"/>
                  </a:lnTo>
                  <a:lnTo>
                    <a:pt x="11" y="27"/>
                  </a:lnTo>
                  <a:lnTo>
                    <a:pt x="26" y="16"/>
                  </a:lnTo>
                  <a:lnTo>
                    <a:pt x="15" y="0"/>
                  </a:lnTo>
                  <a:close/>
                </a:path>
              </a:pathLst>
            </a:custGeom>
            <a:solidFill>
              <a:srgbClr val="800080"/>
            </a:solidFill>
            <a:ln w="9525">
              <a:noFill/>
              <a:round/>
              <a:headEnd/>
              <a:tailEnd/>
            </a:ln>
          </p:spPr>
          <p:txBody>
            <a:bodyPr/>
            <a:lstStyle/>
            <a:p>
              <a:endParaRPr lang="en-GB">
                <a:solidFill>
                  <a:prstClr val="white"/>
                </a:solidFill>
                <a:latin typeface="Calibri"/>
              </a:endParaRPr>
            </a:p>
          </p:txBody>
        </p:sp>
        <p:sp>
          <p:nvSpPr>
            <p:cNvPr id="79104" name="Freeform 258"/>
            <p:cNvSpPr>
              <a:spLocks/>
            </p:cNvSpPr>
            <p:nvPr/>
          </p:nvSpPr>
          <p:spPr bwMode="auto">
            <a:xfrm>
              <a:off x="1700" y="2066"/>
              <a:ext cx="24" cy="29"/>
            </a:xfrm>
            <a:custGeom>
              <a:avLst/>
              <a:gdLst>
                <a:gd name="T0" fmla="*/ 15 w 24"/>
                <a:gd name="T1" fmla="*/ 0 h 29"/>
                <a:gd name="T2" fmla="*/ 0 w 24"/>
                <a:gd name="T3" fmla="*/ 11 h 29"/>
                <a:gd name="T4" fmla="*/ 9 w 24"/>
                <a:gd name="T5" fmla="*/ 29 h 29"/>
                <a:gd name="T6" fmla="*/ 24 w 24"/>
                <a:gd name="T7" fmla="*/ 18 h 29"/>
                <a:gd name="T8" fmla="*/ 15 w 24"/>
                <a:gd name="T9" fmla="*/ 0 h 29"/>
                <a:gd name="T10" fmla="*/ 0 60000 65536"/>
                <a:gd name="T11" fmla="*/ 0 60000 65536"/>
                <a:gd name="T12" fmla="*/ 0 60000 65536"/>
                <a:gd name="T13" fmla="*/ 0 60000 65536"/>
                <a:gd name="T14" fmla="*/ 0 60000 65536"/>
                <a:gd name="T15" fmla="*/ 0 w 24"/>
                <a:gd name="T16" fmla="*/ 0 h 29"/>
                <a:gd name="T17" fmla="*/ 24 w 24"/>
                <a:gd name="T18" fmla="*/ 29 h 29"/>
              </a:gdLst>
              <a:ahLst/>
              <a:cxnLst>
                <a:cxn ang="T10">
                  <a:pos x="T0" y="T1"/>
                </a:cxn>
                <a:cxn ang="T11">
                  <a:pos x="T2" y="T3"/>
                </a:cxn>
                <a:cxn ang="T12">
                  <a:pos x="T4" y="T5"/>
                </a:cxn>
                <a:cxn ang="T13">
                  <a:pos x="T6" y="T7"/>
                </a:cxn>
                <a:cxn ang="T14">
                  <a:pos x="T8" y="T9"/>
                </a:cxn>
              </a:cxnLst>
              <a:rect l="T15" t="T16" r="T17" b="T18"/>
              <a:pathLst>
                <a:path w="24" h="29">
                  <a:moveTo>
                    <a:pt x="15" y="0"/>
                  </a:moveTo>
                  <a:lnTo>
                    <a:pt x="0" y="11"/>
                  </a:lnTo>
                  <a:lnTo>
                    <a:pt x="9" y="29"/>
                  </a:lnTo>
                  <a:lnTo>
                    <a:pt x="24" y="18"/>
                  </a:lnTo>
                  <a:lnTo>
                    <a:pt x="15" y="0"/>
                  </a:lnTo>
                  <a:close/>
                </a:path>
              </a:pathLst>
            </a:custGeom>
            <a:solidFill>
              <a:srgbClr val="800080"/>
            </a:solidFill>
            <a:ln w="9525">
              <a:noFill/>
              <a:round/>
              <a:headEnd/>
              <a:tailEnd/>
            </a:ln>
          </p:spPr>
          <p:txBody>
            <a:bodyPr/>
            <a:lstStyle/>
            <a:p>
              <a:endParaRPr lang="en-GB">
                <a:solidFill>
                  <a:prstClr val="white"/>
                </a:solidFill>
                <a:latin typeface="Calibri"/>
              </a:endParaRPr>
            </a:p>
          </p:txBody>
        </p:sp>
        <p:sp>
          <p:nvSpPr>
            <p:cNvPr id="79105" name="Freeform 259"/>
            <p:cNvSpPr>
              <a:spLocks/>
            </p:cNvSpPr>
            <p:nvPr/>
          </p:nvSpPr>
          <p:spPr bwMode="auto">
            <a:xfrm>
              <a:off x="1720" y="2099"/>
              <a:ext cx="26" cy="29"/>
            </a:xfrm>
            <a:custGeom>
              <a:avLst/>
              <a:gdLst>
                <a:gd name="T0" fmla="*/ 15 w 26"/>
                <a:gd name="T1" fmla="*/ 0 h 29"/>
                <a:gd name="T2" fmla="*/ 0 w 26"/>
                <a:gd name="T3" fmla="*/ 11 h 29"/>
                <a:gd name="T4" fmla="*/ 11 w 26"/>
                <a:gd name="T5" fmla="*/ 29 h 29"/>
                <a:gd name="T6" fmla="*/ 26 w 26"/>
                <a:gd name="T7" fmla="*/ 18 h 29"/>
                <a:gd name="T8" fmla="*/ 15 w 26"/>
                <a:gd name="T9" fmla="*/ 0 h 29"/>
                <a:gd name="T10" fmla="*/ 0 60000 65536"/>
                <a:gd name="T11" fmla="*/ 0 60000 65536"/>
                <a:gd name="T12" fmla="*/ 0 60000 65536"/>
                <a:gd name="T13" fmla="*/ 0 60000 65536"/>
                <a:gd name="T14" fmla="*/ 0 60000 65536"/>
                <a:gd name="T15" fmla="*/ 0 w 26"/>
                <a:gd name="T16" fmla="*/ 0 h 29"/>
                <a:gd name="T17" fmla="*/ 26 w 26"/>
                <a:gd name="T18" fmla="*/ 29 h 29"/>
              </a:gdLst>
              <a:ahLst/>
              <a:cxnLst>
                <a:cxn ang="T10">
                  <a:pos x="T0" y="T1"/>
                </a:cxn>
                <a:cxn ang="T11">
                  <a:pos x="T2" y="T3"/>
                </a:cxn>
                <a:cxn ang="T12">
                  <a:pos x="T4" y="T5"/>
                </a:cxn>
                <a:cxn ang="T13">
                  <a:pos x="T6" y="T7"/>
                </a:cxn>
                <a:cxn ang="T14">
                  <a:pos x="T8" y="T9"/>
                </a:cxn>
              </a:cxnLst>
              <a:rect l="T15" t="T16" r="T17" b="T18"/>
              <a:pathLst>
                <a:path w="26" h="29">
                  <a:moveTo>
                    <a:pt x="15" y="0"/>
                  </a:moveTo>
                  <a:lnTo>
                    <a:pt x="0" y="11"/>
                  </a:lnTo>
                  <a:lnTo>
                    <a:pt x="11" y="29"/>
                  </a:lnTo>
                  <a:lnTo>
                    <a:pt x="26" y="18"/>
                  </a:lnTo>
                  <a:lnTo>
                    <a:pt x="15" y="0"/>
                  </a:lnTo>
                  <a:close/>
                </a:path>
              </a:pathLst>
            </a:custGeom>
            <a:solidFill>
              <a:srgbClr val="800080"/>
            </a:solidFill>
            <a:ln w="9525">
              <a:noFill/>
              <a:round/>
              <a:headEnd/>
              <a:tailEnd/>
            </a:ln>
          </p:spPr>
          <p:txBody>
            <a:bodyPr/>
            <a:lstStyle/>
            <a:p>
              <a:endParaRPr lang="en-GB">
                <a:solidFill>
                  <a:prstClr val="white"/>
                </a:solidFill>
                <a:latin typeface="Calibri"/>
              </a:endParaRPr>
            </a:p>
          </p:txBody>
        </p:sp>
        <p:sp>
          <p:nvSpPr>
            <p:cNvPr id="79106" name="Freeform 260"/>
            <p:cNvSpPr>
              <a:spLocks/>
            </p:cNvSpPr>
            <p:nvPr/>
          </p:nvSpPr>
          <p:spPr bwMode="auto">
            <a:xfrm>
              <a:off x="1742" y="2135"/>
              <a:ext cx="24" cy="26"/>
            </a:xfrm>
            <a:custGeom>
              <a:avLst/>
              <a:gdLst>
                <a:gd name="T0" fmla="*/ 15 w 24"/>
                <a:gd name="T1" fmla="*/ 0 h 26"/>
                <a:gd name="T2" fmla="*/ 0 w 24"/>
                <a:gd name="T3" fmla="*/ 11 h 26"/>
                <a:gd name="T4" fmla="*/ 9 w 24"/>
                <a:gd name="T5" fmla="*/ 26 h 26"/>
                <a:gd name="T6" fmla="*/ 24 w 24"/>
                <a:gd name="T7" fmla="*/ 15 h 26"/>
                <a:gd name="T8" fmla="*/ 15 w 24"/>
                <a:gd name="T9" fmla="*/ 0 h 26"/>
                <a:gd name="T10" fmla="*/ 0 60000 65536"/>
                <a:gd name="T11" fmla="*/ 0 60000 65536"/>
                <a:gd name="T12" fmla="*/ 0 60000 65536"/>
                <a:gd name="T13" fmla="*/ 0 60000 65536"/>
                <a:gd name="T14" fmla="*/ 0 60000 65536"/>
                <a:gd name="T15" fmla="*/ 0 w 24"/>
                <a:gd name="T16" fmla="*/ 0 h 26"/>
                <a:gd name="T17" fmla="*/ 24 w 24"/>
                <a:gd name="T18" fmla="*/ 26 h 26"/>
              </a:gdLst>
              <a:ahLst/>
              <a:cxnLst>
                <a:cxn ang="T10">
                  <a:pos x="T0" y="T1"/>
                </a:cxn>
                <a:cxn ang="T11">
                  <a:pos x="T2" y="T3"/>
                </a:cxn>
                <a:cxn ang="T12">
                  <a:pos x="T4" y="T5"/>
                </a:cxn>
                <a:cxn ang="T13">
                  <a:pos x="T6" y="T7"/>
                </a:cxn>
                <a:cxn ang="T14">
                  <a:pos x="T8" y="T9"/>
                </a:cxn>
              </a:cxnLst>
              <a:rect l="T15" t="T16" r="T17" b="T18"/>
              <a:pathLst>
                <a:path w="24" h="26">
                  <a:moveTo>
                    <a:pt x="15" y="0"/>
                  </a:moveTo>
                  <a:lnTo>
                    <a:pt x="0" y="11"/>
                  </a:lnTo>
                  <a:lnTo>
                    <a:pt x="9" y="26"/>
                  </a:lnTo>
                  <a:lnTo>
                    <a:pt x="24" y="15"/>
                  </a:lnTo>
                  <a:lnTo>
                    <a:pt x="15" y="0"/>
                  </a:lnTo>
                  <a:close/>
                </a:path>
              </a:pathLst>
            </a:custGeom>
            <a:solidFill>
              <a:srgbClr val="800080"/>
            </a:solidFill>
            <a:ln w="9525">
              <a:noFill/>
              <a:round/>
              <a:headEnd/>
              <a:tailEnd/>
            </a:ln>
          </p:spPr>
          <p:txBody>
            <a:bodyPr/>
            <a:lstStyle/>
            <a:p>
              <a:endParaRPr lang="en-GB">
                <a:solidFill>
                  <a:prstClr val="white"/>
                </a:solidFill>
                <a:latin typeface="Calibri"/>
              </a:endParaRPr>
            </a:p>
          </p:txBody>
        </p:sp>
        <p:sp>
          <p:nvSpPr>
            <p:cNvPr id="79107" name="Freeform 261"/>
            <p:cNvSpPr>
              <a:spLocks/>
            </p:cNvSpPr>
            <p:nvPr/>
          </p:nvSpPr>
          <p:spPr bwMode="auto">
            <a:xfrm>
              <a:off x="1711" y="2126"/>
              <a:ext cx="97" cy="114"/>
            </a:xfrm>
            <a:custGeom>
              <a:avLst/>
              <a:gdLst>
                <a:gd name="T0" fmla="*/ 0 w 97"/>
                <a:gd name="T1" fmla="*/ 53 h 114"/>
                <a:gd name="T2" fmla="*/ 97 w 97"/>
                <a:gd name="T3" fmla="*/ 114 h 114"/>
                <a:gd name="T4" fmla="*/ 88 w 97"/>
                <a:gd name="T5" fmla="*/ 0 h 114"/>
                <a:gd name="T6" fmla="*/ 0 w 97"/>
                <a:gd name="T7" fmla="*/ 53 h 114"/>
                <a:gd name="T8" fmla="*/ 0 60000 65536"/>
                <a:gd name="T9" fmla="*/ 0 60000 65536"/>
                <a:gd name="T10" fmla="*/ 0 60000 65536"/>
                <a:gd name="T11" fmla="*/ 0 60000 65536"/>
                <a:gd name="T12" fmla="*/ 0 w 97"/>
                <a:gd name="T13" fmla="*/ 0 h 114"/>
                <a:gd name="T14" fmla="*/ 97 w 97"/>
                <a:gd name="T15" fmla="*/ 114 h 114"/>
              </a:gdLst>
              <a:ahLst/>
              <a:cxnLst>
                <a:cxn ang="T8">
                  <a:pos x="T0" y="T1"/>
                </a:cxn>
                <a:cxn ang="T9">
                  <a:pos x="T2" y="T3"/>
                </a:cxn>
                <a:cxn ang="T10">
                  <a:pos x="T4" y="T5"/>
                </a:cxn>
                <a:cxn ang="T11">
                  <a:pos x="T6" y="T7"/>
                </a:cxn>
              </a:cxnLst>
              <a:rect l="T12" t="T13" r="T14" b="T15"/>
              <a:pathLst>
                <a:path w="97" h="114">
                  <a:moveTo>
                    <a:pt x="0" y="53"/>
                  </a:moveTo>
                  <a:lnTo>
                    <a:pt x="97" y="114"/>
                  </a:lnTo>
                  <a:lnTo>
                    <a:pt x="88" y="0"/>
                  </a:lnTo>
                  <a:lnTo>
                    <a:pt x="0" y="53"/>
                  </a:lnTo>
                  <a:close/>
                </a:path>
              </a:pathLst>
            </a:custGeom>
            <a:solidFill>
              <a:srgbClr val="800080"/>
            </a:solidFill>
            <a:ln w="9525">
              <a:noFill/>
              <a:round/>
              <a:headEnd/>
              <a:tailEnd/>
            </a:ln>
          </p:spPr>
          <p:txBody>
            <a:bodyPr/>
            <a:lstStyle/>
            <a:p>
              <a:endParaRPr lang="en-GB">
                <a:solidFill>
                  <a:prstClr val="white"/>
                </a:solidFill>
                <a:latin typeface="Calibri"/>
              </a:endParaRPr>
            </a:p>
          </p:txBody>
        </p:sp>
      </p:grpSp>
      <p:grpSp>
        <p:nvGrpSpPr>
          <p:cNvPr id="78860" name="Group 262"/>
          <p:cNvGrpSpPr>
            <a:grpSpLocks/>
          </p:cNvGrpSpPr>
          <p:nvPr/>
        </p:nvGrpSpPr>
        <p:grpSpPr bwMode="auto">
          <a:xfrm>
            <a:off x="2471738" y="3141663"/>
            <a:ext cx="501650" cy="490537"/>
            <a:chOff x="1477" y="1956"/>
            <a:chExt cx="362" cy="320"/>
          </a:xfrm>
        </p:grpSpPr>
        <p:sp>
          <p:nvSpPr>
            <p:cNvPr id="79086" name="Freeform 263"/>
            <p:cNvSpPr>
              <a:spLocks/>
            </p:cNvSpPr>
            <p:nvPr/>
          </p:nvSpPr>
          <p:spPr bwMode="auto">
            <a:xfrm>
              <a:off x="1543" y="1956"/>
              <a:ext cx="296" cy="265"/>
            </a:xfrm>
            <a:custGeom>
              <a:avLst/>
              <a:gdLst>
                <a:gd name="T0" fmla="*/ 296 w 296"/>
                <a:gd name="T1" fmla="*/ 15 h 265"/>
                <a:gd name="T2" fmla="*/ 283 w 296"/>
                <a:gd name="T3" fmla="*/ 0 h 265"/>
                <a:gd name="T4" fmla="*/ 0 w 296"/>
                <a:gd name="T5" fmla="*/ 249 h 265"/>
                <a:gd name="T6" fmla="*/ 14 w 296"/>
                <a:gd name="T7" fmla="*/ 265 h 265"/>
                <a:gd name="T8" fmla="*/ 296 w 296"/>
                <a:gd name="T9" fmla="*/ 15 h 265"/>
                <a:gd name="T10" fmla="*/ 0 60000 65536"/>
                <a:gd name="T11" fmla="*/ 0 60000 65536"/>
                <a:gd name="T12" fmla="*/ 0 60000 65536"/>
                <a:gd name="T13" fmla="*/ 0 60000 65536"/>
                <a:gd name="T14" fmla="*/ 0 60000 65536"/>
                <a:gd name="T15" fmla="*/ 0 w 296"/>
                <a:gd name="T16" fmla="*/ 0 h 265"/>
                <a:gd name="T17" fmla="*/ 296 w 296"/>
                <a:gd name="T18" fmla="*/ 265 h 265"/>
              </a:gdLst>
              <a:ahLst/>
              <a:cxnLst>
                <a:cxn ang="T10">
                  <a:pos x="T0" y="T1"/>
                </a:cxn>
                <a:cxn ang="T11">
                  <a:pos x="T2" y="T3"/>
                </a:cxn>
                <a:cxn ang="T12">
                  <a:pos x="T4" y="T5"/>
                </a:cxn>
                <a:cxn ang="T13">
                  <a:pos x="T6" y="T7"/>
                </a:cxn>
                <a:cxn ang="T14">
                  <a:pos x="T8" y="T9"/>
                </a:cxn>
              </a:cxnLst>
              <a:rect l="T15" t="T16" r="T17" b="T18"/>
              <a:pathLst>
                <a:path w="296" h="265">
                  <a:moveTo>
                    <a:pt x="296" y="15"/>
                  </a:moveTo>
                  <a:lnTo>
                    <a:pt x="283" y="0"/>
                  </a:lnTo>
                  <a:lnTo>
                    <a:pt x="0" y="249"/>
                  </a:lnTo>
                  <a:lnTo>
                    <a:pt x="14" y="265"/>
                  </a:lnTo>
                  <a:lnTo>
                    <a:pt x="296" y="15"/>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sp>
          <p:nvSpPr>
            <p:cNvPr id="79087" name="Freeform 264"/>
            <p:cNvSpPr>
              <a:spLocks/>
            </p:cNvSpPr>
            <p:nvPr/>
          </p:nvSpPr>
          <p:spPr bwMode="auto">
            <a:xfrm>
              <a:off x="1477" y="2170"/>
              <a:ext cx="113" cy="106"/>
            </a:xfrm>
            <a:custGeom>
              <a:avLst/>
              <a:gdLst>
                <a:gd name="T0" fmla="*/ 47 w 113"/>
                <a:gd name="T1" fmla="*/ 0 h 106"/>
                <a:gd name="T2" fmla="*/ 0 w 113"/>
                <a:gd name="T3" fmla="*/ 106 h 106"/>
                <a:gd name="T4" fmla="*/ 113 w 113"/>
                <a:gd name="T5" fmla="*/ 77 h 106"/>
                <a:gd name="T6" fmla="*/ 47 w 113"/>
                <a:gd name="T7" fmla="*/ 0 h 106"/>
                <a:gd name="T8" fmla="*/ 0 60000 65536"/>
                <a:gd name="T9" fmla="*/ 0 60000 65536"/>
                <a:gd name="T10" fmla="*/ 0 60000 65536"/>
                <a:gd name="T11" fmla="*/ 0 60000 65536"/>
                <a:gd name="T12" fmla="*/ 0 w 113"/>
                <a:gd name="T13" fmla="*/ 0 h 106"/>
                <a:gd name="T14" fmla="*/ 113 w 113"/>
                <a:gd name="T15" fmla="*/ 106 h 106"/>
              </a:gdLst>
              <a:ahLst/>
              <a:cxnLst>
                <a:cxn ang="T8">
                  <a:pos x="T0" y="T1"/>
                </a:cxn>
                <a:cxn ang="T9">
                  <a:pos x="T2" y="T3"/>
                </a:cxn>
                <a:cxn ang="T10">
                  <a:pos x="T4" y="T5"/>
                </a:cxn>
                <a:cxn ang="T11">
                  <a:pos x="T6" y="T7"/>
                </a:cxn>
              </a:cxnLst>
              <a:rect l="T12" t="T13" r="T14" b="T15"/>
              <a:pathLst>
                <a:path w="113" h="106">
                  <a:moveTo>
                    <a:pt x="47" y="0"/>
                  </a:moveTo>
                  <a:lnTo>
                    <a:pt x="0" y="106"/>
                  </a:lnTo>
                  <a:lnTo>
                    <a:pt x="113" y="77"/>
                  </a:lnTo>
                  <a:lnTo>
                    <a:pt x="47" y="0"/>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grpSp>
      <p:grpSp>
        <p:nvGrpSpPr>
          <p:cNvPr id="78861" name="Group 265"/>
          <p:cNvGrpSpPr>
            <a:grpSpLocks/>
          </p:cNvGrpSpPr>
          <p:nvPr/>
        </p:nvGrpSpPr>
        <p:grpSpPr bwMode="auto">
          <a:xfrm>
            <a:off x="3432175" y="3155950"/>
            <a:ext cx="498475" cy="482600"/>
            <a:chOff x="2170" y="1965"/>
            <a:chExt cx="359" cy="315"/>
          </a:xfrm>
        </p:grpSpPr>
        <p:sp>
          <p:nvSpPr>
            <p:cNvPr id="79084" name="Freeform 266"/>
            <p:cNvSpPr>
              <a:spLocks/>
            </p:cNvSpPr>
            <p:nvPr/>
          </p:nvSpPr>
          <p:spPr bwMode="auto">
            <a:xfrm>
              <a:off x="2234" y="1965"/>
              <a:ext cx="295" cy="262"/>
            </a:xfrm>
            <a:custGeom>
              <a:avLst/>
              <a:gdLst>
                <a:gd name="T0" fmla="*/ 295 w 295"/>
                <a:gd name="T1" fmla="*/ 15 h 262"/>
                <a:gd name="T2" fmla="*/ 282 w 295"/>
                <a:gd name="T3" fmla="*/ 0 h 262"/>
                <a:gd name="T4" fmla="*/ 0 w 295"/>
                <a:gd name="T5" fmla="*/ 247 h 262"/>
                <a:gd name="T6" fmla="*/ 13 w 295"/>
                <a:gd name="T7" fmla="*/ 262 h 262"/>
                <a:gd name="T8" fmla="*/ 295 w 295"/>
                <a:gd name="T9" fmla="*/ 15 h 262"/>
                <a:gd name="T10" fmla="*/ 0 60000 65536"/>
                <a:gd name="T11" fmla="*/ 0 60000 65536"/>
                <a:gd name="T12" fmla="*/ 0 60000 65536"/>
                <a:gd name="T13" fmla="*/ 0 60000 65536"/>
                <a:gd name="T14" fmla="*/ 0 60000 65536"/>
                <a:gd name="T15" fmla="*/ 0 w 295"/>
                <a:gd name="T16" fmla="*/ 0 h 262"/>
                <a:gd name="T17" fmla="*/ 295 w 295"/>
                <a:gd name="T18" fmla="*/ 262 h 262"/>
              </a:gdLst>
              <a:ahLst/>
              <a:cxnLst>
                <a:cxn ang="T10">
                  <a:pos x="T0" y="T1"/>
                </a:cxn>
                <a:cxn ang="T11">
                  <a:pos x="T2" y="T3"/>
                </a:cxn>
                <a:cxn ang="T12">
                  <a:pos x="T4" y="T5"/>
                </a:cxn>
                <a:cxn ang="T13">
                  <a:pos x="T6" y="T7"/>
                </a:cxn>
                <a:cxn ang="T14">
                  <a:pos x="T8" y="T9"/>
                </a:cxn>
              </a:cxnLst>
              <a:rect l="T15" t="T16" r="T17" b="T18"/>
              <a:pathLst>
                <a:path w="295" h="262">
                  <a:moveTo>
                    <a:pt x="295" y="15"/>
                  </a:moveTo>
                  <a:lnTo>
                    <a:pt x="282" y="0"/>
                  </a:lnTo>
                  <a:lnTo>
                    <a:pt x="0" y="247"/>
                  </a:lnTo>
                  <a:lnTo>
                    <a:pt x="13" y="262"/>
                  </a:lnTo>
                  <a:lnTo>
                    <a:pt x="295" y="15"/>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sp>
          <p:nvSpPr>
            <p:cNvPr id="79085" name="Freeform 267"/>
            <p:cNvSpPr>
              <a:spLocks/>
            </p:cNvSpPr>
            <p:nvPr/>
          </p:nvSpPr>
          <p:spPr bwMode="auto">
            <a:xfrm>
              <a:off x="2170" y="2176"/>
              <a:ext cx="110" cy="104"/>
            </a:xfrm>
            <a:custGeom>
              <a:avLst/>
              <a:gdLst>
                <a:gd name="T0" fmla="*/ 44 w 110"/>
                <a:gd name="T1" fmla="*/ 0 h 104"/>
                <a:gd name="T2" fmla="*/ 0 w 110"/>
                <a:gd name="T3" fmla="*/ 104 h 104"/>
                <a:gd name="T4" fmla="*/ 110 w 110"/>
                <a:gd name="T5" fmla="*/ 78 h 104"/>
                <a:gd name="T6" fmla="*/ 44 w 110"/>
                <a:gd name="T7" fmla="*/ 0 h 104"/>
                <a:gd name="T8" fmla="*/ 0 60000 65536"/>
                <a:gd name="T9" fmla="*/ 0 60000 65536"/>
                <a:gd name="T10" fmla="*/ 0 60000 65536"/>
                <a:gd name="T11" fmla="*/ 0 60000 65536"/>
                <a:gd name="T12" fmla="*/ 0 w 110"/>
                <a:gd name="T13" fmla="*/ 0 h 104"/>
                <a:gd name="T14" fmla="*/ 110 w 110"/>
                <a:gd name="T15" fmla="*/ 104 h 104"/>
              </a:gdLst>
              <a:ahLst/>
              <a:cxnLst>
                <a:cxn ang="T8">
                  <a:pos x="T0" y="T1"/>
                </a:cxn>
                <a:cxn ang="T9">
                  <a:pos x="T2" y="T3"/>
                </a:cxn>
                <a:cxn ang="T10">
                  <a:pos x="T4" y="T5"/>
                </a:cxn>
                <a:cxn ang="T11">
                  <a:pos x="T6" y="T7"/>
                </a:cxn>
              </a:cxnLst>
              <a:rect l="T12" t="T13" r="T14" b="T15"/>
              <a:pathLst>
                <a:path w="110" h="104">
                  <a:moveTo>
                    <a:pt x="44" y="0"/>
                  </a:moveTo>
                  <a:lnTo>
                    <a:pt x="0" y="104"/>
                  </a:lnTo>
                  <a:lnTo>
                    <a:pt x="110" y="78"/>
                  </a:lnTo>
                  <a:lnTo>
                    <a:pt x="44" y="0"/>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grpSp>
      <p:grpSp>
        <p:nvGrpSpPr>
          <p:cNvPr id="78862" name="Group 268"/>
          <p:cNvGrpSpPr>
            <a:grpSpLocks/>
          </p:cNvGrpSpPr>
          <p:nvPr/>
        </p:nvGrpSpPr>
        <p:grpSpPr bwMode="auto">
          <a:xfrm>
            <a:off x="4064000" y="3230563"/>
            <a:ext cx="144463" cy="401637"/>
            <a:chOff x="2577" y="1978"/>
            <a:chExt cx="104" cy="262"/>
          </a:xfrm>
        </p:grpSpPr>
        <p:sp>
          <p:nvSpPr>
            <p:cNvPr id="79078" name="Rectangle 269"/>
            <p:cNvSpPr>
              <a:spLocks noChangeArrowheads="1"/>
            </p:cNvSpPr>
            <p:nvPr/>
          </p:nvSpPr>
          <p:spPr bwMode="auto">
            <a:xfrm>
              <a:off x="2617" y="1978"/>
              <a:ext cx="20" cy="20"/>
            </a:xfrm>
            <a:prstGeom prst="rect">
              <a:avLst/>
            </a:prstGeom>
            <a:solidFill>
              <a:schemeClr val="accent2"/>
            </a:solidFill>
            <a:ln w="9525">
              <a:solidFill>
                <a:schemeClr val="accent2"/>
              </a:solidFill>
              <a:miter lim="800000"/>
              <a:headEnd/>
              <a:tailEnd/>
            </a:ln>
          </p:spPr>
          <p:txBody>
            <a:bodyPr/>
            <a:lstStyle/>
            <a:p>
              <a:endParaRPr lang="en-GB">
                <a:solidFill>
                  <a:prstClr val="white"/>
                </a:solidFill>
                <a:latin typeface="Calibri"/>
              </a:endParaRPr>
            </a:p>
          </p:txBody>
        </p:sp>
        <p:sp>
          <p:nvSpPr>
            <p:cNvPr id="79079" name="Rectangle 270"/>
            <p:cNvSpPr>
              <a:spLocks noChangeArrowheads="1"/>
            </p:cNvSpPr>
            <p:nvPr/>
          </p:nvSpPr>
          <p:spPr bwMode="auto">
            <a:xfrm>
              <a:off x="2617" y="2018"/>
              <a:ext cx="20" cy="20"/>
            </a:xfrm>
            <a:prstGeom prst="rect">
              <a:avLst/>
            </a:prstGeom>
            <a:solidFill>
              <a:schemeClr val="accent2"/>
            </a:solidFill>
            <a:ln w="9525">
              <a:solidFill>
                <a:schemeClr val="accent2"/>
              </a:solidFill>
              <a:miter lim="800000"/>
              <a:headEnd/>
              <a:tailEnd/>
            </a:ln>
          </p:spPr>
          <p:txBody>
            <a:bodyPr/>
            <a:lstStyle/>
            <a:p>
              <a:endParaRPr lang="en-GB">
                <a:solidFill>
                  <a:prstClr val="white"/>
                </a:solidFill>
                <a:latin typeface="Calibri"/>
              </a:endParaRPr>
            </a:p>
          </p:txBody>
        </p:sp>
        <p:sp>
          <p:nvSpPr>
            <p:cNvPr id="79080" name="Rectangle 271"/>
            <p:cNvSpPr>
              <a:spLocks noChangeArrowheads="1"/>
            </p:cNvSpPr>
            <p:nvPr/>
          </p:nvSpPr>
          <p:spPr bwMode="auto">
            <a:xfrm>
              <a:off x="2617" y="2057"/>
              <a:ext cx="20" cy="20"/>
            </a:xfrm>
            <a:prstGeom prst="rect">
              <a:avLst/>
            </a:prstGeom>
            <a:solidFill>
              <a:schemeClr val="accent2"/>
            </a:solidFill>
            <a:ln w="9525">
              <a:solidFill>
                <a:schemeClr val="accent2"/>
              </a:solidFill>
              <a:miter lim="800000"/>
              <a:headEnd/>
              <a:tailEnd/>
            </a:ln>
          </p:spPr>
          <p:txBody>
            <a:bodyPr/>
            <a:lstStyle/>
            <a:p>
              <a:endParaRPr lang="en-GB">
                <a:solidFill>
                  <a:prstClr val="white"/>
                </a:solidFill>
                <a:latin typeface="Calibri"/>
              </a:endParaRPr>
            </a:p>
          </p:txBody>
        </p:sp>
        <p:sp>
          <p:nvSpPr>
            <p:cNvPr id="79081" name="Rectangle 272"/>
            <p:cNvSpPr>
              <a:spLocks noChangeArrowheads="1"/>
            </p:cNvSpPr>
            <p:nvPr/>
          </p:nvSpPr>
          <p:spPr bwMode="auto">
            <a:xfrm>
              <a:off x="2617" y="2097"/>
              <a:ext cx="20" cy="20"/>
            </a:xfrm>
            <a:prstGeom prst="rect">
              <a:avLst/>
            </a:prstGeom>
            <a:solidFill>
              <a:schemeClr val="accent2"/>
            </a:solidFill>
            <a:ln w="9525">
              <a:solidFill>
                <a:schemeClr val="accent2"/>
              </a:solidFill>
              <a:miter lim="800000"/>
              <a:headEnd/>
              <a:tailEnd/>
            </a:ln>
          </p:spPr>
          <p:txBody>
            <a:bodyPr/>
            <a:lstStyle/>
            <a:p>
              <a:endParaRPr lang="en-GB">
                <a:solidFill>
                  <a:prstClr val="white"/>
                </a:solidFill>
                <a:latin typeface="Calibri"/>
              </a:endParaRPr>
            </a:p>
          </p:txBody>
        </p:sp>
        <p:sp>
          <p:nvSpPr>
            <p:cNvPr id="79082" name="Freeform 273"/>
            <p:cNvSpPr>
              <a:spLocks/>
            </p:cNvSpPr>
            <p:nvPr/>
          </p:nvSpPr>
          <p:spPr bwMode="auto">
            <a:xfrm>
              <a:off x="2617" y="2137"/>
              <a:ext cx="22" cy="4"/>
            </a:xfrm>
            <a:custGeom>
              <a:avLst/>
              <a:gdLst>
                <a:gd name="T0" fmla="*/ 20 w 22"/>
                <a:gd name="T1" fmla="*/ 0 h 4"/>
                <a:gd name="T2" fmla="*/ 0 w 22"/>
                <a:gd name="T3" fmla="*/ 0 h 4"/>
                <a:gd name="T4" fmla="*/ 2 w 22"/>
                <a:gd name="T5" fmla="*/ 4 h 4"/>
                <a:gd name="T6" fmla="*/ 22 w 22"/>
                <a:gd name="T7" fmla="*/ 4 h 4"/>
                <a:gd name="T8" fmla="*/ 20 w 22"/>
                <a:gd name="T9" fmla="*/ 0 h 4"/>
                <a:gd name="T10" fmla="*/ 0 60000 65536"/>
                <a:gd name="T11" fmla="*/ 0 60000 65536"/>
                <a:gd name="T12" fmla="*/ 0 60000 65536"/>
                <a:gd name="T13" fmla="*/ 0 60000 65536"/>
                <a:gd name="T14" fmla="*/ 0 60000 65536"/>
                <a:gd name="T15" fmla="*/ 0 w 22"/>
                <a:gd name="T16" fmla="*/ 0 h 4"/>
                <a:gd name="T17" fmla="*/ 22 w 22"/>
                <a:gd name="T18" fmla="*/ 4 h 4"/>
              </a:gdLst>
              <a:ahLst/>
              <a:cxnLst>
                <a:cxn ang="T10">
                  <a:pos x="T0" y="T1"/>
                </a:cxn>
                <a:cxn ang="T11">
                  <a:pos x="T2" y="T3"/>
                </a:cxn>
                <a:cxn ang="T12">
                  <a:pos x="T4" y="T5"/>
                </a:cxn>
                <a:cxn ang="T13">
                  <a:pos x="T6" y="T7"/>
                </a:cxn>
                <a:cxn ang="T14">
                  <a:pos x="T8" y="T9"/>
                </a:cxn>
              </a:cxnLst>
              <a:rect l="T15" t="T16" r="T17" b="T18"/>
              <a:pathLst>
                <a:path w="22" h="4">
                  <a:moveTo>
                    <a:pt x="20" y="0"/>
                  </a:moveTo>
                  <a:lnTo>
                    <a:pt x="0" y="0"/>
                  </a:lnTo>
                  <a:lnTo>
                    <a:pt x="2" y="4"/>
                  </a:lnTo>
                  <a:lnTo>
                    <a:pt x="22" y="4"/>
                  </a:lnTo>
                  <a:lnTo>
                    <a:pt x="20" y="0"/>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sp>
          <p:nvSpPr>
            <p:cNvPr id="79083" name="Freeform 274"/>
            <p:cNvSpPr>
              <a:spLocks/>
            </p:cNvSpPr>
            <p:nvPr/>
          </p:nvSpPr>
          <p:spPr bwMode="auto">
            <a:xfrm>
              <a:off x="2577" y="2137"/>
              <a:ext cx="104" cy="103"/>
            </a:xfrm>
            <a:custGeom>
              <a:avLst/>
              <a:gdLst>
                <a:gd name="T0" fmla="*/ 0 w 104"/>
                <a:gd name="T1" fmla="*/ 0 h 103"/>
                <a:gd name="T2" fmla="*/ 51 w 104"/>
                <a:gd name="T3" fmla="*/ 103 h 103"/>
                <a:gd name="T4" fmla="*/ 104 w 104"/>
                <a:gd name="T5" fmla="*/ 0 h 103"/>
                <a:gd name="T6" fmla="*/ 0 w 104"/>
                <a:gd name="T7" fmla="*/ 0 h 103"/>
                <a:gd name="T8" fmla="*/ 0 60000 65536"/>
                <a:gd name="T9" fmla="*/ 0 60000 65536"/>
                <a:gd name="T10" fmla="*/ 0 60000 65536"/>
                <a:gd name="T11" fmla="*/ 0 60000 65536"/>
                <a:gd name="T12" fmla="*/ 0 w 104"/>
                <a:gd name="T13" fmla="*/ 0 h 103"/>
                <a:gd name="T14" fmla="*/ 104 w 104"/>
                <a:gd name="T15" fmla="*/ 103 h 103"/>
              </a:gdLst>
              <a:ahLst/>
              <a:cxnLst>
                <a:cxn ang="T8">
                  <a:pos x="T0" y="T1"/>
                </a:cxn>
                <a:cxn ang="T9">
                  <a:pos x="T2" y="T3"/>
                </a:cxn>
                <a:cxn ang="T10">
                  <a:pos x="T4" y="T5"/>
                </a:cxn>
                <a:cxn ang="T11">
                  <a:pos x="T6" y="T7"/>
                </a:cxn>
              </a:cxnLst>
              <a:rect l="T12" t="T13" r="T14" b="T15"/>
              <a:pathLst>
                <a:path w="104" h="103">
                  <a:moveTo>
                    <a:pt x="0" y="0"/>
                  </a:moveTo>
                  <a:lnTo>
                    <a:pt x="51" y="103"/>
                  </a:lnTo>
                  <a:lnTo>
                    <a:pt x="104" y="0"/>
                  </a:lnTo>
                  <a:lnTo>
                    <a:pt x="0" y="0"/>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grpSp>
      <p:grpSp>
        <p:nvGrpSpPr>
          <p:cNvPr id="78863" name="Group 275"/>
          <p:cNvGrpSpPr>
            <a:grpSpLocks/>
          </p:cNvGrpSpPr>
          <p:nvPr/>
        </p:nvGrpSpPr>
        <p:grpSpPr bwMode="auto">
          <a:xfrm>
            <a:off x="4181475" y="3155950"/>
            <a:ext cx="511175" cy="449263"/>
            <a:chOff x="2710" y="1965"/>
            <a:chExt cx="368" cy="293"/>
          </a:xfrm>
        </p:grpSpPr>
        <p:sp>
          <p:nvSpPr>
            <p:cNvPr id="79076" name="Freeform 276"/>
            <p:cNvSpPr>
              <a:spLocks/>
            </p:cNvSpPr>
            <p:nvPr/>
          </p:nvSpPr>
          <p:spPr bwMode="auto">
            <a:xfrm>
              <a:off x="2710" y="1965"/>
              <a:ext cx="297" cy="242"/>
            </a:xfrm>
            <a:custGeom>
              <a:avLst/>
              <a:gdLst>
                <a:gd name="T0" fmla="*/ 11 w 297"/>
                <a:gd name="T1" fmla="*/ 0 h 242"/>
                <a:gd name="T2" fmla="*/ 0 w 297"/>
                <a:gd name="T3" fmla="*/ 15 h 242"/>
                <a:gd name="T4" fmla="*/ 286 w 297"/>
                <a:gd name="T5" fmla="*/ 242 h 242"/>
                <a:gd name="T6" fmla="*/ 297 w 297"/>
                <a:gd name="T7" fmla="*/ 227 h 242"/>
                <a:gd name="T8" fmla="*/ 11 w 297"/>
                <a:gd name="T9" fmla="*/ 0 h 242"/>
                <a:gd name="T10" fmla="*/ 0 60000 65536"/>
                <a:gd name="T11" fmla="*/ 0 60000 65536"/>
                <a:gd name="T12" fmla="*/ 0 60000 65536"/>
                <a:gd name="T13" fmla="*/ 0 60000 65536"/>
                <a:gd name="T14" fmla="*/ 0 60000 65536"/>
                <a:gd name="T15" fmla="*/ 0 w 297"/>
                <a:gd name="T16" fmla="*/ 0 h 242"/>
                <a:gd name="T17" fmla="*/ 297 w 297"/>
                <a:gd name="T18" fmla="*/ 242 h 242"/>
              </a:gdLst>
              <a:ahLst/>
              <a:cxnLst>
                <a:cxn ang="T10">
                  <a:pos x="T0" y="T1"/>
                </a:cxn>
                <a:cxn ang="T11">
                  <a:pos x="T2" y="T3"/>
                </a:cxn>
                <a:cxn ang="T12">
                  <a:pos x="T4" y="T5"/>
                </a:cxn>
                <a:cxn ang="T13">
                  <a:pos x="T6" y="T7"/>
                </a:cxn>
                <a:cxn ang="T14">
                  <a:pos x="T8" y="T9"/>
                </a:cxn>
              </a:cxnLst>
              <a:rect l="T15" t="T16" r="T17" b="T18"/>
              <a:pathLst>
                <a:path w="297" h="242">
                  <a:moveTo>
                    <a:pt x="11" y="0"/>
                  </a:moveTo>
                  <a:lnTo>
                    <a:pt x="0" y="15"/>
                  </a:lnTo>
                  <a:lnTo>
                    <a:pt x="286" y="242"/>
                  </a:lnTo>
                  <a:lnTo>
                    <a:pt x="297" y="227"/>
                  </a:lnTo>
                  <a:lnTo>
                    <a:pt x="11" y="0"/>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sp>
          <p:nvSpPr>
            <p:cNvPr id="79077" name="Freeform 277"/>
            <p:cNvSpPr>
              <a:spLocks/>
            </p:cNvSpPr>
            <p:nvPr/>
          </p:nvSpPr>
          <p:spPr bwMode="auto">
            <a:xfrm>
              <a:off x="2966" y="2154"/>
              <a:ext cx="112" cy="104"/>
            </a:xfrm>
            <a:custGeom>
              <a:avLst/>
              <a:gdLst>
                <a:gd name="T0" fmla="*/ 0 w 112"/>
                <a:gd name="T1" fmla="*/ 80 h 104"/>
                <a:gd name="T2" fmla="*/ 112 w 112"/>
                <a:gd name="T3" fmla="*/ 104 h 104"/>
                <a:gd name="T4" fmla="*/ 61 w 112"/>
                <a:gd name="T5" fmla="*/ 0 h 104"/>
                <a:gd name="T6" fmla="*/ 0 w 112"/>
                <a:gd name="T7" fmla="*/ 80 h 104"/>
                <a:gd name="T8" fmla="*/ 0 60000 65536"/>
                <a:gd name="T9" fmla="*/ 0 60000 65536"/>
                <a:gd name="T10" fmla="*/ 0 60000 65536"/>
                <a:gd name="T11" fmla="*/ 0 60000 65536"/>
                <a:gd name="T12" fmla="*/ 0 w 112"/>
                <a:gd name="T13" fmla="*/ 0 h 104"/>
                <a:gd name="T14" fmla="*/ 112 w 112"/>
                <a:gd name="T15" fmla="*/ 104 h 104"/>
              </a:gdLst>
              <a:ahLst/>
              <a:cxnLst>
                <a:cxn ang="T8">
                  <a:pos x="T0" y="T1"/>
                </a:cxn>
                <a:cxn ang="T9">
                  <a:pos x="T2" y="T3"/>
                </a:cxn>
                <a:cxn ang="T10">
                  <a:pos x="T4" y="T5"/>
                </a:cxn>
                <a:cxn ang="T11">
                  <a:pos x="T6" y="T7"/>
                </a:cxn>
              </a:cxnLst>
              <a:rect l="T12" t="T13" r="T14" b="T15"/>
              <a:pathLst>
                <a:path w="112" h="104">
                  <a:moveTo>
                    <a:pt x="0" y="80"/>
                  </a:moveTo>
                  <a:lnTo>
                    <a:pt x="112" y="104"/>
                  </a:lnTo>
                  <a:lnTo>
                    <a:pt x="61" y="0"/>
                  </a:lnTo>
                  <a:lnTo>
                    <a:pt x="0" y="80"/>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grpSp>
      <p:sp>
        <p:nvSpPr>
          <p:cNvPr id="78956" name="Rectangle 278"/>
          <p:cNvSpPr>
            <a:spLocks noChangeArrowheads="1"/>
          </p:cNvSpPr>
          <p:nvPr/>
        </p:nvSpPr>
        <p:spPr bwMode="auto">
          <a:xfrm>
            <a:off x="1447800" y="2860675"/>
            <a:ext cx="598488" cy="328613"/>
          </a:xfrm>
          <a:prstGeom prst="rect">
            <a:avLst/>
          </a:prstGeom>
          <a:solidFill>
            <a:srgbClr val="00CC99"/>
          </a:solidFill>
          <a:ln w="31750">
            <a:solidFill>
              <a:srgbClr val="3333CC"/>
            </a:solidFill>
            <a:miter lim="800000"/>
            <a:headEnd/>
            <a:tailEnd/>
          </a:ln>
        </p:spPr>
        <p:txBody>
          <a:bodyPr/>
          <a:lstStyle/>
          <a:p>
            <a:endParaRPr lang="en-GB">
              <a:solidFill>
                <a:prstClr val="white"/>
              </a:solidFill>
              <a:latin typeface="Calibri"/>
            </a:endParaRPr>
          </a:p>
        </p:txBody>
      </p:sp>
      <p:sp>
        <p:nvSpPr>
          <p:cNvPr id="78957" name="Rectangle 279"/>
          <p:cNvSpPr>
            <a:spLocks noChangeArrowheads="1"/>
          </p:cNvSpPr>
          <p:nvPr/>
        </p:nvSpPr>
        <p:spPr bwMode="auto">
          <a:xfrm>
            <a:off x="1547813" y="2930525"/>
            <a:ext cx="466725" cy="198438"/>
          </a:xfrm>
          <a:prstGeom prst="rect">
            <a:avLst/>
          </a:prstGeom>
          <a:noFill/>
          <a:ln w="9525">
            <a:noFill/>
            <a:miter lim="800000"/>
            <a:headEnd/>
            <a:tailEnd/>
          </a:ln>
        </p:spPr>
        <p:txBody>
          <a:bodyPr wrap="none" lIns="0" tIns="0" rIns="0" bIns="0">
            <a:spAutoFit/>
          </a:bodyPr>
          <a:lstStyle/>
          <a:p>
            <a:pPr eaLnBrk="0" hangingPunct="0"/>
            <a:r>
              <a:rPr lang="en-US" sz="1300" b="1">
                <a:solidFill>
                  <a:srgbClr val="3333CC"/>
                </a:solidFill>
                <a:latin typeface="Helvetica" pitchFamily="34" charset="0"/>
              </a:rPr>
              <a:t>UCSB</a:t>
            </a:r>
            <a:endParaRPr lang="en-US" sz="2000">
              <a:solidFill>
                <a:prstClr val="white"/>
              </a:solidFill>
              <a:latin typeface="Comic Sans MS" charset="0"/>
            </a:endParaRPr>
          </a:p>
        </p:txBody>
      </p:sp>
      <p:sp>
        <p:nvSpPr>
          <p:cNvPr id="78958" name="Rectangle 280"/>
          <p:cNvSpPr>
            <a:spLocks noChangeArrowheads="1"/>
          </p:cNvSpPr>
          <p:nvPr/>
        </p:nvSpPr>
        <p:spPr bwMode="auto">
          <a:xfrm>
            <a:off x="1328738" y="5413375"/>
            <a:ext cx="1746250" cy="652463"/>
          </a:xfrm>
          <a:prstGeom prst="rect">
            <a:avLst/>
          </a:prstGeom>
          <a:solidFill>
            <a:srgbClr val="CCCCFF"/>
          </a:solidFill>
          <a:ln w="31750">
            <a:solidFill>
              <a:srgbClr val="333399"/>
            </a:solidFill>
            <a:miter lim="800000"/>
            <a:headEnd/>
            <a:tailEnd/>
          </a:ln>
        </p:spPr>
        <p:txBody>
          <a:bodyPr/>
          <a:lstStyle/>
          <a:p>
            <a:endParaRPr lang="en-GB">
              <a:solidFill>
                <a:prstClr val="white"/>
              </a:solidFill>
              <a:latin typeface="Calibri"/>
            </a:endParaRPr>
          </a:p>
        </p:txBody>
      </p:sp>
      <p:sp>
        <p:nvSpPr>
          <p:cNvPr id="78959" name="Rectangle 281"/>
          <p:cNvSpPr>
            <a:spLocks noChangeArrowheads="1"/>
          </p:cNvSpPr>
          <p:nvPr/>
        </p:nvSpPr>
        <p:spPr bwMode="auto">
          <a:xfrm>
            <a:off x="1371600" y="5483225"/>
            <a:ext cx="1651000" cy="274638"/>
          </a:xfrm>
          <a:prstGeom prst="rect">
            <a:avLst/>
          </a:prstGeom>
          <a:noFill/>
          <a:ln w="9525">
            <a:noFill/>
            <a:miter lim="800000"/>
            <a:headEnd/>
            <a:tailEnd/>
          </a:ln>
        </p:spPr>
        <p:txBody>
          <a:bodyPr wrap="none" lIns="0" tIns="0" rIns="0" bIns="0">
            <a:spAutoFit/>
          </a:bodyPr>
          <a:lstStyle/>
          <a:p>
            <a:pPr eaLnBrk="0" hangingPunct="0"/>
            <a:r>
              <a:rPr lang="en-US" b="1">
                <a:solidFill>
                  <a:srgbClr val="FF0000"/>
                </a:solidFill>
                <a:latin typeface="Helvetica" pitchFamily="34" charset="0"/>
              </a:rPr>
              <a:t>TOB</a:t>
            </a:r>
            <a:r>
              <a:rPr lang="en-US" b="1">
                <a:solidFill>
                  <a:srgbClr val="333399"/>
                </a:solidFill>
                <a:latin typeface="Helvetica" pitchFamily="34" charset="0"/>
              </a:rPr>
              <a:t> assembly </a:t>
            </a:r>
            <a:endParaRPr lang="en-US" sz="2000">
              <a:solidFill>
                <a:prstClr val="white"/>
              </a:solidFill>
              <a:latin typeface="Comic Sans MS" charset="0"/>
            </a:endParaRPr>
          </a:p>
        </p:txBody>
      </p:sp>
      <p:sp>
        <p:nvSpPr>
          <p:cNvPr id="78960" name="Rectangle 282"/>
          <p:cNvSpPr>
            <a:spLocks noChangeArrowheads="1"/>
          </p:cNvSpPr>
          <p:nvPr/>
        </p:nvSpPr>
        <p:spPr bwMode="auto">
          <a:xfrm>
            <a:off x="3201988" y="5416550"/>
            <a:ext cx="1979612" cy="652463"/>
          </a:xfrm>
          <a:prstGeom prst="rect">
            <a:avLst/>
          </a:prstGeom>
          <a:solidFill>
            <a:srgbClr val="CCCCFF"/>
          </a:solidFill>
          <a:ln w="31750">
            <a:solidFill>
              <a:srgbClr val="333399"/>
            </a:solidFill>
            <a:miter lim="800000"/>
            <a:headEnd/>
            <a:tailEnd/>
          </a:ln>
        </p:spPr>
        <p:txBody>
          <a:bodyPr/>
          <a:lstStyle/>
          <a:p>
            <a:endParaRPr lang="en-GB">
              <a:solidFill>
                <a:prstClr val="white"/>
              </a:solidFill>
              <a:latin typeface="Calibri"/>
            </a:endParaRPr>
          </a:p>
        </p:txBody>
      </p:sp>
      <p:sp>
        <p:nvSpPr>
          <p:cNvPr id="78961" name="Rectangle 283"/>
          <p:cNvSpPr>
            <a:spLocks noChangeArrowheads="1"/>
          </p:cNvSpPr>
          <p:nvPr/>
        </p:nvSpPr>
        <p:spPr bwMode="auto">
          <a:xfrm>
            <a:off x="3200400" y="5486400"/>
            <a:ext cx="1905000" cy="274638"/>
          </a:xfrm>
          <a:prstGeom prst="rect">
            <a:avLst/>
          </a:prstGeom>
          <a:noFill/>
          <a:ln w="9525">
            <a:noFill/>
            <a:miter lim="800000"/>
            <a:headEnd/>
            <a:tailEnd/>
          </a:ln>
        </p:spPr>
        <p:txBody>
          <a:bodyPr wrap="none" lIns="0" tIns="0" rIns="0" bIns="0">
            <a:spAutoFit/>
          </a:bodyPr>
          <a:lstStyle/>
          <a:p>
            <a:pPr eaLnBrk="0" hangingPunct="0"/>
            <a:r>
              <a:rPr lang="en-US" b="1">
                <a:solidFill>
                  <a:srgbClr val="FF0000"/>
                </a:solidFill>
                <a:latin typeface="Helvetica" pitchFamily="34" charset="0"/>
              </a:rPr>
              <a:t>TIB/TID</a:t>
            </a:r>
            <a:r>
              <a:rPr lang="en-US" b="1">
                <a:solidFill>
                  <a:srgbClr val="333399"/>
                </a:solidFill>
                <a:latin typeface="Helvetica" pitchFamily="34" charset="0"/>
              </a:rPr>
              <a:t> assembly</a:t>
            </a:r>
            <a:endParaRPr lang="en-US" sz="2000">
              <a:solidFill>
                <a:prstClr val="white"/>
              </a:solidFill>
              <a:latin typeface="Comic Sans MS" charset="0"/>
            </a:endParaRPr>
          </a:p>
        </p:txBody>
      </p:sp>
      <p:sp>
        <p:nvSpPr>
          <p:cNvPr id="78962" name="Rectangle 284"/>
          <p:cNvSpPr>
            <a:spLocks noChangeArrowheads="1"/>
          </p:cNvSpPr>
          <p:nvPr/>
        </p:nvSpPr>
        <p:spPr bwMode="auto">
          <a:xfrm>
            <a:off x="1939925" y="5730875"/>
            <a:ext cx="604838" cy="303213"/>
          </a:xfrm>
          <a:prstGeom prst="rect">
            <a:avLst/>
          </a:prstGeom>
          <a:solidFill>
            <a:srgbClr val="FFFFFF"/>
          </a:solidFill>
          <a:ln w="11113">
            <a:solidFill>
              <a:srgbClr val="FF66CC"/>
            </a:solidFill>
            <a:miter lim="800000"/>
            <a:headEnd/>
            <a:tailEnd/>
          </a:ln>
        </p:spPr>
        <p:txBody>
          <a:bodyPr/>
          <a:lstStyle/>
          <a:p>
            <a:endParaRPr lang="en-GB">
              <a:solidFill>
                <a:prstClr val="white"/>
              </a:solidFill>
              <a:latin typeface="Calibri"/>
            </a:endParaRPr>
          </a:p>
        </p:txBody>
      </p:sp>
      <p:sp>
        <p:nvSpPr>
          <p:cNvPr id="78963" name="Rectangle 285"/>
          <p:cNvSpPr>
            <a:spLocks noChangeArrowheads="1"/>
          </p:cNvSpPr>
          <p:nvPr/>
        </p:nvSpPr>
        <p:spPr bwMode="auto">
          <a:xfrm>
            <a:off x="2033588" y="5788025"/>
            <a:ext cx="466725" cy="198438"/>
          </a:xfrm>
          <a:prstGeom prst="rect">
            <a:avLst/>
          </a:prstGeom>
          <a:noFill/>
          <a:ln w="9525">
            <a:noFill/>
            <a:miter lim="800000"/>
            <a:headEnd/>
            <a:tailEnd/>
          </a:ln>
        </p:spPr>
        <p:txBody>
          <a:bodyPr wrap="none" lIns="0" tIns="0" rIns="0" bIns="0">
            <a:spAutoFit/>
          </a:bodyPr>
          <a:lstStyle/>
          <a:p>
            <a:pPr eaLnBrk="0" hangingPunct="0"/>
            <a:r>
              <a:rPr lang="en-US" sz="1300" b="1">
                <a:solidFill>
                  <a:srgbClr val="000000"/>
                </a:solidFill>
                <a:latin typeface="Calibri"/>
              </a:rPr>
              <a:t>CERN</a:t>
            </a:r>
            <a:endParaRPr lang="en-US" sz="2000">
              <a:solidFill>
                <a:prstClr val="white"/>
              </a:solidFill>
              <a:latin typeface="Comic Sans MS" charset="0"/>
            </a:endParaRPr>
          </a:p>
        </p:txBody>
      </p:sp>
      <p:sp>
        <p:nvSpPr>
          <p:cNvPr id="78964" name="Rectangle 286"/>
          <p:cNvSpPr>
            <a:spLocks noChangeArrowheads="1"/>
          </p:cNvSpPr>
          <p:nvPr/>
        </p:nvSpPr>
        <p:spPr bwMode="auto">
          <a:xfrm>
            <a:off x="3956050" y="5745163"/>
            <a:ext cx="471488" cy="306387"/>
          </a:xfrm>
          <a:prstGeom prst="rect">
            <a:avLst/>
          </a:prstGeom>
          <a:solidFill>
            <a:srgbClr val="FFFFFF"/>
          </a:solidFill>
          <a:ln w="11113">
            <a:solidFill>
              <a:srgbClr val="FF66CC"/>
            </a:solidFill>
            <a:miter lim="800000"/>
            <a:headEnd/>
            <a:tailEnd/>
          </a:ln>
        </p:spPr>
        <p:txBody>
          <a:bodyPr/>
          <a:lstStyle/>
          <a:p>
            <a:endParaRPr lang="en-GB">
              <a:solidFill>
                <a:prstClr val="white"/>
              </a:solidFill>
              <a:latin typeface="Calibri"/>
            </a:endParaRPr>
          </a:p>
        </p:txBody>
      </p:sp>
      <p:sp>
        <p:nvSpPr>
          <p:cNvPr id="78965" name="Rectangle 287"/>
          <p:cNvSpPr>
            <a:spLocks noChangeArrowheads="1"/>
          </p:cNvSpPr>
          <p:nvPr/>
        </p:nvSpPr>
        <p:spPr bwMode="auto">
          <a:xfrm>
            <a:off x="4046538" y="5803900"/>
            <a:ext cx="293687" cy="198438"/>
          </a:xfrm>
          <a:prstGeom prst="rect">
            <a:avLst/>
          </a:prstGeom>
          <a:noFill/>
          <a:ln w="9525">
            <a:noFill/>
            <a:miter lim="800000"/>
            <a:headEnd/>
            <a:tailEnd/>
          </a:ln>
        </p:spPr>
        <p:txBody>
          <a:bodyPr wrap="none" lIns="0" tIns="0" rIns="0" bIns="0">
            <a:spAutoFit/>
          </a:bodyPr>
          <a:lstStyle/>
          <a:p>
            <a:pPr eaLnBrk="0" hangingPunct="0"/>
            <a:r>
              <a:rPr lang="en-US" sz="1300" b="1">
                <a:solidFill>
                  <a:srgbClr val="000000"/>
                </a:solidFill>
                <a:latin typeface="Calibri"/>
              </a:rPr>
              <a:t>Pisa</a:t>
            </a:r>
            <a:endParaRPr lang="en-US" sz="2000">
              <a:solidFill>
                <a:prstClr val="white"/>
              </a:solidFill>
              <a:latin typeface="Comic Sans MS" charset="0"/>
            </a:endParaRPr>
          </a:p>
        </p:txBody>
      </p:sp>
      <p:sp>
        <p:nvSpPr>
          <p:cNvPr id="78966" name="Rectangle 288"/>
          <p:cNvSpPr>
            <a:spLocks noChangeArrowheads="1"/>
          </p:cNvSpPr>
          <p:nvPr/>
        </p:nvSpPr>
        <p:spPr bwMode="auto">
          <a:xfrm>
            <a:off x="5765800" y="5745163"/>
            <a:ext cx="663575" cy="306387"/>
          </a:xfrm>
          <a:prstGeom prst="rect">
            <a:avLst/>
          </a:prstGeom>
          <a:solidFill>
            <a:srgbClr val="FFFFFF"/>
          </a:solidFill>
          <a:ln w="11113">
            <a:solidFill>
              <a:srgbClr val="FF66CC"/>
            </a:solidFill>
            <a:miter lim="800000"/>
            <a:headEnd/>
            <a:tailEnd/>
          </a:ln>
        </p:spPr>
        <p:txBody>
          <a:bodyPr/>
          <a:lstStyle/>
          <a:p>
            <a:endParaRPr lang="en-GB">
              <a:solidFill>
                <a:prstClr val="white"/>
              </a:solidFill>
              <a:latin typeface="Calibri"/>
            </a:endParaRPr>
          </a:p>
        </p:txBody>
      </p:sp>
      <p:sp>
        <p:nvSpPr>
          <p:cNvPr id="78967" name="Rectangle 289"/>
          <p:cNvSpPr>
            <a:spLocks noChangeArrowheads="1"/>
          </p:cNvSpPr>
          <p:nvPr/>
        </p:nvSpPr>
        <p:spPr bwMode="auto">
          <a:xfrm>
            <a:off x="5859463" y="5803900"/>
            <a:ext cx="531812" cy="198438"/>
          </a:xfrm>
          <a:prstGeom prst="rect">
            <a:avLst/>
          </a:prstGeom>
          <a:noFill/>
          <a:ln w="9525">
            <a:noFill/>
            <a:miter lim="800000"/>
            <a:headEnd/>
            <a:tailEnd/>
          </a:ln>
        </p:spPr>
        <p:txBody>
          <a:bodyPr wrap="none" lIns="0" tIns="0" rIns="0" bIns="0">
            <a:spAutoFit/>
          </a:bodyPr>
          <a:lstStyle/>
          <a:p>
            <a:pPr eaLnBrk="0" hangingPunct="0"/>
            <a:r>
              <a:rPr lang="en-US" sz="1300" b="1">
                <a:solidFill>
                  <a:srgbClr val="000000"/>
                </a:solidFill>
                <a:latin typeface="Calibri"/>
              </a:rPr>
              <a:t>Aachen</a:t>
            </a:r>
            <a:endParaRPr lang="en-US" sz="2000">
              <a:solidFill>
                <a:prstClr val="white"/>
              </a:solidFill>
              <a:latin typeface="Comic Sans MS" charset="0"/>
            </a:endParaRPr>
          </a:p>
        </p:txBody>
      </p:sp>
      <p:sp>
        <p:nvSpPr>
          <p:cNvPr id="78968" name="Rectangle 290"/>
          <p:cNvSpPr>
            <a:spLocks noChangeArrowheads="1"/>
          </p:cNvSpPr>
          <p:nvPr/>
        </p:nvSpPr>
        <p:spPr bwMode="auto">
          <a:xfrm>
            <a:off x="7451725" y="5745163"/>
            <a:ext cx="1152525" cy="306387"/>
          </a:xfrm>
          <a:prstGeom prst="rect">
            <a:avLst/>
          </a:prstGeom>
          <a:solidFill>
            <a:srgbClr val="FFFFFF"/>
          </a:solidFill>
          <a:ln w="11113">
            <a:solidFill>
              <a:srgbClr val="FF66CC"/>
            </a:solidFill>
            <a:miter lim="800000"/>
            <a:headEnd/>
            <a:tailEnd/>
          </a:ln>
        </p:spPr>
        <p:txBody>
          <a:bodyPr/>
          <a:lstStyle/>
          <a:p>
            <a:endParaRPr lang="en-GB">
              <a:solidFill>
                <a:prstClr val="white"/>
              </a:solidFill>
              <a:latin typeface="Calibri"/>
            </a:endParaRPr>
          </a:p>
        </p:txBody>
      </p:sp>
      <p:sp>
        <p:nvSpPr>
          <p:cNvPr id="78969" name="Rectangle 294"/>
          <p:cNvSpPr>
            <a:spLocks noChangeArrowheads="1"/>
          </p:cNvSpPr>
          <p:nvPr/>
        </p:nvSpPr>
        <p:spPr bwMode="auto">
          <a:xfrm>
            <a:off x="7524750" y="5805488"/>
            <a:ext cx="987425" cy="198437"/>
          </a:xfrm>
          <a:prstGeom prst="rect">
            <a:avLst/>
          </a:prstGeom>
          <a:noFill/>
          <a:ln w="9525">
            <a:noFill/>
            <a:miter lim="800000"/>
            <a:headEnd/>
            <a:tailEnd/>
          </a:ln>
        </p:spPr>
        <p:txBody>
          <a:bodyPr wrap="none" lIns="0" tIns="0" rIns="0" bIns="0">
            <a:spAutoFit/>
          </a:bodyPr>
          <a:lstStyle/>
          <a:p>
            <a:pPr eaLnBrk="0" hangingPunct="0"/>
            <a:r>
              <a:rPr lang="en-US" sz="1300" b="1">
                <a:solidFill>
                  <a:srgbClr val="000000"/>
                </a:solidFill>
                <a:latin typeface="Calibri"/>
              </a:rPr>
              <a:t>Lyon@CERN</a:t>
            </a:r>
            <a:endParaRPr lang="en-US" sz="2000">
              <a:solidFill>
                <a:prstClr val="white"/>
              </a:solidFill>
              <a:latin typeface="Comic Sans MS" charset="0"/>
            </a:endParaRPr>
          </a:p>
        </p:txBody>
      </p:sp>
      <p:sp>
        <p:nvSpPr>
          <p:cNvPr id="78970" name="Rectangle 295"/>
          <p:cNvSpPr>
            <a:spLocks noChangeArrowheads="1"/>
          </p:cNvSpPr>
          <p:nvPr/>
        </p:nvSpPr>
        <p:spPr bwMode="auto">
          <a:xfrm>
            <a:off x="7045325" y="2209800"/>
            <a:ext cx="889000" cy="358775"/>
          </a:xfrm>
          <a:prstGeom prst="rect">
            <a:avLst/>
          </a:prstGeom>
          <a:solidFill>
            <a:srgbClr val="CCECFF"/>
          </a:solidFill>
          <a:ln w="31750">
            <a:solidFill>
              <a:srgbClr val="FF3300"/>
            </a:solidFill>
            <a:prstDash val="sysDot"/>
            <a:miter lim="800000"/>
            <a:headEnd/>
            <a:tailEnd/>
          </a:ln>
        </p:spPr>
        <p:txBody>
          <a:bodyPr/>
          <a:lstStyle/>
          <a:p>
            <a:endParaRPr lang="en-GB">
              <a:solidFill>
                <a:prstClr val="white"/>
              </a:solidFill>
              <a:latin typeface="Calibri"/>
            </a:endParaRPr>
          </a:p>
        </p:txBody>
      </p:sp>
      <p:sp>
        <p:nvSpPr>
          <p:cNvPr id="78971" name="Rectangle 296"/>
          <p:cNvSpPr>
            <a:spLocks noChangeArrowheads="1"/>
          </p:cNvSpPr>
          <p:nvPr/>
        </p:nvSpPr>
        <p:spPr bwMode="auto">
          <a:xfrm>
            <a:off x="7145338" y="2312988"/>
            <a:ext cx="771525" cy="198437"/>
          </a:xfrm>
          <a:prstGeom prst="rect">
            <a:avLst/>
          </a:prstGeom>
          <a:noFill/>
          <a:ln w="9525">
            <a:noFill/>
            <a:miter lim="800000"/>
            <a:headEnd/>
            <a:tailEnd/>
          </a:ln>
        </p:spPr>
        <p:txBody>
          <a:bodyPr wrap="none" lIns="0" tIns="0" rIns="0" bIns="0">
            <a:spAutoFit/>
          </a:bodyPr>
          <a:lstStyle/>
          <a:p>
            <a:pPr eaLnBrk="0" hangingPunct="0"/>
            <a:r>
              <a:rPr lang="en-US" sz="1300" b="1">
                <a:solidFill>
                  <a:srgbClr val="3333CC"/>
                </a:solidFill>
                <a:latin typeface="Helvetica" pitchFamily="34" charset="0"/>
              </a:rPr>
              <a:t>Karlsruhe</a:t>
            </a:r>
            <a:endParaRPr lang="en-US" sz="2000">
              <a:solidFill>
                <a:prstClr val="white"/>
              </a:solidFill>
              <a:latin typeface="Comic Sans MS" charset="0"/>
            </a:endParaRPr>
          </a:p>
        </p:txBody>
      </p:sp>
      <p:grpSp>
        <p:nvGrpSpPr>
          <p:cNvPr id="78864" name="Group 297"/>
          <p:cNvGrpSpPr>
            <a:grpSpLocks/>
          </p:cNvGrpSpPr>
          <p:nvPr/>
        </p:nvGrpSpPr>
        <p:grpSpPr bwMode="auto">
          <a:xfrm>
            <a:off x="3049588" y="3163888"/>
            <a:ext cx="144462" cy="474662"/>
            <a:chOff x="1894" y="1971"/>
            <a:chExt cx="104" cy="309"/>
          </a:xfrm>
        </p:grpSpPr>
        <p:sp>
          <p:nvSpPr>
            <p:cNvPr id="79074" name="Rectangle 298"/>
            <p:cNvSpPr>
              <a:spLocks noChangeArrowheads="1"/>
            </p:cNvSpPr>
            <p:nvPr/>
          </p:nvSpPr>
          <p:spPr bwMode="auto">
            <a:xfrm>
              <a:off x="1936" y="1971"/>
              <a:ext cx="20" cy="212"/>
            </a:xfrm>
            <a:prstGeom prst="rect">
              <a:avLst/>
            </a:prstGeom>
            <a:solidFill>
              <a:schemeClr val="accent2"/>
            </a:solidFill>
            <a:ln w="9525">
              <a:solidFill>
                <a:schemeClr val="accent2"/>
              </a:solidFill>
              <a:miter lim="800000"/>
              <a:headEnd/>
              <a:tailEnd/>
            </a:ln>
          </p:spPr>
          <p:txBody>
            <a:bodyPr/>
            <a:lstStyle/>
            <a:p>
              <a:endParaRPr lang="en-GB">
                <a:solidFill>
                  <a:prstClr val="white"/>
                </a:solidFill>
                <a:latin typeface="Calibri"/>
              </a:endParaRPr>
            </a:p>
          </p:txBody>
        </p:sp>
        <p:sp>
          <p:nvSpPr>
            <p:cNvPr id="79075" name="Freeform 299"/>
            <p:cNvSpPr>
              <a:spLocks/>
            </p:cNvSpPr>
            <p:nvPr/>
          </p:nvSpPr>
          <p:spPr bwMode="auto">
            <a:xfrm>
              <a:off x="1894" y="2179"/>
              <a:ext cx="104" cy="101"/>
            </a:xfrm>
            <a:custGeom>
              <a:avLst/>
              <a:gdLst>
                <a:gd name="T0" fmla="*/ 0 w 104"/>
                <a:gd name="T1" fmla="*/ 0 h 101"/>
                <a:gd name="T2" fmla="*/ 51 w 104"/>
                <a:gd name="T3" fmla="*/ 101 h 101"/>
                <a:gd name="T4" fmla="*/ 104 w 104"/>
                <a:gd name="T5" fmla="*/ 0 h 101"/>
                <a:gd name="T6" fmla="*/ 0 w 104"/>
                <a:gd name="T7" fmla="*/ 0 h 101"/>
                <a:gd name="T8" fmla="*/ 0 60000 65536"/>
                <a:gd name="T9" fmla="*/ 0 60000 65536"/>
                <a:gd name="T10" fmla="*/ 0 60000 65536"/>
                <a:gd name="T11" fmla="*/ 0 60000 65536"/>
                <a:gd name="T12" fmla="*/ 0 w 104"/>
                <a:gd name="T13" fmla="*/ 0 h 101"/>
                <a:gd name="T14" fmla="*/ 104 w 104"/>
                <a:gd name="T15" fmla="*/ 101 h 101"/>
              </a:gdLst>
              <a:ahLst/>
              <a:cxnLst>
                <a:cxn ang="T8">
                  <a:pos x="T0" y="T1"/>
                </a:cxn>
                <a:cxn ang="T9">
                  <a:pos x="T2" y="T3"/>
                </a:cxn>
                <a:cxn ang="T10">
                  <a:pos x="T4" y="T5"/>
                </a:cxn>
                <a:cxn ang="T11">
                  <a:pos x="T6" y="T7"/>
                </a:cxn>
              </a:cxnLst>
              <a:rect l="T12" t="T13" r="T14" b="T15"/>
              <a:pathLst>
                <a:path w="104" h="101">
                  <a:moveTo>
                    <a:pt x="0" y="0"/>
                  </a:moveTo>
                  <a:lnTo>
                    <a:pt x="51" y="101"/>
                  </a:lnTo>
                  <a:lnTo>
                    <a:pt x="104" y="0"/>
                  </a:lnTo>
                  <a:lnTo>
                    <a:pt x="0" y="0"/>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grpSp>
      <p:grpSp>
        <p:nvGrpSpPr>
          <p:cNvPr id="78865" name="Group 300"/>
          <p:cNvGrpSpPr>
            <a:grpSpLocks/>
          </p:cNvGrpSpPr>
          <p:nvPr/>
        </p:nvGrpSpPr>
        <p:grpSpPr bwMode="auto">
          <a:xfrm>
            <a:off x="3976688" y="2487613"/>
            <a:ext cx="144462" cy="331787"/>
            <a:chOff x="2562" y="1530"/>
            <a:chExt cx="104" cy="216"/>
          </a:xfrm>
        </p:grpSpPr>
        <p:sp>
          <p:nvSpPr>
            <p:cNvPr id="79072" name="Rectangle 301"/>
            <p:cNvSpPr>
              <a:spLocks noChangeArrowheads="1"/>
            </p:cNvSpPr>
            <p:nvPr/>
          </p:nvSpPr>
          <p:spPr bwMode="auto">
            <a:xfrm>
              <a:off x="2604" y="1530"/>
              <a:ext cx="20" cy="119"/>
            </a:xfrm>
            <a:prstGeom prst="rect">
              <a:avLst/>
            </a:prstGeom>
            <a:solidFill>
              <a:srgbClr val="800080"/>
            </a:solidFill>
            <a:ln w="9525">
              <a:noFill/>
              <a:miter lim="800000"/>
              <a:headEnd/>
              <a:tailEnd/>
            </a:ln>
          </p:spPr>
          <p:txBody>
            <a:bodyPr/>
            <a:lstStyle/>
            <a:p>
              <a:endParaRPr lang="en-GB">
                <a:solidFill>
                  <a:prstClr val="white"/>
                </a:solidFill>
                <a:latin typeface="Calibri"/>
              </a:endParaRPr>
            </a:p>
          </p:txBody>
        </p:sp>
        <p:sp>
          <p:nvSpPr>
            <p:cNvPr id="79073" name="Freeform 302"/>
            <p:cNvSpPr>
              <a:spLocks/>
            </p:cNvSpPr>
            <p:nvPr/>
          </p:nvSpPr>
          <p:spPr bwMode="auto">
            <a:xfrm>
              <a:off x="2562" y="1645"/>
              <a:ext cx="104" cy="101"/>
            </a:xfrm>
            <a:custGeom>
              <a:avLst/>
              <a:gdLst>
                <a:gd name="T0" fmla="*/ 0 w 104"/>
                <a:gd name="T1" fmla="*/ 0 h 101"/>
                <a:gd name="T2" fmla="*/ 53 w 104"/>
                <a:gd name="T3" fmla="*/ 101 h 101"/>
                <a:gd name="T4" fmla="*/ 104 w 104"/>
                <a:gd name="T5" fmla="*/ 0 h 101"/>
                <a:gd name="T6" fmla="*/ 0 w 104"/>
                <a:gd name="T7" fmla="*/ 0 h 101"/>
                <a:gd name="T8" fmla="*/ 0 60000 65536"/>
                <a:gd name="T9" fmla="*/ 0 60000 65536"/>
                <a:gd name="T10" fmla="*/ 0 60000 65536"/>
                <a:gd name="T11" fmla="*/ 0 60000 65536"/>
                <a:gd name="T12" fmla="*/ 0 w 104"/>
                <a:gd name="T13" fmla="*/ 0 h 101"/>
                <a:gd name="T14" fmla="*/ 104 w 104"/>
                <a:gd name="T15" fmla="*/ 101 h 101"/>
              </a:gdLst>
              <a:ahLst/>
              <a:cxnLst>
                <a:cxn ang="T8">
                  <a:pos x="T0" y="T1"/>
                </a:cxn>
                <a:cxn ang="T9">
                  <a:pos x="T2" y="T3"/>
                </a:cxn>
                <a:cxn ang="T10">
                  <a:pos x="T4" y="T5"/>
                </a:cxn>
                <a:cxn ang="T11">
                  <a:pos x="T6" y="T7"/>
                </a:cxn>
              </a:cxnLst>
              <a:rect l="T12" t="T13" r="T14" b="T15"/>
              <a:pathLst>
                <a:path w="104" h="101">
                  <a:moveTo>
                    <a:pt x="0" y="0"/>
                  </a:moveTo>
                  <a:lnTo>
                    <a:pt x="53" y="101"/>
                  </a:lnTo>
                  <a:lnTo>
                    <a:pt x="104" y="0"/>
                  </a:lnTo>
                  <a:lnTo>
                    <a:pt x="0" y="0"/>
                  </a:lnTo>
                  <a:close/>
                </a:path>
              </a:pathLst>
            </a:custGeom>
            <a:solidFill>
              <a:srgbClr val="800080"/>
            </a:solidFill>
            <a:ln w="9525">
              <a:noFill/>
              <a:round/>
              <a:headEnd/>
              <a:tailEnd/>
            </a:ln>
          </p:spPr>
          <p:txBody>
            <a:bodyPr/>
            <a:lstStyle/>
            <a:p>
              <a:endParaRPr lang="en-GB">
                <a:solidFill>
                  <a:prstClr val="white"/>
                </a:solidFill>
                <a:latin typeface="Calibri"/>
              </a:endParaRPr>
            </a:p>
          </p:txBody>
        </p:sp>
      </p:grpSp>
      <p:sp>
        <p:nvSpPr>
          <p:cNvPr id="78974" name="Rectangle 303"/>
          <p:cNvSpPr>
            <a:spLocks noChangeArrowheads="1"/>
          </p:cNvSpPr>
          <p:nvPr/>
        </p:nvSpPr>
        <p:spPr bwMode="auto">
          <a:xfrm>
            <a:off x="1143000" y="4657725"/>
            <a:ext cx="457200" cy="239713"/>
          </a:xfrm>
          <a:prstGeom prst="rect">
            <a:avLst/>
          </a:prstGeom>
          <a:solidFill>
            <a:srgbClr val="FFFFFF"/>
          </a:solidFill>
          <a:ln w="11113">
            <a:solidFill>
              <a:srgbClr val="FF66CC"/>
            </a:solidFill>
            <a:miter lim="800000"/>
            <a:headEnd/>
            <a:tailEnd/>
          </a:ln>
        </p:spPr>
        <p:txBody>
          <a:bodyPr/>
          <a:lstStyle/>
          <a:p>
            <a:endParaRPr lang="en-GB">
              <a:solidFill>
                <a:prstClr val="white"/>
              </a:solidFill>
              <a:latin typeface="Calibri"/>
            </a:endParaRPr>
          </a:p>
        </p:txBody>
      </p:sp>
      <p:sp>
        <p:nvSpPr>
          <p:cNvPr id="78975" name="Rectangle 304"/>
          <p:cNvSpPr>
            <a:spLocks noChangeArrowheads="1"/>
          </p:cNvSpPr>
          <p:nvPr/>
        </p:nvSpPr>
        <p:spPr bwMode="auto">
          <a:xfrm>
            <a:off x="1212850" y="4714875"/>
            <a:ext cx="311150" cy="136525"/>
          </a:xfrm>
          <a:prstGeom prst="rect">
            <a:avLst/>
          </a:prstGeom>
          <a:noFill/>
          <a:ln w="9525">
            <a:noFill/>
            <a:miter lim="800000"/>
            <a:headEnd/>
            <a:tailEnd/>
          </a:ln>
        </p:spPr>
        <p:txBody>
          <a:bodyPr wrap="none" lIns="0" tIns="0" rIns="0" bIns="0">
            <a:spAutoFit/>
          </a:bodyPr>
          <a:lstStyle/>
          <a:p>
            <a:pPr eaLnBrk="0" hangingPunct="0"/>
            <a:r>
              <a:rPr lang="en-US" sz="900" b="1">
                <a:solidFill>
                  <a:srgbClr val="000000"/>
                </a:solidFill>
                <a:latin typeface="Calibri"/>
              </a:rPr>
              <a:t>FNAL</a:t>
            </a:r>
            <a:endParaRPr lang="en-US" sz="2000">
              <a:solidFill>
                <a:prstClr val="white"/>
              </a:solidFill>
              <a:latin typeface="Comic Sans MS" charset="0"/>
            </a:endParaRPr>
          </a:p>
        </p:txBody>
      </p:sp>
      <p:sp>
        <p:nvSpPr>
          <p:cNvPr id="78976" name="Rectangle 307"/>
          <p:cNvSpPr>
            <a:spLocks noChangeArrowheads="1"/>
          </p:cNvSpPr>
          <p:nvPr/>
        </p:nvSpPr>
        <p:spPr bwMode="auto">
          <a:xfrm>
            <a:off x="0" y="2341563"/>
            <a:ext cx="685800" cy="490537"/>
          </a:xfrm>
          <a:prstGeom prst="rect">
            <a:avLst/>
          </a:prstGeom>
          <a:noFill/>
          <a:ln w="9525">
            <a:noFill/>
            <a:miter lim="800000"/>
            <a:headEnd/>
            <a:tailEnd/>
          </a:ln>
        </p:spPr>
        <p:txBody>
          <a:bodyPr/>
          <a:lstStyle/>
          <a:p>
            <a:endParaRPr lang="en-GB">
              <a:solidFill>
                <a:prstClr val="white"/>
              </a:solidFill>
              <a:latin typeface="Calibri"/>
            </a:endParaRPr>
          </a:p>
        </p:txBody>
      </p:sp>
      <p:sp>
        <p:nvSpPr>
          <p:cNvPr id="78977" name="Rectangle 308"/>
          <p:cNvSpPr>
            <a:spLocks noChangeArrowheads="1"/>
          </p:cNvSpPr>
          <p:nvPr/>
        </p:nvSpPr>
        <p:spPr bwMode="auto">
          <a:xfrm>
            <a:off x="44450" y="2259013"/>
            <a:ext cx="896938" cy="182562"/>
          </a:xfrm>
          <a:prstGeom prst="rect">
            <a:avLst/>
          </a:prstGeom>
          <a:noFill/>
          <a:ln w="9525">
            <a:noFill/>
            <a:miter lim="800000"/>
            <a:headEnd/>
            <a:tailEnd/>
          </a:ln>
        </p:spPr>
        <p:txBody>
          <a:bodyPr wrap="none" lIns="0" tIns="0" rIns="0" bIns="0">
            <a:spAutoFit/>
          </a:bodyPr>
          <a:lstStyle/>
          <a:p>
            <a:pPr eaLnBrk="0" hangingPunct="0"/>
            <a:r>
              <a:rPr lang="en-US" sz="1200" b="1">
                <a:solidFill>
                  <a:srgbClr val="3333FF"/>
                </a:solidFill>
                <a:latin typeface="Calibri"/>
              </a:rPr>
              <a:t>Sensor QAC</a:t>
            </a:r>
            <a:endParaRPr lang="en-US" sz="1200">
              <a:solidFill>
                <a:srgbClr val="3333FF"/>
              </a:solidFill>
              <a:latin typeface="Calibri"/>
            </a:endParaRPr>
          </a:p>
        </p:txBody>
      </p:sp>
      <p:sp>
        <p:nvSpPr>
          <p:cNvPr id="78978" name="Rectangle 309"/>
          <p:cNvSpPr>
            <a:spLocks noChangeArrowheads="1"/>
          </p:cNvSpPr>
          <p:nvPr/>
        </p:nvSpPr>
        <p:spPr bwMode="auto">
          <a:xfrm>
            <a:off x="0" y="2970213"/>
            <a:ext cx="752475" cy="492125"/>
          </a:xfrm>
          <a:prstGeom prst="rect">
            <a:avLst/>
          </a:prstGeom>
          <a:noFill/>
          <a:ln w="9525">
            <a:noFill/>
            <a:miter lim="800000"/>
            <a:headEnd/>
            <a:tailEnd/>
          </a:ln>
        </p:spPr>
        <p:txBody>
          <a:bodyPr/>
          <a:lstStyle/>
          <a:p>
            <a:endParaRPr lang="en-GB">
              <a:solidFill>
                <a:prstClr val="white"/>
              </a:solidFill>
              <a:latin typeface="Calibri"/>
            </a:endParaRPr>
          </a:p>
        </p:txBody>
      </p:sp>
      <p:sp>
        <p:nvSpPr>
          <p:cNvPr id="78979" name="Rectangle 310"/>
          <p:cNvSpPr>
            <a:spLocks noChangeArrowheads="1"/>
          </p:cNvSpPr>
          <p:nvPr/>
        </p:nvSpPr>
        <p:spPr bwMode="auto">
          <a:xfrm>
            <a:off x="52388" y="2844800"/>
            <a:ext cx="692150" cy="365125"/>
          </a:xfrm>
          <a:prstGeom prst="rect">
            <a:avLst/>
          </a:prstGeom>
          <a:noFill/>
          <a:ln w="9525">
            <a:noFill/>
            <a:miter lim="800000"/>
            <a:headEnd/>
            <a:tailEnd/>
          </a:ln>
        </p:spPr>
        <p:txBody>
          <a:bodyPr wrap="none" lIns="0" tIns="0" rIns="0" bIns="0">
            <a:spAutoFit/>
          </a:bodyPr>
          <a:lstStyle/>
          <a:p>
            <a:pPr eaLnBrk="0" hangingPunct="0"/>
            <a:r>
              <a:rPr lang="en-US" sz="1200" b="1">
                <a:solidFill>
                  <a:srgbClr val="3333FF"/>
                </a:solidFill>
                <a:latin typeface="Calibri"/>
              </a:rPr>
              <a:t>Module</a:t>
            </a:r>
          </a:p>
          <a:p>
            <a:pPr eaLnBrk="0" hangingPunct="0"/>
            <a:r>
              <a:rPr lang="en-US" sz="1200" b="1">
                <a:solidFill>
                  <a:srgbClr val="3333FF"/>
                </a:solidFill>
                <a:latin typeface="Calibri"/>
              </a:rPr>
              <a:t>assembly</a:t>
            </a:r>
            <a:endParaRPr lang="en-US" sz="1200">
              <a:solidFill>
                <a:srgbClr val="3333FF"/>
              </a:solidFill>
              <a:latin typeface="Calibri"/>
            </a:endParaRPr>
          </a:p>
        </p:txBody>
      </p:sp>
      <p:sp>
        <p:nvSpPr>
          <p:cNvPr id="78980" name="Rectangle 311"/>
          <p:cNvSpPr>
            <a:spLocks noChangeArrowheads="1"/>
          </p:cNvSpPr>
          <p:nvPr/>
        </p:nvSpPr>
        <p:spPr bwMode="auto">
          <a:xfrm>
            <a:off x="49213" y="3854450"/>
            <a:ext cx="852487" cy="490538"/>
          </a:xfrm>
          <a:prstGeom prst="rect">
            <a:avLst/>
          </a:prstGeom>
          <a:noFill/>
          <a:ln w="9525">
            <a:noFill/>
            <a:miter lim="800000"/>
            <a:headEnd/>
            <a:tailEnd/>
          </a:ln>
        </p:spPr>
        <p:txBody>
          <a:bodyPr/>
          <a:lstStyle/>
          <a:p>
            <a:endParaRPr lang="en-GB">
              <a:solidFill>
                <a:prstClr val="white"/>
              </a:solidFill>
              <a:latin typeface="Calibri"/>
            </a:endParaRPr>
          </a:p>
        </p:txBody>
      </p:sp>
      <p:sp>
        <p:nvSpPr>
          <p:cNvPr id="78981" name="Rectangle 312"/>
          <p:cNvSpPr>
            <a:spLocks noChangeArrowheads="1"/>
          </p:cNvSpPr>
          <p:nvPr/>
        </p:nvSpPr>
        <p:spPr bwMode="auto">
          <a:xfrm>
            <a:off x="33338" y="3632200"/>
            <a:ext cx="663575" cy="365125"/>
          </a:xfrm>
          <a:prstGeom prst="rect">
            <a:avLst/>
          </a:prstGeom>
          <a:noFill/>
          <a:ln w="9525">
            <a:noFill/>
            <a:miter lim="800000"/>
            <a:headEnd/>
            <a:tailEnd/>
          </a:ln>
        </p:spPr>
        <p:txBody>
          <a:bodyPr wrap="none" lIns="0" tIns="0" rIns="0" bIns="0">
            <a:spAutoFit/>
          </a:bodyPr>
          <a:lstStyle/>
          <a:p>
            <a:pPr eaLnBrk="0" hangingPunct="0"/>
            <a:r>
              <a:rPr lang="en-US" sz="1200" b="1">
                <a:solidFill>
                  <a:srgbClr val="3333FF"/>
                </a:solidFill>
                <a:latin typeface="Calibri"/>
              </a:rPr>
              <a:t>Bonding </a:t>
            </a:r>
          </a:p>
          <a:p>
            <a:pPr eaLnBrk="0" hangingPunct="0"/>
            <a:r>
              <a:rPr lang="en-US" sz="1200" b="1">
                <a:solidFill>
                  <a:srgbClr val="3333FF"/>
                </a:solidFill>
                <a:latin typeface="Calibri"/>
              </a:rPr>
              <a:t>&amp; testing</a:t>
            </a:r>
            <a:endParaRPr lang="en-US" sz="1200">
              <a:solidFill>
                <a:srgbClr val="3333FF"/>
              </a:solidFill>
              <a:latin typeface="Calibri"/>
            </a:endParaRPr>
          </a:p>
        </p:txBody>
      </p:sp>
      <p:sp>
        <p:nvSpPr>
          <p:cNvPr id="78982" name="Rectangle 313"/>
          <p:cNvSpPr>
            <a:spLocks noChangeArrowheads="1"/>
          </p:cNvSpPr>
          <p:nvPr/>
        </p:nvSpPr>
        <p:spPr bwMode="auto">
          <a:xfrm>
            <a:off x="20638" y="4514850"/>
            <a:ext cx="1035050" cy="879475"/>
          </a:xfrm>
          <a:prstGeom prst="rect">
            <a:avLst/>
          </a:prstGeom>
          <a:noFill/>
          <a:ln w="9525">
            <a:noFill/>
            <a:miter lim="800000"/>
            <a:headEnd/>
            <a:tailEnd/>
          </a:ln>
        </p:spPr>
        <p:txBody>
          <a:bodyPr/>
          <a:lstStyle/>
          <a:p>
            <a:endParaRPr lang="en-GB">
              <a:solidFill>
                <a:prstClr val="white"/>
              </a:solidFill>
              <a:latin typeface="Calibri"/>
            </a:endParaRPr>
          </a:p>
        </p:txBody>
      </p:sp>
      <p:sp>
        <p:nvSpPr>
          <p:cNvPr id="78983" name="Rectangle 314"/>
          <p:cNvSpPr>
            <a:spLocks noChangeArrowheads="1"/>
          </p:cNvSpPr>
          <p:nvPr/>
        </p:nvSpPr>
        <p:spPr bwMode="auto">
          <a:xfrm>
            <a:off x="44450" y="5619750"/>
            <a:ext cx="1158875" cy="182563"/>
          </a:xfrm>
          <a:prstGeom prst="rect">
            <a:avLst/>
          </a:prstGeom>
          <a:noFill/>
          <a:ln w="9525">
            <a:noFill/>
            <a:miter lim="800000"/>
            <a:headEnd/>
            <a:tailEnd/>
          </a:ln>
        </p:spPr>
        <p:txBody>
          <a:bodyPr wrap="none" lIns="0" tIns="0" rIns="0" bIns="0">
            <a:spAutoFit/>
          </a:bodyPr>
          <a:lstStyle/>
          <a:p>
            <a:pPr eaLnBrk="0" hangingPunct="0"/>
            <a:r>
              <a:rPr lang="en-US" sz="1200" b="1">
                <a:solidFill>
                  <a:srgbClr val="3333FF"/>
                </a:solidFill>
                <a:latin typeface="Calibri"/>
              </a:rPr>
              <a:t>Sub-assemblies</a:t>
            </a:r>
            <a:endParaRPr lang="en-US" sz="1200">
              <a:solidFill>
                <a:srgbClr val="3333FF"/>
              </a:solidFill>
              <a:latin typeface="Calibri"/>
            </a:endParaRPr>
          </a:p>
        </p:txBody>
      </p:sp>
      <p:grpSp>
        <p:nvGrpSpPr>
          <p:cNvPr id="78866" name="Group 315"/>
          <p:cNvGrpSpPr>
            <a:grpSpLocks/>
          </p:cNvGrpSpPr>
          <p:nvPr/>
        </p:nvGrpSpPr>
        <p:grpSpPr bwMode="auto">
          <a:xfrm>
            <a:off x="1409700" y="3665538"/>
            <a:ext cx="600075" cy="328612"/>
            <a:chOff x="600" y="2036"/>
            <a:chExt cx="378" cy="200"/>
          </a:xfrm>
        </p:grpSpPr>
        <p:sp>
          <p:nvSpPr>
            <p:cNvPr id="79070" name="Rectangle 316"/>
            <p:cNvSpPr>
              <a:spLocks noChangeArrowheads="1"/>
            </p:cNvSpPr>
            <p:nvPr/>
          </p:nvSpPr>
          <p:spPr bwMode="auto">
            <a:xfrm>
              <a:off x="600" y="2036"/>
              <a:ext cx="378" cy="200"/>
            </a:xfrm>
            <a:prstGeom prst="rect">
              <a:avLst/>
            </a:prstGeom>
            <a:solidFill>
              <a:srgbClr val="66FF33"/>
            </a:solidFill>
            <a:ln w="31750">
              <a:solidFill>
                <a:srgbClr val="006600"/>
              </a:solidFill>
              <a:miter lim="800000"/>
              <a:headEnd/>
              <a:tailEnd/>
            </a:ln>
          </p:spPr>
          <p:txBody>
            <a:bodyPr/>
            <a:lstStyle/>
            <a:p>
              <a:endParaRPr lang="en-GB">
                <a:solidFill>
                  <a:prstClr val="white"/>
                </a:solidFill>
                <a:latin typeface="Calibri"/>
              </a:endParaRPr>
            </a:p>
          </p:txBody>
        </p:sp>
        <p:sp>
          <p:nvSpPr>
            <p:cNvPr id="79071" name="Rectangle 317"/>
            <p:cNvSpPr>
              <a:spLocks noChangeArrowheads="1"/>
            </p:cNvSpPr>
            <p:nvPr/>
          </p:nvSpPr>
          <p:spPr bwMode="auto">
            <a:xfrm>
              <a:off x="658" y="2067"/>
              <a:ext cx="294" cy="121"/>
            </a:xfrm>
            <a:prstGeom prst="rect">
              <a:avLst/>
            </a:prstGeom>
            <a:noFill/>
            <a:ln w="9525">
              <a:noFill/>
              <a:miter lim="800000"/>
              <a:headEnd/>
              <a:tailEnd/>
            </a:ln>
          </p:spPr>
          <p:txBody>
            <a:bodyPr wrap="none" lIns="0" tIns="0" rIns="0" bIns="0">
              <a:spAutoFit/>
            </a:bodyPr>
            <a:lstStyle/>
            <a:p>
              <a:pPr eaLnBrk="0" hangingPunct="0"/>
              <a:r>
                <a:rPr lang="en-US" sz="1300" b="1">
                  <a:solidFill>
                    <a:srgbClr val="006600"/>
                  </a:solidFill>
                  <a:latin typeface="Helvetica" pitchFamily="34" charset="0"/>
                </a:rPr>
                <a:t>UCSB</a:t>
              </a:r>
              <a:endParaRPr lang="en-US" sz="2000">
                <a:solidFill>
                  <a:prstClr val="white"/>
                </a:solidFill>
                <a:latin typeface="Comic Sans MS" charset="0"/>
              </a:endParaRPr>
            </a:p>
          </p:txBody>
        </p:sp>
      </p:grpSp>
      <p:sp>
        <p:nvSpPr>
          <p:cNvPr id="78985" name="Rectangle 318"/>
          <p:cNvSpPr>
            <a:spLocks noChangeArrowheads="1"/>
          </p:cNvSpPr>
          <p:nvPr/>
        </p:nvSpPr>
        <p:spPr bwMode="auto">
          <a:xfrm>
            <a:off x="842963" y="2868613"/>
            <a:ext cx="598487" cy="328612"/>
          </a:xfrm>
          <a:prstGeom prst="rect">
            <a:avLst/>
          </a:prstGeom>
          <a:solidFill>
            <a:srgbClr val="00CC99"/>
          </a:solidFill>
          <a:ln w="31750">
            <a:solidFill>
              <a:srgbClr val="3333CC"/>
            </a:solidFill>
            <a:miter lim="800000"/>
            <a:headEnd/>
            <a:tailEnd/>
          </a:ln>
        </p:spPr>
        <p:txBody>
          <a:bodyPr/>
          <a:lstStyle/>
          <a:p>
            <a:endParaRPr lang="en-GB">
              <a:solidFill>
                <a:prstClr val="white"/>
              </a:solidFill>
              <a:latin typeface="Calibri"/>
            </a:endParaRPr>
          </a:p>
        </p:txBody>
      </p:sp>
      <p:sp>
        <p:nvSpPr>
          <p:cNvPr id="78986" name="Rectangle 319"/>
          <p:cNvSpPr>
            <a:spLocks noChangeArrowheads="1"/>
          </p:cNvSpPr>
          <p:nvPr/>
        </p:nvSpPr>
        <p:spPr bwMode="auto">
          <a:xfrm>
            <a:off x="942975" y="2938463"/>
            <a:ext cx="434975" cy="198437"/>
          </a:xfrm>
          <a:prstGeom prst="rect">
            <a:avLst/>
          </a:prstGeom>
          <a:noFill/>
          <a:ln w="9525">
            <a:noFill/>
            <a:miter lim="800000"/>
            <a:headEnd/>
            <a:tailEnd/>
          </a:ln>
        </p:spPr>
        <p:txBody>
          <a:bodyPr wrap="none" lIns="0" tIns="0" rIns="0" bIns="0">
            <a:spAutoFit/>
          </a:bodyPr>
          <a:lstStyle/>
          <a:p>
            <a:pPr eaLnBrk="0" hangingPunct="0"/>
            <a:r>
              <a:rPr lang="en-US" sz="1300" b="1">
                <a:solidFill>
                  <a:srgbClr val="3333CC"/>
                </a:solidFill>
                <a:latin typeface="Helvetica" pitchFamily="34" charset="0"/>
              </a:rPr>
              <a:t>FNAL</a:t>
            </a:r>
            <a:endParaRPr lang="en-US" sz="2000">
              <a:solidFill>
                <a:prstClr val="white"/>
              </a:solidFill>
              <a:latin typeface="Comic Sans MS" charset="0"/>
            </a:endParaRPr>
          </a:p>
        </p:txBody>
      </p:sp>
      <p:grpSp>
        <p:nvGrpSpPr>
          <p:cNvPr id="78867" name="Group 320"/>
          <p:cNvGrpSpPr>
            <a:grpSpLocks/>
          </p:cNvGrpSpPr>
          <p:nvPr/>
        </p:nvGrpSpPr>
        <p:grpSpPr bwMode="auto">
          <a:xfrm>
            <a:off x="1827213" y="2538413"/>
            <a:ext cx="142875" cy="331787"/>
            <a:chOff x="975" y="1544"/>
            <a:chExt cx="103" cy="216"/>
          </a:xfrm>
        </p:grpSpPr>
        <p:sp>
          <p:nvSpPr>
            <p:cNvPr id="79068" name="Rectangle 321"/>
            <p:cNvSpPr>
              <a:spLocks noChangeArrowheads="1"/>
            </p:cNvSpPr>
            <p:nvPr/>
          </p:nvSpPr>
          <p:spPr bwMode="auto">
            <a:xfrm>
              <a:off x="1016" y="1544"/>
              <a:ext cx="20" cy="119"/>
            </a:xfrm>
            <a:prstGeom prst="rect">
              <a:avLst/>
            </a:prstGeom>
            <a:solidFill>
              <a:srgbClr val="800080"/>
            </a:solidFill>
            <a:ln w="9525">
              <a:noFill/>
              <a:miter lim="800000"/>
              <a:headEnd/>
              <a:tailEnd/>
            </a:ln>
          </p:spPr>
          <p:txBody>
            <a:bodyPr/>
            <a:lstStyle/>
            <a:p>
              <a:endParaRPr lang="en-GB">
                <a:solidFill>
                  <a:prstClr val="white"/>
                </a:solidFill>
                <a:latin typeface="Calibri"/>
              </a:endParaRPr>
            </a:p>
          </p:txBody>
        </p:sp>
        <p:sp>
          <p:nvSpPr>
            <p:cNvPr id="79069" name="Freeform 322"/>
            <p:cNvSpPr>
              <a:spLocks/>
            </p:cNvSpPr>
            <p:nvPr/>
          </p:nvSpPr>
          <p:spPr bwMode="auto">
            <a:xfrm>
              <a:off x="975" y="1658"/>
              <a:ext cx="103" cy="102"/>
            </a:xfrm>
            <a:custGeom>
              <a:avLst/>
              <a:gdLst>
                <a:gd name="T0" fmla="*/ 0 w 103"/>
                <a:gd name="T1" fmla="*/ 0 h 102"/>
                <a:gd name="T2" fmla="*/ 52 w 103"/>
                <a:gd name="T3" fmla="*/ 102 h 102"/>
                <a:gd name="T4" fmla="*/ 103 w 103"/>
                <a:gd name="T5" fmla="*/ 0 h 102"/>
                <a:gd name="T6" fmla="*/ 0 w 103"/>
                <a:gd name="T7" fmla="*/ 0 h 102"/>
                <a:gd name="T8" fmla="*/ 0 60000 65536"/>
                <a:gd name="T9" fmla="*/ 0 60000 65536"/>
                <a:gd name="T10" fmla="*/ 0 60000 65536"/>
                <a:gd name="T11" fmla="*/ 0 60000 65536"/>
                <a:gd name="T12" fmla="*/ 0 w 103"/>
                <a:gd name="T13" fmla="*/ 0 h 102"/>
                <a:gd name="T14" fmla="*/ 103 w 103"/>
                <a:gd name="T15" fmla="*/ 102 h 102"/>
              </a:gdLst>
              <a:ahLst/>
              <a:cxnLst>
                <a:cxn ang="T8">
                  <a:pos x="T0" y="T1"/>
                </a:cxn>
                <a:cxn ang="T9">
                  <a:pos x="T2" y="T3"/>
                </a:cxn>
                <a:cxn ang="T10">
                  <a:pos x="T4" y="T5"/>
                </a:cxn>
                <a:cxn ang="T11">
                  <a:pos x="T6" y="T7"/>
                </a:cxn>
              </a:cxnLst>
              <a:rect l="T12" t="T13" r="T14" b="T15"/>
              <a:pathLst>
                <a:path w="103" h="102">
                  <a:moveTo>
                    <a:pt x="0" y="0"/>
                  </a:moveTo>
                  <a:lnTo>
                    <a:pt x="52" y="102"/>
                  </a:lnTo>
                  <a:lnTo>
                    <a:pt x="103" y="0"/>
                  </a:lnTo>
                  <a:lnTo>
                    <a:pt x="0" y="0"/>
                  </a:lnTo>
                  <a:close/>
                </a:path>
              </a:pathLst>
            </a:custGeom>
            <a:solidFill>
              <a:srgbClr val="800080"/>
            </a:solidFill>
            <a:ln w="9525">
              <a:noFill/>
              <a:round/>
              <a:headEnd/>
              <a:tailEnd/>
            </a:ln>
          </p:spPr>
          <p:txBody>
            <a:bodyPr/>
            <a:lstStyle/>
            <a:p>
              <a:endParaRPr lang="en-GB">
                <a:solidFill>
                  <a:prstClr val="white"/>
                </a:solidFill>
                <a:latin typeface="Calibri"/>
              </a:endParaRPr>
            </a:p>
          </p:txBody>
        </p:sp>
      </p:grpSp>
      <p:sp>
        <p:nvSpPr>
          <p:cNvPr id="78988" name="Line 323"/>
          <p:cNvSpPr>
            <a:spLocks noChangeShapeType="1"/>
          </p:cNvSpPr>
          <p:nvPr/>
        </p:nvSpPr>
        <p:spPr bwMode="auto">
          <a:xfrm flipH="1">
            <a:off x="1230313" y="2384425"/>
            <a:ext cx="461962" cy="461963"/>
          </a:xfrm>
          <a:prstGeom prst="line">
            <a:avLst/>
          </a:prstGeom>
          <a:noFill/>
          <a:ln w="38100">
            <a:solidFill>
              <a:srgbClr val="800080"/>
            </a:solidFill>
            <a:round/>
            <a:headEnd/>
            <a:tailEnd type="triangle" w="med" len="med"/>
          </a:ln>
        </p:spPr>
        <p:txBody>
          <a:bodyPr/>
          <a:lstStyle/>
          <a:p>
            <a:endParaRPr lang="en-GB">
              <a:solidFill>
                <a:prstClr val="white"/>
              </a:solidFill>
              <a:latin typeface="Calibri"/>
            </a:endParaRPr>
          </a:p>
        </p:txBody>
      </p:sp>
      <p:sp>
        <p:nvSpPr>
          <p:cNvPr id="78989" name="Line 324"/>
          <p:cNvSpPr>
            <a:spLocks noChangeShapeType="1"/>
          </p:cNvSpPr>
          <p:nvPr/>
        </p:nvSpPr>
        <p:spPr bwMode="auto">
          <a:xfrm>
            <a:off x="1139825" y="3197225"/>
            <a:ext cx="0" cy="452438"/>
          </a:xfrm>
          <a:prstGeom prst="line">
            <a:avLst/>
          </a:prstGeom>
          <a:noFill/>
          <a:ln w="38100">
            <a:solidFill>
              <a:schemeClr val="accent2"/>
            </a:solidFill>
            <a:prstDash val="sysDot"/>
            <a:round/>
            <a:headEnd/>
            <a:tailEnd type="triangle" w="med" len="med"/>
          </a:ln>
        </p:spPr>
        <p:txBody>
          <a:bodyPr/>
          <a:lstStyle/>
          <a:p>
            <a:endParaRPr lang="en-GB">
              <a:solidFill>
                <a:prstClr val="white"/>
              </a:solidFill>
              <a:latin typeface="Calibri"/>
            </a:endParaRPr>
          </a:p>
        </p:txBody>
      </p:sp>
      <p:sp>
        <p:nvSpPr>
          <p:cNvPr id="78990" name="Line 325"/>
          <p:cNvSpPr>
            <a:spLocks noChangeShapeType="1"/>
          </p:cNvSpPr>
          <p:nvPr/>
        </p:nvSpPr>
        <p:spPr bwMode="auto">
          <a:xfrm>
            <a:off x="1123950" y="4011613"/>
            <a:ext cx="0" cy="284162"/>
          </a:xfrm>
          <a:prstGeom prst="line">
            <a:avLst/>
          </a:prstGeom>
          <a:noFill/>
          <a:ln w="28575" cap="rnd">
            <a:solidFill>
              <a:schemeClr val="accent2"/>
            </a:solidFill>
            <a:prstDash val="sysDot"/>
            <a:round/>
            <a:headEnd/>
            <a:tailEnd type="triangle" w="med" len="med"/>
          </a:ln>
        </p:spPr>
        <p:txBody>
          <a:bodyPr/>
          <a:lstStyle/>
          <a:p>
            <a:endParaRPr lang="en-GB">
              <a:solidFill>
                <a:prstClr val="white"/>
              </a:solidFill>
              <a:latin typeface="Calibri"/>
            </a:endParaRPr>
          </a:p>
        </p:txBody>
      </p:sp>
      <p:sp>
        <p:nvSpPr>
          <p:cNvPr id="78991" name="Rectangle 326"/>
          <p:cNvSpPr>
            <a:spLocks noChangeArrowheads="1"/>
          </p:cNvSpPr>
          <p:nvPr/>
        </p:nvSpPr>
        <p:spPr bwMode="auto">
          <a:xfrm>
            <a:off x="55563" y="4370388"/>
            <a:ext cx="788987" cy="547687"/>
          </a:xfrm>
          <a:prstGeom prst="rect">
            <a:avLst/>
          </a:prstGeom>
          <a:noFill/>
          <a:ln w="9525">
            <a:noFill/>
            <a:miter lim="800000"/>
            <a:headEnd/>
            <a:tailEnd/>
          </a:ln>
        </p:spPr>
        <p:txBody>
          <a:bodyPr wrap="none" lIns="0" tIns="0" rIns="0" bIns="0">
            <a:spAutoFit/>
          </a:bodyPr>
          <a:lstStyle/>
          <a:p>
            <a:pPr eaLnBrk="0" hangingPunct="0"/>
            <a:r>
              <a:rPr lang="en-US" sz="1200" b="1">
                <a:solidFill>
                  <a:srgbClr val="3333FF"/>
                </a:solidFill>
                <a:latin typeface="Calibri"/>
              </a:rPr>
              <a:t>Integration</a:t>
            </a:r>
          </a:p>
          <a:p>
            <a:pPr eaLnBrk="0" hangingPunct="0"/>
            <a:r>
              <a:rPr lang="en-US" sz="1200" b="1">
                <a:solidFill>
                  <a:srgbClr val="3333FF"/>
                </a:solidFill>
                <a:latin typeface="Calibri"/>
              </a:rPr>
              <a:t>into </a:t>
            </a:r>
          </a:p>
          <a:p>
            <a:pPr eaLnBrk="0" hangingPunct="0"/>
            <a:r>
              <a:rPr lang="en-US" sz="1200" b="1">
                <a:solidFill>
                  <a:srgbClr val="3333FF"/>
                </a:solidFill>
                <a:latin typeface="Calibri"/>
              </a:rPr>
              <a:t>mechanics</a:t>
            </a:r>
            <a:endParaRPr lang="en-US" sz="1200">
              <a:solidFill>
                <a:srgbClr val="3333FF"/>
              </a:solidFill>
              <a:latin typeface="Calibri"/>
            </a:endParaRPr>
          </a:p>
        </p:txBody>
      </p:sp>
      <p:sp>
        <p:nvSpPr>
          <p:cNvPr id="78992" name="Line 327"/>
          <p:cNvSpPr>
            <a:spLocks noChangeShapeType="1"/>
          </p:cNvSpPr>
          <p:nvPr/>
        </p:nvSpPr>
        <p:spPr bwMode="auto">
          <a:xfrm>
            <a:off x="4078288" y="5051425"/>
            <a:ext cx="0" cy="358775"/>
          </a:xfrm>
          <a:prstGeom prst="line">
            <a:avLst/>
          </a:prstGeom>
          <a:noFill/>
          <a:ln w="28575">
            <a:solidFill>
              <a:srgbClr val="FF0066"/>
            </a:solidFill>
            <a:prstDash val="solid"/>
            <a:round/>
            <a:headEnd/>
            <a:tailEnd type="triangle" w="med" len="med"/>
          </a:ln>
        </p:spPr>
        <p:txBody>
          <a:bodyPr/>
          <a:lstStyle/>
          <a:p>
            <a:endParaRPr lang="en-GB">
              <a:solidFill>
                <a:prstClr val="white"/>
              </a:solidFill>
              <a:latin typeface="Calibri"/>
            </a:endParaRPr>
          </a:p>
        </p:txBody>
      </p:sp>
      <p:sp>
        <p:nvSpPr>
          <p:cNvPr id="78993" name="Line 328"/>
          <p:cNvSpPr>
            <a:spLocks noChangeShapeType="1"/>
          </p:cNvSpPr>
          <p:nvPr/>
        </p:nvSpPr>
        <p:spPr bwMode="auto">
          <a:xfrm>
            <a:off x="1949450" y="5057775"/>
            <a:ext cx="0" cy="358775"/>
          </a:xfrm>
          <a:prstGeom prst="line">
            <a:avLst/>
          </a:prstGeom>
          <a:noFill/>
          <a:ln w="28575">
            <a:solidFill>
              <a:srgbClr val="FF0066"/>
            </a:solidFill>
            <a:round/>
            <a:headEnd/>
            <a:tailEnd type="triangle" w="med" len="med"/>
          </a:ln>
        </p:spPr>
        <p:txBody>
          <a:bodyPr/>
          <a:lstStyle/>
          <a:p>
            <a:endParaRPr lang="en-GB">
              <a:solidFill>
                <a:prstClr val="white"/>
              </a:solidFill>
              <a:latin typeface="Calibri"/>
            </a:endParaRPr>
          </a:p>
        </p:txBody>
      </p:sp>
      <p:sp>
        <p:nvSpPr>
          <p:cNvPr id="78994" name="Line 329"/>
          <p:cNvSpPr>
            <a:spLocks noChangeShapeType="1"/>
          </p:cNvSpPr>
          <p:nvPr/>
        </p:nvSpPr>
        <p:spPr bwMode="auto">
          <a:xfrm>
            <a:off x="6200775" y="5083175"/>
            <a:ext cx="0" cy="358775"/>
          </a:xfrm>
          <a:prstGeom prst="line">
            <a:avLst/>
          </a:prstGeom>
          <a:noFill/>
          <a:ln w="28575">
            <a:solidFill>
              <a:srgbClr val="FF0066"/>
            </a:solidFill>
            <a:round/>
            <a:headEnd/>
            <a:tailEnd type="triangle" w="med" len="med"/>
          </a:ln>
        </p:spPr>
        <p:txBody>
          <a:bodyPr/>
          <a:lstStyle/>
          <a:p>
            <a:endParaRPr lang="en-GB">
              <a:solidFill>
                <a:prstClr val="white"/>
              </a:solidFill>
              <a:latin typeface="Calibri"/>
            </a:endParaRPr>
          </a:p>
        </p:txBody>
      </p:sp>
      <p:sp>
        <p:nvSpPr>
          <p:cNvPr id="78995" name="Line 330"/>
          <p:cNvSpPr>
            <a:spLocks noChangeShapeType="1"/>
          </p:cNvSpPr>
          <p:nvPr/>
        </p:nvSpPr>
        <p:spPr bwMode="auto">
          <a:xfrm>
            <a:off x="7939088" y="5078413"/>
            <a:ext cx="0" cy="358775"/>
          </a:xfrm>
          <a:prstGeom prst="line">
            <a:avLst/>
          </a:prstGeom>
          <a:noFill/>
          <a:ln w="28575">
            <a:solidFill>
              <a:srgbClr val="FF0066"/>
            </a:solidFill>
            <a:round/>
            <a:headEnd/>
            <a:tailEnd type="triangle" w="med" len="med"/>
          </a:ln>
        </p:spPr>
        <p:txBody>
          <a:bodyPr/>
          <a:lstStyle/>
          <a:p>
            <a:endParaRPr lang="en-GB">
              <a:solidFill>
                <a:prstClr val="white"/>
              </a:solidFill>
              <a:latin typeface="Calibri"/>
            </a:endParaRPr>
          </a:p>
        </p:txBody>
      </p:sp>
      <p:sp>
        <p:nvSpPr>
          <p:cNvPr id="78996" name="Line 331"/>
          <p:cNvSpPr>
            <a:spLocks noChangeShapeType="1"/>
          </p:cNvSpPr>
          <p:nvPr/>
        </p:nvSpPr>
        <p:spPr bwMode="auto">
          <a:xfrm>
            <a:off x="1681163" y="4014788"/>
            <a:ext cx="0" cy="284162"/>
          </a:xfrm>
          <a:prstGeom prst="line">
            <a:avLst/>
          </a:prstGeom>
          <a:noFill/>
          <a:ln w="28575" cap="rnd">
            <a:solidFill>
              <a:schemeClr val="accent2"/>
            </a:solidFill>
            <a:prstDash val="sysDot"/>
            <a:round/>
            <a:headEnd/>
            <a:tailEnd type="triangle" w="med" len="med"/>
          </a:ln>
        </p:spPr>
        <p:txBody>
          <a:bodyPr/>
          <a:lstStyle/>
          <a:p>
            <a:endParaRPr lang="en-GB">
              <a:solidFill>
                <a:prstClr val="white"/>
              </a:solidFill>
              <a:latin typeface="Calibri"/>
            </a:endParaRPr>
          </a:p>
        </p:txBody>
      </p:sp>
      <p:sp>
        <p:nvSpPr>
          <p:cNvPr id="78997" name="Rectangle 332"/>
          <p:cNvSpPr>
            <a:spLocks noChangeArrowheads="1"/>
          </p:cNvSpPr>
          <p:nvPr/>
        </p:nvSpPr>
        <p:spPr bwMode="auto">
          <a:xfrm>
            <a:off x="1993900" y="4667250"/>
            <a:ext cx="457200" cy="239713"/>
          </a:xfrm>
          <a:prstGeom prst="rect">
            <a:avLst/>
          </a:prstGeom>
          <a:solidFill>
            <a:srgbClr val="FFFFFF"/>
          </a:solidFill>
          <a:ln w="11113">
            <a:solidFill>
              <a:srgbClr val="FF66CC"/>
            </a:solidFill>
            <a:miter lim="800000"/>
            <a:headEnd/>
            <a:tailEnd/>
          </a:ln>
        </p:spPr>
        <p:txBody>
          <a:bodyPr/>
          <a:lstStyle/>
          <a:p>
            <a:endParaRPr lang="en-GB">
              <a:solidFill>
                <a:prstClr val="white"/>
              </a:solidFill>
              <a:latin typeface="Calibri"/>
            </a:endParaRPr>
          </a:p>
        </p:txBody>
      </p:sp>
      <p:sp>
        <p:nvSpPr>
          <p:cNvPr id="78998" name="Rectangle 333"/>
          <p:cNvSpPr>
            <a:spLocks noChangeArrowheads="1"/>
          </p:cNvSpPr>
          <p:nvPr/>
        </p:nvSpPr>
        <p:spPr bwMode="auto">
          <a:xfrm>
            <a:off x="2095500" y="4730750"/>
            <a:ext cx="304800" cy="136525"/>
          </a:xfrm>
          <a:prstGeom prst="rect">
            <a:avLst/>
          </a:prstGeom>
          <a:noFill/>
          <a:ln w="9525">
            <a:noFill/>
            <a:miter lim="800000"/>
            <a:headEnd/>
            <a:tailEnd/>
          </a:ln>
        </p:spPr>
        <p:txBody>
          <a:bodyPr wrap="none" lIns="0" tIns="0" rIns="0" bIns="0">
            <a:spAutoFit/>
          </a:bodyPr>
          <a:lstStyle/>
          <a:p>
            <a:pPr eaLnBrk="0" hangingPunct="0"/>
            <a:r>
              <a:rPr lang="en-US" sz="900" b="1">
                <a:solidFill>
                  <a:srgbClr val="000000"/>
                </a:solidFill>
                <a:latin typeface="Calibri"/>
              </a:rPr>
              <a:t>UCSB</a:t>
            </a:r>
            <a:endParaRPr lang="en-US" sz="2000">
              <a:solidFill>
                <a:prstClr val="white"/>
              </a:solidFill>
              <a:latin typeface="Comic Sans MS" charset="0"/>
            </a:endParaRPr>
          </a:p>
        </p:txBody>
      </p:sp>
      <p:sp>
        <p:nvSpPr>
          <p:cNvPr id="78999" name="Rectangle 334"/>
          <p:cNvSpPr>
            <a:spLocks noChangeArrowheads="1"/>
          </p:cNvSpPr>
          <p:nvPr/>
        </p:nvSpPr>
        <p:spPr bwMode="auto">
          <a:xfrm>
            <a:off x="6553200" y="4754563"/>
            <a:ext cx="762000" cy="274637"/>
          </a:xfrm>
          <a:prstGeom prst="rect">
            <a:avLst/>
          </a:prstGeom>
          <a:solidFill>
            <a:srgbClr val="FFFFFF"/>
          </a:solidFill>
          <a:ln w="11113">
            <a:solidFill>
              <a:srgbClr val="FF0066"/>
            </a:solidFill>
            <a:miter lim="800000"/>
            <a:headEnd/>
            <a:tailEnd/>
          </a:ln>
        </p:spPr>
        <p:txBody>
          <a:bodyPr/>
          <a:lstStyle/>
          <a:p>
            <a:endParaRPr lang="en-GB">
              <a:solidFill>
                <a:prstClr val="white"/>
              </a:solidFill>
              <a:latin typeface="Calibri"/>
            </a:endParaRPr>
          </a:p>
        </p:txBody>
      </p:sp>
      <p:sp>
        <p:nvSpPr>
          <p:cNvPr id="79000" name="Rectangle 335"/>
          <p:cNvSpPr>
            <a:spLocks noChangeArrowheads="1"/>
          </p:cNvSpPr>
          <p:nvPr/>
        </p:nvSpPr>
        <p:spPr bwMode="auto">
          <a:xfrm>
            <a:off x="6629400" y="4800600"/>
            <a:ext cx="614363" cy="168275"/>
          </a:xfrm>
          <a:prstGeom prst="rect">
            <a:avLst/>
          </a:prstGeom>
          <a:noFill/>
          <a:ln w="9525">
            <a:noFill/>
            <a:miter lim="800000"/>
            <a:headEnd/>
            <a:tailEnd/>
          </a:ln>
        </p:spPr>
        <p:txBody>
          <a:bodyPr wrap="none" lIns="0" tIns="0" rIns="0" bIns="0">
            <a:spAutoFit/>
          </a:bodyPr>
          <a:lstStyle/>
          <a:p>
            <a:pPr eaLnBrk="0" hangingPunct="0"/>
            <a:r>
              <a:rPr lang="en-US" sz="1100" b="1">
                <a:solidFill>
                  <a:prstClr val="black"/>
                </a:solidFill>
                <a:latin typeface="Helvetica" pitchFamily="34" charset="0"/>
              </a:rPr>
              <a:t>Hamburg</a:t>
            </a:r>
            <a:endParaRPr lang="en-US" sz="2000">
              <a:solidFill>
                <a:prstClr val="black"/>
              </a:solidFill>
              <a:latin typeface="Comic Sans MS" charset="0"/>
            </a:endParaRPr>
          </a:p>
        </p:txBody>
      </p:sp>
      <p:sp>
        <p:nvSpPr>
          <p:cNvPr id="79001" name="Rectangle 336"/>
          <p:cNvSpPr>
            <a:spLocks noChangeArrowheads="1"/>
          </p:cNvSpPr>
          <p:nvPr/>
        </p:nvSpPr>
        <p:spPr bwMode="auto">
          <a:xfrm>
            <a:off x="4805363" y="762000"/>
            <a:ext cx="1671637" cy="522288"/>
          </a:xfrm>
          <a:prstGeom prst="rect">
            <a:avLst/>
          </a:prstGeom>
          <a:solidFill>
            <a:srgbClr val="CCCCFF"/>
          </a:solidFill>
          <a:ln w="31750">
            <a:solidFill>
              <a:srgbClr val="3333CC"/>
            </a:solidFill>
            <a:miter lim="800000"/>
            <a:headEnd/>
            <a:tailEnd/>
          </a:ln>
        </p:spPr>
        <p:txBody>
          <a:bodyPr/>
          <a:lstStyle/>
          <a:p>
            <a:endParaRPr lang="en-GB">
              <a:solidFill>
                <a:prstClr val="white"/>
              </a:solidFill>
              <a:latin typeface="Calibri"/>
            </a:endParaRPr>
          </a:p>
        </p:txBody>
      </p:sp>
      <p:sp>
        <p:nvSpPr>
          <p:cNvPr id="79002" name="Rectangle 337"/>
          <p:cNvSpPr>
            <a:spLocks noChangeArrowheads="1"/>
          </p:cNvSpPr>
          <p:nvPr/>
        </p:nvSpPr>
        <p:spPr bwMode="auto">
          <a:xfrm>
            <a:off x="4910138" y="831850"/>
            <a:ext cx="676211" cy="200055"/>
          </a:xfrm>
          <a:prstGeom prst="rect">
            <a:avLst/>
          </a:prstGeom>
          <a:noFill/>
          <a:ln w="9525">
            <a:noFill/>
            <a:miter lim="800000"/>
            <a:headEnd/>
            <a:tailEnd/>
          </a:ln>
        </p:spPr>
        <p:txBody>
          <a:bodyPr wrap="none" lIns="0" tIns="0" rIns="0" bIns="0">
            <a:spAutoFit/>
          </a:bodyPr>
          <a:lstStyle/>
          <a:p>
            <a:pPr eaLnBrk="0" hangingPunct="0"/>
            <a:r>
              <a:rPr lang="en-US" sz="1300" b="1" dirty="0">
                <a:solidFill>
                  <a:srgbClr val="000000"/>
                </a:solidFill>
                <a:latin typeface="Helvetica" pitchFamily="34" charset="0"/>
              </a:rPr>
              <a:t>Hybrids:</a:t>
            </a:r>
            <a:endParaRPr lang="en-US" sz="2000" dirty="0">
              <a:solidFill>
                <a:srgbClr val="000000"/>
              </a:solidFill>
              <a:latin typeface="Comic Sans MS" charset="0"/>
            </a:endParaRPr>
          </a:p>
        </p:txBody>
      </p:sp>
      <p:sp>
        <p:nvSpPr>
          <p:cNvPr id="79003" name="Rectangle 338"/>
          <p:cNvSpPr>
            <a:spLocks noChangeArrowheads="1"/>
          </p:cNvSpPr>
          <p:nvPr/>
        </p:nvSpPr>
        <p:spPr bwMode="auto">
          <a:xfrm>
            <a:off x="4876800" y="1028700"/>
            <a:ext cx="1536700" cy="198438"/>
          </a:xfrm>
          <a:prstGeom prst="rect">
            <a:avLst/>
          </a:prstGeom>
          <a:noFill/>
          <a:ln w="9525">
            <a:noFill/>
            <a:miter lim="800000"/>
            <a:headEnd/>
            <a:tailEnd/>
          </a:ln>
        </p:spPr>
        <p:txBody>
          <a:bodyPr wrap="none" lIns="0" tIns="0" rIns="0" bIns="0">
            <a:spAutoFit/>
          </a:bodyPr>
          <a:lstStyle/>
          <a:p>
            <a:pPr eaLnBrk="0" hangingPunct="0"/>
            <a:r>
              <a:rPr lang="en-US" sz="1300" b="1" i="1">
                <a:solidFill>
                  <a:srgbClr val="FF3300"/>
                </a:solidFill>
                <a:latin typeface="Helvetica" pitchFamily="34" charset="0"/>
              </a:rPr>
              <a:t>Factory</a:t>
            </a:r>
            <a:r>
              <a:rPr lang="en-US" sz="1300" b="1">
                <a:solidFill>
                  <a:srgbClr val="333399"/>
                </a:solidFill>
                <a:latin typeface="Helvetica" pitchFamily="34" charset="0"/>
              </a:rPr>
              <a:t>-Strasbourg</a:t>
            </a:r>
            <a:endParaRPr lang="en-US" sz="2000" b="1">
              <a:solidFill>
                <a:prstClr val="white"/>
              </a:solidFill>
              <a:latin typeface="Comic Sans MS" charset="0"/>
            </a:endParaRPr>
          </a:p>
        </p:txBody>
      </p:sp>
      <p:grpSp>
        <p:nvGrpSpPr>
          <p:cNvPr id="78868" name="Group 339"/>
          <p:cNvGrpSpPr>
            <a:grpSpLocks/>
          </p:cNvGrpSpPr>
          <p:nvPr/>
        </p:nvGrpSpPr>
        <p:grpSpPr bwMode="auto">
          <a:xfrm>
            <a:off x="3679825" y="747713"/>
            <a:ext cx="947738" cy="547687"/>
            <a:chOff x="2318" y="471"/>
            <a:chExt cx="597" cy="328"/>
          </a:xfrm>
        </p:grpSpPr>
        <p:sp>
          <p:nvSpPr>
            <p:cNvPr id="79065" name="Rectangle 340"/>
            <p:cNvSpPr>
              <a:spLocks noChangeArrowheads="1"/>
            </p:cNvSpPr>
            <p:nvPr/>
          </p:nvSpPr>
          <p:spPr bwMode="auto">
            <a:xfrm>
              <a:off x="2318" y="471"/>
              <a:ext cx="597" cy="328"/>
            </a:xfrm>
            <a:prstGeom prst="rect">
              <a:avLst/>
            </a:prstGeom>
            <a:solidFill>
              <a:srgbClr val="66FFFF"/>
            </a:solidFill>
            <a:ln w="31750">
              <a:solidFill>
                <a:srgbClr val="3333CC"/>
              </a:solidFill>
              <a:miter lim="800000"/>
              <a:headEnd/>
              <a:tailEnd/>
            </a:ln>
          </p:spPr>
          <p:txBody>
            <a:bodyPr/>
            <a:lstStyle/>
            <a:p>
              <a:endParaRPr lang="en-GB">
                <a:solidFill>
                  <a:prstClr val="white"/>
                </a:solidFill>
                <a:latin typeface="Calibri"/>
              </a:endParaRPr>
            </a:p>
          </p:txBody>
        </p:sp>
        <p:sp>
          <p:nvSpPr>
            <p:cNvPr id="79066" name="Rectangle 341"/>
            <p:cNvSpPr>
              <a:spLocks noChangeArrowheads="1"/>
            </p:cNvSpPr>
            <p:nvPr/>
          </p:nvSpPr>
          <p:spPr bwMode="auto">
            <a:xfrm>
              <a:off x="2382" y="515"/>
              <a:ext cx="449" cy="120"/>
            </a:xfrm>
            <a:prstGeom prst="rect">
              <a:avLst/>
            </a:prstGeom>
            <a:noFill/>
            <a:ln w="9525">
              <a:noFill/>
              <a:miter lim="800000"/>
              <a:headEnd/>
              <a:tailEnd/>
            </a:ln>
          </p:spPr>
          <p:txBody>
            <a:bodyPr wrap="none" lIns="0" tIns="0" rIns="0" bIns="0">
              <a:spAutoFit/>
            </a:bodyPr>
            <a:lstStyle/>
            <a:p>
              <a:pPr eaLnBrk="0" hangingPunct="0"/>
              <a:r>
                <a:rPr lang="en-US" sz="1300" b="1" dirty="0">
                  <a:solidFill>
                    <a:srgbClr val="000000"/>
                  </a:solidFill>
                  <a:latin typeface="Helvetica" pitchFamily="34" charset="0"/>
                </a:rPr>
                <a:t>Sensors:</a:t>
              </a:r>
              <a:endParaRPr lang="en-US" sz="2000" dirty="0">
                <a:solidFill>
                  <a:srgbClr val="000000"/>
                </a:solidFill>
                <a:latin typeface="Comic Sans MS" charset="0"/>
              </a:endParaRPr>
            </a:p>
          </p:txBody>
        </p:sp>
        <p:sp>
          <p:nvSpPr>
            <p:cNvPr id="79067" name="Rectangle 342"/>
            <p:cNvSpPr>
              <a:spLocks noChangeArrowheads="1"/>
            </p:cNvSpPr>
            <p:nvPr/>
          </p:nvSpPr>
          <p:spPr bwMode="auto">
            <a:xfrm>
              <a:off x="2382" y="637"/>
              <a:ext cx="464" cy="119"/>
            </a:xfrm>
            <a:prstGeom prst="rect">
              <a:avLst/>
            </a:prstGeom>
            <a:noFill/>
            <a:ln w="9525">
              <a:noFill/>
              <a:miter lim="800000"/>
              <a:headEnd/>
              <a:tailEnd/>
            </a:ln>
          </p:spPr>
          <p:txBody>
            <a:bodyPr wrap="none" lIns="0" tIns="0" rIns="0" bIns="0">
              <a:spAutoFit/>
            </a:bodyPr>
            <a:lstStyle/>
            <a:p>
              <a:pPr eaLnBrk="0" hangingPunct="0"/>
              <a:r>
                <a:rPr lang="en-US" sz="1300" b="1" i="1">
                  <a:solidFill>
                    <a:srgbClr val="FF3300"/>
                  </a:solidFill>
                  <a:latin typeface="Helvetica" pitchFamily="34" charset="0"/>
                </a:rPr>
                <a:t>Factories</a:t>
              </a:r>
              <a:endParaRPr lang="en-US" sz="2000" i="1">
                <a:solidFill>
                  <a:srgbClr val="FF3300"/>
                </a:solidFill>
                <a:latin typeface="Comic Sans MS" charset="0"/>
              </a:endParaRPr>
            </a:p>
          </p:txBody>
        </p:sp>
      </p:grpSp>
      <p:sp>
        <p:nvSpPr>
          <p:cNvPr id="79005" name="Rectangle 343"/>
          <p:cNvSpPr>
            <a:spLocks noChangeArrowheads="1"/>
          </p:cNvSpPr>
          <p:nvPr/>
        </p:nvSpPr>
        <p:spPr bwMode="auto">
          <a:xfrm>
            <a:off x="2590800" y="-26988"/>
            <a:ext cx="1905000" cy="519113"/>
          </a:xfrm>
          <a:prstGeom prst="rect">
            <a:avLst/>
          </a:prstGeom>
          <a:solidFill>
            <a:srgbClr val="33CC33"/>
          </a:solidFill>
          <a:ln w="31750">
            <a:solidFill>
              <a:srgbClr val="003300"/>
            </a:solidFill>
            <a:miter lim="800000"/>
            <a:headEnd/>
            <a:tailEnd/>
          </a:ln>
        </p:spPr>
        <p:txBody>
          <a:bodyPr/>
          <a:lstStyle/>
          <a:p>
            <a:endParaRPr lang="en-GB">
              <a:solidFill>
                <a:prstClr val="white"/>
              </a:solidFill>
              <a:latin typeface="Calibri"/>
            </a:endParaRPr>
          </a:p>
        </p:txBody>
      </p:sp>
      <p:sp>
        <p:nvSpPr>
          <p:cNvPr id="79006" name="Rectangle 344"/>
          <p:cNvSpPr>
            <a:spLocks noChangeArrowheads="1"/>
          </p:cNvSpPr>
          <p:nvPr/>
        </p:nvSpPr>
        <p:spPr bwMode="auto">
          <a:xfrm>
            <a:off x="2655888" y="44450"/>
            <a:ext cx="1771650" cy="396875"/>
          </a:xfrm>
          <a:prstGeom prst="rect">
            <a:avLst/>
          </a:prstGeom>
          <a:noFill/>
          <a:ln w="9525">
            <a:noFill/>
            <a:miter lim="800000"/>
            <a:headEnd/>
            <a:tailEnd/>
          </a:ln>
        </p:spPr>
        <p:txBody>
          <a:bodyPr wrap="none" lIns="0" tIns="0" rIns="0" bIns="0">
            <a:spAutoFit/>
          </a:bodyPr>
          <a:lstStyle/>
          <a:p>
            <a:pPr eaLnBrk="0" hangingPunct="0"/>
            <a:r>
              <a:rPr lang="en-US" sz="1300" b="1">
                <a:solidFill>
                  <a:srgbClr val="000000"/>
                </a:solidFill>
                <a:latin typeface="Calibri"/>
              </a:rPr>
              <a:t>Kapton:</a:t>
            </a:r>
          </a:p>
          <a:p>
            <a:pPr eaLnBrk="0" hangingPunct="0"/>
            <a:r>
              <a:rPr lang="en-US" sz="1300" b="1" i="1">
                <a:solidFill>
                  <a:srgbClr val="FF3300"/>
                </a:solidFill>
                <a:latin typeface="Calibri"/>
              </a:rPr>
              <a:t>Factory</a:t>
            </a:r>
            <a:r>
              <a:rPr lang="en-US" sz="1300" b="1">
                <a:solidFill>
                  <a:srgbClr val="000000"/>
                </a:solidFill>
                <a:latin typeface="Calibri"/>
                <a:sym typeface="Wingdings" pitchFamily="2" charset="2"/>
              </a:rPr>
              <a:t></a:t>
            </a:r>
            <a:r>
              <a:rPr lang="en-US" sz="1300" b="1">
                <a:solidFill>
                  <a:srgbClr val="0066FF"/>
                </a:solidFill>
                <a:latin typeface="Calibri"/>
              </a:rPr>
              <a:t>Aachen, Bari</a:t>
            </a:r>
            <a:endParaRPr lang="en-US" sz="1300">
              <a:solidFill>
                <a:srgbClr val="0066FF"/>
              </a:solidFill>
              <a:latin typeface="Calibri"/>
            </a:endParaRPr>
          </a:p>
        </p:txBody>
      </p:sp>
      <p:grpSp>
        <p:nvGrpSpPr>
          <p:cNvPr id="78869" name="Group 345"/>
          <p:cNvGrpSpPr>
            <a:grpSpLocks/>
          </p:cNvGrpSpPr>
          <p:nvPr/>
        </p:nvGrpSpPr>
        <p:grpSpPr bwMode="auto">
          <a:xfrm>
            <a:off x="2252663" y="1003300"/>
            <a:ext cx="1176337" cy="625475"/>
            <a:chOff x="1419" y="470"/>
            <a:chExt cx="741" cy="394"/>
          </a:xfrm>
        </p:grpSpPr>
        <p:sp>
          <p:nvSpPr>
            <p:cNvPr id="79063" name="Rectangle 346"/>
            <p:cNvSpPr>
              <a:spLocks noChangeArrowheads="1"/>
            </p:cNvSpPr>
            <p:nvPr/>
          </p:nvSpPr>
          <p:spPr bwMode="auto">
            <a:xfrm>
              <a:off x="1419" y="480"/>
              <a:ext cx="741" cy="384"/>
            </a:xfrm>
            <a:prstGeom prst="rect">
              <a:avLst/>
            </a:prstGeom>
            <a:solidFill>
              <a:srgbClr val="FF9900"/>
            </a:solidFill>
            <a:ln w="31750">
              <a:solidFill>
                <a:srgbClr val="FF3300"/>
              </a:solidFill>
              <a:miter lim="800000"/>
              <a:headEnd/>
              <a:tailEnd/>
            </a:ln>
          </p:spPr>
          <p:txBody>
            <a:bodyPr/>
            <a:lstStyle/>
            <a:p>
              <a:endParaRPr lang="en-GB">
                <a:solidFill>
                  <a:prstClr val="white"/>
                </a:solidFill>
                <a:latin typeface="Calibri"/>
              </a:endParaRPr>
            </a:p>
          </p:txBody>
        </p:sp>
        <p:sp>
          <p:nvSpPr>
            <p:cNvPr id="79064" name="Rectangle 347"/>
            <p:cNvSpPr>
              <a:spLocks noChangeArrowheads="1"/>
            </p:cNvSpPr>
            <p:nvPr/>
          </p:nvSpPr>
          <p:spPr bwMode="auto">
            <a:xfrm>
              <a:off x="1440" y="470"/>
              <a:ext cx="610" cy="378"/>
            </a:xfrm>
            <a:prstGeom prst="rect">
              <a:avLst/>
            </a:prstGeom>
            <a:noFill/>
            <a:ln w="9525">
              <a:noFill/>
              <a:miter lim="800000"/>
              <a:headEnd/>
              <a:tailEnd/>
            </a:ln>
          </p:spPr>
          <p:txBody>
            <a:bodyPr wrap="none" lIns="0" tIns="0" rIns="0" bIns="0">
              <a:spAutoFit/>
            </a:bodyPr>
            <a:lstStyle/>
            <a:p>
              <a:pPr eaLnBrk="0" hangingPunct="0"/>
              <a:r>
                <a:rPr lang="en-US" sz="1300" b="1" dirty="0">
                  <a:solidFill>
                    <a:prstClr val="white"/>
                  </a:solidFill>
                  <a:latin typeface="Helvetica" pitchFamily="34" charset="0"/>
                </a:rPr>
                <a:t>Frames:</a:t>
              </a:r>
            </a:p>
            <a:p>
              <a:r>
                <a:rPr lang="en-US" sz="1300" b="1" dirty="0">
                  <a:solidFill>
                    <a:srgbClr val="3333CC"/>
                  </a:solidFill>
                  <a:latin typeface="Calibri"/>
                </a:rPr>
                <a:t>Brussels</a:t>
              </a:r>
              <a:r>
                <a:rPr lang="en-US" sz="1300" b="1" dirty="0" smtClean="0">
                  <a:solidFill>
                    <a:srgbClr val="3333CC"/>
                  </a:solidFill>
                  <a:latin typeface="Calibri"/>
                </a:rPr>
                <a:t>, Pisa</a:t>
              </a:r>
              <a:r>
                <a:rPr lang="en-US" sz="1300" b="1" dirty="0">
                  <a:solidFill>
                    <a:srgbClr val="3333CC"/>
                  </a:solidFill>
                  <a:latin typeface="Calibri"/>
                </a:rPr>
                <a:t>,</a:t>
              </a:r>
            </a:p>
            <a:p>
              <a:r>
                <a:rPr lang="en-US" sz="1300" b="1" dirty="0" smtClean="0">
                  <a:solidFill>
                    <a:srgbClr val="3333CC"/>
                  </a:solidFill>
                  <a:latin typeface="Calibri"/>
                </a:rPr>
                <a:t>Islamabad</a:t>
              </a:r>
              <a:endParaRPr lang="en-US" sz="1300" b="1" dirty="0">
                <a:solidFill>
                  <a:srgbClr val="3333CC"/>
                </a:solidFill>
                <a:latin typeface="Calibri"/>
              </a:endParaRPr>
            </a:p>
          </p:txBody>
        </p:sp>
      </p:grpSp>
      <p:sp>
        <p:nvSpPr>
          <p:cNvPr id="79008" name="Rectangle 348"/>
          <p:cNvSpPr>
            <a:spLocks noChangeArrowheads="1"/>
          </p:cNvSpPr>
          <p:nvPr/>
        </p:nvSpPr>
        <p:spPr bwMode="auto">
          <a:xfrm>
            <a:off x="2235200" y="1227138"/>
            <a:ext cx="1588" cy="304800"/>
          </a:xfrm>
          <a:prstGeom prst="rect">
            <a:avLst/>
          </a:prstGeom>
          <a:solidFill>
            <a:srgbClr val="FF9900"/>
          </a:solidFill>
          <a:ln w="9525">
            <a:noFill/>
            <a:miter lim="800000"/>
            <a:headEnd/>
            <a:tailEnd/>
          </a:ln>
        </p:spPr>
        <p:txBody>
          <a:bodyPr wrap="none" lIns="0" tIns="0" rIns="0" bIns="0">
            <a:spAutoFit/>
          </a:bodyPr>
          <a:lstStyle/>
          <a:p>
            <a:pPr eaLnBrk="0" hangingPunct="0"/>
            <a:endParaRPr lang="de-DE" sz="2000">
              <a:solidFill>
                <a:prstClr val="white"/>
              </a:solidFill>
              <a:latin typeface="Comic Sans MS" charset="0"/>
            </a:endParaRPr>
          </a:p>
        </p:txBody>
      </p:sp>
      <p:grpSp>
        <p:nvGrpSpPr>
          <p:cNvPr id="78870" name="Group 349"/>
          <p:cNvGrpSpPr>
            <a:grpSpLocks/>
          </p:cNvGrpSpPr>
          <p:nvPr/>
        </p:nvGrpSpPr>
        <p:grpSpPr bwMode="auto">
          <a:xfrm>
            <a:off x="1676400" y="2176463"/>
            <a:ext cx="715963" cy="328612"/>
            <a:chOff x="1056" y="1371"/>
            <a:chExt cx="451" cy="207"/>
          </a:xfrm>
        </p:grpSpPr>
        <p:sp>
          <p:nvSpPr>
            <p:cNvPr id="79061" name="Rectangle 350"/>
            <p:cNvSpPr>
              <a:spLocks noChangeArrowheads="1"/>
            </p:cNvSpPr>
            <p:nvPr/>
          </p:nvSpPr>
          <p:spPr bwMode="auto">
            <a:xfrm>
              <a:off x="1056" y="1371"/>
              <a:ext cx="451" cy="207"/>
            </a:xfrm>
            <a:prstGeom prst="rect">
              <a:avLst/>
            </a:prstGeom>
            <a:solidFill>
              <a:srgbClr val="CCECFF"/>
            </a:solidFill>
            <a:ln w="31750">
              <a:solidFill>
                <a:srgbClr val="3333CC"/>
              </a:solidFill>
              <a:miter lim="800000"/>
              <a:headEnd/>
              <a:tailEnd/>
            </a:ln>
          </p:spPr>
          <p:txBody>
            <a:bodyPr/>
            <a:lstStyle/>
            <a:p>
              <a:endParaRPr lang="en-GB">
                <a:solidFill>
                  <a:prstClr val="white"/>
                </a:solidFill>
                <a:latin typeface="Calibri"/>
              </a:endParaRPr>
            </a:p>
          </p:txBody>
        </p:sp>
        <p:sp>
          <p:nvSpPr>
            <p:cNvPr id="79062" name="Rectangle 351"/>
            <p:cNvSpPr>
              <a:spLocks noChangeArrowheads="1"/>
            </p:cNvSpPr>
            <p:nvPr/>
          </p:nvSpPr>
          <p:spPr bwMode="auto">
            <a:xfrm>
              <a:off x="1185" y="1416"/>
              <a:ext cx="214" cy="125"/>
            </a:xfrm>
            <a:prstGeom prst="rect">
              <a:avLst/>
            </a:prstGeom>
            <a:noFill/>
            <a:ln w="9525">
              <a:noFill/>
              <a:miter lim="800000"/>
              <a:headEnd/>
              <a:tailEnd/>
            </a:ln>
          </p:spPr>
          <p:txBody>
            <a:bodyPr wrap="none" lIns="0" tIns="0" rIns="0" bIns="0">
              <a:spAutoFit/>
            </a:bodyPr>
            <a:lstStyle/>
            <a:p>
              <a:pPr eaLnBrk="0" hangingPunct="0"/>
              <a:r>
                <a:rPr lang="en-US" sz="1300" b="1">
                  <a:solidFill>
                    <a:srgbClr val="3333CC"/>
                  </a:solidFill>
                  <a:latin typeface="Helvetica" pitchFamily="34" charset="0"/>
                </a:rPr>
                <a:t>Pisa</a:t>
              </a:r>
              <a:endParaRPr lang="en-US" sz="2000">
                <a:solidFill>
                  <a:prstClr val="white"/>
                </a:solidFill>
                <a:latin typeface="Comic Sans MS" charset="0"/>
              </a:endParaRPr>
            </a:p>
          </p:txBody>
        </p:sp>
      </p:grpSp>
      <p:grpSp>
        <p:nvGrpSpPr>
          <p:cNvPr id="78871" name="Group 352"/>
          <p:cNvGrpSpPr>
            <a:grpSpLocks/>
          </p:cNvGrpSpPr>
          <p:nvPr/>
        </p:nvGrpSpPr>
        <p:grpSpPr bwMode="auto">
          <a:xfrm>
            <a:off x="3209925" y="2163763"/>
            <a:ext cx="919163" cy="328612"/>
            <a:chOff x="2022" y="1363"/>
            <a:chExt cx="579" cy="207"/>
          </a:xfrm>
        </p:grpSpPr>
        <p:sp>
          <p:nvSpPr>
            <p:cNvPr id="79059" name="Rectangle 353"/>
            <p:cNvSpPr>
              <a:spLocks noChangeArrowheads="1"/>
            </p:cNvSpPr>
            <p:nvPr/>
          </p:nvSpPr>
          <p:spPr bwMode="auto">
            <a:xfrm>
              <a:off x="2022" y="1363"/>
              <a:ext cx="579" cy="207"/>
            </a:xfrm>
            <a:prstGeom prst="rect">
              <a:avLst/>
            </a:prstGeom>
            <a:solidFill>
              <a:srgbClr val="CCECFF"/>
            </a:solidFill>
            <a:ln w="31750">
              <a:solidFill>
                <a:srgbClr val="3333CC"/>
              </a:solidFill>
              <a:miter lim="800000"/>
              <a:headEnd/>
              <a:tailEnd/>
            </a:ln>
          </p:spPr>
          <p:txBody>
            <a:bodyPr/>
            <a:lstStyle/>
            <a:p>
              <a:endParaRPr lang="en-GB">
                <a:solidFill>
                  <a:prstClr val="white"/>
                </a:solidFill>
                <a:latin typeface="Calibri"/>
              </a:endParaRPr>
            </a:p>
          </p:txBody>
        </p:sp>
        <p:sp>
          <p:nvSpPr>
            <p:cNvPr id="79060" name="Rectangle 354"/>
            <p:cNvSpPr>
              <a:spLocks noChangeArrowheads="1"/>
            </p:cNvSpPr>
            <p:nvPr/>
          </p:nvSpPr>
          <p:spPr bwMode="auto">
            <a:xfrm>
              <a:off x="2153" y="1407"/>
              <a:ext cx="382" cy="125"/>
            </a:xfrm>
            <a:prstGeom prst="rect">
              <a:avLst/>
            </a:prstGeom>
            <a:noFill/>
            <a:ln w="9525">
              <a:noFill/>
              <a:miter lim="800000"/>
              <a:headEnd/>
              <a:tailEnd/>
            </a:ln>
          </p:spPr>
          <p:txBody>
            <a:bodyPr wrap="none" lIns="0" tIns="0" rIns="0" bIns="0">
              <a:spAutoFit/>
            </a:bodyPr>
            <a:lstStyle/>
            <a:p>
              <a:pPr eaLnBrk="0" hangingPunct="0"/>
              <a:r>
                <a:rPr lang="en-US" sz="1300" b="1">
                  <a:solidFill>
                    <a:srgbClr val="3333CC"/>
                  </a:solidFill>
                  <a:latin typeface="Helvetica" pitchFamily="34" charset="0"/>
                </a:rPr>
                <a:t>Perugia</a:t>
              </a:r>
              <a:endParaRPr lang="en-US" sz="2000">
                <a:solidFill>
                  <a:prstClr val="white"/>
                </a:solidFill>
                <a:latin typeface="Comic Sans MS" charset="0"/>
              </a:endParaRPr>
            </a:p>
          </p:txBody>
        </p:sp>
      </p:grpSp>
      <p:grpSp>
        <p:nvGrpSpPr>
          <p:cNvPr id="78872" name="Group 355"/>
          <p:cNvGrpSpPr>
            <a:grpSpLocks/>
          </p:cNvGrpSpPr>
          <p:nvPr/>
        </p:nvGrpSpPr>
        <p:grpSpPr bwMode="auto">
          <a:xfrm>
            <a:off x="5486400" y="430213"/>
            <a:ext cx="142875" cy="331787"/>
            <a:chOff x="975" y="1544"/>
            <a:chExt cx="103" cy="216"/>
          </a:xfrm>
        </p:grpSpPr>
        <p:sp>
          <p:nvSpPr>
            <p:cNvPr id="79057" name="Rectangle 356"/>
            <p:cNvSpPr>
              <a:spLocks noChangeArrowheads="1"/>
            </p:cNvSpPr>
            <p:nvPr/>
          </p:nvSpPr>
          <p:spPr bwMode="auto">
            <a:xfrm>
              <a:off x="1016" y="1544"/>
              <a:ext cx="20" cy="119"/>
            </a:xfrm>
            <a:prstGeom prst="rect">
              <a:avLst/>
            </a:prstGeom>
            <a:solidFill>
              <a:schemeClr val="tx1"/>
            </a:solidFill>
            <a:ln w="12700">
              <a:solidFill>
                <a:srgbClr val="000000"/>
              </a:solidFill>
              <a:miter lim="800000"/>
              <a:headEnd/>
              <a:tailEnd/>
            </a:ln>
          </p:spPr>
          <p:txBody>
            <a:bodyPr/>
            <a:lstStyle/>
            <a:p>
              <a:endParaRPr lang="en-GB">
                <a:solidFill>
                  <a:prstClr val="white"/>
                </a:solidFill>
                <a:latin typeface="Calibri"/>
              </a:endParaRPr>
            </a:p>
          </p:txBody>
        </p:sp>
        <p:sp>
          <p:nvSpPr>
            <p:cNvPr id="79058" name="Freeform 357"/>
            <p:cNvSpPr>
              <a:spLocks/>
            </p:cNvSpPr>
            <p:nvPr/>
          </p:nvSpPr>
          <p:spPr bwMode="auto">
            <a:xfrm>
              <a:off x="975" y="1658"/>
              <a:ext cx="103" cy="102"/>
            </a:xfrm>
            <a:custGeom>
              <a:avLst/>
              <a:gdLst>
                <a:gd name="T0" fmla="*/ 0 w 103"/>
                <a:gd name="T1" fmla="*/ 0 h 102"/>
                <a:gd name="T2" fmla="*/ 52 w 103"/>
                <a:gd name="T3" fmla="*/ 102 h 102"/>
                <a:gd name="T4" fmla="*/ 103 w 103"/>
                <a:gd name="T5" fmla="*/ 0 h 102"/>
                <a:gd name="T6" fmla="*/ 0 w 103"/>
                <a:gd name="T7" fmla="*/ 0 h 102"/>
                <a:gd name="T8" fmla="*/ 0 60000 65536"/>
                <a:gd name="T9" fmla="*/ 0 60000 65536"/>
                <a:gd name="T10" fmla="*/ 0 60000 65536"/>
                <a:gd name="T11" fmla="*/ 0 60000 65536"/>
                <a:gd name="T12" fmla="*/ 0 w 103"/>
                <a:gd name="T13" fmla="*/ 0 h 102"/>
                <a:gd name="T14" fmla="*/ 103 w 103"/>
                <a:gd name="T15" fmla="*/ 102 h 102"/>
              </a:gdLst>
              <a:ahLst/>
              <a:cxnLst>
                <a:cxn ang="T8">
                  <a:pos x="T0" y="T1"/>
                </a:cxn>
                <a:cxn ang="T9">
                  <a:pos x="T2" y="T3"/>
                </a:cxn>
                <a:cxn ang="T10">
                  <a:pos x="T4" y="T5"/>
                </a:cxn>
                <a:cxn ang="T11">
                  <a:pos x="T6" y="T7"/>
                </a:cxn>
              </a:cxnLst>
              <a:rect l="T12" t="T13" r="T14" b="T15"/>
              <a:pathLst>
                <a:path w="103" h="102">
                  <a:moveTo>
                    <a:pt x="0" y="0"/>
                  </a:moveTo>
                  <a:lnTo>
                    <a:pt x="52" y="102"/>
                  </a:lnTo>
                  <a:lnTo>
                    <a:pt x="103" y="0"/>
                  </a:lnTo>
                  <a:lnTo>
                    <a:pt x="0" y="0"/>
                  </a:lnTo>
                  <a:close/>
                </a:path>
              </a:pathLst>
            </a:custGeom>
            <a:solidFill>
              <a:schemeClr val="tx1"/>
            </a:solidFill>
            <a:ln w="12700">
              <a:solidFill>
                <a:srgbClr val="000000"/>
              </a:solidFill>
              <a:round/>
              <a:headEnd/>
              <a:tailEnd/>
            </a:ln>
          </p:spPr>
          <p:txBody>
            <a:bodyPr/>
            <a:lstStyle/>
            <a:p>
              <a:endParaRPr lang="en-GB">
                <a:solidFill>
                  <a:prstClr val="white"/>
                </a:solidFill>
                <a:latin typeface="Calibri"/>
              </a:endParaRPr>
            </a:p>
          </p:txBody>
        </p:sp>
      </p:grpSp>
      <p:sp>
        <p:nvSpPr>
          <p:cNvPr id="79012" name="Rectangle 358"/>
          <p:cNvSpPr>
            <a:spLocks noChangeArrowheads="1"/>
          </p:cNvSpPr>
          <p:nvPr/>
        </p:nvSpPr>
        <p:spPr bwMode="auto">
          <a:xfrm>
            <a:off x="4800600" y="-26988"/>
            <a:ext cx="1676400" cy="519113"/>
          </a:xfrm>
          <a:prstGeom prst="rect">
            <a:avLst/>
          </a:prstGeom>
          <a:solidFill>
            <a:schemeClr val="accent1"/>
          </a:solidFill>
          <a:ln w="31750">
            <a:solidFill>
              <a:schemeClr val="bg2"/>
            </a:solidFill>
            <a:miter lim="800000"/>
            <a:headEnd/>
            <a:tailEnd/>
          </a:ln>
        </p:spPr>
        <p:txBody>
          <a:bodyPr/>
          <a:lstStyle/>
          <a:p>
            <a:r>
              <a:rPr lang="en-US" sz="1300" b="1" dirty="0">
                <a:solidFill>
                  <a:prstClr val="white"/>
                </a:solidFill>
                <a:latin typeface="Calibri"/>
              </a:rPr>
              <a:t>FE-APV:</a:t>
            </a:r>
          </a:p>
          <a:p>
            <a:r>
              <a:rPr lang="en-US" sz="1300" b="1" i="1" dirty="0">
                <a:solidFill>
                  <a:srgbClr val="FF3300"/>
                </a:solidFill>
                <a:latin typeface="Calibri"/>
              </a:rPr>
              <a:t>Factory</a:t>
            </a:r>
            <a:r>
              <a:rPr lang="en-US" sz="1300" b="1" dirty="0">
                <a:solidFill>
                  <a:prstClr val="white"/>
                </a:solidFill>
                <a:latin typeface="Calibri"/>
              </a:rPr>
              <a:t> </a:t>
            </a:r>
            <a:r>
              <a:rPr lang="en-US" sz="1300" b="1" dirty="0">
                <a:solidFill>
                  <a:prstClr val="white"/>
                </a:solidFill>
                <a:latin typeface="Calibri"/>
                <a:sym typeface="Wingdings" pitchFamily="2" charset="2"/>
              </a:rPr>
              <a:t> </a:t>
            </a:r>
            <a:r>
              <a:rPr lang="en-US" sz="1300" b="1" dirty="0">
                <a:solidFill>
                  <a:srgbClr val="0066FF"/>
                </a:solidFill>
                <a:latin typeface="Calibri"/>
                <a:sym typeface="Wingdings" pitchFamily="2" charset="2"/>
              </a:rPr>
              <a:t>IC,RAL</a:t>
            </a:r>
            <a:endParaRPr lang="en-US" sz="1300" b="1" dirty="0">
              <a:solidFill>
                <a:srgbClr val="0066FF"/>
              </a:solidFill>
              <a:latin typeface="Calibri"/>
            </a:endParaRPr>
          </a:p>
        </p:txBody>
      </p:sp>
      <p:sp>
        <p:nvSpPr>
          <p:cNvPr id="79013" name="Rectangle 359"/>
          <p:cNvSpPr>
            <a:spLocks noChangeArrowheads="1"/>
          </p:cNvSpPr>
          <p:nvPr/>
        </p:nvSpPr>
        <p:spPr bwMode="auto">
          <a:xfrm>
            <a:off x="6629400" y="-26988"/>
            <a:ext cx="2286000" cy="519113"/>
          </a:xfrm>
          <a:prstGeom prst="rect">
            <a:avLst/>
          </a:prstGeom>
          <a:solidFill>
            <a:schemeClr val="accent1"/>
          </a:solidFill>
          <a:ln w="31750">
            <a:solidFill>
              <a:schemeClr val="bg2"/>
            </a:solidFill>
            <a:miter lim="800000"/>
            <a:headEnd/>
            <a:tailEnd/>
          </a:ln>
        </p:spPr>
        <p:txBody>
          <a:bodyPr/>
          <a:lstStyle/>
          <a:p>
            <a:r>
              <a:rPr lang="en-US" sz="1300" b="1">
                <a:solidFill>
                  <a:prstClr val="white"/>
                </a:solidFill>
                <a:latin typeface="Calibri"/>
              </a:rPr>
              <a:t>Control ASICS:</a:t>
            </a:r>
          </a:p>
          <a:p>
            <a:r>
              <a:rPr lang="en-US" sz="1300" b="1" i="1">
                <a:solidFill>
                  <a:srgbClr val="FF3300"/>
                </a:solidFill>
                <a:latin typeface="Calibri"/>
              </a:rPr>
              <a:t>Factory</a:t>
            </a:r>
            <a:r>
              <a:rPr lang="en-US" sz="1300" b="1">
                <a:solidFill>
                  <a:prstClr val="white"/>
                </a:solidFill>
                <a:latin typeface="Calibri"/>
              </a:rPr>
              <a:t> </a:t>
            </a:r>
            <a:r>
              <a:rPr lang="en-US" sz="1300" b="1">
                <a:solidFill>
                  <a:prstClr val="white"/>
                </a:solidFill>
                <a:latin typeface="Calibri"/>
                <a:sym typeface="Wingdings" pitchFamily="2" charset="2"/>
              </a:rPr>
              <a:t> </a:t>
            </a:r>
            <a:r>
              <a:rPr lang="en-US" sz="1300" b="1">
                <a:solidFill>
                  <a:srgbClr val="800080"/>
                </a:solidFill>
                <a:latin typeface="Calibri"/>
                <a:sym typeface="Wingdings" pitchFamily="2" charset="2"/>
              </a:rPr>
              <a:t>Company (QA)</a:t>
            </a:r>
            <a:endParaRPr lang="en-US" sz="1300" b="1">
              <a:solidFill>
                <a:srgbClr val="800080"/>
              </a:solidFill>
              <a:latin typeface="Calibri"/>
            </a:endParaRPr>
          </a:p>
        </p:txBody>
      </p:sp>
      <p:grpSp>
        <p:nvGrpSpPr>
          <p:cNvPr id="78897" name="Group 360"/>
          <p:cNvGrpSpPr>
            <a:grpSpLocks/>
          </p:cNvGrpSpPr>
          <p:nvPr/>
        </p:nvGrpSpPr>
        <p:grpSpPr bwMode="auto">
          <a:xfrm>
            <a:off x="8316913" y="3068638"/>
            <a:ext cx="142875" cy="503237"/>
            <a:chOff x="5420" y="1943"/>
            <a:chExt cx="103" cy="328"/>
          </a:xfrm>
        </p:grpSpPr>
        <p:sp>
          <p:nvSpPr>
            <p:cNvPr id="79055" name="Rectangle 361"/>
            <p:cNvSpPr>
              <a:spLocks noChangeArrowheads="1"/>
            </p:cNvSpPr>
            <p:nvPr/>
          </p:nvSpPr>
          <p:spPr bwMode="auto">
            <a:xfrm>
              <a:off x="5461" y="1943"/>
              <a:ext cx="20" cy="229"/>
            </a:xfrm>
            <a:prstGeom prst="rect">
              <a:avLst/>
            </a:prstGeom>
            <a:solidFill>
              <a:schemeClr val="accent2"/>
            </a:solidFill>
            <a:ln w="9525">
              <a:solidFill>
                <a:schemeClr val="accent2"/>
              </a:solidFill>
              <a:miter lim="800000"/>
              <a:headEnd/>
              <a:tailEnd/>
            </a:ln>
          </p:spPr>
          <p:txBody>
            <a:bodyPr/>
            <a:lstStyle/>
            <a:p>
              <a:endParaRPr lang="en-GB">
                <a:solidFill>
                  <a:prstClr val="white"/>
                </a:solidFill>
                <a:latin typeface="Calibri"/>
              </a:endParaRPr>
            </a:p>
          </p:txBody>
        </p:sp>
        <p:sp>
          <p:nvSpPr>
            <p:cNvPr id="79056" name="Freeform 362"/>
            <p:cNvSpPr>
              <a:spLocks/>
            </p:cNvSpPr>
            <p:nvPr/>
          </p:nvSpPr>
          <p:spPr bwMode="auto">
            <a:xfrm>
              <a:off x="5420" y="2168"/>
              <a:ext cx="103" cy="103"/>
            </a:xfrm>
            <a:custGeom>
              <a:avLst/>
              <a:gdLst>
                <a:gd name="T0" fmla="*/ 0 w 103"/>
                <a:gd name="T1" fmla="*/ 0 h 103"/>
                <a:gd name="T2" fmla="*/ 52 w 103"/>
                <a:gd name="T3" fmla="*/ 103 h 103"/>
                <a:gd name="T4" fmla="*/ 103 w 103"/>
                <a:gd name="T5" fmla="*/ 0 h 103"/>
                <a:gd name="T6" fmla="*/ 0 w 103"/>
                <a:gd name="T7" fmla="*/ 0 h 103"/>
                <a:gd name="T8" fmla="*/ 0 60000 65536"/>
                <a:gd name="T9" fmla="*/ 0 60000 65536"/>
                <a:gd name="T10" fmla="*/ 0 60000 65536"/>
                <a:gd name="T11" fmla="*/ 0 60000 65536"/>
                <a:gd name="T12" fmla="*/ 0 w 103"/>
                <a:gd name="T13" fmla="*/ 0 h 103"/>
                <a:gd name="T14" fmla="*/ 103 w 103"/>
                <a:gd name="T15" fmla="*/ 103 h 103"/>
              </a:gdLst>
              <a:ahLst/>
              <a:cxnLst>
                <a:cxn ang="T8">
                  <a:pos x="T0" y="T1"/>
                </a:cxn>
                <a:cxn ang="T9">
                  <a:pos x="T2" y="T3"/>
                </a:cxn>
                <a:cxn ang="T10">
                  <a:pos x="T4" y="T5"/>
                </a:cxn>
                <a:cxn ang="T11">
                  <a:pos x="T6" y="T7"/>
                </a:cxn>
              </a:cxnLst>
              <a:rect l="T12" t="T13" r="T14" b="T15"/>
              <a:pathLst>
                <a:path w="103" h="103">
                  <a:moveTo>
                    <a:pt x="0" y="0"/>
                  </a:moveTo>
                  <a:lnTo>
                    <a:pt x="52" y="103"/>
                  </a:lnTo>
                  <a:lnTo>
                    <a:pt x="103" y="0"/>
                  </a:lnTo>
                  <a:lnTo>
                    <a:pt x="0" y="0"/>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grpSp>
      <p:sp>
        <p:nvSpPr>
          <p:cNvPr id="79015" name="Rectangle 363"/>
          <p:cNvSpPr>
            <a:spLocks noChangeArrowheads="1"/>
          </p:cNvSpPr>
          <p:nvPr/>
        </p:nvSpPr>
        <p:spPr bwMode="auto">
          <a:xfrm>
            <a:off x="7702550" y="2863850"/>
            <a:ext cx="825500" cy="325438"/>
          </a:xfrm>
          <a:prstGeom prst="rect">
            <a:avLst/>
          </a:prstGeom>
          <a:solidFill>
            <a:srgbClr val="00CC99"/>
          </a:solidFill>
          <a:ln w="31750">
            <a:solidFill>
              <a:srgbClr val="3333CC"/>
            </a:solidFill>
            <a:miter lim="800000"/>
            <a:headEnd/>
            <a:tailEnd/>
          </a:ln>
        </p:spPr>
        <p:txBody>
          <a:bodyPr/>
          <a:lstStyle/>
          <a:p>
            <a:endParaRPr lang="en-GB">
              <a:solidFill>
                <a:prstClr val="white"/>
              </a:solidFill>
              <a:latin typeface="Calibri"/>
            </a:endParaRPr>
          </a:p>
        </p:txBody>
      </p:sp>
      <p:sp>
        <p:nvSpPr>
          <p:cNvPr id="79016" name="Rectangle 364"/>
          <p:cNvSpPr>
            <a:spLocks noChangeArrowheads="1"/>
          </p:cNvSpPr>
          <p:nvPr/>
        </p:nvSpPr>
        <p:spPr bwMode="auto">
          <a:xfrm>
            <a:off x="7802563" y="2930525"/>
            <a:ext cx="698500" cy="198438"/>
          </a:xfrm>
          <a:prstGeom prst="rect">
            <a:avLst/>
          </a:prstGeom>
          <a:noFill/>
          <a:ln w="9525">
            <a:noFill/>
            <a:miter lim="800000"/>
            <a:headEnd/>
            <a:tailEnd/>
          </a:ln>
        </p:spPr>
        <p:txBody>
          <a:bodyPr wrap="none" lIns="0" tIns="0" rIns="0" bIns="0">
            <a:spAutoFit/>
          </a:bodyPr>
          <a:lstStyle/>
          <a:p>
            <a:pPr eaLnBrk="0" hangingPunct="0"/>
            <a:r>
              <a:rPr lang="en-US" sz="1300" b="1">
                <a:solidFill>
                  <a:srgbClr val="3333CC"/>
                </a:solidFill>
                <a:latin typeface="Helvetica" pitchFamily="34" charset="0"/>
              </a:rPr>
              <a:t>Brussels</a:t>
            </a:r>
            <a:endParaRPr lang="en-US" sz="2000">
              <a:solidFill>
                <a:prstClr val="white"/>
              </a:solidFill>
              <a:latin typeface="Comic Sans MS" charset="0"/>
            </a:endParaRPr>
          </a:p>
        </p:txBody>
      </p:sp>
      <p:grpSp>
        <p:nvGrpSpPr>
          <p:cNvPr id="78898" name="Group 365"/>
          <p:cNvGrpSpPr>
            <a:grpSpLocks/>
          </p:cNvGrpSpPr>
          <p:nvPr/>
        </p:nvGrpSpPr>
        <p:grpSpPr bwMode="auto">
          <a:xfrm>
            <a:off x="8874125" y="3954463"/>
            <a:ext cx="161925" cy="338137"/>
            <a:chOff x="5920" y="2509"/>
            <a:chExt cx="117" cy="221"/>
          </a:xfrm>
        </p:grpSpPr>
        <p:sp>
          <p:nvSpPr>
            <p:cNvPr id="79052" name="Rectangle 366"/>
            <p:cNvSpPr>
              <a:spLocks noChangeArrowheads="1"/>
            </p:cNvSpPr>
            <p:nvPr/>
          </p:nvSpPr>
          <p:spPr bwMode="auto">
            <a:xfrm>
              <a:off x="5964" y="2509"/>
              <a:ext cx="27" cy="27"/>
            </a:xfrm>
            <a:prstGeom prst="rect">
              <a:avLst/>
            </a:prstGeom>
            <a:solidFill>
              <a:schemeClr val="accent2"/>
            </a:solidFill>
            <a:ln w="9525">
              <a:solidFill>
                <a:schemeClr val="accent2"/>
              </a:solidFill>
              <a:miter lim="800000"/>
              <a:headEnd/>
              <a:tailEnd/>
            </a:ln>
          </p:spPr>
          <p:txBody>
            <a:bodyPr/>
            <a:lstStyle/>
            <a:p>
              <a:endParaRPr lang="en-GB">
                <a:solidFill>
                  <a:prstClr val="white"/>
                </a:solidFill>
                <a:latin typeface="Calibri"/>
              </a:endParaRPr>
            </a:p>
          </p:txBody>
        </p:sp>
        <p:sp>
          <p:nvSpPr>
            <p:cNvPr id="79053" name="Rectangle 367"/>
            <p:cNvSpPr>
              <a:spLocks noChangeArrowheads="1"/>
            </p:cNvSpPr>
            <p:nvPr/>
          </p:nvSpPr>
          <p:spPr bwMode="auto">
            <a:xfrm>
              <a:off x="5964" y="2562"/>
              <a:ext cx="27" cy="27"/>
            </a:xfrm>
            <a:prstGeom prst="rect">
              <a:avLst/>
            </a:prstGeom>
            <a:solidFill>
              <a:schemeClr val="accent2"/>
            </a:solidFill>
            <a:ln w="9525">
              <a:solidFill>
                <a:schemeClr val="accent2"/>
              </a:solidFill>
              <a:miter lim="800000"/>
              <a:headEnd/>
              <a:tailEnd/>
            </a:ln>
          </p:spPr>
          <p:txBody>
            <a:bodyPr/>
            <a:lstStyle/>
            <a:p>
              <a:endParaRPr lang="en-GB">
                <a:solidFill>
                  <a:prstClr val="white"/>
                </a:solidFill>
                <a:latin typeface="Calibri"/>
              </a:endParaRPr>
            </a:p>
          </p:txBody>
        </p:sp>
        <p:sp>
          <p:nvSpPr>
            <p:cNvPr id="79054" name="Freeform 368"/>
            <p:cNvSpPr>
              <a:spLocks/>
            </p:cNvSpPr>
            <p:nvPr/>
          </p:nvSpPr>
          <p:spPr bwMode="auto">
            <a:xfrm>
              <a:off x="5920" y="2611"/>
              <a:ext cx="117" cy="119"/>
            </a:xfrm>
            <a:custGeom>
              <a:avLst/>
              <a:gdLst>
                <a:gd name="T0" fmla="*/ 0 w 117"/>
                <a:gd name="T1" fmla="*/ 0 h 119"/>
                <a:gd name="T2" fmla="*/ 60 w 117"/>
                <a:gd name="T3" fmla="*/ 119 h 119"/>
                <a:gd name="T4" fmla="*/ 117 w 117"/>
                <a:gd name="T5" fmla="*/ 0 h 119"/>
                <a:gd name="T6" fmla="*/ 0 w 117"/>
                <a:gd name="T7" fmla="*/ 0 h 119"/>
                <a:gd name="T8" fmla="*/ 0 60000 65536"/>
                <a:gd name="T9" fmla="*/ 0 60000 65536"/>
                <a:gd name="T10" fmla="*/ 0 60000 65536"/>
                <a:gd name="T11" fmla="*/ 0 60000 65536"/>
                <a:gd name="T12" fmla="*/ 0 w 117"/>
                <a:gd name="T13" fmla="*/ 0 h 119"/>
                <a:gd name="T14" fmla="*/ 117 w 117"/>
                <a:gd name="T15" fmla="*/ 119 h 119"/>
              </a:gdLst>
              <a:ahLst/>
              <a:cxnLst>
                <a:cxn ang="T8">
                  <a:pos x="T0" y="T1"/>
                </a:cxn>
                <a:cxn ang="T9">
                  <a:pos x="T2" y="T3"/>
                </a:cxn>
                <a:cxn ang="T10">
                  <a:pos x="T4" y="T5"/>
                </a:cxn>
                <a:cxn ang="T11">
                  <a:pos x="T6" y="T7"/>
                </a:cxn>
              </a:cxnLst>
              <a:rect l="T12" t="T13" r="T14" b="T15"/>
              <a:pathLst>
                <a:path w="117" h="119">
                  <a:moveTo>
                    <a:pt x="0" y="0"/>
                  </a:moveTo>
                  <a:lnTo>
                    <a:pt x="60" y="119"/>
                  </a:lnTo>
                  <a:lnTo>
                    <a:pt x="117" y="0"/>
                  </a:lnTo>
                  <a:lnTo>
                    <a:pt x="0" y="0"/>
                  </a:lnTo>
                  <a:close/>
                </a:path>
              </a:pathLst>
            </a:custGeom>
            <a:solidFill>
              <a:schemeClr val="accent2"/>
            </a:solidFill>
            <a:ln w="9525">
              <a:solidFill>
                <a:schemeClr val="accent2"/>
              </a:solidFill>
              <a:round/>
              <a:headEnd/>
              <a:tailEnd/>
            </a:ln>
          </p:spPr>
          <p:txBody>
            <a:bodyPr/>
            <a:lstStyle/>
            <a:p>
              <a:endParaRPr lang="en-GB">
                <a:solidFill>
                  <a:prstClr val="white"/>
                </a:solidFill>
                <a:latin typeface="Calibri"/>
              </a:endParaRPr>
            </a:p>
          </p:txBody>
        </p:sp>
      </p:grpSp>
      <p:grpSp>
        <p:nvGrpSpPr>
          <p:cNvPr id="78899" name="Group 369"/>
          <p:cNvGrpSpPr>
            <a:grpSpLocks/>
          </p:cNvGrpSpPr>
          <p:nvPr/>
        </p:nvGrpSpPr>
        <p:grpSpPr bwMode="auto">
          <a:xfrm flipV="1">
            <a:off x="5434013" y="1268413"/>
            <a:ext cx="144462" cy="436562"/>
            <a:chOff x="3457" y="558"/>
            <a:chExt cx="104" cy="284"/>
          </a:xfrm>
        </p:grpSpPr>
        <p:sp>
          <p:nvSpPr>
            <p:cNvPr id="79050" name="Freeform 370"/>
            <p:cNvSpPr>
              <a:spLocks/>
            </p:cNvSpPr>
            <p:nvPr/>
          </p:nvSpPr>
          <p:spPr bwMode="auto">
            <a:xfrm>
              <a:off x="3497" y="558"/>
              <a:ext cx="22" cy="187"/>
            </a:xfrm>
            <a:custGeom>
              <a:avLst/>
              <a:gdLst>
                <a:gd name="T0" fmla="*/ 20 w 22"/>
                <a:gd name="T1" fmla="*/ 0 h 187"/>
                <a:gd name="T2" fmla="*/ 0 w 22"/>
                <a:gd name="T3" fmla="*/ 0 h 187"/>
                <a:gd name="T4" fmla="*/ 2 w 22"/>
                <a:gd name="T5" fmla="*/ 187 h 187"/>
                <a:gd name="T6" fmla="*/ 22 w 22"/>
                <a:gd name="T7" fmla="*/ 187 h 187"/>
                <a:gd name="T8" fmla="*/ 20 w 22"/>
                <a:gd name="T9" fmla="*/ 0 h 187"/>
                <a:gd name="T10" fmla="*/ 0 60000 65536"/>
                <a:gd name="T11" fmla="*/ 0 60000 65536"/>
                <a:gd name="T12" fmla="*/ 0 60000 65536"/>
                <a:gd name="T13" fmla="*/ 0 60000 65536"/>
                <a:gd name="T14" fmla="*/ 0 60000 65536"/>
                <a:gd name="T15" fmla="*/ 0 w 22"/>
                <a:gd name="T16" fmla="*/ 0 h 187"/>
                <a:gd name="T17" fmla="*/ 22 w 22"/>
                <a:gd name="T18" fmla="*/ 187 h 187"/>
              </a:gdLst>
              <a:ahLst/>
              <a:cxnLst>
                <a:cxn ang="T10">
                  <a:pos x="T0" y="T1"/>
                </a:cxn>
                <a:cxn ang="T11">
                  <a:pos x="T2" y="T3"/>
                </a:cxn>
                <a:cxn ang="T12">
                  <a:pos x="T4" y="T5"/>
                </a:cxn>
                <a:cxn ang="T13">
                  <a:pos x="T6" y="T7"/>
                </a:cxn>
                <a:cxn ang="T14">
                  <a:pos x="T8" y="T9"/>
                </a:cxn>
              </a:cxnLst>
              <a:rect l="T15" t="T16" r="T17" b="T18"/>
              <a:pathLst>
                <a:path w="22" h="187">
                  <a:moveTo>
                    <a:pt x="20" y="0"/>
                  </a:moveTo>
                  <a:lnTo>
                    <a:pt x="0" y="0"/>
                  </a:lnTo>
                  <a:lnTo>
                    <a:pt x="2" y="187"/>
                  </a:lnTo>
                  <a:lnTo>
                    <a:pt x="22" y="187"/>
                  </a:lnTo>
                  <a:lnTo>
                    <a:pt x="20" y="0"/>
                  </a:lnTo>
                  <a:close/>
                </a:path>
              </a:pathLst>
            </a:custGeom>
            <a:solidFill>
              <a:srgbClr val="33CC33"/>
            </a:solidFill>
            <a:ln w="9525">
              <a:solidFill>
                <a:srgbClr val="33CC33"/>
              </a:solidFill>
              <a:round/>
              <a:headEnd/>
              <a:tailEnd/>
            </a:ln>
          </p:spPr>
          <p:txBody>
            <a:bodyPr/>
            <a:lstStyle/>
            <a:p>
              <a:endParaRPr lang="en-GB">
                <a:solidFill>
                  <a:prstClr val="white"/>
                </a:solidFill>
                <a:latin typeface="Calibri"/>
              </a:endParaRPr>
            </a:p>
          </p:txBody>
        </p:sp>
        <p:sp>
          <p:nvSpPr>
            <p:cNvPr id="79051" name="Freeform 371"/>
            <p:cNvSpPr>
              <a:spLocks/>
            </p:cNvSpPr>
            <p:nvPr/>
          </p:nvSpPr>
          <p:spPr bwMode="auto">
            <a:xfrm>
              <a:off x="3457" y="741"/>
              <a:ext cx="104" cy="101"/>
            </a:xfrm>
            <a:custGeom>
              <a:avLst/>
              <a:gdLst>
                <a:gd name="T0" fmla="*/ 0 w 104"/>
                <a:gd name="T1" fmla="*/ 0 h 101"/>
                <a:gd name="T2" fmla="*/ 53 w 104"/>
                <a:gd name="T3" fmla="*/ 101 h 101"/>
                <a:gd name="T4" fmla="*/ 104 w 104"/>
                <a:gd name="T5" fmla="*/ 0 h 101"/>
                <a:gd name="T6" fmla="*/ 0 w 104"/>
                <a:gd name="T7" fmla="*/ 0 h 101"/>
                <a:gd name="T8" fmla="*/ 0 60000 65536"/>
                <a:gd name="T9" fmla="*/ 0 60000 65536"/>
                <a:gd name="T10" fmla="*/ 0 60000 65536"/>
                <a:gd name="T11" fmla="*/ 0 60000 65536"/>
                <a:gd name="T12" fmla="*/ 0 w 104"/>
                <a:gd name="T13" fmla="*/ 0 h 101"/>
                <a:gd name="T14" fmla="*/ 104 w 104"/>
                <a:gd name="T15" fmla="*/ 101 h 101"/>
              </a:gdLst>
              <a:ahLst/>
              <a:cxnLst>
                <a:cxn ang="T8">
                  <a:pos x="T0" y="T1"/>
                </a:cxn>
                <a:cxn ang="T9">
                  <a:pos x="T2" y="T3"/>
                </a:cxn>
                <a:cxn ang="T10">
                  <a:pos x="T4" y="T5"/>
                </a:cxn>
                <a:cxn ang="T11">
                  <a:pos x="T6" y="T7"/>
                </a:cxn>
              </a:cxnLst>
              <a:rect l="T12" t="T13" r="T14" b="T15"/>
              <a:pathLst>
                <a:path w="104" h="101">
                  <a:moveTo>
                    <a:pt x="0" y="0"/>
                  </a:moveTo>
                  <a:lnTo>
                    <a:pt x="53" y="101"/>
                  </a:lnTo>
                  <a:lnTo>
                    <a:pt x="104" y="0"/>
                  </a:lnTo>
                  <a:lnTo>
                    <a:pt x="0" y="0"/>
                  </a:lnTo>
                  <a:close/>
                </a:path>
              </a:pathLst>
            </a:custGeom>
            <a:solidFill>
              <a:srgbClr val="33CC33"/>
            </a:solidFill>
            <a:ln w="9525">
              <a:solidFill>
                <a:srgbClr val="33CC33"/>
              </a:solidFill>
              <a:round/>
              <a:headEnd/>
              <a:tailEnd/>
            </a:ln>
          </p:spPr>
          <p:txBody>
            <a:bodyPr/>
            <a:lstStyle/>
            <a:p>
              <a:endParaRPr lang="en-GB">
                <a:solidFill>
                  <a:prstClr val="white"/>
                </a:solidFill>
                <a:latin typeface="Calibri"/>
              </a:endParaRPr>
            </a:p>
          </p:txBody>
        </p:sp>
      </p:grpSp>
      <p:grpSp>
        <p:nvGrpSpPr>
          <p:cNvPr id="78908" name="Group 372"/>
          <p:cNvGrpSpPr>
            <a:grpSpLocks/>
          </p:cNvGrpSpPr>
          <p:nvPr/>
        </p:nvGrpSpPr>
        <p:grpSpPr bwMode="auto">
          <a:xfrm>
            <a:off x="8845550" y="3644900"/>
            <a:ext cx="334963" cy="328613"/>
            <a:chOff x="5436" y="2435"/>
            <a:chExt cx="211" cy="207"/>
          </a:xfrm>
        </p:grpSpPr>
        <p:sp>
          <p:nvSpPr>
            <p:cNvPr id="79048" name="Rectangle 373"/>
            <p:cNvSpPr>
              <a:spLocks noChangeArrowheads="1"/>
            </p:cNvSpPr>
            <p:nvPr/>
          </p:nvSpPr>
          <p:spPr bwMode="auto">
            <a:xfrm>
              <a:off x="5436" y="2435"/>
              <a:ext cx="211" cy="207"/>
            </a:xfrm>
            <a:prstGeom prst="rect">
              <a:avLst/>
            </a:prstGeom>
            <a:solidFill>
              <a:srgbClr val="66FF33"/>
            </a:solidFill>
            <a:ln w="31750">
              <a:solidFill>
                <a:srgbClr val="006600"/>
              </a:solidFill>
              <a:miter lim="800000"/>
              <a:headEnd/>
              <a:tailEnd/>
            </a:ln>
          </p:spPr>
          <p:txBody>
            <a:bodyPr/>
            <a:lstStyle/>
            <a:p>
              <a:endParaRPr lang="en-GB">
                <a:solidFill>
                  <a:prstClr val="white"/>
                </a:solidFill>
                <a:latin typeface="Calibri"/>
              </a:endParaRPr>
            </a:p>
          </p:txBody>
        </p:sp>
        <p:sp>
          <p:nvSpPr>
            <p:cNvPr id="79049" name="Rectangle 374"/>
            <p:cNvSpPr>
              <a:spLocks noChangeArrowheads="1"/>
            </p:cNvSpPr>
            <p:nvPr/>
          </p:nvSpPr>
          <p:spPr bwMode="auto">
            <a:xfrm>
              <a:off x="5465" y="2479"/>
              <a:ext cx="150" cy="125"/>
            </a:xfrm>
            <a:prstGeom prst="rect">
              <a:avLst/>
            </a:prstGeom>
            <a:noFill/>
            <a:ln w="9525">
              <a:noFill/>
              <a:miter lim="800000"/>
              <a:headEnd/>
              <a:tailEnd/>
            </a:ln>
          </p:spPr>
          <p:txBody>
            <a:bodyPr wrap="none" lIns="0" tIns="0" rIns="0" bIns="0">
              <a:spAutoFit/>
            </a:bodyPr>
            <a:lstStyle/>
            <a:p>
              <a:pPr eaLnBrk="0" hangingPunct="0"/>
              <a:r>
                <a:rPr lang="en-US" sz="1300" b="1">
                  <a:solidFill>
                    <a:srgbClr val="006600"/>
                  </a:solidFill>
                  <a:latin typeface="Helvetica" pitchFamily="34" charset="0"/>
                </a:rPr>
                <a:t>HH</a:t>
              </a:r>
              <a:endParaRPr lang="en-US" sz="2000">
                <a:solidFill>
                  <a:prstClr val="white"/>
                </a:solidFill>
                <a:latin typeface="Comic Sans MS" charset="0"/>
              </a:endParaRPr>
            </a:p>
          </p:txBody>
        </p:sp>
      </p:grpSp>
      <p:grpSp>
        <p:nvGrpSpPr>
          <p:cNvPr id="78909" name="Group 375"/>
          <p:cNvGrpSpPr>
            <a:grpSpLocks/>
          </p:cNvGrpSpPr>
          <p:nvPr/>
        </p:nvGrpSpPr>
        <p:grpSpPr bwMode="auto">
          <a:xfrm>
            <a:off x="4643438" y="1557338"/>
            <a:ext cx="1219200" cy="422275"/>
            <a:chOff x="2948" y="934"/>
            <a:chExt cx="703" cy="266"/>
          </a:xfrm>
        </p:grpSpPr>
        <p:sp>
          <p:nvSpPr>
            <p:cNvPr id="79046" name="Rectangle 376"/>
            <p:cNvSpPr>
              <a:spLocks noChangeArrowheads="1"/>
            </p:cNvSpPr>
            <p:nvPr/>
          </p:nvSpPr>
          <p:spPr bwMode="auto">
            <a:xfrm>
              <a:off x="2948" y="934"/>
              <a:ext cx="703" cy="266"/>
            </a:xfrm>
            <a:prstGeom prst="rect">
              <a:avLst/>
            </a:prstGeom>
            <a:solidFill>
              <a:srgbClr val="FF99FF"/>
            </a:solidFill>
            <a:ln w="31750">
              <a:solidFill>
                <a:srgbClr val="CC00CC"/>
              </a:solidFill>
              <a:miter lim="800000"/>
              <a:headEnd/>
              <a:tailEnd/>
            </a:ln>
          </p:spPr>
          <p:txBody>
            <a:bodyPr/>
            <a:lstStyle/>
            <a:p>
              <a:endParaRPr lang="en-GB">
                <a:solidFill>
                  <a:prstClr val="white"/>
                </a:solidFill>
                <a:latin typeface="Calibri"/>
              </a:endParaRPr>
            </a:p>
          </p:txBody>
        </p:sp>
        <p:sp>
          <p:nvSpPr>
            <p:cNvPr id="79047" name="Rectangle 377"/>
            <p:cNvSpPr>
              <a:spLocks noChangeArrowheads="1"/>
            </p:cNvSpPr>
            <p:nvPr/>
          </p:nvSpPr>
          <p:spPr bwMode="auto">
            <a:xfrm>
              <a:off x="3072" y="960"/>
              <a:ext cx="455" cy="211"/>
            </a:xfrm>
            <a:prstGeom prst="rect">
              <a:avLst/>
            </a:prstGeom>
            <a:noFill/>
            <a:ln w="9525">
              <a:noFill/>
              <a:miter lim="800000"/>
              <a:headEnd/>
              <a:tailEnd/>
            </a:ln>
          </p:spPr>
          <p:txBody>
            <a:bodyPr wrap="none" lIns="0" tIns="0" rIns="0" bIns="0">
              <a:spAutoFit/>
            </a:bodyPr>
            <a:lstStyle/>
            <a:p>
              <a:pPr eaLnBrk="0" hangingPunct="0"/>
              <a:r>
                <a:rPr lang="en-US" sz="2200" b="1">
                  <a:solidFill>
                    <a:srgbClr val="000000"/>
                  </a:solidFill>
                  <a:latin typeface="Helvetica" pitchFamily="34" charset="0"/>
                </a:rPr>
                <a:t>CERN</a:t>
              </a:r>
              <a:endParaRPr lang="en-US" sz="2200">
                <a:solidFill>
                  <a:prstClr val="white"/>
                </a:solidFill>
                <a:latin typeface="Comic Sans MS" charset="0"/>
              </a:endParaRPr>
            </a:p>
          </p:txBody>
        </p:sp>
      </p:grpSp>
      <p:grpSp>
        <p:nvGrpSpPr>
          <p:cNvPr id="78910" name="Group 378"/>
          <p:cNvGrpSpPr>
            <a:grpSpLocks/>
          </p:cNvGrpSpPr>
          <p:nvPr/>
        </p:nvGrpSpPr>
        <p:grpSpPr bwMode="auto">
          <a:xfrm>
            <a:off x="900113" y="692150"/>
            <a:ext cx="936625" cy="519113"/>
            <a:chOff x="158" y="527"/>
            <a:chExt cx="590" cy="327"/>
          </a:xfrm>
        </p:grpSpPr>
        <p:sp>
          <p:nvSpPr>
            <p:cNvPr id="79044" name="Rectangle 379"/>
            <p:cNvSpPr>
              <a:spLocks noChangeArrowheads="1"/>
            </p:cNvSpPr>
            <p:nvPr/>
          </p:nvSpPr>
          <p:spPr bwMode="auto">
            <a:xfrm>
              <a:off x="158" y="527"/>
              <a:ext cx="590" cy="327"/>
            </a:xfrm>
            <a:prstGeom prst="rect">
              <a:avLst/>
            </a:prstGeom>
            <a:solidFill>
              <a:srgbClr val="DDDDDD"/>
            </a:solidFill>
            <a:ln w="31750">
              <a:solidFill>
                <a:srgbClr val="000000"/>
              </a:solidFill>
              <a:miter lim="800000"/>
              <a:headEnd/>
              <a:tailEnd/>
            </a:ln>
          </p:spPr>
          <p:txBody>
            <a:bodyPr/>
            <a:lstStyle/>
            <a:p>
              <a:endParaRPr lang="en-GB">
                <a:solidFill>
                  <a:prstClr val="white"/>
                </a:solidFill>
                <a:latin typeface="Calibri"/>
              </a:endParaRPr>
            </a:p>
          </p:txBody>
        </p:sp>
        <p:sp>
          <p:nvSpPr>
            <p:cNvPr id="79045" name="Rectangle 380"/>
            <p:cNvSpPr>
              <a:spLocks noChangeArrowheads="1"/>
            </p:cNvSpPr>
            <p:nvPr/>
          </p:nvSpPr>
          <p:spPr bwMode="auto">
            <a:xfrm>
              <a:off x="204" y="566"/>
              <a:ext cx="517" cy="250"/>
            </a:xfrm>
            <a:prstGeom prst="rect">
              <a:avLst/>
            </a:prstGeom>
            <a:noFill/>
            <a:ln w="9525">
              <a:noFill/>
              <a:miter lim="800000"/>
              <a:headEnd/>
              <a:tailEnd/>
            </a:ln>
          </p:spPr>
          <p:txBody>
            <a:bodyPr wrap="none" lIns="0" tIns="0" rIns="0" bIns="0">
              <a:spAutoFit/>
            </a:bodyPr>
            <a:lstStyle/>
            <a:p>
              <a:pPr eaLnBrk="0" hangingPunct="0"/>
              <a:r>
                <a:rPr lang="en-US" sz="1300" b="1">
                  <a:solidFill>
                    <a:srgbClr val="000000"/>
                  </a:solidFill>
                  <a:latin typeface="Calibri"/>
                </a:rPr>
                <a:t>CF cutting</a:t>
              </a:r>
            </a:p>
            <a:p>
              <a:pPr eaLnBrk="0" hangingPunct="0"/>
              <a:r>
                <a:rPr lang="en-US" sz="1300" b="1" i="1">
                  <a:solidFill>
                    <a:srgbClr val="FF3300"/>
                  </a:solidFill>
                  <a:latin typeface="Calibri"/>
                </a:rPr>
                <a:t>Factory</a:t>
              </a:r>
              <a:endParaRPr lang="en-US" sz="1300">
                <a:solidFill>
                  <a:srgbClr val="0066FF"/>
                </a:solidFill>
                <a:latin typeface="Calibri"/>
              </a:endParaRPr>
            </a:p>
          </p:txBody>
        </p:sp>
      </p:grpSp>
      <p:grpSp>
        <p:nvGrpSpPr>
          <p:cNvPr id="78914" name="Group 381"/>
          <p:cNvGrpSpPr>
            <a:grpSpLocks/>
          </p:cNvGrpSpPr>
          <p:nvPr/>
        </p:nvGrpSpPr>
        <p:grpSpPr bwMode="auto">
          <a:xfrm>
            <a:off x="539750" y="476250"/>
            <a:ext cx="358775" cy="288925"/>
            <a:chOff x="2831" y="523"/>
            <a:chExt cx="415" cy="288"/>
          </a:xfrm>
        </p:grpSpPr>
        <p:sp>
          <p:nvSpPr>
            <p:cNvPr id="79042" name="Freeform 382"/>
            <p:cNvSpPr>
              <a:spLocks/>
            </p:cNvSpPr>
            <p:nvPr/>
          </p:nvSpPr>
          <p:spPr bwMode="auto">
            <a:xfrm>
              <a:off x="2831" y="523"/>
              <a:ext cx="340" cy="242"/>
            </a:xfrm>
            <a:custGeom>
              <a:avLst/>
              <a:gdLst>
                <a:gd name="T0" fmla="*/ 11 w 340"/>
                <a:gd name="T1" fmla="*/ 0 h 242"/>
                <a:gd name="T2" fmla="*/ 0 w 340"/>
                <a:gd name="T3" fmla="*/ 15 h 242"/>
                <a:gd name="T4" fmla="*/ 329 w 340"/>
                <a:gd name="T5" fmla="*/ 242 h 242"/>
                <a:gd name="T6" fmla="*/ 340 w 340"/>
                <a:gd name="T7" fmla="*/ 227 h 242"/>
                <a:gd name="T8" fmla="*/ 11 w 340"/>
                <a:gd name="T9" fmla="*/ 0 h 242"/>
                <a:gd name="T10" fmla="*/ 0 60000 65536"/>
                <a:gd name="T11" fmla="*/ 0 60000 65536"/>
                <a:gd name="T12" fmla="*/ 0 60000 65536"/>
                <a:gd name="T13" fmla="*/ 0 60000 65536"/>
                <a:gd name="T14" fmla="*/ 0 60000 65536"/>
                <a:gd name="T15" fmla="*/ 0 w 340"/>
                <a:gd name="T16" fmla="*/ 0 h 242"/>
                <a:gd name="T17" fmla="*/ 340 w 340"/>
                <a:gd name="T18" fmla="*/ 242 h 242"/>
              </a:gdLst>
              <a:ahLst/>
              <a:cxnLst>
                <a:cxn ang="T10">
                  <a:pos x="T0" y="T1"/>
                </a:cxn>
                <a:cxn ang="T11">
                  <a:pos x="T2" y="T3"/>
                </a:cxn>
                <a:cxn ang="T12">
                  <a:pos x="T4" y="T5"/>
                </a:cxn>
                <a:cxn ang="T13">
                  <a:pos x="T6" y="T7"/>
                </a:cxn>
                <a:cxn ang="T14">
                  <a:pos x="T8" y="T9"/>
                </a:cxn>
              </a:cxnLst>
              <a:rect l="T15" t="T16" r="T17" b="T18"/>
              <a:pathLst>
                <a:path w="340" h="242">
                  <a:moveTo>
                    <a:pt x="11" y="0"/>
                  </a:moveTo>
                  <a:lnTo>
                    <a:pt x="0" y="15"/>
                  </a:lnTo>
                  <a:lnTo>
                    <a:pt x="329" y="242"/>
                  </a:lnTo>
                  <a:lnTo>
                    <a:pt x="340" y="227"/>
                  </a:lnTo>
                  <a:lnTo>
                    <a:pt x="11" y="0"/>
                  </a:lnTo>
                  <a:close/>
                </a:path>
              </a:pathLst>
            </a:custGeom>
            <a:solidFill>
              <a:schemeClr val="bg2"/>
            </a:solidFill>
            <a:ln w="28575">
              <a:solidFill>
                <a:schemeClr val="bg2"/>
              </a:solidFill>
              <a:round/>
              <a:headEnd/>
              <a:tailEnd/>
            </a:ln>
          </p:spPr>
          <p:txBody>
            <a:bodyPr/>
            <a:lstStyle/>
            <a:p>
              <a:endParaRPr lang="en-GB">
                <a:solidFill>
                  <a:prstClr val="white"/>
                </a:solidFill>
                <a:latin typeface="Calibri"/>
              </a:endParaRPr>
            </a:p>
          </p:txBody>
        </p:sp>
        <p:sp>
          <p:nvSpPr>
            <p:cNvPr id="79043" name="Freeform 383"/>
            <p:cNvSpPr>
              <a:spLocks/>
            </p:cNvSpPr>
            <p:nvPr/>
          </p:nvSpPr>
          <p:spPr bwMode="auto">
            <a:xfrm>
              <a:off x="3131" y="710"/>
              <a:ext cx="115" cy="101"/>
            </a:xfrm>
            <a:custGeom>
              <a:avLst/>
              <a:gdLst>
                <a:gd name="T0" fmla="*/ 0 w 115"/>
                <a:gd name="T1" fmla="*/ 84 h 101"/>
                <a:gd name="T2" fmla="*/ 115 w 115"/>
                <a:gd name="T3" fmla="*/ 101 h 101"/>
                <a:gd name="T4" fmla="*/ 57 w 115"/>
                <a:gd name="T5" fmla="*/ 0 h 101"/>
                <a:gd name="T6" fmla="*/ 0 w 115"/>
                <a:gd name="T7" fmla="*/ 84 h 101"/>
                <a:gd name="T8" fmla="*/ 0 60000 65536"/>
                <a:gd name="T9" fmla="*/ 0 60000 65536"/>
                <a:gd name="T10" fmla="*/ 0 60000 65536"/>
                <a:gd name="T11" fmla="*/ 0 60000 65536"/>
                <a:gd name="T12" fmla="*/ 0 w 115"/>
                <a:gd name="T13" fmla="*/ 0 h 101"/>
                <a:gd name="T14" fmla="*/ 115 w 115"/>
                <a:gd name="T15" fmla="*/ 101 h 101"/>
              </a:gdLst>
              <a:ahLst/>
              <a:cxnLst>
                <a:cxn ang="T8">
                  <a:pos x="T0" y="T1"/>
                </a:cxn>
                <a:cxn ang="T9">
                  <a:pos x="T2" y="T3"/>
                </a:cxn>
                <a:cxn ang="T10">
                  <a:pos x="T4" y="T5"/>
                </a:cxn>
                <a:cxn ang="T11">
                  <a:pos x="T6" y="T7"/>
                </a:cxn>
              </a:cxnLst>
              <a:rect l="T12" t="T13" r="T14" b="T15"/>
              <a:pathLst>
                <a:path w="115" h="101">
                  <a:moveTo>
                    <a:pt x="0" y="84"/>
                  </a:moveTo>
                  <a:lnTo>
                    <a:pt x="115" y="101"/>
                  </a:lnTo>
                  <a:lnTo>
                    <a:pt x="57" y="0"/>
                  </a:lnTo>
                  <a:lnTo>
                    <a:pt x="0" y="84"/>
                  </a:lnTo>
                  <a:close/>
                </a:path>
              </a:pathLst>
            </a:custGeom>
            <a:solidFill>
              <a:schemeClr val="bg2"/>
            </a:solidFill>
            <a:ln w="28575">
              <a:solidFill>
                <a:schemeClr val="bg2"/>
              </a:solidFill>
              <a:round/>
              <a:headEnd/>
              <a:tailEnd/>
            </a:ln>
          </p:spPr>
          <p:txBody>
            <a:bodyPr/>
            <a:lstStyle/>
            <a:p>
              <a:endParaRPr lang="en-GB">
                <a:solidFill>
                  <a:prstClr val="white"/>
                </a:solidFill>
                <a:latin typeface="Calibri"/>
              </a:endParaRPr>
            </a:p>
          </p:txBody>
        </p:sp>
      </p:grpSp>
      <p:grpSp>
        <p:nvGrpSpPr>
          <p:cNvPr id="78915" name="Group 384"/>
          <p:cNvGrpSpPr>
            <a:grpSpLocks/>
          </p:cNvGrpSpPr>
          <p:nvPr/>
        </p:nvGrpSpPr>
        <p:grpSpPr bwMode="auto">
          <a:xfrm>
            <a:off x="-57150" y="-26988"/>
            <a:ext cx="1676400" cy="519113"/>
            <a:chOff x="96" y="9"/>
            <a:chExt cx="1056" cy="327"/>
          </a:xfrm>
        </p:grpSpPr>
        <p:sp>
          <p:nvSpPr>
            <p:cNvPr id="79040" name="Rectangle 385"/>
            <p:cNvSpPr>
              <a:spLocks noChangeArrowheads="1"/>
            </p:cNvSpPr>
            <p:nvPr/>
          </p:nvSpPr>
          <p:spPr bwMode="auto">
            <a:xfrm>
              <a:off x="96" y="9"/>
              <a:ext cx="1056" cy="327"/>
            </a:xfrm>
            <a:prstGeom prst="rect">
              <a:avLst/>
            </a:prstGeom>
            <a:solidFill>
              <a:srgbClr val="B2B2B2"/>
            </a:solidFill>
            <a:ln w="31750">
              <a:solidFill>
                <a:srgbClr val="000000"/>
              </a:solidFill>
              <a:miter lim="800000"/>
              <a:headEnd/>
              <a:tailEnd/>
            </a:ln>
          </p:spPr>
          <p:txBody>
            <a:bodyPr/>
            <a:lstStyle/>
            <a:p>
              <a:endParaRPr lang="en-GB">
                <a:solidFill>
                  <a:prstClr val="white"/>
                </a:solidFill>
                <a:latin typeface="Calibri"/>
              </a:endParaRPr>
            </a:p>
          </p:txBody>
        </p:sp>
        <p:sp>
          <p:nvSpPr>
            <p:cNvPr id="79041" name="Rectangle 386"/>
            <p:cNvSpPr>
              <a:spLocks noChangeArrowheads="1"/>
            </p:cNvSpPr>
            <p:nvPr/>
          </p:nvSpPr>
          <p:spPr bwMode="auto">
            <a:xfrm>
              <a:off x="144" y="48"/>
              <a:ext cx="919" cy="250"/>
            </a:xfrm>
            <a:prstGeom prst="rect">
              <a:avLst/>
            </a:prstGeom>
            <a:noFill/>
            <a:ln w="9525">
              <a:noFill/>
              <a:miter lim="800000"/>
              <a:headEnd/>
              <a:tailEnd/>
            </a:ln>
          </p:spPr>
          <p:txBody>
            <a:bodyPr wrap="none" lIns="0" tIns="0" rIns="0" bIns="0">
              <a:spAutoFit/>
            </a:bodyPr>
            <a:lstStyle/>
            <a:p>
              <a:pPr eaLnBrk="0" hangingPunct="0"/>
              <a:r>
                <a:rPr lang="en-US" sz="1300" b="1">
                  <a:solidFill>
                    <a:srgbClr val="000000"/>
                  </a:solidFill>
                  <a:latin typeface="Calibri"/>
                </a:rPr>
                <a:t>CF plates:</a:t>
              </a:r>
            </a:p>
            <a:p>
              <a:pPr eaLnBrk="0" hangingPunct="0"/>
              <a:r>
                <a:rPr lang="en-US" sz="1300" b="1" i="1">
                  <a:solidFill>
                    <a:srgbClr val="FF3300"/>
                  </a:solidFill>
                  <a:latin typeface="Calibri"/>
                </a:rPr>
                <a:t>Factory</a:t>
              </a:r>
              <a:r>
                <a:rPr lang="en-US" sz="1300" b="1">
                  <a:solidFill>
                    <a:srgbClr val="000000"/>
                  </a:solidFill>
                  <a:latin typeface="Calibri"/>
                  <a:sym typeface="Wingdings" pitchFamily="2" charset="2"/>
                </a:rPr>
                <a:t></a:t>
              </a:r>
              <a:r>
                <a:rPr lang="en-US" sz="1300" b="1">
                  <a:solidFill>
                    <a:srgbClr val="0066FF"/>
                  </a:solidFill>
                  <a:latin typeface="Calibri"/>
                </a:rPr>
                <a:t>Brussels</a:t>
              </a:r>
              <a:endParaRPr lang="en-US" sz="1300">
                <a:solidFill>
                  <a:srgbClr val="0066FF"/>
                </a:solidFill>
                <a:latin typeface="Calibri"/>
              </a:endParaRPr>
            </a:p>
          </p:txBody>
        </p:sp>
      </p:grpSp>
      <p:grpSp>
        <p:nvGrpSpPr>
          <p:cNvPr id="78916" name="Group 387"/>
          <p:cNvGrpSpPr>
            <a:grpSpLocks/>
          </p:cNvGrpSpPr>
          <p:nvPr/>
        </p:nvGrpSpPr>
        <p:grpSpPr bwMode="auto">
          <a:xfrm>
            <a:off x="1836738" y="1052513"/>
            <a:ext cx="358775" cy="288925"/>
            <a:chOff x="2831" y="523"/>
            <a:chExt cx="415" cy="288"/>
          </a:xfrm>
        </p:grpSpPr>
        <p:sp>
          <p:nvSpPr>
            <p:cNvPr id="79038" name="Freeform 388"/>
            <p:cNvSpPr>
              <a:spLocks/>
            </p:cNvSpPr>
            <p:nvPr/>
          </p:nvSpPr>
          <p:spPr bwMode="auto">
            <a:xfrm>
              <a:off x="2831" y="523"/>
              <a:ext cx="340" cy="242"/>
            </a:xfrm>
            <a:custGeom>
              <a:avLst/>
              <a:gdLst>
                <a:gd name="T0" fmla="*/ 11 w 340"/>
                <a:gd name="T1" fmla="*/ 0 h 242"/>
                <a:gd name="T2" fmla="*/ 0 w 340"/>
                <a:gd name="T3" fmla="*/ 15 h 242"/>
                <a:gd name="T4" fmla="*/ 329 w 340"/>
                <a:gd name="T5" fmla="*/ 242 h 242"/>
                <a:gd name="T6" fmla="*/ 340 w 340"/>
                <a:gd name="T7" fmla="*/ 227 h 242"/>
                <a:gd name="T8" fmla="*/ 11 w 340"/>
                <a:gd name="T9" fmla="*/ 0 h 242"/>
                <a:gd name="T10" fmla="*/ 0 60000 65536"/>
                <a:gd name="T11" fmla="*/ 0 60000 65536"/>
                <a:gd name="T12" fmla="*/ 0 60000 65536"/>
                <a:gd name="T13" fmla="*/ 0 60000 65536"/>
                <a:gd name="T14" fmla="*/ 0 60000 65536"/>
                <a:gd name="T15" fmla="*/ 0 w 340"/>
                <a:gd name="T16" fmla="*/ 0 h 242"/>
                <a:gd name="T17" fmla="*/ 340 w 340"/>
                <a:gd name="T18" fmla="*/ 242 h 242"/>
              </a:gdLst>
              <a:ahLst/>
              <a:cxnLst>
                <a:cxn ang="T10">
                  <a:pos x="T0" y="T1"/>
                </a:cxn>
                <a:cxn ang="T11">
                  <a:pos x="T2" y="T3"/>
                </a:cxn>
                <a:cxn ang="T12">
                  <a:pos x="T4" y="T5"/>
                </a:cxn>
                <a:cxn ang="T13">
                  <a:pos x="T6" y="T7"/>
                </a:cxn>
                <a:cxn ang="T14">
                  <a:pos x="T8" y="T9"/>
                </a:cxn>
              </a:cxnLst>
              <a:rect l="T15" t="T16" r="T17" b="T18"/>
              <a:pathLst>
                <a:path w="340" h="242">
                  <a:moveTo>
                    <a:pt x="11" y="0"/>
                  </a:moveTo>
                  <a:lnTo>
                    <a:pt x="0" y="15"/>
                  </a:lnTo>
                  <a:lnTo>
                    <a:pt x="329" y="242"/>
                  </a:lnTo>
                  <a:lnTo>
                    <a:pt x="340" y="227"/>
                  </a:lnTo>
                  <a:lnTo>
                    <a:pt x="11" y="0"/>
                  </a:lnTo>
                  <a:close/>
                </a:path>
              </a:pathLst>
            </a:custGeom>
            <a:solidFill>
              <a:schemeClr val="bg2"/>
            </a:solidFill>
            <a:ln w="28575">
              <a:solidFill>
                <a:schemeClr val="bg2"/>
              </a:solidFill>
              <a:round/>
              <a:headEnd/>
              <a:tailEnd/>
            </a:ln>
          </p:spPr>
          <p:txBody>
            <a:bodyPr/>
            <a:lstStyle/>
            <a:p>
              <a:endParaRPr lang="en-GB">
                <a:solidFill>
                  <a:prstClr val="white"/>
                </a:solidFill>
                <a:latin typeface="Calibri"/>
              </a:endParaRPr>
            </a:p>
          </p:txBody>
        </p:sp>
        <p:sp>
          <p:nvSpPr>
            <p:cNvPr id="79039" name="Freeform 389"/>
            <p:cNvSpPr>
              <a:spLocks/>
            </p:cNvSpPr>
            <p:nvPr/>
          </p:nvSpPr>
          <p:spPr bwMode="auto">
            <a:xfrm>
              <a:off x="3131" y="710"/>
              <a:ext cx="115" cy="101"/>
            </a:xfrm>
            <a:custGeom>
              <a:avLst/>
              <a:gdLst>
                <a:gd name="T0" fmla="*/ 0 w 115"/>
                <a:gd name="T1" fmla="*/ 84 h 101"/>
                <a:gd name="T2" fmla="*/ 115 w 115"/>
                <a:gd name="T3" fmla="*/ 101 h 101"/>
                <a:gd name="T4" fmla="*/ 57 w 115"/>
                <a:gd name="T5" fmla="*/ 0 h 101"/>
                <a:gd name="T6" fmla="*/ 0 w 115"/>
                <a:gd name="T7" fmla="*/ 84 h 101"/>
                <a:gd name="T8" fmla="*/ 0 60000 65536"/>
                <a:gd name="T9" fmla="*/ 0 60000 65536"/>
                <a:gd name="T10" fmla="*/ 0 60000 65536"/>
                <a:gd name="T11" fmla="*/ 0 60000 65536"/>
                <a:gd name="T12" fmla="*/ 0 w 115"/>
                <a:gd name="T13" fmla="*/ 0 h 101"/>
                <a:gd name="T14" fmla="*/ 115 w 115"/>
                <a:gd name="T15" fmla="*/ 101 h 101"/>
              </a:gdLst>
              <a:ahLst/>
              <a:cxnLst>
                <a:cxn ang="T8">
                  <a:pos x="T0" y="T1"/>
                </a:cxn>
                <a:cxn ang="T9">
                  <a:pos x="T2" y="T3"/>
                </a:cxn>
                <a:cxn ang="T10">
                  <a:pos x="T4" y="T5"/>
                </a:cxn>
                <a:cxn ang="T11">
                  <a:pos x="T6" y="T7"/>
                </a:cxn>
              </a:cxnLst>
              <a:rect l="T12" t="T13" r="T14" b="T15"/>
              <a:pathLst>
                <a:path w="115" h="101">
                  <a:moveTo>
                    <a:pt x="0" y="84"/>
                  </a:moveTo>
                  <a:lnTo>
                    <a:pt x="115" y="101"/>
                  </a:lnTo>
                  <a:lnTo>
                    <a:pt x="57" y="0"/>
                  </a:lnTo>
                  <a:lnTo>
                    <a:pt x="0" y="84"/>
                  </a:lnTo>
                  <a:close/>
                </a:path>
              </a:pathLst>
            </a:custGeom>
            <a:solidFill>
              <a:schemeClr val="bg2"/>
            </a:solidFill>
            <a:ln w="28575">
              <a:solidFill>
                <a:schemeClr val="bg2"/>
              </a:solidFill>
              <a:round/>
              <a:headEnd/>
              <a:tailEnd/>
            </a:ln>
          </p:spPr>
          <p:txBody>
            <a:bodyPr/>
            <a:lstStyle/>
            <a:p>
              <a:endParaRPr lang="en-GB">
                <a:solidFill>
                  <a:prstClr val="white"/>
                </a:solidFill>
                <a:latin typeface="Calibri"/>
              </a:endParaRPr>
            </a:p>
          </p:txBody>
        </p:sp>
      </p:grpSp>
      <p:grpSp>
        <p:nvGrpSpPr>
          <p:cNvPr id="78917" name="Group 390"/>
          <p:cNvGrpSpPr>
            <a:grpSpLocks/>
          </p:cNvGrpSpPr>
          <p:nvPr/>
        </p:nvGrpSpPr>
        <p:grpSpPr bwMode="auto">
          <a:xfrm>
            <a:off x="1979613" y="461963"/>
            <a:ext cx="936625" cy="519112"/>
            <a:chOff x="158" y="527"/>
            <a:chExt cx="590" cy="327"/>
          </a:xfrm>
        </p:grpSpPr>
        <p:sp>
          <p:nvSpPr>
            <p:cNvPr id="79036" name="Rectangle 391"/>
            <p:cNvSpPr>
              <a:spLocks noChangeArrowheads="1"/>
            </p:cNvSpPr>
            <p:nvPr/>
          </p:nvSpPr>
          <p:spPr bwMode="auto">
            <a:xfrm>
              <a:off x="158" y="527"/>
              <a:ext cx="590" cy="327"/>
            </a:xfrm>
            <a:prstGeom prst="rect">
              <a:avLst/>
            </a:prstGeom>
            <a:solidFill>
              <a:srgbClr val="66FF33"/>
            </a:solidFill>
            <a:ln w="31750">
              <a:solidFill>
                <a:srgbClr val="000000"/>
              </a:solidFill>
              <a:miter lim="800000"/>
              <a:headEnd/>
              <a:tailEnd/>
            </a:ln>
          </p:spPr>
          <p:txBody>
            <a:bodyPr/>
            <a:lstStyle/>
            <a:p>
              <a:endParaRPr lang="en-GB">
                <a:solidFill>
                  <a:prstClr val="white"/>
                </a:solidFill>
                <a:latin typeface="Calibri"/>
              </a:endParaRPr>
            </a:p>
          </p:txBody>
        </p:sp>
        <p:sp>
          <p:nvSpPr>
            <p:cNvPr id="79037" name="Rectangle 392"/>
            <p:cNvSpPr>
              <a:spLocks noChangeArrowheads="1"/>
            </p:cNvSpPr>
            <p:nvPr/>
          </p:nvSpPr>
          <p:spPr bwMode="auto">
            <a:xfrm>
              <a:off x="204" y="566"/>
              <a:ext cx="517" cy="250"/>
            </a:xfrm>
            <a:prstGeom prst="rect">
              <a:avLst/>
            </a:prstGeom>
            <a:solidFill>
              <a:srgbClr val="66FF33"/>
            </a:solidFill>
            <a:ln w="9525">
              <a:noFill/>
              <a:miter lim="800000"/>
              <a:headEnd/>
              <a:tailEnd/>
            </a:ln>
          </p:spPr>
          <p:txBody>
            <a:bodyPr wrap="none" lIns="0" tIns="0" rIns="0" bIns="0">
              <a:spAutoFit/>
            </a:bodyPr>
            <a:lstStyle/>
            <a:p>
              <a:pPr eaLnBrk="0" hangingPunct="0"/>
              <a:r>
                <a:rPr lang="en-US" sz="1300" b="1">
                  <a:solidFill>
                    <a:srgbClr val="000000"/>
                  </a:solidFill>
                  <a:latin typeface="Calibri"/>
                </a:rPr>
                <a:t>CF cutting</a:t>
              </a:r>
            </a:p>
            <a:p>
              <a:pPr eaLnBrk="0" hangingPunct="0"/>
              <a:r>
                <a:rPr lang="en-US" sz="1300" b="1" i="1">
                  <a:solidFill>
                    <a:srgbClr val="FF3300"/>
                  </a:solidFill>
                  <a:latin typeface="Calibri"/>
                </a:rPr>
                <a:t>Factory</a:t>
              </a:r>
              <a:endParaRPr lang="en-US" sz="1300">
                <a:solidFill>
                  <a:srgbClr val="0066FF"/>
                </a:solidFill>
                <a:latin typeface="Calibri"/>
              </a:endParaRPr>
            </a:p>
          </p:txBody>
        </p:sp>
      </p:grpSp>
      <p:sp>
        <p:nvSpPr>
          <p:cNvPr id="79026" name="Rectangle 474"/>
          <p:cNvSpPr>
            <a:spLocks noChangeArrowheads="1"/>
          </p:cNvSpPr>
          <p:nvPr/>
        </p:nvSpPr>
        <p:spPr bwMode="auto">
          <a:xfrm>
            <a:off x="4043363" y="4652963"/>
            <a:ext cx="457200" cy="239712"/>
          </a:xfrm>
          <a:prstGeom prst="rect">
            <a:avLst/>
          </a:prstGeom>
          <a:solidFill>
            <a:srgbClr val="FFFFFF"/>
          </a:solidFill>
          <a:ln w="11113">
            <a:solidFill>
              <a:srgbClr val="FF66CC"/>
            </a:solidFill>
            <a:miter lim="800000"/>
            <a:headEnd/>
            <a:tailEnd/>
          </a:ln>
        </p:spPr>
        <p:txBody>
          <a:bodyPr/>
          <a:lstStyle/>
          <a:p>
            <a:endParaRPr lang="en-GB">
              <a:solidFill>
                <a:prstClr val="white"/>
              </a:solidFill>
              <a:latin typeface="Calibri"/>
            </a:endParaRPr>
          </a:p>
        </p:txBody>
      </p:sp>
      <p:sp>
        <p:nvSpPr>
          <p:cNvPr id="79027" name="Rectangle 475"/>
          <p:cNvSpPr>
            <a:spLocks noChangeArrowheads="1"/>
          </p:cNvSpPr>
          <p:nvPr/>
        </p:nvSpPr>
        <p:spPr bwMode="auto">
          <a:xfrm>
            <a:off x="4543425" y="4652963"/>
            <a:ext cx="457200" cy="239712"/>
          </a:xfrm>
          <a:prstGeom prst="rect">
            <a:avLst/>
          </a:prstGeom>
          <a:solidFill>
            <a:srgbClr val="FFFFFF"/>
          </a:solidFill>
          <a:ln w="11113">
            <a:solidFill>
              <a:srgbClr val="FF66CC"/>
            </a:solidFill>
            <a:miter lim="800000"/>
            <a:headEnd/>
            <a:tailEnd/>
          </a:ln>
        </p:spPr>
        <p:txBody>
          <a:bodyPr/>
          <a:lstStyle/>
          <a:p>
            <a:endParaRPr lang="en-GB">
              <a:solidFill>
                <a:prstClr val="white"/>
              </a:solidFill>
              <a:latin typeface="Calibri"/>
            </a:endParaRPr>
          </a:p>
        </p:txBody>
      </p:sp>
      <p:sp>
        <p:nvSpPr>
          <p:cNvPr id="79028" name="Rectangle 476"/>
          <p:cNvSpPr>
            <a:spLocks noChangeArrowheads="1"/>
          </p:cNvSpPr>
          <p:nvPr/>
        </p:nvSpPr>
        <p:spPr bwMode="auto">
          <a:xfrm>
            <a:off x="3276600" y="4652963"/>
            <a:ext cx="723900" cy="276225"/>
          </a:xfrm>
          <a:prstGeom prst="rect">
            <a:avLst/>
          </a:prstGeom>
          <a:solidFill>
            <a:srgbClr val="FFFFFF"/>
          </a:solidFill>
          <a:ln w="11113">
            <a:solidFill>
              <a:srgbClr val="FF66CC"/>
            </a:solidFill>
            <a:miter lim="800000"/>
            <a:headEnd/>
            <a:tailEnd/>
          </a:ln>
        </p:spPr>
        <p:txBody>
          <a:bodyPr/>
          <a:lstStyle/>
          <a:p>
            <a:endParaRPr lang="en-GB">
              <a:solidFill>
                <a:prstClr val="white"/>
              </a:solidFill>
              <a:latin typeface="Calibri"/>
            </a:endParaRPr>
          </a:p>
        </p:txBody>
      </p:sp>
      <p:sp>
        <p:nvSpPr>
          <p:cNvPr id="79029" name="Rectangle 477"/>
          <p:cNvSpPr>
            <a:spLocks noChangeArrowheads="1"/>
          </p:cNvSpPr>
          <p:nvPr/>
        </p:nvSpPr>
        <p:spPr bwMode="auto">
          <a:xfrm>
            <a:off x="3214688" y="4643438"/>
            <a:ext cx="703262" cy="260350"/>
          </a:xfrm>
          <a:prstGeom prst="rect">
            <a:avLst/>
          </a:prstGeom>
          <a:noFill/>
          <a:ln w="9525" algn="ctr">
            <a:noFill/>
            <a:miter lim="800000"/>
            <a:headEnd/>
            <a:tailEnd/>
          </a:ln>
        </p:spPr>
        <p:txBody>
          <a:bodyPr wrap="none">
            <a:spAutoFit/>
          </a:bodyPr>
          <a:lstStyle/>
          <a:p>
            <a:r>
              <a:rPr lang="en-US" sz="1100" b="1">
                <a:solidFill>
                  <a:srgbClr val="000000"/>
                </a:solidFill>
                <a:latin typeface="Calibri"/>
              </a:rPr>
              <a:t>Florence</a:t>
            </a:r>
          </a:p>
        </p:txBody>
      </p:sp>
      <p:sp>
        <p:nvSpPr>
          <p:cNvPr id="79030" name="Rectangle 306"/>
          <p:cNvSpPr>
            <a:spLocks noChangeArrowheads="1"/>
          </p:cNvSpPr>
          <p:nvPr/>
        </p:nvSpPr>
        <p:spPr bwMode="auto">
          <a:xfrm>
            <a:off x="4562475" y="4700588"/>
            <a:ext cx="411163" cy="168275"/>
          </a:xfrm>
          <a:prstGeom prst="rect">
            <a:avLst/>
          </a:prstGeom>
          <a:noFill/>
          <a:ln w="9525">
            <a:noFill/>
            <a:miter lim="800000"/>
            <a:headEnd/>
            <a:tailEnd/>
          </a:ln>
        </p:spPr>
        <p:txBody>
          <a:bodyPr wrap="none" lIns="0" tIns="0" rIns="0" bIns="0">
            <a:spAutoFit/>
          </a:bodyPr>
          <a:lstStyle/>
          <a:p>
            <a:pPr eaLnBrk="0" hangingPunct="0"/>
            <a:r>
              <a:rPr lang="en-US" sz="1100" b="1">
                <a:solidFill>
                  <a:srgbClr val="000000"/>
                </a:solidFill>
                <a:latin typeface="Calibri"/>
              </a:rPr>
              <a:t>Torino</a:t>
            </a:r>
            <a:endParaRPr lang="en-US" sz="2000">
              <a:solidFill>
                <a:prstClr val="white"/>
              </a:solidFill>
              <a:latin typeface="Comic Sans MS" charset="0"/>
            </a:endParaRPr>
          </a:p>
        </p:txBody>
      </p:sp>
      <p:sp>
        <p:nvSpPr>
          <p:cNvPr id="79031" name="Rectangle 478"/>
          <p:cNvSpPr>
            <a:spLocks noChangeArrowheads="1"/>
          </p:cNvSpPr>
          <p:nvPr/>
        </p:nvSpPr>
        <p:spPr bwMode="auto">
          <a:xfrm>
            <a:off x="4114800" y="4700588"/>
            <a:ext cx="247650" cy="168275"/>
          </a:xfrm>
          <a:prstGeom prst="rect">
            <a:avLst/>
          </a:prstGeom>
          <a:noFill/>
          <a:ln w="9525">
            <a:noFill/>
            <a:miter lim="800000"/>
            <a:headEnd/>
            <a:tailEnd/>
          </a:ln>
        </p:spPr>
        <p:txBody>
          <a:bodyPr wrap="none" lIns="0" tIns="0" rIns="0" bIns="0">
            <a:spAutoFit/>
          </a:bodyPr>
          <a:lstStyle/>
          <a:p>
            <a:pPr eaLnBrk="0" hangingPunct="0"/>
            <a:r>
              <a:rPr lang="en-US" sz="1100" b="1">
                <a:solidFill>
                  <a:srgbClr val="000000"/>
                </a:solidFill>
                <a:latin typeface="Calibri"/>
              </a:rPr>
              <a:t>Pisa</a:t>
            </a:r>
            <a:endParaRPr lang="en-US" sz="2000">
              <a:solidFill>
                <a:prstClr val="white"/>
              </a:solidFill>
              <a:latin typeface="Comic Sans MS" charset="0"/>
            </a:endParaRPr>
          </a:p>
        </p:txBody>
      </p:sp>
      <p:sp>
        <p:nvSpPr>
          <p:cNvPr id="434" name="Rechteck 433"/>
          <p:cNvSpPr/>
          <p:nvPr/>
        </p:nvSpPr>
        <p:spPr>
          <a:xfrm>
            <a:off x="6496688" y="6315038"/>
            <a:ext cx="2504468" cy="400110"/>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pPr>
              <a:defRPr/>
            </a:pPr>
            <a:r>
              <a:rPr lang="de-DE" sz="2000" dirty="0">
                <a:solidFill>
                  <a:srgbClr val="FFFF00"/>
                </a:solidFill>
                <a:latin typeface="Calibri"/>
              </a:rPr>
              <a:t>Move </a:t>
            </a:r>
            <a:r>
              <a:rPr lang="de-DE" sz="2000" dirty="0" err="1">
                <a:solidFill>
                  <a:srgbClr val="FFFF00"/>
                </a:solidFill>
                <a:latin typeface="Calibri"/>
              </a:rPr>
              <a:t>to</a:t>
            </a:r>
            <a:r>
              <a:rPr lang="de-DE" sz="2000" dirty="0">
                <a:solidFill>
                  <a:srgbClr val="FFFF00"/>
                </a:solidFill>
                <a:latin typeface="Calibri"/>
              </a:rPr>
              <a:t> Pit </a:t>
            </a:r>
            <a:r>
              <a:rPr lang="de-DE" sz="2000" dirty="0" err="1">
                <a:solidFill>
                  <a:srgbClr val="FFFF00"/>
                </a:solidFill>
                <a:latin typeface="Calibri"/>
              </a:rPr>
              <a:t>and</a:t>
            </a:r>
            <a:r>
              <a:rPr lang="de-DE" sz="2000" dirty="0">
                <a:solidFill>
                  <a:srgbClr val="FFFF00"/>
                </a:solidFill>
                <a:latin typeface="Calibri"/>
              </a:rPr>
              <a:t> Insert</a:t>
            </a:r>
            <a:endParaRPr lang="en-GB" sz="2000" dirty="0">
              <a:solidFill>
                <a:srgbClr val="FFFF00"/>
              </a:solidFill>
              <a:latin typeface="Calibri"/>
            </a:endParaRPr>
          </a:p>
        </p:txBody>
      </p:sp>
      <p:cxnSp>
        <p:nvCxnSpPr>
          <p:cNvPr id="436" name="Gerade Verbindung mit Pfeil 435"/>
          <p:cNvCxnSpPr/>
          <p:nvPr/>
        </p:nvCxnSpPr>
        <p:spPr>
          <a:xfrm>
            <a:off x="6143625" y="6572250"/>
            <a:ext cx="285750" cy="1588"/>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78923" name="TextBox 78922"/>
          <p:cNvSpPr txBox="1"/>
          <p:nvPr/>
        </p:nvSpPr>
        <p:spPr>
          <a:xfrm rot="19935385">
            <a:off x="6857135" y="2470348"/>
            <a:ext cx="2174769" cy="400110"/>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2000" dirty="0" smtClean="0"/>
              <a:t>Thank You Belgium</a:t>
            </a:r>
            <a:endParaRPr lang="en-US" sz="2000" dirty="0"/>
          </a:p>
        </p:txBody>
      </p:sp>
      <p:sp>
        <p:nvSpPr>
          <p:cNvPr id="397" name="TextBox 396"/>
          <p:cNvSpPr txBox="1"/>
          <p:nvPr/>
        </p:nvSpPr>
        <p:spPr>
          <a:xfrm rot="947000">
            <a:off x="4656856" y="5025307"/>
            <a:ext cx="2174769" cy="400110"/>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2000" dirty="0" smtClean="0"/>
              <a:t>Thank You Belgium</a:t>
            </a:r>
            <a:endParaRPr lang="en-US" sz="2000" dirty="0"/>
          </a:p>
        </p:txBody>
      </p:sp>
      <p:sp>
        <p:nvSpPr>
          <p:cNvPr id="398" name="TextBox 397"/>
          <p:cNvSpPr txBox="1"/>
          <p:nvPr/>
        </p:nvSpPr>
        <p:spPr>
          <a:xfrm rot="947000">
            <a:off x="1011072" y="1382930"/>
            <a:ext cx="2174769" cy="400110"/>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2000" dirty="0" smtClean="0"/>
              <a:t>Thank You Belgium</a:t>
            </a:r>
            <a:endParaRPr lang="en-US" sz="2000" dirty="0"/>
          </a:p>
        </p:txBody>
      </p:sp>
    </p:spTree>
    <p:extLst>
      <p:ext uri="{BB962C8B-B14F-4D97-AF65-F5344CB8AC3E}">
        <p14:creationId xmlns:p14="http://schemas.microsoft.com/office/powerpoint/2010/main" val="1475853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8"/>
                                        </p:tgtEl>
                                        <p:attrNameLst>
                                          <p:attrName>style.visibility</p:attrName>
                                        </p:attrNameLst>
                                      </p:cBhvr>
                                      <p:to>
                                        <p:strVal val="visible"/>
                                      </p:to>
                                    </p:set>
                                    <p:anim calcmode="lin" valueType="num">
                                      <p:cBhvr additive="base">
                                        <p:cTn id="7" dur="500" fill="hold"/>
                                        <p:tgtEl>
                                          <p:spTgt spid="398"/>
                                        </p:tgtEl>
                                        <p:attrNameLst>
                                          <p:attrName>ppt_x</p:attrName>
                                        </p:attrNameLst>
                                      </p:cBhvr>
                                      <p:tavLst>
                                        <p:tav tm="0">
                                          <p:val>
                                            <p:strVal val="#ppt_x"/>
                                          </p:val>
                                        </p:tav>
                                        <p:tav tm="100000">
                                          <p:val>
                                            <p:strVal val="#ppt_x"/>
                                          </p:val>
                                        </p:tav>
                                      </p:tavLst>
                                    </p:anim>
                                    <p:anim calcmode="lin" valueType="num">
                                      <p:cBhvr additive="base">
                                        <p:cTn id="8" dur="500" fill="hold"/>
                                        <p:tgtEl>
                                          <p:spTgt spid="39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1000"/>
                                  </p:stCondLst>
                                  <p:childTnLst>
                                    <p:set>
                                      <p:cBhvr>
                                        <p:cTn id="11" dur="1" fill="hold">
                                          <p:stCondLst>
                                            <p:cond delay="0"/>
                                          </p:stCondLst>
                                        </p:cTn>
                                        <p:tgtEl>
                                          <p:spTgt spid="78923"/>
                                        </p:tgtEl>
                                        <p:attrNameLst>
                                          <p:attrName>style.visibility</p:attrName>
                                        </p:attrNameLst>
                                      </p:cBhvr>
                                      <p:to>
                                        <p:strVal val="visible"/>
                                      </p:to>
                                    </p:set>
                                    <p:animEffect transition="in" filter="circle(in)">
                                      <p:cBhvr>
                                        <p:cTn id="12" dur="2000"/>
                                        <p:tgtEl>
                                          <p:spTgt spid="78923"/>
                                        </p:tgtEl>
                                      </p:cBhvr>
                                    </p:animEffect>
                                  </p:childTnLst>
                                </p:cTn>
                              </p:par>
                            </p:childTnLst>
                          </p:cTn>
                        </p:par>
                        <p:par>
                          <p:cTn id="13" fill="hold">
                            <p:stCondLst>
                              <p:cond delay="3500"/>
                            </p:stCondLst>
                            <p:childTnLst>
                              <p:par>
                                <p:cTn id="14" presetID="12" presetClass="entr" presetSubtype="4" fill="hold" grpId="0" nodeType="afterEffect">
                                  <p:stCondLst>
                                    <p:cond delay="1000"/>
                                  </p:stCondLst>
                                  <p:childTnLst>
                                    <p:set>
                                      <p:cBhvr>
                                        <p:cTn id="15" dur="1" fill="hold">
                                          <p:stCondLst>
                                            <p:cond delay="0"/>
                                          </p:stCondLst>
                                        </p:cTn>
                                        <p:tgtEl>
                                          <p:spTgt spid="397"/>
                                        </p:tgtEl>
                                        <p:attrNameLst>
                                          <p:attrName>style.visibility</p:attrName>
                                        </p:attrNameLst>
                                      </p:cBhvr>
                                      <p:to>
                                        <p:strVal val="visible"/>
                                      </p:to>
                                    </p:set>
                                    <p:anim calcmode="lin" valueType="num">
                                      <p:cBhvr additive="base">
                                        <p:cTn id="16" dur="500"/>
                                        <p:tgtEl>
                                          <p:spTgt spid="397"/>
                                        </p:tgtEl>
                                        <p:attrNameLst>
                                          <p:attrName>ppt_y</p:attrName>
                                        </p:attrNameLst>
                                      </p:cBhvr>
                                      <p:tavLst>
                                        <p:tav tm="0">
                                          <p:val>
                                            <p:strVal val="#ppt_y+#ppt_h*1.125000"/>
                                          </p:val>
                                        </p:tav>
                                        <p:tav tm="100000">
                                          <p:val>
                                            <p:strVal val="#ppt_y"/>
                                          </p:val>
                                        </p:tav>
                                      </p:tavLst>
                                    </p:anim>
                                    <p:animEffect transition="in" filter="wipe(up)">
                                      <p:cBhvr>
                                        <p:cTn id="17" dur="500"/>
                                        <p:tgtEl>
                                          <p:spTgt spid="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23" grpId="0" animBg="1"/>
      <p:bldP spid="397" grpId="0" animBg="1"/>
      <p:bldP spid="39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786313" y="0"/>
            <a:ext cx="4357687" cy="1428750"/>
          </a:xfrm>
          <a:solidFill>
            <a:schemeClr val="bg1"/>
          </a:solidFill>
        </p:spPr>
        <p:txBody>
          <a:bodyPr>
            <a:normAutofit fontScale="90000"/>
          </a:bodyPr>
          <a:lstStyle/>
          <a:p>
            <a:pPr eaLnBrk="1" hangingPunct="1"/>
            <a:r>
              <a:rPr lang="en-US" smtClean="0"/>
              <a:t>Intermediate Structures: Petals</a:t>
            </a:r>
          </a:p>
        </p:txBody>
      </p:sp>
      <p:pic>
        <p:nvPicPr>
          <p:cNvPr id="80899" name="Picture 15" descr="01010447"/>
          <p:cNvPicPr>
            <a:picLocks noChangeAspect="1" noChangeArrowheads="1"/>
          </p:cNvPicPr>
          <p:nvPr/>
        </p:nvPicPr>
        <p:blipFill>
          <a:blip r:embed="rId3" cstate="print"/>
          <a:srcRect/>
          <a:stretch>
            <a:fillRect/>
          </a:stretch>
        </p:blipFill>
        <p:spPr bwMode="auto">
          <a:xfrm>
            <a:off x="0" y="0"/>
            <a:ext cx="4786313" cy="3732213"/>
          </a:xfrm>
          <a:prstGeom prst="rect">
            <a:avLst/>
          </a:prstGeom>
          <a:noFill/>
          <a:ln w="9525">
            <a:noFill/>
            <a:miter lim="800000"/>
            <a:headEnd/>
            <a:tailEnd/>
          </a:ln>
        </p:spPr>
      </p:pic>
      <p:sp>
        <p:nvSpPr>
          <p:cNvPr id="8" name="Rechteck 7"/>
          <p:cNvSpPr/>
          <p:nvPr/>
        </p:nvSpPr>
        <p:spPr>
          <a:xfrm>
            <a:off x="5000628" y="1857364"/>
            <a:ext cx="3929058" cy="1261884"/>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endParaRPr lang="en-US" sz="2000" dirty="0" smtClean="0">
              <a:solidFill>
                <a:srgbClr val="C00000"/>
              </a:solidFill>
              <a:latin typeface="Calibri"/>
            </a:endParaRPr>
          </a:p>
          <a:p>
            <a:pPr>
              <a:defRPr/>
            </a:pPr>
            <a:r>
              <a:rPr lang="en-US" sz="2000" dirty="0" smtClean="0">
                <a:solidFill>
                  <a:srgbClr val="C00000"/>
                </a:solidFill>
                <a:latin typeface="Calibri"/>
              </a:rPr>
              <a:t>400</a:t>
            </a:r>
            <a:r>
              <a:rPr lang="en-US" sz="2000" dirty="0" smtClean="0">
                <a:solidFill>
                  <a:prstClr val="white"/>
                </a:solidFill>
                <a:latin typeface="Calibri"/>
              </a:rPr>
              <a:t> </a:t>
            </a:r>
            <a:r>
              <a:rPr lang="en-US" sz="2000" dirty="0">
                <a:solidFill>
                  <a:prstClr val="white"/>
                </a:solidFill>
                <a:latin typeface="Calibri"/>
              </a:rPr>
              <a:t>Different Pieces Makes one </a:t>
            </a:r>
            <a:r>
              <a:rPr lang="en-US" dirty="0">
                <a:solidFill>
                  <a:prstClr val="white"/>
                </a:solidFill>
                <a:latin typeface="Calibri"/>
              </a:rPr>
              <a:t>Petal, a Fairly Complicated Object: </a:t>
            </a:r>
          </a:p>
          <a:p>
            <a:pPr>
              <a:defRPr/>
            </a:pPr>
            <a:r>
              <a:rPr lang="en-US" dirty="0">
                <a:solidFill>
                  <a:prstClr val="white"/>
                </a:solidFill>
                <a:latin typeface="Calibri"/>
              </a:rPr>
              <a:t>We needed </a:t>
            </a:r>
            <a:r>
              <a:rPr lang="en-US" dirty="0">
                <a:solidFill>
                  <a:srgbClr val="C00000"/>
                </a:solidFill>
                <a:latin typeface="Calibri"/>
              </a:rPr>
              <a:t>288</a:t>
            </a:r>
            <a:r>
              <a:rPr lang="en-US" dirty="0">
                <a:solidFill>
                  <a:prstClr val="white"/>
                </a:solidFill>
                <a:latin typeface="Calibri"/>
              </a:rPr>
              <a:t> in total! </a:t>
            </a:r>
          </a:p>
        </p:txBody>
      </p:sp>
      <p:pic>
        <p:nvPicPr>
          <p:cNvPr id="80903" name="Picture 3"/>
          <p:cNvPicPr>
            <a:picLocks noChangeAspect="1" noChangeArrowheads="1"/>
          </p:cNvPicPr>
          <p:nvPr/>
        </p:nvPicPr>
        <p:blipFill>
          <a:blip r:embed="rId4" cstate="print"/>
          <a:srcRect/>
          <a:stretch>
            <a:fillRect/>
          </a:stretch>
        </p:blipFill>
        <p:spPr bwMode="auto">
          <a:xfrm>
            <a:off x="-1588" y="3357563"/>
            <a:ext cx="9145588" cy="3500437"/>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96</a:t>
            </a:fld>
            <a:endParaRPr lang="en-US">
              <a:solidFill>
                <a:prstClr val="white">
                  <a:tint val="75000"/>
                </a:prstClr>
              </a:solidFill>
              <a:latin typeface="Calibri"/>
            </a:endParaRPr>
          </a:p>
        </p:txBody>
      </p:sp>
    </p:spTree>
    <p:extLst>
      <p:ext uri="{BB962C8B-B14F-4D97-AF65-F5344CB8AC3E}">
        <p14:creationId xmlns:p14="http://schemas.microsoft.com/office/powerpoint/2010/main" val="3121524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5"/>
          <p:cNvSpPr>
            <a:spLocks noGrp="1"/>
          </p:cNvSpPr>
          <p:nvPr>
            <p:ph type="sldNum" sz="quarter" idx="12"/>
          </p:nvPr>
        </p:nvSpPr>
        <p:spPr/>
        <p:txBody>
          <a:bodyPr/>
          <a:lstStyle/>
          <a:p>
            <a:pPr>
              <a:defRPr/>
            </a:pPr>
            <a:fld id="{288025CD-DACE-4496-B98E-5027A7F748F2}" type="slidenum">
              <a:rPr lang="en-US">
                <a:solidFill>
                  <a:prstClr val="white">
                    <a:tint val="75000"/>
                  </a:prstClr>
                </a:solidFill>
                <a:latin typeface="Calibri"/>
              </a:rPr>
              <a:pPr>
                <a:defRPr/>
              </a:pPr>
              <a:t>97</a:t>
            </a:fld>
            <a:endParaRPr lang="en-US" sz="1400">
              <a:solidFill>
                <a:prstClr val="white">
                  <a:tint val="75000"/>
                </a:prstClr>
              </a:solidFill>
              <a:latin typeface="Calibri"/>
            </a:endParaRPr>
          </a:p>
        </p:txBody>
      </p:sp>
      <p:pic>
        <p:nvPicPr>
          <p:cNvPr id="81925" name="Picture 5" descr="Picture 1"/>
          <p:cNvPicPr>
            <a:picLocks noChangeAspect="1" noChangeArrowheads="1"/>
          </p:cNvPicPr>
          <p:nvPr/>
        </p:nvPicPr>
        <p:blipFill>
          <a:blip r:embed="rId3" cstate="print"/>
          <a:srcRect/>
          <a:stretch>
            <a:fillRect/>
          </a:stretch>
        </p:blipFill>
        <p:spPr bwMode="auto">
          <a:xfrm>
            <a:off x="-990600" y="0"/>
            <a:ext cx="10287000" cy="6848475"/>
          </a:xfrm>
          <a:prstGeom prst="rect">
            <a:avLst/>
          </a:prstGeom>
          <a:noFill/>
          <a:ln w="9525">
            <a:noFill/>
            <a:miter lim="800000"/>
            <a:headEnd/>
            <a:tailEnd/>
          </a:ln>
        </p:spPr>
      </p:pic>
    </p:spTree>
    <p:extLst>
      <p:ext uri="{BB962C8B-B14F-4D97-AF65-F5344CB8AC3E}">
        <p14:creationId xmlns:p14="http://schemas.microsoft.com/office/powerpoint/2010/main" val="1272800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5"/>
          <p:cNvSpPr>
            <a:spLocks noGrp="1"/>
          </p:cNvSpPr>
          <p:nvPr>
            <p:ph type="sldNum" sz="quarter" idx="12"/>
          </p:nvPr>
        </p:nvSpPr>
        <p:spPr/>
        <p:txBody>
          <a:bodyPr/>
          <a:lstStyle/>
          <a:p>
            <a:pPr>
              <a:defRPr/>
            </a:pPr>
            <a:fld id="{DA2F1FDD-576D-488F-84AF-0A0DEC2559E6}" type="slidenum">
              <a:rPr lang="en-US">
                <a:solidFill>
                  <a:prstClr val="white">
                    <a:tint val="75000"/>
                  </a:prstClr>
                </a:solidFill>
                <a:latin typeface="Calibri"/>
              </a:rPr>
              <a:pPr>
                <a:defRPr/>
              </a:pPr>
              <a:t>98</a:t>
            </a:fld>
            <a:endParaRPr lang="en-US" sz="1400">
              <a:solidFill>
                <a:prstClr val="white">
                  <a:tint val="75000"/>
                </a:prstClr>
              </a:solidFill>
              <a:latin typeface="Calibri"/>
            </a:endParaRPr>
          </a:p>
        </p:txBody>
      </p:sp>
      <p:pic>
        <p:nvPicPr>
          <p:cNvPr id="82949" name="Picture 3" descr="Picture 1"/>
          <p:cNvPicPr>
            <a:picLocks noChangeAspect="1" noChangeArrowheads="1"/>
          </p:cNvPicPr>
          <p:nvPr/>
        </p:nvPicPr>
        <p:blipFill>
          <a:blip r:embed="rId3" cstate="print"/>
          <a:srcRect/>
          <a:stretch>
            <a:fillRect/>
          </a:stretch>
        </p:blipFill>
        <p:spPr bwMode="auto">
          <a:xfrm>
            <a:off x="-866775" y="-193675"/>
            <a:ext cx="10877550" cy="7245350"/>
          </a:xfrm>
          <a:prstGeom prst="rect">
            <a:avLst/>
          </a:prstGeom>
          <a:noFill/>
          <a:ln w="9525">
            <a:noFill/>
            <a:miter lim="800000"/>
            <a:headEnd/>
            <a:tailEnd/>
          </a:ln>
        </p:spPr>
      </p:pic>
    </p:spTree>
    <p:extLst>
      <p:ext uri="{BB962C8B-B14F-4D97-AF65-F5344CB8AC3E}">
        <p14:creationId xmlns:p14="http://schemas.microsoft.com/office/powerpoint/2010/main" val="3445968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0610005_01"/>
          <p:cNvPicPr>
            <a:picLocks noChangeAspect="1" noChangeArrowheads="1"/>
          </p:cNvPicPr>
          <p:nvPr/>
        </p:nvPicPr>
        <p:blipFill>
          <a:blip r:embed="rId3" cstate="print"/>
          <a:srcRect/>
          <a:stretch>
            <a:fillRect/>
          </a:stretch>
        </p:blipFill>
        <p:spPr bwMode="auto">
          <a:xfrm>
            <a:off x="0" y="785813"/>
            <a:ext cx="9144000" cy="6203950"/>
          </a:xfrm>
          <a:prstGeom prst="rect">
            <a:avLst/>
          </a:prstGeom>
          <a:noFill/>
          <a:ln w="9525">
            <a:noFill/>
            <a:miter lim="800000"/>
            <a:headEnd/>
            <a:tailEnd/>
          </a:ln>
        </p:spPr>
      </p:pic>
      <p:sp>
        <p:nvSpPr>
          <p:cNvPr id="83972" name="Textfeld 4"/>
          <p:cNvSpPr txBox="1">
            <a:spLocks noChangeArrowheads="1"/>
          </p:cNvSpPr>
          <p:nvPr/>
        </p:nvSpPr>
        <p:spPr bwMode="auto">
          <a:xfrm>
            <a:off x="0" y="6286500"/>
            <a:ext cx="1517650" cy="369888"/>
          </a:xfrm>
          <a:prstGeom prst="rect">
            <a:avLst/>
          </a:prstGeom>
          <a:solidFill>
            <a:schemeClr val="tx1"/>
          </a:solidFill>
          <a:ln w="9525">
            <a:noFill/>
            <a:miter lim="800000"/>
            <a:headEnd/>
            <a:tailEnd/>
          </a:ln>
        </p:spPr>
        <p:txBody>
          <a:bodyPr wrap="none">
            <a:spAutoFit/>
          </a:bodyPr>
          <a:lstStyle/>
          <a:p>
            <a:r>
              <a:rPr lang="de-DE">
                <a:solidFill>
                  <a:prstClr val="black"/>
                </a:solidFill>
                <a:latin typeface="Calibri"/>
              </a:rPr>
              <a:t>Some cables</a:t>
            </a:r>
            <a:endParaRPr lang="en-GB">
              <a:solidFill>
                <a:prstClr val="black"/>
              </a:solidFill>
              <a:latin typeface="Calibri"/>
            </a:endParaRPr>
          </a:p>
        </p:txBody>
      </p:sp>
      <p:pic>
        <p:nvPicPr>
          <p:cNvPr id="6" name="Picture 5" descr="0701015_01_red"/>
          <p:cNvPicPr>
            <a:picLocks noChangeAspect="1" noChangeArrowheads="1"/>
          </p:cNvPicPr>
          <p:nvPr/>
        </p:nvPicPr>
        <p:blipFill>
          <a:blip r:embed="rId4" cstate="print"/>
          <a:srcRect/>
          <a:stretch>
            <a:fillRect/>
          </a:stretch>
        </p:blipFill>
        <p:spPr bwMode="auto">
          <a:xfrm>
            <a:off x="0" y="0"/>
            <a:ext cx="9261475" cy="68580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BB8D095-9A76-4F48-8BDC-713A90D970D3}" type="slidenum">
              <a:rPr lang="en-US" smtClean="0">
                <a:solidFill>
                  <a:prstClr val="white">
                    <a:tint val="75000"/>
                  </a:prstClr>
                </a:solidFill>
                <a:latin typeface="Calibri"/>
              </a:rPr>
              <a:pPr/>
              <a:t>99</a:t>
            </a:fld>
            <a:endParaRPr lang="en-US">
              <a:solidFill>
                <a:prstClr val="white">
                  <a:tint val="75000"/>
                </a:prstClr>
              </a:solidFill>
              <a:latin typeface="Calibri"/>
            </a:endParaRPr>
          </a:p>
        </p:txBody>
      </p:sp>
    </p:spTree>
    <p:extLst>
      <p:ext uri="{BB962C8B-B14F-4D97-AF65-F5344CB8AC3E}">
        <p14:creationId xmlns:p14="http://schemas.microsoft.com/office/powerpoint/2010/main" val="1805245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6662</TotalTime>
  <Words>6563</Words>
  <Application>Microsoft Macintosh PowerPoint</Application>
  <PresentationFormat>On-screen Show (4:3)</PresentationFormat>
  <Paragraphs>1315</Paragraphs>
  <Slides>125</Slides>
  <Notes>36</Notes>
  <HiddenSlides>0</HiddenSlides>
  <MMClips>0</MMClips>
  <ScaleCrop>false</ScaleCrop>
  <HeadingPairs>
    <vt:vector size="6" baseType="variant">
      <vt:variant>
        <vt:lpstr>Theme</vt:lpstr>
      </vt:variant>
      <vt:variant>
        <vt:i4>4</vt:i4>
      </vt:variant>
      <vt:variant>
        <vt:lpstr>Embedded OLE Servers</vt:lpstr>
      </vt:variant>
      <vt:variant>
        <vt:i4>2</vt:i4>
      </vt:variant>
      <vt:variant>
        <vt:lpstr>Slide Titles</vt:lpstr>
      </vt:variant>
      <vt:variant>
        <vt:i4>125</vt:i4>
      </vt:variant>
    </vt:vector>
  </HeadingPairs>
  <TitlesOfParts>
    <vt:vector size="131" baseType="lpstr">
      <vt:lpstr>Office Theme</vt:lpstr>
      <vt:lpstr>1_Black</vt:lpstr>
      <vt:lpstr>1_Office Theme</vt:lpstr>
      <vt:lpstr>2_Office Theme</vt:lpstr>
      <vt:lpstr>Clip</vt:lpstr>
      <vt:lpstr>Equation</vt:lpstr>
      <vt:lpstr>Inner Tracking &amp; Vertex Detectors</vt:lpstr>
      <vt:lpstr>You will learn today</vt:lpstr>
      <vt:lpstr>A simple array of diodes</vt:lpstr>
      <vt:lpstr>Historical aspects – Why use silicon?</vt:lpstr>
      <vt:lpstr>Historical aspects II – Why use silicon?</vt:lpstr>
      <vt:lpstr>Evolution of Semiconductor detectors</vt:lpstr>
      <vt:lpstr>The truth - Why Really Use Silicon</vt:lpstr>
      <vt:lpstr>Silicon properties – the numbers are simply right</vt:lpstr>
      <vt:lpstr>How do Silicon sensors work? (Remember details last lecture)</vt:lpstr>
      <vt:lpstr>PowerPoint Presentation</vt:lpstr>
      <vt:lpstr>From Diode to Strip or Pixel Sensor</vt:lpstr>
      <vt:lpstr>OK, let’s mount these arrays of diodes one after to other to get space points </vt:lpstr>
      <vt:lpstr>What is the task of these detectors?</vt:lpstr>
      <vt:lpstr>Role and Challenges (I)</vt:lpstr>
      <vt:lpstr>Role of the Tracker (II) - Vertexing</vt:lpstr>
      <vt:lpstr>PowerPoint Presentation</vt:lpstr>
      <vt:lpstr>Ok, how does it work?</vt:lpstr>
      <vt:lpstr>PowerPoint Presentation</vt:lpstr>
      <vt:lpstr>Increase in precision</vt:lpstr>
      <vt:lpstr>PowerPoint Presentation</vt:lpstr>
      <vt:lpstr>PowerPoint Presentation</vt:lpstr>
      <vt:lpstr>How to design to achieve the former? Impact Parameter Resolution</vt:lpstr>
      <vt:lpstr>There is no straight line!</vt:lpstr>
      <vt:lpstr>PowerPoint Presentation</vt:lpstr>
      <vt:lpstr>Tracking has to take it into account!</vt:lpstr>
      <vt:lpstr>Leaving 90o incident angle Transverse Impact Parameter resolution all together    Geometry and Material</vt:lpstr>
      <vt:lpstr>PowerPoint Presentation</vt:lpstr>
      <vt:lpstr>PowerPoint Presentation</vt:lpstr>
      <vt:lpstr>Track Intrinsic Parameters - CMS</vt:lpstr>
      <vt:lpstr>PowerPoint Presentation</vt:lpstr>
      <vt:lpstr>A bit of history</vt:lpstr>
      <vt:lpstr>+ Reality &amp; Detector occupancy </vt:lpstr>
      <vt:lpstr>Tracking is basically A ROAD SEARCH </vt:lpstr>
      <vt:lpstr>Tracking     – https://cms.web.cern.ch/org/tracking-pog</vt:lpstr>
      <vt:lpstr>Iterative tracking features</vt:lpstr>
      <vt:lpstr>Or can we do tracking like this?</vt:lpstr>
      <vt:lpstr>And the EVIL mass …</vt:lpstr>
      <vt:lpstr>PowerPoint Presentation</vt:lpstr>
      <vt:lpstr>PowerPoint Presentation</vt:lpstr>
      <vt:lpstr>Tracker material (CMS TODAY)</vt:lpstr>
      <vt:lpstr>Services: why they are heavy?</vt:lpstr>
      <vt:lpstr>Last words on mass …</vt:lpstr>
      <vt:lpstr>More things to think about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Real Life implementations in the CMS Tracker</vt:lpstr>
      <vt:lpstr>Hermeticy</vt:lpstr>
      <vt:lpstr>Double Sided (DS) module - 2D</vt:lpstr>
      <vt:lpstr>Overlap modules is necessary to guarantee hermeticity and to align the detector</vt:lpstr>
      <vt:lpstr>Tracker Inner Barrel (TIB) - TODAY</vt:lpstr>
      <vt:lpstr>Pixel local reconstruction</vt:lpstr>
      <vt:lpstr>Strip Local Reco</vt:lpstr>
      <vt:lpstr>OFFLINE DPG –  https://cms.web.cern.ch/org/tracker-dpg  </vt:lpstr>
      <vt:lpstr>Z – resolution pixels 100x150mm2 analog information – interpolation possible</vt:lpstr>
      <vt:lpstr>Offline &amp; Ops: Evolution of sensor parameters</vt:lpstr>
      <vt:lpstr>The real World II  The Problem Piles Up .. </vt:lpstr>
      <vt:lpstr>PowerPoint Presentation</vt:lpstr>
      <vt:lpstr>And more pile-up</vt:lpstr>
      <vt:lpstr>PowerPoint Presentation</vt:lpstr>
      <vt:lpstr>PowerPoint Presentation</vt:lpstr>
      <vt:lpstr>The ultimate Pile-Up, so far</vt:lpstr>
      <vt:lpstr>Tracking and Vertexing – CMS Today</vt:lpstr>
      <vt:lpstr>PowerPoint Presentation</vt:lpstr>
      <vt:lpstr>Examples </vt:lpstr>
      <vt:lpstr>Even a Bit Earlier</vt:lpstr>
      <vt:lpstr>First Strip Sensor</vt:lpstr>
      <vt:lpstr>First Silicon Strip Detector in HEP  The NA11 silicon detector 1983</vt:lpstr>
      <vt:lpstr>First Silicon Strip Detector in HEP  Event from NA11</vt:lpstr>
      <vt:lpstr>DELPHI</vt:lpstr>
      <vt:lpstr>Si Detectors in Collider Experiments  The DELPHI Vertex Detector</vt:lpstr>
      <vt:lpstr>DELPHI - Forward part</vt:lpstr>
      <vt:lpstr>LEP: DELPHI </vt:lpstr>
      <vt:lpstr>I believe the most complex boutique like detector – ever built</vt:lpstr>
      <vt:lpstr>Working with Neural networks at the end</vt:lpstr>
      <vt:lpstr>CDF @ Tevatron</vt:lpstr>
      <vt:lpstr>From Nicola Bacchetta</vt:lpstr>
      <vt:lpstr>Collider Detector at Fermilab    CDF</vt:lpstr>
      <vt:lpstr>The CDF Vertex Detector</vt:lpstr>
      <vt:lpstr>CDF – Intermediate Silicon Layers</vt:lpstr>
      <vt:lpstr>No top quark discovery without the vertex detector A “Golden” Top Event</vt:lpstr>
      <vt:lpstr>CMS</vt:lpstr>
      <vt:lpstr>PowerPoint Presentation</vt:lpstr>
      <vt:lpstr>Half disc of Forward Pixels</vt:lpstr>
      <vt:lpstr>Pixel Test Insertion into Tracker</vt:lpstr>
      <vt:lpstr>Pixel Barrel plus Endcaps</vt:lpstr>
      <vt:lpstr>And it is flexible – Long shutdown 1</vt:lpstr>
      <vt:lpstr>BPIX insertion 12.2014</vt:lpstr>
      <vt:lpstr>FPIX  Installation  12.2015</vt:lpstr>
      <vt:lpstr>Silicon Strip Tracker</vt:lpstr>
      <vt:lpstr>PowerPoint Presentation</vt:lpstr>
      <vt:lpstr>Intermediate Structures: Petals</vt:lpstr>
      <vt:lpstr>PowerPoint Presentation</vt:lpstr>
      <vt:lpstr>PowerPoint Presentation</vt:lpstr>
      <vt:lpstr>PowerPoint Presentation</vt:lpstr>
      <vt:lpstr>PowerPoint Presentation</vt:lpstr>
      <vt:lpstr>Optical Fibres Dressed onto the +End of the Tracker</vt:lpstr>
      <vt:lpstr>Multiservice Cables Dressed</vt:lpstr>
      <vt:lpstr>Tracker on the Way Down</vt:lpstr>
      <vt:lpstr>FLY IN</vt:lpstr>
      <vt:lpstr>Insertion of the CMS Tracker into the Heart of CMS</vt:lpstr>
      <vt:lpstr>DONE, TRACKER IS IN (Sunday 15.12.07 01.30)</vt:lpstr>
      <vt:lpstr>The CMS Upgrade</vt:lpstr>
      <vt:lpstr>Requirements for the Tracker Upgrade </vt:lpstr>
      <vt:lpstr>PowerPoint Presentation</vt:lpstr>
      <vt:lpstr>Summary, or how to have a perfect tracker</vt:lpstr>
      <vt:lpstr>THE END   Thanks a lot for the invitation It was a real pleasure!</vt:lpstr>
      <vt:lpstr>Tracker Useful Bibliography</vt:lpstr>
      <vt:lpstr>How to space layer?</vt:lpstr>
      <vt:lpstr>PowerPoint Presentation</vt:lpstr>
      <vt:lpstr>Pitch/sqrt(12)</vt:lpstr>
      <vt:lpstr>Welcome to the real world (1)</vt:lpstr>
      <vt:lpstr>Pixel local reconstruction</vt:lpstr>
      <vt:lpstr>Strip Local Reco</vt:lpstr>
      <vt:lpstr>Welcome to the real world (1)</vt:lpstr>
      <vt:lpstr>Iterative tracking features</vt:lpstr>
      <vt:lpstr>Silicon Strips &amp; Pixel</vt:lpstr>
      <vt:lpstr>Modules</vt:lpstr>
      <vt:lpstr>PowerPoint Presentation</vt:lpstr>
      <vt:lpstr>Many of These Structured Devices form a Tracking Detector</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Inner Tracking Detectors Silicon detector technologies</dc:title>
  <dc:creator>Frank Hartmann</dc:creator>
  <cp:lastModifiedBy>Frank Hartmann</cp:lastModifiedBy>
  <cp:revision>297</cp:revision>
  <dcterms:created xsi:type="dcterms:W3CDTF">2014-11-13T15:48:58Z</dcterms:created>
  <dcterms:modified xsi:type="dcterms:W3CDTF">2016-04-08T08:44:53Z</dcterms:modified>
</cp:coreProperties>
</file>