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7" r:id="rId2"/>
    <p:sldMasterId id="2147483660" r:id="rId3"/>
  </p:sldMasterIdLst>
  <p:notesMasterIdLst>
    <p:notesMasterId r:id="rId66"/>
  </p:notesMasterIdLst>
  <p:handoutMasterIdLst>
    <p:handoutMasterId r:id="rId67"/>
  </p:handoutMasterIdLst>
  <p:sldIdLst>
    <p:sldId id="256" r:id="rId4"/>
    <p:sldId id="342" r:id="rId5"/>
    <p:sldId id="344" r:id="rId6"/>
    <p:sldId id="414" r:id="rId7"/>
    <p:sldId id="345" r:id="rId8"/>
    <p:sldId id="418" r:id="rId9"/>
    <p:sldId id="420" r:id="rId10"/>
    <p:sldId id="401" r:id="rId11"/>
    <p:sldId id="348" r:id="rId12"/>
    <p:sldId id="419" r:id="rId13"/>
    <p:sldId id="347" r:id="rId14"/>
    <p:sldId id="351" r:id="rId15"/>
    <p:sldId id="349" r:id="rId16"/>
    <p:sldId id="415" r:id="rId17"/>
    <p:sldId id="421" r:id="rId18"/>
    <p:sldId id="386" r:id="rId19"/>
    <p:sldId id="353" r:id="rId20"/>
    <p:sldId id="436" r:id="rId21"/>
    <p:sldId id="387" r:id="rId22"/>
    <p:sldId id="356" r:id="rId23"/>
    <p:sldId id="406" r:id="rId24"/>
    <p:sldId id="357" r:id="rId25"/>
    <p:sldId id="374" r:id="rId26"/>
    <p:sldId id="402" r:id="rId27"/>
    <p:sldId id="379" r:id="rId28"/>
    <p:sldId id="413" r:id="rId29"/>
    <p:sldId id="445" r:id="rId30"/>
    <p:sldId id="444" r:id="rId31"/>
    <p:sldId id="388" r:id="rId32"/>
    <p:sldId id="361" r:id="rId33"/>
    <p:sldId id="376" r:id="rId34"/>
    <p:sldId id="383" r:id="rId35"/>
    <p:sldId id="369" r:id="rId36"/>
    <p:sldId id="410" r:id="rId37"/>
    <p:sldId id="389" r:id="rId38"/>
    <p:sldId id="446" r:id="rId39"/>
    <p:sldId id="412" r:id="rId40"/>
    <p:sldId id="433" r:id="rId41"/>
    <p:sldId id="434" r:id="rId42"/>
    <p:sldId id="435" r:id="rId43"/>
    <p:sldId id="439" r:id="rId44"/>
    <p:sldId id="440" r:id="rId45"/>
    <p:sldId id="411" r:id="rId46"/>
    <p:sldId id="393" r:id="rId47"/>
    <p:sldId id="384" r:id="rId48"/>
    <p:sldId id="392" r:id="rId49"/>
    <p:sldId id="430" r:id="rId50"/>
    <p:sldId id="431" r:id="rId51"/>
    <p:sldId id="363" r:id="rId52"/>
    <p:sldId id="416" r:id="rId53"/>
    <p:sldId id="441" r:id="rId54"/>
    <p:sldId id="432" r:id="rId55"/>
    <p:sldId id="443" r:id="rId56"/>
    <p:sldId id="442" r:id="rId57"/>
    <p:sldId id="407" r:id="rId58"/>
    <p:sldId id="438" r:id="rId59"/>
    <p:sldId id="437" r:id="rId60"/>
    <p:sldId id="337" r:id="rId61"/>
    <p:sldId id="422" r:id="rId62"/>
    <p:sldId id="447" r:id="rId63"/>
    <p:sldId id="417" r:id="rId64"/>
    <p:sldId id="403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E4F2"/>
    <a:srgbClr val="C2D67F"/>
    <a:srgbClr val="FF84B3"/>
    <a:srgbClr val="A17046"/>
    <a:srgbClr val="FFEDDF"/>
    <a:srgbClr val="97C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816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76FB0-1EDD-BB49-AE52-0265112D5609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6C608-36BB-0C4B-8C31-9F2460867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59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91586-02F8-DD43-AB06-38994B442DFF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41CF1-156A-6046-975A-4413D6903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230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38"/>
            <a:ext cx="8686800" cy="6070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>
            <a:lvl1pPr>
              <a:defRPr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67112"/>
            <a:ext cx="9144000" cy="501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457200" cy="6850619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982232"/>
            <a:ext cx="1653661" cy="742220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4261" r="37500" b="43381"/>
          <a:stretch>
            <a:fillRect/>
          </a:stretch>
        </p:blipFill>
        <p:spPr bwMode="auto">
          <a:xfrm>
            <a:off x="76019" y="6066200"/>
            <a:ext cx="1489050" cy="742220"/>
          </a:xfrm>
          <a:prstGeom prst="rect">
            <a:avLst/>
          </a:prstGeom>
          <a:noFill/>
          <a:ln w="2857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1695640" y="6482645"/>
            <a:ext cx="2708979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“Status of Top Quark Physics”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04620" y="6474998"/>
            <a:ext cx="3550789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Jorgen </a:t>
            </a:r>
            <a:r>
              <a:rPr lang="en-US" dirty="0" err="1" smtClean="0"/>
              <a:t>D’Hondt</a:t>
            </a:r>
            <a:r>
              <a:rPr lang="en-US" dirty="0" smtClean="0"/>
              <a:t> (</a:t>
            </a:r>
            <a:r>
              <a:rPr lang="en-US" dirty="0" err="1" smtClean="0"/>
              <a:t>Vrije</a:t>
            </a:r>
            <a:r>
              <a:rPr lang="en-US" dirty="0" smtClean="0"/>
              <a:t> </a:t>
            </a:r>
            <a:r>
              <a:rPr lang="en-US" dirty="0" err="1" smtClean="0"/>
              <a:t>Universiteit</a:t>
            </a:r>
            <a:r>
              <a:rPr lang="en-US" dirty="0" smtClean="0"/>
              <a:t> </a:t>
            </a:r>
            <a:r>
              <a:rPr lang="en-US" dirty="0" err="1" smtClean="0"/>
              <a:t>Brussel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9535" y="6474998"/>
            <a:ext cx="2133600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fld id="{ED653317-C990-6A4A-9523-D4D624B0B9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>
          <a:xfrm>
            <a:off x="457200" y="619287"/>
            <a:ext cx="8686800" cy="536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8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8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0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57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38"/>
            <a:ext cx="8686800" cy="6070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>
            <a:lvl1pPr>
              <a:defRPr b="1">
                <a:latin typeface="+mj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67112"/>
            <a:ext cx="9144000" cy="501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457200" cy="6850619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982232"/>
            <a:ext cx="1653661" cy="742220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4261" r="37500" b="43381"/>
          <a:stretch>
            <a:fillRect/>
          </a:stretch>
        </p:blipFill>
        <p:spPr bwMode="auto">
          <a:xfrm>
            <a:off x="76019" y="6066200"/>
            <a:ext cx="1489050" cy="742220"/>
          </a:xfrm>
          <a:prstGeom prst="rect">
            <a:avLst/>
          </a:prstGeom>
          <a:noFill/>
          <a:ln w="2857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1695640" y="6482645"/>
            <a:ext cx="2708979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“Status of Top Quark Physics”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04620" y="6474998"/>
            <a:ext cx="3550789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Jorgen </a:t>
            </a:r>
            <a:r>
              <a:rPr lang="en-US" dirty="0" err="1" smtClean="0"/>
              <a:t>D’Hondt</a:t>
            </a:r>
            <a:r>
              <a:rPr lang="en-US" dirty="0" smtClean="0"/>
              <a:t> (</a:t>
            </a:r>
            <a:r>
              <a:rPr lang="en-US" dirty="0" err="1" smtClean="0"/>
              <a:t>Vrije</a:t>
            </a:r>
            <a:r>
              <a:rPr lang="en-US" dirty="0" smtClean="0"/>
              <a:t> </a:t>
            </a:r>
            <a:r>
              <a:rPr lang="en-US" dirty="0" err="1" smtClean="0"/>
              <a:t>Universiteit</a:t>
            </a:r>
            <a:r>
              <a:rPr lang="en-US" dirty="0" smtClean="0"/>
              <a:t> </a:t>
            </a:r>
            <a:r>
              <a:rPr lang="en-US" dirty="0" err="1" smtClean="0"/>
              <a:t>Brussel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9535" y="6474998"/>
            <a:ext cx="2133600" cy="365125"/>
          </a:xfrm>
        </p:spPr>
        <p:txBody>
          <a:bodyPr/>
          <a:lstStyle>
            <a:lvl1pPr>
              <a:defRPr b="1">
                <a:solidFill>
                  <a:srgbClr val="000090"/>
                </a:solidFill>
                <a:latin typeface="Arial"/>
                <a:cs typeface="Arial"/>
              </a:defRPr>
            </a:lvl1pPr>
          </a:lstStyle>
          <a:p>
            <a:fld id="{ED653317-C990-6A4A-9523-D4D624B0B9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>
          <a:xfrm>
            <a:off x="457200" y="619287"/>
            <a:ext cx="8686800" cy="536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16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50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24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6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67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9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6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6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69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26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59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10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6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5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2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3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0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81491"/>
            <a:ext cx="8686800" cy="520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4941"/>
            <a:ext cx="457200" cy="6850619"/>
          </a:xfrm>
          <a:prstGeom prst="rect">
            <a:avLst/>
          </a:prstGeom>
          <a:solidFill>
            <a:srgbClr val="4A452A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982232"/>
            <a:ext cx="1653661" cy="742220"/>
          </a:xfrm>
          <a:prstGeom prst="rect">
            <a:avLst/>
          </a:prstGeom>
          <a:solidFill>
            <a:srgbClr val="4A45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25354" y="6367112"/>
            <a:ext cx="8818646" cy="501650"/>
          </a:xfrm>
          <a:prstGeom prst="rect">
            <a:avLst/>
          </a:prstGeom>
          <a:solidFill>
            <a:srgbClr val="4A45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695640" y="6482645"/>
            <a:ext cx="27089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EEECE1"/>
                </a:solidFill>
              </a:rPr>
              <a:t>“Status of the</a:t>
            </a:r>
            <a:r>
              <a:rPr lang="en-US" sz="1200" baseline="0" dirty="0" smtClean="0">
                <a:solidFill>
                  <a:srgbClr val="EEECE1"/>
                </a:solidFill>
              </a:rPr>
              <a:t> CMS experiment</a:t>
            </a:r>
            <a:r>
              <a:rPr lang="en-US" sz="1200" dirty="0" smtClean="0">
                <a:solidFill>
                  <a:srgbClr val="EEECE1"/>
                </a:solidFill>
              </a:rPr>
              <a:t>”</a:t>
            </a:r>
            <a:endParaRPr lang="en-US" sz="1200" dirty="0">
              <a:solidFill>
                <a:srgbClr val="EEECE1"/>
              </a:solidFill>
            </a:endParaRPr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4404620" y="6474998"/>
            <a:ext cx="355078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EEECE1"/>
                </a:solidFill>
              </a:rPr>
              <a:t>Jorgen </a:t>
            </a:r>
            <a:r>
              <a:rPr lang="en-US" sz="1200" dirty="0" err="1" smtClean="0">
                <a:solidFill>
                  <a:srgbClr val="EEECE1"/>
                </a:solidFill>
              </a:rPr>
              <a:t>D’Hondt</a:t>
            </a:r>
            <a:r>
              <a:rPr lang="en-US" sz="1200" dirty="0" smtClean="0">
                <a:solidFill>
                  <a:srgbClr val="EEECE1"/>
                </a:solidFill>
              </a:rPr>
              <a:t> (</a:t>
            </a:r>
            <a:r>
              <a:rPr lang="en-US" sz="1200" dirty="0" err="1" smtClean="0">
                <a:solidFill>
                  <a:srgbClr val="EEECE1"/>
                </a:solidFill>
              </a:rPr>
              <a:t>Vrije</a:t>
            </a:r>
            <a:r>
              <a:rPr lang="en-US" sz="1200" dirty="0" smtClean="0">
                <a:solidFill>
                  <a:srgbClr val="EEECE1"/>
                </a:solidFill>
              </a:rPr>
              <a:t> </a:t>
            </a:r>
            <a:r>
              <a:rPr lang="en-US" sz="1200" dirty="0" err="1" smtClean="0">
                <a:solidFill>
                  <a:srgbClr val="EEECE1"/>
                </a:solidFill>
              </a:rPr>
              <a:t>Universiteit</a:t>
            </a:r>
            <a:r>
              <a:rPr lang="en-US" sz="1200" dirty="0" smtClean="0">
                <a:solidFill>
                  <a:srgbClr val="EEECE1"/>
                </a:solidFill>
              </a:rPr>
              <a:t> </a:t>
            </a:r>
            <a:r>
              <a:rPr lang="en-US" sz="1200" dirty="0" err="1" smtClean="0">
                <a:solidFill>
                  <a:srgbClr val="EEECE1"/>
                </a:solidFill>
              </a:rPr>
              <a:t>Brussel</a:t>
            </a:r>
            <a:r>
              <a:rPr lang="en-US" sz="1200" dirty="0" smtClean="0">
                <a:solidFill>
                  <a:srgbClr val="EEECE1"/>
                </a:solidFill>
              </a:rPr>
              <a:t>)</a:t>
            </a:r>
            <a:endParaRPr lang="en-US" sz="1200" dirty="0">
              <a:solidFill>
                <a:srgbClr val="EEECE1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6899535" y="64749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653317-C990-6A4A-9523-D4D624B0B97E}" type="slidenum">
              <a:rPr lang="en-US" sz="1200" smtClean="0">
                <a:solidFill>
                  <a:srgbClr val="EEECE1"/>
                </a:solidFill>
              </a:rPr>
              <a:pPr algn="r"/>
              <a:t>‹#›</a:t>
            </a:fld>
            <a:endParaRPr lang="en-US" sz="1200" dirty="0">
              <a:solidFill>
                <a:srgbClr val="EEECE1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4261" r="37500" b="43381"/>
          <a:stretch>
            <a:fillRect/>
          </a:stretch>
        </p:blipFill>
        <p:spPr bwMode="auto">
          <a:xfrm>
            <a:off x="76019" y="6066200"/>
            <a:ext cx="1489050" cy="742220"/>
          </a:xfrm>
          <a:prstGeom prst="rect">
            <a:avLst/>
          </a:prstGeom>
          <a:noFill/>
          <a:ln w="2857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0" y="0"/>
            <a:ext cx="9144000" cy="781491"/>
          </a:xfrm>
          <a:prstGeom prst="rect">
            <a:avLst/>
          </a:prstGeom>
          <a:solidFill>
            <a:srgbClr val="4A452A"/>
          </a:solidFill>
          <a:ln>
            <a:solidFill>
              <a:srgbClr val="000000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0" y="-6369"/>
            <a:ext cx="9144000" cy="802801"/>
          </a:xfrm>
          <a:prstGeom prst="rect">
            <a:avLst/>
          </a:prstGeom>
          <a:solidFill>
            <a:srgbClr val="4A452A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19" y="-21310"/>
            <a:ext cx="8957116" cy="8028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1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EEECE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81491"/>
            <a:ext cx="8686800" cy="520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45397-ADB7-004C-8B38-C1660DCD40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57200" cy="6850619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982232"/>
            <a:ext cx="1653661" cy="742220"/>
          </a:xfrm>
          <a:prstGeom prst="rect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25354" y="6367112"/>
            <a:ext cx="8818646" cy="501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695640" y="6482645"/>
            <a:ext cx="27089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/>
              <a:t>“Status of Top Quark Physics”</a:t>
            </a:r>
            <a:endParaRPr lang="en-US" sz="1200" dirty="0"/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4404620" y="6474998"/>
            <a:ext cx="355078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Jorgen </a:t>
            </a:r>
            <a:r>
              <a:rPr lang="en-US" sz="1200" dirty="0" err="1" smtClean="0"/>
              <a:t>D’Hondt</a:t>
            </a:r>
            <a:r>
              <a:rPr lang="en-US" sz="1200" dirty="0" smtClean="0"/>
              <a:t> (</a:t>
            </a:r>
            <a:r>
              <a:rPr lang="en-US" sz="1200" dirty="0" err="1" smtClean="0"/>
              <a:t>Vrije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Universiteit</a:t>
            </a:r>
            <a:r>
              <a:rPr lang="en-US" sz="1200" dirty="0" smtClean="0"/>
              <a:t> </a:t>
            </a:r>
            <a:r>
              <a:rPr lang="en-US" sz="1200" dirty="0" err="1" smtClean="0"/>
              <a:t>Brussel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6899535" y="64749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000090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653317-C990-6A4A-9523-D4D624B0B97E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4261" r="37500" b="43381"/>
          <a:stretch>
            <a:fillRect/>
          </a:stretch>
        </p:blipFill>
        <p:spPr bwMode="auto">
          <a:xfrm>
            <a:off x="76019" y="6066200"/>
            <a:ext cx="1489050" cy="742220"/>
          </a:xfrm>
          <a:prstGeom prst="rect">
            <a:avLst/>
          </a:prstGeom>
          <a:noFill/>
          <a:ln w="2857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0" y="0"/>
            <a:ext cx="9144000" cy="7814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0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“Status of Top Quark Physics”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Jorgen D’Hondt (Vrije Universiteit Brussel)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3317-C990-6A4A-9523-D4D624B0B9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19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twiki.cern.ch/twiki/bin/view/CMSPublic/LumiPublicResult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emf"/><Relationship Id="rId3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emf"/><Relationship Id="rId3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7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89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4054" y="6525317"/>
            <a:ext cx="324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</a:rPr>
              <a:t>di-jet event with m(</a:t>
            </a:r>
            <a:r>
              <a:rPr lang="en-US" i="1" dirty="0" err="1" smtClean="0">
                <a:solidFill>
                  <a:schemeClr val="bg2"/>
                </a:solidFill>
              </a:rPr>
              <a:t>jj</a:t>
            </a:r>
            <a:r>
              <a:rPr lang="en-US" i="1" dirty="0" smtClean="0">
                <a:solidFill>
                  <a:schemeClr val="bg2"/>
                </a:solidFill>
              </a:rPr>
              <a:t>) of 5.4 </a:t>
            </a:r>
            <a:r>
              <a:rPr lang="en-US" i="1" dirty="0" err="1" smtClean="0">
                <a:solidFill>
                  <a:schemeClr val="bg2"/>
                </a:solidFill>
              </a:rPr>
              <a:t>TeV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270241" y="846977"/>
            <a:ext cx="8769052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EEECE1"/>
                </a:solidFill>
              </a:rPr>
              <a:t>Status of the CMS experiment</a:t>
            </a:r>
            <a:endParaRPr lang="en-US" sz="5400" dirty="0">
              <a:solidFill>
                <a:srgbClr val="EEECE1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371600" y="5266939"/>
            <a:ext cx="7086600" cy="12574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Jorgen </a:t>
            </a:r>
            <a:r>
              <a:rPr lang="en-US" dirty="0" err="1" smtClean="0">
                <a:solidFill>
                  <a:srgbClr val="EEECE1"/>
                </a:solidFill>
              </a:rPr>
              <a:t>D’Hondt</a:t>
            </a:r>
            <a:r>
              <a:rPr lang="en-US" dirty="0">
                <a:solidFill>
                  <a:srgbClr val="EEECE1"/>
                </a:solidFill>
              </a:rPr>
              <a:t> </a:t>
            </a:r>
            <a:r>
              <a:rPr lang="en-US" dirty="0" smtClean="0">
                <a:solidFill>
                  <a:srgbClr val="EEECE1"/>
                </a:solidFill>
              </a:rPr>
              <a:t>(</a:t>
            </a:r>
            <a:r>
              <a:rPr lang="en-US" sz="3000" dirty="0" err="1" smtClean="0">
                <a:solidFill>
                  <a:srgbClr val="EEECE1"/>
                </a:solidFill>
              </a:rPr>
              <a:t>Vrije</a:t>
            </a:r>
            <a:r>
              <a:rPr lang="en-US" sz="3000" dirty="0" smtClean="0">
                <a:solidFill>
                  <a:srgbClr val="EEECE1"/>
                </a:solidFill>
              </a:rPr>
              <a:t> </a:t>
            </a:r>
            <a:r>
              <a:rPr lang="en-US" sz="3000" dirty="0" err="1" smtClean="0">
                <a:solidFill>
                  <a:srgbClr val="EEECE1"/>
                </a:solidFill>
              </a:rPr>
              <a:t>Universiteit</a:t>
            </a:r>
            <a:r>
              <a:rPr lang="en-US" sz="3000" dirty="0" smtClean="0">
                <a:solidFill>
                  <a:srgbClr val="EEECE1"/>
                </a:solidFill>
              </a:rPr>
              <a:t> </a:t>
            </a:r>
            <a:r>
              <a:rPr lang="en-US" sz="3000" dirty="0" err="1" smtClean="0">
                <a:solidFill>
                  <a:srgbClr val="EEECE1"/>
                </a:solidFill>
              </a:rPr>
              <a:t>Brussel</a:t>
            </a:r>
            <a:r>
              <a:rPr lang="en-US" sz="3000" dirty="0" smtClean="0">
                <a:solidFill>
                  <a:srgbClr val="EEECE1"/>
                </a:solidFill>
              </a:rPr>
              <a:t>)</a:t>
            </a:r>
          </a:p>
          <a:p>
            <a:r>
              <a:rPr lang="en-US" dirty="0">
                <a:solidFill>
                  <a:srgbClr val="EEECE1"/>
                </a:solidFill>
              </a:rPr>
              <a:t>o</a:t>
            </a:r>
            <a:r>
              <a:rPr lang="en-US" dirty="0" smtClean="0">
                <a:solidFill>
                  <a:srgbClr val="EEECE1"/>
                </a:solidFill>
              </a:rPr>
              <a:t>n behalf of the CMS Collaboration</a:t>
            </a: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6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05"/>
          <a:stretch/>
        </p:blipFill>
        <p:spPr>
          <a:xfrm>
            <a:off x="1703294" y="826390"/>
            <a:ext cx="7440706" cy="5516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1176" y="5223870"/>
            <a:ext cx="271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easured cross-sections over 7 orders of magnitude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 … and a Higgs particle machine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93495" b="13408"/>
          <a:stretch/>
        </p:blipFill>
        <p:spPr>
          <a:xfrm>
            <a:off x="1185600" y="826390"/>
            <a:ext cx="517694" cy="4776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90118" y="2584824"/>
            <a:ext cx="1419411" cy="357094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77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… and a Higgs particle machine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7166" y="846566"/>
            <a:ext cx="7659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ATLAS/CMS combination: SM like couplings within the current precision</a:t>
            </a:r>
          </a:p>
          <a:p>
            <a:pPr algn="ctr"/>
            <a:r>
              <a:rPr lang="en-US" sz="2000" dirty="0" smtClean="0"/>
              <a:t>The combined signal yield relative to the SM expectation is: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76" y="2426520"/>
            <a:ext cx="3380162" cy="3176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842" y="2246935"/>
            <a:ext cx="3533299" cy="3445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94" y="1590636"/>
            <a:ext cx="6629480" cy="528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803" y="5697236"/>
            <a:ext cx="4563982" cy="643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437" y="5615702"/>
            <a:ext cx="404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ATLAS/CMS combination of the mass 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2864" y="5876381"/>
            <a:ext cx="16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PRL 114 (2015) 191803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3308" y="2121256"/>
            <a:ext cx="3024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ATLAS-CONF-2015-044; CMS-PAS-HIG-15-002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3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… more CMS Publications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21" y="838152"/>
            <a:ext cx="5951865" cy="5133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9587" y="868123"/>
            <a:ext cx="8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exotica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9587" y="1470895"/>
            <a:ext cx="173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Standard Model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8117" y="2452604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Higgs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8117" y="273783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Supersymmetry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8117" y="307541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Top quark physics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4941" y="341883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17046"/>
                </a:solidFill>
              </a:rPr>
              <a:t>Heavy Ion physics</a:t>
            </a:r>
            <a:endParaRPr lang="en-US" b="1" dirty="0">
              <a:solidFill>
                <a:srgbClr val="A1704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4941" y="3704068"/>
            <a:ext cx="106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84B3"/>
                </a:solidFill>
              </a:rPr>
              <a:t>B physics</a:t>
            </a:r>
            <a:endParaRPr lang="en-US" b="1" dirty="0">
              <a:solidFill>
                <a:srgbClr val="FF84B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4941" y="413659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Forward physics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4941" y="448001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2D67F"/>
                </a:solidFill>
              </a:rPr>
              <a:t>Beyond 2 Generations</a:t>
            </a:r>
            <a:endParaRPr lang="en-US" b="1" dirty="0">
              <a:solidFill>
                <a:srgbClr val="C2D67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3623" y="1120833"/>
            <a:ext cx="3367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428 </a:t>
            </a:r>
            <a:r>
              <a:rPr lang="en-US" b="1" dirty="0" smtClean="0"/>
              <a:t>physics papers submitted</a:t>
            </a:r>
          </a:p>
          <a:p>
            <a:r>
              <a:rPr lang="en-US" b="1" dirty="0" smtClean="0"/>
              <a:t>+ 14 performance papers</a:t>
            </a:r>
          </a:p>
          <a:p>
            <a:r>
              <a:rPr lang="en-US" b="1" dirty="0" smtClean="0"/>
              <a:t>+ 24 papers based on cosmic rays</a:t>
            </a:r>
          </a:p>
          <a:p>
            <a:r>
              <a:rPr lang="en-US" b="1" dirty="0" smtClean="0"/>
              <a:t>+ many more in the pipeline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1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Searches for new physics</a:t>
            </a:r>
            <a:endParaRPr lang="en-US" dirty="0"/>
          </a:p>
        </p:txBody>
      </p:sp>
      <p:pic>
        <p:nvPicPr>
          <p:cNvPr id="3" name="Picture 2" descr="exo-limits_Moriond20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>
          <a:xfrm>
            <a:off x="1503224" y="801340"/>
            <a:ext cx="7166175" cy="5163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93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Will the LHC become a SUSY machine?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5" name="Picture 4" descr="T2tt_ICHEP20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385" y="1684286"/>
            <a:ext cx="4432905" cy="462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84" y="4095797"/>
            <a:ext cx="3197409" cy="1837714"/>
          </a:xfrm>
          <a:prstGeom prst="rect">
            <a:avLst/>
          </a:prstGeom>
        </p:spPr>
      </p:pic>
      <p:pic>
        <p:nvPicPr>
          <p:cNvPr id="7" name="Picture 6" descr="fig1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9" y="2098214"/>
            <a:ext cx="3178971" cy="18965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5643" y="965805"/>
            <a:ext cx="7544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 signal can hide in a &gt;100 dimensional parameter space</a:t>
            </a:r>
          </a:p>
          <a:p>
            <a:pPr algn="ctr"/>
            <a:r>
              <a:rPr lang="en-US" sz="2400" i="1" dirty="0">
                <a:solidFill>
                  <a:srgbClr val="FF0000"/>
                </a:solidFill>
              </a:rPr>
              <a:t>h</a:t>
            </a:r>
            <a:r>
              <a:rPr lang="en-US" sz="2400" i="1" dirty="0" smtClean="0">
                <a:solidFill>
                  <a:srgbClr val="FF0000"/>
                </a:solidFill>
              </a:rPr>
              <a:t>ere only one (simplified model) example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32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Key challenge for Run-2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3" name="Picture 2" descr="barplot_ICHEP20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8"/>
          <a:stretch/>
        </p:blipFill>
        <p:spPr>
          <a:xfrm rot="5400000">
            <a:off x="2689073" y="285285"/>
            <a:ext cx="5065736" cy="7067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6363" y="837777"/>
            <a:ext cx="7767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need to turn each stone in the search for </a:t>
            </a:r>
            <a:r>
              <a:rPr lang="en-US" sz="2400" dirty="0" err="1" smtClean="0">
                <a:solidFill>
                  <a:srgbClr val="FF0000"/>
                </a:solidFill>
              </a:rPr>
              <a:t>supersymmetry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5647765" y="1628588"/>
            <a:ext cx="44823" cy="4153647"/>
          </a:xfrm>
          <a:prstGeom prst="line">
            <a:avLst/>
          </a:prstGeom>
          <a:ln w="38100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5483416" y="262964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1 </a:t>
            </a:r>
            <a:r>
              <a:rPr lang="en-US" sz="2000" b="1" dirty="0" err="1" smtClean="0">
                <a:solidFill>
                  <a:srgbClr val="3366FF"/>
                </a:solidFill>
              </a:rPr>
              <a:t>TeV</a:t>
            </a:r>
            <a:endParaRPr lang="en-US" sz="2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8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EEECE1"/>
                </a:solidFill>
              </a:rPr>
              <a:t>Towards Run-2: Long-shutdown 1</a:t>
            </a:r>
            <a:endParaRPr lang="en-US" sz="48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CMS-PHO-PUBLIC-2013-006-1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728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gamma gamma", digital art, 2013.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2658" y="-496433"/>
            <a:ext cx="3652195" cy="9130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6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LS1 program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9859" y="5093260"/>
            <a:ext cx="1770026" cy="7700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23" y="1847129"/>
            <a:ext cx="5506163" cy="3664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9859" y="4588183"/>
            <a:ext cx="3281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Tracker cold (-10/15</a:t>
            </a:r>
            <a:r>
              <a:rPr lang="en-US" sz="2000" i="1" baseline="30000" dirty="0" smtClean="0">
                <a:solidFill>
                  <a:srgbClr val="800000"/>
                </a:solidFill>
              </a:rPr>
              <a:t>o</a:t>
            </a:r>
            <a:r>
              <a:rPr lang="en-US" sz="2000" i="1" dirty="0" smtClean="0">
                <a:solidFill>
                  <a:srgbClr val="800000"/>
                </a:solidFill>
              </a:rPr>
              <a:t>C)</a:t>
            </a:r>
          </a:p>
          <a:p>
            <a:r>
              <a:rPr lang="en-US" sz="2000" i="1" dirty="0" smtClean="0">
                <a:solidFill>
                  <a:srgbClr val="800000"/>
                </a:solidFill>
              </a:rPr>
              <a:t>New dry-gas injection system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2" y="866591"/>
            <a:ext cx="8531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Installation of new detector systems and extension of existing ones. Repair and maintenance after 3 years of Run-1 operation, and consolidation for the long-term future. CMS closed for physics on March 29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636985" y="5333450"/>
            <a:ext cx="3507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800000"/>
                </a:solidFill>
              </a:rPr>
              <a:t>Upgraded beam monitors</a:t>
            </a:r>
          </a:p>
          <a:p>
            <a:pPr algn="r"/>
            <a:r>
              <a:rPr lang="en-US" sz="2000" i="1" dirty="0" smtClean="0">
                <a:solidFill>
                  <a:srgbClr val="800000"/>
                </a:solidFill>
              </a:rPr>
              <a:t>New Pixel Luminosity Telescope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1977" y="5951690"/>
            <a:ext cx="7360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New reconstruction software &amp; </a:t>
            </a:r>
            <a:r>
              <a:rPr lang="en-US" sz="2000" i="1" dirty="0" err="1" smtClean="0">
                <a:solidFill>
                  <a:srgbClr val="800000"/>
                </a:solidFill>
              </a:rPr>
              <a:t>miniAOD</a:t>
            </a:r>
            <a:r>
              <a:rPr lang="en-US" sz="2000" i="1" dirty="0">
                <a:solidFill>
                  <a:srgbClr val="800000"/>
                </a:solidFill>
              </a:rPr>
              <a:t> </a:t>
            </a:r>
            <a:r>
              <a:rPr lang="en-US" sz="2000" i="1" dirty="0" smtClean="0">
                <a:solidFill>
                  <a:srgbClr val="800000"/>
                </a:solidFill>
              </a:rPr>
              <a:t>format &amp; pile-up mitigation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8931" y="1807549"/>
            <a:ext cx="3755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800000"/>
                </a:solidFill>
              </a:rPr>
              <a:t>Preparations for the new “Stage-1” trigger system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02" y="4165214"/>
            <a:ext cx="334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HF </a:t>
            </a:r>
            <a:r>
              <a:rPr lang="en-US" sz="2000" i="1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i="1" dirty="0" err="1" smtClean="0">
                <a:solidFill>
                  <a:srgbClr val="800000"/>
                </a:solidFill>
              </a:rPr>
              <a:t>TCA</a:t>
            </a:r>
            <a:r>
              <a:rPr lang="en-US" sz="2000" i="1" dirty="0" smtClean="0">
                <a:solidFill>
                  <a:srgbClr val="800000"/>
                </a:solidFill>
              </a:rPr>
              <a:t> back-end electronics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62587" y="3204847"/>
            <a:ext cx="2271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Extra CSC chambers</a:t>
            </a:r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002" y="3720281"/>
            <a:ext cx="2325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Extra RPC chambers</a:t>
            </a:r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02" y="1950974"/>
            <a:ext cx="203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New DAQ system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7980" y="5288627"/>
            <a:ext cx="4258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New distributed analysis tools (CRAB3)</a:t>
            </a:r>
          </a:p>
          <a:p>
            <a:r>
              <a:rPr lang="en-US" sz="2000" i="1" dirty="0" smtClean="0">
                <a:solidFill>
                  <a:srgbClr val="800000"/>
                </a:solidFill>
              </a:rPr>
              <a:t>Data federation deployed (AAA)</a:t>
            </a:r>
            <a:endParaRPr lang="en-US" sz="20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34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Computing &amp; Offline evolution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398" y="1001058"/>
            <a:ext cx="5110602" cy="49903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384" y="1440507"/>
            <a:ext cx="38526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Increased pile-up imposes important challenges to our computing and software parts</a:t>
            </a:r>
          </a:p>
          <a:p>
            <a:endParaRPr lang="en-US" sz="2000" dirty="0"/>
          </a:p>
          <a:p>
            <a:r>
              <a:rPr lang="en-US" sz="2000" dirty="0" smtClean="0"/>
              <a:t>CMS achieved major improvements in the efficiency reconstruction </a:t>
            </a:r>
            <a:r>
              <a:rPr lang="en-US" sz="2000" dirty="0"/>
              <a:t>code</a:t>
            </a:r>
            <a:endParaRPr lang="en-US" sz="2000" dirty="0" smtClean="0"/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a</a:t>
            </a:r>
            <a:r>
              <a:rPr lang="en-US" sz="2000" dirty="0" smtClean="0">
                <a:sym typeface="Wingdings"/>
              </a:rPr>
              <a:t>lso deployment of multi-threaded algorithms</a:t>
            </a:r>
          </a:p>
          <a:p>
            <a:pPr marL="342900" indent="-342900">
              <a:buFont typeface="Wingdings" charset="0"/>
              <a:buChar char="à"/>
            </a:pPr>
            <a:endParaRPr lang="en-US" sz="2000" dirty="0">
              <a:sym typeface="Wingdings"/>
            </a:endParaRPr>
          </a:p>
          <a:p>
            <a:r>
              <a:rPr lang="en-US" sz="2000" dirty="0" smtClean="0"/>
              <a:t>These challenges are also essential towards the HL-LHC settings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1998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EEECE1"/>
                </a:solidFill>
              </a:rPr>
              <a:t>Run-2 at 13 </a:t>
            </a:r>
            <a:r>
              <a:rPr lang="en-US" sz="4800" dirty="0" err="1" smtClean="0">
                <a:solidFill>
                  <a:srgbClr val="EEECE1"/>
                </a:solidFill>
              </a:rPr>
              <a:t>TeV</a:t>
            </a:r>
            <a:endParaRPr lang="en-US" sz="48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CMS-PHO-PUBLIC-2013-007-1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93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bottom bottom", digital art, 2013.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63129" y="-489333"/>
            <a:ext cx="3648138" cy="9120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25" y="5894910"/>
            <a:ext cx="911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General reference: http://cms-results.web.cern.ch/cms-results/public-results/publications/</a:t>
            </a:r>
            <a:endParaRPr lang="en-US" dirty="0">
              <a:solidFill>
                <a:srgbClr val="EEECE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2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CMS experiment @ LHC</a:t>
            </a:r>
            <a:endParaRPr lang="en-US" dirty="0"/>
          </a:p>
        </p:txBody>
      </p:sp>
      <p:pic>
        <p:nvPicPr>
          <p:cNvPr id="3" name="Screen Shot 2015-04-17 at Fri, Apr 17 4.15.20 am.png"/>
          <p:cNvPicPr/>
          <p:nvPr/>
        </p:nvPicPr>
        <p:blipFill rotWithShape="1">
          <a:blip r:embed="rId2">
            <a:extLst/>
          </a:blip>
          <a:srcRect b="1836"/>
          <a:stretch/>
        </p:blipFill>
        <p:spPr>
          <a:xfrm>
            <a:off x="999859" y="808511"/>
            <a:ext cx="8076581" cy="505481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999859" y="5093260"/>
            <a:ext cx="1770026" cy="7700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Data collected by CMS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600" y="83842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  <a:hlinkClick r:id="rId2"/>
              </a:rPr>
              <a:t>https://</a:t>
            </a:r>
            <a:r>
              <a:rPr lang="en-US" sz="1800" dirty="0" smtClean="0">
                <a:latin typeface="+mn-lt"/>
                <a:hlinkClick r:id="rId2"/>
              </a:rPr>
              <a:t>twiki.cern.ch/twiki/bin/view/CMSPublic/LumiPublicResults</a:t>
            </a:r>
            <a:r>
              <a:rPr lang="en-US" sz="1800" dirty="0" smtClean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0860" y="5322331"/>
            <a:ext cx="65226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TOTAL in 2015: 4.1 </a:t>
            </a:r>
            <a:r>
              <a:rPr lang="en-US" sz="2000" dirty="0" err="1">
                <a:solidFill>
                  <a:srgbClr val="0000FF"/>
                </a:solidFill>
              </a:rPr>
              <a:t>f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30000" dirty="0">
                <a:solidFill>
                  <a:srgbClr val="0000FF"/>
                </a:solidFill>
              </a:rPr>
              <a:t>–1</a:t>
            </a:r>
            <a:r>
              <a:rPr lang="en-US" sz="2000" dirty="0">
                <a:solidFill>
                  <a:srgbClr val="0000FF"/>
                </a:solidFill>
              </a:rPr>
              <a:t> / </a:t>
            </a:r>
            <a:r>
              <a:rPr lang="en-US" sz="2000" dirty="0" smtClean="0">
                <a:solidFill>
                  <a:srgbClr val="0000FF"/>
                </a:solidFill>
              </a:rPr>
              <a:t>3.7 </a:t>
            </a:r>
            <a:r>
              <a:rPr lang="en-US" sz="2000" dirty="0" err="1">
                <a:solidFill>
                  <a:srgbClr val="0000FF"/>
                </a:solidFill>
              </a:rPr>
              <a:t>f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30000" dirty="0">
                <a:solidFill>
                  <a:srgbClr val="0000FF"/>
                </a:solidFill>
              </a:rPr>
              <a:t>–</a:t>
            </a:r>
            <a:r>
              <a:rPr lang="en-US" sz="2000" baseline="30000" dirty="0" smtClean="0">
                <a:solidFill>
                  <a:srgbClr val="0000FF"/>
                </a:solidFill>
              </a:rPr>
              <a:t>1 </a:t>
            </a:r>
            <a:r>
              <a:rPr lang="en-US" sz="2000" dirty="0" smtClean="0">
                <a:solidFill>
                  <a:srgbClr val="0000FF"/>
                </a:solidFill>
              </a:rPr>
              <a:t>(delivered/recorded)</a:t>
            </a:r>
            <a:endParaRPr lang="en-US" sz="2000" baseline="300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B </a:t>
            </a:r>
            <a:r>
              <a:rPr lang="en-US" sz="2000" dirty="0">
                <a:solidFill>
                  <a:srgbClr val="0000FF"/>
                </a:solidFill>
              </a:rPr>
              <a:t>= 3.8T: </a:t>
            </a:r>
            <a:r>
              <a:rPr lang="en-US" sz="2000" dirty="0" smtClean="0">
                <a:solidFill>
                  <a:srgbClr val="0000FF"/>
                </a:solidFill>
              </a:rPr>
              <a:t>  3.1 </a:t>
            </a:r>
            <a:r>
              <a:rPr lang="en-US" sz="2000" dirty="0" err="1">
                <a:solidFill>
                  <a:srgbClr val="0000FF"/>
                </a:solidFill>
              </a:rPr>
              <a:t>f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30000" dirty="0">
                <a:solidFill>
                  <a:srgbClr val="0000FF"/>
                </a:solidFill>
              </a:rPr>
              <a:t>–1</a:t>
            </a:r>
            <a:r>
              <a:rPr lang="en-US" sz="2000" dirty="0">
                <a:solidFill>
                  <a:srgbClr val="0000FF"/>
                </a:solidFill>
              </a:rPr>
              <a:t> / </a:t>
            </a:r>
            <a:r>
              <a:rPr lang="en-US" sz="2000" dirty="0" smtClean="0">
                <a:solidFill>
                  <a:srgbClr val="0000FF"/>
                </a:solidFill>
              </a:rPr>
              <a:t>2.9 </a:t>
            </a:r>
            <a:r>
              <a:rPr lang="en-US" sz="2000" dirty="0" err="1">
                <a:solidFill>
                  <a:srgbClr val="0000FF"/>
                </a:solidFill>
              </a:rPr>
              <a:t>f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30000" dirty="0">
                <a:solidFill>
                  <a:srgbClr val="0000FF"/>
                </a:solidFill>
              </a:rPr>
              <a:t>–1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(93%</a:t>
            </a:r>
            <a:r>
              <a:rPr lang="en-US" sz="2000" dirty="0">
                <a:solidFill>
                  <a:srgbClr val="0000FF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B </a:t>
            </a:r>
            <a:r>
              <a:rPr lang="en-US" sz="2000" dirty="0">
                <a:solidFill>
                  <a:srgbClr val="0000FF"/>
                </a:solidFill>
              </a:rPr>
              <a:t>≠ 3.8T: </a:t>
            </a:r>
            <a:r>
              <a:rPr lang="en-US" sz="2000" dirty="0" smtClean="0">
                <a:solidFill>
                  <a:srgbClr val="0000FF"/>
                </a:solidFill>
              </a:rPr>
              <a:t>  1.0 </a:t>
            </a:r>
            <a:r>
              <a:rPr lang="en-US" sz="2000" dirty="0" err="1">
                <a:solidFill>
                  <a:srgbClr val="0000FF"/>
                </a:solidFill>
              </a:rPr>
              <a:t>f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30000" dirty="0">
                <a:solidFill>
                  <a:srgbClr val="0000FF"/>
                </a:solidFill>
              </a:rPr>
              <a:t>–1</a:t>
            </a:r>
            <a:r>
              <a:rPr lang="en-US" sz="2000" dirty="0">
                <a:solidFill>
                  <a:srgbClr val="0000FF"/>
                </a:solidFill>
              </a:rPr>
              <a:t> / </a:t>
            </a:r>
            <a:r>
              <a:rPr lang="en-US" sz="2000" dirty="0" smtClean="0">
                <a:solidFill>
                  <a:srgbClr val="0000FF"/>
                </a:solidFill>
              </a:rPr>
              <a:t>0.8 </a:t>
            </a:r>
            <a:r>
              <a:rPr lang="en-US" sz="2000" dirty="0" err="1">
                <a:solidFill>
                  <a:srgbClr val="0000FF"/>
                </a:solidFill>
              </a:rPr>
              <a:t>f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30000" dirty="0">
                <a:solidFill>
                  <a:srgbClr val="0000FF"/>
                </a:solidFill>
              </a:rPr>
              <a:t>–1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(</a:t>
            </a:r>
            <a:r>
              <a:rPr lang="en-US" sz="2000" dirty="0">
                <a:solidFill>
                  <a:srgbClr val="0000FF"/>
                </a:solidFill>
              </a:rPr>
              <a:t>80%)</a:t>
            </a:r>
            <a:endParaRPr lang="en-GB" sz="2000" b="1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135" y="1207755"/>
            <a:ext cx="5578039" cy="418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68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Cryogenic system for CMS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6196"/>
            <a:ext cx="5474447" cy="5200741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restart of the CMS magnet after LS1 was more complicated than anticipated due to problems with the cryogenic system in providing liquid Helium.</a:t>
            </a:r>
          </a:p>
          <a:p>
            <a:pPr marL="0" indent="0">
              <a:buNone/>
            </a:pPr>
            <a:endParaRPr lang="en-US" sz="1050" dirty="0" smtClean="0"/>
          </a:p>
          <a:p>
            <a:r>
              <a:rPr lang="en-US" sz="2000" dirty="0" smtClean="0"/>
              <a:t>These problems are consistent with clogging effects due to contaminants in the “Cold box” that provides liquid Helium.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000" dirty="0" smtClean="0"/>
              <a:t>Currently the magnet can be operated, but the continuous up-time is still limited by the performance of the cryogenic system requiring more frequent maintenance than usual.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000" dirty="0" smtClean="0"/>
              <a:t>A comprehensive program to re-establish its nominal performance is being organized for the end-of-the-year technical stop.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8" name="Picture 7" descr="CB_closed_4Sep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540" y="986118"/>
            <a:ext cx="29146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83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of the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36" t="-2266" b="10977"/>
          <a:stretch/>
        </p:blipFill>
        <p:spPr>
          <a:xfrm>
            <a:off x="636495" y="881226"/>
            <a:ext cx="8283386" cy="4766540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7560235" y="5149334"/>
            <a:ext cx="105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(fraction)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84941" y="5149334"/>
            <a:ext cx="537883" cy="67772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875930" y="5119452"/>
            <a:ext cx="537883" cy="67772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35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</a:t>
            </a:r>
            <a:r>
              <a:rPr lang="en-US" dirty="0" err="1" smtClean="0"/>
              <a:t>muon</a:t>
            </a:r>
            <a:r>
              <a:rPr lang="en-US" dirty="0" smtClean="0"/>
              <a:t> mass spectrum</a:t>
            </a:r>
            <a:endParaRPr lang="en-US" dirty="0"/>
          </a:p>
        </p:txBody>
      </p:sp>
      <p:pic>
        <p:nvPicPr>
          <p:cNvPr id="3" name="Picture 3" descr="dimuonMassWithD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1033" y="147529"/>
            <a:ext cx="4578747" cy="717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018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177" y="771571"/>
            <a:ext cx="868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Collected with various di-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triggers, from inclusive di-</a:t>
            </a:r>
            <a:r>
              <a:rPr lang="en-US" sz="2000" dirty="0" err="1" smtClean="0"/>
              <a:t>muons</a:t>
            </a:r>
            <a:r>
              <a:rPr lang="en-US" sz="2000" dirty="0" smtClean="0"/>
              <a:t> triggers at high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and low-mass non-resonant di-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triggers, to specialized triggers.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15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</a:t>
            </a:r>
            <a:r>
              <a:rPr lang="en-US" dirty="0" err="1" smtClean="0"/>
              <a:t>muon</a:t>
            </a:r>
            <a:r>
              <a:rPr lang="en-US" dirty="0" smtClean="0"/>
              <a:t> mass spectrum</a:t>
            </a:r>
            <a:endParaRPr lang="en-US" dirty="0"/>
          </a:p>
        </p:txBody>
      </p:sp>
      <p:pic>
        <p:nvPicPr>
          <p:cNvPr id="3" name="Picture 3" descr="dimuonMassWithD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1033" y="147529"/>
            <a:ext cx="4578747" cy="717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018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177" y="771571"/>
            <a:ext cx="868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Collected with various di-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triggers, from inclusive di-</a:t>
            </a:r>
            <a:r>
              <a:rPr lang="en-US" sz="2000" dirty="0" err="1" smtClean="0"/>
              <a:t>muons</a:t>
            </a:r>
            <a:r>
              <a:rPr lang="en-US" sz="2000" dirty="0" smtClean="0"/>
              <a:t> triggers at high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and low-mass non-resonant di-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triggers, to specialized triggers.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6544235" y="3496235"/>
            <a:ext cx="1299883" cy="20320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2077" y="4676591"/>
            <a:ext cx="1375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n</a:t>
            </a:r>
            <a:r>
              <a:rPr lang="en-US" sz="2000" b="1" i="1" dirty="0" smtClean="0">
                <a:solidFill>
                  <a:srgbClr val="FF0000"/>
                </a:solidFill>
              </a:rPr>
              <a:t>ext page: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</a:rPr>
              <a:t>zoom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34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Di-</a:t>
            </a:r>
            <a:r>
              <a:rPr lang="en-US" dirty="0" err="1" smtClean="0"/>
              <a:t>muon</a:t>
            </a:r>
            <a:r>
              <a:rPr lang="en-US" dirty="0" smtClean="0"/>
              <a:t> mass spectrum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08" y="959207"/>
            <a:ext cx="5391964" cy="517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015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413" y="2594395"/>
            <a:ext cx="3287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Very good agreement of our simulation with the collision data.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6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reconstruction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8" y="1599631"/>
            <a:ext cx="8307294" cy="3888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8473" y="6066119"/>
            <a:ext cx="133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 DP-2015/047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0475" y="891745"/>
            <a:ext cx="7677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Using Tag-and-Probe methods on Z events </a:t>
            </a:r>
          </a:p>
          <a:p>
            <a:r>
              <a:rPr lang="en-US" sz="2000" i="1" dirty="0" smtClean="0">
                <a:sym typeface="Wingdings"/>
              </a:rPr>
              <a:t> </a:t>
            </a:r>
            <a:r>
              <a:rPr lang="en-US" sz="2000" i="1" dirty="0" smtClean="0"/>
              <a:t>using certified data &amp; </a:t>
            </a:r>
            <a:r>
              <a:rPr lang="en-US" sz="2000" i="1" dirty="0" err="1" smtClean="0"/>
              <a:t>MadGraph_aMC@NLO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Drell-Yan+jets</a:t>
            </a:r>
            <a:r>
              <a:rPr lang="en-US" sz="2000" i="1" dirty="0" smtClean="0"/>
              <a:t> samples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66713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Electron reconstruction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8473" y="6066119"/>
            <a:ext cx="133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 DP-2015/013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183" y="891745"/>
            <a:ext cx="4685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Using Tag-and-Probe methods on Z events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8" y="1370392"/>
            <a:ext cx="4764508" cy="251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86" y="1291855"/>
            <a:ext cx="2624091" cy="25191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3765" y="1075765"/>
            <a:ext cx="251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r</a:t>
            </a:r>
            <a:r>
              <a:rPr lang="en-US" i="1" dirty="0" smtClean="0">
                <a:solidFill>
                  <a:srgbClr val="FF0000"/>
                </a:solidFill>
              </a:rPr>
              <a:t>econstruction efficiency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086" y="3889520"/>
            <a:ext cx="3924300" cy="24535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1085" y="3877567"/>
            <a:ext cx="239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</a:t>
            </a:r>
            <a:r>
              <a:rPr lang="en-US" i="1" dirty="0" smtClean="0">
                <a:solidFill>
                  <a:srgbClr val="FF0000"/>
                </a:solidFill>
              </a:rPr>
              <a:t>dentification efficiency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214472" y="2614706"/>
            <a:ext cx="1389529" cy="15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80235" y="3810983"/>
            <a:ext cx="1030941" cy="13437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285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>
            <a:normAutofit/>
          </a:bodyPr>
          <a:lstStyle/>
          <a:p>
            <a:r>
              <a:rPr lang="en-US" dirty="0" smtClean="0"/>
              <a:t>B-tagging performance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8473" y="6066119"/>
            <a:ext cx="133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CMS DP-2015/045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702" y="889589"/>
            <a:ext cx="5648298" cy="545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589" y="1011273"/>
            <a:ext cx="32571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Data driven estimation of the tagging performance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i="1" dirty="0" smtClean="0"/>
              <a:t>using certified data &amp; multi-jet events</a:t>
            </a:r>
          </a:p>
          <a:p>
            <a:pPr marL="342900" indent="-342900">
              <a:buFont typeface="Wingdings" charset="0"/>
              <a:buChar char="à"/>
            </a:pPr>
            <a:endParaRPr lang="en-US" sz="2000" i="1" dirty="0"/>
          </a:p>
          <a:p>
            <a:r>
              <a:rPr lang="en-US" sz="2000" dirty="0" smtClean="0"/>
              <a:t>Individual and combined measurements of the ratio of b-tagging efficiencies of data to that in simulation.</a:t>
            </a:r>
          </a:p>
          <a:p>
            <a:endParaRPr lang="en-US" sz="2000" dirty="0"/>
          </a:p>
          <a:p>
            <a:r>
              <a:rPr lang="en-US" sz="2000" dirty="0" smtClean="0"/>
              <a:t>The grey hatched areas represent the combined measurement which is parameterized as a function of jet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err="1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0567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EEECE1"/>
                </a:solidFill>
              </a:rPr>
              <a:t>Spectacular events at 13 </a:t>
            </a:r>
            <a:r>
              <a:rPr lang="en-US" sz="4800" dirty="0" err="1" smtClean="0">
                <a:solidFill>
                  <a:srgbClr val="EEECE1"/>
                </a:solidFill>
              </a:rPr>
              <a:t>TeV</a:t>
            </a:r>
            <a:endParaRPr lang="en-US" sz="48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CMS-PHO-PUBLIC-2013-008-1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40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tau tau", digital art, 2013.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63129" y="-489333"/>
            <a:ext cx="3648139" cy="9120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5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CMS Collaboration</a:t>
            </a:r>
            <a:endParaRPr lang="en-US" dirty="0"/>
          </a:p>
        </p:txBody>
      </p:sp>
      <p:pic>
        <p:nvPicPr>
          <p:cNvPr id="3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89" y="862552"/>
            <a:ext cx="7334703" cy="4889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972699" y="5170375"/>
            <a:ext cx="580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EECE1"/>
                </a:solidFill>
              </a:rPr>
              <a:t>m</a:t>
            </a:r>
            <a:r>
              <a:rPr lang="en-US" sz="2400" dirty="0" smtClean="0">
                <a:solidFill>
                  <a:srgbClr val="EEECE1"/>
                </a:solidFill>
              </a:rPr>
              <a:t>ore than 200 institutions from 43 countries</a:t>
            </a:r>
            <a:endParaRPr lang="en-US" sz="2400" dirty="0">
              <a:solidFill>
                <a:srgbClr val="EEECE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8466" y="1040208"/>
            <a:ext cx="6672770" cy="461665"/>
          </a:xfrm>
          <a:prstGeom prst="rect">
            <a:avLst/>
          </a:prstGeom>
          <a:solidFill>
            <a:srgbClr val="C2D67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The US in CMS are ~30% of the total CMS members.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3761" y="5637882"/>
            <a:ext cx="7440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pplications from in total 10 new institutions in 2015 from Russia, Ecuador, Hungary, China, Belgium, </a:t>
            </a:r>
            <a:r>
              <a:rPr lang="en-US" sz="2000" dirty="0"/>
              <a:t>K</a:t>
            </a:r>
            <a:r>
              <a:rPr lang="en-US" sz="2000" dirty="0" smtClean="0"/>
              <a:t>orea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2921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A very nice 4-lepton event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57" y="781491"/>
            <a:ext cx="7581685" cy="51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91560" y="3674713"/>
            <a:ext cx="1702466" cy="2701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016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9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A very nice 4-lepton event: </a:t>
            </a:r>
            <a:r>
              <a:rPr lang="en-US" dirty="0" smtClean="0">
                <a:solidFill>
                  <a:srgbClr val="FF0000"/>
                </a:solidFill>
              </a:rPr>
              <a:t>Higgs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57" y="781491"/>
            <a:ext cx="7581685" cy="519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9415" y="3647693"/>
            <a:ext cx="1905141" cy="37827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26706" y="6101254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</a:t>
            </a:r>
            <a:r>
              <a:rPr lang="en-US" sz="1200" dirty="0" smtClean="0">
                <a:solidFill>
                  <a:srgbClr val="008000"/>
                </a:solidFill>
              </a:rPr>
              <a:t>016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02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Initial searches for new physics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2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651" y="5674189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e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 final state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M(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000" dirty="0" err="1" smtClean="0">
                <a:solidFill>
                  <a:srgbClr val="FF0000"/>
                </a:solidFill>
              </a:rPr>
              <a:t>e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) = 2.9 </a:t>
            </a:r>
            <a:r>
              <a:rPr lang="en-US" sz="2000" dirty="0" err="1">
                <a:solidFill>
                  <a:srgbClr val="FF0000"/>
                </a:solidFill>
              </a:rPr>
              <a:t>T</a:t>
            </a:r>
            <a:r>
              <a:rPr lang="en-US" sz="2000" dirty="0" err="1" smtClean="0">
                <a:solidFill>
                  <a:srgbClr val="FF0000"/>
                </a:solidFill>
              </a:rPr>
              <a:t>eV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6706" y="6550223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CERN-CMS-DP-2015-039</a:t>
            </a:r>
          </a:p>
        </p:txBody>
      </p:sp>
    </p:spTree>
    <p:extLst>
      <p:ext uri="{BB962C8B-B14F-4D97-AF65-F5344CB8AC3E}">
        <p14:creationId xmlns:p14="http://schemas.microsoft.com/office/powerpoint/2010/main" val="1627896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Initial searches for new physics</a:t>
            </a:r>
            <a:endParaRPr lang="en-US" dirty="0"/>
          </a:p>
        </p:txBody>
      </p:sp>
      <p:pic>
        <p:nvPicPr>
          <p:cNvPr id="6" name="Picture 1" descr="bello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87959" y="5683171"/>
            <a:ext cx="7545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Two top-tagged objects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M(top-tagged 1) = 176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  <a:p>
            <a:pPr algn="r"/>
            <a:r>
              <a:rPr lang="en-US" dirty="0">
                <a:solidFill>
                  <a:srgbClr val="FF0000"/>
                </a:solidFill>
              </a:rPr>
              <a:t>M(top-tagged </a:t>
            </a:r>
            <a:r>
              <a:rPr lang="en-US" dirty="0" smtClean="0">
                <a:solidFill>
                  <a:srgbClr val="FF0000"/>
                </a:solidFill>
              </a:rPr>
              <a:t>2)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177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  <a:p>
            <a:pPr algn="r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(top-</a:t>
            </a:r>
            <a:r>
              <a:rPr lang="en-US" dirty="0" err="1" smtClean="0">
                <a:solidFill>
                  <a:srgbClr val="FF0000"/>
                </a:solidFill>
              </a:rPr>
              <a:t>antitop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2.5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eV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1" descr="bello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8" t="19438"/>
          <a:stretch/>
        </p:blipFill>
        <p:spPr bwMode="auto">
          <a:xfrm>
            <a:off x="97764" y="4796040"/>
            <a:ext cx="3141484" cy="193905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>
            <a:solidFill>
              <a:srgbClr val="000000"/>
            </a:solidFill>
            <a:miter lim="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7405540" y="-5279"/>
            <a:ext cx="171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CERN-CMS-DP-2015-020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930" y="1882588"/>
            <a:ext cx="2907605" cy="24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50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More physics in talk of G. Dissertori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690" y="4019176"/>
            <a:ext cx="3328907" cy="2269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42" y="3949917"/>
            <a:ext cx="3570560" cy="24151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62" y="796433"/>
            <a:ext cx="2871198" cy="3168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940" y="806824"/>
            <a:ext cx="3027879" cy="2863336"/>
          </a:xfrm>
          <a:prstGeom prst="rect">
            <a:avLst/>
          </a:prstGeom>
        </p:spPr>
      </p:pic>
      <p:pic>
        <p:nvPicPr>
          <p:cNvPr id="5" name="Picture 4" descr="CMS-PAS-TOP-15-013_Figure_004-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78" y="961684"/>
            <a:ext cx="2776380" cy="29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73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EEECE1"/>
                </a:solidFill>
              </a:rPr>
              <a:t>Upgrades: Towards improved detectors</a:t>
            </a:r>
            <a:endParaRPr lang="en-US" sz="40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CMS-PHO-PUBLIC-2013-009-1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091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ZZ", digital art, 2013.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7629" y="-489334"/>
            <a:ext cx="3648140" cy="912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06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495"/>
          <a:stretch/>
        </p:blipFill>
        <p:spPr>
          <a:xfrm>
            <a:off x="0" y="1744565"/>
            <a:ext cx="9144000" cy="2814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8132" y="1077519"/>
            <a:ext cx="235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Phase-1 CMS Upgrades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87847" y="1488005"/>
            <a:ext cx="413099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84206" y="1730201"/>
            <a:ext cx="4215937" cy="14364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19927" y="1343834"/>
            <a:ext cx="235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Phase-2 CMS Upgrades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16477" y="1730201"/>
            <a:ext cx="1967729" cy="14364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38183" y="4716039"/>
            <a:ext cx="1193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Run-1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highlights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364384" y="3915008"/>
            <a:ext cx="479793" cy="1122269"/>
          </a:xfrm>
          <a:prstGeom prst="leftBrac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16200000">
            <a:off x="2100724" y="4353308"/>
            <a:ext cx="479793" cy="338995"/>
          </a:xfrm>
          <a:prstGeom prst="leftBrac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20472" y="4543958"/>
            <a:ext cx="1372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Early Run-2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results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31363" y="4093882"/>
            <a:ext cx="536769" cy="1643530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39682" y="5658519"/>
            <a:ext cx="275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Long Shutdown 1 (LS1) activities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2641" y="5042670"/>
            <a:ext cx="4469430" cy="523220"/>
          </a:xfrm>
          <a:prstGeom prst="rect">
            <a:avLst/>
          </a:prstGeom>
          <a:solidFill>
            <a:srgbClr val="FFEDDF"/>
          </a:solidFill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CMS is active on many fronts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596293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Overview of Phase-1 upgrades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6877"/>
          <a:stretch/>
        </p:blipFill>
        <p:spPr>
          <a:xfrm>
            <a:off x="7847333" y="851648"/>
            <a:ext cx="1236903" cy="1807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6702" y="5976472"/>
            <a:ext cx="485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US has a major role in all these upgrades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851648"/>
            <a:ext cx="7160039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Since the initial construction of CMS the pile-up will increase to twice the design and new technology opportunities appeared.</a:t>
            </a:r>
          </a:p>
          <a:p>
            <a:endParaRPr lang="en-US" sz="1050" dirty="0"/>
          </a:p>
          <a:p>
            <a:r>
              <a:rPr lang="en-US" sz="2000" dirty="0" smtClean="0"/>
              <a:t>Upgrades are ongoing for three areas:</a:t>
            </a:r>
          </a:p>
          <a:p>
            <a:endParaRPr lang="en-US" sz="1050" dirty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New Pixel Tracker</a:t>
            </a:r>
            <a:r>
              <a:rPr lang="en-US" sz="2000" dirty="0" smtClean="0"/>
              <a:t>: a barrel part with 4 layers and 3 forward disks, as well as a new readout chip</a:t>
            </a:r>
          </a:p>
          <a:p>
            <a:pPr lvl="1"/>
            <a:r>
              <a:rPr lang="en-US" sz="2000" i="1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2000" i="1" dirty="0" smtClean="0">
                <a:solidFill>
                  <a:srgbClr val="008000"/>
                </a:solidFill>
              </a:rPr>
              <a:t>installation E-YETS 2016-2017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Level-1 Trigger</a:t>
            </a:r>
            <a:r>
              <a:rPr lang="en-US" sz="2000" dirty="0" smtClean="0"/>
              <a:t>: to cope with the higher rate the calorimeter and </a:t>
            </a:r>
            <a:r>
              <a:rPr lang="en-US" sz="2000" dirty="0" err="1" smtClean="0"/>
              <a:t>muon</a:t>
            </a:r>
            <a:r>
              <a:rPr lang="en-US" sz="2000" dirty="0" smtClean="0"/>
              <a:t> L1 trigger system is being upgraded as well as the global trigger</a:t>
            </a:r>
          </a:p>
          <a:p>
            <a:pPr lvl="1"/>
            <a:r>
              <a:rPr lang="en-US" sz="2000" i="1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2000" i="1" dirty="0" smtClean="0">
                <a:solidFill>
                  <a:srgbClr val="008000"/>
                </a:solidFill>
              </a:rPr>
              <a:t>installation and commissioning in 2014-2016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Hadron Calorimeter</a:t>
            </a:r>
            <a:r>
              <a:rPr lang="en-US" sz="2000" dirty="0" smtClean="0"/>
              <a:t>: new electronics to be installed for the HF to allow timing based background rejection and new </a:t>
            </a:r>
            <a:r>
              <a:rPr lang="en-US" sz="2000" dirty="0" err="1" smtClean="0"/>
              <a:t>SiPM’s</a:t>
            </a:r>
            <a:r>
              <a:rPr lang="en-US" sz="2000" dirty="0" smtClean="0"/>
              <a:t> for the barrel and </a:t>
            </a:r>
            <a:r>
              <a:rPr lang="en-US" sz="2000" dirty="0" err="1" smtClean="0"/>
              <a:t>endcap</a:t>
            </a:r>
            <a:r>
              <a:rPr lang="en-US" sz="2000" dirty="0" smtClean="0"/>
              <a:t> (HB/HE) readout</a:t>
            </a:r>
          </a:p>
          <a:p>
            <a:pPr marL="800100" lvl="1" indent="-342900">
              <a:buFont typeface="Wingdings" charset="0"/>
              <a:buChar char="à"/>
            </a:pPr>
            <a:r>
              <a:rPr lang="en-US" sz="2000" i="1" dirty="0" smtClean="0">
                <a:solidFill>
                  <a:srgbClr val="008000"/>
                </a:solidFill>
              </a:rPr>
              <a:t>installation HF electronics YETS 2015-2016</a:t>
            </a:r>
          </a:p>
          <a:p>
            <a:pPr marL="800100" lvl="1" indent="-342900">
              <a:buFont typeface="Wingdings" charset="0"/>
              <a:buChar char="à"/>
            </a:pPr>
            <a:r>
              <a:rPr lang="en-US" sz="2000" i="1" dirty="0" smtClean="0">
                <a:solidFill>
                  <a:srgbClr val="008000"/>
                </a:solidFill>
              </a:rPr>
              <a:t>HCAL installation during LS2</a:t>
            </a:r>
            <a:endParaRPr lang="en-US" sz="2000" i="1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3123" b="32111"/>
          <a:stretch/>
        </p:blipFill>
        <p:spPr>
          <a:xfrm>
            <a:off x="7847333" y="4404347"/>
            <a:ext cx="1236903" cy="189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8436"/>
          <a:stretch/>
        </p:blipFill>
        <p:spPr>
          <a:xfrm>
            <a:off x="7847333" y="2644611"/>
            <a:ext cx="1236903" cy="17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29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Pixel Phase-1 upgrade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82" y="3205617"/>
            <a:ext cx="5766628" cy="2994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824" y="881532"/>
            <a:ext cx="85463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More layers will be added in the barrel and </a:t>
            </a:r>
            <a:r>
              <a:rPr lang="en-US" sz="2000" dirty="0" err="1" smtClean="0"/>
              <a:t>endcap</a:t>
            </a:r>
            <a:r>
              <a:rPr lang="en-US" sz="2000" dirty="0" smtClean="0"/>
              <a:t> regions (most inner barrel layer with a </a:t>
            </a:r>
            <a:r>
              <a:rPr lang="en-US" sz="2000" i="1" dirty="0" smtClean="0">
                <a:solidFill>
                  <a:srgbClr val="008000"/>
                </a:solidFill>
              </a:rPr>
              <a:t>radius of 3cm</a:t>
            </a:r>
            <a:r>
              <a:rPr lang="en-US" sz="2000" dirty="0" smtClean="0"/>
              <a:t>): will reduce fake rate and improve track resolution and efficiency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New readout chip to operate at 50 pile-up and 100kHz, and tolerate rates up to 100 pile-up events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8 pilot modules are installed on forward blades for Run-2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4661647" y="3205617"/>
            <a:ext cx="3166863" cy="154567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28510" y="3099029"/>
            <a:ext cx="580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6470" y="3205616"/>
            <a:ext cx="806823" cy="341927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66470" y="5584251"/>
            <a:ext cx="806823" cy="341927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46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L1 trigger Phase-1 upgrade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49" y="2061546"/>
            <a:ext cx="5865826" cy="4186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824" y="881532"/>
            <a:ext cx="8546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Need to maintain the trigger performance of Run-1 towards Run-2&amp;3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Move to high-performance FPGA’s and common use of the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/>
              <a:t>TCA</a:t>
            </a:r>
            <a:r>
              <a:rPr lang="en-US" sz="2000" dirty="0" smtClean="0"/>
              <a:t> architecture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Deployed from “legacy” to “upgrade” trigger system in two stages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060" y="3302000"/>
            <a:ext cx="2106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A two-layered calorimeter trigger with tower-level precision (i.e. improved tau and electron triggers, and pile-up subtraction)</a:t>
            </a:r>
          </a:p>
          <a:p>
            <a:endParaRPr lang="en-US" i="1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8471" y="3929532"/>
            <a:ext cx="2360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3366FF"/>
                </a:solidFill>
              </a:rPr>
              <a:t>Combining all </a:t>
            </a:r>
            <a:r>
              <a:rPr lang="en-US" i="1" dirty="0" err="1">
                <a:solidFill>
                  <a:srgbClr val="3366FF"/>
                </a:solidFill>
              </a:rPr>
              <a:t>muon</a:t>
            </a:r>
            <a:r>
              <a:rPr lang="en-US" i="1" dirty="0">
                <a:solidFill>
                  <a:srgbClr val="3366FF"/>
                </a:solidFill>
              </a:rPr>
              <a:t> subsystems in a </a:t>
            </a:r>
            <a:r>
              <a:rPr lang="en-US" i="1" dirty="0" err="1">
                <a:solidFill>
                  <a:srgbClr val="3366FF"/>
                </a:solidFill>
              </a:rPr>
              <a:t>Muon</a:t>
            </a:r>
            <a:r>
              <a:rPr lang="en-US" i="1" dirty="0">
                <a:solidFill>
                  <a:srgbClr val="3366FF"/>
                </a:solidFill>
              </a:rPr>
              <a:t> Trigger with track-finding </a:t>
            </a:r>
            <a:r>
              <a:rPr lang="en-US" i="1" dirty="0" smtClean="0">
                <a:solidFill>
                  <a:srgbClr val="3366FF"/>
                </a:solidFill>
              </a:rPr>
              <a:t>options (i.e. more robust and improved </a:t>
            </a:r>
            <a:r>
              <a:rPr lang="en-US" i="1" dirty="0" err="1" smtClean="0">
                <a:solidFill>
                  <a:srgbClr val="3366FF"/>
                </a:solidFill>
              </a:rPr>
              <a:t>p</a:t>
            </a:r>
            <a:r>
              <a:rPr lang="en-US" i="1" baseline="-25000" dirty="0" err="1" smtClean="0">
                <a:solidFill>
                  <a:srgbClr val="3366FF"/>
                </a:solidFill>
              </a:rPr>
              <a:t>T</a:t>
            </a:r>
            <a:r>
              <a:rPr lang="en-US" i="1" dirty="0" smtClean="0">
                <a:solidFill>
                  <a:srgbClr val="3366FF"/>
                </a:solidFill>
              </a:rPr>
              <a:t> measurement)</a:t>
            </a:r>
            <a:endParaRPr lang="en-US" i="1" dirty="0">
              <a:solidFill>
                <a:srgbClr val="3366FF"/>
              </a:solidFill>
            </a:endParaRPr>
          </a:p>
          <a:p>
            <a:pPr algn="r"/>
            <a:endParaRPr lang="en-US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7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495"/>
          <a:stretch/>
        </p:blipFill>
        <p:spPr>
          <a:xfrm>
            <a:off x="0" y="1744565"/>
            <a:ext cx="9144000" cy="2814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8132" y="1077519"/>
            <a:ext cx="235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Phase-1 CMS Upgrades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87847" y="1488005"/>
            <a:ext cx="413099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84206" y="1730201"/>
            <a:ext cx="4215937" cy="14364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19927" y="1343834"/>
            <a:ext cx="235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Phase-2 CMS Upgrades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16477" y="1730201"/>
            <a:ext cx="1967729" cy="14364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38183" y="4716039"/>
            <a:ext cx="1193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Run-1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highlights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364384" y="3915008"/>
            <a:ext cx="479793" cy="1122269"/>
          </a:xfrm>
          <a:prstGeom prst="leftBrac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16200000">
            <a:off x="2100724" y="4353308"/>
            <a:ext cx="479793" cy="338995"/>
          </a:xfrm>
          <a:prstGeom prst="leftBrac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20472" y="4543958"/>
            <a:ext cx="1372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Early Run-2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results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31363" y="4093882"/>
            <a:ext cx="536769" cy="1643530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39682" y="5658519"/>
            <a:ext cx="275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Long Shutdown 1 (LS1) activities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2641" y="5042670"/>
            <a:ext cx="4469430" cy="523220"/>
          </a:xfrm>
          <a:prstGeom prst="rect">
            <a:avLst/>
          </a:prstGeom>
          <a:solidFill>
            <a:srgbClr val="FFEDDF"/>
          </a:solidFill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CMS is active on many fronts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61193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HCAL Phase-1 upgrade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1" y="2441970"/>
            <a:ext cx="7112000" cy="2878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824" y="881532"/>
            <a:ext cx="8546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New </a:t>
            </a:r>
            <a:r>
              <a:rPr lang="en-US" sz="2000" dirty="0" err="1" smtClean="0"/>
              <a:t>photodetectors</a:t>
            </a:r>
            <a:r>
              <a:rPr lang="en-US" sz="2000" dirty="0" smtClean="0"/>
              <a:t> to deal with radiation and anomalous signals: for HB/HE from HPD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SiPM</a:t>
            </a:r>
            <a:r>
              <a:rPr lang="en-US" sz="2000" dirty="0" smtClean="0">
                <a:sym typeface="Wingdings"/>
              </a:rPr>
              <a:t>, for HF from single-anode PMT  dual-anode PMT’s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New Front-End and Back-End electronics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2472" y="3227292"/>
            <a:ext cx="1027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HB/HE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612" y="4395692"/>
            <a:ext cx="52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HF</a:t>
            </a:r>
            <a:endParaRPr lang="en-US" sz="2400" b="1" dirty="0">
              <a:solidFill>
                <a:srgbClr val="3366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49" t="23611" r="40084" b="65968"/>
          <a:stretch/>
        </p:blipFill>
        <p:spPr>
          <a:xfrm>
            <a:off x="4676588" y="4707377"/>
            <a:ext cx="1284942" cy="299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6588" y="3137643"/>
            <a:ext cx="1180353" cy="2689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76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HCAL Phase-1 upgrade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1" y="2441970"/>
            <a:ext cx="7112000" cy="2878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824" y="881532"/>
            <a:ext cx="8546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New </a:t>
            </a:r>
            <a:r>
              <a:rPr lang="en-US" sz="2000" dirty="0" err="1" smtClean="0"/>
              <a:t>photodetectors</a:t>
            </a:r>
            <a:r>
              <a:rPr lang="en-US" sz="2000" dirty="0" smtClean="0"/>
              <a:t> to deal with radiation and anomalous signals: for HB/HE from HPD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SiPM</a:t>
            </a:r>
            <a:r>
              <a:rPr lang="en-US" sz="2000" dirty="0" smtClean="0">
                <a:sym typeface="Wingdings"/>
              </a:rPr>
              <a:t>, for HF from single-anode PMT  dual-anode PMT’s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New Front-End and Back-End electronics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2472" y="3227292"/>
            <a:ext cx="1027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HB/HE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612" y="4395692"/>
            <a:ext cx="52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HF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588" y="3137643"/>
            <a:ext cx="1180353" cy="2689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1849" t="23611" r="40084" b="65968"/>
          <a:stretch/>
        </p:blipFill>
        <p:spPr>
          <a:xfrm>
            <a:off x="4676588" y="4707377"/>
            <a:ext cx="1284942" cy="299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5531" y="5567687"/>
            <a:ext cx="425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elivered (installation YETS 2015-2016)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Elbow Connector 13"/>
          <p:cNvCxnSpPr>
            <a:endCxn id="13" idx="1"/>
          </p:cNvCxnSpPr>
          <p:nvPr/>
        </p:nvCxnSpPr>
        <p:spPr>
          <a:xfrm rot="16200000" flipH="1">
            <a:off x="4512433" y="5334643"/>
            <a:ext cx="619665" cy="246532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03060" y="4440515"/>
            <a:ext cx="2181411" cy="79720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67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HCAL Phase-1 upgrade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1" y="2441970"/>
            <a:ext cx="7112000" cy="2878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824" y="881532"/>
            <a:ext cx="8546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New </a:t>
            </a:r>
            <a:r>
              <a:rPr lang="en-US" sz="2000" dirty="0" err="1" smtClean="0"/>
              <a:t>photodetectors</a:t>
            </a:r>
            <a:r>
              <a:rPr lang="en-US" sz="2000" dirty="0" smtClean="0"/>
              <a:t> to deal with radiation and anomalous signals: for HB/HE from HPD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SiPM</a:t>
            </a:r>
            <a:r>
              <a:rPr lang="en-US" sz="2000" dirty="0" smtClean="0">
                <a:sym typeface="Wingdings"/>
              </a:rPr>
              <a:t>, for HF from single-anode PMT  dual-anode PMT’s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ym typeface="Wingdings"/>
              </a:rPr>
              <a:t>New Front-End and Back-End electronics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2472" y="3227292"/>
            <a:ext cx="1027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HB/HE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612" y="4395692"/>
            <a:ext cx="52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HF</a:t>
            </a:r>
            <a:endParaRPr lang="en-US" sz="2400" b="1" dirty="0">
              <a:solidFill>
                <a:srgbClr val="3366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849" t="23611" r="40084" b="65968"/>
          <a:stretch/>
        </p:blipFill>
        <p:spPr>
          <a:xfrm>
            <a:off x="4676588" y="4707377"/>
            <a:ext cx="1284942" cy="299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6588" y="3137643"/>
            <a:ext cx="1180353" cy="2689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45531" y="5567687"/>
            <a:ext cx="425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elivered (installation YETS 2015-2016)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Elbow Connector 10"/>
          <p:cNvCxnSpPr>
            <a:endCxn id="9" idx="1"/>
          </p:cNvCxnSpPr>
          <p:nvPr/>
        </p:nvCxnSpPr>
        <p:spPr>
          <a:xfrm rot="16200000" flipH="1">
            <a:off x="4512433" y="5334643"/>
            <a:ext cx="619665" cy="246532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 rot="1579872">
            <a:off x="2715219" y="2512473"/>
            <a:ext cx="3678155" cy="107579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81176" y="2561498"/>
            <a:ext cx="52294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0" y="2322442"/>
            <a:ext cx="2808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rototypes in test-beams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(installation LS2)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03060" y="4440515"/>
            <a:ext cx="2181411" cy="79720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5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EEECE1"/>
                </a:solidFill>
              </a:rPr>
              <a:t>Upgrades: Towards HL-LHC</a:t>
            </a:r>
            <a:endParaRPr lang="en-US" sz="48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EECE1"/>
                </a:solidFill>
              </a:rPr>
              <a:t>CMS-PHO-PUBLIC-2013-009-1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091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EECE1"/>
                </a:solidFill>
              </a:rPr>
              <a:t>Xavier </a:t>
            </a:r>
            <a:r>
              <a:rPr lang="en-US" sz="1200" dirty="0" err="1">
                <a:solidFill>
                  <a:srgbClr val="EEECE1"/>
                </a:solidFill>
              </a:rPr>
              <a:t>Cortada</a:t>
            </a:r>
            <a:r>
              <a:rPr lang="en-US" sz="1200" dirty="0">
                <a:solidFill>
                  <a:srgbClr val="EEECE1"/>
                </a:solidFill>
              </a:rPr>
              <a:t> (with the participation of physicist Pete Markowitz), "In search of the Higgs boson: H -&gt; ZZ", digital art, 2013.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7629" y="-489334"/>
            <a:ext cx="3648140" cy="912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5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More luminosity at HL-LHC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42" y="1884485"/>
            <a:ext cx="8630558" cy="3138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6047" y="5268889"/>
            <a:ext cx="792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Two scenarios</a:t>
            </a:r>
            <a:r>
              <a:rPr lang="en-US" dirty="0" smtClean="0"/>
              <a:t>: (1) </a:t>
            </a:r>
            <a:r>
              <a:rPr lang="en-US" dirty="0" smtClean="0">
                <a:solidFill>
                  <a:srgbClr val="008000"/>
                </a:solidFill>
              </a:rPr>
              <a:t>where systematic uncertainties do not scale with more integrated luminosity</a:t>
            </a:r>
            <a:r>
              <a:rPr lang="en-US" dirty="0" smtClean="0"/>
              <a:t>, and (2) </a:t>
            </a:r>
            <a:r>
              <a:rPr lang="en-US" dirty="0" smtClean="0">
                <a:solidFill>
                  <a:srgbClr val="FF0000"/>
                </a:solidFill>
              </a:rPr>
              <a:t>where they do scale down with a factor of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582" y="783578"/>
            <a:ext cx="8373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full LHC dataset to full HL-LHC dataset a factor of &gt;2 improvement in Higgs boson SM coupling precision (scaled from current measurements and assuming same detector performances with the full 300-3000/</a:t>
            </a:r>
            <a:r>
              <a:rPr lang="en-US" sz="2000" dirty="0" err="1" smtClean="0"/>
              <a:t>fb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455642" y="2798197"/>
            <a:ext cx="885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300/</a:t>
            </a:r>
            <a:r>
              <a:rPr lang="en-US" sz="2000" dirty="0" err="1" smtClean="0">
                <a:solidFill>
                  <a:srgbClr val="0000FF"/>
                </a:solidFill>
              </a:rPr>
              <a:t>fb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7101" y="2798197"/>
            <a:ext cx="1015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3000/</a:t>
            </a:r>
            <a:r>
              <a:rPr lang="en-US" sz="2000" dirty="0" err="1" smtClean="0">
                <a:solidFill>
                  <a:srgbClr val="0000FF"/>
                </a:solidFill>
              </a:rPr>
              <a:t>fb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09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HL-LHC: more luminosity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5442" y="4892548"/>
            <a:ext cx="74709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Maintain Phase-I detector performance, at 140 PU (baseline)  </a:t>
            </a:r>
          </a:p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Enable operation at 200 PU (ultimate), with moderate performance degradation</a:t>
            </a:r>
          </a:p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Radiation tolerance 3000 fb</a:t>
            </a:r>
            <a:r>
              <a:rPr lang="en-US" sz="2000" baseline="30000" dirty="0" smtClean="0">
                <a:solidFill>
                  <a:srgbClr val="000000"/>
                </a:solidFill>
              </a:rPr>
              <a:t>-1</a:t>
            </a:r>
            <a:r>
              <a:rPr lang="en-US" sz="2000" dirty="0" smtClean="0">
                <a:solidFill>
                  <a:srgbClr val="000000"/>
                </a:solidFill>
              </a:rPr>
              <a:t> margin up to 4000 fb</a:t>
            </a:r>
            <a:r>
              <a:rPr lang="en-US" sz="2000" baseline="30000" dirty="0" smtClean="0">
                <a:solidFill>
                  <a:srgbClr val="000000"/>
                </a:solidFill>
              </a:rPr>
              <a:t>-1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5202" y="4470380"/>
            <a:ext cx="7291608" cy="48731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lvl="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dirty="0">
                <a:latin typeface="+mj-lt"/>
              </a:rPr>
              <a:t>CMS Phase-</a:t>
            </a:r>
            <a:r>
              <a:rPr lang="en-US" sz="2800" dirty="0" smtClean="0">
                <a:latin typeface="+mj-lt"/>
              </a:rPr>
              <a:t>II (i.e. HL-LHC) </a:t>
            </a:r>
            <a:r>
              <a:rPr lang="en-US" sz="2800" dirty="0">
                <a:latin typeface="+mj-lt"/>
              </a:rPr>
              <a:t>upgrade </a:t>
            </a:r>
            <a:r>
              <a:rPr lang="en-US" sz="2800" dirty="0" smtClean="0">
                <a:latin typeface="+mj-lt"/>
              </a:rPr>
              <a:t>goals</a:t>
            </a:r>
            <a:endParaRPr lang="en-US" sz="28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51" y="1242918"/>
            <a:ext cx="8455544" cy="3052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2795" y="3931402"/>
            <a:ext cx="399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Top quark pair event with 140 PU events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669" y="1242918"/>
            <a:ext cx="8628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/>
              <a:buChar char="•"/>
            </a:pPr>
            <a:r>
              <a:rPr lang="en-US" sz="2000" dirty="0" smtClean="0"/>
              <a:t>“</a:t>
            </a:r>
            <a:r>
              <a:rPr lang="en-US" sz="2000" dirty="0"/>
              <a:t>B</a:t>
            </a:r>
            <a:r>
              <a:rPr lang="en-US" sz="2000" dirty="0" smtClean="0"/>
              <a:t>aseline” peak luminosity  5 x 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 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  </a:t>
            </a:r>
            <a:r>
              <a:rPr lang="en-US" sz="2000" dirty="0" smtClean="0"/>
              <a:t>(now ~1 x </a:t>
            </a:r>
            <a:r>
              <a:rPr lang="en-US" sz="2000" dirty="0"/>
              <a:t>10</a:t>
            </a:r>
            <a:r>
              <a:rPr lang="en-US" sz="2000" baseline="30000" dirty="0"/>
              <a:t>34</a:t>
            </a:r>
            <a:r>
              <a:rPr lang="en-US" sz="2000" dirty="0"/>
              <a:t> 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-1 </a:t>
            </a:r>
            <a:r>
              <a:rPr lang="en-US" sz="2000" dirty="0" smtClean="0"/>
              <a:t>)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140 PU</a:t>
            </a:r>
          </a:p>
          <a:p>
            <a:pPr marL="179388" indent="-179388">
              <a:buFont typeface="Arial"/>
              <a:buChar char="•"/>
            </a:pPr>
            <a:r>
              <a:rPr lang="en-US" sz="2000" dirty="0" smtClean="0"/>
              <a:t>“Ultimate” peak luminosity 7.5 </a:t>
            </a:r>
            <a:r>
              <a:rPr lang="en-US" sz="2000" dirty="0"/>
              <a:t>x 10</a:t>
            </a:r>
            <a:r>
              <a:rPr lang="en-US" sz="2000" baseline="30000" dirty="0"/>
              <a:t>34</a:t>
            </a:r>
            <a:r>
              <a:rPr lang="en-US" sz="2000" dirty="0"/>
              <a:t> 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(i.e. 200 PU) potentially increasing integrated luminosity by 30%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7089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ore luminosity, i.e. more radiation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90"/>
          <a:stretch/>
        </p:blipFill>
        <p:spPr>
          <a:xfrm>
            <a:off x="926352" y="841255"/>
            <a:ext cx="8098118" cy="4558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43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ore luminosity, i.e. more radiation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90"/>
          <a:stretch/>
        </p:blipFill>
        <p:spPr>
          <a:xfrm>
            <a:off x="926352" y="841255"/>
            <a:ext cx="8098118" cy="4558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6471" y="3346824"/>
            <a:ext cx="2166471" cy="1314823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77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ore luminosity, i.e. more radiation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90"/>
          <a:stretch/>
        </p:blipFill>
        <p:spPr>
          <a:xfrm>
            <a:off x="926352" y="841255"/>
            <a:ext cx="8098118" cy="4558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6471" y="3346824"/>
            <a:ext cx="2166471" cy="1314823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578"/>
          <a:stretch/>
        </p:blipFill>
        <p:spPr>
          <a:xfrm>
            <a:off x="627525" y="2300942"/>
            <a:ext cx="6089826" cy="3592187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67260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Upgrades for the CMS experiment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13168" y="1037670"/>
            <a:ext cx="8605174" cy="36340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6513" y="1282768"/>
            <a:ext cx="1205943" cy="42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65094" y="6023819"/>
            <a:ext cx="7453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Technical Proposal: </a:t>
            </a:r>
            <a:r>
              <a:rPr lang="en-US" sz="1600" dirty="0"/>
              <a:t>CERN-LHCC-2015-</a:t>
            </a:r>
            <a:r>
              <a:rPr lang="en-US" sz="1600" dirty="0" smtClean="0"/>
              <a:t>010, https</a:t>
            </a:r>
            <a:r>
              <a:rPr lang="en-US" sz="1600" dirty="0"/>
              <a:t>://</a:t>
            </a:r>
            <a:r>
              <a:rPr lang="en-US" sz="1600" dirty="0" err="1"/>
              <a:t>cds.cern.ch</a:t>
            </a:r>
            <a:r>
              <a:rPr lang="en-US" sz="1600" dirty="0"/>
              <a:t>/record</a:t>
            </a:r>
            <a:r>
              <a:rPr lang="en-US" sz="1600" dirty="0" smtClean="0"/>
              <a:t>/2020886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1614" t="72916"/>
          <a:stretch/>
        </p:blipFill>
        <p:spPr>
          <a:xfrm>
            <a:off x="3949638" y="4377762"/>
            <a:ext cx="2442624" cy="9842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8706" y="3522984"/>
            <a:ext cx="2439636" cy="1029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652" y="3522984"/>
            <a:ext cx="1712566" cy="2500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755" y="4537259"/>
            <a:ext cx="331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T</a:t>
            </a:r>
            <a:r>
              <a:rPr lang="en-US" sz="2000" i="1" dirty="0" smtClean="0">
                <a:solidFill>
                  <a:srgbClr val="FF0000"/>
                </a:solidFill>
              </a:rPr>
              <a:t>hese upgrades come with scientific/technical challenges and the CMS Collaboration is prepared to face them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1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5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2701" y="-428984"/>
            <a:ext cx="3652252" cy="913063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0241" y="846977"/>
            <a:ext cx="8769052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rgbClr val="EEECE1"/>
                </a:solidFill>
              </a:rPr>
              <a:t>Run-1 results at 7 and 8 </a:t>
            </a:r>
            <a:r>
              <a:rPr lang="en-US" sz="5400" dirty="0" err="1" smtClean="0">
                <a:solidFill>
                  <a:srgbClr val="EEECE1"/>
                </a:solidFill>
              </a:rPr>
              <a:t>TeV</a:t>
            </a:r>
            <a:endParaRPr lang="en-US" sz="5400" dirty="0">
              <a:solidFill>
                <a:srgbClr val="EEEC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300" y="0"/>
            <a:ext cx="236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CMS-PHO-PUBLIC-2013-005-1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2" y="6550223"/>
            <a:ext cx="8690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EEECE1"/>
                </a:solidFill>
              </a:rPr>
              <a:t>Xavier </a:t>
            </a:r>
            <a:r>
              <a:rPr lang="en-US" sz="1300" dirty="0" err="1">
                <a:solidFill>
                  <a:srgbClr val="EEECE1"/>
                </a:solidFill>
              </a:rPr>
              <a:t>Cortada</a:t>
            </a:r>
            <a:r>
              <a:rPr lang="en-US" sz="1300" dirty="0">
                <a:solidFill>
                  <a:srgbClr val="EEECE1"/>
                </a:solidFill>
              </a:rPr>
              <a:t> (with the participation of physicist Pete Markowitz), "In search of the Higgs boson: H -&gt; WW", digital art, 2013.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Tracker Upgrade: Outer Tracker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6513" y="1282768"/>
            <a:ext cx="1205943" cy="42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8706" y="3522984"/>
            <a:ext cx="2439636" cy="1029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K_modules_spac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79" y="2166470"/>
            <a:ext cx="6725554" cy="31746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357" y="844045"/>
            <a:ext cx="2318114" cy="1541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182" y="980746"/>
            <a:ext cx="3052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2S modules</a:t>
            </a:r>
          </a:p>
          <a:p>
            <a:r>
              <a:rPr lang="en-US" sz="2000" i="1" dirty="0" smtClean="0">
                <a:solidFill>
                  <a:srgbClr val="000000"/>
                </a:solidFill>
              </a:rPr>
              <a:t>90 </a:t>
            </a:r>
            <a:r>
              <a:rPr lang="en-US" sz="2000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</a:rPr>
              <a:t>m pitch &amp; 5 cm length</a:t>
            </a:r>
            <a:endParaRPr lang="en-US" sz="2000" i="1" dirty="0">
              <a:solidFill>
                <a:srgbClr val="0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6188" y="4678841"/>
            <a:ext cx="2179034" cy="164874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348022" y="5341138"/>
            <a:ext cx="3417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</a:rPr>
              <a:t>S modules</a:t>
            </a:r>
          </a:p>
          <a:p>
            <a:r>
              <a:rPr lang="en-US" sz="2000" i="1" dirty="0" smtClean="0">
                <a:solidFill>
                  <a:srgbClr val="000000"/>
                </a:solidFill>
              </a:rPr>
              <a:t>100 </a:t>
            </a:r>
            <a:r>
              <a:rPr lang="en-US" sz="2000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</a:rPr>
              <a:t>m pitch &amp; 2.5 cm length</a:t>
            </a:r>
          </a:p>
          <a:p>
            <a:r>
              <a:rPr lang="en-US" sz="2000" i="1" dirty="0" smtClean="0">
                <a:solidFill>
                  <a:srgbClr val="000000"/>
                </a:solidFill>
              </a:rPr>
              <a:t>100 </a:t>
            </a:r>
            <a:r>
              <a:rPr lang="en-US" sz="2000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</a:rPr>
              <a:t>m x 1.5 mm </a:t>
            </a:r>
            <a:r>
              <a:rPr lang="en-US" sz="2000" i="1" dirty="0" err="1" smtClean="0">
                <a:solidFill>
                  <a:srgbClr val="000000"/>
                </a:solidFill>
              </a:rPr>
              <a:t>macropixels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601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Tracker Upgrade: Inner (Pixel) Tracker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6513" y="1282768"/>
            <a:ext cx="1205943" cy="42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8706" y="3522984"/>
            <a:ext cx="2439636" cy="1029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434" y="1452085"/>
            <a:ext cx="7085802" cy="48242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11" y="923258"/>
            <a:ext cx="4125013" cy="1631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18" y="2868706"/>
            <a:ext cx="223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Covers up to |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</a:rPr>
              <a:t>|=4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83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Barrel Calorimeter Upgrade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6513" y="1282768"/>
            <a:ext cx="1205943" cy="42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8706" y="3522984"/>
            <a:ext cx="2439636" cy="1029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56" y="1979573"/>
            <a:ext cx="7874000" cy="38637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587" y="962808"/>
            <a:ext cx="8647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Adapt to the trigger requirements &amp; reduce radiation induced noise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New electronics to meet the trigger latency of 12.5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/>
              <a:t>s</a:t>
            </a:r>
            <a:r>
              <a:rPr lang="en-US" sz="2000" dirty="0" smtClean="0"/>
              <a:t> and L1 rate of 750 kHz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Adjust operating temperature (8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C) to limit the noise in the APD’s to 200 MeV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0489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Forward Calorimeter Upgrade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6513" y="1282768"/>
            <a:ext cx="1205943" cy="42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8706" y="3522984"/>
            <a:ext cx="2439636" cy="1029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8654"/>
          <a:stretch/>
        </p:blipFill>
        <p:spPr>
          <a:xfrm>
            <a:off x="496101" y="1706083"/>
            <a:ext cx="3821900" cy="373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2456" y="2582106"/>
            <a:ext cx="4393075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ECAL section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EE</a:t>
            </a:r>
            <a:r>
              <a:rPr lang="en-US" dirty="0" smtClean="0"/>
              <a:t>): Tungsten/Silicon</a:t>
            </a:r>
          </a:p>
          <a:p>
            <a:r>
              <a:rPr lang="en-US" dirty="0" smtClean="0"/>
              <a:t>Depth of 25X</a:t>
            </a:r>
            <a:r>
              <a:rPr lang="en-US" baseline="-25000" dirty="0" smtClean="0"/>
              <a:t>0</a:t>
            </a:r>
            <a:r>
              <a:rPr lang="en-US" dirty="0" smtClean="0"/>
              <a:t>, 1.5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(28 layers)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3366FF"/>
                </a:solidFill>
              </a:rPr>
              <a:t>HCAL section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FH</a:t>
            </a:r>
            <a:r>
              <a:rPr lang="en-US" dirty="0" smtClean="0"/>
              <a:t>): Brass/Silicon</a:t>
            </a:r>
          </a:p>
          <a:p>
            <a:r>
              <a:rPr lang="en-US" dirty="0" smtClean="0"/>
              <a:t>Depth of 3.5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(12 layers)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3366FF"/>
                </a:solidFill>
              </a:rPr>
              <a:t>Backing HCAL section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BH</a:t>
            </a:r>
            <a:r>
              <a:rPr lang="en-US" dirty="0" smtClean="0"/>
              <a:t>): Brass/Scintillator</a:t>
            </a:r>
          </a:p>
          <a:p>
            <a:r>
              <a:rPr lang="en-US" dirty="0" smtClean="0"/>
              <a:t>Depth of 5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(12 layers)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Total depth of 10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8" name="Oval 7"/>
          <p:cNvSpPr/>
          <p:nvPr/>
        </p:nvSpPr>
        <p:spPr>
          <a:xfrm rot="20464517">
            <a:off x="3016002" y="2348000"/>
            <a:ext cx="1721868" cy="493059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21382" y="1927411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Operates at -30</a:t>
            </a:r>
            <a:r>
              <a:rPr lang="en-US" i="1" baseline="30000" dirty="0" smtClean="0"/>
              <a:t>o</a:t>
            </a:r>
            <a:r>
              <a:rPr lang="en-US" i="1" dirty="0" smtClean="0"/>
              <a:t>C</a:t>
            </a:r>
          </a:p>
          <a:p>
            <a:pPr algn="ctr"/>
            <a:r>
              <a:rPr lang="en-US" i="1" dirty="0" smtClean="0"/>
              <a:t>CO</a:t>
            </a:r>
            <a:r>
              <a:rPr lang="en-US" i="1" baseline="-25000" dirty="0" smtClean="0"/>
              <a:t>2</a:t>
            </a:r>
            <a:r>
              <a:rPr lang="en-US" i="1" dirty="0" smtClean="0"/>
              <a:t> cooling</a:t>
            </a:r>
            <a:endParaRPr lang="en-US" i="1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1949823" y="4788647"/>
            <a:ext cx="304801" cy="1473200"/>
          </a:xfrm>
          <a:prstGeom prst="leftBrac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>
            <a:off x="3294532" y="4923118"/>
            <a:ext cx="304800" cy="120426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8937" y="56178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scintillator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8116" y="5617886"/>
            <a:ext cx="77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silicon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101" y="1000911"/>
            <a:ext cx="8647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3D shower measurement in a new High-Granularity Calorimeter (HGC) with high timing precision, will mitigate pile-up effects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056831" y="1521416"/>
            <a:ext cx="155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1.5 &lt; |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008000"/>
                </a:solidFill>
              </a:rPr>
              <a:t>| &lt; 3.0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16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Forward Calorimeter Upgrade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6513" y="1282768"/>
            <a:ext cx="1205943" cy="42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8706" y="3522984"/>
            <a:ext cx="2439636" cy="1029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170" b="4513"/>
          <a:stretch/>
        </p:blipFill>
        <p:spPr>
          <a:xfrm>
            <a:off x="1919527" y="2300940"/>
            <a:ext cx="6362550" cy="4049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587" y="962808"/>
            <a:ext cx="8647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New Back Hadron calorimeter with scintillating tiles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Similar to current HE but more radiation tolerant and higher granularity </a:t>
            </a:r>
          </a:p>
          <a:p>
            <a:r>
              <a:rPr lang="en-US" sz="2000" i="1" dirty="0"/>
              <a:t>	</a:t>
            </a:r>
            <a:r>
              <a:rPr lang="en-US" sz="2000" i="1" dirty="0" smtClean="0">
                <a:sym typeface="Wingdings"/>
              </a:rPr>
              <a:t>  </a:t>
            </a:r>
            <a:r>
              <a:rPr lang="en-US" sz="2000" i="1" dirty="0" smtClean="0">
                <a:solidFill>
                  <a:srgbClr val="008000"/>
                </a:solidFill>
              </a:rPr>
              <a:t>x2 in </a:t>
            </a:r>
            <a:r>
              <a:rPr lang="en-US" sz="2000" i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j</a:t>
            </a:r>
            <a:r>
              <a:rPr lang="en-US" sz="2000" i="1" dirty="0" smtClean="0">
                <a:solidFill>
                  <a:srgbClr val="008000"/>
                </a:solidFill>
              </a:rPr>
              <a:t>  </a:t>
            </a:r>
            <a:r>
              <a:rPr lang="en-US" sz="2000" i="1" dirty="0" smtClean="0"/>
              <a:t>and   </a:t>
            </a:r>
            <a:r>
              <a:rPr lang="en-US" sz="2000" i="1" dirty="0" smtClean="0">
                <a:solidFill>
                  <a:srgbClr val="008000"/>
                </a:solidFill>
              </a:rPr>
              <a:t>x1.3 in </a:t>
            </a:r>
            <a:r>
              <a:rPr lang="en-US" sz="2000" i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Finger tile design with a shorter light path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0512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Upgrades for the CMS experiment</a:t>
            </a:r>
            <a:endParaRPr lang="en-US" dirty="0"/>
          </a:p>
        </p:txBody>
      </p:sp>
      <p:pic>
        <p:nvPicPr>
          <p:cNvPr id="4" name="Picture 3" descr="all_tdr_sch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5" y="1845175"/>
            <a:ext cx="8603535" cy="3706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465" y="805524"/>
            <a:ext cx="870055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R&amp;D is well defined and in progress</a:t>
            </a:r>
          </a:p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Technical Design Reports (TDRs) to be delivered in 2017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1931" y="5561546"/>
            <a:ext cx="748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our successes and experiences, the CMS Collaboration is gearing up for its Phase-2 construction as well as its research program towards HL-LHC.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276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Upgrades for the CMS experiment</a:t>
            </a:r>
            <a:endParaRPr lang="en-US" dirty="0"/>
          </a:p>
        </p:txBody>
      </p:sp>
      <p:pic>
        <p:nvPicPr>
          <p:cNvPr id="4" name="Picture 3" descr="all_tdr_sch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5" y="1845175"/>
            <a:ext cx="8603535" cy="3706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465" y="805524"/>
            <a:ext cx="870055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R&amp;D is well defined and in progress</a:t>
            </a:r>
          </a:p>
          <a:p>
            <a:pPr marL="269875" indent="-174625">
              <a:spcAft>
                <a:spcPts val="3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Technical Design Reports (TDRs) to be delivered in 2017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1931" y="5561546"/>
            <a:ext cx="748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our successes and experiences, the CMS Collaboration is gearing up for its Phase-2 construction as well as its research program towards HL-LHC.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89529" y="3660588"/>
            <a:ext cx="537883" cy="62753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97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LS2: installation of GEM detectors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57"/>
          <a:stretch/>
        </p:blipFill>
        <p:spPr>
          <a:xfrm>
            <a:off x="493060" y="2303373"/>
            <a:ext cx="5555875" cy="3620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935" y="781491"/>
            <a:ext cx="3095065" cy="2897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765" y="3889465"/>
            <a:ext cx="1472528" cy="2034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060" y="851650"/>
            <a:ext cx="5555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Triple-GEM in 1.5&lt;|</a:t>
            </a:r>
            <a:r>
              <a:rPr lang="en-US" sz="2000" dirty="0" smtClean="0">
                <a:latin typeface="Symbol" charset="2"/>
                <a:cs typeface="Symbol" charset="2"/>
              </a:rPr>
              <a:t>h</a:t>
            </a:r>
            <a:r>
              <a:rPr lang="en-US" sz="2000" dirty="0" smtClean="0"/>
              <a:t>|&lt;2.2 region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Improve L1 and HLT 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resolution to reduce/maintain the global </a:t>
            </a:r>
            <a:r>
              <a:rPr lang="en-US" sz="2000" dirty="0" err="1" smtClean="0"/>
              <a:t>muon</a:t>
            </a:r>
            <a:r>
              <a:rPr lang="en-US" sz="2000" dirty="0" smtClean="0"/>
              <a:t> trigger rate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Ensure 100% trigger efficiency in Run-3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65192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Status of the CMS experiment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6086" y="1298012"/>
            <a:ext cx="86779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Excellent detector performance during Run-1</a:t>
            </a: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&gt;400 journal papers, including a major discovery</a:t>
            </a:r>
          </a:p>
          <a:p>
            <a:pPr marL="268287" lvl="2">
              <a:buClr>
                <a:srgbClr val="FF0000"/>
              </a:buClr>
              <a:buSzPct val="80000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Successful program during LS1 (2013-2014)</a:t>
            </a: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Well prepared for 13 </a:t>
            </a:r>
            <a:r>
              <a:rPr lang="en-US" sz="2800" dirty="0" err="1" smtClean="0">
                <a:solidFill>
                  <a:srgbClr val="0000FF"/>
                </a:solidFill>
              </a:rPr>
              <a:t>TeV</a:t>
            </a:r>
            <a:r>
              <a:rPr lang="en-US" sz="2800" dirty="0" smtClean="0">
                <a:solidFill>
                  <a:srgbClr val="0000FF"/>
                </a:solidFill>
              </a:rPr>
              <a:t> collisions</a:t>
            </a:r>
          </a:p>
          <a:p>
            <a:pPr marL="268287" lvl="2">
              <a:buClr>
                <a:srgbClr val="FF0000"/>
              </a:buClr>
              <a:buSzPct val="80000"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First 13 </a:t>
            </a:r>
            <a:r>
              <a:rPr lang="en-US" sz="2800" dirty="0" err="1" smtClean="0">
                <a:solidFill>
                  <a:srgbClr val="0000FF"/>
                </a:solidFill>
              </a:rPr>
              <a:t>TeV</a:t>
            </a:r>
            <a:r>
              <a:rPr lang="en-US" sz="2800" dirty="0" smtClean="0">
                <a:solidFill>
                  <a:srgbClr val="0000FF"/>
                </a:solidFill>
              </a:rPr>
              <a:t> results appear</a:t>
            </a: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En-route for another long list of new physics insights</a:t>
            </a:r>
          </a:p>
          <a:p>
            <a:pPr marL="268287" lvl="2">
              <a:buClr>
                <a:srgbClr val="FF0000"/>
              </a:buClr>
              <a:buSzPct val="80000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806450" lvl="2" indent="-538163">
              <a:buClr>
                <a:srgbClr val="FF0000"/>
              </a:buClr>
              <a:buSzPct val="80000"/>
              <a:buFont typeface="+mj-ea"/>
              <a:buAutoNum type="circleNumDbPlain"/>
            </a:pPr>
            <a:r>
              <a:rPr lang="en-US" sz="2800" dirty="0" smtClean="0">
                <a:solidFill>
                  <a:srgbClr val="0000FF"/>
                </a:solidFill>
              </a:rPr>
              <a:t>Preparing for our future research at the HL-LHC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486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Many challenges ahead!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6086" y="809503"/>
            <a:ext cx="867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7" lvl="2">
              <a:buClr>
                <a:srgbClr val="FF0000"/>
              </a:buClr>
              <a:buSzPct val="80000"/>
            </a:pPr>
            <a:r>
              <a:rPr lang="en-US" sz="2800" dirty="0" smtClean="0">
                <a:solidFill>
                  <a:srgbClr val="0000FF"/>
                </a:solidFill>
              </a:rPr>
              <a:t>&gt;4000 CMS members with excellent skills to face them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415" y="1347664"/>
            <a:ext cx="6880411" cy="49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2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LHC is a QCD machine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48" y="927024"/>
            <a:ext cx="6432180" cy="4536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8471" y="6060745"/>
            <a:ext cx="1936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>
                <a:solidFill>
                  <a:srgbClr val="008000"/>
                </a:solidFill>
              </a:rPr>
              <a:t>Eur</a:t>
            </a:r>
            <a:r>
              <a:rPr lang="tr-TR" sz="1200" dirty="0">
                <a:solidFill>
                  <a:srgbClr val="008000"/>
                </a:solidFill>
              </a:rPr>
              <a:t>. </a:t>
            </a:r>
            <a:r>
              <a:rPr lang="tr-TR" sz="1200" dirty="0" err="1">
                <a:solidFill>
                  <a:srgbClr val="008000"/>
                </a:solidFill>
              </a:rPr>
              <a:t>Phys</a:t>
            </a:r>
            <a:r>
              <a:rPr lang="tr-TR" sz="1200" dirty="0">
                <a:solidFill>
                  <a:srgbClr val="008000"/>
                </a:solidFill>
              </a:rPr>
              <a:t>. J. C 75 (2015) 186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6" y="5604746"/>
            <a:ext cx="8396941" cy="381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69531" y="5986040"/>
            <a:ext cx="317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r</a:t>
            </a:r>
            <a:r>
              <a:rPr lang="en-US" i="1" dirty="0" err="1" smtClean="0"/>
              <a:t>enormalisation</a:t>
            </a:r>
            <a:r>
              <a:rPr lang="en-US" i="1" dirty="0" smtClean="0"/>
              <a:t> &amp; </a:t>
            </a:r>
            <a:r>
              <a:rPr lang="en-US" i="1" dirty="0" err="1" smtClean="0"/>
              <a:t>factorisation</a:t>
            </a:r>
            <a:endParaRPr lang="en-US" i="1" dirty="0"/>
          </a:p>
        </p:txBody>
      </p:sp>
      <p:cxnSp>
        <p:nvCxnSpPr>
          <p:cNvPr id="12" name="Elbow Connector 11"/>
          <p:cNvCxnSpPr>
            <a:stCxn id="10" idx="3"/>
          </p:cNvCxnSpPr>
          <p:nvPr/>
        </p:nvCxnSpPr>
        <p:spPr>
          <a:xfrm flipV="1">
            <a:off x="7846916" y="5986040"/>
            <a:ext cx="914400" cy="184666"/>
          </a:xfrm>
          <a:prstGeom prst="bentConnector3">
            <a:avLst>
              <a:gd name="adj1" fmla="val 9738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3247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69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CMS Management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3" name="Picture 2" descr="RetrieveFil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1"/>
          <a:stretch/>
        </p:blipFill>
        <p:spPr>
          <a:xfrm>
            <a:off x="929675" y="1135530"/>
            <a:ext cx="7874630" cy="48214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6824" y="1001059"/>
            <a:ext cx="1240117" cy="2838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4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The Particle Physics Puzzle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765" y="856196"/>
            <a:ext cx="6250232" cy="5380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… a B-physics machine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8384"/>
          <a:stretch/>
        </p:blipFill>
        <p:spPr>
          <a:xfrm>
            <a:off x="612587" y="3810000"/>
            <a:ext cx="3983165" cy="2050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14" y="811598"/>
            <a:ext cx="4966959" cy="2913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7255" y="1203837"/>
            <a:ext cx="3616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After 3 decades of experiments: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118" y="3725519"/>
            <a:ext cx="4317999" cy="26428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8471" y="6060745"/>
            <a:ext cx="2381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rgbClr val="008000"/>
                </a:solidFill>
              </a:rPr>
              <a:t>CMS &amp; </a:t>
            </a:r>
            <a:r>
              <a:rPr lang="tr-TR" sz="1200" dirty="0" err="1" smtClean="0">
                <a:solidFill>
                  <a:srgbClr val="008000"/>
                </a:solidFill>
              </a:rPr>
              <a:t>LHCb</a:t>
            </a:r>
            <a:r>
              <a:rPr lang="tr-TR" sz="1200" dirty="0" smtClean="0">
                <a:solidFill>
                  <a:srgbClr val="008000"/>
                </a:solidFill>
              </a:rPr>
              <a:t>, Nature (2015) 14474</a:t>
            </a:r>
            <a:endParaRPr lang="en-US" sz="1200" u="sng" dirty="0">
              <a:solidFill>
                <a:srgbClr val="008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706" y="1792195"/>
            <a:ext cx="3294529" cy="296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707" y="2210548"/>
            <a:ext cx="3432194" cy="3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0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…</a:t>
            </a:r>
            <a:r>
              <a:rPr lang="en-US" dirty="0"/>
              <a:t> </a:t>
            </a:r>
            <a:r>
              <a:rPr lang="en-US" dirty="0" smtClean="0"/>
              <a:t>a Heavy Ion machine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69" y="866592"/>
            <a:ext cx="5453525" cy="5453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4351" y="896475"/>
            <a:ext cx="1915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PbPb</a:t>
            </a:r>
            <a:r>
              <a:rPr lang="en-US" sz="2400" dirty="0" smtClean="0">
                <a:solidFill>
                  <a:schemeClr val="bg2"/>
                </a:solidFill>
              </a:rPr>
              <a:t> collision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924" r="14977"/>
          <a:stretch/>
        </p:blipFill>
        <p:spPr>
          <a:xfrm>
            <a:off x="493064" y="3053599"/>
            <a:ext cx="3077547" cy="2926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828" y="791889"/>
            <a:ext cx="30629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Understanding the properties of the quark-gluon plasma. </a:t>
            </a:r>
          </a:p>
          <a:p>
            <a:endParaRPr lang="en-US" sz="1600" dirty="0"/>
          </a:p>
          <a:p>
            <a:r>
              <a:rPr lang="en-US" sz="2000" dirty="0" smtClean="0"/>
              <a:t>CMS </a:t>
            </a:r>
            <a:r>
              <a:rPr lang="en-US" sz="2000" dirty="0"/>
              <a:t>observes melting of </a:t>
            </a:r>
            <a:r>
              <a:rPr lang="en-US" sz="2000" dirty="0" smtClean="0"/>
              <a:t>Upsilon (Y) </a:t>
            </a:r>
            <a:r>
              <a:rPr lang="en-US" sz="2000" dirty="0"/>
              <a:t>particles in heavy-ion </a:t>
            </a:r>
            <a:r>
              <a:rPr lang="en-US" sz="2000" dirty="0" smtClean="0"/>
              <a:t>collisions.</a:t>
            </a:r>
            <a:endParaRPr lang="en-US" sz="2000" dirty="0"/>
          </a:p>
        </p:txBody>
      </p:sp>
      <p:sp>
        <p:nvSpPr>
          <p:cNvPr id="10" name="Freeform 9"/>
          <p:cNvSpPr/>
          <p:nvPr/>
        </p:nvSpPr>
        <p:spPr>
          <a:xfrm>
            <a:off x="2211294" y="2779059"/>
            <a:ext cx="1112883" cy="1598706"/>
          </a:xfrm>
          <a:custGeom>
            <a:avLst/>
            <a:gdLst>
              <a:gd name="connsiteX0" fmla="*/ 627530 w 1112883"/>
              <a:gd name="connsiteY0" fmla="*/ 0 h 1598706"/>
              <a:gd name="connsiteX1" fmla="*/ 1090706 w 1112883"/>
              <a:gd name="connsiteY1" fmla="*/ 1001059 h 1598706"/>
              <a:gd name="connsiteX2" fmla="*/ 0 w 1112883"/>
              <a:gd name="connsiteY2" fmla="*/ 1598706 h 159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2883" h="1598706">
                <a:moveTo>
                  <a:pt x="627530" y="0"/>
                </a:moveTo>
                <a:cubicBezTo>
                  <a:pt x="911412" y="367304"/>
                  <a:pt x="1195294" y="734608"/>
                  <a:pt x="1090706" y="1001059"/>
                </a:cubicBezTo>
                <a:cubicBezTo>
                  <a:pt x="986118" y="1267510"/>
                  <a:pt x="0" y="1598706"/>
                  <a:pt x="0" y="1598706"/>
                </a:cubicBezTo>
              </a:path>
            </a:pathLst>
          </a:custGeom>
          <a:ln>
            <a:solidFill>
              <a:srgbClr val="3366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59412" y="6093196"/>
            <a:ext cx="16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PRL 109 (2012) 222301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8941" y="5080000"/>
            <a:ext cx="112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Y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Wingdings"/>
              </a:rPr>
              <a:t>mm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05" r="18774"/>
          <a:stretch/>
        </p:blipFill>
        <p:spPr>
          <a:xfrm>
            <a:off x="1703294" y="826390"/>
            <a:ext cx="5946588" cy="5516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1176" y="5223870"/>
            <a:ext cx="271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easured cross-sections over 7 orders of magnitude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91"/>
          </a:xfrm>
        </p:spPr>
        <p:txBody>
          <a:bodyPr/>
          <a:lstStyle/>
          <a:p>
            <a:r>
              <a:rPr lang="en-US" dirty="0" smtClean="0"/>
              <a:t> … a W/Z/top machine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46" y="6402294"/>
            <a:ext cx="440765" cy="440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93495" b="13408"/>
          <a:stretch/>
        </p:blipFill>
        <p:spPr>
          <a:xfrm>
            <a:off x="1185600" y="826390"/>
            <a:ext cx="517694" cy="4776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1563" b="67309"/>
          <a:stretch/>
        </p:blipFill>
        <p:spPr>
          <a:xfrm>
            <a:off x="5289176" y="826390"/>
            <a:ext cx="3854824" cy="180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17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16213</TotalTime>
  <Words>2647</Words>
  <Application>Microsoft Macintosh PowerPoint</Application>
  <PresentationFormat>On-screen Show (4:3)</PresentationFormat>
  <Paragraphs>294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Office Theme</vt:lpstr>
      <vt:lpstr>1_Office Theme</vt:lpstr>
      <vt:lpstr>Custom Design</vt:lpstr>
      <vt:lpstr>Status of the CMS experiment</vt:lpstr>
      <vt:lpstr>The CMS experiment @ LHC</vt:lpstr>
      <vt:lpstr>The CMS Collaboration</vt:lpstr>
      <vt:lpstr>Timeline</vt:lpstr>
      <vt:lpstr>PowerPoint Presentation</vt:lpstr>
      <vt:lpstr>The LHC is a QCD machine</vt:lpstr>
      <vt:lpstr>… a B-physics machine</vt:lpstr>
      <vt:lpstr>… a Heavy Ion machine</vt:lpstr>
      <vt:lpstr> … a W/Z/top machine</vt:lpstr>
      <vt:lpstr> … and a Higgs particle machine</vt:lpstr>
      <vt:lpstr>… and a Higgs particle machine</vt:lpstr>
      <vt:lpstr>… more CMS Publications</vt:lpstr>
      <vt:lpstr>Searches for new physics</vt:lpstr>
      <vt:lpstr>Will the LHC become a SUSY machine?</vt:lpstr>
      <vt:lpstr>Key challenge for Run-2</vt:lpstr>
      <vt:lpstr>PowerPoint Presentation</vt:lpstr>
      <vt:lpstr>LS1 program</vt:lpstr>
      <vt:lpstr>Computing &amp; Offline evolution</vt:lpstr>
      <vt:lpstr>PowerPoint Presentation</vt:lpstr>
      <vt:lpstr>Data collected by CMS</vt:lpstr>
      <vt:lpstr>Cryogenic system for CMS magnet</vt:lpstr>
      <vt:lpstr>Performance of the experiment</vt:lpstr>
      <vt:lpstr>Di-muon mass spectrum</vt:lpstr>
      <vt:lpstr>Di-muon mass spectrum</vt:lpstr>
      <vt:lpstr>Di-muon mass spectrum</vt:lpstr>
      <vt:lpstr>Muon reconstruction</vt:lpstr>
      <vt:lpstr>Electron reconstruction</vt:lpstr>
      <vt:lpstr>B-tagging performance</vt:lpstr>
      <vt:lpstr>PowerPoint Presentation</vt:lpstr>
      <vt:lpstr>A very nice 4-lepton event</vt:lpstr>
      <vt:lpstr>A very nice 4-lepton event: Higgs?</vt:lpstr>
      <vt:lpstr>Initial searches for new physics</vt:lpstr>
      <vt:lpstr>Initial searches for new physics</vt:lpstr>
      <vt:lpstr>More physics in talk of G. Dissertori</vt:lpstr>
      <vt:lpstr>PowerPoint Presentation</vt:lpstr>
      <vt:lpstr>Timeline</vt:lpstr>
      <vt:lpstr>Overview of Phase-1 upgrades</vt:lpstr>
      <vt:lpstr>Pixel Phase-1 upgrade</vt:lpstr>
      <vt:lpstr>L1 trigger Phase-1 upgrade</vt:lpstr>
      <vt:lpstr>HCAL Phase-1 upgrade</vt:lpstr>
      <vt:lpstr>HCAL Phase-1 upgrade</vt:lpstr>
      <vt:lpstr>HCAL Phase-1 upgrade</vt:lpstr>
      <vt:lpstr>PowerPoint Presentation</vt:lpstr>
      <vt:lpstr>More luminosity at HL-LHC</vt:lpstr>
      <vt:lpstr>HL-LHC: more luminosity</vt:lpstr>
      <vt:lpstr>More luminosity, i.e. more radiation</vt:lpstr>
      <vt:lpstr>More luminosity, i.e. more radiation</vt:lpstr>
      <vt:lpstr>More luminosity, i.e. more radiation</vt:lpstr>
      <vt:lpstr>Upgrades for the CMS experiment</vt:lpstr>
      <vt:lpstr>Tracker Upgrade: Outer Tracker</vt:lpstr>
      <vt:lpstr>Tracker Upgrade: Inner (Pixel) Tracker</vt:lpstr>
      <vt:lpstr>Barrel Calorimeter Upgrade</vt:lpstr>
      <vt:lpstr>Forward Calorimeter Upgrade</vt:lpstr>
      <vt:lpstr>Forward Calorimeter Upgrade</vt:lpstr>
      <vt:lpstr>Upgrades for the CMS experiment</vt:lpstr>
      <vt:lpstr>Upgrades for the CMS experiment</vt:lpstr>
      <vt:lpstr>LS2: installation of GEM detectors</vt:lpstr>
      <vt:lpstr>Status of the CMS experiment</vt:lpstr>
      <vt:lpstr>Many challenges ahead!</vt:lpstr>
      <vt:lpstr>Back-up</vt:lpstr>
      <vt:lpstr>The CMS Management</vt:lpstr>
      <vt:lpstr>The Particle Physics Puzzle</vt:lpstr>
    </vt:vector>
  </TitlesOfParts>
  <Company>yyyy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Top Quark Physics</dc:title>
  <dc:creator>xxxx yyyy</dc:creator>
  <cp:lastModifiedBy>xxxx yyyy</cp:lastModifiedBy>
  <cp:revision>386</cp:revision>
  <dcterms:created xsi:type="dcterms:W3CDTF">2014-05-12T13:48:43Z</dcterms:created>
  <dcterms:modified xsi:type="dcterms:W3CDTF">2015-11-12T17:13:21Z</dcterms:modified>
</cp:coreProperties>
</file>