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1" Type="http://schemas.openxmlformats.org/officeDocument/2006/relationships/image" Target="../media/image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0208-1F52-3A4F-8548-EE58CEC2EFF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57A-A8CE-104E-ACE3-18DE93241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jdhondt:Desktop:Press%20LHC:LHC-pers-Nederlands.doc!OLE_LINK1" TargetMode="External"/><Relationship Id="rId5" Type="http://schemas.openxmlformats.org/officeDocument/2006/relationships/oleObject" Target="Macintosh%20HD:Users:jdhondt:Desktop:Press%20LHC:LHC-pers-Nederlands.doc!OLE_LINK3" TargetMode="External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jdhondt:Desktop:Press%20LHC:LHC-pers-Nederlands.doc!OLE_LINK2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???" TargetMode="External"/><Relationship Id="rId4" Type="http://schemas.openxmlformats.org/officeDocument/2006/relationships/image" Target="../media/image7.png"/><Relationship Id="rId10" Type="http://schemas.openxmlformats.org/officeDocument/2006/relationships/image" Target="../media/image6.jpeg"/><Relationship Id="rId5" Type="http://schemas.openxmlformats.org/officeDocument/2006/relationships/image" Target="../media/image8.png"/><Relationship Id="rId7" Type="http://schemas.openxmlformats.org/officeDocument/2006/relationships/oleObject" Target="Macintosh%20HD:Users:jdhondt:Desktop:Press%20LHC:LHC-pers-Nederlands.doc!OLE_LINK2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9" Type="http://schemas.openxmlformats.org/officeDocument/2006/relationships/oleObject" Target="Macintosh%20HD:Users:jdhondt:Desktop:Press%20LHC:LHC-pers-Nederlands.doc!OLE_LINK1" TargetMode="External"/><Relationship Id="rId3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Macintosh%20HD:Users:jdhondt:Desktop:Press%20LHC:LHC-pers-Nederlands.doc!OLE_LINK1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gif"/><Relationship Id="rId7" Type="http://schemas.openxmlformats.org/officeDocument/2006/relationships/oleObject" Target="???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6.jpeg"/><Relationship Id="rId3" Type="http://schemas.openxmlformats.org/officeDocument/2006/relationships/image" Target="../media/image10.png"/><Relationship Id="rId6" Type="http://schemas.openxmlformats.org/officeDocument/2006/relationships/oleObject" Target="Macintosh%20HD:Users:jdhondt:Desktop:Press%20LHC:LHC-pers-Nederlands.doc!OLE_LINK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oleObject" Target="Macintosh%20HD:Users:jdhondt:Desktop:Press%20LHC:LHC-pers-Nederlands.doc!OLE_LINK2" TargetMode="External"/><Relationship Id="rId5" Type="http://schemas.openxmlformats.org/officeDocument/2006/relationships/oleObject" Target="???" TargetMode="External"/><Relationship Id="rId7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14.png"/><Relationship Id="rId3" Type="http://schemas.openxmlformats.org/officeDocument/2006/relationships/image" Target="../media/image5.png"/><Relationship Id="rId6" Type="http://schemas.openxmlformats.org/officeDocument/2006/relationships/oleObject" Target="Macintosh%20HD:Users:jdhondt:Desktop:Press%20LHC:LHC-pers-Nederlands.doc!OLE_LINK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oleObject" Target="Macintosh%20HD:Users:jdhondt:Desktop:Press%20LHC:LHC-pers-Nederlands.doc!OLE_LINK2" TargetMode="External"/><Relationship Id="rId10" Type="http://schemas.openxmlformats.org/officeDocument/2006/relationships/image" Target="../media/image17.png"/><Relationship Id="rId5" Type="http://schemas.openxmlformats.org/officeDocument/2006/relationships/oleObject" Target="???" TargetMode="External"/><Relationship Id="rId7" Type="http://schemas.openxmlformats.org/officeDocument/2006/relationships/image" Target="../media/image6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16.png"/><Relationship Id="rId3" Type="http://schemas.openxmlformats.org/officeDocument/2006/relationships/image" Target="../media/image5.png"/><Relationship Id="rId6" Type="http://schemas.openxmlformats.org/officeDocument/2006/relationships/oleObject" Target="Macintosh%20HD:Users:jdhondt:Desktop:Press%20LHC:LHC-pers-Nederlands.doc!OLE_LINK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p2010.be/" TargetMode="External"/><Relationship Id="rId4" Type="http://schemas.openxmlformats.org/officeDocument/2006/relationships/oleObject" Target="Macintosh%20HD:Users:jdhondt:Desktop:Press%20LHC:LHC-pers-Nederlands.doc!OLE_LINK1" TargetMode="External"/><Relationship Id="rId5" Type="http://schemas.openxmlformats.org/officeDocument/2006/relationships/oleObject" Target="Macintosh%20HD:Users:jdhondt:Desktop:Press%20LHC:LHC-pers-Nederlands.doc!OLE_LINK3" TargetMode="External"/><Relationship Id="rId7" Type="http://schemas.openxmlformats.org/officeDocument/2006/relationships/image" Target="../media/image19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jdhondt:Desktop:Press%20LHC:LHC-pers-Nederlands.doc!OLE_LINK2" TargetMode="External"/><Relationship Id="rId6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3074" name="Document" r:id="rId3" imgW="546100" imgH="1206500" progId="Word.Document.8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0" y="381000"/>
          <a:ext cx="584200" cy="596900"/>
        </p:xfrm>
        <a:graphic>
          <a:graphicData uri="http://schemas.openxmlformats.org/presentationml/2006/ole">
            <p:oleObj spid="_x0000_s3075" name="Document" r:id="rId4" imgW="584200" imgH="596900" progId="Word.Document.12">
              <p:link updateAutomatic="1"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05000" y="381000"/>
          <a:ext cx="1848464" cy="596900"/>
        </p:xfrm>
        <a:graphic>
          <a:graphicData uri="http://schemas.openxmlformats.org/presentationml/2006/ole">
            <p:oleObj spid="_x0000_s3076" name="Document" r:id="rId5" imgW="1219200" imgH="393700" progId="Word.Document.12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Period 2003-2009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295134" cy="457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5738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s part of the CMS collaboration</a:t>
            </a:r>
            <a:endParaRPr lang="en-US" dirty="0" smtClean="0"/>
          </a:p>
          <a:p>
            <a:pPr indent="185738">
              <a:buFont typeface="Arial"/>
              <a:buChar char="•"/>
            </a:pPr>
            <a:r>
              <a:rPr lang="en-US" dirty="0"/>
              <a:t>5</a:t>
            </a:r>
            <a:r>
              <a:rPr lang="en-US" dirty="0" smtClean="0"/>
              <a:t> key staff members</a:t>
            </a:r>
            <a:r>
              <a:rPr lang="en-US" dirty="0" smtClean="0"/>
              <a:t>: </a:t>
            </a:r>
            <a:r>
              <a:rPr lang="en-US" i="1" dirty="0" smtClean="0"/>
              <a:t>Prof. </a:t>
            </a:r>
            <a:r>
              <a:rPr lang="en-US" i="1" dirty="0" err="1" smtClean="0"/>
              <a:t>J.D’Hondt</a:t>
            </a:r>
            <a:r>
              <a:rPr lang="en-US" i="1" dirty="0" smtClean="0"/>
              <a:t> (VUB)</a:t>
            </a:r>
            <a:r>
              <a:rPr lang="en-US" dirty="0" smtClean="0"/>
              <a:t>, </a:t>
            </a:r>
            <a:r>
              <a:rPr lang="en-US" i="1" dirty="0" smtClean="0"/>
              <a:t>Prof</a:t>
            </a:r>
            <a:r>
              <a:rPr lang="en-US" i="1" dirty="0" smtClean="0"/>
              <a:t>. </a:t>
            </a:r>
            <a:r>
              <a:rPr lang="en-US" i="1" dirty="0" err="1" smtClean="0"/>
              <a:t>C.Vander</a:t>
            </a:r>
            <a:r>
              <a:rPr lang="en-US" i="1" dirty="0" smtClean="0"/>
              <a:t> </a:t>
            </a:r>
            <a:r>
              <a:rPr lang="en-US" i="1" dirty="0" err="1" smtClean="0"/>
              <a:t>Velde</a:t>
            </a:r>
            <a:r>
              <a:rPr lang="en-US" i="1" dirty="0" smtClean="0"/>
              <a:t> (ULB)</a:t>
            </a:r>
            <a:r>
              <a:rPr lang="en-US" dirty="0" smtClean="0"/>
              <a:t>, </a:t>
            </a:r>
          </a:p>
          <a:p>
            <a:pPr indent="185738"/>
            <a:r>
              <a:rPr lang="en-US" i="1" dirty="0" smtClean="0"/>
              <a:t>Prof. </a:t>
            </a:r>
            <a:r>
              <a:rPr lang="en-US" i="1" dirty="0" err="1" smtClean="0"/>
              <a:t>V.Lemaitre</a:t>
            </a:r>
            <a:r>
              <a:rPr lang="en-US" i="1" dirty="0" smtClean="0"/>
              <a:t> (UCL)</a:t>
            </a:r>
            <a:r>
              <a:rPr lang="en-US" dirty="0" smtClean="0"/>
              <a:t>, </a:t>
            </a:r>
            <a:r>
              <a:rPr lang="en-US" i="1" dirty="0" smtClean="0"/>
              <a:t>Dr. </a:t>
            </a:r>
            <a:r>
              <a:rPr lang="en-US" i="1" dirty="0" err="1" smtClean="0"/>
              <a:t>E.Daubie</a:t>
            </a:r>
            <a:r>
              <a:rPr lang="en-US" i="1" dirty="0" smtClean="0"/>
              <a:t> (</a:t>
            </a:r>
            <a:r>
              <a:rPr lang="en-US" i="1" dirty="0" err="1" smtClean="0"/>
              <a:t>UMons</a:t>
            </a:r>
            <a:r>
              <a:rPr lang="en-US" i="1" dirty="0" smtClean="0"/>
              <a:t>), Prof. </a:t>
            </a:r>
            <a:r>
              <a:rPr lang="en-US" i="1" dirty="0" err="1" smtClean="0"/>
              <a:t>M.Grunewald</a:t>
            </a:r>
            <a:r>
              <a:rPr lang="en-US" i="1" dirty="0" smtClean="0"/>
              <a:t> (</a:t>
            </a:r>
            <a:r>
              <a:rPr lang="en-US" i="1" dirty="0" err="1" smtClean="0"/>
              <a:t>UGent</a:t>
            </a:r>
            <a:r>
              <a:rPr lang="en-US" i="1" dirty="0" smtClean="0"/>
              <a:t>)</a:t>
            </a:r>
            <a:endParaRPr lang="en-US" dirty="0" smtClean="0"/>
          </a:p>
          <a:p>
            <a:pPr indent="185738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 total </a:t>
            </a:r>
            <a:r>
              <a:rPr lang="en-US" dirty="0" smtClean="0"/>
              <a:t>14 </a:t>
            </a:r>
            <a:r>
              <a:rPr lang="en-US" dirty="0" smtClean="0"/>
              <a:t>PhD </a:t>
            </a:r>
            <a:r>
              <a:rPr lang="en-US" dirty="0" smtClean="0"/>
              <a:t>students &amp; 8 post-</a:t>
            </a:r>
            <a:r>
              <a:rPr lang="en-US" dirty="0" smtClean="0"/>
              <a:t>docs</a:t>
            </a:r>
            <a:endParaRPr lang="en-US" dirty="0" smtClean="0"/>
          </a:p>
          <a:p>
            <a:pPr indent="185738">
              <a:buFont typeface="Arial"/>
              <a:buChar char="•"/>
            </a:pPr>
            <a:r>
              <a:rPr lang="en-US" dirty="0" err="1"/>
              <a:t>c</a:t>
            </a:r>
            <a:r>
              <a:rPr lang="en-US" dirty="0" err="1" smtClean="0"/>
              <a:t>onvenorship</a:t>
            </a:r>
            <a:r>
              <a:rPr lang="en-US" dirty="0" smtClean="0"/>
              <a:t> of Top Quark physics in CMS (</a:t>
            </a:r>
            <a:r>
              <a:rPr lang="en-US" i="1" dirty="0" smtClean="0"/>
              <a:t>Prof. </a:t>
            </a:r>
            <a:r>
              <a:rPr lang="en-US" i="1" dirty="0" err="1" smtClean="0"/>
              <a:t>J.D’Hondt</a:t>
            </a:r>
            <a:r>
              <a:rPr lang="en-US" dirty="0" smtClean="0"/>
              <a:t>), subgroup </a:t>
            </a:r>
            <a:r>
              <a:rPr lang="en-US" dirty="0" err="1" smtClean="0"/>
              <a:t>convenorship</a:t>
            </a:r>
            <a:r>
              <a:rPr lang="en-US" dirty="0" smtClean="0"/>
              <a:t> </a:t>
            </a:r>
          </a:p>
          <a:p>
            <a:pPr indent="185738"/>
            <a:r>
              <a:rPr lang="en-US" dirty="0" smtClean="0"/>
              <a:t>for </a:t>
            </a:r>
            <a:r>
              <a:rPr lang="en-US" dirty="0" smtClean="0"/>
              <a:t>Single-top physics (</a:t>
            </a:r>
            <a:r>
              <a:rPr lang="en-US" i="1" dirty="0" smtClean="0"/>
              <a:t>Dr. </a:t>
            </a:r>
            <a:r>
              <a:rPr lang="en-US" i="1" dirty="0" err="1" smtClean="0"/>
              <a:t>A.Giammanco</a:t>
            </a:r>
            <a:r>
              <a:rPr lang="en-US" dirty="0" smtClean="0"/>
              <a:t>)</a:t>
            </a:r>
          </a:p>
          <a:p>
            <a:pPr indent="185738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wo times winner of the annual CMS Thesis Award (</a:t>
            </a:r>
            <a:r>
              <a:rPr lang="en-US" i="1" dirty="0" smtClean="0"/>
              <a:t>Dr. </a:t>
            </a:r>
            <a:r>
              <a:rPr lang="en-US" i="1" dirty="0" err="1" smtClean="0"/>
              <a:t>S.Lowette</a:t>
            </a:r>
            <a:r>
              <a:rPr lang="en-US" i="1" dirty="0" smtClean="0"/>
              <a:t> </a:t>
            </a:r>
            <a:r>
              <a:rPr lang="en-US" dirty="0" smtClean="0"/>
              <a:t>&amp; </a:t>
            </a:r>
            <a:r>
              <a:rPr lang="en-US" i="1" dirty="0" smtClean="0"/>
              <a:t>Dr. </a:t>
            </a:r>
            <a:r>
              <a:rPr lang="en-US" i="1" dirty="0" err="1" smtClean="0"/>
              <a:t>J.Heyninck</a:t>
            </a:r>
            <a:r>
              <a:rPr lang="en-US" dirty="0" smtClean="0"/>
              <a:t>)</a:t>
            </a:r>
          </a:p>
          <a:p>
            <a:pPr indent="185738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 total</a:t>
            </a:r>
            <a:r>
              <a:rPr lang="en-US" dirty="0" smtClean="0"/>
              <a:t> </a:t>
            </a:r>
            <a:r>
              <a:rPr lang="en-US" dirty="0" smtClean="0"/>
              <a:t>~25</a:t>
            </a:r>
            <a:r>
              <a:rPr lang="en-US" dirty="0" smtClean="0"/>
              <a:t> </a:t>
            </a:r>
            <a:r>
              <a:rPr lang="en-US" dirty="0" smtClean="0"/>
              <a:t>notes/</a:t>
            </a:r>
            <a:r>
              <a:rPr lang="en-US" dirty="0" smtClean="0"/>
              <a:t>papers (~40</a:t>
            </a:r>
            <a:r>
              <a:rPr lang="en-US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pages of research </a:t>
            </a:r>
            <a:r>
              <a:rPr lang="en-US" dirty="0" smtClean="0"/>
              <a:t>results) &amp; ~25 conference talks</a:t>
            </a:r>
          </a:p>
          <a:p>
            <a:pPr indent="185738">
              <a:buFont typeface="Arial"/>
              <a:buChar char="•"/>
            </a:pPr>
            <a:r>
              <a:rPr lang="en-US" dirty="0" smtClean="0"/>
              <a:t>connection to phenomenology of top quark physics in Belgium (</a:t>
            </a:r>
            <a:r>
              <a:rPr lang="en-US" i="1" dirty="0" smtClean="0"/>
              <a:t>Prof. </a:t>
            </a:r>
            <a:r>
              <a:rPr lang="en-US" i="1" dirty="0" err="1" smtClean="0"/>
              <a:t>F.Maltoni</a:t>
            </a:r>
            <a:r>
              <a:rPr lang="en-US" dirty="0" smtClean="0"/>
              <a:t>)</a:t>
            </a:r>
          </a:p>
          <a:p>
            <a:pPr indent="185738">
              <a:buFont typeface="Arial"/>
              <a:buChar char="•"/>
            </a:pPr>
            <a:endParaRPr lang="en-US" sz="1050" dirty="0" smtClean="0"/>
          </a:p>
          <a:p>
            <a:pPr indent="185738">
              <a:buFont typeface="Arial"/>
              <a:buChar char="•"/>
            </a:pPr>
            <a:r>
              <a:rPr lang="en-US" u="sng" dirty="0" smtClean="0"/>
              <a:t>i</a:t>
            </a:r>
            <a:r>
              <a:rPr lang="en-US" u="sng" dirty="0" smtClean="0"/>
              <a:t>nvolvement </a:t>
            </a:r>
            <a:r>
              <a:rPr lang="en-US" u="sng" dirty="0" smtClean="0"/>
              <a:t>in different </a:t>
            </a:r>
            <a:r>
              <a:rPr lang="en-US" u="sng" dirty="0" smtClean="0"/>
              <a:t>areas, examples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90"/>
                </a:solidFill>
              </a:rPr>
              <a:t>commissioning </a:t>
            </a:r>
            <a:r>
              <a:rPr lang="en-US" dirty="0" smtClean="0"/>
              <a:t>activities for top quark</a:t>
            </a:r>
            <a:r>
              <a:rPr lang="en-US" dirty="0" smtClean="0"/>
              <a:t> </a:t>
            </a:r>
          </a:p>
          <a:p>
            <a:pPr indent="185738"/>
            <a:r>
              <a:rPr lang="en-US" dirty="0" smtClean="0"/>
              <a:t>physics,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calibration </a:t>
            </a:r>
            <a:r>
              <a:rPr lang="en-US" dirty="0" smtClean="0"/>
              <a:t>of jets, calibration of </a:t>
            </a:r>
            <a:r>
              <a:rPr lang="en-US" dirty="0" err="1" smtClean="0"/>
              <a:t>b</a:t>
            </a:r>
            <a:r>
              <a:rPr lang="en-US" dirty="0" smtClean="0"/>
              <a:t>-tagging algorithms, commissioning of</a:t>
            </a:r>
            <a:r>
              <a:rPr lang="en-US" dirty="0" smtClean="0"/>
              <a:t> </a:t>
            </a:r>
          </a:p>
          <a:p>
            <a:pPr indent="185738"/>
            <a:r>
              <a:rPr lang="en-US" dirty="0" smtClean="0"/>
              <a:t>particle flow and other methods </a:t>
            </a:r>
            <a:r>
              <a:rPr lang="en-US" dirty="0" smtClean="0"/>
              <a:t>for top quark physics, diverse </a:t>
            </a:r>
            <a:r>
              <a:rPr lang="en-US" dirty="0" smtClean="0">
                <a:solidFill>
                  <a:srgbClr val="000090"/>
                </a:solidFill>
              </a:rPr>
              <a:t>measurements </a:t>
            </a:r>
            <a:r>
              <a:rPr lang="en-US" dirty="0" smtClean="0"/>
              <a:t>(cross</a:t>
            </a:r>
            <a:r>
              <a:rPr lang="en-US" dirty="0" smtClean="0"/>
              <a:t> </a:t>
            </a:r>
          </a:p>
          <a:p>
            <a:pPr indent="185738"/>
            <a:r>
              <a:rPr lang="en-US" dirty="0" smtClean="0"/>
              <a:t>s</a:t>
            </a:r>
            <a:r>
              <a:rPr lang="en-US" dirty="0" smtClean="0"/>
              <a:t>ection, mass</a:t>
            </a:r>
            <a:r>
              <a:rPr lang="en-US" dirty="0" smtClean="0"/>
              <a:t>, </a:t>
            </a:r>
            <a:r>
              <a:rPr lang="en-US" dirty="0" err="1" smtClean="0"/>
              <a:t>Vtb</a:t>
            </a:r>
            <a:r>
              <a:rPr lang="en-US" dirty="0" smtClean="0"/>
              <a:t>,</a:t>
            </a:r>
            <a:r>
              <a:rPr lang="en-US" dirty="0" smtClean="0"/>
              <a:t> angular </a:t>
            </a:r>
            <a:r>
              <a:rPr lang="en-US" dirty="0" smtClean="0"/>
              <a:t>distributions), </a:t>
            </a:r>
            <a:r>
              <a:rPr lang="en-US" dirty="0" smtClean="0">
                <a:solidFill>
                  <a:srgbClr val="000090"/>
                </a:solidFill>
              </a:rPr>
              <a:t>search for new physics </a:t>
            </a:r>
            <a:r>
              <a:rPr lang="en-US" dirty="0" smtClean="0"/>
              <a:t>in the top quark</a:t>
            </a:r>
            <a:r>
              <a:rPr lang="en-US" dirty="0" smtClean="0"/>
              <a:t> </a:t>
            </a:r>
          </a:p>
          <a:p>
            <a:pPr indent="185738"/>
            <a:r>
              <a:rPr lang="en-US" dirty="0" smtClean="0"/>
              <a:t>s</a:t>
            </a:r>
            <a:r>
              <a:rPr lang="en-US" dirty="0" smtClean="0"/>
              <a:t>ector (fourth</a:t>
            </a:r>
            <a:r>
              <a:rPr lang="en-US" dirty="0" smtClean="0"/>
              <a:t> </a:t>
            </a:r>
            <a:r>
              <a:rPr lang="en-US" dirty="0" smtClean="0"/>
              <a:t>generation, </a:t>
            </a:r>
            <a:r>
              <a:rPr lang="en-US" dirty="0" smtClean="0"/>
              <a:t>resonances, charged Higgs, …)</a:t>
            </a:r>
          </a:p>
          <a:p>
            <a:pPr indent="185738">
              <a:buFont typeface="Arial"/>
              <a:buChar char="•"/>
            </a:pPr>
            <a:endParaRPr lang="en-US" sz="1050" dirty="0" smtClean="0"/>
          </a:p>
          <a:p>
            <a:pPr indent="185738">
              <a:buFont typeface="Arial"/>
              <a:buChar char="•"/>
            </a:pPr>
            <a:r>
              <a:rPr lang="en-US" dirty="0" smtClean="0"/>
              <a:t>organizers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en-US" i="1" dirty="0" smtClean="0">
                <a:solidFill>
                  <a:srgbClr val="000090"/>
                </a:solidFill>
              </a:rPr>
              <a:t>3rd International Top Quark Workshop </a:t>
            </a:r>
            <a:r>
              <a:rPr lang="en-US" dirty="0" smtClean="0"/>
              <a:t>(Bruges,</a:t>
            </a:r>
            <a:r>
              <a:rPr lang="en-US" dirty="0" smtClean="0"/>
              <a:t> May-June </a:t>
            </a:r>
            <a:r>
              <a:rPr lang="en-US" dirty="0" smtClean="0"/>
              <a:t>2010)</a:t>
            </a:r>
            <a:endParaRPr lang="en-US" dirty="0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6"/>
          <a:srcRect l="2225" t="32959" r="67513" b="4451"/>
          <a:stretch>
            <a:fillRect/>
          </a:stretch>
        </p:blipFill>
        <p:spPr bwMode="auto">
          <a:xfrm>
            <a:off x="6085334" y="152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112194" y="406400"/>
          <a:ext cx="838200" cy="571500"/>
        </p:xfrm>
        <a:graphic>
          <a:graphicData uri="http://schemas.openxmlformats.org/presentationml/2006/ole">
            <p:oleObj spid="_x0000_s3080" name="Document" r:id="rId4" imgW="838200" imgH="571500" progId="Word.Document.12">
              <p:link updateAutomatic="1"/>
            </p:oleObj>
          </a:graphicData>
        </a:graphic>
      </p:graphicFrame>
      <p:pic>
        <p:nvPicPr>
          <p:cNvPr id="14" name="Picture 13" descr="UM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19100"/>
            <a:ext cx="1143000" cy="571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04800" y="304800"/>
            <a:ext cx="5780534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rcRect l="2225" t="32959" r="67513" b="4451"/>
          <a:stretch>
            <a:fillRect/>
          </a:stretch>
        </p:blipFill>
        <p:spPr bwMode="auto">
          <a:xfrm>
            <a:off x="6085334" y="152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4357" y="6324600"/>
            <a:ext cx="327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top pair event at CMS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905" y="2209947"/>
            <a:ext cx="2802963" cy="2652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429000"/>
            <a:ext cx="3303482" cy="29507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9917" y="23738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228153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Reducing the total uncertainty on the cross section with creative cuts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1842319" y="2373868"/>
            <a:ext cx="1211587" cy="1055132"/>
          </a:xfrm>
          <a:prstGeom prst="curvedConnector3">
            <a:avLst>
              <a:gd name="adj1" fmla="val -2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lum contrast="1000"/>
          </a:blip>
          <a:stretch>
            <a:fillRect/>
          </a:stretch>
        </p:blipFill>
        <p:spPr>
          <a:xfrm>
            <a:off x="5856869" y="3830082"/>
            <a:ext cx="3058531" cy="28638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29000" y="5456436"/>
            <a:ext cx="272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90"/>
                </a:solidFill>
              </a:rPr>
              <a:t>Measuring the top quark mass with advanced likelihood techniques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0" name="Curved Connector 29"/>
          <p:cNvCxnSpPr>
            <a:stCxn id="15" idx="3"/>
            <a:endCxn id="28" idx="0"/>
          </p:cNvCxnSpPr>
          <p:nvPr/>
        </p:nvCxnSpPr>
        <p:spPr>
          <a:xfrm>
            <a:off x="3379682" y="4904383"/>
            <a:ext cx="1411086" cy="55205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05600" y="4114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2177534"/>
            <a:ext cx="168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Some examples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</a:rPr>
              <a:t>op quark pairs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16395" name="Document" r:id="rId7" imgW="546100" imgH="1206500" progId="Word.Document.8">
              <p:link updateAutomatic="1"/>
            </p:oleObj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1143000" y="381000"/>
          <a:ext cx="584200" cy="596900"/>
        </p:xfrm>
        <a:graphic>
          <a:graphicData uri="http://schemas.openxmlformats.org/presentationml/2006/ole">
            <p:oleObj spid="_x0000_s16396" name="Document" r:id="rId8" imgW="584200" imgH="596900" progId="Word.Document.12">
              <p:link updateAutomatic="1"/>
            </p:oleObj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1905000" y="381000"/>
          <a:ext cx="1848464" cy="596900"/>
        </p:xfrm>
        <a:graphic>
          <a:graphicData uri="http://schemas.openxmlformats.org/presentationml/2006/ole">
            <p:oleObj spid="_x0000_s16397" name="Document" r:id="rId8" imgW="1219200" imgH="393700" progId="Word.Document.12">
              <p:link updateAutomatic="1"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Period 2003-2009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45" name="Object 8"/>
          <p:cNvGraphicFramePr>
            <a:graphicFrameLocks noChangeAspect="1"/>
          </p:cNvGraphicFramePr>
          <p:nvPr/>
        </p:nvGraphicFramePr>
        <p:xfrm>
          <a:off x="5112194" y="406400"/>
          <a:ext cx="838200" cy="571500"/>
        </p:xfrm>
        <a:graphic>
          <a:graphicData uri="http://schemas.openxmlformats.org/presentationml/2006/ole">
            <p:oleObj spid="_x0000_s16398" name="Document" r:id="rId9" imgW="838200" imgH="571500" progId="Word.Document.12">
              <p:link updateAutomatic="1"/>
            </p:oleObj>
          </a:graphicData>
        </a:graphic>
      </p:graphicFrame>
      <p:pic>
        <p:nvPicPr>
          <p:cNvPr id="46" name="Picture 45" descr="UMon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419100"/>
            <a:ext cx="1143000" cy="5715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04800" y="304800"/>
            <a:ext cx="5780534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 l="42188" t="39064" r="41406" b="40451"/>
          <a:stretch>
            <a:fillRect/>
          </a:stretch>
        </p:blipFill>
        <p:spPr bwMode="auto">
          <a:xfrm>
            <a:off x="6172200" y="228600"/>
            <a:ext cx="2133600" cy="19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816" r="3094"/>
          <a:stretch>
            <a:fillRect/>
          </a:stretch>
        </p:blipFill>
        <p:spPr>
          <a:xfrm>
            <a:off x="4648200" y="3200711"/>
            <a:ext cx="4123915" cy="30346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1613" y="2362200"/>
            <a:ext cx="385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Extracting the single-top components via the angular distribution of the top quark decay, to measure |</a:t>
            </a:r>
            <a:r>
              <a:rPr lang="en-US" dirty="0" err="1" smtClean="0">
                <a:solidFill>
                  <a:srgbClr val="800000"/>
                </a:solidFill>
              </a:rPr>
              <a:t>V</a:t>
            </a:r>
            <a:r>
              <a:rPr lang="en-US" baseline="-25000" dirty="0" err="1" smtClean="0">
                <a:solidFill>
                  <a:srgbClr val="800000"/>
                </a:solidFill>
              </a:rPr>
              <a:t>tb</a:t>
            </a:r>
            <a:r>
              <a:rPr lang="en-US" dirty="0" smtClean="0">
                <a:solidFill>
                  <a:srgbClr val="800000"/>
                </a:solidFill>
              </a:rPr>
              <a:t>|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" name="Picture 12" descr="singletop_fireworks.gif"/>
          <p:cNvPicPr>
            <a:picLocks noChangeAspect="1"/>
          </p:cNvPicPr>
          <p:nvPr/>
        </p:nvPicPr>
        <p:blipFill>
          <a:blip r:embed="rId5"/>
          <a:srcRect l="3922" r="7844"/>
          <a:stretch>
            <a:fillRect/>
          </a:stretch>
        </p:blipFill>
        <p:spPr>
          <a:xfrm>
            <a:off x="228600" y="3581400"/>
            <a:ext cx="3429000" cy="2800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357" y="6324600"/>
            <a:ext cx="34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single top event at CMS</a:t>
            </a:r>
            <a:endParaRPr lang="en-US" b="1" dirty="0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2057400" y="3048000"/>
            <a:ext cx="2209800" cy="533400"/>
          </a:xfrm>
          <a:prstGeom prst="curvedConnector3">
            <a:avLst>
              <a:gd name="adj1" fmla="val 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2177534"/>
            <a:ext cx="168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Some examples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ingle-top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14349" name="Document" r:id="rId6" imgW="546100" imgH="1206500" progId="Word.Document.8">
              <p:link updateAutomatic="1"/>
            </p:oleObj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143000" y="381000"/>
          <a:ext cx="584200" cy="596900"/>
        </p:xfrm>
        <a:graphic>
          <a:graphicData uri="http://schemas.openxmlformats.org/presentationml/2006/ole">
            <p:oleObj spid="_x0000_s14350" name="Document" r:id="rId7" imgW="584200" imgH="596900" progId="Word.Document.12">
              <p:link updateAutomatic="1"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1905000" y="381000"/>
          <a:ext cx="1848464" cy="596900"/>
        </p:xfrm>
        <a:graphic>
          <a:graphicData uri="http://schemas.openxmlformats.org/presentationml/2006/ole">
            <p:oleObj spid="_x0000_s14351" name="Document" r:id="rId7" imgW="1219200" imgH="393700" progId="Word.Document.12">
              <p:link updateAutomatic="1"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Period 2003-2009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5112194" y="406400"/>
          <a:ext cx="838200" cy="571500"/>
        </p:xfrm>
        <a:graphic>
          <a:graphicData uri="http://schemas.openxmlformats.org/presentationml/2006/ole">
            <p:oleObj spid="_x0000_s14352" name="Document" r:id="rId8" imgW="838200" imgH="571500" progId="Word.Document.12">
              <p:link updateAutomatic="1"/>
            </p:oleObj>
          </a:graphicData>
        </a:graphic>
      </p:graphicFrame>
      <p:pic>
        <p:nvPicPr>
          <p:cNvPr id="34" name="Picture 33" descr="UMon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419100"/>
            <a:ext cx="1143000" cy="5715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304800" y="304800"/>
            <a:ext cx="5780534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2177534"/>
            <a:ext cx="1963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Some examples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New physics in the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top quark sector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3"/>
          <a:srcRect l="2225" t="32959" r="67513" b="4451"/>
          <a:stretch>
            <a:fillRect/>
          </a:stretch>
        </p:blipFill>
        <p:spPr bwMode="auto">
          <a:xfrm>
            <a:off x="6085334" y="152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162800" y="621268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9139" y="1535668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2539" y="152400"/>
            <a:ext cx="3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(</a:t>
            </a:r>
            <a:r>
              <a:rPr lang="en-US" b="1" dirty="0" smtClean="0"/>
              <a:t>‘</a:t>
            </a:r>
            <a:r>
              <a:rPr lang="en-US" b="1" baseline="30000" dirty="0" smtClean="0"/>
              <a:t>)</a:t>
            </a:r>
            <a:endParaRPr lang="en-US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60943" y="1905000"/>
            <a:ext cx="3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(</a:t>
            </a:r>
            <a:r>
              <a:rPr lang="en-US" b="1" dirty="0" smtClean="0"/>
              <a:t>‘</a:t>
            </a:r>
            <a:r>
              <a:rPr lang="en-US" b="1" baseline="30000" dirty="0" smtClean="0"/>
              <a:t>)</a:t>
            </a:r>
            <a:endParaRPr lang="en-US" b="1" baseline="30000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18439" name="Document" r:id="rId4" imgW="546100" imgH="1206500" progId="Word.Document.8">
              <p:link updateAutomatic="1"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143000" y="381000"/>
          <a:ext cx="584200" cy="596900"/>
        </p:xfrm>
        <a:graphic>
          <a:graphicData uri="http://schemas.openxmlformats.org/presentationml/2006/ole">
            <p:oleObj spid="_x0000_s18440" name="Document" r:id="rId5" imgW="584200" imgH="596900" progId="Word.Document.12">
              <p:link updateAutomatic="1"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1905000" y="381000"/>
          <a:ext cx="1848464" cy="596900"/>
        </p:xfrm>
        <a:graphic>
          <a:graphicData uri="http://schemas.openxmlformats.org/presentationml/2006/ole">
            <p:oleObj spid="_x0000_s18441" name="Document" r:id="rId5" imgW="1219200" imgH="393700" progId="Word.Document.12">
              <p:link updateAutomatic="1"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Period 2003-2009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5112194" y="406400"/>
          <a:ext cx="838200" cy="571500"/>
        </p:xfrm>
        <a:graphic>
          <a:graphicData uri="http://schemas.openxmlformats.org/presentationml/2006/ole">
            <p:oleObj spid="_x0000_s18442" name="Document" r:id="rId6" imgW="838200" imgH="571500" progId="Word.Document.12">
              <p:link updateAutomatic="1"/>
            </p:oleObj>
          </a:graphicData>
        </a:graphic>
      </p:graphicFrame>
      <p:pic>
        <p:nvPicPr>
          <p:cNvPr id="37" name="Picture 36" descr="UM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19100"/>
            <a:ext cx="1143000" cy="5715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04800" y="304800"/>
            <a:ext cx="5780534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8"/>
          <a:srcRect r="50087" b="50000"/>
          <a:stretch>
            <a:fillRect/>
          </a:stretch>
        </p:blipFill>
        <p:spPr bwMode="auto">
          <a:xfrm>
            <a:off x="304800" y="4404122"/>
            <a:ext cx="3194267" cy="2255044"/>
          </a:xfrm>
          <a:prstGeom prst="rect">
            <a:avLst/>
          </a:prstGeom>
          <a:noFill/>
          <a:ln w="91440">
            <a:noFill/>
            <a:round/>
            <a:headEnd/>
            <a:tailEnd/>
          </a:ln>
          <a:effectLst/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/>
          <a:srcRect t="50436" r="50670"/>
          <a:stretch>
            <a:fillRect/>
          </a:stretch>
        </p:blipFill>
        <p:spPr bwMode="auto">
          <a:xfrm>
            <a:off x="2209800" y="2209800"/>
            <a:ext cx="3130921" cy="2216944"/>
          </a:xfrm>
          <a:prstGeom prst="rect">
            <a:avLst/>
          </a:prstGeom>
          <a:noFill/>
          <a:ln w="91440">
            <a:noFill/>
            <a:round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1447800" y="4601766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4061" y="2286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632756" y="5058966"/>
            <a:ext cx="156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Standard Model</a:t>
            </a:r>
            <a:endParaRPr lang="en-US" sz="16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57870" y="3048000"/>
            <a:ext cx="1399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 prime signal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3846512"/>
            <a:ext cx="3608066" cy="2859088"/>
          </a:xfrm>
          <a:prstGeom prst="rect">
            <a:avLst/>
          </a:prstGeom>
          <a:noFill/>
          <a:ln w="91440">
            <a:noFill/>
            <a:round/>
            <a:headEnd/>
            <a:tailEnd/>
          </a:ln>
          <a:effectLst/>
        </p:spPr>
      </p:pic>
      <p:cxnSp>
        <p:nvCxnSpPr>
          <p:cNvPr id="47" name="Curved Connector 46"/>
          <p:cNvCxnSpPr>
            <a:stCxn id="40" idx="3"/>
            <a:endCxn id="45" idx="0"/>
          </p:cNvCxnSpPr>
          <p:nvPr/>
        </p:nvCxnSpPr>
        <p:spPr>
          <a:xfrm>
            <a:off x="5340721" y="3318272"/>
            <a:ext cx="1797312" cy="5282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3499067" y="4830366"/>
            <a:ext cx="1841654" cy="567154"/>
          </a:xfrm>
          <a:prstGeom prst="curvedConnector3">
            <a:avLst>
              <a:gd name="adj1" fmla="val 402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941521" y="5861060"/>
            <a:ext cx="927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59127" y="2706469"/>
            <a:ext cx="363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</a:t>
            </a:r>
            <a:r>
              <a:rPr lang="en-US" dirty="0" smtClean="0">
                <a:solidFill>
                  <a:srgbClr val="800000"/>
                </a:solidFill>
              </a:rPr>
              <a:t>xpected limits for </a:t>
            </a:r>
          </a:p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’ particles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with 200pb</a:t>
            </a:r>
            <a:r>
              <a:rPr lang="en-US" baseline="30000" dirty="0" smtClean="0">
                <a:solidFill>
                  <a:srgbClr val="800000"/>
                </a:solidFill>
              </a:rPr>
              <a:t>-1</a:t>
            </a:r>
            <a:endParaRPr lang="en-US" baseline="30000" dirty="0">
              <a:solidFill>
                <a:srgbClr val="8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7200" y="4379912"/>
            <a:ext cx="533400" cy="26828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362200" y="2246312"/>
            <a:ext cx="533400" cy="26828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2177534"/>
            <a:ext cx="1963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Some examples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New physics in the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top quark sector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3"/>
          <a:srcRect l="2225" t="32959" r="67513" b="4451"/>
          <a:stretch>
            <a:fillRect/>
          </a:stretch>
        </p:blipFill>
        <p:spPr bwMode="auto">
          <a:xfrm>
            <a:off x="6085334" y="152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19458" name="Document" r:id="rId4" imgW="546100" imgH="1206500" progId="Word.Document.8">
              <p:link updateAutomatic="1"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143000" y="381000"/>
          <a:ext cx="584200" cy="596900"/>
        </p:xfrm>
        <a:graphic>
          <a:graphicData uri="http://schemas.openxmlformats.org/presentationml/2006/ole">
            <p:oleObj spid="_x0000_s19459" name="Document" r:id="rId5" imgW="584200" imgH="596900" progId="Word.Document.12">
              <p:link updateAutomatic="1"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1905000" y="381000"/>
          <a:ext cx="1848464" cy="596900"/>
        </p:xfrm>
        <a:graphic>
          <a:graphicData uri="http://schemas.openxmlformats.org/presentationml/2006/ole">
            <p:oleObj spid="_x0000_s19460" name="Document" r:id="rId5" imgW="1219200" imgH="393700" progId="Word.Document.12">
              <p:link updateAutomatic="1"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Period 2003-2009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5112194" y="406400"/>
          <a:ext cx="838200" cy="571500"/>
        </p:xfrm>
        <a:graphic>
          <a:graphicData uri="http://schemas.openxmlformats.org/presentationml/2006/ole">
            <p:oleObj spid="_x0000_s19461" name="Document" r:id="rId6" imgW="838200" imgH="571500" progId="Word.Document.12">
              <p:link updateAutomatic="1"/>
            </p:oleObj>
          </a:graphicData>
        </a:graphic>
      </p:graphicFrame>
      <p:pic>
        <p:nvPicPr>
          <p:cNvPr id="37" name="Picture 36" descr="UM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19100"/>
            <a:ext cx="1143000" cy="5715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04800" y="304800"/>
            <a:ext cx="5780534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762000"/>
            <a:ext cx="457200" cy="914400"/>
          </a:xfrm>
          <a:prstGeom prst="ellipse">
            <a:avLst/>
          </a:prstGeom>
          <a:solidFill>
            <a:srgbClr val="CCFFCC"/>
          </a:solidFill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888" y="4269514"/>
            <a:ext cx="3767892" cy="25884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349" y="4916269"/>
            <a:ext cx="363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</a:t>
            </a:r>
            <a:r>
              <a:rPr lang="en-US" dirty="0" smtClean="0">
                <a:solidFill>
                  <a:srgbClr val="800000"/>
                </a:solidFill>
              </a:rPr>
              <a:t>xpected exclusion limits for resonances </a:t>
            </a:r>
            <a:r>
              <a:rPr lang="en-US" dirty="0" err="1" smtClean="0">
                <a:solidFill>
                  <a:srgbClr val="800000"/>
                </a:solidFill>
              </a:rPr>
              <a:t>X</a:t>
            </a:r>
            <a:r>
              <a:rPr lang="en-US" sz="1400" dirty="0" err="1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tt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with 100pb</a:t>
            </a:r>
            <a:r>
              <a:rPr lang="en-US" baseline="30000" dirty="0" smtClean="0">
                <a:solidFill>
                  <a:srgbClr val="800000"/>
                </a:solidFill>
              </a:rPr>
              <a:t>-1</a:t>
            </a:r>
            <a:endParaRPr lang="en-US" baseline="30000" dirty="0">
              <a:solidFill>
                <a:srgbClr val="8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5962" y="2177534"/>
            <a:ext cx="3372464" cy="20919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76800" y="236220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67200" y="2286000"/>
            <a:ext cx="156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Standard Model</a:t>
            </a:r>
            <a:endParaRPr lang="en-US" sz="1600" i="1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4267200" y="2655331"/>
            <a:ext cx="304800" cy="168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24400" y="2938046"/>
            <a:ext cx="1879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dirty="0" smtClean="0">
                <a:solidFill>
                  <a:srgbClr val="FF0000"/>
                </a:solidFill>
              </a:rPr>
              <a:t>ossible resonances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751164" y="3475830"/>
            <a:ext cx="533400" cy="1349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110419" y="3462070"/>
            <a:ext cx="533400" cy="16246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648199" y="3429000"/>
            <a:ext cx="533404" cy="2286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572000" y="3276598"/>
            <a:ext cx="228601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24" idx="3"/>
          </p:cNvCxnSpPr>
          <p:nvPr/>
        </p:nvCxnSpPr>
        <p:spPr>
          <a:xfrm>
            <a:off x="6798426" y="3276597"/>
            <a:ext cx="914400" cy="914400"/>
          </a:xfrm>
          <a:prstGeom prst="curvedConnector3">
            <a:avLst>
              <a:gd name="adj1" fmla="val 1005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99" y="4190997"/>
            <a:ext cx="3718565" cy="232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TextBox 54"/>
          <p:cNvSpPr txBox="1"/>
          <p:nvPr/>
        </p:nvSpPr>
        <p:spPr>
          <a:xfrm>
            <a:off x="431671" y="6412468"/>
            <a:ext cx="307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</a:t>
            </a:r>
            <a:r>
              <a:rPr lang="en-US" b="1" dirty="0" err="1" smtClean="0"/>
              <a:t>Z’</a:t>
            </a:r>
            <a:r>
              <a:rPr lang="en-US" sz="1400" b="1" dirty="0" err="1" smtClean="0">
                <a:sym typeface="Wingdings"/>
              </a:rPr>
              <a:t></a:t>
            </a:r>
            <a:r>
              <a:rPr lang="en-US" b="1" dirty="0" err="1" smtClean="0">
                <a:sym typeface="Wingdings"/>
              </a:rPr>
              <a:t>tt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smtClean="0"/>
              <a:t>event at CMS</a:t>
            </a:r>
            <a:endParaRPr lang="en-US" b="1" dirty="0"/>
          </a:p>
        </p:txBody>
      </p:sp>
      <p:cxnSp>
        <p:nvCxnSpPr>
          <p:cNvPr id="57" name="Curved Connector 56"/>
          <p:cNvCxnSpPr>
            <a:stCxn id="54" idx="0"/>
            <a:endCxn id="24" idx="1"/>
          </p:cNvCxnSpPr>
          <p:nvPr/>
        </p:nvCxnSpPr>
        <p:spPr>
          <a:xfrm rot="5400000" flipH="1" flipV="1">
            <a:off x="2311286" y="3076321"/>
            <a:ext cx="967473" cy="126188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8200" y="5943600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Symbol" charset="2"/>
                <a:cs typeface="Symbol" charset="2"/>
              </a:rPr>
              <a:t>h</a:t>
            </a:r>
            <a:endParaRPr lang="en-US" dirty="0">
              <a:solidFill>
                <a:schemeClr val="bg2"/>
              </a:solidFill>
              <a:latin typeface="Symbol" charset="2"/>
              <a:cs typeface="Symbol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86136" y="6019800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Symbol" charset="2"/>
                <a:cs typeface="Symbol" charset="2"/>
              </a:rPr>
              <a:t>f</a:t>
            </a:r>
            <a:endParaRPr lang="en-US" dirty="0">
              <a:solidFill>
                <a:schemeClr val="bg2"/>
              </a:solidFill>
              <a:latin typeface="Symbol" charset="2"/>
              <a:cs typeface="Symbol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1" y="4724400"/>
            <a:ext cx="57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  <a:cs typeface="Symbol" charset="2"/>
              </a:rPr>
              <a:t>E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Symbol" charset="2"/>
              </a:rPr>
              <a:t>T</a:t>
            </a:r>
            <a:endParaRPr lang="en-US" baseline="-25000" dirty="0">
              <a:solidFill>
                <a:schemeClr val="bg2"/>
              </a:solidFill>
              <a:latin typeface="+mj-lt"/>
              <a:cs typeface="Symbol" charset="2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227806" y="51808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81200" y="4267200"/>
            <a:ext cx="203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b</a:t>
            </a:r>
            <a:r>
              <a:rPr lang="en-US" i="1" dirty="0" smtClean="0">
                <a:solidFill>
                  <a:srgbClr val="FFFF00"/>
                </a:solidFill>
              </a:rPr>
              <a:t>oosted top quarks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381000"/>
          <a:ext cx="698500" cy="1543198"/>
        </p:xfrm>
        <a:graphic>
          <a:graphicData uri="http://schemas.openxmlformats.org/presentationml/2006/ole">
            <p:oleObj spid="_x0000_s15362" name="Document" r:id="rId3" imgW="546100" imgH="1206500" progId="Word.Document.8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58119" y="381000"/>
          <a:ext cx="584200" cy="596900"/>
        </p:xfrm>
        <a:graphic>
          <a:graphicData uri="http://schemas.openxmlformats.org/presentationml/2006/ole">
            <p:oleObj spid="_x0000_s15363" name="Document" r:id="rId4" imgW="584200" imgH="596900" progId="Word.Document.12">
              <p:link updateAutomatic="1"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057400" y="381000"/>
          <a:ext cx="1848464" cy="596900"/>
        </p:xfrm>
        <a:graphic>
          <a:graphicData uri="http://schemas.openxmlformats.org/presentationml/2006/ole">
            <p:oleObj spid="_x0000_s15364" name="Document" r:id="rId5" imgW="1219200" imgH="393700" progId="Word.Document.12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119" y="1143000"/>
            <a:ext cx="4273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Top Quark Physics in Belgium</a:t>
            </a:r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r"/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Outreach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294" y="304800"/>
            <a:ext cx="5334000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389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919" y="2480636"/>
            <a:ext cx="2514600" cy="38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rugge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719" y="3712736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796407" y="2378648"/>
            <a:ext cx="48625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rgbClr val="CCFFCC"/>
                </a:solidFill>
                <a:latin typeface="Apple Casual" pitchFamily="-65" charset="0"/>
                <a:ea typeface="Apple Casual" pitchFamily="-65" charset="0"/>
                <a:cs typeface="Apple Casual" pitchFamily="-65" charset="0"/>
              </a:rPr>
              <a:t>TOP2010 Conference</a:t>
            </a:r>
          </a:p>
          <a:p>
            <a:pPr algn="r"/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30</a:t>
            </a:r>
            <a:r>
              <a:rPr lang="en-US" sz="1600" baseline="300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th</a:t>
            </a:r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 of May – 5</a:t>
            </a:r>
            <a:r>
              <a:rPr lang="en-US" sz="1600" baseline="300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th</a:t>
            </a:r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 of June 2010</a:t>
            </a:r>
          </a:p>
          <a:p>
            <a:pPr algn="r"/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Brugge, Belgium</a:t>
            </a:r>
          </a:p>
          <a:p>
            <a:pPr algn="r"/>
            <a:endParaRPr lang="en-US" sz="700">
              <a:solidFill>
                <a:srgbClr val="FF6600"/>
              </a:solidFill>
              <a:latin typeface="Apple Chancery" pitchFamily="-65" charset="0"/>
              <a:ea typeface="Apple Chancery" pitchFamily="-65" charset="0"/>
              <a:cs typeface="Apple Chancery" pitchFamily="-65" charset="0"/>
            </a:endParaRPr>
          </a:p>
          <a:p>
            <a:pPr algn="r"/>
            <a:r>
              <a:rPr lang="en-US" sz="1600">
                <a:solidFill>
                  <a:srgbClr val="0000FF"/>
                </a:solidFill>
                <a:latin typeface="Verdana" pitchFamily="-65" charset="0"/>
                <a:ea typeface="Verdana" pitchFamily="-65" charset="0"/>
                <a:cs typeface="Verdana" pitchFamily="-65" charset="0"/>
              </a:rPr>
              <a:t>CP3 - IIHE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58119" y="2226248"/>
            <a:ext cx="6629400" cy="434340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1389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464188"/>
            <a:ext cx="2514600" cy="38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brugge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696288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757488" y="2362200"/>
            <a:ext cx="48625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rgbClr val="CCFFCC"/>
                </a:solidFill>
                <a:latin typeface="Apple Casual" pitchFamily="-65" charset="0"/>
                <a:ea typeface="Apple Casual" pitchFamily="-65" charset="0"/>
                <a:cs typeface="Apple Casual" pitchFamily="-65" charset="0"/>
              </a:rPr>
              <a:t>TOP2010 Conference</a:t>
            </a:r>
          </a:p>
          <a:p>
            <a:pPr algn="r"/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30</a:t>
            </a:r>
            <a:r>
              <a:rPr lang="en-US" sz="1600" baseline="300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th</a:t>
            </a:r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 of May – 5</a:t>
            </a:r>
            <a:r>
              <a:rPr lang="en-US" sz="1600" baseline="300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th</a:t>
            </a:r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 of June 2010</a:t>
            </a:r>
          </a:p>
          <a:p>
            <a:pPr algn="r"/>
            <a:r>
              <a:rPr lang="en-US" sz="1600">
                <a:solidFill>
                  <a:srgbClr val="FF6600"/>
                </a:solidFill>
                <a:latin typeface="Apple Chancery" pitchFamily="-65" charset="0"/>
                <a:ea typeface="Apple Chancery" pitchFamily="-65" charset="0"/>
                <a:cs typeface="Apple Chancery" pitchFamily="-65" charset="0"/>
              </a:rPr>
              <a:t>Brugge, Belgium</a:t>
            </a:r>
          </a:p>
          <a:p>
            <a:pPr algn="r"/>
            <a:endParaRPr lang="en-US" sz="700">
              <a:solidFill>
                <a:srgbClr val="FF6600"/>
              </a:solidFill>
              <a:latin typeface="Apple Chancery" pitchFamily="-65" charset="0"/>
              <a:ea typeface="Apple Chancery" pitchFamily="-65" charset="0"/>
              <a:cs typeface="Apple Chancery" pitchFamily="-65" charset="0"/>
            </a:endParaRPr>
          </a:p>
          <a:p>
            <a:pPr algn="r"/>
            <a:r>
              <a:rPr lang="en-US" sz="1600">
                <a:solidFill>
                  <a:srgbClr val="0000FF"/>
                </a:solidFill>
                <a:latin typeface="Verdana" pitchFamily="-65" charset="0"/>
                <a:ea typeface="Verdana" pitchFamily="-65" charset="0"/>
                <a:cs typeface="Verdana" pitchFamily="-65" charset="0"/>
              </a:rPr>
              <a:t>CP3 - IIHE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4593" y="3333690"/>
            <a:ext cx="184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EECE1"/>
                </a:solidFill>
                <a:hlinkClick r:id="rId8"/>
              </a:rPr>
              <a:t>www.top2010.be</a:t>
            </a:r>
            <a:endParaRPr lang="en-US" b="1" dirty="0">
              <a:solidFill>
                <a:srgbClr val="EEECE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609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Font typeface="Arial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International Workshop </a:t>
            </a:r>
          </a:p>
          <a:p>
            <a:pPr indent="179388"/>
            <a:r>
              <a:rPr lang="en-US" dirty="0" smtClean="0"/>
              <a:t>on Top Quark Physics </a:t>
            </a:r>
          </a:p>
          <a:p>
            <a:pPr indent="179388">
              <a:buFont typeface="Arial"/>
              <a:buChar char="•"/>
            </a:pPr>
            <a:r>
              <a:rPr lang="en-US" dirty="0" smtClean="0"/>
              <a:t>theory &amp; experiment</a:t>
            </a:r>
          </a:p>
          <a:p>
            <a:pPr indent="179388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bout 130 participants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11405</TotalTime>
  <Words>482</Words>
  <Application>Microsoft Macintosh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23</vt:i4>
      </vt:variant>
      <vt:variant>
        <vt:lpstr>Slide Titles</vt:lpstr>
      </vt:variant>
      <vt:variant>
        <vt:i4>6</vt:i4>
      </vt:variant>
    </vt:vector>
  </HeadingPairs>
  <TitlesOfParts>
    <vt:vector size="30" baseType="lpstr">
      <vt:lpstr>Office Theme</vt:lpstr>
      <vt:lpstr>Macintosh HD:Users:jdhondt:Desktop:Press LHC:LHC-pers-Nederlands.doc!OLE_LINK2</vt:lpstr>
      <vt:lpstr>Macintosh HD:Users:jdhondt:Desktop:Press LHC:LHC-pers-Nederlands.doc!OLE_LINK1</vt:lpstr>
      <vt:lpstr>Macintosh HD:Users:jdhondt:Desktop:Press LHC:LHC-pers-Nederlands.doc!OLE_LINK3</vt:lpstr>
      <vt:lpstr>Macintosh HD:Users:jdhondt:Desktop:Press LHC:LHC-pers-Nederlands.doc!OLE_LINK2</vt:lpstr>
      <vt:lpstr>Macintosh HD:Users:jdhondt:Desktop:Press LHC:LHC-pers-Nederlands.doc!OLE_LINK1</vt:lpstr>
      <vt:lpstr>Macintosh HD:Users:jdhondt:Desktop:Press LHC:LHC-pers-Nederlands.doc!OLE_LINK3</vt:lpstr>
      <vt:lpstr>Macintosh HD:Users:jdhondt:Desktop:Press LHC:LHC-pers-Nederlands.doc!OLE_LINK1</vt:lpstr>
      <vt:lpstr>Macintosh HD:Users:jdhondt:Desktop:Press LHC:LHC-pers-Nederlands.doc!OLE_LINK2</vt:lpstr>
      <vt:lpstr>???</vt:lpstr>
      <vt:lpstr>???</vt:lpstr>
      <vt:lpstr>Macintosh HD:Users:jdhondt:Desktop:Press LHC:LHC-pers-Nederlands.doc!OLE_LINK1</vt:lpstr>
      <vt:lpstr>Macintosh HD:Users:jdhondt:Desktop:Press LHC:LHC-pers-Nederlands.doc!OLE_LINK2</vt:lpstr>
      <vt:lpstr>???</vt:lpstr>
      <vt:lpstr>???</vt:lpstr>
      <vt:lpstr>Macintosh HD:Users:jdhondt:Desktop:Press LHC:LHC-pers-Nederlands.doc!OLE_LINK1</vt:lpstr>
      <vt:lpstr>Macintosh HD:Users:jdhondt:Desktop:Press LHC:LHC-pers-Nederlands.doc!OLE_LINK2</vt:lpstr>
      <vt:lpstr>???</vt:lpstr>
      <vt:lpstr>???</vt:lpstr>
      <vt:lpstr>Macintosh HD:Users:jdhondt:Desktop:Press LHC:LHC-pers-Nederlands.doc!OLE_LINK1</vt:lpstr>
      <vt:lpstr>Macintosh HD:Users:jdhondt:Desktop:Press LHC:LHC-pers-Nederlands.doc!OLE_LINK2</vt:lpstr>
      <vt:lpstr>???</vt:lpstr>
      <vt:lpstr>???</vt:lpstr>
      <vt:lpstr>Macintosh HD:Users:jdhondt:Desktop:Press LHC:LHC-pers-Nederlands.doc!OLE_LINK1</vt:lpstr>
      <vt:lpstr>Slide 1</vt:lpstr>
      <vt:lpstr>Slide 2</vt:lpstr>
      <vt:lpstr>Slide 3</vt:lpstr>
      <vt:lpstr>Slide 4</vt:lpstr>
      <vt:lpstr>Slide 5</vt:lpstr>
      <vt:lpstr>Slide 6</vt:lpstr>
    </vt:vector>
  </TitlesOfParts>
  <Company>yyyy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xxxx yyyy</dc:creator>
  <cp:lastModifiedBy>xxxx yyyy</cp:lastModifiedBy>
  <cp:revision>34</cp:revision>
  <dcterms:created xsi:type="dcterms:W3CDTF">2010-02-19T14:21:48Z</dcterms:created>
  <dcterms:modified xsi:type="dcterms:W3CDTF">2010-02-26T15:11:30Z</dcterms:modified>
</cp:coreProperties>
</file>