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notesSlides/notesSlide10.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slides/slide69.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768" r:id="rId2"/>
  </p:sldMasterIdLst>
  <p:notesMasterIdLst>
    <p:notesMasterId r:id="rId73"/>
  </p:notesMasterIdLst>
  <p:sldIdLst>
    <p:sldId id="278" r:id="rId3"/>
    <p:sldId id="310" r:id="rId4"/>
    <p:sldId id="257" r:id="rId5"/>
    <p:sldId id="326" r:id="rId6"/>
    <p:sldId id="327" r:id="rId7"/>
    <p:sldId id="328" r:id="rId8"/>
    <p:sldId id="329" r:id="rId9"/>
    <p:sldId id="330" r:id="rId10"/>
    <p:sldId id="331" r:id="rId11"/>
    <p:sldId id="332" r:id="rId12"/>
    <p:sldId id="333" r:id="rId13"/>
    <p:sldId id="259" r:id="rId14"/>
    <p:sldId id="272" r:id="rId15"/>
    <p:sldId id="337" r:id="rId16"/>
    <p:sldId id="338" r:id="rId17"/>
    <p:sldId id="315" r:id="rId18"/>
    <p:sldId id="322" r:id="rId19"/>
    <p:sldId id="314" r:id="rId20"/>
    <p:sldId id="321" r:id="rId21"/>
    <p:sldId id="308" r:id="rId22"/>
    <p:sldId id="339" r:id="rId23"/>
    <p:sldId id="340" r:id="rId24"/>
    <p:sldId id="341" r:id="rId25"/>
    <p:sldId id="342" r:id="rId26"/>
    <p:sldId id="323" r:id="rId27"/>
    <p:sldId id="324" r:id="rId28"/>
    <p:sldId id="325" r:id="rId29"/>
    <p:sldId id="305" r:id="rId30"/>
    <p:sldId id="286" r:id="rId31"/>
    <p:sldId id="316" r:id="rId32"/>
    <p:sldId id="317" r:id="rId33"/>
    <p:sldId id="307" r:id="rId34"/>
    <p:sldId id="287" r:id="rId35"/>
    <p:sldId id="343" r:id="rId36"/>
    <p:sldId id="344" r:id="rId37"/>
    <p:sldId id="345" r:id="rId38"/>
    <p:sldId id="288" r:id="rId39"/>
    <p:sldId id="318" r:id="rId40"/>
    <p:sldId id="289" r:id="rId41"/>
    <p:sldId id="334" r:id="rId42"/>
    <p:sldId id="335" r:id="rId43"/>
    <p:sldId id="336" r:id="rId44"/>
    <p:sldId id="273" r:id="rId45"/>
    <p:sldId id="319" r:id="rId46"/>
    <p:sldId id="290" r:id="rId47"/>
    <p:sldId id="291" r:id="rId48"/>
    <p:sldId id="300" r:id="rId49"/>
    <p:sldId id="263" r:id="rId50"/>
    <p:sldId id="264" r:id="rId51"/>
    <p:sldId id="301" r:id="rId52"/>
    <p:sldId id="302" r:id="rId53"/>
    <p:sldId id="303" r:id="rId54"/>
    <p:sldId id="348" r:id="rId55"/>
    <p:sldId id="349" r:id="rId56"/>
    <p:sldId id="346" r:id="rId57"/>
    <p:sldId id="347" r:id="rId58"/>
    <p:sldId id="304" r:id="rId59"/>
    <p:sldId id="269" r:id="rId60"/>
    <p:sldId id="350" r:id="rId61"/>
    <p:sldId id="351" r:id="rId62"/>
    <p:sldId id="352" r:id="rId63"/>
    <p:sldId id="353" r:id="rId64"/>
    <p:sldId id="354" r:id="rId65"/>
    <p:sldId id="355" r:id="rId66"/>
    <p:sldId id="356" r:id="rId67"/>
    <p:sldId id="357" r:id="rId68"/>
    <p:sldId id="358" r:id="rId69"/>
    <p:sldId id="359" r:id="rId70"/>
    <p:sldId id="360" r:id="rId71"/>
    <p:sldId id="361"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65" charset="0"/>
        <a:ea typeface="Arial" pitchFamily="-65" charset="0"/>
        <a:cs typeface="Arial" pitchFamily="-65" charset="0"/>
      </a:defRPr>
    </a:lvl1pPr>
    <a:lvl2pPr marL="457200" algn="l" rtl="0" fontAlgn="base">
      <a:spcBef>
        <a:spcPct val="0"/>
      </a:spcBef>
      <a:spcAft>
        <a:spcPct val="0"/>
      </a:spcAft>
      <a:defRPr kern="1200">
        <a:solidFill>
          <a:schemeClr val="tx1"/>
        </a:solidFill>
        <a:latin typeface="Arial" pitchFamily="-65" charset="0"/>
        <a:ea typeface="Arial" pitchFamily="-65" charset="0"/>
        <a:cs typeface="Arial" pitchFamily="-65" charset="0"/>
      </a:defRPr>
    </a:lvl2pPr>
    <a:lvl3pPr marL="914400" algn="l" rtl="0" fontAlgn="base">
      <a:spcBef>
        <a:spcPct val="0"/>
      </a:spcBef>
      <a:spcAft>
        <a:spcPct val="0"/>
      </a:spcAft>
      <a:defRPr kern="1200">
        <a:solidFill>
          <a:schemeClr val="tx1"/>
        </a:solidFill>
        <a:latin typeface="Arial" pitchFamily="-65" charset="0"/>
        <a:ea typeface="Arial" pitchFamily="-65" charset="0"/>
        <a:cs typeface="Arial" pitchFamily="-65" charset="0"/>
      </a:defRPr>
    </a:lvl3pPr>
    <a:lvl4pPr marL="1371600" algn="l" rtl="0" fontAlgn="base">
      <a:spcBef>
        <a:spcPct val="0"/>
      </a:spcBef>
      <a:spcAft>
        <a:spcPct val="0"/>
      </a:spcAft>
      <a:defRPr kern="1200">
        <a:solidFill>
          <a:schemeClr val="tx1"/>
        </a:solidFill>
        <a:latin typeface="Arial" pitchFamily="-65" charset="0"/>
        <a:ea typeface="Arial" pitchFamily="-65" charset="0"/>
        <a:cs typeface="Arial" pitchFamily="-65" charset="0"/>
      </a:defRPr>
    </a:lvl4pPr>
    <a:lvl5pPr marL="1828800" algn="l" rtl="0" fontAlgn="base">
      <a:spcBef>
        <a:spcPct val="0"/>
      </a:spcBef>
      <a:spcAft>
        <a:spcPct val="0"/>
      </a:spcAft>
      <a:defRPr kern="1200">
        <a:solidFill>
          <a:schemeClr val="tx1"/>
        </a:solidFill>
        <a:latin typeface="Arial" pitchFamily="-65" charset="0"/>
        <a:ea typeface="Arial" pitchFamily="-65" charset="0"/>
        <a:cs typeface="Arial" pitchFamily="-65" charset="0"/>
      </a:defRPr>
    </a:lvl5pPr>
    <a:lvl6pPr marL="2286000" algn="l" defTabSz="457200" rtl="0" eaLnBrk="1" latinLnBrk="0" hangingPunct="1">
      <a:defRPr kern="1200">
        <a:solidFill>
          <a:schemeClr val="tx1"/>
        </a:solidFill>
        <a:latin typeface="Arial" pitchFamily="-65" charset="0"/>
        <a:ea typeface="Arial" pitchFamily="-65" charset="0"/>
        <a:cs typeface="Arial" pitchFamily="-65" charset="0"/>
      </a:defRPr>
    </a:lvl6pPr>
    <a:lvl7pPr marL="2743200" algn="l" defTabSz="457200" rtl="0" eaLnBrk="1" latinLnBrk="0" hangingPunct="1">
      <a:defRPr kern="1200">
        <a:solidFill>
          <a:schemeClr val="tx1"/>
        </a:solidFill>
        <a:latin typeface="Arial" pitchFamily="-65" charset="0"/>
        <a:ea typeface="Arial" pitchFamily="-65" charset="0"/>
        <a:cs typeface="Arial" pitchFamily="-65" charset="0"/>
      </a:defRPr>
    </a:lvl7pPr>
    <a:lvl8pPr marL="3200400" algn="l" defTabSz="457200" rtl="0" eaLnBrk="1" latinLnBrk="0" hangingPunct="1">
      <a:defRPr kern="1200">
        <a:solidFill>
          <a:schemeClr val="tx1"/>
        </a:solidFill>
        <a:latin typeface="Arial" pitchFamily="-65" charset="0"/>
        <a:ea typeface="Arial" pitchFamily="-65" charset="0"/>
        <a:cs typeface="Arial" pitchFamily="-65" charset="0"/>
      </a:defRPr>
    </a:lvl8pPr>
    <a:lvl9pPr marL="3657600" algn="l" defTabSz="457200" rtl="0" eaLnBrk="1" latinLnBrk="0" hangingPunct="1">
      <a:defRPr kern="1200">
        <a:solidFill>
          <a:schemeClr val="tx1"/>
        </a:solidFill>
        <a:latin typeface="Arial" pitchFamily="-65" charset="0"/>
        <a:ea typeface="Arial" pitchFamily="-65" charset="0"/>
        <a:cs typeface="Arial" pitchFamily="-65"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18A0B"/>
    <a:srgbClr val="F8F8F3"/>
    <a:srgbClr val="F9F8F4"/>
    <a:srgbClr val="F2B19F"/>
    <a:srgbClr val="F0EBE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p:scale>
          <a:sx n="100" d="100"/>
          <a:sy n="100" d="100"/>
        </p:scale>
        <p:origin x="-1024"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2.xml"/><Relationship Id="rId60" Type="http://schemas.openxmlformats.org/officeDocument/2006/relationships/slide" Target="slides/slide58.xml"/><Relationship Id="rId39" Type="http://schemas.openxmlformats.org/officeDocument/2006/relationships/slide" Target="slides/slide37.xml"/><Relationship Id="rId70" Type="http://schemas.openxmlformats.org/officeDocument/2006/relationships/slide" Target="slides/slide68.xml"/><Relationship Id="rId7" Type="http://schemas.openxmlformats.org/officeDocument/2006/relationships/slide" Target="slides/slide5.xml"/><Relationship Id="rId43" Type="http://schemas.openxmlformats.org/officeDocument/2006/relationships/slide" Target="slides/slide41.xml"/><Relationship Id="rId74" Type="http://schemas.openxmlformats.org/officeDocument/2006/relationships/printerSettings" Target="printerSettings/printerSettings1.bin"/><Relationship Id="rId25" Type="http://schemas.openxmlformats.org/officeDocument/2006/relationships/slide" Target="slides/slide23.xml"/><Relationship Id="rId10" Type="http://schemas.openxmlformats.org/officeDocument/2006/relationships/slide" Target="slides/slide8.xml"/><Relationship Id="rId50" Type="http://schemas.openxmlformats.org/officeDocument/2006/relationships/slide" Target="slides/slide48.xml"/><Relationship Id="rId77" Type="http://schemas.openxmlformats.org/officeDocument/2006/relationships/theme" Target="theme/theme1.xml"/><Relationship Id="rId63" Type="http://schemas.openxmlformats.org/officeDocument/2006/relationships/slide" Target="slides/slide61.xml"/><Relationship Id="rId17" Type="http://schemas.openxmlformats.org/officeDocument/2006/relationships/slide" Target="slides/slide15.xml"/><Relationship Id="rId9" Type="http://schemas.openxmlformats.org/officeDocument/2006/relationships/slide" Target="slides/slide7.xml"/><Relationship Id="rId18" Type="http://schemas.openxmlformats.org/officeDocument/2006/relationships/slide" Target="slides/slide16.xml"/><Relationship Id="rId27" Type="http://schemas.openxmlformats.org/officeDocument/2006/relationships/slide" Target="slides/slide25.xml"/><Relationship Id="rId71" Type="http://schemas.openxmlformats.org/officeDocument/2006/relationships/slide" Target="slides/slide69.xml"/><Relationship Id="rId14" Type="http://schemas.openxmlformats.org/officeDocument/2006/relationships/slide" Target="slides/slide12.xml"/><Relationship Id="rId4" Type="http://schemas.openxmlformats.org/officeDocument/2006/relationships/slide" Target="slides/slide2.xml"/><Relationship Id="rId28" Type="http://schemas.openxmlformats.org/officeDocument/2006/relationships/slide" Target="slides/slide26.xml"/><Relationship Id="rId45" Type="http://schemas.openxmlformats.org/officeDocument/2006/relationships/slide" Target="slides/slide43.xml"/><Relationship Id="rId58" Type="http://schemas.openxmlformats.org/officeDocument/2006/relationships/slide" Target="slides/slide56.xml"/><Relationship Id="rId42" Type="http://schemas.openxmlformats.org/officeDocument/2006/relationships/slide" Target="slides/slide40.xml"/><Relationship Id="rId73" Type="http://schemas.openxmlformats.org/officeDocument/2006/relationships/notesMaster" Target="notesMasters/notesMaster1.xml"/><Relationship Id="rId6" Type="http://schemas.openxmlformats.org/officeDocument/2006/relationships/slide" Target="slides/slide4.xml"/><Relationship Id="rId49" Type="http://schemas.openxmlformats.org/officeDocument/2006/relationships/slide" Target="slides/slide47.xml"/><Relationship Id="rId44" Type="http://schemas.openxmlformats.org/officeDocument/2006/relationships/slide" Target="slides/slide42.xml"/><Relationship Id="rId69" Type="http://schemas.openxmlformats.org/officeDocument/2006/relationships/slide" Target="slides/slide67.xml"/><Relationship Id="rId19" Type="http://schemas.openxmlformats.org/officeDocument/2006/relationships/slide" Target="slides/slide17.xml"/><Relationship Id="rId38" Type="http://schemas.openxmlformats.org/officeDocument/2006/relationships/slide" Target="slides/slide36.xml"/><Relationship Id="rId20" Type="http://schemas.openxmlformats.org/officeDocument/2006/relationships/slide" Target="slides/slide18.xml"/><Relationship Id="rId2" Type="http://schemas.openxmlformats.org/officeDocument/2006/relationships/slideMaster" Target="slideMasters/slideMaster2.xml"/><Relationship Id="rId46" Type="http://schemas.openxmlformats.org/officeDocument/2006/relationships/slide" Target="slides/slide44.xml"/><Relationship Id="rId57" Type="http://schemas.openxmlformats.org/officeDocument/2006/relationships/slide" Target="slides/slide55.xml"/><Relationship Id="rId59" Type="http://schemas.openxmlformats.org/officeDocument/2006/relationships/slide" Target="slides/slide57.xml"/><Relationship Id="rId35" Type="http://schemas.openxmlformats.org/officeDocument/2006/relationships/slide" Target="slides/slide33.xml"/><Relationship Id="rId51" Type="http://schemas.openxmlformats.org/officeDocument/2006/relationships/slide" Target="slides/slide49.xml"/><Relationship Id="rId55" Type="http://schemas.openxmlformats.org/officeDocument/2006/relationships/slide" Target="slides/slide53.xml"/><Relationship Id="rId31" Type="http://schemas.openxmlformats.org/officeDocument/2006/relationships/slide" Target="slides/slide29.xml"/><Relationship Id="rId34" Type="http://schemas.openxmlformats.org/officeDocument/2006/relationships/slide" Target="slides/slide32.xml"/><Relationship Id="rId40" Type="http://schemas.openxmlformats.org/officeDocument/2006/relationships/slide" Target="slides/slide38.xml"/><Relationship Id="rId62" Type="http://schemas.openxmlformats.org/officeDocument/2006/relationships/slide" Target="slides/slide60.xml"/><Relationship Id="rId66" Type="http://schemas.openxmlformats.org/officeDocument/2006/relationships/slide" Target="slides/slide64.xml"/><Relationship Id="rId36" Type="http://schemas.openxmlformats.org/officeDocument/2006/relationships/slide" Target="slides/slide34.xml"/><Relationship Id="rId72" Type="http://schemas.openxmlformats.org/officeDocument/2006/relationships/slide" Target="slides/slide70.xml"/><Relationship Id="rId1" Type="http://schemas.openxmlformats.org/officeDocument/2006/relationships/slideMaster" Target="slideMasters/slideMaster1.xml"/><Relationship Id="rId24" Type="http://schemas.openxmlformats.org/officeDocument/2006/relationships/slide" Target="slides/slide22.xml"/><Relationship Id="rId47" Type="http://schemas.openxmlformats.org/officeDocument/2006/relationships/slide" Target="slides/slide45.xml"/><Relationship Id="rId56" Type="http://schemas.openxmlformats.org/officeDocument/2006/relationships/slide" Target="slides/slide54.xml"/><Relationship Id="rId48" Type="http://schemas.openxmlformats.org/officeDocument/2006/relationships/slide" Target="slides/slide46.xml"/><Relationship Id="rId75" Type="http://schemas.openxmlformats.org/officeDocument/2006/relationships/presProps" Target="presProps.xml"/><Relationship Id="rId8" Type="http://schemas.openxmlformats.org/officeDocument/2006/relationships/slide" Target="slides/slide6.xml"/><Relationship Id="rId13" Type="http://schemas.openxmlformats.org/officeDocument/2006/relationships/slide" Target="slides/slide11.xml"/><Relationship Id="rId32" Type="http://schemas.openxmlformats.org/officeDocument/2006/relationships/slide" Target="slides/slide30.xml"/><Relationship Id="rId37" Type="http://schemas.openxmlformats.org/officeDocument/2006/relationships/slide" Target="slides/slide35.xml"/><Relationship Id="rId52" Type="http://schemas.openxmlformats.org/officeDocument/2006/relationships/slide" Target="slides/slide50.xml"/><Relationship Id="rId65" Type="http://schemas.openxmlformats.org/officeDocument/2006/relationships/slide" Target="slides/slide63.xml"/><Relationship Id="rId67" Type="http://schemas.openxmlformats.org/officeDocument/2006/relationships/slide" Target="slides/slide65.xml"/><Relationship Id="rId54" Type="http://schemas.openxmlformats.org/officeDocument/2006/relationships/slide" Target="slides/slide52.xml"/><Relationship Id="rId12" Type="http://schemas.openxmlformats.org/officeDocument/2006/relationships/slide" Target="slides/slide10.xml"/><Relationship Id="rId76" Type="http://schemas.openxmlformats.org/officeDocument/2006/relationships/viewProps" Target="viewProps.xml"/><Relationship Id="rId3" Type="http://schemas.openxmlformats.org/officeDocument/2006/relationships/slide" Target="slides/slide1.xml"/><Relationship Id="rId23" Type="http://schemas.openxmlformats.org/officeDocument/2006/relationships/slide" Target="slides/slide21.xml"/><Relationship Id="rId61" Type="http://schemas.openxmlformats.org/officeDocument/2006/relationships/slide" Target="slides/slide59.xml"/><Relationship Id="rId53" Type="http://schemas.openxmlformats.org/officeDocument/2006/relationships/slide" Target="slides/slide51.xml"/><Relationship Id="rId26" Type="http://schemas.openxmlformats.org/officeDocument/2006/relationships/slide" Target="slides/slide24.xml"/><Relationship Id="rId30" Type="http://schemas.openxmlformats.org/officeDocument/2006/relationships/slide" Target="slides/slide28.xml"/><Relationship Id="rId11" Type="http://schemas.openxmlformats.org/officeDocument/2006/relationships/slide" Target="slides/slide9.xml"/><Relationship Id="rId68" Type="http://schemas.openxmlformats.org/officeDocument/2006/relationships/slide" Target="slides/slide66.xml"/><Relationship Id="rId29" Type="http://schemas.openxmlformats.org/officeDocument/2006/relationships/slide" Target="slides/slide27.xml"/><Relationship Id="rId16" Type="http://schemas.openxmlformats.org/officeDocument/2006/relationships/slide" Target="slides/slide14.xml"/><Relationship Id="rId33" Type="http://schemas.openxmlformats.org/officeDocument/2006/relationships/slide" Target="slides/slide31.xml"/><Relationship Id="rId41" Type="http://schemas.openxmlformats.org/officeDocument/2006/relationships/slide" Target="slides/slide39.xml"/><Relationship Id="rId5" Type="http://schemas.openxmlformats.org/officeDocument/2006/relationships/slide" Target="slides/slide3.xml"/><Relationship Id="rId15" Type="http://schemas.openxmlformats.org/officeDocument/2006/relationships/slide" Target="slides/slide13.xml"/><Relationship Id="rId78" Type="http://schemas.openxmlformats.org/officeDocument/2006/relationships/tableStyles" Target="tableStyles.xml"/><Relationship Id="rId22" Type="http://schemas.openxmlformats.org/officeDocument/2006/relationships/slide" Target="slides/slide20.xml"/><Relationship Id="rId21"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Arial" charset="0"/>
                <a:cs typeface="Arial" charset="0"/>
              </a:defRPr>
            </a:lvl1pPr>
          </a:lstStyle>
          <a:p>
            <a:pPr>
              <a:defRPr/>
            </a:pPr>
            <a:fld id="{4BBFBCD6-CD40-1F4E-9603-1E733910F61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0B91624-8C53-9E4E-8185-332B31223E44}" type="slidenum">
              <a:rPr lang="nl-NL">
                <a:latin typeface="Arial" pitchFamily="-65" charset="0"/>
                <a:ea typeface="Arial" pitchFamily="-65" charset="0"/>
                <a:cs typeface="Arial" pitchFamily="-65" charset="0"/>
              </a:rPr>
              <a:pPr/>
              <a:t>1</a:t>
            </a:fld>
            <a:endParaRPr lang="nl-NL">
              <a:latin typeface="Arial" pitchFamily="-65" charset="0"/>
              <a:ea typeface="Arial" pitchFamily="-65" charset="0"/>
              <a:cs typeface="Arial" pitchFamily="-65"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B605D6C5-5D8D-7F40-8542-B8A2D834969B}" type="slidenum">
              <a:rPr lang="nl-NL">
                <a:latin typeface="Arial" pitchFamily="-65" charset="0"/>
                <a:ea typeface="Arial" pitchFamily="-65" charset="0"/>
                <a:cs typeface="Arial" pitchFamily="-65" charset="0"/>
              </a:rPr>
              <a:pPr/>
              <a:t>35</a:t>
            </a:fld>
            <a:endParaRPr lang="nl-NL">
              <a:latin typeface="Arial" pitchFamily="-65" charset="0"/>
              <a:ea typeface="Arial" pitchFamily="-65" charset="0"/>
              <a:cs typeface="Arial" pitchFamily="-65"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32E28714-1999-354C-ACF1-F21818EE7C5C}" type="slidenum">
              <a:rPr lang="nl-NL">
                <a:latin typeface="Arial" pitchFamily="-65" charset="0"/>
                <a:ea typeface="Arial" pitchFamily="-65" charset="0"/>
                <a:cs typeface="Arial" pitchFamily="-65" charset="0"/>
              </a:rPr>
              <a:pPr/>
              <a:t>36</a:t>
            </a:fld>
            <a:endParaRPr lang="nl-NL">
              <a:latin typeface="Arial" pitchFamily="-65" charset="0"/>
              <a:ea typeface="Arial" pitchFamily="-65" charset="0"/>
              <a:cs typeface="Arial" pitchFamily="-65"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AE50829A-7611-7649-9510-554229825929}" type="slidenum">
              <a:rPr lang="nl-NL">
                <a:latin typeface="Arial" pitchFamily="-65" charset="0"/>
                <a:ea typeface="Arial" pitchFamily="-65" charset="0"/>
                <a:cs typeface="Arial" pitchFamily="-65" charset="0"/>
              </a:rPr>
              <a:pPr/>
              <a:t>37</a:t>
            </a:fld>
            <a:endParaRPr lang="nl-NL">
              <a:latin typeface="Arial" pitchFamily="-65" charset="0"/>
              <a:ea typeface="Arial" pitchFamily="-65" charset="0"/>
              <a:cs typeface="Arial" pitchFamily="-65"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868B5632-A8DB-7043-BAC5-C5B1E954FFF1}" type="slidenum">
              <a:rPr lang="nl-NL">
                <a:latin typeface="Arial" pitchFamily="-65" charset="0"/>
                <a:ea typeface="Arial" pitchFamily="-65" charset="0"/>
                <a:cs typeface="Arial" pitchFamily="-65" charset="0"/>
              </a:rPr>
              <a:pPr/>
              <a:t>38</a:t>
            </a:fld>
            <a:endParaRPr lang="nl-NL">
              <a:latin typeface="Arial" pitchFamily="-65" charset="0"/>
              <a:ea typeface="Arial" pitchFamily="-65" charset="0"/>
              <a:cs typeface="Arial" pitchFamily="-65"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3DB39053-16D7-024E-B32D-C68E4EBA20E6}" type="slidenum">
              <a:rPr lang="nl-NL">
                <a:latin typeface="Arial" pitchFamily="-65" charset="0"/>
                <a:ea typeface="Arial" pitchFamily="-65" charset="0"/>
                <a:cs typeface="Arial" pitchFamily="-65" charset="0"/>
              </a:rPr>
              <a:pPr/>
              <a:t>39</a:t>
            </a:fld>
            <a:endParaRPr lang="nl-NL">
              <a:latin typeface="Arial" pitchFamily="-65" charset="0"/>
              <a:ea typeface="Arial" pitchFamily="-65" charset="0"/>
              <a:cs typeface="Arial" pitchFamily="-65"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39E839E-777F-E244-BC9A-E7D676FEE075}" type="slidenum">
              <a:rPr lang="nl-NL">
                <a:latin typeface="Arial" pitchFamily="-65" charset="0"/>
                <a:ea typeface="Arial" pitchFamily="-65" charset="0"/>
                <a:cs typeface="Arial" pitchFamily="-65" charset="0"/>
              </a:rPr>
              <a:pPr/>
              <a:t>40</a:t>
            </a:fld>
            <a:endParaRPr lang="nl-NL">
              <a:latin typeface="Arial" pitchFamily="-65" charset="0"/>
              <a:ea typeface="Arial" pitchFamily="-65" charset="0"/>
              <a:cs typeface="Arial" pitchFamily="-65"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BC336DA-5DA9-A942-A740-7D95EC78FC41}" type="slidenum">
              <a:rPr lang="nl-NL">
                <a:latin typeface="Arial" pitchFamily="-65" charset="0"/>
                <a:ea typeface="Arial" pitchFamily="-65" charset="0"/>
                <a:cs typeface="Arial" pitchFamily="-65" charset="0"/>
              </a:rPr>
              <a:pPr/>
              <a:t>41</a:t>
            </a:fld>
            <a:endParaRPr lang="nl-NL">
              <a:latin typeface="Arial" pitchFamily="-65" charset="0"/>
              <a:ea typeface="Arial" pitchFamily="-65" charset="0"/>
              <a:cs typeface="Arial" pitchFamily="-65"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47EEAA60-B818-E840-8F4D-F9140739FB58}" type="slidenum">
              <a:rPr lang="nl-NL">
                <a:latin typeface="Arial" pitchFamily="-65" charset="0"/>
                <a:ea typeface="Arial" pitchFamily="-65" charset="0"/>
                <a:cs typeface="Arial" pitchFamily="-65" charset="0"/>
              </a:rPr>
              <a:pPr/>
              <a:t>42</a:t>
            </a:fld>
            <a:endParaRPr lang="nl-NL">
              <a:latin typeface="Arial" pitchFamily="-65" charset="0"/>
              <a:ea typeface="Arial" pitchFamily="-65" charset="0"/>
              <a:cs typeface="Arial" pitchFamily="-65"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6E9E2F4-0D8F-5D43-84DD-0370CAE2439A}" type="slidenum">
              <a:rPr lang="nl-NL">
                <a:latin typeface="Arial" pitchFamily="-65" charset="0"/>
                <a:ea typeface="Arial" pitchFamily="-65" charset="0"/>
                <a:cs typeface="Arial" pitchFamily="-65" charset="0"/>
              </a:rPr>
              <a:pPr/>
              <a:t>45</a:t>
            </a:fld>
            <a:endParaRPr lang="nl-NL">
              <a:latin typeface="Arial" pitchFamily="-65" charset="0"/>
              <a:ea typeface="Arial" pitchFamily="-65" charset="0"/>
              <a:cs typeface="Arial" pitchFamily="-65"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7F60966-6D11-784A-87B2-4125CE334949}" type="slidenum">
              <a:rPr lang="nl-NL">
                <a:latin typeface="Arial" pitchFamily="-65" charset="0"/>
                <a:ea typeface="Arial" pitchFamily="-65" charset="0"/>
                <a:cs typeface="Arial" pitchFamily="-65" charset="0"/>
              </a:rPr>
              <a:pPr/>
              <a:t>46</a:t>
            </a:fld>
            <a:endParaRPr lang="nl-NL">
              <a:latin typeface="Arial" pitchFamily="-65" charset="0"/>
              <a:ea typeface="Arial" pitchFamily="-65" charset="0"/>
              <a:cs typeface="Arial" pitchFamily="-65"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619E7ED4-EC96-FB44-BEDF-412E13849A16}" type="slidenum">
              <a:rPr lang="nl-NL">
                <a:latin typeface="Arial" pitchFamily="-65" charset="0"/>
                <a:ea typeface="Arial" pitchFamily="-65" charset="0"/>
                <a:cs typeface="Arial" pitchFamily="-65" charset="0"/>
              </a:rPr>
              <a:pPr/>
              <a:t>24</a:t>
            </a:fld>
            <a:endParaRPr lang="nl-NL">
              <a:latin typeface="Arial" pitchFamily="-65" charset="0"/>
              <a:ea typeface="Arial" pitchFamily="-65" charset="0"/>
              <a:cs typeface="Arial" pitchFamily="-65"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DFDD013-1B43-A54B-A88A-EBCC8B5A4DE5}" type="slidenum">
              <a:rPr lang="nl-NL">
                <a:latin typeface="Arial" pitchFamily="-65" charset="0"/>
                <a:ea typeface="Arial" pitchFamily="-65" charset="0"/>
                <a:cs typeface="Arial" pitchFamily="-65" charset="0"/>
              </a:rPr>
              <a:pPr/>
              <a:t>47</a:t>
            </a:fld>
            <a:endParaRPr lang="nl-NL">
              <a:latin typeface="Arial" pitchFamily="-65" charset="0"/>
              <a:ea typeface="Arial" pitchFamily="-65" charset="0"/>
              <a:cs typeface="Arial" pitchFamily="-65" charset="0"/>
            </a:endParaRPr>
          </a:p>
        </p:txBody>
      </p:sp>
      <p:sp>
        <p:nvSpPr>
          <p:cNvPr id="83971" name="Rectangle 2"/>
          <p:cNvSpPr>
            <a:spLocks noGrp="1" noRot="1" noChangeAspect="1" noChangeArrowheads="1" noTextEdit="1"/>
          </p:cNvSpPr>
          <p:nvPr>
            <p:ph type="sldImg"/>
          </p:nvPr>
        </p:nvSpPr>
        <p:spPr>
          <a:xfrm>
            <a:off x="1143000" y="685800"/>
            <a:ext cx="4573588" cy="3429000"/>
          </a:xfrm>
          <a:ln/>
        </p:spPr>
      </p:sp>
      <p:sp>
        <p:nvSpPr>
          <p:cNvPr id="83972"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F2EE90A-6596-0047-B348-F3F0AA36F940}" type="slidenum">
              <a:rPr lang="nl-NL">
                <a:latin typeface="Arial" pitchFamily="-65" charset="0"/>
                <a:ea typeface="Arial" pitchFamily="-65" charset="0"/>
                <a:cs typeface="Arial" pitchFamily="-65" charset="0"/>
              </a:rPr>
              <a:pPr/>
              <a:t>50</a:t>
            </a:fld>
            <a:endParaRPr lang="nl-NL">
              <a:latin typeface="Arial" pitchFamily="-65" charset="0"/>
              <a:ea typeface="Arial" pitchFamily="-65" charset="0"/>
              <a:cs typeface="Arial" pitchFamily="-65"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9CF80AF6-51F6-894C-B451-8724232E7FC1}" type="slidenum">
              <a:rPr lang="nl-NL">
                <a:latin typeface="Arial" pitchFamily="-65" charset="0"/>
                <a:ea typeface="Arial" pitchFamily="-65" charset="0"/>
                <a:cs typeface="Arial" pitchFamily="-65" charset="0"/>
              </a:rPr>
              <a:pPr/>
              <a:t>51</a:t>
            </a:fld>
            <a:endParaRPr lang="nl-NL">
              <a:latin typeface="Arial" pitchFamily="-65" charset="0"/>
              <a:ea typeface="Arial" pitchFamily="-65" charset="0"/>
              <a:cs typeface="Arial" pitchFamily="-65"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6B6C8AD7-5FC9-C046-9213-D505F91DD94E}" type="slidenum">
              <a:rPr lang="nl-NL">
                <a:latin typeface="Arial" pitchFamily="-65" charset="0"/>
                <a:ea typeface="Arial" pitchFamily="-65" charset="0"/>
                <a:cs typeface="Arial" pitchFamily="-65" charset="0"/>
              </a:rPr>
              <a:pPr/>
              <a:t>52</a:t>
            </a:fld>
            <a:endParaRPr lang="nl-NL">
              <a:latin typeface="Arial" pitchFamily="-65" charset="0"/>
              <a:ea typeface="Arial" pitchFamily="-65" charset="0"/>
              <a:cs typeface="Arial" pitchFamily="-65"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201E5AD-BA85-6241-AEFE-9C8542AC9FC2}" type="slidenum">
              <a:rPr lang="nl-NL">
                <a:latin typeface="Arial" pitchFamily="-65" charset="0"/>
                <a:ea typeface="Arial" pitchFamily="-65" charset="0"/>
                <a:cs typeface="Arial" pitchFamily="-65" charset="0"/>
              </a:rPr>
              <a:pPr/>
              <a:t>53</a:t>
            </a:fld>
            <a:endParaRPr lang="nl-NL">
              <a:latin typeface="Arial" pitchFamily="-65" charset="0"/>
              <a:ea typeface="Arial" pitchFamily="-65" charset="0"/>
              <a:cs typeface="Arial" pitchFamily="-65"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BB651AC-E730-0041-88F9-66550F72FDD2}" type="slidenum">
              <a:rPr lang="nl-NL">
                <a:latin typeface="Arial" pitchFamily="-65" charset="0"/>
                <a:ea typeface="Arial" pitchFamily="-65" charset="0"/>
                <a:cs typeface="Arial" pitchFamily="-65" charset="0"/>
              </a:rPr>
              <a:pPr/>
              <a:t>54</a:t>
            </a:fld>
            <a:endParaRPr lang="nl-NL">
              <a:latin typeface="Arial" pitchFamily="-65" charset="0"/>
              <a:ea typeface="Arial" pitchFamily="-65" charset="0"/>
              <a:cs typeface="Arial" pitchFamily="-65"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5BA9D52-98A8-FF40-82E1-073FECB42829}" type="slidenum">
              <a:rPr lang="nl-NL">
                <a:latin typeface="Arial" pitchFamily="-65" charset="0"/>
                <a:ea typeface="Arial" pitchFamily="-65" charset="0"/>
                <a:cs typeface="Arial" pitchFamily="-65" charset="0"/>
              </a:rPr>
              <a:pPr/>
              <a:t>56</a:t>
            </a:fld>
            <a:endParaRPr lang="nl-NL">
              <a:latin typeface="Arial" pitchFamily="-65" charset="0"/>
              <a:ea typeface="Arial" pitchFamily="-65" charset="0"/>
              <a:cs typeface="Arial" pitchFamily="-65"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DEB204F8-7CF1-8B4D-82B9-8C42973101B9}" type="slidenum">
              <a:rPr lang="nl-NL">
                <a:latin typeface="Arial" pitchFamily="-65" charset="0"/>
                <a:ea typeface="Arial" pitchFamily="-65" charset="0"/>
                <a:cs typeface="Arial" pitchFamily="-65" charset="0"/>
              </a:rPr>
              <a:pPr/>
              <a:t>57</a:t>
            </a:fld>
            <a:endParaRPr lang="nl-NL">
              <a:latin typeface="Arial" pitchFamily="-65" charset="0"/>
              <a:ea typeface="Arial" pitchFamily="-65" charset="0"/>
              <a:cs typeface="Arial" pitchFamily="-65"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F75803DD-CA0A-E743-81AB-EAC3F5C078B6}" type="slidenum">
              <a:rPr lang="nl-NL">
                <a:latin typeface="Arial" pitchFamily="-65" charset="0"/>
                <a:ea typeface="Arial" pitchFamily="-65" charset="0"/>
                <a:cs typeface="Arial" pitchFamily="-65" charset="0"/>
              </a:rPr>
              <a:pPr/>
              <a:t>28</a:t>
            </a:fld>
            <a:endParaRPr lang="nl-NL">
              <a:latin typeface="Arial" pitchFamily="-65" charset="0"/>
              <a:ea typeface="Arial" pitchFamily="-65" charset="0"/>
              <a:cs typeface="Arial" pitchFamily="-65"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A03EBAF4-16F8-0D49-BA9D-5512BD11C0F3}" type="slidenum">
              <a:rPr lang="nl-NL">
                <a:latin typeface="Arial" pitchFamily="-65" charset="0"/>
                <a:ea typeface="Arial" pitchFamily="-65" charset="0"/>
                <a:cs typeface="Arial" pitchFamily="-65" charset="0"/>
              </a:rPr>
              <a:pPr/>
              <a:t>29</a:t>
            </a:fld>
            <a:endParaRPr lang="nl-NL">
              <a:latin typeface="Arial" pitchFamily="-65" charset="0"/>
              <a:ea typeface="Arial" pitchFamily="-65" charset="0"/>
              <a:cs typeface="Arial" pitchFamily="-65"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B0F25B2-5DCD-8045-9840-6CEB163FF3F9}" type="slidenum">
              <a:rPr lang="nl-NL">
                <a:latin typeface="Arial" pitchFamily="-65" charset="0"/>
                <a:ea typeface="Arial" pitchFamily="-65" charset="0"/>
                <a:cs typeface="Arial" pitchFamily="-65" charset="0"/>
              </a:rPr>
              <a:pPr/>
              <a:t>30</a:t>
            </a:fld>
            <a:endParaRPr lang="nl-NL">
              <a:latin typeface="Arial" pitchFamily="-65" charset="0"/>
              <a:ea typeface="Arial" pitchFamily="-65" charset="0"/>
              <a:cs typeface="Arial" pitchFamily="-65"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D630C8E-3F29-BE47-829B-CEF6E97933E4}" type="slidenum">
              <a:rPr lang="nl-NL">
                <a:latin typeface="Arial" pitchFamily="-65" charset="0"/>
                <a:ea typeface="Arial" pitchFamily="-65" charset="0"/>
                <a:cs typeface="Arial" pitchFamily="-65" charset="0"/>
              </a:rPr>
              <a:pPr/>
              <a:t>31</a:t>
            </a:fld>
            <a:endParaRPr lang="nl-NL">
              <a:latin typeface="Arial" pitchFamily="-65" charset="0"/>
              <a:ea typeface="Arial" pitchFamily="-65" charset="0"/>
              <a:cs typeface="Arial" pitchFamily="-65"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756A15A-CA6B-6647-9B2C-34229DE4E0EA}" type="slidenum">
              <a:rPr lang="nl-NL">
                <a:latin typeface="Arial" pitchFamily="-65" charset="0"/>
                <a:ea typeface="Arial" pitchFamily="-65" charset="0"/>
                <a:cs typeface="Arial" pitchFamily="-65" charset="0"/>
              </a:rPr>
              <a:pPr/>
              <a:t>32</a:t>
            </a:fld>
            <a:endParaRPr lang="nl-NL">
              <a:latin typeface="Arial" pitchFamily="-65" charset="0"/>
              <a:ea typeface="Arial" pitchFamily="-65" charset="0"/>
              <a:cs typeface="Arial" pitchFamily="-65"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9DC328E-8CD8-7B42-8E32-FA476D592BB4}" type="slidenum">
              <a:rPr lang="nl-NL">
                <a:latin typeface="Arial" pitchFamily="-65" charset="0"/>
                <a:ea typeface="Arial" pitchFamily="-65" charset="0"/>
                <a:cs typeface="Arial" pitchFamily="-65" charset="0"/>
              </a:rPr>
              <a:pPr/>
              <a:t>33</a:t>
            </a:fld>
            <a:endParaRPr lang="nl-NL">
              <a:latin typeface="Arial" pitchFamily="-65" charset="0"/>
              <a:ea typeface="Arial" pitchFamily="-65" charset="0"/>
              <a:cs typeface="Arial" pitchFamily="-65"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3A32DE9-6C5D-D344-90C3-E7A95D3874ED}" type="slidenum">
              <a:rPr lang="nl-NL">
                <a:latin typeface="Arial" pitchFamily="-65" charset="0"/>
                <a:ea typeface="Arial" pitchFamily="-65" charset="0"/>
                <a:cs typeface="Arial" pitchFamily="-65" charset="0"/>
              </a:rPr>
              <a:pPr/>
              <a:t>34</a:t>
            </a:fld>
            <a:endParaRPr lang="nl-NL">
              <a:latin typeface="Arial" pitchFamily="-65" charset="0"/>
              <a:ea typeface="Arial" pitchFamily="-65" charset="0"/>
              <a:cs typeface="Arial" pitchFamily="-65"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nl-NL">
              <a:latin typeface="Arial" pitchFamily="-65" charset="0"/>
              <a:ea typeface="Arial" pitchFamily="-65" charset="0"/>
              <a:cs typeface="Arial" pitchFamily="-65"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4" name="Picture 10" descr="VUB_logo sign"/>
          <p:cNvPicPr>
            <a:picLocks noChangeAspect="1" noChangeArrowheads="1"/>
          </p:cNvPicPr>
          <p:nvPr userDrawn="1"/>
        </p:nvPicPr>
        <p:blipFill>
          <a:blip r:embed="rId2"/>
          <a:srcRect/>
          <a:stretch>
            <a:fillRect/>
          </a:stretch>
        </p:blipFill>
        <p:spPr bwMode="auto">
          <a:xfrm>
            <a:off x="5181600" y="5541963"/>
            <a:ext cx="3490913" cy="706437"/>
          </a:xfrm>
          <a:prstGeom prst="rect">
            <a:avLst/>
          </a:prstGeom>
          <a:noFill/>
          <a:ln w="9525">
            <a:noFill/>
            <a:miter lim="800000"/>
            <a:headEnd/>
            <a:tailEnd/>
          </a:ln>
        </p:spPr>
      </p:pic>
      <p:sp>
        <p:nvSpPr>
          <p:cNvPr id="3074" name="Rectangle 2"/>
          <p:cNvSpPr>
            <a:spLocks noGrp="1" noChangeArrowheads="1"/>
          </p:cNvSpPr>
          <p:nvPr>
            <p:ph type="ctrTitle"/>
          </p:nvPr>
        </p:nvSpPr>
        <p:spPr>
          <a:xfrm>
            <a:off x="4211638" y="1484313"/>
            <a:ext cx="4532312" cy="1657350"/>
          </a:xfrm>
        </p:spPr>
        <p:txBody>
          <a:bodyPr/>
          <a:lstStyle>
            <a:lvl1pPr algn="r">
              <a:defRPr sz="3200">
                <a:solidFill>
                  <a:schemeClr val="bg1"/>
                </a:solidFill>
              </a:defRPr>
            </a:lvl1pPr>
          </a:lstStyle>
          <a:p>
            <a:r>
              <a:rPr lang="en-US"/>
              <a:t>Dag Van De Onderzoeker</a:t>
            </a:r>
            <a:br>
              <a:rPr lang="en-US"/>
            </a:br>
            <a:r>
              <a:rPr lang="en-US"/>
              <a:t>Opening</a:t>
            </a:r>
          </a:p>
        </p:txBody>
      </p:sp>
      <p:sp>
        <p:nvSpPr>
          <p:cNvPr id="3075" name="Rectangle 3"/>
          <p:cNvSpPr>
            <a:spLocks noGrp="1" noChangeArrowheads="1"/>
          </p:cNvSpPr>
          <p:nvPr>
            <p:ph type="subTitle" idx="1"/>
          </p:nvPr>
        </p:nvSpPr>
        <p:spPr>
          <a:xfrm>
            <a:off x="4211638" y="3284538"/>
            <a:ext cx="4529137" cy="1008062"/>
          </a:xfrm>
        </p:spPr>
        <p:txBody>
          <a:bodyPr/>
          <a:lstStyle>
            <a:lvl1pPr marL="0" indent="0" algn="r">
              <a:lnSpc>
                <a:spcPct val="105000"/>
              </a:lnSpc>
              <a:buFontTx/>
              <a:buNone/>
              <a:defRPr sz="1400">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90F51E3-5404-9B47-A3B1-D11661D848A8}"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7988" y="274638"/>
            <a:ext cx="1928812" cy="54594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71550" y="274638"/>
            <a:ext cx="5634038" cy="54594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FE37F19-834A-C04F-9FAE-24DE770D5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38F3B42-6690-6441-8140-72F35215B5C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CBF612E-944E-C747-918D-6213BEFB626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2DA37C4-1E05-B94F-A064-1D1FB4FED07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71550" y="1600200"/>
            <a:ext cx="3781425" cy="4133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5375" y="1600200"/>
            <a:ext cx="3781425" cy="4133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073011A-4A77-AC48-B55D-FFA971E3588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67454D7-9E10-644B-A658-17ECED2FF1F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C37DC3C7-A8EA-7543-9A12-17F344CC8B0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468121C-E760-2D46-966C-D4CFB00CE60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524D0000-CA60-F24D-B8B2-B1A851627DC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65CD36C-29C0-5C4C-B476-B65E28BA9C2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png"/><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hyperlink" Target="mailto:jodhondt@vub.ac.be" TargetMode="Externa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theme" Target="../theme/theme2.xml"/><Relationship Id="rId3" Type="http://schemas.openxmlformats.org/officeDocument/2006/relationships/image" Target="../media/image1.png"/><Relationship Id="rId5" Type="http://schemas.openxmlformats.org/officeDocument/2006/relationships/hyperlink" Target="mailto:jodhondt@vub.ac.be" TargetMode="Externa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1026" name="Picture 7" descr="bl-balk"/>
          <p:cNvPicPr>
            <a:picLocks noChangeAspect="1" noChangeArrowheads="1"/>
          </p:cNvPicPr>
          <p:nvPr userDrawn="1"/>
        </p:nvPicPr>
        <p:blipFill>
          <a:blip r:embed="rId13"/>
          <a:srcRect l="79222" t="17621" b="7379"/>
          <a:stretch>
            <a:fillRect/>
          </a:stretch>
        </p:blipFill>
        <p:spPr bwMode="auto">
          <a:xfrm>
            <a:off x="0" y="0"/>
            <a:ext cx="746125"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971550" y="274638"/>
            <a:ext cx="77152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71550" y="1600200"/>
            <a:ext cx="7715250" cy="4133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8532813" y="6597650"/>
            <a:ext cx="611187"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ea typeface="Arial" charset="0"/>
                <a:cs typeface="Arial" charset="0"/>
              </a:defRPr>
            </a:lvl1pPr>
          </a:lstStyle>
          <a:p>
            <a:pPr>
              <a:defRPr/>
            </a:pPr>
            <a:fld id="{EBABEBF7-6C1B-2242-8866-F8AA470ED201}" type="slidenum">
              <a:rPr lang="en-US"/>
              <a:pPr>
                <a:defRPr/>
              </a:pPr>
              <a:t>‹#›</a:t>
            </a:fld>
            <a:endParaRPr lang="en-US" dirty="0"/>
          </a:p>
        </p:txBody>
      </p:sp>
      <p:pic>
        <p:nvPicPr>
          <p:cNvPr id="2" name="Picture 10" descr="VUB_logo sign"/>
          <p:cNvPicPr>
            <a:picLocks noChangeAspect="1" noChangeArrowheads="1"/>
          </p:cNvPicPr>
          <p:nvPr userDrawn="1"/>
        </p:nvPicPr>
        <p:blipFill>
          <a:blip r:embed="rId14"/>
          <a:srcRect/>
          <a:stretch>
            <a:fillRect/>
          </a:stretch>
        </p:blipFill>
        <p:spPr bwMode="auto">
          <a:xfrm>
            <a:off x="76200" y="6164263"/>
            <a:ext cx="3048000" cy="617537"/>
          </a:xfrm>
          <a:prstGeom prst="rect">
            <a:avLst/>
          </a:prstGeom>
          <a:noFill/>
          <a:ln w="9525">
            <a:noFill/>
            <a:miter lim="800000"/>
            <a:headEnd/>
            <a:tailEnd/>
          </a:ln>
        </p:spPr>
      </p:pic>
      <p:sp>
        <p:nvSpPr>
          <p:cNvPr id="10" name="TextBox 9"/>
          <p:cNvSpPr txBox="1"/>
          <p:nvPr userDrawn="1"/>
        </p:nvSpPr>
        <p:spPr>
          <a:xfrm>
            <a:off x="6524625" y="6172200"/>
            <a:ext cx="2314575" cy="584200"/>
          </a:xfrm>
          <a:prstGeom prst="rect">
            <a:avLst/>
          </a:prstGeom>
          <a:noFill/>
        </p:spPr>
        <p:txBody>
          <a:bodyPr wrap="none">
            <a:spAutoFit/>
          </a:bodyPr>
          <a:lstStyle/>
          <a:p>
            <a:pPr>
              <a:defRPr/>
            </a:pPr>
            <a:r>
              <a:rPr lang="en-US" sz="1600" dirty="0">
                <a:solidFill>
                  <a:srgbClr val="418A0B"/>
                </a:solidFill>
                <a:latin typeface="+mn-lt"/>
                <a:ea typeface="Arial" charset="0"/>
                <a:cs typeface="Arial" charset="0"/>
              </a:rPr>
              <a:t>Prof. Jorgen </a:t>
            </a:r>
            <a:r>
              <a:rPr lang="en-US" sz="1600" dirty="0" err="1">
                <a:solidFill>
                  <a:srgbClr val="418A0B"/>
                </a:solidFill>
                <a:latin typeface="+mn-lt"/>
                <a:ea typeface="Arial" charset="0"/>
                <a:cs typeface="Arial" charset="0"/>
              </a:rPr>
              <a:t>D’Hondt</a:t>
            </a:r>
            <a:endParaRPr lang="en-US" sz="1600" dirty="0">
              <a:solidFill>
                <a:srgbClr val="418A0B"/>
              </a:solidFill>
              <a:latin typeface="+mn-lt"/>
              <a:ea typeface="Arial" charset="0"/>
              <a:cs typeface="Arial" charset="0"/>
            </a:endParaRPr>
          </a:p>
          <a:p>
            <a:pPr>
              <a:defRPr/>
            </a:pPr>
            <a:r>
              <a:rPr lang="en-US" sz="1600" dirty="0">
                <a:solidFill>
                  <a:srgbClr val="418A0B"/>
                </a:solidFill>
                <a:latin typeface="+mn-lt"/>
                <a:ea typeface="Arial" charset="0"/>
                <a:cs typeface="Arial" charset="0"/>
                <a:hlinkClick r:id="rId15"/>
              </a:rPr>
              <a:t>jodhondt@vub.ac.be</a:t>
            </a:r>
            <a:r>
              <a:rPr lang="en-US" sz="1600" dirty="0">
                <a:solidFill>
                  <a:srgbClr val="418A0B"/>
                </a:solidFill>
                <a:latin typeface="+mn-lt"/>
                <a:ea typeface="Arial" charset="0"/>
                <a:cs typeface="Arial" charset="0"/>
              </a:rPr>
              <a:t> </a:t>
            </a:r>
          </a:p>
        </p:txBody>
      </p:sp>
    </p:spTree>
  </p:cSld>
  <p:clrMap bg1="dk1" tx1="lt1" bg2="dk2" tx2="lt2" accent1="accent1" accent2="accent2" accent3="accent3" accent4="accent4" accent5="accent5" accent6="accent6" hlink="hlink" folHlink="folHlink"/>
  <p:sldLayoutIdLst>
    <p:sldLayoutId id="2147483834"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charset="0"/>
          <a:ea typeface="Arial" charset="0"/>
          <a:cs typeface="Arial" charset="0"/>
        </a:defRPr>
      </a:lvl2pPr>
      <a:lvl3pPr algn="l" rtl="0" eaLnBrk="0" fontAlgn="base" hangingPunct="0">
        <a:spcBef>
          <a:spcPct val="0"/>
        </a:spcBef>
        <a:spcAft>
          <a:spcPct val="0"/>
        </a:spcAft>
        <a:defRPr sz="4400">
          <a:solidFill>
            <a:schemeClr val="tx2"/>
          </a:solidFill>
          <a:latin typeface="Garamond" charset="0"/>
          <a:ea typeface="Arial" charset="0"/>
          <a:cs typeface="Arial" charset="0"/>
        </a:defRPr>
      </a:lvl3pPr>
      <a:lvl4pPr algn="l" rtl="0" eaLnBrk="0" fontAlgn="base" hangingPunct="0">
        <a:spcBef>
          <a:spcPct val="0"/>
        </a:spcBef>
        <a:spcAft>
          <a:spcPct val="0"/>
        </a:spcAft>
        <a:defRPr sz="4400">
          <a:solidFill>
            <a:schemeClr val="tx2"/>
          </a:solidFill>
          <a:latin typeface="Garamond" charset="0"/>
          <a:ea typeface="Arial" charset="0"/>
          <a:cs typeface="Arial" charset="0"/>
        </a:defRPr>
      </a:lvl4pPr>
      <a:lvl5pPr algn="l" rtl="0" eaLnBrk="0" fontAlgn="base" hangingPunct="0">
        <a:spcBef>
          <a:spcPct val="0"/>
        </a:spcBef>
        <a:spcAft>
          <a:spcPct val="0"/>
        </a:spcAft>
        <a:defRPr sz="4400">
          <a:solidFill>
            <a:schemeClr val="tx2"/>
          </a:solidFill>
          <a:latin typeface="Garamond" charset="0"/>
          <a:ea typeface="Arial" charset="0"/>
          <a:cs typeface="Arial" charset="0"/>
        </a:defRPr>
      </a:lvl5pPr>
      <a:lvl6pPr marL="457200" algn="l" rtl="0" fontAlgn="base">
        <a:spcBef>
          <a:spcPct val="0"/>
        </a:spcBef>
        <a:spcAft>
          <a:spcPct val="0"/>
        </a:spcAft>
        <a:defRPr sz="4400">
          <a:solidFill>
            <a:schemeClr val="tx2"/>
          </a:solidFill>
          <a:latin typeface="Garamond" charset="0"/>
          <a:ea typeface="Arial" charset="0"/>
          <a:cs typeface="Arial" charset="0"/>
        </a:defRPr>
      </a:lvl6pPr>
      <a:lvl7pPr marL="914400" algn="l" rtl="0" fontAlgn="base">
        <a:spcBef>
          <a:spcPct val="0"/>
        </a:spcBef>
        <a:spcAft>
          <a:spcPct val="0"/>
        </a:spcAft>
        <a:defRPr sz="4400">
          <a:solidFill>
            <a:schemeClr val="tx2"/>
          </a:solidFill>
          <a:latin typeface="Garamond" charset="0"/>
          <a:ea typeface="Arial" charset="0"/>
          <a:cs typeface="Arial" charset="0"/>
        </a:defRPr>
      </a:lvl7pPr>
      <a:lvl8pPr marL="1371600" algn="l" rtl="0" fontAlgn="base">
        <a:spcBef>
          <a:spcPct val="0"/>
        </a:spcBef>
        <a:spcAft>
          <a:spcPct val="0"/>
        </a:spcAft>
        <a:defRPr sz="4400">
          <a:solidFill>
            <a:schemeClr val="tx2"/>
          </a:solidFill>
          <a:latin typeface="Garamond" charset="0"/>
          <a:ea typeface="Arial" charset="0"/>
          <a:cs typeface="Arial" charset="0"/>
        </a:defRPr>
      </a:lvl8pPr>
      <a:lvl9pPr marL="1828800" algn="l" rtl="0" fontAlgn="base">
        <a:spcBef>
          <a:spcPct val="0"/>
        </a:spcBef>
        <a:spcAft>
          <a:spcPct val="0"/>
        </a:spcAft>
        <a:defRPr sz="4400">
          <a:solidFill>
            <a:schemeClr val="tx2"/>
          </a:solidFill>
          <a:latin typeface="Garamond" charset="0"/>
          <a:ea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itchFamily="-65" charset="0"/>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a:solidFill>
            <a:schemeClr val="tx1"/>
          </a:solidFill>
          <a:latin typeface="+mn-lt"/>
          <a:ea typeface="+mn-ea"/>
          <a:cs typeface="+mn-cs"/>
        </a:defRPr>
      </a:lvl5pPr>
      <a:lvl6pPr marL="2514600" indent="-228600" algn="l" rtl="0" fontAlgn="base">
        <a:spcBef>
          <a:spcPct val="20000"/>
        </a:spcBef>
        <a:spcAft>
          <a:spcPct val="0"/>
        </a:spcAft>
        <a:buClr>
          <a:schemeClr val="tx2"/>
        </a:buClr>
        <a:buChar char="»"/>
        <a:defRPr>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0EBE5"/>
        </a:solidFill>
        <a:effectLst/>
      </p:bgPr>
    </p:bg>
    <p:spTree>
      <p:nvGrpSpPr>
        <p:cNvPr id="1" name=""/>
        <p:cNvGrpSpPr/>
        <p:nvPr/>
      </p:nvGrpSpPr>
      <p:grpSpPr>
        <a:xfrm>
          <a:off x="0" y="0"/>
          <a:ext cx="0" cy="0"/>
          <a:chOff x="0" y="0"/>
          <a:chExt cx="0" cy="0"/>
        </a:xfrm>
      </p:grpSpPr>
      <p:pic>
        <p:nvPicPr>
          <p:cNvPr id="13314" name="Picture 7" descr="bl-balk"/>
          <p:cNvPicPr>
            <a:picLocks noChangeAspect="1" noChangeArrowheads="1"/>
          </p:cNvPicPr>
          <p:nvPr userDrawn="1"/>
        </p:nvPicPr>
        <p:blipFill>
          <a:blip r:embed="rId3"/>
          <a:srcRect l="79222" t="17621" b="7379"/>
          <a:stretch>
            <a:fillRect/>
          </a:stretch>
        </p:blipFill>
        <p:spPr bwMode="auto">
          <a:xfrm>
            <a:off x="0" y="0"/>
            <a:ext cx="746125" cy="6858000"/>
          </a:xfrm>
          <a:prstGeom prst="rect">
            <a:avLst/>
          </a:prstGeom>
          <a:noFill/>
          <a:ln w="9525">
            <a:noFill/>
            <a:miter lim="800000"/>
            <a:headEnd/>
            <a:tailEnd/>
          </a:ln>
        </p:spPr>
      </p:pic>
      <p:sp>
        <p:nvSpPr>
          <p:cNvPr id="13315" name="Rectangle 2"/>
          <p:cNvSpPr>
            <a:spLocks noGrp="1" noChangeArrowheads="1"/>
          </p:cNvSpPr>
          <p:nvPr>
            <p:ph type="title"/>
          </p:nvPr>
        </p:nvSpPr>
        <p:spPr bwMode="auto">
          <a:xfrm>
            <a:off x="971550" y="274638"/>
            <a:ext cx="77152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3"/>
          <p:cNvSpPr>
            <a:spLocks noGrp="1" noChangeArrowheads="1"/>
          </p:cNvSpPr>
          <p:nvPr>
            <p:ph type="body" idx="1"/>
          </p:nvPr>
        </p:nvSpPr>
        <p:spPr bwMode="auto">
          <a:xfrm>
            <a:off x="971550" y="1600200"/>
            <a:ext cx="7715250" cy="4133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8532813" y="6597650"/>
            <a:ext cx="611187"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ea typeface="Arial" charset="0"/>
                <a:cs typeface="Arial" charset="0"/>
              </a:defRPr>
            </a:lvl1pPr>
          </a:lstStyle>
          <a:p>
            <a:pPr>
              <a:defRPr/>
            </a:pPr>
            <a:fld id="{8F9828FB-4EF6-A844-8A83-382F1B99B05A}" type="slidenum">
              <a:rPr lang="en-US"/>
              <a:pPr>
                <a:defRPr/>
              </a:pPr>
              <a:t>‹#›</a:t>
            </a:fld>
            <a:endParaRPr lang="en-US" dirty="0"/>
          </a:p>
        </p:txBody>
      </p:sp>
      <p:pic>
        <p:nvPicPr>
          <p:cNvPr id="13318" name="Picture 10" descr="VUB_logo sign"/>
          <p:cNvPicPr>
            <a:picLocks noChangeAspect="1" noChangeArrowheads="1"/>
          </p:cNvPicPr>
          <p:nvPr userDrawn="1"/>
        </p:nvPicPr>
        <p:blipFill>
          <a:blip r:embed="rId4"/>
          <a:srcRect/>
          <a:stretch>
            <a:fillRect/>
          </a:stretch>
        </p:blipFill>
        <p:spPr bwMode="auto">
          <a:xfrm>
            <a:off x="76200" y="6164263"/>
            <a:ext cx="3048000" cy="617537"/>
          </a:xfrm>
          <a:prstGeom prst="rect">
            <a:avLst/>
          </a:prstGeom>
          <a:noFill/>
          <a:ln w="9525">
            <a:noFill/>
            <a:miter lim="800000"/>
            <a:headEnd/>
            <a:tailEnd/>
          </a:ln>
        </p:spPr>
      </p:pic>
      <p:sp>
        <p:nvSpPr>
          <p:cNvPr id="10" name="TextBox 9"/>
          <p:cNvSpPr txBox="1"/>
          <p:nvPr userDrawn="1"/>
        </p:nvSpPr>
        <p:spPr>
          <a:xfrm>
            <a:off x="6524625" y="6172200"/>
            <a:ext cx="2314575" cy="584200"/>
          </a:xfrm>
          <a:prstGeom prst="rect">
            <a:avLst/>
          </a:prstGeom>
          <a:noFill/>
        </p:spPr>
        <p:txBody>
          <a:bodyPr wrap="none">
            <a:spAutoFit/>
          </a:bodyPr>
          <a:lstStyle/>
          <a:p>
            <a:pPr>
              <a:defRPr/>
            </a:pPr>
            <a:r>
              <a:rPr lang="en-US" sz="1600" dirty="0">
                <a:solidFill>
                  <a:srgbClr val="418A0B"/>
                </a:solidFill>
                <a:latin typeface="+mn-lt"/>
                <a:ea typeface="Arial" charset="0"/>
                <a:cs typeface="Arial" charset="0"/>
              </a:rPr>
              <a:t>Prof. Jorgen </a:t>
            </a:r>
            <a:r>
              <a:rPr lang="en-US" sz="1600" dirty="0" err="1">
                <a:solidFill>
                  <a:srgbClr val="418A0B"/>
                </a:solidFill>
                <a:latin typeface="+mn-lt"/>
                <a:ea typeface="Arial" charset="0"/>
                <a:cs typeface="Arial" charset="0"/>
              </a:rPr>
              <a:t>D’Hondt</a:t>
            </a:r>
            <a:endParaRPr lang="en-US" sz="1600" dirty="0">
              <a:solidFill>
                <a:srgbClr val="418A0B"/>
              </a:solidFill>
              <a:latin typeface="+mn-lt"/>
              <a:ea typeface="Arial" charset="0"/>
              <a:cs typeface="Arial" charset="0"/>
            </a:endParaRPr>
          </a:p>
          <a:p>
            <a:pPr>
              <a:defRPr/>
            </a:pPr>
            <a:r>
              <a:rPr lang="en-US" sz="1600" dirty="0">
                <a:solidFill>
                  <a:srgbClr val="418A0B"/>
                </a:solidFill>
                <a:latin typeface="+mn-lt"/>
                <a:ea typeface="Arial" charset="0"/>
                <a:cs typeface="Arial" charset="0"/>
                <a:hlinkClick r:id="rId5"/>
              </a:rPr>
              <a:t>jodhondt@vub.ac.be</a:t>
            </a:r>
            <a:r>
              <a:rPr lang="en-US" sz="1600" dirty="0">
                <a:solidFill>
                  <a:srgbClr val="418A0B"/>
                </a:solidFill>
                <a:latin typeface="+mn-lt"/>
                <a:ea typeface="Arial" charset="0"/>
                <a:cs typeface="Arial" charset="0"/>
              </a:rPr>
              <a:t> </a:t>
            </a:r>
          </a:p>
        </p:txBody>
      </p:sp>
    </p:spTree>
  </p:cSld>
  <p:clrMap bg1="lt1" tx1="dk1" bg2="lt2" tx2="dk2" accent1="accent1" accent2="accent2" accent3="accent3" accent4="accent4" accent5="accent5" accent6="accent6" hlink="hlink" folHlink="folHlink"/>
  <p:sldLayoutIdLst>
    <p:sldLayoutId id="2147483833" r:id="rId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charset="0"/>
          <a:ea typeface="Arial" charset="0"/>
          <a:cs typeface="Arial" charset="0"/>
        </a:defRPr>
      </a:lvl2pPr>
      <a:lvl3pPr algn="l" rtl="0" eaLnBrk="0" fontAlgn="base" hangingPunct="0">
        <a:spcBef>
          <a:spcPct val="0"/>
        </a:spcBef>
        <a:spcAft>
          <a:spcPct val="0"/>
        </a:spcAft>
        <a:defRPr sz="4400">
          <a:solidFill>
            <a:schemeClr val="tx2"/>
          </a:solidFill>
          <a:latin typeface="Garamond" charset="0"/>
          <a:ea typeface="Arial" charset="0"/>
          <a:cs typeface="Arial" charset="0"/>
        </a:defRPr>
      </a:lvl3pPr>
      <a:lvl4pPr algn="l" rtl="0" eaLnBrk="0" fontAlgn="base" hangingPunct="0">
        <a:spcBef>
          <a:spcPct val="0"/>
        </a:spcBef>
        <a:spcAft>
          <a:spcPct val="0"/>
        </a:spcAft>
        <a:defRPr sz="4400">
          <a:solidFill>
            <a:schemeClr val="tx2"/>
          </a:solidFill>
          <a:latin typeface="Garamond" charset="0"/>
          <a:ea typeface="Arial" charset="0"/>
          <a:cs typeface="Arial" charset="0"/>
        </a:defRPr>
      </a:lvl4pPr>
      <a:lvl5pPr algn="l" rtl="0" eaLnBrk="0" fontAlgn="base" hangingPunct="0">
        <a:spcBef>
          <a:spcPct val="0"/>
        </a:spcBef>
        <a:spcAft>
          <a:spcPct val="0"/>
        </a:spcAft>
        <a:defRPr sz="4400">
          <a:solidFill>
            <a:schemeClr val="tx2"/>
          </a:solidFill>
          <a:latin typeface="Garamond" charset="0"/>
          <a:ea typeface="Arial" charset="0"/>
          <a:cs typeface="Arial" charset="0"/>
        </a:defRPr>
      </a:lvl5pPr>
      <a:lvl6pPr marL="457200" algn="l" rtl="0" fontAlgn="base">
        <a:spcBef>
          <a:spcPct val="0"/>
        </a:spcBef>
        <a:spcAft>
          <a:spcPct val="0"/>
        </a:spcAft>
        <a:defRPr sz="4400">
          <a:solidFill>
            <a:schemeClr val="tx2"/>
          </a:solidFill>
          <a:latin typeface="Garamond" charset="0"/>
          <a:ea typeface="Arial" charset="0"/>
          <a:cs typeface="Arial" charset="0"/>
        </a:defRPr>
      </a:lvl6pPr>
      <a:lvl7pPr marL="914400" algn="l" rtl="0" fontAlgn="base">
        <a:spcBef>
          <a:spcPct val="0"/>
        </a:spcBef>
        <a:spcAft>
          <a:spcPct val="0"/>
        </a:spcAft>
        <a:defRPr sz="4400">
          <a:solidFill>
            <a:schemeClr val="tx2"/>
          </a:solidFill>
          <a:latin typeface="Garamond" charset="0"/>
          <a:ea typeface="Arial" charset="0"/>
          <a:cs typeface="Arial" charset="0"/>
        </a:defRPr>
      </a:lvl7pPr>
      <a:lvl8pPr marL="1371600" algn="l" rtl="0" fontAlgn="base">
        <a:spcBef>
          <a:spcPct val="0"/>
        </a:spcBef>
        <a:spcAft>
          <a:spcPct val="0"/>
        </a:spcAft>
        <a:defRPr sz="4400">
          <a:solidFill>
            <a:schemeClr val="tx2"/>
          </a:solidFill>
          <a:latin typeface="Garamond" charset="0"/>
          <a:ea typeface="Arial" charset="0"/>
          <a:cs typeface="Arial" charset="0"/>
        </a:defRPr>
      </a:lvl8pPr>
      <a:lvl9pPr marL="1828800" algn="l" rtl="0" fontAlgn="base">
        <a:spcBef>
          <a:spcPct val="0"/>
        </a:spcBef>
        <a:spcAft>
          <a:spcPct val="0"/>
        </a:spcAft>
        <a:defRPr sz="4400">
          <a:solidFill>
            <a:schemeClr val="tx2"/>
          </a:solidFill>
          <a:latin typeface="Garamond" charset="0"/>
          <a:ea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itchFamily="-65" charset="0"/>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a:solidFill>
            <a:schemeClr val="tx1"/>
          </a:solidFill>
          <a:latin typeface="+mn-lt"/>
          <a:ea typeface="+mn-ea"/>
          <a:cs typeface="+mn-cs"/>
        </a:defRPr>
      </a:lvl5pPr>
      <a:lvl6pPr marL="2514600" indent="-228600" algn="l" rtl="0" fontAlgn="base">
        <a:spcBef>
          <a:spcPct val="20000"/>
        </a:spcBef>
        <a:spcAft>
          <a:spcPct val="0"/>
        </a:spcAft>
        <a:buClr>
          <a:schemeClr val="tx2"/>
        </a:buClr>
        <a:buChar char="»"/>
        <a:defRPr>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4.png"/><Relationship Id="rId5" Type="http://schemas.openxmlformats.org/officeDocument/2006/relationships/image" Target="../media/image5.png"/><Relationship Id="rId7"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3"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3"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19.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4.png"/><Relationship Id="rId9" Type="http://schemas.openxmlformats.org/officeDocument/2006/relationships/image" Target="../media/image23.png"/><Relationship Id="rId3" Type="http://schemas.openxmlformats.org/officeDocument/2006/relationships/image" Target="../media/image16.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19.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4.png"/><Relationship Id="rId9" Type="http://schemas.openxmlformats.org/officeDocument/2006/relationships/image" Target="../media/image23.png"/><Relationship Id="rId3" Type="http://schemas.openxmlformats.org/officeDocument/2006/relationships/image" Target="../media/image16.png"/><Relationship Id="rId6"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3"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hepweb.rl.ac.uk/ppUKpics/images/POW/1999/991020_med.jp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image" Target="../media/image10.jpeg"/><Relationship Id="rId5" Type="http://schemas.openxmlformats.org/officeDocument/2006/relationships/image" Target="../media/image11.jpeg"/><Relationship Id="rId7" Type="http://schemas.openxmlformats.org/officeDocument/2006/relationships/image" Target="../media/image13.tiff"/><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jpeg"/><Relationship Id="rId6"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36.jpeg"/><Relationship Id="rId5" Type="http://schemas.openxmlformats.org/officeDocument/2006/relationships/image" Target="../media/image37.jpeg"/><Relationship Id="rId7"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hyperlink" Target="http://aether.lbl.gov/www/projects/cobe/cobecallouts.jpg" TargetMode="External"/><Relationship Id="rId6"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4" Type="http://schemas.openxmlformats.org/officeDocument/2006/relationships/hyperlink" Target="http://cdsweb.cern.ch/search?of=hd&amp;f=970__a&amp;p=000035291MMD%23begin" TargetMode="External"/><Relationship Id="rId5"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8.png"/><Relationship Id="rId6" Type="http://schemas.openxmlformats.org/officeDocument/2006/relationships/hyperlink" Target="http://cdsweb.cern.ch/search?of=hd&amp;f=970__a&amp;p=000035283MMD%23begin"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1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image" Target="../media/image53.jpe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3" Type="http://schemas.openxmlformats.org/officeDocument/2006/relationships/image" Target="../media/image1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hyperlink" Target="http://cdsweb.cern.ch/search?of=hd&amp;f=970__a&amp;p=000035272MMD%23begin"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0.jpeg"/></Relationships>
</file>

<file path=ppt/slides/_rels/slide47.xml.rels><?xml version="1.0" encoding="UTF-8" standalone="yes"?>
<Relationships xmlns="http://schemas.openxmlformats.org/package/2006/relationships"><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2.jpeg"/></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3" Type="http://schemas.openxmlformats.org/officeDocument/2006/relationships/image" Target="../media/image1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6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6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4"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8.png"/><Relationship Id="rId5" Type="http://schemas.openxmlformats.org/officeDocument/2006/relationships/image" Target="../media/image7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4"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7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3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df"/><Relationship Id="rId3"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3" Type="http://schemas.openxmlformats.org/officeDocument/2006/relationships/image" Target="../media/image1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3" Type="http://schemas.openxmlformats.org/officeDocument/2006/relationships/image" Target="../media/image17.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3"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3"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44000" cy="6858000"/>
            <a:chOff x="0" y="0"/>
            <a:chExt cx="5760" cy="4320"/>
          </a:xfrm>
        </p:grpSpPr>
        <p:pic>
          <p:nvPicPr>
            <p:cNvPr id="16389" name="Picture 3"/>
            <p:cNvPicPr>
              <a:picLocks noChangeArrowheads="1"/>
            </p:cNvPicPr>
            <p:nvPr/>
          </p:nvPicPr>
          <p:blipFill>
            <a:blip r:embed="rId3">
              <a:lum bright="-6000" contrast="-8000"/>
            </a:blip>
            <a:srcRect/>
            <a:stretch>
              <a:fillRect/>
            </a:stretch>
          </p:blipFill>
          <p:spPr bwMode="auto">
            <a:xfrm>
              <a:off x="0" y="0"/>
              <a:ext cx="5760" cy="4320"/>
            </a:xfrm>
            <a:prstGeom prst="rect">
              <a:avLst/>
            </a:prstGeom>
            <a:noFill/>
            <a:ln w="9525">
              <a:noFill/>
              <a:miter lim="800000"/>
              <a:headEnd/>
              <a:tailEnd/>
            </a:ln>
          </p:spPr>
        </p:pic>
        <p:pic>
          <p:nvPicPr>
            <p:cNvPr id="16390" name="Picture 4"/>
            <p:cNvPicPr>
              <a:picLocks noChangeAspect="1" noChangeArrowheads="1"/>
            </p:cNvPicPr>
            <p:nvPr/>
          </p:nvPicPr>
          <p:blipFill>
            <a:blip r:embed="rId4">
              <a:lum bright="-6000" contrast="-8000"/>
            </a:blip>
            <a:srcRect/>
            <a:stretch>
              <a:fillRect/>
            </a:stretch>
          </p:blipFill>
          <p:spPr bwMode="auto">
            <a:xfrm>
              <a:off x="3408" y="1968"/>
              <a:ext cx="184" cy="206"/>
            </a:xfrm>
            <a:prstGeom prst="rect">
              <a:avLst/>
            </a:prstGeom>
            <a:noFill/>
            <a:ln w="9525">
              <a:noFill/>
              <a:miter lim="800000"/>
              <a:headEnd/>
              <a:tailEnd/>
            </a:ln>
          </p:spPr>
        </p:pic>
        <p:pic>
          <p:nvPicPr>
            <p:cNvPr id="16391" name="Picture 5"/>
            <p:cNvPicPr>
              <a:picLocks noChangeAspect="1" noChangeArrowheads="1"/>
            </p:cNvPicPr>
            <p:nvPr/>
          </p:nvPicPr>
          <p:blipFill>
            <a:blip r:embed="rId5">
              <a:lum bright="-6000" contrast="-8000"/>
            </a:blip>
            <a:srcRect/>
            <a:stretch>
              <a:fillRect/>
            </a:stretch>
          </p:blipFill>
          <p:spPr bwMode="auto">
            <a:xfrm>
              <a:off x="5136" y="2832"/>
              <a:ext cx="219" cy="175"/>
            </a:xfrm>
            <a:prstGeom prst="rect">
              <a:avLst/>
            </a:prstGeom>
            <a:noFill/>
            <a:ln w="9525">
              <a:noFill/>
              <a:miter lim="800000"/>
              <a:headEnd/>
              <a:tailEnd/>
            </a:ln>
          </p:spPr>
        </p:pic>
        <p:pic>
          <p:nvPicPr>
            <p:cNvPr id="16392" name="Picture 6" descr="aleph4"/>
            <p:cNvPicPr>
              <a:picLocks noChangeAspect="1" noChangeArrowheads="1"/>
            </p:cNvPicPr>
            <p:nvPr/>
          </p:nvPicPr>
          <p:blipFill>
            <a:blip r:embed="rId6">
              <a:lum bright="-6000" contrast="-8000"/>
            </a:blip>
            <a:srcRect/>
            <a:stretch>
              <a:fillRect/>
            </a:stretch>
          </p:blipFill>
          <p:spPr bwMode="auto">
            <a:xfrm>
              <a:off x="1392" y="3888"/>
              <a:ext cx="150" cy="171"/>
            </a:xfrm>
            <a:prstGeom prst="rect">
              <a:avLst/>
            </a:prstGeom>
            <a:noFill/>
            <a:ln w="9525">
              <a:noFill/>
              <a:miter lim="800000"/>
              <a:headEnd/>
              <a:tailEnd/>
            </a:ln>
          </p:spPr>
        </p:pic>
        <p:pic>
          <p:nvPicPr>
            <p:cNvPr id="16393" name="Picture 7"/>
            <p:cNvPicPr>
              <a:picLocks noChangeAspect="1" noChangeArrowheads="1"/>
            </p:cNvPicPr>
            <p:nvPr/>
          </p:nvPicPr>
          <p:blipFill>
            <a:blip r:embed="rId7">
              <a:lum bright="-6000" contrast="-8000"/>
            </a:blip>
            <a:srcRect/>
            <a:stretch>
              <a:fillRect/>
            </a:stretch>
          </p:blipFill>
          <p:spPr bwMode="auto">
            <a:xfrm>
              <a:off x="816" y="1968"/>
              <a:ext cx="173" cy="173"/>
            </a:xfrm>
            <a:prstGeom prst="rect">
              <a:avLst/>
            </a:prstGeom>
            <a:noFill/>
            <a:ln w="9525">
              <a:noFill/>
              <a:miter lim="800000"/>
              <a:headEnd/>
              <a:tailEnd/>
            </a:ln>
          </p:spPr>
        </p:pic>
      </p:grpSp>
      <p:sp>
        <p:nvSpPr>
          <p:cNvPr id="96265" name="Text Box 9"/>
          <p:cNvSpPr txBox="1">
            <a:spLocks noChangeArrowheads="1"/>
          </p:cNvSpPr>
          <p:nvPr/>
        </p:nvSpPr>
        <p:spPr bwMode="auto">
          <a:xfrm>
            <a:off x="304800" y="990600"/>
            <a:ext cx="8458200" cy="5032375"/>
          </a:xfrm>
          <a:prstGeom prst="rect">
            <a:avLst/>
          </a:prstGeom>
          <a:noFill/>
          <a:ln w="9525">
            <a:noFill/>
            <a:miter lim="800000"/>
            <a:headEnd/>
            <a:tailEnd/>
          </a:ln>
          <a:effectLst/>
        </p:spPr>
        <p:txBody>
          <a:bodyPr>
            <a:prstTxWarp prst="textNoShape">
              <a:avLst/>
            </a:prstTxWarp>
            <a:spAutoFit/>
          </a:bodyPr>
          <a:lstStyle/>
          <a:p>
            <a:pPr algn="ctr">
              <a:defRPr/>
            </a:pPr>
            <a:r>
              <a:rPr lang="en-US" sz="2400" b="1" i="1" dirty="0">
                <a:solidFill>
                  <a:schemeClr val="bg1"/>
                </a:solidFill>
                <a:effectLst>
                  <a:outerShdw blurRad="38100" dist="38100" dir="2700000" algn="tl">
                    <a:srgbClr val="DDDDDD"/>
                  </a:outerShdw>
                </a:effectLst>
                <a:latin typeface="+mn-lt"/>
                <a:ea typeface="Arial" charset="0"/>
                <a:cs typeface="Arial" charset="0"/>
              </a:rPr>
              <a:t>De </a:t>
            </a:r>
            <a:r>
              <a:rPr lang="en-US" sz="2400" b="1" i="1" dirty="0" err="1">
                <a:solidFill>
                  <a:schemeClr val="bg1"/>
                </a:solidFill>
                <a:effectLst>
                  <a:outerShdw blurRad="38100" dist="38100" dir="2700000" algn="tl">
                    <a:srgbClr val="DDDDDD"/>
                  </a:outerShdw>
                </a:effectLst>
                <a:latin typeface="+mn-lt"/>
                <a:ea typeface="Arial" charset="0"/>
                <a:cs typeface="Arial" charset="0"/>
              </a:rPr>
              <a:t>rol</a:t>
            </a:r>
            <a:r>
              <a:rPr lang="en-US" sz="2400" b="1" i="1" dirty="0">
                <a:solidFill>
                  <a:schemeClr val="bg1"/>
                </a:solidFill>
                <a:effectLst>
                  <a:outerShdw blurRad="38100" dist="38100" dir="2700000" algn="tl">
                    <a:srgbClr val="DDDDDD"/>
                  </a:outerShdw>
                </a:effectLst>
                <a:latin typeface="+mn-lt"/>
                <a:ea typeface="Arial" charset="0"/>
                <a:cs typeface="Arial" charset="0"/>
              </a:rPr>
              <a:t> van het CERN, het </a:t>
            </a:r>
            <a:r>
              <a:rPr lang="en-US" sz="2400" b="1" i="1" dirty="0" err="1">
                <a:solidFill>
                  <a:schemeClr val="bg1"/>
                </a:solidFill>
                <a:effectLst>
                  <a:outerShdw blurRad="38100" dist="38100" dir="2700000" algn="tl">
                    <a:srgbClr val="DDDDDD"/>
                  </a:outerShdw>
                </a:effectLst>
                <a:latin typeface="+mn-lt"/>
                <a:ea typeface="Arial" charset="0"/>
                <a:cs typeface="Arial" charset="0"/>
              </a:rPr>
              <a:t>grootste</a:t>
            </a:r>
            <a:r>
              <a:rPr lang="en-US" sz="2400" b="1" i="1" dirty="0">
                <a:solidFill>
                  <a:schemeClr val="bg1"/>
                </a:solidFill>
                <a:effectLst>
                  <a:outerShdw blurRad="38100" dist="38100" dir="2700000" algn="tl">
                    <a:srgbClr val="DDDDDD"/>
                  </a:outerShdw>
                </a:effectLst>
                <a:latin typeface="+mn-lt"/>
                <a:ea typeface="Arial" charset="0"/>
                <a:cs typeface="Arial" charset="0"/>
              </a:rPr>
              <a:t> </a:t>
            </a:r>
            <a:r>
              <a:rPr lang="en-US" sz="2400" b="1" i="1" dirty="0" err="1">
                <a:solidFill>
                  <a:schemeClr val="bg1"/>
                </a:solidFill>
                <a:effectLst>
                  <a:outerShdw blurRad="38100" dist="38100" dir="2700000" algn="tl">
                    <a:srgbClr val="DDDDDD"/>
                  </a:outerShdw>
                </a:effectLst>
                <a:latin typeface="+mn-lt"/>
                <a:ea typeface="Arial" charset="0"/>
                <a:cs typeface="Arial" charset="0"/>
              </a:rPr>
              <a:t>wetenschappelijk</a:t>
            </a:r>
            <a:r>
              <a:rPr lang="en-US" sz="2400" b="1" i="1" dirty="0">
                <a:solidFill>
                  <a:schemeClr val="bg1"/>
                </a:solidFill>
                <a:effectLst>
                  <a:outerShdw blurRad="38100" dist="38100" dir="2700000" algn="tl">
                    <a:srgbClr val="DDDDDD"/>
                  </a:outerShdw>
                </a:effectLst>
                <a:latin typeface="+mn-lt"/>
                <a:ea typeface="Arial" charset="0"/>
                <a:cs typeface="Arial" charset="0"/>
              </a:rPr>
              <a:t> </a:t>
            </a:r>
            <a:r>
              <a:rPr lang="en-US" sz="2400" b="1" i="1" dirty="0" err="1">
                <a:solidFill>
                  <a:schemeClr val="bg1"/>
                </a:solidFill>
                <a:effectLst>
                  <a:outerShdw blurRad="38100" dist="38100" dir="2700000" algn="tl">
                    <a:srgbClr val="DDDDDD"/>
                  </a:outerShdw>
                </a:effectLst>
                <a:latin typeface="+mn-lt"/>
                <a:ea typeface="Arial" charset="0"/>
                <a:cs typeface="Arial" charset="0"/>
              </a:rPr>
              <a:t>laboratorium</a:t>
            </a:r>
            <a:r>
              <a:rPr lang="en-US" sz="2400" b="1" i="1" dirty="0">
                <a:solidFill>
                  <a:schemeClr val="bg1"/>
                </a:solidFill>
                <a:effectLst>
                  <a:outerShdw blurRad="38100" dist="38100" dir="2700000" algn="tl">
                    <a:srgbClr val="DDDDDD"/>
                  </a:outerShdw>
                </a:effectLst>
                <a:latin typeface="+mn-lt"/>
                <a:ea typeface="Arial" charset="0"/>
                <a:cs typeface="Arial" charset="0"/>
              </a:rPr>
              <a:t>, in </a:t>
            </a:r>
            <a:r>
              <a:rPr lang="en-US" sz="2400" b="1" i="1" dirty="0" err="1">
                <a:solidFill>
                  <a:schemeClr val="bg1"/>
                </a:solidFill>
                <a:effectLst>
                  <a:outerShdw blurRad="38100" dist="38100" dir="2700000" algn="tl">
                    <a:srgbClr val="DDDDDD"/>
                  </a:outerShdw>
                </a:effectLst>
                <a:latin typeface="+mn-lt"/>
                <a:ea typeface="Arial" charset="0"/>
                <a:cs typeface="Arial" charset="0"/>
              </a:rPr>
              <a:t>onze</a:t>
            </a:r>
            <a:r>
              <a:rPr lang="en-US" sz="2400" b="1" i="1" dirty="0">
                <a:solidFill>
                  <a:schemeClr val="bg1"/>
                </a:solidFill>
                <a:effectLst>
                  <a:outerShdw blurRad="38100" dist="38100" dir="2700000" algn="tl">
                    <a:srgbClr val="DDDDDD"/>
                  </a:outerShdw>
                </a:effectLst>
                <a:latin typeface="+mn-lt"/>
                <a:ea typeface="Arial" charset="0"/>
                <a:cs typeface="Arial" charset="0"/>
              </a:rPr>
              <a:t> </a:t>
            </a:r>
            <a:r>
              <a:rPr lang="en-US" sz="2400" b="1" i="1" dirty="0" err="1">
                <a:solidFill>
                  <a:schemeClr val="bg1"/>
                </a:solidFill>
                <a:effectLst>
                  <a:outerShdw blurRad="38100" dist="38100" dir="2700000" algn="tl">
                    <a:srgbClr val="DDDDDD"/>
                  </a:outerShdw>
                </a:effectLst>
                <a:latin typeface="+mn-lt"/>
                <a:ea typeface="Arial" charset="0"/>
                <a:cs typeface="Arial" charset="0"/>
              </a:rPr>
              <a:t>zoektocht</a:t>
            </a:r>
            <a:r>
              <a:rPr lang="en-US" sz="2400" b="1" i="1" dirty="0">
                <a:solidFill>
                  <a:schemeClr val="bg1"/>
                </a:solidFill>
                <a:effectLst>
                  <a:outerShdw blurRad="38100" dist="38100" dir="2700000" algn="tl">
                    <a:srgbClr val="DDDDDD"/>
                  </a:outerShdw>
                </a:effectLst>
                <a:latin typeface="+mn-lt"/>
                <a:ea typeface="Arial" charset="0"/>
                <a:cs typeface="Arial" charset="0"/>
              </a:rPr>
              <a:t> </a:t>
            </a:r>
            <a:r>
              <a:rPr lang="en-US" sz="2400" b="1" i="1" dirty="0" err="1">
                <a:solidFill>
                  <a:schemeClr val="bg1"/>
                </a:solidFill>
                <a:effectLst>
                  <a:outerShdw blurRad="38100" dist="38100" dir="2700000" algn="tl">
                    <a:srgbClr val="DDDDDD"/>
                  </a:outerShdw>
                </a:effectLst>
                <a:latin typeface="+mn-lt"/>
                <a:ea typeface="Arial" charset="0"/>
                <a:cs typeface="Arial" charset="0"/>
              </a:rPr>
              <a:t>naar</a:t>
            </a:r>
            <a:r>
              <a:rPr lang="en-US" sz="2400" b="1" i="1" dirty="0">
                <a:solidFill>
                  <a:schemeClr val="bg1"/>
                </a:solidFill>
                <a:effectLst>
                  <a:outerShdw blurRad="38100" dist="38100" dir="2700000" algn="tl">
                    <a:srgbClr val="DDDDDD"/>
                  </a:outerShdw>
                </a:effectLst>
                <a:latin typeface="+mn-lt"/>
                <a:ea typeface="Arial" charset="0"/>
                <a:cs typeface="Arial" charset="0"/>
              </a:rPr>
              <a:t> het </a:t>
            </a:r>
            <a:r>
              <a:rPr lang="en-US" sz="2400" b="1" i="1" dirty="0" err="1">
                <a:solidFill>
                  <a:schemeClr val="bg1"/>
                </a:solidFill>
                <a:effectLst>
                  <a:outerShdw blurRad="38100" dist="38100" dir="2700000" algn="tl">
                    <a:srgbClr val="DDDDDD"/>
                  </a:outerShdw>
                </a:effectLst>
                <a:latin typeface="+mn-lt"/>
                <a:ea typeface="Arial" charset="0"/>
                <a:cs typeface="Arial" charset="0"/>
              </a:rPr>
              <a:t>doorgronden</a:t>
            </a:r>
            <a:r>
              <a:rPr lang="en-US" sz="2400" b="1" i="1" dirty="0">
                <a:solidFill>
                  <a:schemeClr val="bg1"/>
                </a:solidFill>
                <a:effectLst>
                  <a:outerShdw blurRad="38100" dist="38100" dir="2700000" algn="tl">
                    <a:srgbClr val="DDDDDD"/>
                  </a:outerShdw>
                </a:effectLst>
                <a:latin typeface="+mn-lt"/>
                <a:ea typeface="Arial" charset="0"/>
                <a:cs typeface="Arial" charset="0"/>
              </a:rPr>
              <a:t> van de </a:t>
            </a:r>
            <a:r>
              <a:rPr lang="en-US" sz="2400" b="1" i="1" dirty="0" err="1">
                <a:solidFill>
                  <a:schemeClr val="bg1"/>
                </a:solidFill>
                <a:effectLst>
                  <a:outerShdw blurRad="38100" dist="38100" dir="2700000" algn="tl">
                    <a:srgbClr val="DDDDDD"/>
                  </a:outerShdw>
                </a:effectLst>
                <a:latin typeface="+mn-lt"/>
                <a:ea typeface="Arial" charset="0"/>
                <a:cs typeface="Arial" charset="0"/>
              </a:rPr>
              <a:t>Natuur</a:t>
            </a:r>
            <a:r>
              <a:rPr lang="en-US" sz="2400" b="1" i="1" dirty="0">
                <a:solidFill>
                  <a:schemeClr val="bg1"/>
                </a:solidFill>
                <a:effectLst>
                  <a:outerShdw blurRad="38100" dist="38100" dir="2700000" algn="tl">
                    <a:srgbClr val="DDDDDD"/>
                  </a:outerShdw>
                </a:effectLst>
                <a:latin typeface="+mn-lt"/>
                <a:ea typeface="Arial" charset="0"/>
                <a:cs typeface="Arial" charset="0"/>
              </a:rPr>
              <a:t>.</a:t>
            </a:r>
          </a:p>
          <a:p>
            <a:pPr algn="ctr">
              <a:defRPr/>
            </a:pPr>
            <a:endParaRPr lang="en-US" sz="2400" b="1" i="1" dirty="0">
              <a:solidFill>
                <a:schemeClr val="bg1"/>
              </a:solidFill>
              <a:effectLst>
                <a:outerShdw blurRad="38100" dist="38100" dir="2700000" algn="tl">
                  <a:srgbClr val="DDDDDD"/>
                </a:outerShdw>
              </a:effectLst>
              <a:latin typeface="+mn-lt"/>
              <a:ea typeface="Arial" charset="0"/>
              <a:cs typeface="Arial" charset="0"/>
            </a:endParaRPr>
          </a:p>
          <a:p>
            <a:pPr algn="ctr">
              <a:defRPr/>
            </a:pPr>
            <a:endParaRPr lang="en-US" sz="2400" b="1" i="1" dirty="0">
              <a:solidFill>
                <a:schemeClr val="bg1"/>
              </a:solidFill>
              <a:effectLst>
                <a:outerShdw blurRad="38100" dist="38100" dir="2700000" algn="tl">
                  <a:srgbClr val="DDDDDD"/>
                </a:outerShdw>
              </a:effectLst>
              <a:latin typeface="+mn-lt"/>
              <a:ea typeface="Arial" charset="0"/>
              <a:cs typeface="Arial" charset="0"/>
            </a:endParaRPr>
          </a:p>
          <a:p>
            <a:pPr algn="ctr">
              <a:defRPr/>
            </a:pPr>
            <a:endParaRPr lang="en-US" sz="2400" b="1" i="1" dirty="0">
              <a:solidFill>
                <a:schemeClr val="bg1"/>
              </a:solidFill>
              <a:effectLst>
                <a:outerShdw blurRad="38100" dist="38100" dir="2700000" algn="tl">
                  <a:srgbClr val="DDDDDD"/>
                </a:outerShdw>
              </a:effectLst>
              <a:latin typeface="+mn-lt"/>
              <a:ea typeface="Arial" charset="0"/>
              <a:cs typeface="Arial" charset="0"/>
            </a:endParaRPr>
          </a:p>
          <a:p>
            <a:pPr algn="ctr">
              <a:defRPr/>
            </a:pPr>
            <a:endParaRPr lang="en-US" sz="2400" b="1" i="1" dirty="0">
              <a:solidFill>
                <a:srgbClr val="F0EBE5"/>
              </a:solidFill>
              <a:effectLst>
                <a:outerShdw blurRad="38100" dist="38100" dir="2700000" algn="tl">
                  <a:srgbClr val="DDDDDD"/>
                </a:outerShdw>
              </a:effectLst>
              <a:latin typeface="+mn-lt"/>
              <a:ea typeface="Arial" charset="0"/>
              <a:cs typeface="Arial" charset="0"/>
            </a:endParaRPr>
          </a:p>
          <a:p>
            <a:pPr algn="ctr">
              <a:defRPr/>
            </a:pPr>
            <a:endParaRPr lang="en-US" sz="2400" b="1" i="1" dirty="0">
              <a:solidFill>
                <a:srgbClr val="F0EBE5"/>
              </a:solidFill>
              <a:effectLst>
                <a:outerShdw blurRad="38100" dist="38100" dir="2700000" algn="tl">
                  <a:srgbClr val="DDDDDD"/>
                </a:outerShdw>
              </a:effectLst>
              <a:latin typeface="+mn-lt"/>
              <a:ea typeface="Arial" charset="0"/>
              <a:cs typeface="Arial" charset="0"/>
            </a:endParaRPr>
          </a:p>
          <a:p>
            <a:pPr algn="ctr">
              <a:defRPr/>
            </a:pPr>
            <a:endParaRPr lang="en-US" sz="2400" b="1" i="1" dirty="0">
              <a:solidFill>
                <a:srgbClr val="F0EBE5"/>
              </a:solidFill>
              <a:effectLst>
                <a:outerShdw blurRad="38100" dist="38100" dir="2700000" algn="tl">
                  <a:srgbClr val="DDDDDD"/>
                </a:outerShdw>
              </a:effectLst>
              <a:latin typeface="+mn-lt"/>
              <a:ea typeface="Arial" charset="0"/>
              <a:cs typeface="Arial" charset="0"/>
            </a:endParaRPr>
          </a:p>
          <a:p>
            <a:pPr algn="ctr">
              <a:defRPr/>
            </a:pPr>
            <a:endParaRPr lang="en-US" sz="2400" b="1" i="1" dirty="0">
              <a:solidFill>
                <a:srgbClr val="F0EBE5"/>
              </a:solidFill>
              <a:effectLst>
                <a:outerShdw blurRad="38100" dist="38100" dir="2700000" algn="tl">
                  <a:srgbClr val="DDDDDD"/>
                </a:outerShdw>
              </a:effectLst>
              <a:latin typeface="+mn-lt"/>
              <a:ea typeface="Arial" charset="0"/>
              <a:cs typeface="Arial" charset="0"/>
            </a:endParaRPr>
          </a:p>
          <a:p>
            <a:pPr algn="ctr">
              <a:defRPr/>
            </a:pPr>
            <a:endParaRPr lang="en-US" sz="2400" b="1" i="1" dirty="0">
              <a:solidFill>
                <a:srgbClr val="F0EBE5"/>
              </a:solidFill>
              <a:effectLst>
                <a:outerShdw blurRad="38100" dist="38100" dir="2700000" algn="tl">
                  <a:srgbClr val="DDDDDD"/>
                </a:outerShdw>
              </a:effectLst>
              <a:latin typeface="+mn-lt"/>
              <a:ea typeface="Arial" charset="0"/>
              <a:cs typeface="Arial" charset="0"/>
            </a:endParaRPr>
          </a:p>
          <a:p>
            <a:pPr algn="ctr">
              <a:defRPr/>
            </a:pPr>
            <a:endParaRPr lang="en-US" sz="900" b="1" dirty="0">
              <a:solidFill>
                <a:srgbClr val="F0EBE5"/>
              </a:solidFill>
              <a:effectLst>
                <a:outerShdw blurRad="38100" dist="38100" dir="2700000" algn="tl">
                  <a:srgbClr val="DDDDDD"/>
                </a:outerShdw>
              </a:effectLst>
              <a:latin typeface="+mn-lt"/>
              <a:ea typeface="Arial" charset="0"/>
              <a:cs typeface="Arial" charset="0"/>
            </a:endParaRPr>
          </a:p>
          <a:p>
            <a:pPr algn="ctr">
              <a:defRPr/>
            </a:pPr>
            <a:r>
              <a:rPr lang="en-US" sz="2400" b="1" dirty="0">
                <a:solidFill>
                  <a:srgbClr val="F0EBE5"/>
                </a:solidFill>
                <a:latin typeface="+mn-lt"/>
                <a:ea typeface="Arial" charset="0"/>
                <a:cs typeface="Arial" charset="0"/>
              </a:rPr>
              <a:t>Prof. J. </a:t>
            </a:r>
            <a:r>
              <a:rPr lang="en-US" sz="2400" b="1" dirty="0" err="1">
                <a:solidFill>
                  <a:srgbClr val="F0EBE5"/>
                </a:solidFill>
                <a:latin typeface="+mn-lt"/>
                <a:ea typeface="Arial" charset="0"/>
                <a:cs typeface="Arial" charset="0"/>
              </a:rPr>
              <a:t>D’Hondt</a:t>
            </a:r>
            <a:endParaRPr lang="en-US" sz="2400" b="1" dirty="0">
              <a:solidFill>
                <a:srgbClr val="F0EBE5"/>
              </a:solidFill>
              <a:latin typeface="+mn-lt"/>
              <a:ea typeface="Arial" charset="0"/>
              <a:cs typeface="Arial" charset="0"/>
            </a:endParaRPr>
          </a:p>
          <a:p>
            <a:pPr algn="ctr">
              <a:defRPr/>
            </a:pPr>
            <a:r>
              <a:rPr lang="en-US" sz="2400" b="1" dirty="0" err="1">
                <a:solidFill>
                  <a:srgbClr val="F0EBE5"/>
                </a:solidFill>
                <a:latin typeface="+mn-lt"/>
                <a:ea typeface="Arial" charset="0"/>
                <a:cs typeface="Arial" charset="0"/>
              </a:rPr>
              <a:t>Vrije</a:t>
            </a:r>
            <a:r>
              <a:rPr lang="en-US" sz="2400" b="1" dirty="0">
                <a:solidFill>
                  <a:srgbClr val="F0EBE5"/>
                </a:solidFill>
                <a:latin typeface="+mn-lt"/>
                <a:ea typeface="Arial" charset="0"/>
                <a:cs typeface="Arial" charset="0"/>
              </a:rPr>
              <a:t> </a:t>
            </a:r>
            <a:r>
              <a:rPr lang="en-US" sz="2400" b="1" dirty="0" err="1">
                <a:solidFill>
                  <a:srgbClr val="F0EBE5"/>
                </a:solidFill>
                <a:latin typeface="+mn-lt"/>
                <a:ea typeface="Arial" charset="0"/>
                <a:cs typeface="Arial" charset="0"/>
              </a:rPr>
              <a:t>Universiteit</a:t>
            </a:r>
            <a:r>
              <a:rPr lang="en-US" sz="2400" b="1" dirty="0">
                <a:solidFill>
                  <a:srgbClr val="F0EBE5"/>
                </a:solidFill>
                <a:latin typeface="+mn-lt"/>
                <a:ea typeface="Arial" charset="0"/>
                <a:cs typeface="Arial" charset="0"/>
              </a:rPr>
              <a:t> </a:t>
            </a:r>
            <a:r>
              <a:rPr lang="en-US" sz="2400" b="1" dirty="0" err="1">
                <a:solidFill>
                  <a:srgbClr val="F0EBE5"/>
                </a:solidFill>
                <a:latin typeface="+mn-lt"/>
                <a:ea typeface="Arial" charset="0"/>
                <a:cs typeface="Arial" charset="0"/>
              </a:rPr>
              <a:t>Brussel</a:t>
            </a:r>
            <a:endParaRPr lang="en-US" sz="2400" dirty="0">
              <a:solidFill>
                <a:srgbClr val="F0EBE5"/>
              </a:solidFill>
              <a:latin typeface="+mn-lt"/>
              <a:ea typeface="Arial" charset="0"/>
              <a:cs typeface="Arial" charset="0"/>
            </a:endParaRPr>
          </a:p>
        </p:txBody>
      </p:sp>
      <p:sp>
        <p:nvSpPr>
          <p:cNvPr id="16388" name="Text Box 11"/>
          <p:cNvSpPr txBox="1">
            <a:spLocks noChangeArrowheads="1"/>
          </p:cNvSpPr>
          <p:nvPr/>
        </p:nvSpPr>
        <p:spPr bwMode="auto">
          <a:xfrm>
            <a:off x="6729413" y="6324600"/>
            <a:ext cx="2414587" cy="457200"/>
          </a:xfrm>
          <a:prstGeom prst="rect">
            <a:avLst/>
          </a:prstGeom>
          <a:noFill/>
          <a:ln w="9525">
            <a:noFill/>
            <a:miter lim="800000"/>
            <a:headEnd/>
            <a:tailEnd/>
          </a:ln>
        </p:spPr>
        <p:txBody>
          <a:bodyPr wrap="none">
            <a:prstTxWarp prst="textNoShape">
              <a:avLst/>
            </a:prstTxWarp>
            <a:spAutoFit/>
          </a:bodyPr>
          <a:lstStyle/>
          <a:p>
            <a:r>
              <a:rPr lang="nl-NL">
                <a:solidFill>
                  <a:schemeClr val="bg1"/>
                </a:solidFill>
                <a:latin typeface="Verdana" pitchFamily="-65" charset="0"/>
              </a:rPr>
              <a:t>VUB, okt 2008</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68475" y="228600"/>
            <a:ext cx="5910263" cy="369888"/>
          </a:xfrm>
          <a:prstGeom prst="rect">
            <a:avLst/>
          </a:prstGeom>
          <a:noFill/>
          <a:ln w="9525">
            <a:noFill/>
            <a:miter lim="800000"/>
            <a:headEnd/>
            <a:tailEnd/>
          </a:ln>
          <a:effectLst/>
        </p:spPr>
        <p:txBody>
          <a:bodyPr wrap="none">
            <a:prstTxWarp prst="textNoShape">
              <a:avLst/>
            </a:prstTxWarp>
            <a:spAutoFit/>
          </a:bodyPr>
          <a:lstStyle/>
          <a:p>
            <a:pPr algn="ctr">
              <a:defRPr/>
            </a:pPr>
            <a:r>
              <a:rPr lang="nl-NL" b="1" dirty="0" err="1">
                <a:solidFill>
                  <a:srgbClr val="0000FF"/>
                </a:solidFill>
                <a:latin typeface="+mn-lt"/>
                <a:ea typeface="Arial" charset="0"/>
                <a:cs typeface="Arial" charset="0"/>
              </a:rPr>
              <a:t>Galaxiën</a:t>
            </a:r>
            <a:r>
              <a:rPr lang="nl-NL" b="1" dirty="0">
                <a:solidFill>
                  <a:srgbClr val="0000FF"/>
                </a:solidFill>
                <a:latin typeface="+mn-lt"/>
                <a:ea typeface="Arial" charset="0"/>
                <a:cs typeface="Arial" charset="0"/>
              </a:rPr>
              <a:t> en zware atomen worden gevormd</a:t>
            </a:r>
          </a:p>
        </p:txBody>
      </p:sp>
      <p:sp>
        <p:nvSpPr>
          <p:cNvPr id="26627" name="Text Box 4"/>
          <p:cNvSpPr txBox="1">
            <a:spLocks noChangeArrowheads="1"/>
          </p:cNvSpPr>
          <p:nvPr/>
        </p:nvSpPr>
        <p:spPr bwMode="auto">
          <a:xfrm>
            <a:off x="669925" y="1408113"/>
            <a:ext cx="3063875" cy="2446337"/>
          </a:xfrm>
          <a:prstGeom prst="rect">
            <a:avLst/>
          </a:prstGeom>
          <a:noFill/>
          <a:ln w="9525">
            <a:noFill/>
            <a:miter lim="800000"/>
            <a:headEnd/>
            <a:tailEnd/>
          </a:ln>
        </p:spPr>
        <p:txBody>
          <a:bodyPr>
            <a:prstTxWarp prst="textNoShape">
              <a:avLst/>
            </a:prstTxWarp>
            <a:spAutoFit/>
          </a:bodyPr>
          <a:lstStyle/>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tijd</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 </a:t>
            </a:r>
            <a:r>
              <a:rPr lang="en-US" sz="1700" dirty="0" err="1">
                <a:solidFill>
                  <a:schemeClr val="bg1"/>
                </a:solidFill>
                <a:latin typeface="Verdana" charset="0"/>
                <a:ea typeface="Arial" charset="0"/>
                <a:cs typeface="Arial" charset="0"/>
              </a:rPr>
              <a:t>miljard</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jaar</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temperatuur</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18 K</a:t>
            </a:r>
          </a:p>
          <a:p>
            <a:pPr>
              <a:buFontTx/>
              <a:buChar char="•"/>
              <a:defRPr/>
            </a:pPr>
            <a:endParaRPr lang="en-US" sz="1700" dirty="0">
              <a:solidFill>
                <a:schemeClr val="bg1"/>
              </a:solidFill>
              <a:latin typeface="Verdana" charset="0"/>
              <a:ea typeface="Arial" charset="0"/>
              <a:cs typeface="Arial" charset="0"/>
            </a:endParaRPr>
          </a:p>
          <a:p>
            <a:pPr marL="177800" indent="-177800">
              <a:buFontTx/>
              <a:buChar char="•"/>
              <a:defRPr/>
            </a:pPr>
            <a:r>
              <a:rPr lang="en-US" sz="1700" dirty="0" err="1">
                <a:solidFill>
                  <a:schemeClr val="bg1"/>
                </a:solidFill>
                <a:latin typeface="Verdana" charset="0"/>
                <a:ea typeface="Arial" charset="0"/>
                <a:cs typeface="Arial" charset="0"/>
              </a:rPr>
              <a:t>Bijvoorbeeld</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ijzer</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atomen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worden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gevormd</a:t>
            </a:r>
            <a:r>
              <a:rPr lang="en-US" sz="1700" dirty="0">
                <a:solidFill>
                  <a:schemeClr val="bg1"/>
                </a:solidFill>
                <a:latin typeface="Verdana" charset="0"/>
                <a:ea typeface="Arial" charset="0"/>
                <a:cs typeface="Arial" charset="0"/>
              </a:rPr>
              <a:t>.</a:t>
            </a:r>
          </a:p>
          <a:p>
            <a:pPr marL="177800" indent="-177800">
              <a:defRPr/>
            </a:pPr>
            <a:r>
              <a:rPr lang="en-US" sz="1700" dirty="0">
                <a:solidFill>
                  <a:schemeClr val="bg1"/>
                </a:solidFill>
                <a:latin typeface="Verdana" charset="0"/>
                <a:ea typeface="Arial" charset="0"/>
                <a:cs typeface="Arial" charset="0"/>
              </a:rPr>
              <a:t> </a:t>
            </a:r>
          </a:p>
          <a:p>
            <a:pPr marL="177800" indent="-177800">
              <a:buFontTx/>
              <a:buChar char="•"/>
              <a:defRPr/>
            </a:pPr>
            <a:r>
              <a:rPr lang="en-US" sz="1700" dirty="0" err="1">
                <a:solidFill>
                  <a:schemeClr val="bg1"/>
                </a:solidFill>
                <a:latin typeface="Verdana" charset="0"/>
                <a:ea typeface="Arial" charset="0"/>
                <a:cs typeface="Arial" charset="0"/>
              </a:rPr>
              <a:t>Nog</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geen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menselijk</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leven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mogelijk</a:t>
            </a:r>
            <a:r>
              <a:rPr lang="en-US" sz="1700" dirty="0">
                <a:solidFill>
                  <a:schemeClr val="bg1"/>
                </a:solidFill>
                <a:latin typeface="Verdana" charset="0"/>
                <a:ea typeface="Arial" charset="0"/>
                <a:cs typeface="Arial" charset="0"/>
              </a:rPr>
              <a:t>.</a:t>
            </a:r>
          </a:p>
        </p:txBody>
      </p:sp>
      <p:pic>
        <p:nvPicPr>
          <p:cNvPr id="26628" name="Picture 5"/>
          <p:cNvPicPr>
            <a:picLocks noChangeAspect="1" noChangeArrowheads="1"/>
          </p:cNvPicPr>
          <p:nvPr/>
        </p:nvPicPr>
        <p:blipFill>
          <a:blip r:embed="rId2"/>
          <a:srcRect l="18286" t="12952" r="20000" b="6285"/>
          <a:stretch>
            <a:fillRect/>
          </a:stretch>
        </p:blipFill>
        <p:spPr bwMode="auto">
          <a:xfrm>
            <a:off x="4038600" y="1473200"/>
            <a:ext cx="4724400" cy="4637088"/>
          </a:xfrm>
          <a:prstGeom prst="rect">
            <a:avLst/>
          </a:prstGeom>
          <a:noFill/>
          <a:ln w="9525">
            <a:noFill/>
            <a:miter lim="800000"/>
            <a:headEnd/>
            <a:tailEnd/>
          </a:ln>
        </p:spPr>
      </p:pic>
      <p:sp>
        <p:nvSpPr>
          <p:cNvPr id="26629" name="Line 6"/>
          <p:cNvSpPr>
            <a:spLocks noChangeShapeType="1"/>
          </p:cNvSpPr>
          <p:nvPr/>
        </p:nvSpPr>
        <p:spPr bwMode="auto">
          <a:xfrm>
            <a:off x="533400" y="914400"/>
            <a:ext cx="82296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a:p>
        </p:txBody>
      </p:sp>
      <p:sp>
        <p:nvSpPr>
          <p:cNvPr id="26630" name="Line 7"/>
          <p:cNvSpPr>
            <a:spLocks noChangeShapeType="1"/>
          </p:cNvSpPr>
          <p:nvPr/>
        </p:nvSpPr>
        <p:spPr bwMode="auto">
          <a:xfrm>
            <a:off x="8153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6631" name="Text Box 8"/>
          <p:cNvSpPr txBox="1">
            <a:spLocks noChangeArrowheads="1"/>
          </p:cNvSpPr>
          <p:nvPr/>
        </p:nvSpPr>
        <p:spPr bwMode="auto">
          <a:xfrm>
            <a:off x="7908925" y="925513"/>
            <a:ext cx="41592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nu</a:t>
            </a:r>
          </a:p>
        </p:txBody>
      </p:sp>
      <p:sp>
        <p:nvSpPr>
          <p:cNvPr id="26632" name="Line 9"/>
          <p:cNvSpPr>
            <a:spLocks noChangeShapeType="1"/>
          </p:cNvSpPr>
          <p:nvPr/>
        </p:nvSpPr>
        <p:spPr bwMode="auto">
          <a:xfrm>
            <a:off x="685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6633" name="Text Box 10"/>
          <p:cNvSpPr txBox="1">
            <a:spLocks noChangeArrowheads="1"/>
          </p:cNvSpPr>
          <p:nvPr/>
        </p:nvSpPr>
        <p:spPr bwMode="auto">
          <a:xfrm>
            <a:off x="685800" y="609600"/>
            <a:ext cx="48577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Big</a:t>
            </a:r>
          </a:p>
        </p:txBody>
      </p:sp>
      <p:pic>
        <p:nvPicPr>
          <p:cNvPr id="26634" name="Picture 11"/>
          <p:cNvPicPr>
            <a:picLocks noChangeAspect="1" noChangeArrowheads="1"/>
          </p:cNvPicPr>
          <p:nvPr/>
        </p:nvPicPr>
        <p:blipFill>
          <a:blip r:embed="rId3">
            <a:clrChange>
              <a:clrFrom>
                <a:srgbClr val="FFFFFF"/>
              </a:clrFrom>
              <a:clrTo>
                <a:srgbClr val="FFFFFF">
                  <a:alpha val="0"/>
                </a:srgbClr>
              </a:clrTo>
            </a:clrChange>
          </a:blip>
          <a:srcRect l="41559" t="40231" r="41641" b="40230"/>
          <a:stretch>
            <a:fillRect/>
          </a:stretch>
        </p:blipFill>
        <p:spPr bwMode="auto">
          <a:xfrm>
            <a:off x="381000" y="685800"/>
            <a:ext cx="457200" cy="457200"/>
          </a:xfrm>
          <a:prstGeom prst="rect">
            <a:avLst/>
          </a:prstGeom>
          <a:noFill/>
          <a:ln w="9525">
            <a:noFill/>
            <a:miter lim="800000"/>
            <a:headEnd/>
            <a:tailEnd/>
          </a:ln>
        </p:spPr>
      </p:pic>
      <p:sp>
        <p:nvSpPr>
          <p:cNvPr id="26635" name="Line 12"/>
          <p:cNvSpPr>
            <a:spLocks noChangeShapeType="1"/>
          </p:cNvSpPr>
          <p:nvPr/>
        </p:nvSpPr>
        <p:spPr bwMode="auto">
          <a:xfrm>
            <a:off x="182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6636" name="Text Box 13"/>
          <p:cNvSpPr txBox="1">
            <a:spLocks noChangeArrowheads="1"/>
          </p:cNvSpPr>
          <p:nvPr/>
        </p:nvSpPr>
        <p:spPr bwMode="auto">
          <a:xfrm>
            <a:off x="15240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-35</a:t>
            </a:r>
            <a:r>
              <a:rPr lang="en-US" b="1">
                <a:solidFill>
                  <a:srgbClr val="FF0000"/>
                </a:solidFill>
                <a:latin typeface="Arial Narrow" pitchFamily="-65" charset="0"/>
              </a:rPr>
              <a:t> s</a:t>
            </a:r>
          </a:p>
        </p:txBody>
      </p:sp>
      <p:sp>
        <p:nvSpPr>
          <p:cNvPr id="26637" name="Line 14"/>
          <p:cNvSpPr>
            <a:spLocks noChangeShapeType="1"/>
          </p:cNvSpPr>
          <p:nvPr/>
        </p:nvSpPr>
        <p:spPr bwMode="auto">
          <a:xfrm>
            <a:off x="2819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6638" name="Text Box 15"/>
          <p:cNvSpPr txBox="1">
            <a:spLocks noChangeArrowheads="1"/>
          </p:cNvSpPr>
          <p:nvPr/>
        </p:nvSpPr>
        <p:spPr bwMode="auto">
          <a:xfrm>
            <a:off x="25146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-10</a:t>
            </a:r>
            <a:r>
              <a:rPr lang="en-US" b="1">
                <a:solidFill>
                  <a:srgbClr val="FF0000"/>
                </a:solidFill>
                <a:latin typeface="Arial Narrow" pitchFamily="-65" charset="0"/>
              </a:rPr>
              <a:t> s</a:t>
            </a:r>
          </a:p>
        </p:txBody>
      </p:sp>
      <p:sp>
        <p:nvSpPr>
          <p:cNvPr id="26639" name="Line 16"/>
          <p:cNvSpPr>
            <a:spLocks noChangeShapeType="1"/>
          </p:cNvSpPr>
          <p:nvPr/>
        </p:nvSpPr>
        <p:spPr bwMode="auto">
          <a:xfrm>
            <a:off x="3733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6640" name="Text Box 17"/>
          <p:cNvSpPr txBox="1">
            <a:spLocks noChangeArrowheads="1"/>
          </p:cNvSpPr>
          <p:nvPr/>
        </p:nvSpPr>
        <p:spPr bwMode="auto">
          <a:xfrm>
            <a:off x="3429000" y="914400"/>
            <a:ext cx="66198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-4</a:t>
            </a:r>
            <a:r>
              <a:rPr lang="en-US" b="1">
                <a:solidFill>
                  <a:srgbClr val="FF0000"/>
                </a:solidFill>
                <a:latin typeface="Arial Narrow" pitchFamily="-65" charset="0"/>
              </a:rPr>
              <a:t> s</a:t>
            </a:r>
          </a:p>
        </p:txBody>
      </p:sp>
      <p:sp>
        <p:nvSpPr>
          <p:cNvPr id="26641" name="Line 18"/>
          <p:cNvSpPr>
            <a:spLocks noChangeShapeType="1"/>
          </p:cNvSpPr>
          <p:nvPr/>
        </p:nvSpPr>
        <p:spPr bwMode="auto">
          <a:xfrm>
            <a:off x="46482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6642" name="Text Box 19"/>
          <p:cNvSpPr txBox="1">
            <a:spLocks noChangeArrowheads="1"/>
          </p:cNvSpPr>
          <p:nvPr/>
        </p:nvSpPr>
        <p:spPr bwMode="auto">
          <a:xfrm>
            <a:off x="4343400" y="914400"/>
            <a:ext cx="6556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100 s</a:t>
            </a:r>
          </a:p>
        </p:txBody>
      </p:sp>
      <p:sp>
        <p:nvSpPr>
          <p:cNvPr id="26643" name="Line 20"/>
          <p:cNvSpPr>
            <a:spLocks noChangeShapeType="1"/>
          </p:cNvSpPr>
          <p:nvPr/>
        </p:nvSpPr>
        <p:spPr bwMode="auto">
          <a:xfrm>
            <a:off x="563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6644" name="Text Box 21"/>
          <p:cNvSpPr txBox="1">
            <a:spLocks noChangeArrowheads="1"/>
          </p:cNvSpPr>
          <p:nvPr/>
        </p:nvSpPr>
        <p:spPr bwMode="auto">
          <a:xfrm>
            <a:off x="5334000" y="914400"/>
            <a:ext cx="1200150"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300000 jaar</a:t>
            </a:r>
          </a:p>
        </p:txBody>
      </p:sp>
      <p:sp>
        <p:nvSpPr>
          <p:cNvPr id="26645" name="Text Box 22"/>
          <p:cNvSpPr txBox="1">
            <a:spLocks noChangeArrowheads="1"/>
          </p:cNvSpPr>
          <p:nvPr/>
        </p:nvSpPr>
        <p:spPr bwMode="auto">
          <a:xfrm>
            <a:off x="685800" y="838200"/>
            <a:ext cx="671513"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Bang</a:t>
            </a:r>
          </a:p>
        </p:txBody>
      </p:sp>
      <p:sp>
        <p:nvSpPr>
          <p:cNvPr id="26646" name="Oval 23"/>
          <p:cNvSpPr>
            <a:spLocks noChangeArrowheads="1"/>
          </p:cNvSpPr>
          <p:nvPr/>
        </p:nvSpPr>
        <p:spPr bwMode="auto">
          <a:xfrm>
            <a:off x="7391400" y="762000"/>
            <a:ext cx="76200" cy="152400"/>
          </a:xfrm>
          <a:prstGeom prst="ellipse">
            <a:avLst/>
          </a:prstGeom>
          <a:solidFill>
            <a:srgbClr val="FFCCFF"/>
          </a:solidFill>
          <a:ln w="9525">
            <a:solidFill>
              <a:schemeClr val="tx1"/>
            </a:solidFill>
            <a:round/>
            <a:headEnd/>
            <a:tailEnd/>
          </a:ln>
        </p:spPr>
        <p:txBody>
          <a:bodyPr wrap="none" anchor="ctr">
            <a:prstTxWarp prst="textNoShape">
              <a:avLst/>
            </a:prstTxWarp>
          </a:bodyPr>
          <a:lstStyle/>
          <a:p>
            <a:endParaRPr lang="en-US"/>
          </a:p>
        </p:txBody>
      </p:sp>
      <p:sp>
        <p:nvSpPr>
          <p:cNvPr id="26647"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087688" y="228600"/>
            <a:ext cx="3282950" cy="369888"/>
          </a:xfrm>
          <a:prstGeom prst="rect">
            <a:avLst/>
          </a:prstGeom>
          <a:noFill/>
          <a:ln w="9525">
            <a:noFill/>
            <a:miter lim="800000"/>
            <a:headEnd/>
            <a:tailEnd/>
          </a:ln>
          <a:effectLst/>
        </p:spPr>
        <p:txBody>
          <a:bodyPr wrap="none">
            <a:prstTxWarp prst="textNoShape">
              <a:avLst/>
            </a:prstTxWarp>
            <a:spAutoFit/>
          </a:bodyPr>
          <a:lstStyle/>
          <a:p>
            <a:pPr algn="ctr">
              <a:defRPr/>
            </a:pPr>
            <a:r>
              <a:rPr lang="en-US" b="1" dirty="0" err="1">
                <a:solidFill>
                  <a:srgbClr val="0000FF"/>
                </a:solidFill>
                <a:latin typeface="+mn-lt"/>
                <a:ea typeface="Arial" charset="0"/>
                <a:cs typeface="Arial" charset="0"/>
              </a:rPr>
              <a:t>Vandaag</a:t>
            </a:r>
            <a:r>
              <a:rPr lang="en-US" b="1" dirty="0">
                <a:solidFill>
                  <a:srgbClr val="0000FF"/>
                </a:solidFill>
                <a:latin typeface="+mn-lt"/>
                <a:ea typeface="Arial" charset="0"/>
                <a:cs typeface="Arial" charset="0"/>
              </a:rPr>
              <a:t>… de </a:t>
            </a:r>
            <a:r>
              <a:rPr lang="en-US" b="1" dirty="0" err="1">
                <a:solidFill>
                  <a:srgbClr val="0000FF"/>
                </a:solidFill>
                <a:latin typeface="+mn-lt"/>
                <a:ea typeface="Arial" charset="0"/>
                <a:cs typeface="Arial" charset="0"/>
              </a:rPr>
              <a:t>mensheid</a:t>
            </a:r>
            <a:endParaRPr lang="en-US" b="1" dirty="0">
              <a:solidFill>
                <a:srgbClr val="0000FF"/>
              </a:solidFill>
              <a:latin typeface="+mn-lt"/>
              <a:ea typeface="Arial" charset="0"/>
              <a:cs typeface="Arial" charset="0"/>
            </a:endParaRPr>
          </a:p>
        </p:txBody>
      </p:sp>
      <p:sp>
        <p:nvSpPr>
          <p:cNvPr id="27651" name="Text Box 4"/>
          <p:cNvSpPr txBox="1">
            <a:spLocks noChangeArrowheads="1"/>
          </p:cNvSpPr>
          <p:nvPr/>
        </p:nvSpPr>
        <p:spPr bwMode="auto">
          <a:xfrm>
            <a:off x="762000" y="1408113"/>
            <a:ext cx="2971800" cy="2185987"/>
          </a:xfrm>
          <a:prstGeom prst="rect">
            <a:avLst/>
          </a:prstGeom>
          <a:noFill/>
          <a:ln w="9525">
            <a:noFill/>
            <a:miter lim="800000"/>
            <a:headEnd/>
            <a:tailEnd/>
          </a:ln>
        </p:spPr>
        <p:txBody>
          <a:bodyPr>
            <a:prstTxWarp prst="textNoShape">
              <a:avLst/>
            </a:prstTxWarp>
            <a:spAutoFit/>
          </a:bodyPr>
          <a:lstStyle/>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tijd</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15 </a:t>
            </a:r>
            <a:r>
              <a:rPr lang="en-US" sz="1700" dirty="0" err="1">
                <a:solidFill>
                  <a:schemeClr val="bg1"/>
                </a:solidFill>
                <a:latin typeface="Verdana" charset="0"/>
                <a:ea typeface="Arial" charset="0"/>
                <a:cs typeface="Arial" charset="0"/>
              </a:rPr>
              <a:t>miljard</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jaar</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temperatuur</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3 K</a:t>
            </a:r>
          </a:p>
          <a:p>
            <a:pPr>
              <a:buFontTx/>
              <a:buChar char="•"/>
              <a:defRPr/>
            </a:pPr>
            <a:endParaRPr lang="en-US" sz="1700" dirty="0">
              <a:solidFill>
                <a:schemeClr val="bg1"/>
              </a:solidFill>
              <a:latin typeface="Verdana" charset="0"/>
              <a:ea typeface="Arial" charset="0"/>
              <a:cs typeface="Arial" charset="0"/>
            </a:endParaRPr>
          </a:p>
          <a:p>
            <a:pPr marL="177800" indent="-177800">
              <a:buFontTx/>
              <a:buChar char="•"/>
              <a:defRPr/>
            </a:pPr>
            <a:r>
              <a:rPr lang="en-US" sz="1700" dirty="0" err="1">
                <a:solidFill>
                  <a:schemeClr val="bg1"/>
                </a:solidFill>
                <a:latin typeface="Verdana" charset="0"/>
                <a:ea typeface="Arial" charset="0"/>
                <a:cs typeface="Arial" charset="0"/>
              </a:rPr>
              <a:t>Chemische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reacties</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overheersen</a:t>
            </a:r>
            <a:r>
              <a:rPr lang="en-US" sz="1700" dirty="0">
                <a:solidFill>
                  <a:schemeClr val="bg1"/>
                </a:solidFill>
                <a:latin typeface="Verdana" charset="0"/>
                <a:ea typeface="Arial" charset="0"/>
                <a:cs typeface="Arial" charset="0"/>
              </a:rPr>
              <a:t> en </a:t>
            </a:r>
            <a:r>
              <a:rPr lang="en-US" sz="1700" dirty="0" err="1">
                <a:solidFill>
                  <a:schemeClr val="bg1"/>
                </a:solidFill>
                <a:latin typeface="Verdana" charset="0"/>
                <a:ea typeface="Arial" charset="0"/>
                <a:cs typeface="Arial" charset="0"/>
              </a:rPr>
              <a:t>moleculen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worden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gevormd</a:t>
            </a:r>
            <a:r>
              <a:rPr lang="en-US" sz="1700" dirty="0">
                <a:solidFill>
                  <a:schemeClr val="bg1"/>
                </a:solidFill>
                <a:latin typeface="Verdana" charset="0"/>
                <a:ea typeface="Arial" charset="0"/>
                <a:cs typeface="Arial" charset="0"/>
              </a:rPr>
              <a:t> met </a:t>
            </a:r>
            <a:r>
              <a:rPr lang="en-US" sz="1700" dirty="0" err="1">
                <a:solidFill>
                  <a:schemeClr val="bg1"/>
                </a:solidFill>
                <a:latin typeface="Verdana" charset="0"/>
                <a:ea typeface="Arial" charset="0"/>
                <a:cs typeface="Arial" charset="0"/>
              </a:rPr>
              <a:t>atomen</a:t>
            </a:r>
            <a:r>
              <a:rPr lang="en-US" sz="1700" dirty="0">
                <a:solidFill>
                  <a:schemeClr val="bg1"/>
                </a:solidFill>
                <a:latin typeface="Verdana" charset="0"/>
                <a:ea typeface="Arial" charset="0"/>
                <a:cs typeface="Arial" charset="0"/>
              </a:rPr>
              <a:t>.</a:t>
            </a:r>
          </a:p>
          <a:p>
            <a:pPr>
              <a:buFontTx/>
              <a:buChar char="•"/>
              <a:defRPr/>
            </a:pPr>
            <a:endParaRPr lang="en-US" sz="1700" dirty="0">
              <a:solidFill>
                <a:schemeClr val="bg1"/>
              </a:solidFill>
              <a:latin typeface="Verdana" charset="0"/>
              <a:ea typeface="Arial" charset="0"/>
              <a:cs typeface="Arial" charset="0"/>
            </a:endParaRPr>
          </a:p>
        </p:txBody>
      </p:sp>
      <p:pic>
        <p:nvPicPr>
          <p:cNvPr id="27652" name="Picture 5"/>
          <p:cNvPicPr>
            <a:picLocks noChangeAspect="1" noChangeArrowheads="1"/>
          </p:cNvPicPr>
          <p:nvPr/>
        </p:nvPicPr>
        <p:blipFill>
          <a:blip r:embed="rId2"/>
          <a:srcRect l="18286" t="11429" r="20000" b="7809"/>
          <a:stretch>
            <a:fillRect/>
          </a:stretch>
        </p:blipFill>
        <p:spPr bwMode="auto">
          <a:xfrm>
            <a:off x="3810000" y="1473200"/>
            <a:ext cx="4800600" cy="4711700"/>
          </a:xfrm>
          <a:prstGeom prst="rect">
            <a:avLst/>
          </a:prstGeom>
          <a:noFill/>
          <a:ln w="9525">
            <a:noFill/>
            <a:miter lim="800000"/>
            <a:headEnd/>
            <a:tailEnd/>
          </a:ln>
        </p:spPr>
      </p:pic>
      <p:sp>
        <p:nvSpPr>
          <p:cNvPr id="6" name="Text Box 6"/>
          <p:cNvSpPr txBox="1">
            <a:spLocks noChangeArrowheads="1"/>
          </p:cNvSpPr>
          <p:nvPr/>
        </p:nvSpPr>
        <p:spPr bwMode="auto">
          <a:xfrm>
            <a:off x="593725" y="3962400"/>
            <a:ext cx="2987675" cy="923925"/>
          </a:xfrm>
          <a:prstGeom prst="rect">
            <a:avLst/>
          </a:prstGeom>
          <a:solidFill>
            <a:srgbClr val="FFCC99"/>
          </a:solidFill>
          <a:ln w="28575">
            <a:solidFill>
              <a:srgbClr val="FF0000"/>
            </a:solidFill>
            <a:miter lim="800000"/>
            <a:headEnd/>
            <a:tailEnd/>
          </a:ln>
          <a:effectLst/>
        </p:spPr>
        <p:txBody>
          <a:bodyPr>
            <a:prstTxWarp prst="textNoShape">
              <a:avLst/>
            </a:prstTxWarp>
            <a:spAutoFit/>
          </a:bodyPr>
          <a:lstStyle/>
          <a:p>
            <a:pPr algn="ctr">
              <a:defRPr/>
            </a:pPr>
            <a:r>
              <a:rPr lang="en-US">
                <a:latin typeface="+mn-lt"/>
                <a:ea typeface="Arial" charset="0"/>
                <a:cs typeface="Arial" charset="0"/>
              </a:rPr>
              <a:t>De mens begint zich af te vragen van waar het allemaal komt !!</a:t>
            </a:r>
          </a:p>
        </p:txBody>
      </p:sp>
      <p:sp>
        <p:nvSpPr>
          <p:cNvPr id="27654" name="Line 7"/>
          <p:cNvSpPr>
            <a:spLocks noChangeShapeType="1"/>
          </p:cNvSpPr>
          <p:nvPr/>
        </p:nvSpPr>
        <p:spPr bwMode="auto">
          <a:xfrm>
            <a:off x="533400" y="914400"/>
            <a:ext cx="82296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a:p>
        </p:txBody>
      </p:sp>
      <p:sp>
        <p:nvSpPr>
          <p:cNvPr id="27655" name="Line 8"/>
          <p:cNvSpPr>
            <a:spLocks noChangeShapeType="1"/>
          </p:cNvSpPr>
          <p:nvPr/>
        </p:nvSpPr>
        <p:spPr bwMode="auto">
          <a:xfrm>
            <a:off x="8153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7656" name="Text Box 9"/>
          <p:cNvSpPr txBox="1">
            <a:spLocks noChangeArrowheads="1"/>
          </p:cNvSpPr>
          <p:nvPr/>
        </p:nvSpPr>
        <p:spPr bwMode="auto">
          <a:xfrm>
            <a:off x="7908925" y="925513"/>
            <a:ext cx="41592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nu</a:t>
            </a:r>
          </a:p>
        </p:txBody>
      </p:sp>
      <p:sp>
        <p:nvSpPr>
          <p:cNvPr id="27657" name="Line 10"/>
          <p:cNvSpPr>
            <a:spLocks noChangeShapeType="1"/>
          </p:cNvSpPr>
          <p:nvPr/>
        </p:nvSpPr>
        <p:spPr bwMode="auto">
          <a:xfrm>
            <a:off x="685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7658" name="Text Box 11"/>
          <p:cNvSpPr txBox="1">
            <a:spLocks noChangeArrowheads="1"/>
          </p:cNvSpPr>
          <p:nvPr/>
        </p:nvSpPr>
        <p:spPr bwMode="auto">
          <a:xfrm>
            <a:off x="685800" y="609600"/>
            <a:ext cx="48577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Big</a:t>
            </a:r>
          </a:p>
        </p:txBody>
      </p:sp>
      <p:pic>
        <p:nvPicPr>
          <p:cNvPr id="27659" name="Picture 12"/>
          <p:cNvPicPr>
            <a:picLocks noChangeAspect="1" noChangeArrowheads="1"/>
          </p:cNvPicPr>
          <p:nvPr/>
        </p:nvPicPr>
        <p:blipFill>
          <a:blip r:embed="rId3">
            <a:clrChange>
              <a:clrFrom>
                <a:srgbClr val="FFFFFF"/>
              </a:clrFrom>
              <a:clrTo>
                <a:srgbClr val="FFFFFF">
                  <a:alpha val="0"/>
                </a:srgbClr>
              </a:clrTo>
            </a:clrChange>
          </a:blip>
          <a:srcRect l="41559" t="40231" r="41641" b="40230"/>
          <a:stretch>
            <a:fillRect/>
          </a:stretch>
        </p:blipFill>
        <p:spPr bwMode="auto">
          <a:xfrm>
            <a:off x="381000" y="685800"/>
            <a:ext cx="457200" cy="457200"/>
          </a:xfrm>
          <a:prstGeom prst="rect">
            <a:avLst/>
          </a:prstGeom>
          <a:noFill/>
          <a:ln w="9525">
            <a:noFill/>
            <a:miter lim="800000"/>
            <a:headEnd/>
            <a:tailEnd/>
          </a:ln>
        </p:spPr>
      </p:pic>
      <p:sp>
        <p:nvSpPr>
          <p:cNvPr id="27660" name="Line 13"/>
          <p:cNvSpPr>
            <a:spLocks noChangeShapeType="1"/>
          </p:cNvSpPr>
          <p:nvPr/>
        </p:nvSpPr>
        <p:spPr bwMode="auto">
          <a:xfrm>
            <a:off x="182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7661" name="Text Box 14"/>
          <p:cNvSpPr txBox="1">
            <a:spLocks noChangeArrowheads="1"/>
          </p:cNvSpPr>
          <p:nvPr/>
        </p:nvSpPr>
        <p:spPr bwMode="auto">
          <a:xfrm>
            <a:off x="15240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-35</a:t>
            </a:r>
            <a:r>
              <a:rPr lang="en-US" b="1">
                <a:solidFill>
                  <a:srgbClr val="FF0000"/>
                </a:solidFill>
                <a:latin typeface="Arial Narrow" pitchFamily="-65" charset="0"/>
              </a:rPr>
              <a:t> s</a:t>
            </a:r>
          </a:p>
        </p:txBody>
      </p:sp>
      <p:sp>
        <p:nvSpPr>
          <p:cNvPr id="27662" name="Line 15"/>
          <p:cNvSpPr>
            <a:spLocks noChangeShapeType="1"/>
          </p:cNvSpPr>
          <p:nvPr/>
        </p:nvSpPr>
        <p:spPr bwMode="auto">
          <a:xfrm>
            <a:off x="2819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7663" name="Text Box 16"/>
          <p:cNvSpPr txBox="1">
            <a:spLocks noChangeArrowheads="1"/>
          </p:cNvSpPr>
          <p:nvPr/>
        </p:nvSpPr>
        <p:spPr bwMode="auto">
          <a:xfrm>
            <a:off x="25146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-10</a:t>
            </a:r>
            <a:r>
              <a:rPr lang="en-US" b="1">
                <a:solidFill>
                  <a:srgbClr val="FF0000"/>
                </a:solidFill>
                <a:latin typeface="Arial Narrow" pitchFamily="-65" charset="0"/>
              </a:rPr>
              <a:t> s</a:t>
            </a:r>
          </a:p>
        </p:txBody>
      </p:sp>
      <p:sp>
        <p:nvSpPr>
          <p:cNvPr id="27664" name="Line 17"/>
          <p:cNvSpPr>
            <a:spLocks noChangeShapeType="1"/>
          </p:cNvSpPr>
          <p:nvPr/>
        </p:nvSpPr>
        <p:spPr bwMode="auto">
          <a:xfrm>
            <a:off x="3733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7665" name="Text Box 18"/>
          <p:cNvSpPr txBox="1">
            <a:spLocks noChangeArrowheads="1"/>
          </p:cNvSpPr>
          <p:nvPr/>
        </p:nvSpPr>
        <p:spPr bwMode="auto">
          <a:xfrm>
            <a:off x="3429000" y="914400"/>
            <a:ext cx="66198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-4</a:t>
            </a:r>
            <a:r>
              <a:rPr lang="en-US" b="1">
                <a:solidFill>
                  <a:srgbClr val="FF0000"/>
                </a:solidFill>
                <a:latin typeface="Arial Narrow" pitchFamily="-65" charset="0"/>
              </a:rPr>
              <a:t> s</a:t>
            </a:r>
          </a:p>
        </p:txBody>
      </p:sp>
      <p:sp>
        <p:nvSpPr>
          <p:cNvPr id="27666" name="Line 19"/>
          <p:cNvSpPr>
            <a:spLocks noChangeShapeType="1"/>
          </p:cNvSpPr>
          <p:nvPr/>
        </p:nvSpPr>
        <p:spPr bwMode="auto">
          <a:xfrm>
            <a:off x="46482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7667" name="Text Box 20"/>
          <p:cNvSpPr txBox="1">
            <a:spLocks noChangeArrowheads="1"/>
          </p:cNvSpPr>
          <p:nvPr/>
        </p:nvSpPr>
        <p:spPr bwMode="auto">
          <a:xfrm>
            <a:off x="4343400" y="914400"/>
            <a:ext cx="6556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100 s</a:t>
            </a:r>
          </a:p>
        </p:txBody>
      </p:sp>
      <p:sp>
        <p:nvSpPr>
          <p:cNvPr id="27668" name="Line 21"/>
          <p:cNvSpPr>
            <a:spLocks noChangeShapeType="1"/>
          </p:cNvSpPr>
          <p:nvPr/>
        </p:nvSpPr>
        <p:spPr bwMode="auto">
          <a:xfrm>
            <a:off x="563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7669" name="Text Box 22"/>
          <p:cNvSpPr txBox="1">
            <a:spLocks noChangeArrowheads="1"/>
          </p:cNvSpPr>
          <p:nvPr/>
        </p:nvSpPr>
        <p:spPr bwMode="auto">
          <a:xfrm>
            <a:off x="5334000" y="914400"/>
            <a:ext cx="1200150"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300000 jaar</a:t>
            </a:r>
          </a:p>
        </p:txBody>
      </p:sp>
      <p:sp>
        <p:nvSpPr>
          <p:cNvPr id="27670" name="Text Box 23"/>
          <p:cNvSpPr txBox="1">
            <a:spLocks noChangeArrowheads="1"/>
          </p:cNvSpPr>
          <p:nvPr/>
        </p:nvSpPr>
        <p:spPr bwMode="auto">
          <a:xfrm>
            <a:off x="685800" y="838200"/>
            <a:ext cx="671513"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Bang</a:t>
            </a:r>
          </a:p>
        </p:txBody>
      </p:sp>
      <p:sp>
        <p:nvSpPr>
          <p:cNvPr id="27671" name="Oval 24"/>
          <p:cNvSpPr>
            <a:spLocks noChangeArrowheads="1"/>
          </p:cNvSpPr>
          <p:nvPr/>
        </p:nvSpPr>
        <p:spPr bwMode="auto">
          <a:xfrm>
            <a:off x="8077200" y="685800"/>
            <a:ext cx="76200" cy="152400"/>
          </a:xfrm>
          <a:prstGeom prst="ellipse">
            <a:avLst/>
          </a:prstGeom>
          <a:solidFill>
            <a:srgbClr val="FFCCFF"/>
          </a:solidFill>
          <a:ln w="9525">
            <a:solidFill>
              <a:schemeClr val="tx1"/>
            </a:solidFill>
            <a:round/>
            <a:headEnd/>
            <a:tailEnd/>
          </a:ln>
        </p:spPr>
        <p:txBody>
          <a:bodyPr wrap="none" anchor="ctr">
            <a:prstTxWarp prst="textNoShape">
              <a:avLst/>
            </a:prstTxWarp>
          </a:bodyPr>
          <a:lstStyle/>
          <a:p>
            <a:endParaRPr lang="en-US"/>
          </a:p>
        </p:txBody>
      </p:sp>
      <p:sp>
        <p:nvSpPr>
          <p:cNvPr id="25" name="Text Box 25"/>
          <p:cNvSpPr txBox="1">
            <a:spLocks noChangeArrowheads="1"/>
          </p:cNvSpPr>
          <p:nvPr/>
        </p:nvSpPr>
        <p:spPr bwMode="auto">
          <a:xfrm>
            <a:off x="692150" y="5334000"/>
            <a:ext cx="2813050" cy="646113"/>
          </a:xfrm>
          <a:prstGeom prst="rect">
            <a:avLst/>
          </a:prstGeom>
          <a:noFill/>
          <a:ln w="9525">
            <a:noFill/>
            <a:miter lim="800000"/>
            <a:headEnd/>
            <a:tailEnd/>
          </a:ln>
          <a:effectLst/>
        </p:spPr>
        <p:txBody>
          <a:bodyPr wrap="none">
            <a:prstTxWarp prst="textNoShape">
              <a:avLst/>
            </a:prstTxWarp>
            <a:spAutoFit/>
          </a:bodyPr>
          <a:lstStyle/>
          <a:p>
            <a:pPr algn="ctr">
              <a:defRPr/>
            </a:pPr>
            <a:r>
              <a:rPr lang="nl-NL" i="1" dirty="0">
                <a:solidFill>
                  <a:srgbClr val="FF0000"/>
                </a:solidFill>
                <a:latin typeface="+mn-lt"/>
                <a:ea typeface="Arial" charset="0"/>
                <a:cs typeface="Arial" charset="0"/>
              </a:rPr>
              <a:t>13.7 miljard jaar later</a:t>
            </a:r>
          </a:p>
          <a:p>
            <a:pPr algn="ctr">
              <a:defRPr/>
            </a:pPr>
            <a:r>
              <a:rPr lang="nl-NL" i="1" dirty="0">
                <a:solidFill>
                  <a:srgbClr val="FF0000"/>
                </a:solidFill>
                <a:latin typeface="+mn-lt"/>
                <a:ea typeface="Arial" charset="0"/>
                <a:cs typeface="Arial" charset="0"/>
              </a:rPr>
              <a:t>(1% onzekerheid)</a:t>
            </a:r>
          </a:p>
        </p:txBody>
      </p:sp>
      <p:sp>
        <p:nvSpPr>
          <p:cNvPr id="27673"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25"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71550" y="-76200"/>
            <a:ext cx="7943850" cy="1143000"/>
          </a:xfrm>
        </p:spPr>
        <p:txBody>
          <a:bodyPr/>
          <a:lstStyle/>
          <a:p>
            <a:pPr eaLnBrk="1" hangingPunct="1"/>
            <a:r>
              <a:rPr lang="nl-BE" sz="4000" b="1" smtClean="0">
                <a:solidFill>
                  <a:srgbClr val="0000FF"/>
                </a:solidFill>
              </a:rPr>
              <a:t>Van de Big Bang tot nu</a:t>
            </a:r>
            <a:r>
              <a:rPr lang="en-US" sz="4000" b="1" smtClean="0">
                <a:solidFill>
                  <a:srgbClr val="0000FF"/>
                </a:solidFill>
              </a:rPr>
              <a:t>…</a:t>
            </a:r>
          </a:p>
        </p:txBody>
      </p:sp>
      <p:pic>
        <p:nvPicPr>
          <p:cNvPr id="5" name="Picture 7"/>
          <p:cNvPicPr>
            <a:picLocks noChangeAspect="1" noChangeArrowheads="1"/>
          </p:cNvPicPr>
          <p:nvPr/>
        </p:nvPicPr>
        <p:blipFill>
          <a:blip r:embed="rId2"/>
          <a:srcRect l="23428" t="21333" r="36571" b="26096"/>
          <a:stretch>
            <a:fillRect/>
          </a:stretch>
        </p:blipFill>
        <p:spPr bwMode="auto">
          <a:xfrm>
            <a:off x="838200" y="5029200"/>
            <a:ext cx="850255" cy="83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noChangeArrowheads="1"/>
          </p:cNvPicPr>
          <p:nvPr/>
        </p:nvPicPr>
        <p:blipFill>
          <a:blip r:embed="rId3"/>
          <a:srcRect l="18286" t="12190" r="20000" b="7048"/>
          <a:stretch>
            <a:fillRect/>
          </a:stretch>
        </p:blipFill>
        <p:spPr bwMode="auto">
          <a:xfrm>
            <a:off x="1045577" y="4114800"/>
            <a:ext cx="1164223"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5"/>
          <p:cNvPicPr>
            <a:picLocks noChangeAspect="1" noChangeArrowheads="1"/>
          </p:cNvPicPr>
          <p:nvPr/>
        </p:nvPicPr>
        <p:blipFill>
          <a:blip r:embed="rId4"/>
          <a:srcRect l="18286" t="10667" r="20000" b="8571"/>
          <a:stretch>
            <a:fillRect/>
          </a:stretch>
        </p:blipFill>
        <p:spPr bwMode="auto">
          <a:xfrm>
            <a:off x="1292524" y="2994378"/>
            <a:ext cx="1374476" cy="1349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5"/>
          <p:cNvPicPr>
            <a:picLocks noChangeAspect="1" noChangeArrowheads="1"/>
          </p:cNvPicPr>
          <p:nvPr/>
        </p:nvPicPr>
        <p:blipFill>
          <a:blip r:embed="rId5"/>
          <a:srcRect l="18286" t="11429" r="20000" b="8571"/>
          <a:stretch>
            <a:fillRect/>
          </a:stretch>
        </p:blipFill>
        <p:spPr bwMode="auto">
          <a:xfrm>
            <a:off x="1593669" y="1869017"/>
            <a:ext cx="1682931" cy="1636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5"/>
          <p:cNvPicPr>
            <a:picLocks noChangeAspect="1" noChangeArrowheads="1"/>
          </p:cNvPicPr>
          <p:nvPr/>
        </p:nvPicPr>
        <p:blipFill>
          <a:blip r:embed="rId6"/>
          <a:srcRect l="18286" t="12952" r="20001" b="6857"/>
          <a:stretch>
            <a:fillRect/>
          </a:stretch>
        </p:blipFill>
        <p:spPr bwMode="auto">
          <a:xfrm>
            <a:off x="2362200" y="914400"/>
            <a:ext cx="2061383" cy="2008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5"/>
          <p:cNvPicPr>
            <a:picLocks noChangeAspect="1" noChangeArrowheads="1"/>
          </p:cNvPicPr>
          <p:nvPr/>
        </p:nvPicPr>
        <p:blipFill>
          <a:blip r:embed="rId7"/>
          <a:srcRect l="18286" t="11429" r="20000" b="7809"/>
          <a:stretch>
            <a:fillRect/>
          </a:stretch>
        </p:blipFill>
        <p:spPr bwMode="auto">
          <a:xfrm>
            <a:off x="3886200" y="990600"/>
            <a:ext cx="2251494"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5"/>
          <p:cNvPicPr>
            <a:picLocks noChangeAspect="1" noChangeArrowheads="1"/>
          </p:cNvPicPr>
          <p:nvPr/>
        </p:nvPicPr>
        <p:blipFill>
          <a:blip r:embed="rId8"/>
          <a:srcRect l="18286" t="12952" r="20000" b="6285"/>
          <a:stretch>
            <a:fillRect/>
          </a:stretch>
        </p:blipFill>
        <p:spPr bwMode="auto">
          <a:xfrm>
            <a:off x="5181600" y="1341966"/>
            <a:ext cx="2514600" cy="2468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5"/>
          <p:cNvPicPr>
            <a:picLocks noChangeAspect="1" noChangeArrowheads="1"/>
          </p:cNvPicPr>
          <p:nvPr/>
        </p:nvPicPr>
        <p:blipFill>
          <a:blip r:embed="rId9"/>
          <a:srcRect l="18286" t="11429" r="20000" b="7809"/>
          <a:stretch>
            <a:fillRect/>
          </a:stretch>
        </p:blipFill>
        <p:spPr bwMode="auto">
          <a:xfrm>
            <a:off x="6096000" y="2188633"/>
            <a:ext cx="2971800" cy="29167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urved Down Arrow 19"/>
          <p:cNvSpPr/>
          <p:nvPr/>
        </p:nvSpPr>
        <p:spPr>
          <a:xfrm>
            <a:off x="2590800" y="3429000"/>
            <a:ext cx="3370263" cy="2209800"/>
          </a:xfrm>
          <a:prstGeom prst="curvedDownArrow">
            <a:avLst>
              <a:gd name="adj1" fmla="val 6043"/>
              <a:gd name="adj2" fmla="val 20617"/>
              <a:gd name="adj3" fmla="val 25000"/>
            </a:avLst>
          </a:prstGeom>
          <a:effectLst>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chemeClr val="tx1"/>
              </a:solidFill>
            </a:endParaRPr>
          </a:p>
        </p:txBody>
      </p:sp>
      <p:sp>
        <p:nvSpPr>
          <p:cNvPr id="28684" name="TextBox 12"/>
          <p:cNvSpPr txBox="1">
            <a:spLocks noChangeArrowheads="1"/>
          </p:cNvSpPr>
          <p:nvPr/>
        </p:nvSpPr>
        <p:spPr bwMode="auto">
          <a:xfrm>
            <a:off x="2027238" y="5562600"/>
            <a:ext cx="1368425" cy="400050"/>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rPr>
              <a:t>symmetrie</a:t>
            </a:r>
          </a:p>
        </p:txBody>
      </p:sp>
      <p:sp>
        <p:nvSpPr>
          <p:cNvPr id="28685" name="TextBox 13"/>
          <p:cNvSpPr txBox="1">
            <a:spLocks noChangeArrowheads="1"/>
          </p:cNvSpPr>
          <p:nvPr/>
        </p:nvSpPr>
        <p:spPr bwMode="auto">
          <a:xfrm>
            <a:off x="5257800" y="5562600"/>
            <a:ext cx="1046163" cy="400050"/>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rPr>
              <a:t>“chaos”</a:t>
            </a:r>
          </a:p>
        </p:txBody>
      </p:sp>
      <p:sp>
        <p:nvSpPr>
          <p:cNvPr id="28686" name="TextBox 14"/>
          <p:cNvSpPr txBox="1">
            <a:spLocks noChangeArrowheads="1"/>
          </p:cNvSpPr>
          <p:nvPr/>
        </p:nvSpPr>
        <p:spPr bwMode="auto">
          <a:xfrm>
            <a:off x="1905000" y="5334000"/>
            <a:ext cx="701675" cy="338138"/>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10</a:t>
            </a:r>
            <a:r>
              <a:rPr lang="en-US" sz="1600" baseline="30000">
                <a:solidFill>
                  <a:srgbClr val="F2B19F"/>
                </a:solidFill>
              </a:rPr>
              <a:t>32</a:t>
            </a:r>
            <a:r>
              <a:rPr lang="en-US" sz="1600">
                <a:solidFill>
                  <a:srgbClr val="F2B19F"/>
                </a:solidFill>
              </a:rPr>
              <a:t>K</a:t>
            </a:r>
          </a:p>
        </p:txBody>
      </p:sp>
      <p:sp>
        <p:nvSpPr>
          <p:cNvPr id="28687" name="TextBox 15"/>
          <p:cNvSpPr txBox="1">
            <a:spLocks noChangeArrowheads="1"/>
          </p:cNvSpPr>
          <p:nvPr/>
        </p:nvSpPr>
        <p:spPr bwMode="auto">
          <a:xfrm>
            <a:off x="2590800" y="3471863"/>
            <a:ext cx="701675" cy="338137"/>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10</a:t>
            </a:r>
            <a:r>
              <a:rPr lang="en-US" sz="1600" baseline="30000">
                <a:solidFill>
                  <a:srgbClr val="F2B19F"/>
                </a:solidFill>
              </a:rPr>
              <a:t>15</a:t>
            </a:r>
            <a:r>
              <a:rPr lang="en-US" sz="1600">
                <a:solidFill>
                  <a:srgbClr val="F2B19F"/>
                </a:solidFill>
              </a:rPr>
              <a:t>K</a:t>
            </a:r>
          </a:p>
        </p:txBody>
      </p:sp>
      <p:sp>
        <p:nvSpPr>
          <p:cNvPr id="28688" name="TextBox 16"/>
          <p:cNvSpPr txBox="1">
            <a:spLocks noChangeArrowheads="1"/>
          </p:cNvSpPr>
          <p:nvPr/>
        </p:nvSpPr>
        <p:spPr bwMode="auto">
          <a:xfrm>
            <a:off x="3413125" y="3090863"/>
            <a:ext cx="625475" cy="338137"/>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10</a:t>
            </a:r>
            <a:r>
              <a:rPr lang="en-US" sz="1600" baseline="30000">
                <a:solidFill>
                  <a:srgbClr val="F2B19F"/>
                </a:solidFill>
              </a:rPr>
              <a:t>9</a:t>
            </a:r>
            <a:r>
              <a:rPr lang="en-US" sz="1600">
                <a:solidFill>
                  <a:srgbClr val="F2B19F"/>
                </a:solidFill>
              </a:rPr>
              <a:t>K</a:t>
            </a:r>
          </a:p>
        </p:txBody>
      </p:sp>
      <p:sp>
        <p:nvSpPr>
          <p:cNvPr id="28689" name="TextBox 17"/>
          <p:cNvSpPr txBox="1">
            <a:spLocks noChangeArrowheads="1"/>
          </p:cNvSpPr>
          <p:nvPr/>
        </p:nvSpPr>
        <p:spPr bwMode="auto">
          <a:xfrm>
            <a:off x="4419600" y="3167063"/>
            <a:ext cx="625475" cy="338137"/>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10</a:t>
            </a:r>
            <a:r>
              <a:rPr lang="en-US" sz="1600" baseline="30000">
                <a:solidFill>
                  <a:srgbClr val="F2B19F"/>
                </a:solidFill>
              </a:rPr>
              <a:t>4</a:t>
            </a:r>
            <a:r>
              <a:rPr lang="en-US" sz="1600">
                <a:solidFill>
                  <a:srgbClr val="F2B19F"/>
                </a:solidFill>
              </a:rPr>
              <a:t>K</a:t>
            </a:r>
          </a:p>
        </p:txBody>
      </p:sp>
      <p:sp>
        <p:nvSpPr>
          <p:cNvPr id="28690" name="TextBox 18"/>
          <p:cNvSpPr txBox="1">
            <a:spLocks noChangeArrowheads="1"/>
          </p:cNvSpPr>
          <p:nvPr/>
        </p:nvSpPr>
        <p:spPr bwMode="auto">
          <a:xfrm>
            <a:off x="5181600" y="3776663"/>
            <a:ext cx="549275" cy="338137"/>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18K</a:t>
            </a:r>
          </a:p>
        </p:txBody>
      </p:sp>
      <p:sp>
        <p:nvSpPr>
          <p:cNvPr id="28691" name="TextBox 20"/>
          <p:cNvSpPr txBox="1">
            <a:spLocks noChangeArrowheads="1"/>
          </p:cNvSpPr>
          <p:nvPr/>
        </p:nvSpPr>
        <p:spPr bwMode="auto">
          <a:xfrm>
            <a:off x="5638800" y="4724400"/>
            <a:ext cx="606425" cy="338138"/>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2.7K</a:t>
            </a:r>
          </a:p>
        </p:txBody>
      </p:sp>
      <p:sp>
        <p:nvSpPr>
          <p:cNvPr id="28692" name="TextBox 21"/>
          <p:cNvSpPr txBox="1">
            <a:spLocks noChangeArrowheads="1"/>
          </p:cNvSpPr>
          <p:nvPr/>
        </p:nvSpPr>
        <p:spPr bwMode="auto">
          <a:xfrm>
            <a:off x="2117725" y="4310063"/>
            <a:ext cx="701675" cy="338137"/>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10</a:t>
            </a:r>
            <a:r>
              <a:rPr lang="en-US" sz="1600" baseline="30000">
                <a:solidFill>
                  <a:srgbClr val="F2B19F"/>
                </a:solidFill>
              </a:rPr>
              <a:t>27</a:t>
            </a:r>
            <a:r>
              <a:rPr lang="en-US" sz="1600">
                <a:solidFill>
                  <a:srgbClr val="F2B19F"/>
                </a:solidFill>
              </a:rPr>
              <a:t>K</a:t>
            </a:r>
          </a:p>
        </p:txBody>
      </p:sp>
      <p:sp>
        <p:nvSpPr>
          <p:cNvPr id="23" name="TextBox 22"/>
          <p:cNvSpPr txBox="1"/>
          <p:nvPr/>
        </p:nvSpPr>
        <p:spPr>
          <a:xfrm>
            <a:off x="2667000" y="5334000"/>
            <a:ext cx="712788"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10</a:t>
            </a:r>
            <a:r>
              <a:rPr lang="en-US" sz="1600" baseline="30000" dirty="0">
                <a:solidFill>
                  <a:schemeClr val="accent1">
                    <a:lumMod val="40000"/>
                    <a:lumOff val="60000"/>
                  </a:schemeClr>
                </a:solidFill>
                <a:latin typeface="Arial" charset="0"/>
                <a:ea typeface="Arial" charset="0"/>
                <a:cs typeface="Arial" charset="0"/>
              </a:rPr>
              <a:t>-43</a:t>
            </a:r>
            <a:r>
              <a:rPr lang="en-US" sz="1600" dirty="0">
                <a:solidFill>
                  <a:schemeClr val="accent1">
                    <a:lumMod val="40000"/>
                    <a:lumOff val="60000"/>
                  </a:schemeClr>
                </a:solidFill>
                <a:latin typeface="Arial" charset="0"/>
                <a:ea typeface="Arial" charset="0"/>
                <a:cs typeface="Arial" charset="0"/>
              </a:rPr>
              <a:t>s</a:t>
            </a:r>
          </a:p>
        </p:txBody>
      </p:sp>
      <p:sp>
        <p:nvSpPr>
          <p:cNvPr id="24" name="TextBox 23"/>
          <p:cNvSpPr txBox="1"/>
          <p:nvPr/>
        </p:nvSpPr>
        <p:spPr>
          <a:xfrm>
            <a:off x="2819400" y="4419600"/>
            <a:ext cx="712788"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10</a:t>
            </a:r>
            <a:r>
              <a:rPr lang="en-US" sz="1600" baseline="30000" dirty="0">
                <a:solidFill>
                  <a:schemeClr val="accent1">
                    <a:lumMod val="40000"/>
                    <a:lumOff val="60000"/>
                  </a:schemeClr>
                </a:solidFill>
                <a:latin typeface="Arial" charset="0"/>
                <a:ea typeface="Arial" charset="0"/>
                <a:cs typeface="Arial" charset="0"/>
              </a:rPr>
              <a:t>-35</a:t>
            </a:r>
            <a:r>
              <a:rPr lang="en-US" sz="1600" dirty="0">
                <a:solidFill>
                  <a:schemeClr val="accent1">
                    <a:lumMod val="40000"/>
                    <a:lumOff val="60000"/>
                  </a:schemeClr>
                </a:solidFill>
                <a:latin typeface="Arial" charset="0"/>
                <a:ea typeface="Arial" charset="0"/>
                <a:cs typeface="Arial" charset="0"/>
              </a:rPr>
              <a:t>s</a:t>
            </a:r>
          </a:p>
        </p:txBody>
      </p:sp>
      <p:sp>
        <p:nvSpPr>
          <p:cNvPr id="25" name="TextBox 24"/>
          <p:cNvSpPr txBox="1"/>
          <p:nvPr/>
        </p:nvSpPr>
        <p:spPr>
          <a:xfrm>
            <a:off x="3200400" y="3810000"/>
            <a:ext cx="712788"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10</a:t>
            </a:r>
            <a:r>
              <a:rPr lang="en-US" sz="1600" baseline="30000" dirty="0">
                <a:solidFill>
                  <a:schemeClr val="accent1">
                    <a:lumMod val="40000"/>
                    <a:lumOff val="60000"/>
                  </a:schemeClr>
                </a:solidFill>
                <a:latin typeface="Arial" charset="0"/>
                <a:ea typeface="Arial" charset="0"/>
                <a:cs typeface="Arial" charset="0"/>
              </a:rPr>
              <a:t>-10</a:t>
            </a:r>
            <a:r>
              <a:rPr lang="en-US" sz="1600" dirty="0">
                <a:solidFill>
                  <a:schemeClr val="accent1">
                    <a:lumMod val="40000"/>
                    <a:lumOff val="60000"/>
                  </a:schemeClr>
                </a:solidFill>
                <a:latin typeface="Arial" charset="0"/>
                <a:ea typeface="Arial" charset="0"/>
                <a:cs typeface="Arial" charset="0"/>
              </a:rPr>
              <a:t>s</a:t>
            </a:r>
          </a:p>
        </p:txBody>
      </p:sp>
      <p:sp>
        <p:nvSpPr>
          <p:cNvPr id="26" name="TextBox 25"/>
          <p:cNvSpPr txBox="1"/>
          <p:nvPr/>
        </p:nvSpPr>
        <p:spPr>
          <a:xfrm>
            <a:off x="3636963" y="3429000"/>
            <a:ext cx="630237"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100s</a:t>
            </a:r>
          </a:p>
        </p:txBody>
      </p:sp>
      <p:sp>
        <p:nvSpPr>
          <p:cNvPr id="27" name="TextBox 26"/>
          <p:cNvSpPr txBox="1"/>
          <p:nvPr/>
        </p:nvSpPr>
        <p:spPr>
          <a:xfrm>
            <a:off x="4191000" y="3657600"/>
            <a:ext cx="1047750"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3x10</a:t>
            </a:r>
            <a:r>
              <a:rPr lang="en-US" sz="1600" baseline="30000" dirty="0">
                <a:solidFill>
                  <a:schemeClr val="accent1">
                    <a:lumMod val="40000"/>
                    <a:lumOff val="60000"/>
                  </a:schemeClr>
                </a:solidFill>
                <a:latin typeface="Arial" charset="0"/>
                <a:ea typeface="Arial" charset="0"/>
                <a:cs typeface="Arial" charset="0"/>
              </a:rPr>
              <a:t>5</a:t>
            </a:r>
            <a:r>
              <a:rPr lang="en-US" sz="1600" dirty="0">
                <a:solidFill>
                  <a:schemeClr val="accent1">
                    <a:lumMod val="40000"/>
                    <a:lumOff val="60000"/>
                  </a:schemeClr>
                </a:solidFill>
                <a:latin typeface="Arial" charset="0"/>
                <a:ea typeface="Arial" charset="0"/>
                <a:cs typeface="Arial" charset="0"/>
              </a:rPr>
              <a:t>jaar</a:t>
            </a:r>
          </a:p>
        </p:txBody>
      </p:sp>
      <p:sp>
        <p:nvSpPr>
          <p:cNvPr id="28" name="TextBox 27"/>
          <p:cNvSpPr txBox="1"/>
          <p:nvPr/>
        </p:nvSpPr>
        <p:spPr>
          <a:xfrm>
            <a:off x="4495800" y="4038600"/>
            <a:ext cx="831850"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10</a:t>
            </a:r>
            <a:r>
              <a:rPr lang="en-US" sz="1600" baseline="30000" dirty="0">
                <a:solidFill>
                  <a:schemeClr val="accent1">
                    <a:lumMod val="40000"/>
                    <a:lumOff val="60000"/>
                  </a:schemeClr>
                </a:solidFill>
                <a:latin typeface="Arial" charset="0"/>
                <a:ea typeface="Arial" charset="0"/>
                <a:cs typeface="Arial" charset="0"/>
              </a:rPr>
              <a:t>9</a:t>
            </a:r>
            <a:r>
              <a:rPr lang="en-US" sz="1600" dirty="0">
                <a:solidFill>
                  <a:schemeClr val="accent1">
                    <a:lumMod val="40000"/>
                    <a:lumOff val="60000"/>
                  </a:schemeClr>
                </a:solidFill>
                <a:latin typeface="Arial" charset="0"/>
                <a:ea typeface="Arial" charset="0"/>
                <a:cs typeface="Arial" charset="0"/>
              </a:rPr>
              <a:t>jaar</a:t>
            </a:r>
          </a:p>
        </p:txBody>
      </p:sp>
      <p:sp>
        <p:nvSpPr>
          <p:cNvPr id="29" name="TextBox 28"/>
          <p:cNvSpPr txBox="1"/>
          <p:nvPr/>
        </p:nvSpPr>
        <p:spPr>
          <a:xfrm>
            <a:off x="4191000" y="4724400"/>
            <a:ext cx="1371600"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13.7x10</a:t>
            </a:r>
            <a:r>
              <a:rPr lang="en-US" sz="1600" baseline="30000" dirty="0">
                <a:solidFill>
                  <a:schemeClr val="accent1">
                    <a:lumMod val="40000"/>
                    <a:lumOff val="60000"/>
                  </a:schemeClr>
                </a:solidFill>
                <a:latin typeface="Arial" charset="0"/>
                <a:ea typeface="Arial" charset="0"/>
                <a:cs typeface="Arial" charset="0"/>
              </a:rPr>
              <a:t>9</a:t>
            </a:r>
            <a:r>
              <a:rPr lang="en-US" sz="1600" dirty="0">
                <a:solidFill>
                  <a:schemeClr val="accent1">
                    <a:lumMod val="40000"/>
                    <a:lumOff val="60000"/>
                  </a:schemeClr>
                </a:solidFill>
                <a:latin typeface="Arial" charset="0"/>
                <a:ea typeface="Arial" charset="0"/>
                <a:cs typeface="Arial" charset="0"/>
              </a:rPr>
              <a:t>jaar</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71550" y="-76200"/>
            <a:ext cx="7943850" cy="1143000"/>
          </a:xfrm>
        </p:spPr>
        <p:txBody>
          <a:bodyPr/>
          <a:lstStyle/>
          <a:p>
            <a:pPr eaLnBrk="1" hangingPunct="1"/>
            <a:r>
              <a:rPr lang="nl-BE" sz="4000" b="1" smtClean="0">
                <a:solidFill>
                  <a:srgbClr val="0000FF"/>
                </a:solidFill>
              </a:rPr>
              <a:t>Van de Big Bang tot nu</a:t>
            </a:r>
            <a:r>
              <a:rPr lang="en-US" sz="4000" b="1" smtClean="0">
                <a:solidFill>
                  <a:srgbClr val="0000FF"/>
                </a:solidFill>
              </a:rPr>
              <a:t>… en terug!!</a:t>
            </a:r>
          </a:p>
        </p:txBody>
      </p:sp>
      <p:pic>
        <p:nvPicPr>
          <p:cNvPr id="5" name="Picture 7"/>
          <p:cNvPicPr>
            <a:picLocks noChangeAspect="1" noChangeArrowheads="1"/>
          </p:cNvPicPr>
          <p:nvPr/>
        </p:nvPicPr>
        <p:blipFill>
          <a:blip r:embed="rId2"/>
          <a:srcRect l="23428" t="21333" r="36571" b="26096"/>
          <a:stretch>
            <a:fillRect/>
          </a:stretch>
        </p:blipFill>
        <p:spPr bwMode="auto">
          <a:xfrm>
            <a:off x="838200" y="5029200"/>
            <a:ext cx="850255" cy="83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noChangeArrowheads="1"/>
          </p:cNvPicPr>
          <p:nvPr/>
        </p:nvPicPr>
        <p:blipFill>
          <a:blip r:embed="rId3"/>
          <a:srcRect l="18286" t="12190" r="20000" b="7048"/>
          <a:stretch>
            <a:fillRect/>
          </a:stretch>
        </p:blipFill>
        <p:spPr bwMode="auto">
          <a:xfrm>
            <a:off x="1045577" y="4114800"/>
            <a:ext cx="1164223"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5"/>
          <p:cNvPicPr>
            <a:picLocks noChangeAspect="1" noChangeArrowheads="1"/>
          </p:cNvPicPr>
          <p:nvPr/>
        </p:nvPicPr>
        <p:blipFill>
          <a:blip r:embed="rId4"/>
          <a:srcRect l="18286" t="10667" r="20000" b="8571"/>
          <a:stretch>
            <a:fillRect/>
          </a:stretch>
        </p:blipFill>
        <p:spPr bwMode="auto">
          <a:xfrm>
            <a:off x="1292524" y="2994378"/>
            <a:ext cx="1374476" cy="1349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5"/>
          <p:cNvPicPr>
            <a:picLocks noChangeAspect="1" noChangeArrowheads="1"/>
          </p:cNvPicPr>
          <p:nvPr/>
        </p:nvPicPr>
        <p:blipFill>
          <a:blip r:embed="rId5"/>
          <a:srcRect l="18286" t="11429" r="20000" b="8571"/>
          <a:stretch>
            <a:fillRect/>
          </a:stretch>
        </p:blipFill>
        <p:spPr bwMode="auto">
          <a:xfrm>
            <a:off x="1593669" y="1869017"/>
            <a:ext cx="1682931" cy="1636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5"/>
          <p:cNvPicPr>
            <a:picLocks noChangeAspect="1" noChangeArrowheads="1"/>
          </p:cNvPicPr>
          <p:nvPr/>
        </p:nvPicPr>
        <p:blipFill>
          <a:blip r:embed="rId6"/>
          <a:srcRect l="18286" t="12952" r="20001" b="6857"/>
          <a:stretch>
            <a:fillRect/>
          </a:stretch>
        </p:blipFill>
        <p:spPr bwMode="auto">
          <a:xfrm>
            <a:off x="2362200" y="914400"/>
            <a:ext cx="2061383" cy="2008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5"/>
          <p:cNvPicPr>
            <a:picLocks noChangeAspect="1" noChangeArrowheads="1"/>
          </p:cNvPicPr>
          <p:nvPr/>
        </p:nvPicPr>
        <p:blipFill>
          <a:blip r:embed="rId7"/>
          <a:srcRect l="18286" t="11429" r="20000" b="7809"/>
          <a:stretch>
            <a:fillRect/>
          </a:stretch>
        </p:blipFill>
        <p:spPr bwMode="auto">
          <a:xfrm>
            <a:off x="3886200" y="990600"/>
            <a:ext cx="2251494"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5"/>
          <p:cNvPicPr>
            <a:picLocks noChangeAspect="1" noChangeArrowheads="1"/>
          </p:cNvPicPr>
          <p:nvPr/>
        </p:nvPicPr>
        <p:blipFill>
          <a:blip r:embed="rId8"/>
          <a:srcRect l="18286" t="12952" r="20000" b="6285"/>
          <a:stretch>
            <a:fillRect/>
          </a:stretch>
        </p:blipFill>
        <p:spPr bwMode="auto">
          <a:xfrm>
            <a:off x="5181600" y="1341966"/>
            <a:ext cx="2514600" cy="2468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urved Down Arrow 19"/>
          <p:cNvSpPr/>
          <p:nvPr/>
        </p:nvSpPr>
        <p:spPr>
          <a:xfrm>
            <a:off x="2590800" y="3429000"/>
            <a:ext cx="3370263" cy="2209800"/>
          </a:xfrm>
          <a:prstGeom prst="curvedDownArrow">
            <a:avLst>
              <a:gd name="adj1" fmla="val 6043"/>
              <a:gd name="adj2" fmla="val 20617"/>
              <a:gd name="adj3" fmla="val 25000"/>
            </a:avLst>
          </a:prstGeom>
          <a:effectLst>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chemeClr val="tx1"/>
              </a:solidFill>
            </a:endParaRPr>
          </a:p>
        </p:txBody>
      </p:sp>
      <p:sp>
        <p:nvSpPr>
          <p:cNvPr id="29707" name="TextBox 12"/>
          <p:cNvSpPr txBox="1">
            <a:spLocks noChangeArrowheads="1"/>
          </p:cNvSpPr>
          <p:nvPr/>
        </p:nvSpPr>
        <p:spPr bwMode="auto">
          <a:xfrm>
            <a:off x="2027238" y="5562600"/>
            <a:ext cx="1368425" cy="400050"/>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rPr>
              <a:t>symmetrie</a:t>
            </a:r>
          </a:p>
        </p:txBody>
      </p:sp>
      <p:sp>
        <p:nvSpPr>
          <p:cNvPr id="29708" name="TextBox 13"/>
          <p:cNvSpPr txBox="1">
            <a:spLocks noChangeArrowheads="1"/>
          </p:cNvSpPr>
          <p:nvPr/>
        </p:nvSpPr>
        <p:spPr bwMode="auto">
          <a:xfrm>
            <a:off x="5257800" y="5562600"/>
            <a:ext cx="1046163" cy="400050"/>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rPr>
              <a:t>“chaos”</a:t>
            </a:r>
          </a:p>
        </p:txBody>
      </p:sp>
      <p:sp>
        <p:nvSpPr>
          <p:cNvPr id="29709" name="TextBox 14"/>
          <p:cNvSpPr txBox="1">
            <a:spLocks noChangeArrowheads="1"/>
          </p:cNvSpPr>
          <p:nvPr/>
        </p:nvSpPr>
        <p:spPr bwMode="auto">
          <a:xfrm>
            <a:off x="1905000" y="5334000"/>
            <a:ext cx="701675" cy="338138"/>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10</a:t>
            </a:r>
            <a:r>
              <a:rPr lang="en-US" sz="1600" baseline="30000">
                <a:solidFill>
                  <a:srgbClr val="F2B19F"/>
                </a:solidFill>
              </a:rPr>
              <a:t>32</a:t>
            </a:r>
            <a:r>
              <a:rPr lang="en-US" sz="1600">
                <a:solidFill>
                  <a:srgbClr val="F2B19F"/>
                </a:solidFill>
              </a:rPr>
              <a:t>K</a:t>
            </a:r>
          </a:p>
        </p:txBody>
      </p:sp>
      <p:sp>
        <p:nvSpPr>
          <p:cNvPr id="29710" name="TextBox 15"/>
          <p:cNvSpPr txBox="1">
            <a:spLocks noChangeArrowheads="1"/>
          </p:cNvSpPr>
          <p:nvPr/>
        </p:nvSpPr>
        <p:spPr bwMode="auto">
          <a:xfrm>
            <a:off x="2590800" y="3471863"/>
            <a:ext cx="701675" cy="338137"/>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10</a:t>
            </a:r>
            <a:r>
              <a:rPr lang="en-US" sz="1600" baseline="30000">
                <a:solidFill>
                  <a:srgbClr val="F2B19F"/>
                </a:solidFill>
              </a:rPr>
              <a:t>15</a:t>
            </a:r>
            <a:r>
              <a:rPr lang="en-US" sz="1600">
                <a:solidFill>
                  <a:srgbClr val="F2B19F"/>
                </a:solidFill>
              </a:rPr>
              <a:t>K</a:t>
            </a:r>
          </a:p>
        </p:txBody>
      </p:sp>
      <p:sp>
        <p:nvSpPr>
          <p:cNvPr id="29711" name="TextBox 16"/>
          <p:cNvSpPr txBox="1">
            <a:spLocks noChangeArrowheads="1"/>
          </p:cNvSpPr>
          <p:nvPr/>
        </p:nvSpPr>
        <p:spPr bwMode="auto">
          <a:xfrm>
            <a:off x="3413125" y="3090863"/>
            <a:ext cx="625475" cy="338137"/>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10</a:t>
            </a:r>
            <a:r>
              <a:rPr lang="en-US" sz="1600" baseline="30000">
                <a:solidFill>
                  <a:srgbClr val="F2B19F"/>
                </a:solidFill>
              </a:rPr>
              <a:t>9</a:t>
            </a:r>
            <a:r>
              <a:rPr lang="en-US" sz="1600">
                <a:solidFill>
                  <a:srgbClr val="F2B19F"/>
                </a:solidFill>
              </a:rPr>
              <a:t>K</a:t>
            </a:r>
          </a:p>
        </p:txBody>
      </p:sp>
      <p:sp>
        <p:nvSpPr>
          <p:cNvPr id="29712" name="TextBox 17"/>
          <p:cNvSpPr txBox="1">
            <a:spLocks noChangeArrowheads="1"/>
          </p:cNvSpPr>
          <p:nvPr/>
        </p:nvSpPr>
        <p:spPr bwMode="auto">
          <a:xfrm>
            <a:off x="4419600" y="3167063"/>
            <a:ext cx="625475" cy="338137"/>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10</a:t>
            </a:r>
            <a:r>
              <a:rPr lang="en-US" sz="1600" baseline="30000">
                <a:solidFill>
                  <a:srgbClr val="F2B19F"/>
                </a:solidFill>
              </a:rPr>
              <a:t>4</a:t>
            </a:r>
            <a:r>
              <a:rPr lang="en-US" sz="1600">
                <a:solidFill>
                  <a:srgbClr val="F2B19F"/>
                </a:solidFill>
              </a:rPr>
              <a:t>K</a:t>
            </a:r>
          </a:p>
        </p:txBody>
      </p:sp>
      <p:sp>
        <p:nvSpPr>
          <p:cNvPr id="29713" name="TextBox 18"/>
          <p:cNvSpPr txBox="1">
            <a:spLocks noChangeArrowheads="1"/>
          </p:cNvSpPr>
          <p:nvPr/>
        </p:nvSpPr>
        <p:spPr bwMode="auto">
          <a:xfrm>
            <a:off x="5181600" y="3776663"/>
            <a:ext cx="549275" cy="338137"/>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18K</a:t>
            </a:r>
          </a:p>
        </p:txBody>
      </p:sp>
      <p:sp>
        <p:nvSpPr>
          <p:cNvPr id="29714" name="TextBox 20"/>
          <p:cNvSpPr txBox="1">
            <a:spLocks noChangeArrowheads="1"/>
          </p:cNvSpPr>
          <p:nvPr/>
        </p:nvSpPr>
        <p:spPr bwMode="auto">
          <a:xfrm>
            <a:off x="5638800" y="4724400"/>
            <a:ext cx="606425" cy="338138"/>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2.7K</a:t>
            </a:r>
          </a:p>
        </p:txBody>
      </p:sp>
      <p:sp>
        <p:nvSpPr>
          <p:cNvPr id="29715" name="TextBox 21"/>
          <p:cNvSpPr txBox="1">
            <a:spLocks noChangeArrowheads="1"/>
          </p:cNvSpPr>
          <p:nvPr/>
        </p:nvSpPr>
        <p:spPr bwMode="auto">
          <a:xfrm>
            <a:off x="2117725" y="4310063"/>
            <a:ext cx="701675" cy="338137"/>
          </a:xfrm>
          <a:prstGeom prst="rect">
            <a:avLst/>
          </a:prstGeom>
          <a:noFill/>
          <a:ln w="9525">
            <a:noFill/>
            <a:miter lim="800000"/>
            <a:headEnd/>
            <a:tailEnd/>
          </a:ln>
        </p:spPr>
        <p:txBody>
          <a:bodyPr wrap="none">
            <a:prstTxWarp prst="textNoShape">
              <a:avLst/>
            </a:prstTxWarp>
            <a:spAutoFit/>
          </a:bodyPr>
          <a:lstStyle/>
          <a:p>
            <a:r>
              <a:rPr lang="en-US" sz="1600">
                <a:solidFill>
                  <a:srgbClr val="F2B19F"/>
                </a:solidFill>
              </a:rPr>
              <a:t>10</a:t>
            </a:r>
            <a:r>
              <a:rPr lang="en-US" sz="1600" baseline="30000">
                <a:solidFill>
                  <a:srgbClr val="F2B19F"/>
                </a:solidFill>
              </a:rPr>
              <a:t>27</a:t>
            </a:r>
            <a:r>
              <a:rPr lang="en-US" sz="1600">
                <a:solidFill>
                  <a:srgbClr val="F2B19F"/>
                </a:solidFill>
              </a:rPr>
              <a:t>K</a:t>
            </a:r>
          </a:p>
        </p:txBody>
      </p:sp>
      <p:sp>
        <p:nvSpPr>
          <p:cNvPr id="23" name="TextBox 22"/>
          <p:cNvSpPr txBox="1"/>
          <p:nvPr/>
        </p:nvSpPr>
        <p:spPr>
          <a:xfrm>
            <a:off x="2667000" y="5334000"/>
            <a:ext cx="712788"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10</a:t>
            </a:r>
            <a:r>
              <a:rPr lang="en-US" sz="1600" baseline="30000" dirty="0">
                <a:solidFill>
                  <a:schemeClr val="accent1">
                    <a:lumMod val="40000"/>
                    <a:lumOff val="60000"/>
                  </a:schemeClr>
                </a:solidFill>
                <a:latin typeface="Arial" charset="0"/>
                <a:ea typeface="Arial" charset="0"/>
                <a:cs typeface="Arial" charset="0"/>
              </a:rPr>
              <a:t>-43</a:t>
            </a:r>
            <a:r>
              <a:rPr lang="en-US" sz="1600" dirty="0">
                <a:solidFill>
                  <a:schemeClr val="accent1">
                    <a:lumMod val="40000"/>
                    <a:lumOff val="60000"/>
                  </a:schemeClr>
                </a:solidFill>
                <a:latin typeface="Arial" charset="0"/>
                <a:ea typeface="Arial" charset="0"/>
                <a:cs typeface="Arial" charset="0"/>
              </a:rPr>
              <a:t>s</a:t>
            </a:r>
          </a:p>
        </p:txBody>
      </p:sp>
      <p:sp>
        <p:nvSpPr>
          <p:cNvPr id="24" name="TextBox 23"/>
          <p:cNvSpPr txBox="1"/>
          <p:nvPr/>
        </p:nvSpPr>
        <p:spPr>
          <a:xfrm>
            <a:off x="2819400" y="4419600"/>
            <a:ext cx="712788"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10</a:t>
            </a:r>
            <a:r>
              <a:rPr lang="en-US" sz="1600" baseline="30000" dirty="0">
                <a:solidFill>
                  <a:schemeClr val="accent1">
                    <a:lumMod val="40000"/>
                    <a:lumOff val="60000"/>
                  </a:schemeClr>
                </a:solidFill>
                <a:latin typeface="Arial" charset="0"/>
                <a:ea typeface="Arial" charset="0"/>
                <a:cs typeface="Arial" charset="0"/>
              </a:rPr>
              <a:t>-35</a:t>
            </a:r>
            <a:r>
              <a:rPr lang="en-US" sz="1600" dirty="0">
                <a:solidFill>
                  <a:schemeClr val="accent1">
                    <a:lumMod val="40000"/>
                    <a:lumOff val="60000"/>
                  </a:schemeClr>
                </a:solidFill>
                <a:latin typeface="Arial" charset="0"/>
                <a:ea typeface="Arial" charset="0"/>
                <a:cs typeface="Arial" charset="0"/>
              </a:rPr>
              <a:t>s</a:t>
            </a:r>
          </a:p>
        </p:txBody>
      </p:sp>
      <p:sp>
        <p:nvSpPr>
          <p:cNvPr id="25" name="TextBox 24"/>
          <p:cNvSpPr txBox="1"/>
          <p:nvPr/>
        </p:nvSpPr>
        <p:spPr>
          <a:xfrm>
            <a:off x="3200400" y="3810000"/>
            <a:ext cx="712788"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10</a:t>
            </a:r>
            <a:r>
              <a:rPr lang="en-US" sz="1600" baseline="30000" dirty="0">
                <a:solidFill>
                  <a:schemeClr val="accent1">
                    <a:lumMod val="40000"/>
                    <a:lumOff val="60000"/>
                  </a:schemeClr>
                </a:solidFill>
                <a:latin typeface="Arial" charset="0"/>
                <a:ea typeface="Arial" charset="0"/>
                <a:cs typeface="Arial" charset="0"/>
              </a:rPr>
              <a:t>-10</a:t>
            </a:r>
            <a:r>
              <a:rPr lang="en-US" sz="1600" dirty="0">
                <a:solidFill>
                  <a:schemeClr val="accent1">
                    <a:lumMod val="40000"/>
                    <a:lumOff val="60000"/>
                  </a:schemeClr>
                </a:solidFill>
                <a:latin typeface="Arial" charset="0"/>
                <a:ea typeface="Arial" charset="0"/>
                <a:cs typeface="Arial" charset="0"/>
              </a:rPr>
              <a:t>s</a:t>
            </a:r>
          </a:p>
        </p:txBody>
      </p:sp>
      <p:sp>
        <p:nvSpPr>
          <p:cNvPr id="26" name="TextBox 25"/>
          <p:cNvSpPr txBox="1"/>
          <p:nvPr/>
        </p:nvSpPr>
        <p:spPr>
          <a:xfrm>
            <a:off x="3636963" y="3429000"/>
            <a:ext cx="630237"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100s</a:t>
            </a:r>
          </a:p>
        </p:txBody>
      </p:sp>
      <p:sp>
        <p:nvSpPr>
          <p:cNvPr id="27" name="TextBox 26"/>
          <p:cNvSpPr txBox="1"/>
          <p:nvPr/>
        </p:nvSpPr>
        <p:spPr>
          <a:xfrm>
            <a:off x="4191000" y="3657600"/>
            <a:ext cx="1047750"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3x10</a:t>
            </a:r>
            <a:r>
              <a:rPr lang="en-US" sz="1600" baseline="30000" dirty="0">
                <a:solidFill>
                  <a:schemeClr val="accent1">
                    <a:lumMod val="40000"/>
                    <a:lumOff val="60000"/>
                  </a:schemeClr>
                </a:solidFill>
                <a:latin typeface="Arial" charset="0"/>
                <a:ea typeface="Arial" charset="0"/>
                <a:cs typeface="Arial" charset="0"/>
              </a:rPr>
              <a:t>5</a:t>
            </a:r>
            <a:r>
              <a:rPr lang="en-US" sz="1600" dirty="0">
                <a:solidFill>
                  <a:schemeClr val="accent1">
                    <a:lumMod val="40000"/>
                    <a:lumOff val="60000"/>
                  </a:schemeClr>
                </a:solidFill>
                <a:latin typeface="Arial" charset="0"/>
                <a:ea typeface="Arial" charset="0"/>
                <a:cs typeface="Arial" charset="0"/>
              </a:rPr>
              <a:t>jaar</a:t>
            </a:r>
          </a:p>
        </p:txBody>
      </p:sp>
      <p:sp>
        <p:nvSpPr>
          <p:cNvPr id="28" name="TextBox 27"/>
          <p:cNvSpPr txBox="1"/>
          <p:nvPr/>
        </p:nvSpPr>
        <p:spPr>
          <a:xfrm>
            <a:off x="4495800" y="4038600"/>
            <a:ext cx="831850"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10</a:t>
            </a:r>
            <a:r>
              <a:rPr lang="en-US" sz="1600" baseline="30000" dirty="0">
                <a:solidFill>
                  <a:schemeClr val="accent1">
                    <a:lumMod val="40000"/>
                    <a:lumOff val="60000"/>
                  </a:schemeClr>
                </a:solidFill>
                <a:latin typeface="Arial" charset="0"/>
                <a:ea typeface="Arial" charset="0"/>
                <a:cs typeface="Arial" charset="0"/>
              </a:rPr>
              <a:t>9</a:t>
            </a:r>
            <a:r>
              <a:rPr lang="en-US" sz="1600" dirty="0">
                <a:solidFill>
                  <a:schemeClr val="accent1">
                    <a:lumMod val="40000"/>
                    <a:lumOff val="60000"/>
                  </a:schemeClr>
                </a:solidFill>
                <a:latin typeface="Arial" charset="0"/>
                <a:ea typeface="Arial" charset="0"/>
                <a:cs typeface="Arial" charset="0"/>
              </a:rPr>
              <a:t>jaar</a:t>
            </a:r>
          </a:p>
        </p:txBody>
      </p:sp>
      <p:sp>
        <p:nvSpPr>
          <p:cNvPr id="29" name="TextBox 28"/>
          <p:cNvSpPr txBox="1"/>
          <p:nvPr/>
        </p:nvSpPr>
        <p:spPr>
          <a:xfrm>
            <a:off x="4191000" y="4724400"/>
            <a:ext cx="1371600" cy="338138"/>
          </a:xfrm>
          <a:prstGeom prst="rect">
            <a:avLst/>
          </a:prstGeom>
          <a:noFill/>
        </p:spPr>
        <p:txBody>
          <a:bodyPr wrap="none">
            <a:spAutoFit/>
          </a:bodyPr>
          <a:lstStyle/>
          <a:p>
            <a:pPr>
              <a:defRPr/>
            </a:pPr>
            <a:r>
              <a:rPr lang="en-US" sz="1600" dirty="0">
                <a:solidFill>
                  <a:schemeClr val="accent1">
                    <a:lumMod val="40000"/>
                    <a:lumOff val="60000"/>
                  </a:schemeClr>
                </a:solidFill>
                <a:latin typeface="Arial" charset="0"/>
                <a:ea typeface="Arial" charset="0"/>
                <a:cs typeface="Arial" charset="0"/>
              </a:rPr>
              <a:t>13.7x10</a:t>
            </a:r>
            <a:r>
              <a:rPr lang="en-US" sz="1600" baseline="30000" dirty="0">
                <a:solidFill>
                  <a:schemeClr val="accent1">
                    <a:lumMod val="40000"/>
                    <a:lumOff val="60000"/>
                  </a:schemeClr>
                </a:solidFill>
                <a:latin typeface="Arial" charset="0"/>
                <a:ea typeface="Arial" charset="0"/>
                <a:cs typeface="Arial" charset="0"/>
              </a:rPr>
              <a:t>9</a:t>
            </a:r>
            <a:r>
              <a:rPr lang="en-US" sz="1600" dirty="0">
                <a:solidFill>
                  <a:schemeClr val="accent1">
                    <a:lumMod val="40000"/>
                    <a:lumOff val="60000"/>
                  </a:schemeClr>
                </a:solidFill>
                <a:latin typeface="Arial" charset="0"/>
                <a:ea typeface="Arial" charset="0"/>
                <a:cs typeface="Arial" charset="0"/>
              </a:rPr>
              <a:t>jaar</a:t>
            </a:r>
          </a:p>
        </p:txBody>
      </p:sp>
      <p:sp>
        <p:nvSpPr>
          <p:cNvPr id="30" name="Curved Up Arrow 29"/>
          <p:cNvSpPr/>
          <p:nvPr/>
        </p:nvSpPr>
        <p:spPr>
          <a:xfrm rot="11234540">
            <a:off x="1879600" y="1617663"/>
            <a:ext cx="6272213" cy="2286000"/>
          </a:xfrm>
          <a:prstGeom prst="curvedUpArrow">
            <a:avLst>
              <a:gd name="adj1" fmla="val 9543"/>
              <a:gd name="adj2" fmla="val 21120"/>
              <a:gd name="adj3" fmla="val 25000"/>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pic>
        <p:nvPicPr>
          <p:cNvPr id="31" name="Picture 5"/>
          <p:cNvPicPr>
            <a:picLocks noChangeAspect="1" noChangeArrowheads="1"/>
          </p:cNvPicPr>
          <p:nvPr/>
        </p:nvPicPr>
        <p:blipFill>
          <a:blip r:embed="rId9"/>
          <a:srcRect l="18286" t="11429" r="20000" b="7809"/>
          <a:stretch>
            <a:fillRect/>
          </a:stretch>
        </p:blipFill>
        <p:spPr bwMode="auto">
          <a:xfrm>
            <a:off x="6096000" y="2188633"/>
            <a:ext cx="2971800" cy="29167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TextBox 33"/>
          <p:cNvSpPr txBox="1"/>
          <p:nvPr/>
        </p:nvSpPr>
        <p:spPr>
          <a:xfrm rot="20655246">
            <a:off x="1748990" y="1450966"/>
            <a:ext cx="4404731" cy="1868458"/>
          </a:xfrm>
          <a:prstGeom prst="rect">
            <a:avLst/>
          </a:prstGeom>
          <a:noFill/>
          <a:ln>
            <a:noFill/>
          </a:ln>
          <a:effectLst>
            <a:outerShdw blurRad="38100" dist="38100" dir="2700000" algn="br">
              <a:srgbClr val="000000">
                <a:alpha val="85000"/>
              </a:srgbClr>
            </a:outerShdw>
          </a:effectLst>
        </p:spPr>
        <p:style>
          <a:lnRef idx="2">
            <a:schemeClr val="accent5">
              <a:shade val="50000"/>
            </a:schemeClr>
          </a:lnRef>
          <a:fillRef idx="1">
            <a:schemeClr val="accent5"/>
          </a:fillRef>
          <a:effectRef idx="0">
            <a:schemeClr val="accent5"/>
          </a:effectRef>
          <a:fontRef idx="minor">
            <a:schemeClr val="lt1"/>
          </a:fontRef>
        </p:style>
        <p:txBody>
          <a:bodyPr spcFirstLastPara="1">
            <a:prstTxWarp prst="textArchUp">
              <a:avLst>
                <a:gd name="adj" fmla="val 10963996"/>
              </a:avLst>
            </a:prstTxWarp>
            <a:spAutoFit/>
          </a:bodyPr>
          <a:lstStyle/>
          <a:p>
            <a:pPr>
              <a:defRPr/>
            </a:pPr>
            <a:r>
              <a:rPr lang="en-US" sz="2800" b="1" dirty="0">
                <a:solidFill>
                  <a:srgbClr val="FF0000"/>
                </a:solidFill>
              </a:rPr>
              <a:t>   </a:t>
            </a:r>
            <a:r>
              <a:rPr lang="en-US" sz="2800" b="1" dirty="0" err="1">
                <a:solidFill>
                  <a:srgbClr val="FF0000"/>
                </a:solidFill>
              </a:rPr>
              <a:t>Hoge</a:t>
            </a:r>
            <a:r>
              <a:rPr lang="en-US" sz="2800" b="1" dirty="0">
                <a:solidFill>
                  <a:srgbClr val="FF0000"/>
                </a:solidFill>
              </a:rPr>
              <a:t> </a:t>
            </a:r>
            <a:r>
              <a:rPr lang="en-US" sz="2800" b="1" dirty="0" err="1">
                <a:solidFill>
                  <a:srgbClr val="FF0000"/>
                </a:solidFill>
              </a:rPr>
              <a:t>energie</a:t>
            </a:r>
            <a:r>
              <a:rPr lang="en-US" sz="2800" b="1" dirty="0">
                <a:solidFill>
                  <a:srgbClr val="FF0000"/>
                </a:solidFill>
              </a:rPr>
              <a:t> </a:t>
            </a:r>
            <a:r>
              <a:rPr lang="en-US" sz="2800" b="1" dirty="0" err="1">
                <a:solidFill>
                  <a:srgbClr val="FF0000"/>
                </a:solidFill>
              </a:rPr>
              <a:t>fysica</a:t>
            </a:r>
            <a:endParaRPr lang="en-US" sz="2800" b="1" dirty="0">
              <a:solidFill>
                <a:srgbClr val="FF0000"/>
              </a:solidFill>
            </a:endParaRPr>
          </a:p>
        </p:txBody>
      </p:sp>
      <p:cxnSp>
        <p:nvCxnSpPr>
          <p:cNvPr id="36" name="Straight Connector 35"/>
          <p:cNvCxnSpPr/>
          <p:nvPr/>
        </p:nvCxnSpPr>
        <p:spPr>
          <a:xfrm>
            <a:off x="914400" y="2895600"/>
            <a:ext cx="2438400" cy="1447800"/>
          </a:xfrm>
          <a:prstGeom prst="line">
            <a:avLst/>
          </a:prstGeom>
          <a:ln w="63500" cap="flat" cmpd="dbl"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727" name="TextBox 39"/>
          <p:cNvSpPr txBox="1">
            <a:spLocks noChangeArrowheads="1"/>
          </p:cNvSpPr>
          <p:nvPr/>
        </p:nvSpPr>
        <p:spPr bwMode="auto">
          <a:xfrm rot="1838493">
            <a:off x="774700" y="2593975"/>
            <a:ext cx="774700" cy="369888"/>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2 TeV</a:t>
            </a:r>
          </a:p>
        </p:txBody>
      </p:sp>
      <p:sp>
        <p:nvSpPr>
          <p:cNvPr id="32" name="TextBox 31"/>
          <p:cNvSpPr txBox="1"/>
          <p:nvPr/>
        </p:nvSpPr>
        <p:spPr>
          <a:xfrm>
            <a:off x="762000" y="3276600"/>
            <a:ext cx="469900" cy="646113"/>
          </a:xfrm>
          <a:prstGeom prst="rect">
            <a:avLst/>
          </a:prstGeom>
          <a:noFill/>
        </p:spPr>
        <p:txBody>
          <a:bodyPr wrap="none">
            <a:spAutoFit/>
          </a:bodyPr>
          <a:lstStyle/>
          <a:p>
            <a:pPr>
              <a:defRPr/>
            </a:pPr>
            <a:r>
              <a:rPr lang="en-US" sz="3600" b="1" dirty="0">
                <a:solidFill>
                  <a:srgbClr val="FF0000"/>
                </a:solidFill>
                <a:latin typeface="+mn-lt"/>
                <a:ea typeface="Arial" charset="0"/>
                <a:cs typeface="Arial" charset="0"/>
              </a:rPr>
              <a:t>?</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0"/>
            <a:ext cx="8305800" cy="1143000"/>
          </a:xfrm>
        </p:spPr>
        <p:txBody>
          <a:bodyPr/>
          <a:lstStyle/>
          <a:p>
            <a:r>
              <a:rPr lang="en-US" sz="2800" b="1" smtClean="0">
                <a:solidFill>
                  <a:srgbClr val="0000FF"/>
                </a:solidFill>
              </a:rPr>
              <a:t>Een Quantum Theorie over de atomen… volledig ?</a:t>
            </a:r>
          </a:p>
        </p:txBody>
      </p:sp>
      <p:sp>
        <p:nvSpPr>
          <p:cNvPr id="19" name="Text Box 5"/>
          <p:cNvSpPr txBox="1">
            <a:spLocks noChangeArrowheads="1"/>
          </p:cNvSpPr>
          <p:nvPr/>
        </p:nvSpPr>
        <p:spPr bwMode="auto">
          <a:xfrm>
            <a:off x="4114800" y="1050925"/>
            <a:ext cx="5029200" cy="1924050"/>
          </a:xfrm>
          <a:prstGeom prst="rect">
            <a:avLst/>
          </a:prstGeom>
          <a:noFill/>
          <a:ln w="9525">
            <a:noFill/>
            <a:miter lim="800000"/>
            <a:headEnd/>
            <a:tailEnd/>
          </a:ln>
        </p:spPr>
        <p:txBody>
          <a:bodyPr>
            <a:prstTxWarp prst="textNoShape">
              <a:avLst/>
            </a:prstTxWarp>
            <a:spAutoFit/>
          </a:bodyPr>
          <a:lstStyle/>
          <a:p>
            <a:pPr>
              <a:defRPr/>
            </a:pPr>
            <a:r>
              <a:rPr lang="en-US" sz="1700" dirty="0" err="1">
                <a:solidFill>
                  <a:srgbClr val="CCFFCC"/>
                </a:solidFill>
                <a:latin typeface="+mn-lt"/>
                <a:ea typeface="Arial" charset="0"/>
                <a:cs typeface="Arial" charset="0"/>
              </a:rPr>
              <a:t>Tegen</a:t>
            </a:r>
            <a:r>
              <a:rPr lang="en-US" sz="1700" dirty="0">
                <a:solidFill>
                  <a:srgbClr val="CCFFCC"/>
                </a:solidFill>
                <a:latin typeface="+mn-lt"/>
                <a:ea typeface="Arial" charset="0"/>
                <a:cs typeface="Arial" charset="0"/>
              </a:rPr>
              <a:t> 1930 was de </a:t>
            </a:r>
            <a:r>
              <a:rPr lang="en-US" sz="1700" dirty="0" err="1">
                <a:solidFill>
                  <a:srgbClr val="CCFFCC"/>
                </a:solidFill>
                <a:latin typeface="+mn-lt"/>
                <a:ea typeface="Arial" charset="0"/>
                <a:cs typeface="Arial" charset="0"/>
              </a:rPr>
              <a:t>atoomtheorie</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volledig</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opgebouwd</a:t>
            </a:r>
            <a:r>
              <a:rPr lang="en-US" sz="1700" dirty="0">
                <a:solidFill>
                  <a:srgbClr val="CCFFCC"/>
                </a:solidFill>
                <a:latin typeface="+mn-lt"/>
                <a:ea typeface="Arial" charset="0"/>
                <a:cs typeface="Arial" charset="0"/>
              </a:rPr>
              <a:t> en </a:t>
            </a:r>
            <a:r>
              <a:rPr lang="en-US" sz="1700" dirty="0" err="1">
                <a:solidFill>
                  <a:srgbClr val="CCFFCC"/>
                </a:solidFill>
                <a:latin typeface="+mn-lt"/>
                <a:ea typeface="Arial" charset="0"/>
                <a:cs typeface="Arial" charset="0"/>
              </a:rPr>
              <a:t>begrepen</a:t>
            </a:r>
            <a:r>
              <a:rPr lang="en-US" sz="1700" dirty="0">
                <a:solidFill>
                  <a:srgbClr val="CCFFCC"/>
                </a:solidFill>
                <a:latin typeface="+mn-lt"/>
                <a:ea typeface="Arial" charset="0"/>
                <a:cs typeface="Arial" charset="0"/>
              </a:rPr>
              <a:t>. Men </a:t>
            </a:r>
            <a:r>
              <a:rPr lang="en-US" sz="1700" dirty="0" err="1">
                <a:solidFill>
                  <a:srgbClr val="CCFFCC"/>
                </a:solidFill>
                <a:latin typeface="+mn-lt"/>
                <a:ea typeface="Arial" charset="0"/>
                <a:cs typeface="Arial" charset="0"/>
              </a:rPr>
              <a:t>beschreef</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atomen</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als</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bestaande</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uit</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een</a:t>
            </a:r>
            <a:r>
              <a:rPr lang="en-US" sz="1700" dirty="0">
                <a:solidFill>
                  <a:srgbClr val="CCFFCC"/>
                </a:solidFill>
                <a:latin typeface="+mn-lt"/>
                <a:ea typeface="Arial" charset="0"/>
                <a:cs typeface="Arial" charset="0"/>
              </a:rPr>
              <a:t> kern van </a:t>
            </a:r>
            <a:r>
              <a:rPr lang="en-US" sz="1700" dirty="0" err="1">
                <a:solidFill>
                  <a:srgbClr val="CCFFCC"/>
                </a:solidFill>
                <a:latin typeface="+mn-lt"/>
                <a:ea typeface="Arial" charset="0"/>
                <a:cs typeface="Arial" charset="0"/>
              </a:rPr>
              <a:t>protonen</a:t>
            </a:r>
            <a:r>
              <a:rPr lang="en-US" sz="1700" dirty="0">
                <a:solidFill>
                  <a:srgbClr val="CCFFCC"/>
                </a:solidFill>
                <a:latin typeface="+mn-lt"/>
                <a:ea typeface="Arial" charset="0"/>
                <a:cs typeface="Arial" charset="0"/>
              </a:rPr>
              <a:t> en </a:t>
            </a:r>
            <a:r>
              <a:rPr lang="en-US" sz="1700" dirty="0" err="1">
                <a:solidFill>
                  <a:srgbClr val="CCFFCC"/>
                </a:solidFill>
                <a:latin typeface="+mn-lt"/>
                <a:ea typeface="Arial" charset="0"/>
                <a:cs typeface="Arial" charset="0"/>
              </a:rPr>
              <a:t>neutronen</a:t>
            </a:r>
            <a:r>
              <a:rPr lang="en-US" sz="1700" dirty="0">
                <a:solidFill>
                  <a:srgbClr val="CCFFCC"/>
                </a:solidFill>
                <a:latin typeface="+mn-lt"/>
                <a:ea typeface="Arial" charset="0"/>
                <a:cs typeface="Arial" charset="0"/>
              </a:rPr>
              <a:t> (J. Chadwick), </a:t>
            </a:r>
            <a:r>
              <a:rPr lang="en-US" sz="1700" dirty="0" err="1">
                <a:solidFill>
                  <a:srgbClr val="CCFFCC"/>
                </a:solidFill>
                <a:latin typeface="+mn-lt"/>
                <a:ea typeface="Arial" charset="0"/>
                <a:cs typeface="Arial" charset="0"/>
              </a:rPr>
              <a:t>omringd</a:t>
            </a:r>
            <a:r>
              <a:rPr lang="en-US" sz="1700" dirty="0">
                <a:solidFill>
                  <a:srgbClr val="CCFFCC"/>
                </a:solidFill>
                <a:latin typeface="+mn-lt"/>
                <a:ea typeface="Arial" charset="0"/>
                <a:cs typeface="Arial" charset="0"/>
              </a:rPr>
              <a:t> door </a:t>
            </a:r>
            <a:r>
              <a:rPr lang="en-US" sz="1700" dirty="0" err="1">
                <a:solidFill>
                  <a:srgbClr val="CCFFCC"/>
                </a:solidFill>
                <a:latin typeface="+mn-lt"/>
                <a:ea typeface="Arial" charset="0"/>
                <a:cs typeface="Arial" charset="0"/>
              </a:rPr>
              <a:t>een</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wolk</a:t>
            </a:r>
            <a:r>
              <a:rPr lang="en-US" sz="1700" dirty="0">
                <a:solidFill>
                  <a:srgbClr val="CCFFCC"/>
                </a:solidFill>
                <a:latin typeface="+mn-lt"/>
                <a:ea typeface="Arial" charset="0"/>
                <a:cs typeface="Arial" charset="0"/>
              </a:rPr>
              <a:t> van </a:t>
            </a:r>
            <a:r>
              <a:rPr lang="en-US" sz="1700" dirty="0" err="1">
                <a:solidFill>
                  <a:srgbClr val="CCFFCC"/>
                </a:solidFill>
                <a:latin typeface="+mn-lt"/>
                <a:ea typeface="Arial" charset="0"/>
                <a:cs typeface="Arial" charset="0"/>
              </a:rPr>
              <a:t>elektronen</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Deze</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drie</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deeltjes</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werden</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aanzien</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als</a:t>
            </a:r>
            <a:r>
              <a:rPr lang="en-US" sz="1700" dirty="0">
                <a:solidFill>
                  <a:srgbClr val="CCFFCC"/>
                </a:solidFill>
                <a:latin typeface="+mn-lt"/>
                <a:ea typeface="Arial" charset="0"/>
                <a:cs typeface="Arial" charset="0"/>
              </a:rPr>
              <a:t> de </a:t>
            </a:r>
            <a:r>
              <a:rPr lang="en-US" sz="1700" dirty="0" err="1">
                <a:solidFill>
                  <a:srgbClr val="CCFFCC"/>
                </a:solidFill>
                <a:latin typeface="+mn-lt"/>
                <a:ea typeface="Arial" charset="0"/>
                <a:cs typeface="Arial" charset="0"/>
              </a:rPr>
              <a:t>fundamentele</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bouwstenen</a:t>
            </a:r>
            <a:r>
              <a:rPr lang="en-US" sz="1700" dirty="0">
                <a:solidFill>
                  <a:srgbClr val="CCFFCC"/>
                </a:solidFill>
                <a:latin typeface="+mn-lt"/>
                <a:ea typeface="Arial" charset="0"/>
                <a:cs typeface="Arial" charset="0"/>
              </a:rPr>
              <a:t> van </a:t>
            </a:r>
            <a:r>
              <a:rPr lang="en-US" sz="1700" dirty="0" err="1">
                <a:solidFill>
                  <a:srgbClr val="CCFFCC"/>
                </a:solidFill>
                <a:latin typeface="+mn-lt"/>
                <a:ea typeface="Arial" charset="0"/>
                <a:cs typeface="Arial" charset="0"/>
              </a:rPr>
              <a:t>alle</a:t>
            </a:r>
            <a:r>
              <a:rPr lang="en-US" sz="1700" dirty="0">
                <a:solidFill>
                  <a:srgbClr val="CCFFCC"/>
                </a:solidFill>
                <a:latin typeface="+mn-lt"/>
                <a:ea typeface="Arial" charset="0"/>
                <a:cs typeface="Arial" charset="0"/>
              </a:rPr>
              <a:t> </a:t>
            </a:r>
            <a:r>
              <a:rPr lang="en-US" sz="1700" dirty="0" err="1">
                <a:solidFill>
                  <a:srgbClr val="CCFFCC"/>
                </a:solidFill>
                <a:latin typeface="+mn-lt"/>
                <a:ea typeface="Arial" charset="0"/>
                <a:cs typeface="Arial" charset="0"/>
              </a:rPr>
              <a:t>materie</a:t>
            </a:r>
            <a:r>
              <a:rPr lang="en-US" sz="1700" dirty="0">
                <a:solidFill>
                  <a:srgbClr val="CCFFCC"/>
                </a:solidFill>
                <a:latin typeface="+mn-lt"/>
                <a:ea typeface="Arial" charset="0"/>
                <a:cs typeface="Arial" charset="0"/>
              </a:rPr>
              <a:t>.</a:t>
            </a:r>
            <a:endParaRPr lang="en-US" sz="1700" b="1" dirty="0">
              <a:solidFill>
                <a:srgbClr val="FFCCFF"/>
              </a:solidFill>
              <a:latin typeface="+mn-lt"/>
              <a:ea typeface="Arial" charset="0"/>
              <a:cs typeface="Arial" charset="0"/>
              <a:sym typeface="Monotype Sorts" charset="2"/>
            </a:endParaRPr>
          </a:p>
        </p:txBody>
      </p:sp>
      <p:sp>
        <p:nvSpPr>
          <p:cNvPr id="20" name="Text Box 6"/>
          <p:cNvSpPr txBox="1">
            <a:spLocks noChangeArrowheads="1"/>
          </p:cNvSpPr>
          <p:nvPr/>
        </p:nvSpPr>
        <p:spPr bwMode="auto">
          <a:xfrm>
            <a:off x="381000" y="3124200"/>
            <a:ext cx="8534400" cy="1724025"/>
          </a:xfrm>
          <a:prstGeom prst="rect">
            <a:avLst/>
          </a:prstGeom>
          <a:noFill/>
          <a:ln w="9525">
            <a:noFill/>
            <a:miter lim="800000"/>
            <a:headEnd/>
            <a:tailEnd/>
          </a:ln>
        </p:spPr>
        <p:txBody>
          <a:bodyPr>
            <a:prstTxWarp prst="textNoShape">
              <a:avLst/>
            </a:prstTxWarp>
            <a:spAutoFit/>
          </a:bodyPr>
          <a:lstStyle/>
          <a:p>
            <a:pPr>
              <a:defRPr/>
            </a:pPr>
            <a:r>
              <a:rPr lang="en-US" sz="1600" dirty="0" err="1">
                <a:solidFill>
                  <a:srgbClr val="CCFFCC"/>
                </a:solidFill>
                <a:latin typeface="+mn-lt"/>
                <a:ea typeface="Arial" charset="0"/>
                <a:cs typeface="Arial" charset="0"/>
              </a:rPr>
              <a:t>Maar</a:t>
            </a:r>
            <a:r>
              <a:rPr lang="en-US" sz="1600" dirty="0">
                <a:solidFill>
                  <a:srgbClr val="CCFFCC"/>
                </a:solidFill>
                <a:latin typeface="+mn-lt"/>
                <a:ea typeface="Arial" charset="0"/>
                <a:cs typeface="Arial" charset="0"/>
              </a:rPr>
              <a:t> </a:t>
            </a:r>
            <a:r>
              <a:rPr lang="en-US" sz="1600" dirty="0" err="1">
                <a:solidFill>
                  <a:srgbClr val="CCFFCC"/>
                </a:solidFill>
                <a:latin typeface="+mn-lt"/>
                <a:ea typeface="Arial" charset="0"/>
                <a:cs typeface="Arial" charset="0"/>
              </a:rPr>
              <a:t>veel</a:t>
            </a:r>
            <a:r>
              <a:rPr lang="en-US" sz="1600" dirty="0">
                <a:solidFill>
                  <a:srgbClr val="CCFFCC"/>
                </a:solidFill>
                <a:latin typeface="+mn-lt"/>
                <a:ea typeface="Arial" charset="0"/>
                <a:cs typeface="Arial" charset="0"/>
              </a:rPr>
              <a:t> open </a:t>
            </a:r>
            <a:r>
              <a:rPr lang="en-US" sz="1600" dirty="0" err="1">
                <a:solidFill>
                  <a:srgbClr val="CCFFCC"/>
                </a:solidFill>
                <a:latin typeface="+mn-lt"/>
                <a:ea typeface="Arial" charset="0"/>
                <a:cs typeface="Arial" charset="0"/>
              </a:rPr>
              <a:t>vragen</a:t>
            </a:r>
            <a:r>
              <a:rPr lang="en-US" sz="1600" dirty="0">
                <a:solidFill>
                  <a:srgbClr val="CCFFCC"/>
                </a:solidFill>
                <a:latin typeface="+mn-lt"/>
                <a:ea typeface="Arial" charset="0"/>
                <a:cs typeface="Arial" charset="0"/>
              </a:rPr>
              <a:t> </a:t>
            </a:r>
            <a:r>
              <a:rPr lang="en-US" sz="1600" dirty="0" err="1">
                <a:solidFill>
                  <a:srgbClr val="CCFFCC"/>
                </a:solidFill>
                <a:latin typeface="+mn-lt"/>
                <a:ea typeface="Arial" charset="0"/>
                <a:cs typeface="Arial" charset="0"/>
              </a:rPr>
              <a:t>bleven</a:t>
            </a:r>
            <a:r>
              <a:rPr lang="en-US" sz="1600" dirty="0">
                <a:solidFill>
                  <a:srgbClr val="CCFFCC"/>
                </a:solidFill>
                <a:latin typeface="+mn-lt"/>
                <a:ea typeface="Arial" charset="0"/>
                <a:cs typeface="Arial" charset="0"/>
              </a:rPr>
              <a:t> </a:t>
            </a:r>
            <a:r>
              <a:rPr lang="en-US" sz="1600" dirty="0" err="1">
                <a:solidFill>
                  <a:srgbClr val="CCFFCC"/>
                </a:solidFill>
                <a:latin typeface="+mn-lt"/>
                <a:ea typeface="Arial" charset="0"/>
                <a:cs typeface="Arial" charset="0"/>
              </a:rPr>
              <a:t>onbeantwoord</a:t>
            </a:r>
            <a:r>
              <a:rPr lang="en-US" sz="1600" dirty="0">
                <a:solidFill>
                  <a:srgbClr val="CCFFCC"/>
                </a:solidFill>
                <a:latin typeface="+mn-lt"/>
                <a:ea typeface="Arial" charset="0"/>
                <a:cs typeface="Arial" charset="0"/>
              </a:rPr>
              <a:t> :</a:t>
            </a:r>
          </a:p>
          <a:p>
            <a:pPr>
              <a:buClr>
                <a:srgbClr val="FF3300"/>
              </a:buClr>
              <a:buFont typeface="Wingdings" charset="2"/>
              <a:buChar char="þ"/>
              <a:defRPr/>
            </a:pPr>
            <a:endParaRPr lang="en-US" sz="1600" dirty="0">
              <a:solidFill>
                <a:srgbClr val="CCFFCC"/>
              </a:solidFill>
              <a:latin typeface="+mn-lt"/>
              <a:ea typeface="Arial" charset="0"/>
              <a:cs typeface="Arial" charset="0"/>
            </a:endParaRPr>
          </a:p>
          <a:p>
            <a:pPr>
              <a:buClr>
                <a:srgbClr val="FF3300"/>
              </a:buClr>
              <a:buFont typeface="Wingdings" charset="2"/>
              <a:buChar char="þ"/>
              <a:defRPr/>
            </a:pPr>
            <a:r>
              <a:rPr lang="en-US" sz="1600" dirty="0">
                <a:solidFill>
                  <a:srgbClr val="CCFFCC"/>
                </a:solidFill>
                <a:latin typeface="+mn-lt"/>
                <a:ea typeface="Arial" charset="0"/>
                <a:cs typeface="Arial" charset="0"/>
              </a:rPr>
              <a:t>  </a:t>
            </a:r>
            <a:r>
              <a:rPr lang="en-US" sz="1600" i="1" dirty="0">
                <a:solidFill>
                  <a:srgbClr val="FFCCFF"/>
                </a:solidFill>
                <a:latin typeface="+mn-lt"/>
                <a:ea typeface="Arial" charset="0"/>
                <a:cs typeface="Arial" charset="0"/>
              </a:rPr>
              <a:t>Hoe </a:t>
            </a:r>
            <a:r>
              <a:rPr lang="en-US" sz="1600" i="1" dirty="0" err="1">
                <a:solidFill>
                  <a:srgbClr val="FFCCFF"/>
                </a:solidFill>
                <a:latin typeface="+mn-lt"/>
                <a:ea typeface="Arial" charset="0"/>
                <a:cs typeface="Arial" charset="0"/>
              </a:rPr>
              <a:t>worden</a:t>
            </a:r>
            <a:r>
              <a:rPr lang="en-US" sz="1600" i="1" dirty="0">
                <a:solidFill>
                  <a:srgbClr val="FFCCFF"/>
                </a:solidFill>
                <a:latin typeface="+mn-lt"/>
                <a:ea typeface="Arial" charset="0"/>
                <a:cs typeface="Arial" charset="0"/>
              </a:rPr>
              <a:t> de </a:t>
            </a:r>
            <a:r>
              <a:rPr lang="en-US" sz="1600" i="1" dirty="0" err="1">
                <a:solidFill>
                  <a:srgbClr val="FFCCFF"/>
                </a:solidFill>
                <a:latin typeface="+mn-lt"/>
                <a:ea typeface="Arial" charset="0"/>
                <a:cs typeface="Arial" charset="0"/>
              </a:rPr>
              <a:t>positief</a:t>
            </a:r>
            <a:r>
              <a:rPr lang="en-US" sz="1600" i="1" dirty="0">
                <a:solidFill>
                  <a:srgbClr val="FFCCFF"/>
                </a:solidFill>
                <a:latin typeface="+mn-lt"/>
                <a:ea typeface="Arial" charset="0"/>
                <a:cs typeface="Arial" charset="0"/>
              </a:rPr>
              <a:t> </a:t>
            </a:r>
            <a:r>
              <a:rPr lang="en-US" sz="1600" i="1" dirty="0" err="1">
                <a:solidFill>
                  <a:srgbClr val="FFCCFF"/>
                </a:solidFill>
                <a:latin typeface="+mn-lt"/>
                <a:ea typeface="Arial" charset="0"/>
                <a:cs typeface="Arial" charset="0"/>
              </a:rPr>
              <a:t>geladen</a:t>
            </a:r>
            <a:r>
              <a:rPr lang="en-US" sz="1600" i="1" dirty="0">
                <a:solidFill>
                  <a:srgbClr val="FFCCFF"/>
                </a:solidFill>
                <a:latin typeface="+mn-lt"/>
                <a:ea typeface="Arial" charset="0"/>
                <a:cs typeface="Arial" charset="0"/>
              </a:rPr>
              <a:t> </a:t>
            </a:r>
            <a:r>
              <a:rPr lang="en-US" sz="1600" i="1" dirty="0" err="1">
                <a:solidFill>
                  <a:srgbClr val="FFCCFF"/>
                </a:solidFill>
                <a:latin typeface="+mn-lt"/>
                <a:ea typeface="Arial" charset="0"/>
                <a:cs typeface="Arial" charset="0"/>
              </a:rPr>
              <a:t>protonen</a:t>
            </a:r>
            <a:r>
              <a:rPr lang="en-US" sz="1600" i="1" dirty="0">
                <a:solidFill>
                  <a:srgbClr val="FFCCFF"/>
                </a:solidFill>
                <a:latin typeface="+mn-lt"/>
                <a:ea typeface="Arial" charset="0"/>
                <a:cs typeface="Arial" charset="0"/>
              </a:rPr>
              <a:t> </a:t>
            </a:r>
            <a:r>
              <a:rPr lang="en-US" sz="1600" i="1" dirty="0" err="1">
                <a:solidFill>
                  <a:srgbClr val="FFCCFF"/>
                </a:solidFill>
                <a:latin typeface="+mn-lt"/>
                <a:ea typeface="Arial" charset="0"/>
                <a:cs typeface="Arial" charset="0"/>
              </a:rPr>
              <a:t>binnen</a:t>
            </a:r>
            <a:r>
              <a:rPr lang="en-US" sz="1600" i="1" dirty="0">
                <a:solidFill>
                  <a:srgbClr val="FFCCFF"/>
                </a:solidFill>
                <a:latin typeface="+mn-lt"/>
                <a:ea typeface="Arial" charset="0"/>
                <a:cs typeface="Arial" charset="0"/>
              </a:rPr>
              <a:t> de kern </a:t>
            </a:r>
            <a:r>
              <a:rPr lang="en-US" sz="1600" i="1" dirty="0" err="1">
                <a:solidFill>
                  <a:srgbClr val="FFCCFF"/>
                </a:solidFill>
                <a:latin typeface="+mn-lt"/>
                <a:ea typeface="Arial" charset="0"/>
                <a:cs typeface="Arial" charset="0"/>
              </a:rPr>
              <a:t>samengehouden</a:t>
            </a:r>
            <a:r>
              <a:rPr lang="en-US" sz="1600" i="1" dirty="0">
                <a:solidFill>
                  <a:srgbClr val="FFCCFF"/>
                </a:solidFill>
                <a:latin typeface="+mn-lt"/>
                <a:ea typeface="Arial" charset="0"/>
                <a:cs typeface="Arial" charset="0"/>
              </a:rPr>
              <a:t> ?</a:t>
            </a:r>
          </a:p>
          <a:p>
            <a:pPr>
              <a:buClr>
                <a:srgbClr val="FF3300"/>
              </a:buClr>
              <a:buFont typeface="Wingdings" charset="2"/>
              <a:buChar char="þ"/>
              <a:defRPr/>
            </a:pPr>
            <a:r>
              <a:rPr lang="en-US" sz="1600" dirty="0">
                <a:solidFill>
                  <a:srgbClr val="CCFFCC"/>
                </a:solidFill>
                <a:latin typeface="+mn-lt"/>
                <a:ea typeface="Arial" charset="0"/>
                <a:cs typeface="Arial" charset="0"/>
              </a:rPr>
              <a:t>  </a:t>
            </a:r>
            <a:r>
              <a:rPr lang="en-US" sz="1600" i="1" dirty="0">
                <a:solidFill>
                  <a:srgbClr val="FFCCFF"/>
                </a:solidFill>
                <a:latin typeface="+mn-lt"/>
                <a:ea typeface="Arial" charset="0"/>
                <a:cs typeface="Arial" charset="0"/>
              </a:rPr>
              <a:t>Hoe </a:t>
            </a:r>
            <a:r>
              <a:rPr lang="en-US" sz="1600" i="1" dirty="0" err="1">
                <a:solidFill>
                  <a:srgbClr val="FFCCFF"/>
                </a:solidFill>
                <a:latin typeface="+mn-lt"/>
                <a:ea typeface="Arial" charset="0"/>
                <a:cs typeface="Arial" charset="0"/>
              </a:rPr>
              <a:t>verklaren</a:t>
            </a:r>
            <a:r>
              <a:rPr lang="en-US" sz="1600" i="1" dirty="0">
                <a:solidFill>
                  <a:srgbClr val="FFCCFF"/>
                </a:solidFill>
                <a:latin typeface="+mn-lt"/>
                <a:ea typeface="Arial" charset="0"/>
                <a:cs typeface="Arial" charset="0"/>
              </a:rPr>
              <a:t> we het radio-</a:t>
            </a:r>
            <a:r>
              <a:rPr lang="en-US" sz="1600" i="1" dirty="0" err="1">
                <a:solidFill>
                  <a:srgbClr val="FFCCFF"/>
                </a:solidFill>
                <a:latin typeface="+mn-lt"/>
                <a:ea typeface="Arial" charset="0"/>
                <a:cs typeface="Arial" charset="0"/>
              </a:rPr>
              <a:t>actief</a:t>
            </a:r>
            <a:r>
              <a:rPr lang="en-US" sz="1600" i="1" dirty="0">
                <a:solidFill>
                  <a:srgbClr val="FFCCFF"/>
                </a:solidFill>
                <a:latin typeface="+mn-lt"/>
                <a:ea typeface="Arial" charset="0"/>
                <a:cs typeface="Arial" charset="0"/>
              </a:rPr>
              <a:t> </a:t>
            </a:r>
            <a:r>
              <a:rPr lang="en-US" sz="1600" i="1" dirty="0" err="1">
                <a:solidFill>
                  <a:srgbClr val="FFCCFF"/>
                </a:solidFill>
                <a:latin typeface="+mn-lt"/>
                <a:ea typeface="Arial" charset="0"/>
                <a:cs typeface="Arial" charset="0"/>
              </a:rPr>
              <a:t>verval</a:t>
            </a:r>
            <a:r>
              <a:rPr lang="en-US" sz="1600" i="1" dirty="0">
                <a:solidFill>
                  <a:srgbClr val="FFCCFF"/>
                </a:solidFill>
                <a:latin typeface="+mn-lt"/>
                <a:ea typeface="Arial" charset="0"/>
                <a:cs typeface="Arial" charset="0"/>
              </a:rPr>
              <a:t> van </a:t>
            </a:r>
            <a:r>
              <a:rPr lang="en-US" sz="1600" i="1" dirty="0" err="1">
                <a:solidFill>
                  <a:srgbClr val="FFCCFF"/>
                </a:solidFill>
                <a:latin typeface="+mn-lt"/>
                <a:ea typeface="Arial" charset="0"/>
                <a:cs typeface="Arial" charset="0"/>
              </a:rPr>
              <a:t>zware</a:t>
            </a:r>
            <a:r>
              <a:rPr lang="en-US" sz="1600" i="1" dirty="0">
                <a:solidFill>
                  <a:srgbClr val="FFCCFF"/>
                </a:solidFill>
                <a:latin typeface="+mn-lt"/>
                <a:ea typeface="Arial" charset="0"/>
                <a:cs typeface="Arial" charset="0"/>
              </a:rPr>
              <a:t> </a:t>
            </a:r>
            <a:r>
              <a:rPr lang="en-US" sz="1600" i="1" dirty="0" err="1">
                <a:solidFill>
                  <a:srgbClr val="FFCCFF"/>
                </a:solidFill>
                <a:latin typeface="+mn-lt"/>
                <a:ea typeface="Arial" charset="0"/>
                <a:cs typeface="Arial" charset="0"/>
              </a:rPr>
              <a:t>atoomkernen</a:t>
            </a:r>
            <a:r>
              <a:rPr lang="en-US" sz="1600" i="1" dirty="0">
                <a:solidFill>
                  <a:srgbClr val="FFCCFF"/>
                </a:solidFill>
                <a:latin typeface="+mn-lt"/>
                <a:ea typeface="Arial" charset="0"/>
                <a:cs typeface="Arial" charset="0"/>
              </a:rPr>
              <a:t> ?</a:t>
            </a:r>
          </a:p>
          <a:p>
            <a:pPr>
              <a:buClr>
                <a:srgbClr val="FF3300"/>
              </a:buClr>
              <a:buFont typeface="Wingdings" charset="2"/>
              <a:buChar char="þ"/>
              <a:defRPr/>
            </a:pPr>
            <a:endParaRPr lang="en-US" sz="1200" i="1" dirty="0">
              <a:solidFill>
                <a:srgbClr val="FFCCFF"/>
              </a:solidFill>
              <a:latin typeface="+mn-lt"/>
              <a:ea typeface="Arial" charset="0"/>
              <a:cs typeface="Arial" charset="0"/>
            </a:endParaRPr>
          </a:p>
          <a:p>
            <a:pPr>
              <a:buClr>
                <a:srgbClr val="FF3300"/>
              </a:buClr>
              <a:buFont typeface="Wingdings" charset="2"/>
              <a:buNone/>
              <a:defRPr/>
            </a:pPr>
            <a:r>
              <a:rPr lang="en-US" sz="1600" dirty="0" err="1">
                <a:solidFill>
                  <a:srgbClr val="CCFFCC"/>
                </a:solidFill>
                <a:latin typeface="+mn-lt"/>
                <a:ea typeface="Arial" charset="0"/>
                <a:cs typeface="Arial" charset="0"/>
              </a:rPr>
              <a:t>Alles</a:t>
            </a:r>
            <a:r>
              <a:rPr lang="en-US" sz="1600" dirty="0">
                <a:solidFill>
                  <a:srgbClr val="CCFFCC"/>
                </a:solidFill>
                <a:latin typeface="+mn-lt"/>
                <a:ea typeface="Arial" charset="0"/>
                <a:cs typeface="Arial" charset="0"/>
              </a:rPr>
              <a:t> </a:t>
            </a:r>
            <a:r>
              <a:rPr lang="en-US" sz="1600" dirty="0" err="1">
                <a:solidFill>
                  <a:srgbClr val="CCFFCC"/>
                </a:solidFill>
                <a:latin typeface="+mn-lt"/>
                <a:ea typeface="Arial" charset="0"/>
                <a:cs typeface="Arial" charset="0"/>
              </a:rPr>
              <a:t>samen</a:t>
            </a:r>
            <a:r>
              <a:rPr lang="en-US" sz="1600" dirty="0">
                <a:solidFill>
                  <a:srgbClr val="CCFFCC"/>
                </a:solidFill>
                <a:latin typeface="+mn-lt"/>
                <a:ea typeface="Arial" charset="0"/>
                <a:cs typeface="Arial" charset="0"/>
              </a:rPr>
              <a:t> </a:t>
            </a:r>
            <a:r>
              <a:rPr lang="en-US" sz="1600" dirty="0" err="1">
                <a:solidFill>
                  <a:srgbClr val="CCFFCC"/>
                </a:solidFill>
                <a:latin typeface="+mn-lt"/>
                <a:ea typeface="Arial" charset="0"/>
                <a:cs typeface="Arial" charset="0"/>
              </a:rPr>
              <a:t>een</a:t>
            </a:r>
            <a:r>
              <a:rPr lang="en-US" sz="1600" dirty="0">
                <a:solidFill>
                  <a:srgbClr val="CCFFCC"/>
                </a:solidFill>
                <a:latin typeface="+mn-lt"/>
                <a:ea typeface="Arial" charset="0"/>
                <a:cs typeface="Arial" charset="0"/>
              </a:rPr>
              <a:t> </a:t>
            </a:r>
            <a:r>
              <a:rPr lang="en-US" sz="1600" dirty="0" err="1">
                <a:solidFill>
                  <a:srgbClr val="CCFFCC"/>
                </a:solidFill>
                <a:latin typeface="+mn-lt"/>
                <a:ea typeface="Arial" charset="0"/>
                <a:cs typeface="Arial" charset="0"/>
              </a:rPr>
              <a:t>geweldige</a:t>
            </a:r>
            <a:r>
              <a:rPr lang="en-US" sz="1600" dirty="0">
                <a:solidFill>
                  <a:srgbClr val="CCFFCC"/>
                </a:solidFill>
                <a:latin typeface="+mn-lt"/>
                <a:ea typeface="Arial" charset="0"/>
                <a:cs typeface="Arial" charset="0"/>
              </a:rPr>
              <a:t> </a:t>
            </a:r>
            <a:r>
              <a:rPr lang="en-US" sz="1600" dirty="0" err="1">
                <a:solidFill>
                  <a:srgbClr val="CCFFCC"/>
                </a:solidFill>
                <a:latin typeface="+mn-lt"/>
                <a:ea typeface="Arial" charset="0"/>
                <a:cs typeface="Arial" charset="0"/>
              </a:rPr>
              <a:t>revolutie</a:t>
            </a:r>
            <a:r>
              <a:rPr lang="en-US" sz="1600" dirty="0">
                <a:solidFill>
                  <a:srgbClr val="CCFFCC"/>
                </a:solidFill>
                <a:latin typeface="+mn-lt"/>
                <a:ea typeface="Arial" charset="0"/>
                <a:cs typeface="Arial" charset="0"/>
              </a:rPr>
              <a:t> ten </a:t>
            </a:r>
            <a:r>
              <a:rPr lang="en-US" sz="1600" dirty="0" err="1">
                <a:solidFill>
                  <a:srgbClr val="CCFFCC"/>
                </a:solidFill>
                <a:latin typeface="+mn-lt"/>
                <a:ea typeface="Arial" charset="0"/>
                <a:cs typeface="Arial" charset="0"/>
              </a:rPr>
              <a:t>opzichte</a:t>
            </a:r>
            <a:r>
              <a:rPr lang="en-US" sz="1600" dirty="0">
                <a:solidFill>
                  <a:srgbClr val="CCFFCC"/>
                </a:solidFill>
                <a:latin typeface="+mn-lt"/>
                <a:ea typeface="Arial" charset="0"/>
                <a:cs typeface="Arial" charset="0"/>
              </a:rPr>
              <a:t> van de </a:t>
            </a:r>
            <a:r>
              <a:rPr lang="en-US" sz="1600" dirty="0" err="1">
                <a:solidFill>
                  <a:srgbClr val="CCFFCC"/>
                </a:solidFill>
                <a:latin typeface="+mn-lt"/>
                <a:ea typeface="Arial" charset="0"/>
                <a:cs typeface="Arial" charset="0"/>
              </a:rPr>
              <a:t>oudheid</a:t>
            </a:r>
            <a:r>
              <a:rPr lang="en-US" sz="1600" dirty="0">
                <a:solidFill>
                  <a:srgbClr val="CCFFCC"/>
                </a:solidFill>
                <a:latin typeface="+mn-lt"/>
                <a:ea typeface="Arial" charset="0"/>
                <a:cs typeface="Arial" charset="0"/>
              </a:rPr>
              <a:t> !!</a:t>
            </a:r>
          </a:p>
          <a:p>
            <a:pPr>
              <a:buClr>
                <a:srgbClr val="FF3300"/>
              </a:buClr>
              <a:buFont typeface="Wingdings" charset="2"/>
              <a:buChar char="þ"/>
              <a:defRPr/>
            </a:pPr>
            <a:endParaRPr lang="en-US" sz="1400" dirty="0">
              <a:solidFill>
                <a:srgbClr val="CCFFCC"/>
              </a:solidFill>
              <a:latin typeface="+mn-lt"/>
              <a:ea typeface="Arial" charset="0"/>
              <a:cs typeface="Arial" charset="0"/>
            </a:endParaRPr>
          </a:p>
        </p:txBody>
      </p:sp>
      <p:pic>
        <p:nvPicPr>
          <p:cNvPr id="21" name="Picture 7" descr="moleculetonucleus"/>
          <p:cNvPicPr>
            <a:picLocks noChangeAspect="1" noChangeArrowheads="1"/>
          </p:cNvPicPr>
          <p:nvPr/>
        </p:nvPicPr>
        <p:blipFill>
          <a:blip r:embed="rId2"/>
          <a:srcRect t="7018" b="22807"/>
          <a:stretch>
            <a:fillRect/>
          </a:stretch>
        </p:blipFill>
        <p:spPr bwMode="auto">
          <a:xfrm>
            <a:off x="4953000" y="4648200"/>
            <a:ext cx="4038600" cy="1524000"/>
          </a:xfrm>
          <a:prstGeom prst="rect">
            <a:avLst/>
          </a:prstGeom>
          <a:noFill/>
          <a:ln w="9525">
            <a:noFill/>
            <a:miter lim="800000"/>
            <a:headEnd/>
            <a:tailEnd/>
          </a:ln>
        </p:spPr>
      </p:pic>
      <p:sp>
        <p:nvSpPr>
          <p:cNvPr id="22" name="Text Box 8"/>
          <p:cNvSpPr txBox="1">
            <a:spLocks noChangeArrowheads="1"/>
          </p:cNvSpPr>
          <p:nvPr/>
        </p:nvSpPr>
        <p:spPr bwMode="auto">
          <a:xfrm>
            <a:off x="1266825" y="5257800"/>
            <a:ext cx="2771775" cy="461963"/>
          </a:xfrm>
          <a:prstGeom prst="rect">
            <a:avLst/>
          </a:prstGeom>
          <a:noFill/>
          <a:ln w="9525">
            <a:noFill/>
            <a:miter lim="800000"/>
            <a:headEnd/>
            <a:tailEnd/>
          </a:ln>
        </p:spPr>
        <p:txBody>
          <a:bodyPr wrap="none">
            <a:prstTxWarp prst="textNoShape">
              <a:avLst/>
            </a:prstTxWarp>
            <a:spAutoFit/>
          </a:bodyPr>
          <a:lstStyle/>
          <a:p>
            <a:r>
              <a:rPr lang="nl-NL" sz="2400" b="1" i="1">
                <a:solidFill>
                  <a:srgbClr val="FF0000"/>
                </a:solidFill>
                <a:latin typeface="Comic Sans MS" pitchFamily="-65" charset="0"/>
              </a:rPr>
              <a:t>Einde verhaal ??</a:t>
            </a:r>
          </a:p>
        </p:txBody>
      </p:sp>
      <p:pic>
        <p:nvPicPr>
          <p:cNvPr id="30727" name="Picture 9" descr="gold-foil"/>
          <p:cNvPicPr>
            <a:picLocks noChangeAspect="1" noChangeArrowheads="1"/>
          </p:cNvPicPr>
          <p:nvPr/>
        </p:nvPicPr>
        <p:blipFill>
          <a:blip r:embed="rId3"/>
          <a:srcRect/>
          <a:stretch>
            <a:fillRect/>
          </a:stretch>
        </p:blipFill>
        <p:spPr bwMode="auto">
          <a:xfrm>
            <a:off x="152400" y="990600"/>
            <a:ext cx="3962400" cy="2074863"/>
          </a:xfrm>
          <a:prstGeom prst="rect">
            <a:avLst/>
          </a:prstGeom>
          <a:noFill/>
          <a:ln w="9525">
            <a:noFill/>
            <a:miter lim="800000"/>
            <a:headEnd/>
            <a:tailEnd/>
          </a:ln>
        </p:spPr>
      </p:pic>
      <p:sp>
        <p:nvSpPr>
          <p:cNvPr id="30728" name="Text Box 10"/>
          <p:cNvSpPr txBox="1">
            <a:spLocks noChangeArrowheads="1"/>
          </p:cNvSpPr>
          <p:nvPr/>
        </p:nvSpPr>
        <p:spPr bwMode="auto">
          <a:xfrm>
            <a:off x="152400" y="2667000"/>
            <a:ext cx="1382713" cy="396875"/>
          </a:xfrm>
          <a:prstGeom prst="rect">
            <a:avLst/>
          </a:prstGeom>
          <a:noFill/>
          <a:ln w="9525">
            <a:noFill/>
            <a:miter lim="800000"/>
            <a:headEnd/>
            <a:tailEnd/>
          </a:ln>
        </p:spPr>
        <p:txBody>
          <a:bodyPr wrap="none">
            <a:prstTxWarp prst="textNoShape">
              <a:avLst/>
            </a:prstTxWarp>
            <a:spAutoFit/>
          </a:bodyPr>
          <a:lstStyle/>
          <a:p>
            <a:r>
              <a:rPr lang="nl-NL" sz="2000" i="1"/>
              <a:t>Rutherford</a:t>
            </a:r>
          </a:p>
        </p:txBody>
      </p:sp>
      <p:sp>
        <p:nvSpPr>
          <p:cNvPr id="30729"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0"/>
            <a:ext cx="8305800" cy="1143000"/>
          </a:xfrm>
        </p:spPr>
        <p:txBody>
          <a:bodyPr/>
          <a:lstStyle/>
          <a:p>
            <a:pPr algn="ctr"/>
            <a:r>
              <a:rPr lang="nl-NL" sz="2400" b="1" smtClean="0">
                <a:solidFill>
                  <a:srgbClr val="0000FF"/>
                </a:solidFill>
              </a:rPr>
              <a:t>Ontdekking van quarks in electron-proton verstrooiing (1960’s)</a:t>
            </a:r>
            <a:r>
              <a:rPr lang="nl-NL" sz="2400" smtClean="0">
                <a:solidFill>
                  <a:srgbClr val="FFFFCC"/>
                </a:solidFill>
              </a:rPr>
              <a:t/>
            </a:r>
            <a:br>
              <a:rPr lang="nl-NL" sz="2400" smtClean="0">
                <a:solidFill>
                  <a:srgbClr val="FFFFCC"/>
                </a:solidFill>
              </a:rPr>
            </a:br>
            <a:r>
              <a:rPr lang="nl-NL" sz="2400" i="1" smtClean="0">
                <a:solidFill>
                  <a:srgbClr val="FF99FF"/>
                </a:solidFill>
              </a:rPr>
              <a:t>(Nobelprijs 1990 voor J.I.Friedman,H.W.Kendall en R.E.Taylor)</a:t>
            </a:r>
          </a:p>
        </p:txBody>
      </p:sp>
      <p:sp>
        <p:nvSpPr>
          <p:cNvPr id="31747" name="Text Box 4"/>
          <p:cNvSpPr txBox="1">
            <a:spLocks noChangeArrowheads="1"/>
          </p:cNvSpPr>
          <p:nvPr/>
        </p:nvSpPr>
        <p:spPr bwMode="auto">
          <a:xfrm>
            <a:off x="4343400" y="5837238"/>
            <a:ext cx="4783138" cy="396875"/>
          </a:xfrm>
          <a:prstGeom prst="rect">
            <a:avLst/>
          </a:prstGeom>
          <a:noFill/>
          <a:ln w="9525">
            <a:noFill/>
            <a:miter lim="800000"/>
            <a:headEnd/>
            <a:tailEnd/>
          </a:ln>
        </p:spPr>
        <p:txBody>
          <a:bodyPr wrap="none">
            <a:prstTxWarp prst="textNoShape">
              <a:avLst/>
            </a:prstTxWarp>
            <a:spAutoFit/>
          </a:bodyPr>
          <a:lstStyle/>
          <a:p>
            <a:r>
              <a:rPr lang="nl-NL" sz="2000">
                <a:solidFill>
                  <a:srgbClr val="FFFFCC"/>
                </a:solidFill>
              </a:rPr>
              <a:t>Stanford Linear Accelator Centre (SLAC)</a:t>
            </a:r>
          </a:p>
        </p:txBody>
      </p:sp>
      <p:pic>
        <p:nvPicPr>
          <p:cNvPr id="31748" name="Picture 5" descr="Electron-Quark&#10;    Scattering"/>
          <p:cNvPicPr>
            <a:picLocks noChangeAspect="1" noChangeArrowheads="1"/>
          </p:cNvPicPr>
          <p:nvPr/>
        </p:nvPicPr>
        <p:blipFill>
          <a:blip r:embed="rId2"/>
          <a:srcRect/>
          <a:stretch>
            <a:fillRect/>
          </a:stretch>
        </p:blipFill>
        <p:spPr bwMode="auto">
          <a:xfrm>
            <a:off x="304800" y="4114800"/>
            <a:ext cx="3657600" cy="1828800"/>
          </a:xfrm>
          <a:prstGeom prst="rect">
            <a:avLst/>
          </a:prstGeom>
          <a:noFill/>
          <a:ln w="9525">
            <a:noFill/>
            <a:miter lim="800000"/>
            <a:headEnd/>
            <a:tailEnd/>
          </a:ln>
        </p:spPr>
      </p:pic>
      <p:pic>
        <p:nvPicPr>
          <p:cNvPr id="31749" name="Picture 6" descr="991020_sm">
            <a:hlinkClick r:id="rId3"/>
          </p:cNvPr>
          <p:cNvPicPr>
            <a:picLocks noChangeAspect="1" noChangeArrowheads="1"/>
          </p:cNvPicPr>
          <p:nvPr/>
        </p:nvPicPr>
        <p:blipFill>
          <a:blip r:embed="rId4"/>
          <a:srcRect/>
          <a:stretch>
            <a:fillRect/>
          </a:stretch>
        </p:blipFill>
        <p:spPr bwMode="auto">
          <a:xfrm>
            <a:off x="4038600" y="1558925"/>
            <a:ext cx="4800600" cy="3232150"/>
          </a:xfrm>
          <a:prstGeom prst="rect">
            <a:avLst/>
          </a:prstGeom>
          <a:noFill/>
          <a:ln w="9525">
            <a:noFill/>
            <a:miter lim="800000"/>
            <a:headEnd/>
            <a:tailEnd/>
          </a:ln>
        </p:spPr>
      </p:pic>
      <p:sp>
        <p:nvSpPr>
          <p:cNvPr id="13" name="Text Box 7"/>
          <p:cNvSpPr txBox="1">
            <a:spLocks noChangeArrowheads="1"/>
          </p:cNvSpPr>
          <p:nvPr/>
        </p:nvSpPr>
        <p:spPr bwMode="auto">
          <a:xfrm>
            <a:off x="152400" y="1584325"/>
            <a:ext cx="3810000" cy="2308225"/>
          </a:xfrm>
          <a:prstGeom prst="rect">
            <a:avLst/>
          </a:prstGeom>
          <a:noFill/>
          <a:ln w="9525">
            <a:noFill/>
            <a:miter lim="800000"/>
            <a:headEnd/>
            <a:tailEnd/>
          </a:ln>
        </p:spPr>
        <p:txBody>
          <a:bodyPr>
            <a:prstTxWarp prst="textNoShape">
              <a:avLst/>
            </a:prstTxWarp>
            <a:spAutoFit/>
          </a:bodyPr>
          <a:lstStyle/>
          <a:p>
            <a:pPr>
              <a:defRPr/>
            </a:pPr>
            <a:r>
              <a:rPr lang="nl-NL" dirty="0">
                <a:solidFill>
                  <a:srgbClr val="FFFFCC"/>
                </a:solidFill>
                <a:latin typeface="+mn-lt"/>
                <a:ea typeface="Arial" charset="0"/>
                <a:cs typeface="Arial" charset="0"/>
              </a:rPr>
              <a:t>Wanneer men een bundel elektronen liet invallen op een vat vloeibaar waterstof, ontdekte men dat veel meer elektronen terugstoten dan verwacht indien men het proton beschouwd als een homogene sfeer materie.</a:t>
            </a:r>
          </a:p>
        </p:txBody>
      </p:sp>
      <p:sp>
        <p:nvSpPr>
          <p:cNvPr id="31751" name="Text Box 8"/>
          <p:cNvSpPr txBox="1">
            <a:spLocks noChangeArrowheads="1"/>
          </p:cNvSpPr>
          <p:nvPr/>
        </p:nvSpPr>
        <p:spPr bwMode="auto">
          <a:xfrm>
            <a:off x="7251700" y="4743450"/>
            <a:ext cx="1663700" cy="396875"/>
          </a:xfrm>
          <a:prstGeom prst="rect">
            <a:avLst/>
          </a:prstGeom>
          <a:noFill/>
          <a:ln w="9525">
            <a:noFill/>
            <a:miter lim="800000"/>
            <a:headEnd/>
            <a:tailEnd/>
          </a:ln>
        </p:spPr>
        <p:txBody>
          <a:bodyPr wrap="none">
            <a:prstTxWarp prst="textNoShape">
              <a:avLst/>
            </a:prstTxWarp>
            <a:spAutoFit/>
          </a:bodyPr>
          <a:lstStyle/>
          <a:p>
            <a:r>
              <a:rPr lang="nl-NL" sz="2000" i="1">
                <a:solidFill>
                  <a:srgbClr val="FF0000"/>
                </a:solidFill>
              </a:rPr>
              <a:t>spectrometer</a:t>
            </a:r>
          </a:p>
        </p:txBody>
      </p:sp>
      <p:sp>
        <p:nvSpPr>
          <p:cNvPr id="31752" name="Text Box 9"/>
          <p:cNvSpPr txBox="1">
            <a:spLocks noChangeArrowheads="1"/>
          </p:cNvSpPr>
          <p:nvPr/>
        </p:nvSpPr>
        <p:spPr bwMode="auto">
          <a:xfrm>
            <a:off x="5257800" y="1025525"/>
            <a:ext cx="1171575" cy="396875"/>
          </a:xfrm>
          <a:prstGeom prst="rect">
            <a:avLst/>
          </a:prstGeom>
          <a:noFill/>
          <a:ln w="9525">
            <a:noFill/>
            <a:miter lim="800000"/>
            <a:headEnd/>
            <a:tailEnd/>
          </a:ln>
        </p:spPr>
        <p:txBody>
          <a:bodyPr wrap="none">
            <a:prstTxWarp prst="textNoShape">
              <a:avLst/>
            </a:prstTxWarp>
            <a:spAutoFit/>
          </a:bodyPr>
          <a:lstStyle/>
          <a:p>
            <a:r>
              <a:rPr lang="nl-NL" sz="2000" i="1">
                <a:solidFill>
                  <a:srgbClr val="3191FB"/>
                </a:solidFill>
              </a:rPr>
              <a:t>magneet</a:t>
            </a:r>
          </a:p>
        </p:txBody>
      </p:sp>
      <p:sp>
        <p:nvSpPr>
          <p:cNvPr id="31753" name="Line 10"/>
          <p:cNvSpPr>
            <a:spLocks noChangeShapeType="1"/>
          </p:cNvSpPr>
          <p:nvPr/>
        </p:nvSpPr>
        <p:spPr bwMode="auto">
          <a:xfrm>
            <a:off x="6019800" y="1330325"/>
            <a:ext cx="304800" cy="1828800"/>
          </a:xfrm>
          <a:prstGeom prst="line">
            <a:avLst/>
          </a:prstGeom>
          <a:noFill/>
          <a:ln w="28575">
            <a:solidFill>
              <a:srgbClr val="FF0000"/>
            </a:solidFill>
            <a:round/>
            <a:headEnd/>
            <a:tailEnd type="triangle" w="lg" len="lg"/>
          </a:ln>
        </p:spPr>
        <p:txBody>
          <a:bodyPr>
            <a:prstTxWarp prst="textNoShape">
              <a:avLst/>
            </a:prstTxWarp>
          </a:bodyPr>
          <a:lstStyle/>
          <a:p>
            <a:endParaRPr lang="en-US"/>
          </a:p>
        </p:txBody>
      </p:sp>
      <p:sp>
        <p:nvSpPr>
          <p:cNvPr id="31754" name="Text Box 11"/>
          <p:cNvSpPr txBox="1">
            <a:spLocks noChangeArrowheads="1"/>
          </p:cNvSpPr>
          <p:nvPr/>
        </p:nvSpPr>
        <p:spPr bwMode="auto">
          <a:xfrm>
            <a:off x="4648200" y="5064125"/>
            <a:ext cx="4130675" cy="701675"/>
          </a:xfrm>
          <a:prstGeom prst="rect">
            <a:avLst/>
          </a:prstGeom>
          <a:noFill/>
          <a:ln w="9525">
            <a:noFill/>
            <a:miter lim="800000"/>
            <a:headEnd/>
            <a:tailEnd/>
          </a:ln>
        </p:spPr>
        <p:txBody>
          <a:bodyPr>
            <a:prstTxWarp prst="textNoShape">
              <a:avLst/>
            </a:prstTxWarp>
            <a:spAutoFit/>
          </a:bodyPr>
          <a:lstStyle/>
          <a:p>
            <a:pPr algn="ctr"/>
            <a:r>
              <a:rPr lang="nl-NL" sz="2000">
                <a:solidFill>
                  <a:srgbClr val="3191FB"/>
                </a:solidFill>
              </a:rPr>
              <a:t>kan draaien om alle mogelijke hoeken te meten</a:t>
            </a:r>
          </a:p>
        </p:txBody>
      </p:sp>
      <p:sp>
        <p:nvSpPr>
          <p:cNvPr id="31755" name="Line 12"/>
          <p:cNvSpPr>
            <a:spLocks noChangeShapeType="1"/>
          </p:cNvSpPr>
          <p:nvPr/>
        </p:nvSpPr>
        <p:spPr bwMode="auto">
          <a:xfrm flipH="1" flipV="1">
            <a:off x="5867400" y="4606925"/>
            <a:ext cx="381000" cy="457200"/>
          </a:xfrm>
          <a:prstGeom prst="line">
            <a:avLst/>
          </a:prstGeom>
          <a:noFill/>
          <a:ln w="28575">
            <a:solidFill>
              <a:srgbClr val="FF0000"/>
            </a:solidFill>
            <a:round/>
            <a:headEnd/>
            <a:tailEnd type="triangle" w="lg" len="lg"/>
          </a:ln>
        </p:spPr>
        <p:txBody>
          <a:bodyPr>
            <a:prstTxWarp prst="textNoShape">
              <a:avLst/>
            </a:prstTxWarp>
          </a:bodyPr>
          <a:lstStyle/>
          <a:p>
            <a:endParaRPr lang="en-US"/>
          </a:p>
        </p:txBody>
      </p:sp>
      <p:sp>
        <p:nvSpPr>
          <p:cNvPr id="31756"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71550" y="0"/>
            <a:ext cx="7715250" cy="1143000"/>
          </a:xfrm>
        </p:spPr>
        <p:txBody>
          <a:bodyPr/>
          <a:lstStyle/>
          <a:p>
            <a:pPr eaLnBrk="1" hangingPunct="1"/>
            <a:r>
              <a:rPr lang="en-US" sz="4000" b="1" smtClean="0">
                <a:solidFill>
                  <a:srgbClr val="0000FF"/>
                </a:solidFill>
              </a:rPr>
              <a:t>Deeltjes van het Standaard Model</a:t>
            </a:r>
          </a:p>
        </p:txBody>
      </p:sp>
      <p:pic>
        <p:nvPicPr>
          <p:cNvPr id="32771" name="Picture 4"/>
          <p:cNvPicPr>
            <a:picLocks noChangeAspect="1" noChangeArrowheads="1"/>
          </p:cNvPicPr>
          <p:nvPr/>
        </p:nvPicPr>
        <p:blipFill>
          <a:blip r:embed="rId2"/>
          <a:srcRect l="16571" t="30476" r="5142" b="29143"/>
          <a:stretch>
            <a:fillRect/>
          </a:stretch>
        </p:blipFill>
        <p:spPr bwMode="auto">
          <a:xfrm>
            <a:off x="1371600" y="1524000"/>
            <a:ext cx="7543800" cy="3330575"/>
          </a:xfrm>
          <a:prstGeom prst="rect">
            <a:avLst/>
          </a:prstGeom>
          <a:noFill/>
          <a:ln w="9525">
            <a:noFill/>
            <a:miter lim="800000"/>
            <a:headEnd/>
            <a:tailEnd/>
          </a:ln>
        </p:spPr>
      </p:pic>
      <p:sp>
        <p:nvSpPr>
          <p:cNvPr id="19" name="Line 9"/>
          <p:cNvSpPr>
            <a:spLocks noChangeShapeType="1"/>
          </p:cNvSpPr>
          <p:nvPr/>
        </p:nvSpPr>
        <p:spPr bwMode="auto">
          <a:xfrm flipV="1">
            <a:off x="1219200" y="1905000"/>
            <a:ext cx="0" cy="2895600"/>
          </a:xfrm>
          <a:prstGeom prst="line">
            <a:avLst/>
          </a:prstGeom>
          <a:noFill/>
          <a:ln w="38100" cap="flat" cmpd="sng" algn="ctr">
            <a:solidFill>
              <a:srgbClr val="FF9999"/>
            </a:solidFill>
            <a:prstDash val="solid"/>
            <a:round/>
            <a:headEnd type="none" w="med" len="med"/>
            <a:tailEnd type="triangle" w="lg" len="lg"/>
          </a:ln>
          <a:effectLst/>
        </p:spPr>
        <p:txBody>
          <a:bodyPr wrap="none" anchor="ctr">
            <a:prstTxWarp prst="textNoShape">
              <a:avLst/>
            </a:prstTxWarp>
          </a:bodyPr>
          <a:lstStyle/>
          <a:p>
            <a:pPr>
              <a:defRPr/>
            </a:pPr>
            <a:endParaRPr lang="en-US" sz="2000">
              <a:latin typeface="+mn-lt"/>
              <a:ea typeface="Arial" charset="0"/>
              <a:cs typeface="Arial" charset="0"/>
            </a:endParaRPr>
          </a:p>
        </p:txBody>
      </p:sp>
      <p:sp>
        <p:nvSpPr>
          <p:cNvPr id="20" name="Text Box 10"/>
          <p:cNvSpPr txBox="1">
            <a:spLocks noChangeArrowheads="1"/>
          </p:cNvSpPr>
          <p:nvPr/>
        </p:nvSpPr>
        <p:spPr bwMode="auto">
          <a:xfrm rot="16200000">
            <a:off x="-201613" y="2647951"/>
            <a:ext cx="2079625" cy="400050"/>
          </a:xfrm>
          <a:prstGeom prst="rect">
            <a:avLst/>
          </a:prstGeom>
          <a:noFill/>
          <a:ln w="38100" cap="flat" cmpd="sng" algn="ctr">
            <a:noFill/>
            <a:prstDash val="solid"/>
            <a:round/>
            <a:headEnd type="none" w="med" len="med"/>
            <a:tailEnd type="triangle" w="med" len="med"/>
          </a:ln>
          <a:effectLst/>
        </p:spPr>
        <p:txBody>
          <a:bodyPr wrap="none">
            <a:prstTxWarp prst="textNoShape">
              <a:avLst/>
            </a:prstTxWarp>
            <a:spAutoFit/>
          </a:bodyPr>
          <a:lstStyle/>
          <a:p>
            <a:pPr>
              <a:defRPr/>
            </a:pPr>
            <a:r>
              <a:rPr lang="en-US" sz="2000">
                <a:solidFill>
                  <a:srgbClr val="FF9999"/>
                </a:solidFill>
                <a:latin typeface="+mn-lt"/>
                <a:ea typeface="Arial" charset="0"/>
                <a:cs typeface="Arial" charset="0"/>
              </a:rPr>
              <a:t>Grotere massa</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71550" y="0"/>
            <a:ext cx="7715250" cy="1143000"/>
          </a:xfrm>
        </p:spPr>
        <p:txBody>
          <a:bodyPr/>
          <a:lstStyle/>
          <a:p>
            <a:pPr eaLnBrk="1" hangingPunct="1"/>
            <a:r>
              <a:rPr lang="en-US" sz="4000" b="1" smtClean="0">
                <a:solidFill>
                  <a:srgbClr val="0000FF"/>
                </a:solidFill>
              </a:rPr>
              <a:t>Waar vinden we deze deeltjes… </a:t>
            </a:r>
          </a:p>
        </p:txBody>
      </p:sp>
      <p:pic>
        <p:nvPicPr>
          <p:cNvPr id="33795" name="Picture 4"/>
          <p:cNvPicPr>
            <a:picLocks noChangeAspect="1" noChangeArrowheads="1"/>
          </p:cNvPicPr>
          <p:nvPr/>
        </p:nvPicPr>
        <p:blipFill>
          <a:blip r:embed="rId2"/>
          <a:srcRect l="16571" t="10667" r="17143" b="16191"/>
          <a:stretch>
            <a:fillRect/>
          </a:stretch>
        </p:blipFill>
        <p:spPr bwMode="auto">
          <a:xfrm>
            <a:off x="1600200" y="914400"/>
            <a:ext cx="6096000" cy="5045075"/>
          </a:xfrm>
          <a:prstGeom prst="rect">
            <a:avLst/>
          </a:prstGeom>
          <a:noFill/>
          <a:ln w="9525">
            <a:noFill/>
            <a:miter lim="800000"/>
            <a:headEnd/>
            <a:tailEnd/>
          </a:ln>
        </p:spPr>
      </p:pic>
      <p:sp>
        <p:nvSpPr>
          <p:cNvPr id="17" name="AutoShape 6"/>
          <p:cNvSpPr>
            <a:spLocks noChangeArrowheads="1"/>
          </p:cNvSpPr>
          <p:nvPr/>
        </p:nvSpPr>
        <p:spPr bwMode="auto">
          <a:xfrm>
            <a:off x="1828800" y="4572000"/>
            <a:ext cx="3276600" cy="1219200"/>
          </a:xfrm>
          <a:prstGeom prst="wedgeRoundRectCallout">
            <a:avLst>
              <a:gd name="adj1" fmla="val -23500"/>
              <a:gd name="adj2" fmla="val -49611"/>
              <a:gd name="adj3" fmla="val 16667"/>
            </a:avLst>
          </a:prstGeom>
          <a:solidFill>
            <a:srgbClr val="FFFFA7"/>
          </a:solidFill>
          <a:ln w="19050">
            <a:solidFill>
              <a:schemeClr val="accent2"/>
            </a:solidFill>
            <a:miter lim="800000"/>
            <a:headEnd/>
            <a:tailEnd/>
          </a:ln>
        </p:spPr>
        <p:txBody>
          <a:bodyPr wrap="none" anchor="ctr">
            <a:prstTxWarp prst="textNoShape">
              <a:avLst/>
            </a:prstTxWarp>
          </a:bodyPr>
          <a:lstStyle/>
          <a:p>
            <a:pPr algn="ctr"/>
            <a:r>
              <a:rPr lang="en-US">
                <a:solidFill>
                  <a:srgbClr val="0000FF"/>
                </a:solidFill>
                <a:latin typeface="Comic Sans MS" pitchFamily="-65" charset="0"/>
              </a:rPr>
              <a:t>De interacties van de Natuur </a:t>
            </a:r>
          </a:p>
          <a:p>
            <a:pPr algn="ctr"/>
            <a:r>
              <a:rPr lang="en-US">
                <a:solidFill>
                  <a:srgbClr val="0000FF"/>
                </a:solidFill>
                <a:latin typeface="Comic Sans MS" pitchFamily="-65" charset="0"/>
              </a:rPr>
              <a:t>houden de deeltjes samen</a:t>
            </a:r>
          </a:p>
          <a:p>
            <a:pPr algn="ctr"/>
            <a:r>
              <a:rPr lang="en-US">
                <a:solidFill>
                  <a:srgbClr val="0000FF"/>
                </a:solidFill>
                <a:latin typeface="Comic Sans MS" pitchFamily="-65" charset="0"/>
              </a:rPr>
              <a:t>in complexe objecten.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71550" y="0"/>
            <a:ext cx="7715250" cy="1143000"/>
          </a:xfrm>
        </p:spPr>
        <p:txBody>
          <a:bodyPr/>
          <a:lstStyle/>
          <a:p>
            <a:pPr eaLnBrk="1" hangingPunct="1"/>
            <a:r>
              <a:rPr lang="en-US" sz="4000" b="1" smtClean="0">
                <a:solidFill>
                  <a:srgbClr val="0000FF"/>
                </a:solidFill>
              </a:rPr>
              <a:t>Van de Big Bang tot nu …</a:t>
            </a:r>
          </a:p>
        </p:txBody>
      </p:sp>
      <p:pic>
        <p:nvPicPr>
          <p:cNvPr id="34819" name="Picture 4"/>
          <p:cNvPicPr>
            <a:picLocks noChangeAspect="1" noChangeArrowheads="1"/>
          </p:cNvPicPr>
          <p:nvPr/>
        </p:nvPicPr>
        <p:blipFill>
          <a:blip r:embed="rId2"/>
          <a:srcRect l="9143" t="30476" r="12001" b="48314"/>
          <a:stretch>
            <a:fillRect/>
          </a:stretch>
        </p:blipFill>
        <p:spPr bwMode="auto">
          <a:xfrm>
            <a:off x="228600" y="1524000"/>
            <a:ext cx="8686800" cy="1752600"/>
          </a:xfrm>
          <a:prstGeom prst="rect">
            <a:avLst/>
          </a:prstGeom>
          <a:noFill/>
          <a:ln w="9525">
            <a:noFill/>
            <a:miter lim="800000"/>
            <a:headEnd/>
            <a:tailEnd/>
          </a:ln>
        </p:spPr>
      </p:pic>
      <p:sp>
        <p:nvSpPr>
          <p:cNvPr id="34820" name="Text Box 7"/>
          <p:cNvSpPr txBox="1">
            <a:spLocks noChangeArrowheads="1"/>
          </p:cNvSpPr>
          <p:nvPr/>
        </p:nvSpPr>
        <p:spPr bwMode="auto">
          <a:xfrm>
            <a:off x="152400" y="990600"/>
            <a:ext cx="1447800" cy="461963"/>
          </a:xfrm>
          <a:prstGeom prst="rect">
            <a:avLst/>
          </a:prstGeom>
          <a:noFill/>
          <a:ln w="9525">
            <a:noFill/>
            <a:miter lim="800000"/>
            <a:headEnd/>
            <a:tailEnd/>
          </a:ln>
        </p:spPr>
        <p:txBody>
          <a:bodyPr wrap="none">
            <a:prstTxWarp prst="textNoShape">
              <a:avLst/>
            </a:prstTxWarp>
            <a:spAutoFit/>
          </a:bodyPr>
          <a:lstStyle/>
          <a:p>
            <a:r>
              <a:rPr lang="en-US" sz="2400" b="1">
                <a:solidFill>
                  <a:srgbClr val="66CCFF"/>
                </a:solidFill>
                <a:latin typeface="Arial Narrow" pitchFamily="-65" charset="0"/>
              </a:rPr>
              <a:t>symmetrie</a:t>
            </a:r>
          </a:p>
        </p:txBody>
      </p:sp>
      <p:sp>
        <p:nvSpPr>
          <p:cNvPr id="34821" name="Text Box 8"/>
          <p:cNvSpPr txBox="1">
            <a:spLocks noChangeArrowheads="1"/>
          </p:cNvSpPr>
          <p:nvPr/>
        </p:nvSpPr>
        <p:spPr bwMode="auto">
          <a:xfrm>
            <a:off x="7824788" y="990600"/>
            <a:ext cx="1166812" cy="461963"/>
          </a:xfrm>
          <a:prstGeom prst="rect">
            <a:avLst/>
          </a:prstGeom>
          <a:noFill/>
          <a:ln w="9525">
            <a:noFill/>
            <a:miter lim="800000"/>
            <a:headEnd/>
            <a:tailEnd/>
          </a:ln>
        </p:spPr>
        <p:txBody>
          <a:bodyPr wrap="none">
            <a:prstTxWarp prst="textNoShape">
              <a:avLst/>
            </a:prstTxWarp>
            <a:spAutoFit/>
          </a:bodyPr>
          <a:lstStyle/>
          <a:p>
            <a:r>
              <a:rPr lang="en-US" sz="2400" b="1">
                <a:solidFill>
                  <a:srgbClr val="66CCFF"/>
                </a:solidFill>
                <a:latin typeface="Arial Narrow" pitchFamily="-65" charset="0"/>
              </a:rPr>
              <a:t>“chaos”</a:t>
            </a:r>
          </a:p>
        </p:txBody>
      </p:sp>
      <p:sp>
        <p:nvSpPr>
          <p:cNvPr id="34822" name="Line 9"/>
          <p:cNvSpPr>
            <a:spLocks noChangeShapeType="1"/>
          </p:cNvSpPr>
          <p:nvPr/>
        </p:nvSpPr>
        <p:spPr bwMode="auto">
          <a:xfrm>
            <a:off x="1676400" y="1295400"/>
            <a:ext cx="6019800" cy="0"/>
          </a:xfrm>
          <a:prstGeom prst="line">
            <a:avLst/>
          </a:prstGeom>
          <a:noFill/>
          <a:ln w="28575">
            <a:solidFill>
              <a:srgbClr val="66CCFF"/>
            </a:solidFill>
            <a:round/>
            <a:headEnd/>
            <a:tailEnd type="triangle" w="lg" len="med"/>
          </a:ln>
        </p:spPr>
        <p:txBody>
          <a:bodyPr wrap="none" anchor="ctr">
            <a:prstTxWarp prst="textNoShape">
              <a:avLst/>
            </a:prstTxWarp>
          </a:bodyPr>
          <a:lstStyle/>
          <a:p>
            <a:endParaRPr lang="en-US"/>
          </a:p>
        </p:txBody>
      </p:sp>
      <p:sp>
        <p:nvSpPr>
          <p:cNvPr id="22" name="Line 7"/>
          <p:cNvSpPr>
            <a:spLocks noChangeShapeType="1"/>
          </p:cNvSpPr>
          <p:nvPr/>
        </p:nvSpPr>
        <p:spPr bwMode="auto">
          <a:xfrm>
            <a:off x="3581400" y="4038600"/>
            <a:ext cx="228600" cy="228600"/>
          </a:xfrm>
          <a:prstGeom prst="line">
            <a:avLst/>
          </a:prstGeom>
          <a:noFill/>
          <a:ln w="38100" cap="flat" cmpd="sng" algn="ctr">
            <a:solidFill>
              <a:srgbClr val="FF0000"/>
            </a:solidFill>
            <a:prstDash val="sysDot"/>
            <a:round/>
            <a:headEnd type="none" w="med" len="med"/>
            <a:tailEnd type="triangle" w="med" len="med"/>
          </a:ln>
          <a:effectLst/>
        </p:spPr>
        <p:txBody>
          <a:bodyPr wrap="none" anchor="ctr">
            <a:prstTxWarp prst="textNoShape">
              <a:avLst/>
            </a:prstTxWarp>
          </a:bodyPr>
          <a:lstStyle/>
          <a:p>
            <a:pPr>
              <a:defRPr/>
            </a:pPr>
            <a:endParaRPr lang="en-US" sz="1400">
              <a:latin typeface="+mn-lt"/>
              <a:ea typeface="Arial" charset="0"/>
              <a:cs typeface="Arial" charset="0"/>
            </a:endParaRPr>
          </a:p>
        </p:txBody>
      </p:sp>
      <p:sp>
        <p:nvSpPr>
          <p:cNvPr id="23" name="Text Box 8"/>
          <p:cNvSpPr txBox="1">
            <a:spLocks noChangeArrowheads="1"/>
          </p:cNvSpPr>
          <p:nvPr/>
        </p:nvSpPr>
        <p:spPr bwMode="auto">
          <a:xfrm>
            <a:off x="3810000" y="4038600"/>
            <a:ext cx="1166813" cy="369888"/>
          </a:xfrm>
          <a:prstGeom prst="rect">
            <a:avLst/>
          </a:prstGeom>
          <a:noFill/>
          <a:ln w="9525">
            <a:noFill/>
            <a:miter lim="800000"/>
            <a:headEnd/>
            <a:tailEnd/>
          </a:ln>
          <a:effectLst/>
        </p:spPr>
        <p:txBody>
          <a:bodyPr wrap="none">
            <a:prstTxWarp prst="textNoShape">
              <a:avLst/>
            </a:prstTxWarp>
            <a:spAutoFit/>
          </a:bodyPr>
          <a:lstStyle/>
          <a:p>
            <a:pPr>
              <a:defRPr/>
            </a:pPr>
            <a:r>
              <a:rPr lang="en-US" dirty="0" err="1">
                <a:solidFill>
                  <a:srgbClr val="FF6600"/>
                </a:solidFill>
                <a:latin typeface="+mn-lt"/>
                <a:ea typeface="Arial" charset="0"/>
                <a:cs typeface="Arial" charset="0"/>
              </a:rPr>
              <a:t>vandaag</a:t>
            </a:r>
            <a:endParaRPr lang="en-US" dirty="0">
              <a:solidFill>
                <a:srgbClr val="FF0000"/>
              </a:solidFill>
              <a:latin typeface="+mn-lt"/>
              <a:ea typeface="Arial" charset="0"/>
              <a:cs typeface="Arial" charset="0"/>
            </a:endParaRPr>
          </a:p>
        </p:txBody>
      </p:sp>
      <p:pic>
        <p:nvPicPr>
          <p:cNvPr id="34825" name="Picture 10"/>
          <p:cNvPicPr>
            <a:picLocks noChangeAspect="1" noChangeArrowheads="1"/>
          </p:cNvPicPr>
          <p:nvPr/>
        </p:nvPicPr>
        <p:blipFill>
          <a:blip r:embed="rId2"/>
          <a:srcRect l="9143" t="54453" r="12001" b="42857"/>
          <a:stretch>
            <a:fillRect/>
          </a:stretch>
        </p:blipFill>
        <p:spPr bwMode="auto">
          <a:xfrm>
            <a:off x="228600" y="3200400"/>
            <a:ext cx="8686800" cy="222250"/>
          </a:xfrm>
          <a:prstGeom prst="rect">
            <a:avLst/>
          </a:prstGeom>
          <a:noFill/>
          <a:ln w="9525">
            <a:noFill/>
            <a:miter lim="800000"/>
            <a:headEnd/>
            <a:tailEnd/>
          </a:ln>
        </p:spPr>
      </p:pic>
      <p:sp>
        <p:nvSpPr>
          <p:cNvPr id="34826" name="AutoShape 12"/>
          <p:cNvSpPr>
            <a:spLocks/>
          </p:cNvSpPr>
          <p:nvPr/>
        </p:nvSpPr>
        <p:spPr bwMode="auto">
          <a:xfrm rot="-5400000">
            <a:off x="1790700" y="1943100"/>
            <a:ext cx="228600" cy="3352800"/>
          </a:xfrm>
          <a:prstGeom prst="leftBrace">
            <a:avLst>
              <a:gd name="adj1" fmla="val 122222"/>
              <a:gd name="adj2" fmla="val 50213"/>
            </a:avLst>
          </a:prstGeom>
          <a:noFill/>
          <a:ln w="28575">
            <a:solidFill>
              <a:srgbClr val="CCFFCC"/>
            </a:solidFill>
            <a:round/>
            <a:headEnd/>
            <a:tailEnd/>
          </a:ln>
        </p:spPr>
        <p:txBody>
          <a:bodyPr wrap="none" anchor="ctr">
            <a:prstTxWarp prst="textNoShape">
              <a:avLst/>
            </a:prstTxWarp>
          </a:bodyPr>
          <a:lstStyle/>
          <a:p>
            <a:endParaRPr lang="en-US"/>
          </a:p>
        </p:txBody>
      </p:sp>
      <p:sp>
        <p:nvSpPr>
          <p:cNvPr id="26" name="Text Box 13"/>
          <p:cNvSpPr txBox="1">
            <a:spLocks noChangeArrowheads="1"/>
          </p:cNvSpPr>
          <p:nvPr/>
        </p:nvSpPr>
        <p:spPr bwMode="auto">
          <a:xfrm>
            <a:off x="80963" y="3733800"/>
            <a:ext cx="3387725" cy="1754188"/>
          </a:xfrm>
          <a:prstGeom prst="rect">
            <a:avLst/>
          </a:prstGeom>
          <a:noFill/>
          <a:ln w="9525">
            <a:noFill/>
            <a:miter lim="800000"/>
            <a:headEnd/>
            <a:tailEnd/>
          </a:ln>
          <a:effectLst/>
        </p:spPr>
        <p:txBody>
          <a:bodyPr wrap="none">
            <a:prstTxWarp prst="textNoShape">
              <a:avLst/>
            </a:prstTxWarp>
            <a:spAutoFit/>
          </a:bodyPr>
          <a:lstStyle/>
          <a:p>
            <a:pPr algn="ctr">
              <a:defRPr/>
            </a:pPr>
            <a:r>
              <a:rPr lang="en-US" dirty="0" err="1">
                <a:solidFill>
                  <a:srgbClr val="CCFFCC"/>
                </a:solidFill>
                <a:latin typeface="+mn-lt"/>
                <a:ea typeface="Arial" charset="0"/>
                <a:cs typeface="Arial" charset="0"/>
              </a:rPr>
              <a:t>Experimenteel</a:t>
            </a:r>
            <a:r>
              <a:rPr lang="en-US" dirty="0">
                <a:solidFill>
                  <a:srgbClr val="CCFFCC"/>
                </a:solidFill>
                <a:latin typeface="+mn-lt"/>
                <a:ea typeface="Arial" charset="0"/>
                <a:cs typeface="Arial" charset="0"/>
              </a:rPr>
              <a:t> </a:t>
            </a:r>
            <a:r>
              <a:rPr lang="en-US" dirty="0" err="1">
                <a:solidFill>
                  <a:srgbClr val="CCFFCC"/>
                </a:solidFill>
                <a:latin typeface="+mn-lt"/>
                <a:ea typeface="Arial" charset="0"/>
                <a:cs typeface="Arial" charset="0"/>
              </a:rPr>
              <a:t>niet</a:t>
            </a:r>
            <a:endParaRPr lang="en-US" dirty="0">
              <a:solidFill>
                <a:srgbClr val="CCFFCC"/>
              </a:solidFill>
              <a:latin typeface="+mn-lt"/>
              <a:ea typeface="Arial" charset="0"/>
              <a:cs typeface="Arial" charset="0"/>
            </a:endParaRPr>
          </a:p>
          <a:p>
            <a:pPr algn="ctr">
              <a:defRPr/>
            </a:pPr>
            <a:r>
              <a:rPr lang="en-US" dirty="0" err="1">
                <a:solidFill>
                  <a:srgbClr val="CCFFCC"/>
                </a:solidFill>
                <a:latin typeface="+mn-lt"/>
                <a:ea typeface="Arial" charset="0"/>
                <a:cs typeface="Arial" charset="0"/>
              </a:rPr>
              <a:t>toegankelijk</a:t>
            </a:r>
            <a:r>
              <a:rPr lang="en-US" dirty="0">
                <a:solidFill>
                  <a:srgbClr val="CCFFCC"/>
                </a:solidFill>
                <a:latin typeface="+mn-lt"/>
                <a:ea typeface="Arial" charset="0"/>
                <a:cs typeface="Arial" charset="0"/>
              </a:rPr>
              <a:t> </a:t>
            </a:r>
            <a:r>
              <a:rPr lang="en-US" dirty="0" err="1">
                <a:solidFill>
                  <a:srgbClr val="CCFFCC"/>
                </a:solidFill>
                <a:latin typeface="+mn-lt"/>
                <a:ea typeface="Arial" charset="0"/>
                <a:cs typeface="Arial" charset="0"/>
              </a:rPr>
              <a:t>vandaag</a:t>
            </a:r>
            <a:r>
              <a:rPr lang="en-US" dirty="0">
                <a:solidFill>
                  <a:srgbClr val="CCFFCC"/>
                </a:solidFill>
                <a:latin typeface="+mn-lt"/>
                <a:ea typeface="Arial" charset="0"/>
                <a:cs typeface="Arial" charset="0"/>
              </a:rPr>
              <a:t> :</a:t>
            </a:r>
          </a:p>
          <a:p>
            <a:pPr algn="ctr">
              <a:defRPr/>
            </a:pPr>
            <a:r>
              <a:rPr lang="en-US" dirty="0" err="1">
                <a:solidFill>
                  <a:srgbClr val="FFCC99"/>
                </a:solidFill>
                <a:latin typeface="+mn-lt"/>
                <a:ea typeface="Arial" charset="0"/>
                <a:cs typeface="Arial" charset="0"/>
              </a:rPr>
              <a:t>andere</a:t>
            </a:r>
            <a:r>
              <a:rPr lang="en-US" dirty="0">
                <a:solidFill>
                  <a:srgbClr val="FFCC99"/>
                </a:solidFill>
                <a:latin typeface="+mn-lt"/>
                <a:ea typeface="Arial" charset="0"/>
                <a:cs typeface="Arial" charset="0"/>
              </a:rPr>
              <a:t> </a:t>
            </a:r>
            <a:r>
              <a:rPr lang="en-US" dirty="0" err="1">
                <a:solidFill>
                  <a:srgbClr val="FFCC99"/>
                </a:solidFill>
                <a:latin typeface="+mn-lt"/>
                <a:ea typeface="Arial" charset="0"/>
                <a:cs typeface="Arial" charset="0"/>
              </a:rPr>
              <a:t>theorieën</a:t>
            </a:r>
            <a:r>
              <a:rPr lang="en-US" dirty="0">
                <a:solidFill>
                  <a:srgbClr val="FFCC99"/>
                </a:solidFill>
                <a:latin typeface="+mn-lt"/>
                <a:ea typeface="Arial" charset="0"/>
                <a:cs typeface="Arial" charset="0"/>
              </a:rPr>
              <a:t> </a:t>
            </a:r>
            <a:r>
              <a:rPr lang="en-US" dirty="0" err="1">
                <a:solidFill>
                  <a:srgbClr val="FFCC99"/>
                </a:solidFill>
                <a:latin typeface="+mn-lt"/>
                <a:ea typeface="Arial" charset="0"/>
                <a:cs typeface="Arial" charset="0"/>
              </a:rPr>
              <a:t>trachten</a:t>
            </a:r>
            <a:r>
              <a:rPr lang="en-US" dirty="0">
                <a:solidFill>
                  <a:srgbClr val="FFCC99"/>
                </a:solidFill>
                <a:latin typeface="+mn-lt"/>
                <a:ea typeface="Arial" charset="0"/>
                <a:cs typeface="Arial" charset="0"/>
              </a:rPr>
              <a:t> </a:t>
            </a:r>
          </a:p>
          <a:p>
            <a:pPr algn="ctr">
              <a:defRPr/>
            </a:pPr>
            <a:r>
              <a:rPr lang="en-US" dirty="0" err="1">
                <a:solidFill>
                  <a:srgbClr val="FFCC99"/>
                </a:solidFill>
                <a:latin typeface="+mn-lt"/>
                <a:ea typeface="Arial" charset="0"/>
                <a:cs typeface="Arial" charset="0"/>
              </a:rPr>
              <a:t>deze</a:t>
            </a:r>
            <a:r>
              <a:rPr lang="en-US" dirty="0">
                <a:solidFill>
                  <a:srgbClr val="FFCC99"/>
                </a:solidFill>
                <a:latin typeface="+mn-lt"/>
                <a:ea typeface="Arial" charset="0"/>
                <a:cs typeface="Arial" charset="0"/>
              </a:rPr>
              <a:t> </a:t>
            </a:r>
            <a:r>
              <a:rPr lang="en-US" dirty="0" err="1">
                <a:solidFill>
                  <a:srgbClr val="FFCC99"/>
                </a:solidFill>
                <a:latin typeface="+mn-lt"/>
                <a:ea typeface="Arial" charset="0"/>
                <a:cs typeface="Arial" charset="0"/>
              </a:rPr>
              <a:t>periode</a:t>
            </a:r>
            <a:r>
              <a:rPr lang="en-US" dirty="0">
                <a:solidFill>
                  <a:srgbClr val="FFCC99"/>
                </a:solidFill>
                <a:latin typeface="+mn-lt"/>
                <a:ea typeface="Arial" charset="0"/>
                <a:cs typeface="Arial" charset="0"/>
              </a:rPr>
              <a:t> </a:t>
            </a:r>
            <a:r>
              <a:rPr lang="en-US" dirty="0" err="1">
                <a:solidFill>
                  <a:srgbClr val="FFCC99"/>
                </a:solidFill>
                <a:latin typeface="+mn-lt"/>
                <a:ea typeface="Arial" charset="0"/>
                <a:cs typeface="Arial" charset="0"/>
              </a:rPr>
              <a:t>te</a:t>
            </a:r>
            <a:r>
              <a:rPr lang="en-US" dirty="0">
                <a:solidFill>
                  <a:srgbClr val="FFCC99"/>
                </a:solidFill>
                <a:latin typeface="+mn-lt"/>
                <a:ea typeface="Arial" charset="0"/>
                <a:cs typeface="Arial" charset="0"/>
              </a:rPr>
              <a:t> </a:t>
            </a:r>
            <a:r>
              <a:rPr lang="en-US" dirty="0" err="1">
                <a:solidFill>
                  <a:srgbClr val="FFCC99"/>
                </a:solidFill>
                <a:latin typeface="+mn-lt"/>
                <a:ea typeface="Arial" charset="0"/>
                <a:cs typeface="Arial" charset="0"/>
              </a:rPr>
              <a:t>beschrijven</a:t>
            </a:r>
            <a:endParaRPr lang="en-US" dirty="0">
              <a:solidFill>
                <a:srgbClr val="FFCC99"/>
              </a:solidFill>
              <a:latin typeface="+mn-lt"/>
              <a:ea typeface="Arial" charset="0"/>
              <a:cs typeface="Arial" charset="0"/>
            </a:endParaRPr>
          </a:p>
          <a:p>
            <a:pPr algn="ctr">
              <a:defRPr/>
            </a:pPr>
            <a:r>
              <a:rPr lang="en-US" dirty="0" err="1">
                <a:solidFill>
                  <a:srgbClr val="FFCC99"/>
                </a:solidFill>
                <a:latin typeface="+mn-lt"/>
                <a:ea typeface="Arial" charset="0"/>
                <a:cs typeface="Arial" charset="0"/>
              </a:rPr>
              <a:t>maar</a:t>
            </a:r>
            <a:r>
              <a:rPr lang="en-US" dirty="0">
                <a:solidFill>
                  <a:srgbClr val="FFCC99"/>
                </a:solidFill>
                <a:latin typeface="+mn-lt"/>
                <a:ea typeface="Arial" charset="0"/>
                <a:cs typeface="Arial" charset="0"/>
              </a:rPr>
              <a:t> </a:t>
            </a:r>
            <a:r>
              <a:rPr lang="en-US" dirty="0" err="1">
                <a:solidFill>
                  <a:srgbClr val="FFCC99"/>
                </a:solidFill>
                <a:latin typeface="+mn-lt"/>
                <a:ea typeface="Arial" charset="0"/>
                <a:cs typeface="Arial" charset="0"/>
              </a:rPr>
              <a:t>vandaag</a:t>
            </a:r>
            <a:r>
              <a:rPr lang="en-US" dirty="0">
                <a:solidFill>
                  <a:srgbClr val="FFCC99"/>
                </a:solidFill>
                <a:latin typeface="+mn-lt"/>
                <a:ea typeface="Arial" charset="0"/>
                <a:cs typeface="Arial" charset="0"/>
              </a:rPr>
              <a:t> </a:t>
            </a:r>
            <a:r>
              <a:rPr lang="en-US" dirty="0" err="1">
                <a:solidFill>
                  <a:srgbClr val="FFCC99"/>
                </a:solidFill>
                <a:latin typeface="+mn-lt"/>
                <a:ea typeface="Arial" charset="0"/>
                <a:cs typeface="Arial" charset="0"/>
              </a:rPr>
              <a:t>kunnen</a:t>
            </a:r>
            <a:r>
              <a:rPr lang="en-US" dirty="0">
                <a:solidFill>
                  <a:srgbClr val="FFCC99"/>
                </a:solidFill>
                <a:latin typeface="+mn-lt"/>
                <a:ea typeface="Arial" charset="0"/>
                <a:cs typeface="Arial" charset="0"/>
              </a:rPr>
              <a:t> we</a:t>
            </a:r>
          </a:p>
          <a:p>
            <a:pPr algn="ctr">
              <a:defRPr/>
            </a:pPr>
            <a:r>
              <a:rPr lang="en-US" dirty="0">
                <a:solidFill>
                  <a:srgbClr val="FFCC99"/>
                </a:solidFill>
                <a:latin typeface="+mn-lt"/>
                <a:ea typeface="Arial" charset="0"/>
                <a:cs typeface="Arial" charset="0"/>
              </a:rPr>
              <a:t>die </a:t>
            </a:r>
            <a:r>
              <a:rPr lang="en-US" dirty="0" err="1">
                <a:solidFill>
                  <a:srgbClr val="FFCC99"/>
                </a:solidFill>
                <a:latin typeface="+mn-lt"/>
                <a:ea typeface="Arial" charset="0"/>
                <a:cs typeface="Arial" charset="0"/>
              </a:rPr>
              <a:t>nog</a:t>
            </a:r>
            <a:r>
              <a:rPr lang="en-US" dirty="0">
                <a:solidFill>
                  <a:srgbClr val="FFCC99"/>
                </a:solidFill>
                <a:latin typeface="+mn-lt"/>
                <a:ea typeface="Arial" charset="0"/>
                <a:cs typeface="Arial" charset="0"/>
              </a:rPr>
              <a:t> </a:t>
            </a:r>
            <a:r>
              <a:rPr lang="en-US" dirty="0" err="1">
                <a:solidFill>
                  <a:srgbClr val="FFCC99"/>
                </a:solidFill>
                <a:latin typeface="+mn-lt"/>
                <a:ea typeface="Arial" charset="0"/>
                <a:cs typeface="Arial" charset="0"/>
              </a:rPr>
              <a:t>niet</a:t>
            </a:r>
            <a:r>
              <a:rPr lang="en-US" dirty="0">
                <a:solidFill>
                  <a:srgbClr val="FFCC99"/>
                </a:solidFill>
                <a:latin typeface="+mn-lt"/>
                <a:ea typeface="Arial" charset="0"/>
                <a:cs typeface="Arial" charset="0"/>
              </a:rPr>
              <a:t> </a:t>
            </a:r>
            <a:r>
              <a:rPr lang="en-US" dirty="0" err="1">
                <a:solidFill>
                  <a:srgbClr val="FFCC99"/>
                </a:solidFill>
                <a:latin typeface="+mn-lt"/>
                <a:ea typeface="Arial" charset="0"/>
                <a:cs typeface="Arial" charset="0"/>
              </a:rPr>
              <a:t>verifiëren</a:t>
            </a:r>
            <a:r>
              <a:rPr lang="en-US" dirty="0">
                <a:solidFill>
                  <a:srgbClr val="FFCC99"/>
                </a:solidFill>
                <a:latin typeface="+mn-lt"/>
                <a:ea typeface="Arial" charset="0"/>
                <a:cs typeface="Arial" charset="0"/>
              </a:rPr>
              <a:t> !!</a:t>
            </a:r>
            <a:endParaRPr lang="en-US" dirty="0">
              <a:solidFill>
                <a:srgbClr val="CCFFCC"/>
              </a:solidFill>
              <a:latin typeface="+mn-lt"/>
              <a:ea typeface="Arial" charset="0"/>
              <a:cs typeface="Arial" charset="0"/>
            </a:endParaRPr>
          </a:p>
        </p:txBody>
      </p:sp>
      <p:sp>
        <p:nvSpPr>
          <p:cNvPr id="27" name="Text Box 14"/>
          <p:cNvSpPr txBox="1">
            <a:spLocks noChangeArrowheads="1"/>
          </p:cNvSpPr>
          <p:nvPr/>
        </p:nvSpPr>
        <p:spPr bwMode="auto">
          <a:xfrm>
            <a:off x="5368925" y="4075113"/>
            <a:ext cx="3121025" cy="1477962"/>
          </a:xfrm>
          <a:prstGeom prst="rect">
            <a:avLst/>
          </a:prstGeom>
          <a:noFill/>
          <a:ln w="28575">
            <a:solidFill>
              <a:srgbClr val="FF9999"/>
            </a:solidFill>
            <a:miter lim="800000"/>
            <a:headEnd/>
            <a:tailEnd/>
          </a:ln>
          <a:effectLst/>
        </p:spPr>
        <p:txBody>
          <a:bodyPr wrap="none">
            <a:prstTxWarp prst="textNoShape">
              <a:avLst/>
            </a:prstTxWarp>
            <a:spAutoFit/>
          </a:bodyPr>
          <a:lstStyle/>
          <a:p>
            <a:pPr algn="ctr">
              <a:defRPr/>
            </a:pPr>
            <a:r>
              <a:rPr lang="en-US" dirty="0" err="1">
                <a:solidFill>
                  <a:srgbClr val="CCFFCC"/>
                </a:solidFill>
                <a:latin typeface="+mn-lt"/>
                <a:ea typeface="Arial" charset="0"/>
                <a:cs typeface="Arial" charset="0"/>
              </a:rPr>
              <a:t>Eén</a:t>
            </a:r>
            <a:r>
              <a:rPr lang="en-US" dirty="0">
                <a:solidFill>
                  <a:srgbClr val="CCFFCC"/>
                </a:solidFill>
                <a:latin typeface="+mn-lt"/>
                <a:ea typeface="Arial" charset="0"/>
                <a:cs typeface="Arial" charset="0"/>
              </a:rPr>
              <a:t> </a:t>
            </a:r>
            <a:r>
              <a:rPr lang="en-US" dirty="0" err="1">
                <a:solidFill>
                  <a:srgbClr val="CCFFCC"/>
                </a:solidFill>
                <a:latin typeface="+mn-lt"/>
                <a:ea typeface="Arial" charset="0"/>
                <a:cs typeface="Arial" charset="0"/>
              </a:rPr>
              <a:t>theorie</a:t>
            </a:r>
            <a:r>
              <a:rPr lang="en-US" dirty="0">
                <a:solidFill>
                  <a:srgbClr val="CCFFCC"/>
                </a:solidFill>
                <a:latin typeface="+mn-lt"/>
                <a:ea typeface="Arial" charset="0"/>
                <a:cs typeface="Arial" charset="0"/>
              </a:rPr>
              <a:t> die </a:t>
            </a:r>
            <a:r>
              <a:rPr lang="en-US" dirty="0" err="1">
                <a:solidFill>
                  <a:srgbClr val="CCFFCC"/>
                </a:solidFill>
                <a:latin typeface="+mn-lt"/>
                <a:ea typeface="Arial" charset="0"/>
                <a:cs typeface="Arial" charset="0"/>
              </a:rPr>
              <a:t>alles</a:t>
            </a:r>
            <a:endParaRPr lang="en-US" dirty="0">
              <a:solidFill>
                <a:srgbClr val="CCFFCC"/>
              </a:solidFill>
              <a:latin typeface="+mn-lt"/>
              <a:ea typeface="Arial" charset="0"/>
              <a:cs typeface="Arial" charset="0"/>
            </a:endParaRPr>
          </a:p>
          <a:p>
            <a:pPr algn="ctr">
              <a:defRPr/>
            </a:pPr>
            <a:r>
              <a:rPr lang="en-US" dirty="0" err="1">
                <a:solidFill>
                  <a:srgbClr val="CCFFCC"/>
                </a:solidFill>
                <a:latin typeface="+mn-lt"/>
                <a:ea typeface="Arial" charset="0"/>
                <a:cs typeface="Arial" charset="0"/>
              </a:rPr>
              <a:t>beschrijft</a:t>
            </a:r>
            <a:r>
              <a:rPr lang="en-US" dirty="0">
                <a:solidFill>
                  <a:srgbClr val="CCFFCC"/>
                </a:solidFill>
                <a:latin typeface="+mn-lt"/>
                <a:ea typeface="Arial" charset="0"/>
                <a:cs typeface="Arial" charset="0"/>
              </a:rPr>
              <a:t> tot ~200 </a:t>
            </a:r>
            <a:r>
              <a:rPr lang="en-US" dirty="0" err="1">
                <a:solidFill>
                  <a:srgbClr val="CCFFCC"/>
                </a:solidFill>
                <a:latin typeface="+mn-lt"/>
                <a:ea typeface="Arial" charset="0"/>
                <a:cs typeface="Arial" charset="0"/>
              </a:rPr>
              <a:t>GeV</a:t>
            </a:r>
            <a:r>
              <a:rPr lang="en-US" dirty="0">
                <a:solidFill>
                  <a:srgbClr val="CCFFCC"/>
                </a:solidFill>
                <a:latin typeface="+mn-lt"/>
                <a:ea typeface="Arial" charset="0"/>
                <a:cs typeface="Arial" charset="0"/>
              </a:rPr>
              <a:t> :</a:t>
            </a:r>
            <a:endParaRPr lang="en-US" dirty="0">
              <a:solidFill>
                <a:srgbClr val="FF0000"/>
              </a:solidFill>
              <a:latin typeface="+mn-lt"/>
              <a:ea typeface="Arial" charset="0"/>
              <a:cs typeface="Arial" charset="0"/>
            </a:endParaRPr>
          </a:p>
          <a:p>
            <a:pPr algn="ctr">
              <a:defRPr/>
            </a:pPr>
            <a:endParaRPr lang="en-US" dirty="0">
              <a:solidFill>
                <a:srgbClr val="FF0000"/>
              </a:solidFill>
              <a:latin typeface="+mn-lt"/>
              <a:ea typeface="Arial" charset="0"/>
              <a:cs typeface="Arial" charset="0"/>
            </a:endParaRPr>
          </a:p>
          <a:p>
            <a:pPr algn="ctr">
              <a:defRPr/>
            </a:pPr>
            <a:r>
              <a:rPr lang="en-US" b="1" dirty="0">
                <a:solidFill>
                  <a:srgbClr val="FF6600"/>
                </a:solidFill>
                <a:latin typeface="+mn-lt"/>
                <a:ea typeface="Arial" charset="0"/>
                <a:cs typeface="Arial" charset="0"/>
              </a:rPr>
              <a:t>Het </a:t>
            </a:r>
            <a:r>
              <a:rPr lang="en-US" b="1" dirty="0" err="1">
                <a:solidFill>
                  <a:srgbClr val="FF6600"/>
                </a:solidFill>
                <a:latin typeface="+mn-lt"/>
                <a:ea typeface="Arial" charset="0"/>
                <a:cs typeface="Arial" charset="0"/>
              </a:rPr>
              <a:t>Standaard</a:t>
            </a:r>
            <a:r>
              <a:rPr lang="en-US" b="1" dirty="0">
                <a:solidFill>
                  <a:srgbClr val="FF6600"/>
                </a:solidFill>
                <a:latin typeface="+mn-lt"/>
                <a:ea typeface="Arial" charset="0"/>
                <a:cs typeface="Arial" charset="0"/>
              </a:rPr>
              <a:t> Model</a:t>
            </a:r>
            <a:endParaRPr lang="en-US" b="1" dirty="0">
              <a:solidFill>
                <a:srgbClr val="FF0000"/>
              </a:solidFill>
              <a:latin typeface="+mn-lt"/>
              <a:ea typeface="Arial" charset="0"/>
              <a:cs typeface="Arial" charset="0"/>
            </a:endParaRPr>
          </a:p>
          <a:p>
            <a:pPr algn="ctr">
              <a:defRPr/>
            </a:pPr>
            <a:endParaRPr lang="en-US" dirty="0">
              <a:solidFill>
                <a:srgbClr val="FF0000"/>
              </a:solidFill>
              <a:latin typeface="+mn-lt"/>
              <a:ea typeface="Arial" charset="0"/>
              <a:cs typeface="Arial" charset="0"/>
            </a:endParaRPr>
          </a:p>
        </p:txBody>
      </p:sp>
      <p:sp>
        <p:nvSpPr>
          <p:cNvPr id="28" name="AutoShape 15"/>
          <p:cNvSpPr>
            <a:spLocks/>
          </p:cNvSpPr>
          <p:nvPr/>
        </p:nvSpPr>
        <p:spPr bwMode="auto">
          <a:xfrm rot="16200000">
            <a:off x="5448300" y="1790700"/>
            <a:ext cx="228600" cy="3962400"/>
          </a:xfrm>
          <a:prstGeom prst="leftBrace">
            <a:avLst>
              <a:gd name="adj1" fmla="val 144444"/>
              <a:gd name="adj2" fmla="val 50213"/>
            </a:avLst>
          </a:prstGeom>
          <a:noFill/>
          <a:ln w="28575">
            <a:solidFill>
              <a:srgbClr val="FF9999"/>
            </a:solidFill>
            <a:round/>
            <a:headEnd/>
            <a:tailEnd/>
          </a:ln>
          <a:effectLst/>
        </p:spPr>
        <p:txBody>
          <a:bodyPr wrap="none" anchor="ctr">
            <a:prstTxWarp prst="textNoShape">
              <a:avLst/>
            </a:prstTxWarp>
          </a:bodyPr>
          <a:lstStyle/>
          <a:p>
            <a:pPr>
              <a:defRPr/>
            </a:pPr>
            <a:endParaRPr lang="en-US" sz="1400">
              <a:latin typeface="+mn-lt"/>
              <a:ea typeface="Arial" charset="0"/>
              <a:cs typeface="Arial" charset="0"/>
            </a:endParaRPr>
          </a:p>
        </p:txBody>
      </p:sp>
      <p:sp>
        <p:nvSpPr>
          <p:cNvPr id="34830" name="Line 11"/>
          <p:cNvSpPr>
            <a:spLocks noChangeShapeType="1"/>
          </p:cNvSpPr>
          <p:nvPr/>
        </p:nvSpPr>
        <p:spPr bwMode="auto">
          <a:xfrm>
            <a:off x="3581400" y="1371600"/>
            <a:ext cx="0" cy="2667000"/>
          </a:xfrm>
          <a:prstGeom prst="line">
            <a:avLst/>
          </a:prstGeom>
          <a:noFill/>
          <a:ln w="38100">
            <a:solidFill>
              <a:srgbClr val="FF0000"/>
            </a:solidFill>
            <a:prstDash val="sysDot"/>
            <a:round/>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a:srcRect l="21143" t="12952" r="22285" b="14667"/>
          <a:stretch>
            <a:fillRect/>
          </a:stretch>
        </p:blipFill>
        <p:spPr bwMode="auto">
          <a:xfrm>
            <a:off x="1530350" y="838200"/>
            <a:ext cx="5480050" cy="5259388"/>
          </a:xfrm>
          <a:prstGeom prst="rect">
            <a:avLst/>
          </a:prstGeom>
          <a:noFill/>
          <a:ln w="9525">
            <a:noFill/>
            <a:miter lim="800000"/>
            <a:headEnd/>
            <a:tailEnd/>
          </a:ln>
        </p:spPr>
      </p:pic>
      <p:sp>
        <p:nvSpPr>
          <p:cNvPr id="35843" name="Text Box 7"/>
          <p:cNvSpPr txBox="1">
            <a:spLocks noChangeArrowheads="1"/>
          </p:cNvSpPr>
          <p:nvPr/>
        </p:nvSpPr>
        <p:spPr bwMode="auto">
          <a:xfrm>
            <a:off x="2286000" y="838200"/>
            <a:ext cx="1111250" cy="366713"/>
          </a:xfrm>
          <a:prstGeom prst="rect">
            <a:avLst/>
          </a:prstGeom>
          <a:solidFill>
            <a:srgbClr val="FFFFFF"/>
          </a:solidFill>
          <a:ln w="9525">
            <a:noFill/>
            <a:miter lim="800000"/>
            <a:headEnd/>
            <a:tailEnd/>
          </a:ln>
        </p:spPr>
        <p:txBody>
          <a:bodyPr wrap="none">
            <a:prstTxWarp prst="textNoShape">
              <a:avLst/>
            </a:prstTxWarp>
            <a:spAutoFit/>
          </a:bodyPr>
          <a:lstStyle/>
          <a:p>
            <a:r>
              <a:rPr lang="en-US" b="1">
                <a:solidFill>
                  <a:srgbClr val="CC0000"/>
                </a:solidFill>
              </a:rPr>
              <a:t>STERKE</a:t>
            </a:r>
          </a:p>
        </p:txBody>
      </p:sp>
      <p:sp>
        <p:nvSpPr>
          <p:cNvPr id="35844" name="Text Box 8"/>
          <p:cNvSpPr txBox="1">
            <a:spLocks noChangeArrowheads="1"/>
          </p:cNvSpPr>
          <p:nvPr/>
        </p:nvSpPr>
        <p:spPr bwMode="auto">
          <a:xfrm>
            <a:off x="4291013" y="838200"/>
            <a:ext cx="2719387" cy="336550"/>
          </a:xfrm>
          <a:prstGeom prst="rect">
            <a:avLst/>
          </a:prstGeom>
          <a:solidFill>
            <a:srgbClr val="FFFFFF"/>
          </a:solidFill>
          <a:ln w="9525">
            <a:noFill/>
            <a:miter lim="800000"/>
            <a:headEnd/>
            <a:tailEnd/>
          </a:ln>
        </p:spPr>
        <p:txBody>
          <a:bodyPr wrap="none">
            <a:prstTxWarp prst="textNoShape">
              <a:avLst/>
            </a:prstTxWarp>
            <a:spAutoFit/>
          </a:bodyPr>
          <a:lstStyle/>
          <a:p>
            <a:r>
              <a:rPr lang="en-US" sz="1600" b="1">
                <a:solidFill>
                  <a:srgbClr val="006600"/>
                </a:solidFill>
              </a:rPr>
              <a:t>ELECTRO</a:t>
            </a:r>
            <a:r>
              <a:rPr lang="en-US" sz="1600" b="1">
                <a:solidFill>
                  <a:srgbClr val="FF0000"/>
                </a:solidFill>
              </a:rPr>
              <a:t>-MAGNETISCHE</a:t>
            </a:r>
          </a:p>
        </p:txBody>
      </p:sp>
      <p:sp>
        <p:nvSpPr>
          <p:cNvPr id="35845" name="Text Box 9"/>
          <p:cNvSpPr txBox="1">
            <a:spLocks noChangeArrowheads="1"/>
          </p:cNvSpPr>
          <p:nvPr/>
        </p:nvSpPr>
        <p:spPr bwMode="auto">
          <a:xfrm>
            <a:off x="1784350" y="3443288"/>
            <a:ext cx="2292350" cy="366712"/>
          </a:xfrm>
          <a:prstGeom prst="rect">
            <a:avLst/>
          </a:prstGeom>
          <a:solidFill>
            <a:srgbClr val="FFFFFF"/>
          </a:solidFill>
          <a:ln w="9525">
            <a:noFill/>
            <a:miter lim="800000"/>
            <a:headEnd/>
            <a:tailEnd/>
          </a:ln>
        </p:spPr>
        <p:txBody>
          <a:bodyPr wrap="none">
            <a:prstTxWarp prst="textNoShape">
              <a:avLst/>
            </a:prstTxWarp>
            <a:spAutoFit/>
          </a:bodyPr>
          <a:lstStyle/>
          <a:p>
            <a:r>
              <a:rPr lang="en-US" b="1">
                <a:solidFill>
                  <a:srgbClr val="9900CC"/>
                </a:solidFill>
              </a:rPr>
              <a:t>ZWAARTEKRACHT</a:t>
            </a:r>
          </a:p>
        </p:txBody>
      </p:sp>
      <p:sp>
        <p:nvSpPr>
          <p:cNvPr id="35846" name="Text Box 10"/>
          <p:cNvSpPr txBox="1">
            <a:spLocks noChangeArrowheads="1"/>
          </p:cNvSpPr>
          <p:nvPr/>
        </p:nvSpPr>
        <p:spPr bwMode="auto">
          <a:xfrm>
            <a:off x="4908550" y="3443288"/>
            <a:ext cx="1187450" cy="366712"/>
          </a:xfrm>
          <a:prstGeom prst="rect">
            <a:avLst/>
          </a:prstGeom>
          <a:solidFill>
            <a:srgbClr val="FFFFFF"/>
          </a:solidFill>
          <a:ln w="9525">
            <a:noFill/>
            <a:miter lim="800000"/>
            <a:headEnd/>
            <a:tailEnd/>
          </a:ln>
        </p:spPr>
        <p:txBody>
          <a:bodyPr wrap="none">
            <a:prstTxWarp prst="textNoShape">
              <a:avLst/>
            </a:prstTxWarp>
            <a:spAutoFit/>
          </a:bodyPr>
          <a:lstStyle/>
          <a:p>
            <a:r>
              <a:rPr lang="en-US" b="1">
                <a:solidFill>
                  <a:srgbClr val="0000FF"/>
                </a:solidFill>
              </a:rPr>
              <a:t>ZWAKKE</a:t>
            </a:r>
          </a:p>
        </p:txBody>
      </p:sp>
      <p:sp>
        <p:nvSpPr>
          <p:cNvPr id="35847" name="Rectangle 2"/>
          <p:cNvSpPr>
            <a:spLocks noGrp="1" noChangeArrowheads="1"/>
          </p:cNvSpPr>
          <p:nvPr>
            <p:ph type="title"/>
          </p:nvPr>
        </p:nvSpPr>
        <p:spPr>
          <a:xfrm>
            <a:off x="762000" y="-152400"/>
            <a:ext cx="8229600" cy="1143000"/>
          </a:xfrm>
        </p:spPr>
        <p:txBody>
          <a:bodyPr/>
          <a:lstStyle/>
          <a:p>
            <a:pPr eaLnBrk="1" hangingPunct="1"/>
            <a:r>
              <a:rPr lang="en-US" sz="4000" b="1" smtClean="0">
                <a:solidFill>
                  <a:srgbClr val="0000FF"/>
                </a:solidFill>
              </a:rPr>
              <a:t>Fundamentele krachten in de Natuur</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4" descr="0107014_01-A4-at-144-dpi.jpg"/>
          <p:cNvPicPr>
            <a:picLocks noChangeAspect="1"/>
          </p:cNvPicPr>
          <p:nvPr/>
        </p:nvPicPr>
        <p:blipFill>
          <a:blip r:embed="rId2"/>
          <a:srcRect/>
          <a:stretch>
            <a:fillRect/>
          </a:stretch>
        </p:blipFill>
        <p:spPr bwMode="auto">
          <a:xfrm>
            <a:off x="76200" y="76200"/>
            <a:ext cx="8915400" cy="6629400"/>
          </a:xfrm>
          <a:prstGeom prst="rect">
            <a:avLst/>
          </a:prstGeom>
          <a:noFill/>
          <a:ln w="9525">
            <a:noFill/>
            <a:miter lim="800000"/>
            <a:headEnd/>
            <a:tailEnd/>
          </a:ln>
        </p:spPr>
      </p:pic>
      <p:pic>
        <p:nvPicPr>
          <p:cNvPr id="6" name="Picture 5" descr="0609031-A4-at-144-dpi.jpg"/>
          <p:cNvPicPr>
            <a:picLocks noChangeAspect="1"/>
          </p:cNvPicPr>
          <p:nvPr/>
        </p:nvPicPr>
        <p:blipFill>
          <a:blip r:embed="rId3">
            <a:alphaModFix amt="85000"/>
          </a:blip>
          <a:stretch>
            <a:fillRect/>
          </a:stretch>
        </p:blipFill>
        <p:spPr>
          <a:xfrm>
            <a:off x="5791200" y="533400"/>
            <a:ext cx="2362200" cy="1478752"/>
          </a:xfrm>
          <a:prstGeom prst="rect">
            <a:avLst/>
          </a:prstGeom>
          <a:ln>
            <a:noFill/>
          </a:ln>
          <a:effectLst>
            <a:softEdge rad="112500"/>
          </a:effectLst>
        </p:spPr>
      </p:pic>
      <p:pic>
        <p:nvPicPr>
          <p:cNvPr id="7" name="Picture 6" descr="0606036_01-A4-at-144-dpi"/>
          <p:cNvPicPr>
            <a:picLocks noChangeAspect="1" noChangeArrowheads="1"/>
          </p:cNvPicPr>
          <p:nvPr/>
        </p:nvPicPr>
        <p:blipFill>
          <a:blip r:embed="rId4">
            <a:alphaModFix amt="80000"/>
          </a:blip>
          <a:srcRect/>
          <a:stretch>
            <a:fillRect/>
          </a:stretch>
        </p:blipFill>
        <p:spPr bwMode="auto">
          <a:xfrm>
            <a:off x="304800" y="1554952"/>
            <a:ext cx="2029298" cy="1524000"/>
          </a:xfrm>
          <a:prstGeom prst="rect">
            <a:avLst/>
          </a:prstGeom>
          <a:ln>
            <a:noFill/>
          </a:ln>
          <a:effectLst>
            <a:softEdge rad="112500"/>
          </a:effectLst>
        </p:spPr>
      </p:pic>
      <p:pic>
        <p:nvPicPr>
          <p:cNvPr id="8" name="Picture 6" descr="Figure_4"/>
          <p:cNvPicPr>
            <a:picLocks noChangeAspect="1" noChangeArrowheads="1"/>
          </p:cNvPicPr>
          <p:nvPr/>
        </p:nvPicPr>
        <p:blipFill>
          <a:blip r:embed="rId5">
            <a:alphaModFix amt="85000"/>
          </a:blip>
          <a:srcRect/>
          <a:stretch>
            <a:fillRect/>
          </a:stretch>
        </p:blipFill>
        <p:spPr bwMode="auto">
          <a:xfrm>
            <a:off x="5257800" y="2895600"/>
            <a:ext cx="2286000" cy="1634077"/>
          </a:xfrm>
          <a:prstGeom prst="rect">
            <a:avLst/>
          </a:prstGeom>
          <a:ln>
            <a:noFill/>
          </a:ln>
          <a:effectLst>
            <a:softEdge rad="63500"/>
          </a:effectLst>
        </p:spPr>
      </p:pic>
      <p:pic>
        <p:nvPicPr>
          <p:cNvPr id="9" name="Picture 8" descr="gantry.jpg"/>
          <p:cNvPicPr>
            <a:picLocks noChangeAspect="1"/>
          </p:cNvPicPr>
          <p:nvPr/>
        </p:nvPicPr>
        <p:blipFill>
          <a:blip r:embed="rId6">
            <a:alphaModFix amt="80000"/>
          </a:blip>
          <a:stretch>
            <a:fillRect/>
          </a:stretch>
        </p:blipFill>
        <p:spPr>
          <a:xfrm>
            <a:off x="5867400" y="4648200"/>
            <a:ext cx="2336800" cy="1752600"/>
          </a:xfrm>
          <a:prstGeom prst="rect">
            <a:avLst/>
          </a:prstGeom>
          <a:effectLst>
            <a:softEdge rad="101600"/>
          </a:effectLst>
        </p:spPr>
      </p:pic>
      <p:pic>
        <p:nvPicPr>
          <p:cNvPr id="10" name="Picture 3" descr="ttbarevent_mid"/>
          <p:cNvPicPr>
            <a:picLocks noChangeAspect="1" noChangeArrowheads="1"/>
          </p:cNvPicPr>
          <p:nvPr/>
        </p:nvPicPr>
        <p:blipFill>
          <a:blip r:embed="rId7">
            <a:clrChange>
              <a:clrFrom>
                <a:srgbClr val="090B07"/>
              </a:clrFrom>
              <a:clrTo>
                <a:srgbClr val="090B07">
                  <a:alpha val="0"/>
                </a:srgbClr>
              </a:clrTo>
            </a:clrChange>
            <a:alphaModFix/>
          </a:blip>
          <a:srcRect/>
          <a:stretch>
            <a:fillRect/>
          </a:stretch>
        </p:blipFill>
        <p:spPr bwMode="auto">
          <a:xfrm>
            <a:off x="276007" y="4169838"/>
            <a:ext cx="2058091" cy="1535113"/>
          </a:xfrm>
          <a:prstGeom prst="rect">
            <a:avLst/>
          </a:prstGeom>
          <a:noFill/>
          <a:effectLst>
            <a:softEdge rad="63500"/>
          </a:effectLst>
        </p:spPr>
      </p:pic>
      <p:sp>
        <p:nvSpPr>
          <p:cNvPr id="13" name="TextBox 12"/>
          <p:cNvSpPr txBox="1"/>
          <p:nvPr/>
        </p:nvSpPr>
        <p:spPr>
          <a:xfrm>
            <a:off x="2270952" y="2209800"/>
            <a:ext cx="4739734" cy="908232"/>
          </a:xfrm>
          <a:prstGeom prst="rect">
            <a:avLst/>
          </a:prstGeom>
          <a:noFill/>
          <a:scene3d>
            <a:camera prst="perspectiveFront" fov="4200000"/>
            <a:lightRig rig="threePt" dir="t">
              <a:rot lat="0" lon="0" rev="20580000"/>
            </a:lightRig>
          </a:scene3d>
          <a:sp3d z="101600"/>
        </p:spPr>
        <p:txBody>
          <a:bodyPr spcFirstLastPara="1" wrap="none">
            <a:prstTxWarp prst="textArchUp">
              <a:avLst>
                <a:gd name="adj" fmla="val 11167696"/>
              </a:avLst>
            </a:prstTxWarp>
            <a:spAutoFit/>
          </a:bodyPr>
          <a:lstStyle/>
          <a:p>
            <a:pPr>
              <a:defRPr/>
            </a:pPr>
            <a:r>
              <a:rPr lang="en-US" sz="2400" dirty="0">
                <a:solidFill>
                  <a:srgbClr val="800000"/>
                </a:solidFill>
                <a:latin typeface="Arial" charset="0"/>
                <a:ea typeface="Arial" charset="0"/>
                <a:cs typeface="Arial" charset="0"/>
              </a:rPr>
              <a:t>proton </a:t>
            </a:r>
            <a:r>
              <a:rPr lang="en-US" sz="2400" dirty="0" err="1">
                <a:solidFill>
                  <a:srgbClr val="800000"/>
                </a:solidFill>
                <a:latin typeface="Arial" charset="0"/>
                <a:ea typeface="Arial" charset="0"/>
                <a:cs typeface="Arial" charset="0"/>
              </a:rPr>
              <a:t>botsingen</a:t>
            </a:r>
            <a:r>
              <a:rPr lang="en-US" sz="2400" dirty="0">
                <a:solidFill>
                  <a:srgbClr val="800000"/>
                </a:solidFill>
                <a:latin typeface="Arial" charset="0"/>
                <a:ea typeface="Arial" charset="0"/>
                <a:cs typeface="Arial" charset="0"/>
              </a:rPr>
              <a:t> met de LHC</a:t>
            </a:r>
          </a:p>
        </p:txBody>
      </p:sp>
      <p:sp>
        <p:nvSpPr>
          <p:cNvPr id="18441" name="TextBox 13"/>
          <p:cNvSpPr txBox="1">
            <a:spLocks noChangeArrowheads="1"/>
          </p:cNvSpPr>
          <p:nvPr/>
        </p:nvSpPr>
        <p:spPr bwMode="auto">
          <a:xfrm>
            <a:off x="8001000" y="6248400"/>
            <a:ext cx="850900" cy="369888"/>
          </a:xfrm>
          <a:prstGeom prst="rect">
            <a:avLst/>
          </a:prstGeom>
          <a:noFill/>
          <a:ln w="9525">
            <a:noFill/>
            <a:miter lim="800000"/>
            <a:headEnd/>
            <a:tailEnd/>
          </a:ln>
        </p:spPr>
        <p:txBody>
          <a:bodyPr wrap="none">
            <a:prstTxWarp prst="textNoShape">
              <a:avLst/>
            </a:prstTxWarp>
            <a:spAutoFit/>
          </a:bodyPr>
          <a:lstStyle/>
          <a:p>
            <a:r>
              <a:rPr lang="en-US">
                <a:solidFill>
                  <a:srgbClr val="F9F8F4"/>
                </a:solidFill>
                <a:latin typeface="Arial Rounded MT Bold" pitchFamily="-65" charset="0"/>
                <a:ea typeface="Arial Rounded MT Bold" pitchFamily="-65" charset="0"/>
                <a:cs typeface="Arial Rounded MT Bold" pitchFamily="-65" charset="0"/>
              </a:rPr>
              <a:t>CERN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71550" y="0"/>
            <a:ext cx="7715250" cy="1143000"/>
          </a:xfrm>
        </p:spPr>
        <p:txBody>
          <a:bodyPr/>
          <a:lstStyle/>
          <a:p>
            <a:pPr eaLnBrk="1" hangingPunct="1"/>
            <a:r>
              <a:rPr lang="en-US" sz="4000" b="1" smtClean="0">
                <a:solidFill>
                  <a:srgbClr val="0000FF"/>
                </a:solidFill>
              </a:rPr>
              <a:t>Standaard Model </a:t>
            </a:r>
            <a:r>
              <a:rPr lang="en-US" sz="4000" b="1" smtClean="0">
                <a:solidFill>
                  <a:srgbClr val="3366FF"/>
                </a:solidFill>
              </a:rPr>
              <a:t>&amp;</a:t>
            </a:r>
            <a:r>
              <a:rPr lang="en-US" sz="4000" b="1" smtClean="0">
                <a:solidFill>
                  <a:srgbClr val="0000FF"/>
                </a:solidFill>
              </a:rPr>
              <a:t> Symmetrie</a:t>
            </a:r>
          </a:p>
        </p:txBody>
      </p:sp>
      <p:sp>
        <p:nvSpPr>
          <p:cNvPr id="36867" name="Rectangle 3"/>
          <p:cNvSpPr txBox="1">
            <a:spLocks noChangeArrowheads="1"/>
          </p:cNvSpPr>
          <p:nvPr/>
        </p:nvSpPr>
        <p:spPr bwMode="auto">
          <a:xfrm>
            <a:off x="971550" y="990600"/>
            <a:ext cx="78676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buFontTx/>
              <a:buChar char="•"/>
            </a:pPr>
            <a:r>
              <a:rPr lang="nl-BE" sz="2000">
                <a:solidFill>
                  <a:srgbClr val="F2B19F"/>
                </a:solidFill>
                <a:latin typeface="Verdana" pitchFamily="-65" charset="0"/>
              </a:rPr>
              <a:t>Model om deeltjesinteracties te beschrijven gebaseerd op symmetriën in de Natuur</a:t>
            </a:r>
          </a:p>
          <a:p>
            <a:pPr marL="342900" indent="-342900">
              <a:spcBef>
                <a:spcPct val="20000"/>
              </a:spcBef>
              <a:buClr>
                <a:srgbClr val="FF6600"/>
              </a:buClr>
              <a:buFontTx/>
              <a:buChar char="•"/>
            </a:pPr>
            <a:endParaRPr lang="nl-BE" sz="2000">
              <a:solidFill>
                <a:srgbClr val="CCFFCC"/>
              </a:solidFill>
              <a:latin typeface="Verdana" pitchFamily="-65" charset="0"/>
            </a:endParaRPr>
          </a:p>
        </p:txBody>
      </p:sp>
      <p:sp>
        <p:nvSpPr>
          <p:cNvPr id="6" name="Rounded Rectangle 5"/>
          <p:cNvSpPr/>
          <p:nvPr/>
        </p:nvSpPr>
        <p:spPr>
          <a:xfrm>
            <a:off x="6477000" y="1447800"/>
            <a:ext cx="2590800" cy="4419600"/>
          </a:xfrm>
          <a:prstGeom prst="roundRect">
            <a:avLst>
              <a:gd name="adj" fmla="val 9314"/>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6869" name="Picture 6"/>
          <p:cNvPicPr>
            <a:picLocks noChangeAspect="1" noChangeArrowheads="1"/>
          </p:cNvPicPr>
          <p:nvPr/>
        </p:nvPicPr>
        <p:blipFill>
          <a:blip r:embed="rId2"/>
          <a:srcRect l="54913" t="30476" r="5142" b="29143"/>
          <a:stretch>
            <a:fillRect/>
          </a:stretch>
        </p:blipFill>
        <p:spPr bwMode="auto">
          <a:xfrm>
            <a:off x="6629400" y="1524000"/>
            <a:ext cx="2378075" cy="2057400"/>
          </a:xfrm>
          <a:prstGeom prst="rect">
            <a:avLst/>
          </a:prstGeom>
          <a:noFill/>
          <a:ln w="9525">
            <a:noFill/>
            <a:miter lim="800000"/>
            <a:headEnd/>
            <a:tailEnd/>
          </a:ln>
        </p:spPr>
      </p:pic>
      <p:pic>
        <p:nvPicPr>
          <p:cNvPr id="36870" name="Picture 4"/>
          <p:cNvPicPr>
            <a:picLocks noChangeAspect="1" noChangeArrowheads="1"/>
          </p:cNvPicPr>
          <p:nvPr/>
        </p:nvPicPr>
        <p:blipFill>
          <a:blip r:embed="rId2"/>
          <a:srcRect l="16571" t="30476" r="47646" b="29143"/>
          <a:stretch>
            <a:fillRect/>
          </a:stretch>
        </p:blipFill>
        <p:spPr bwMode="auto">
          <a:xfrm>
            <a:off x="6553200" y="3654425"/>
            <a:ext cx="2133600" cy="2060575"/>
          </a:xfrm>
          <a:prstGeom prst="rect">
            <a:avLst/>
          </a:prstGeom>
          <a:noFill/>
          <a:ln w="9525">
            <a:noFill/>
            <a:miter lim="800000"/>
            <a:headEnd/>
            <a:tailEnd/>
          </a:ln>
        </p:spPr>
      </p:pic>
      <p:sp>
        <p:nvSpPr>
          <p:cNvPr id="36871" name="Rectangle 3"/>
          <p:cNvSpPr txBox="1">
            <a:spLocks noChangeArrowheads="1"/>
          </p:cNvSpPr>
          <p:nvPr/>
        </p:nvSpPr>
        <p:spPr bwMode="auto">
          <a:xfrm>
            <a:off x="1276350" y="1733550"/>
            <a:ext cx="5276850" cy="13906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418A0B"/>
              </a:buClr>
              <a:buFont typeface="Courier New" pitchFamily="-65" charset="0"/>
              <a:buChar char="o"/>
            </a:pPr>
            <a:endParaRPr lang="nl-BE" sz="1600">
              <a:solidFill>
                <a:srgbClr val="CCFFCC"/>
              </a:solidFill>
              <a:latin typeface="Verdana" pitchFamily="-65" charset="0"/>
            </a:endParaRPr>
          </a:p>
        </p:txBody>
      </p:sp>
      <p:sp>
        <p:nvSpPr>
          <p:cNvPr id="36872" name="Rectangle 3"/>
          <p:cNvSpPr txBox="1">
            <a:spLocks noChangeArrowheads="1"/>
          </p:cNvSpPr>
          <p:nvPr/>
        </p:nvSpPr>
        <p:spPr bwMode="auto">
          <a:xfrm>
            <a:off x="971550" y="1600200"/>
            <a:ext cx="5429250" cy="26860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endParaRPr lang="nl-BE" sz="2000">
              <a:solidFill>
                <a:srgbClr val="CCFFCC"/>
              </a:solidFill>
              <a:latin typeface="Verdana" pitchFamily="-65" charset="0"/>
            </a:endParaRPr>
          </a:p>
          <a:p>
            <a:pPr marL="342900" indent="-342900">
              <a:spcBef>
                <a:spcPct val="20000"/>
              </a:spcBef>
              <a:buClr>
                <a:srgbClr val="FF6600"/>
              </a:buClr>
              <a:buFontTx/>
              <a:buChar char="•"/>
            </a:pPr>
            <a:r>
              <a:rPr lang="nl-BE" sz="2000">
                <a:solidFill>
                  <a:srgbClr val="F2B19F"/>
                </a:solidFill>
                <a:latin typeface="Verdana" pitchFamily="-65" charset="0"/>
              </a:rPr>
              <a:t>De meeste symmetriën zijn kort na de Big Bang spontaan gebroken bij lagere energiën</a:t>
            </a:r>
          </a:p>
          <a:p>
            <a:pPr marL="342900" indent="-342900">
              <a:spcBef>
                <a:spcPct val="20000"/>
              </a:spcBef>
              <a:buClr>
                <a:srgbClr val="FF6600"/>
              </a:buClr>
              <a:buFontTx/>
              <a:buChar char="•"/>
            </a:pPr>
            <a:endParaRPr lang="nl-BE" sz="2000">
              <a:solidFill>
                <a:srgbClr val="CCFFCC"/>
              </a:solidFill>
              <a:latin typeface="Verdana" pitchFamily="-65" charset="0"/>
            </a:endParaRPr>
          </a:p>
          <a:p>
            <a:pPr marL="342900" indent="-342900">
              <a:spcBef>
                <a:spcPct val="20000"/>
              </a:spcBef>
              <a:buClr>
                <a:srgbClr val="FF6600"/>
              </a:buClr>
              <a:buFontTx/>
              <a:buChar char="•"/>
            </a:pPr>
            <a:endParaRPr lang="nl-BE" sz="2000">
              <a:solidFill>
                <a:srgbClr val="CCFFCC"/>
              </a:solidFill>
              <a:latin typeface="Verdana" pitchFamily="-65" charset="0"/>
            </a:endParaRPr>
          </a:p>
          <a:p>
            <a:pPr marL="342900" indent="-342900">
              <a:spcBef>
                <a:spcPct val="20000"/>
              </a:spcBef>
              <a:buClr>
                <a:srgbClr val="FF6600"/>
              </a:buClr>
            </a:pPr>
            <a:endParaRPr lang="nl-BE" sz="2000">
              <a:solidFill>
                <a:srgbClr val="CCFFCC"/>
              </a:solidFill>
              <a:latin typeface="Verdana" pitchFamily="-65" charset="0"/>
            </a:endParaRPr>
          </a:p>
          <a:p>
            <a:pPr marL="342900" indent="-342900">
              <a:spcBef>
                <a:spcPct val="20000"/>
              </a:spcBef>
              <a:buClr>
                <a:srgbClr val="FF6600"/>
              </a:buClr>
            </a:pPr>
            <a:endParaRPr lang="nl-BE" sz="2000">
              <a:solidFill>
                <a:srgbClr val="CCFFCC"/>
              </a:solidFill>
              <a:latin typeface="Verdana" pitchFamily="-65" charset="0"/>
            </a:endParaRPr>
          </a:p>
          <a:p>
            <a:pPr marL="342900" indent="-342900">
              <a:spcBef>
                <a:spcPct val="20000"/>
              </a:spcBef>
              <a:buClr>
                <a:srgbClr val="FF6600"/>
              </a:buClr>
              <a:buFontTx/>
              <a:buChar char="•"/>
            </a:pPr>
            <a:r>
              <a:rPr lang="nl-BE" sz="2000">
                <a:solidFill>
                  <a:srgbClr val="F2B19F"/>
                </a:solidFill>
                <a:latin typeface="Verdana" pitchFamily="-65" charset="0"/>
              </a:rPr>
              <a:t>Dit Standaard Model is geconfirmeerd door een lange reeks experimenten</a:t>
            </a:r>
          </a:p>
          <a:p>
            <a:pPr marL="342900" indent="-342900">
              <a:spcBef>
                <a:spcPct val="20000"/>
              </a:spcBef>
              <a:buClr>
                <a:srgbClr val="FF6600"/>
              </a:buClr>
              <a:buFontTx/>
              <a:buChar char="•"/>
            </a:pPr>
            <a:endParaRPr lang="nl-BE" sz="2000">
              <a:solidFill>
                <a:srgbClr val="F2B19F"/>
              </a:solidFill>
              <a:latin typeface="Verdana" pitchFamily="-65" charset="0"/>
            </a:endParaRPr>
          </a:p>
          <a:p>
            <a:pPr marL="342900" indent="-342900">
              <a:spcBef>
                <a:spcPct val="20000"/>
              </a:spcBef>
              <a:buClr>
                <a:srgbClr val="FF6600"/>
              </a:buClr>
              <a:buFontTx/>
              <a:buChar char="•"/>
            </a:pPr>
            <a:r>
              <a:rPr lang="en-US" sz="2000" i="1">
                <a:solidFill>
                  <a:srgbClr val="FF0000"/>
                </a:solidFill>
                <a:latin typeface="Verdana" pitchFamily="-65" charset="0"/>
              </a:rPr>
              <a:t>W</a:t>
            </a:r>
            <a:r>
              <a:rPr lang="nl-BE" sz="2000" i="1">
                <a:solidFill>
                  <a:srgbClr val="FF0000"/>
                </a:solidFill>
                <a:latin typeface="Verdana" pitchFamily="-65" charset="0"/>
              </a:rPr>
              <a:t>at vinden we bij hogere energie</a:t>
            </a:r>
            <a:r>
              <a:rPr lang="en-US" sz="2000" i="1">
                <a:solidFill>
                  <a:srgbClr val="FF0000"/>
                </a:solidFill>
                <a:latin typeface="Verdana" pitchFamily="-65" charset="0"/>
              </a:rPr>
              <a:t>…</a:t>
            </a:r>
            <a:endParaRPr lang="nl-BE" sz="2000" i="1">
              <a:solidFill>
                <a:srgbClr val="FF0000"/>
              </a:solidFill>
              <a:latin typeface="Verdana" pitchFamily="-65" charset="0"/>
            </a:endParaRPr>
          </a:p>
        </p:txBody>
      </p:sp>
      <p:sp>
        <p:nvSpPr>
          <p:cNvPr id="36873" name="Rectangle 3"/>
          <p:cNvSpPr txBox="1">
            <a:spLocks noChangeArrowheads="1"/>
          </p:cNvSpPr>
          <p:nvPr/>
        </p:nvSpPr>
        <p:spPr bwMode="auto">
          <a:xfrm>
            <a:off x="1276350" y="3028950"/>
            <a:ext cx="5276850" cy="13906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418A0B"/>
              </a:buClr>
              <a:buFont typeface="Courier New" pitchFamily="-65" charset="0"/>
              <a:buChar char="o"/>
            </a:pPr>
            <a:r>
              <a:rPr lang="nl-BE" sz="1600">
                <a:solidFill>
                  <a:srgbClr val="CCFFCC"/>
                </a:solidFill>
                <a:latin typeface="Verdana" pitchFamily="-65" charset="0"/>
              </a:rPr>
              <a:t>Hoog energetische botsingen tonen effecten van verborgen fundamentele symmetriën</a:t>
            </a:r>
          </a:p>
          <a:p>
            <a:pPr marL="342900" indent="-342900">
              <a:spcBef>
                <a:spcPct val="20000"/>
              </a:spcBef>
              <a:buClr>
                <a:srgbClr val="418A0B"/>
              </a:buClr>
              <a:buFont typeface="Courier New" pitchFamily="-65" charset="0"/>
              <a:buChar char="o"/>
            </a:pPr>
            <a:r>
              <a:rPr lang="nl-BE" sz="1600">
                <a:solidFill>
                  <a:srgbClr val="CCFFCC"/>
                </a:solidFill>
                <a:latin typeface="Verdana" pitchFamily="-65" charset="0"/>
              </a:rPr>
              <a:t>Hiermee kunnen we onze modellen testen</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71550" y="0"/>
            <a:ext cx="7715250" cy="1143000"/>
          </a:xfrm>
        </p:spPr>
        <p:txBody>
          <a:bodyPr/>
          <a:lstStyle/>
          <a:p>
            <a:pPr eaLnBrk="1" hangingPunct="1"/>
            <a:r>
              <a:rPr lang="en-US" sz="4000" b="1" smtClean="0">
                <a:solidFill>
                  <a:srgbClr val="0000FF"/>
                </a:solidFill>
              </a:rPr>
              <a:t>Veel open vragen…</a:t>
            </a:r>
          </a:p>
        </p:txBody>
      </p:sp>
      <p:sp>
        <p:nvSpPr>
          <p:cNvPr id="24579" name="Rectangle 3"/>
          <p:cNvSpPr txBox="1">
            <a:spLocks noChangeArrowheads="1"/>
          </p:cNvSpPr>
          <p:nvPr/>
        </p:nvSpPr>
        <p:spPr bwMode="auto">
          <a:xfrm>
            <a:off x="971550" y="1123950"/>
            <a:ext cx="8172450" cy="4133850"/>
          </a:xfrm>
          <a:prstGeom prst="rect">
            <a:avLst/>
          </a:prstGeom>
          <a:noFill/>
          <a:ln w="9525">
            <a:noFill/>
            <a:miter lim="800000"/>
            <a:headEnd/>
            <a:tailEnd/>
          </a:ln>
        </p:spPr>
        <p:txBody>
          <a:bodyPr>
            <a:prstTxWarp prst="textNoShape">
              <a:avLst/>
            </a:prstTxWarp>
          </a:bodyPr>
          <a:lstStyle/>
          <a:p>
            <a:pPr marL="177800" indent="-177800">
              <a:spcBef>
                <a:spcPct val="50000"/>
              </a:spcBef>
              <a:buClr>
                <a:srgbClr val="418A0B"/>
              </a:buClr>
              <a:buFont typeface="Courier New"/>
              <a:buChar char="o"/>
              <a:defRPr/>
            </a:pPr>
            <a:r>
              <a:rPr lang="en-US" sz="1700" dirty="0">
                <a:solidFill>
                  <a:srgbClr val="F9F8F4"/>
                </a:solidFill>
                <a:latin typeface="+mn-lt"/>
                <a:ea typeface="Arial" charset="0"/>
                <a:cs typeface="Arial" charset="0"/>
              </a:rPr>
              <a:t> </a:t>
            </a:r>
            <a:r>
              <a:rPr lang="en-US" sz="1700" dirty="0">
                <a:solidFill>
                  <a:srgbClr val="F2B19F"/>
                </a:solidFill>
                <a:latin typeface="+mn-lt"/>
                <a:ea typeface="Arial" charset="0"/>
                <a:cs typeface="Arial" charset="0"/>
              </a:rPr>
              <a:t>Kan de </a:t>
            </a:r>
            <a:r>
              <a:rPr lang="en-US" sz="1700" dirty="0" err="1">
                <a:solidFill>
                  <a:srgbClr val="F2B19F"/>
                </a:solidFill>
                <a:latin typeface="+mn-lt"/>
                <a:ea typeface="Arial" charset="0"/>
                <a:cs typeface="Arial" charset="0"/>
              </a:rPr>
              <a:t>zwaartekracht</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niet</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toetreden</a:t>
            </a:r>
            <a:r>
              <a:rPr lang="en-US" sz="1700" dirty="0">
                <a:solidFill>
                  <a:srgbClr val="F2B19F"/>
                </a:solidFill>
                <a:latin typeface="+mn-lt"/>
                <a:ea typeface="Arial" charset="0"/>
                <a:cs typeface="Arial" charset="0"/>
              </a:rPr>
              <a:t> tot het </a:t>
            </a:r>
            <a:r>
              <a:rPr lang="en-US" sz="1700" dirty="0" err="1">
                <a:solidFill>
                  <a:srgbClr val="F2B19F"/>
                </a:solidFill>
                <a:latin typeface="+mn-lt"/>
                <a:ea typeface="Arial" charset="0"/>
                <a:cs typeface="Arial" charset="0"/>
              </a:rPr>
              <a:t>Standaard</a:t>
            </a:r>
            <a:r>
              <a:rPr lang="en-US" sz="1700" dirty="0">
                <a:solidFill>
                  <a:srgbClr val="F2B19F"/>
                </a:solidFill>
                <a:latin typeface="+mn-lt"/>
                <a:ea typeface="Arial" charset="0"/>
                <a:cs typeface="Arial" charset="0"/>
              </a:rPr>
              <a:t> Model ? </a:t>
            </a:r>
          </a:p>
          <a:p>
            <a:pPr marL="177800" indent="-177800">
              <a:spcBef>
                <a:spcPct val="50000"/>
              </a:spcBef>
              <a:buClr>
                <a:srgbClr val="418A0B"/>
              </a:buClr>
              <a:buFont typeface="Courier New"/>
              <a:buChar char="o"/>
              <a:defRPr/>
            </a:pP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Wat</a:t>
            </a:r>
            <a:r>
              <a:rPr lang="en-US" sz="1700" dirty="0">
                <a:solidFill>
                  <a:srgbClr val="F2B19F"/>
                </a:solidFill>
                <a:latin typeface="+mn-lt"/>
                <a:ea typeface="Arial" charset="0"/>
                <a:cs typeface="Arial" charset="0"/>
              </a:rPr>
              <a:t> is de </a:t>
            </a:r>
            <a:r>
              <a:rPr lang="en-US" sz="1700" dirty="0" err="1">
                <a:solidFill>
                  <a:srgbClr val="F2B19F"/>
                </a:solidFill>
                <a:latin typeface="+mn-lt"/>
                <a:ea typeface="Arial" charset="0"/>
                <a:cs typeface="Arial" charset="0"/>
              </a:rPr>
              <a:t>oorsprong</a:t>
            </a:r>
            <a:r>
              <a:rPr lang="en-US" sz="1700" dirty="0">
                <a:solidFill>
                  <a:srgbClr val="F2B19F"/>
                </a:solidFill>
                <a:latin typeface="+mn-lt"/>
                <a:ea typeface="Arial" charset="0"/>
                <a:cs typeface="Arial" charset="0"/>
              </a:rPr>
              <a:t> van de </a:t>
            </a:r>
            <a:r>
              <a:rPr lang="en-US" sz="1700" dirty="0" err="1">
                <a:solidFill>
                  <a:srgbClr val="F2B19F"/>
                </a:solidFill>
                <a:latin typeface="+mn-lt"/>
                <a:ea typeface="Arial" charset="0"/>
                <a:cs typeface="Arial" charset="0"/>
              </a:rPr>
              <a:t>massa</a:t>
            </a:r>
            <a:r>
              <a:rPr lang="en-US" sz="1700" dirty="0">
                <a:solidFill>
                  <a:srgbClr val="F2B19F"/>
                </a:solidFill>
                <a:latin typeface="+mn-lt"/>
                <a:ea typeface="Arial" charset="0"/>
                <a:cs typeface="Arial" charset="0"/>
              </a:rPr>
              <a:t> van de </a:t>
            </a:r>
            <a:r>
              <a:rPr lang="en-US" sz="1700" dirty="0" err="1">
                <a:solidFill>
                  <a:srgbClr val="F2B19F"/>
                </a:solidFill>
                <a:latin typeface="+mn-lt"/>
                <a:ea typeface="Arial" charset="0"/>
                <a:cs typeface="Arial" charset="0"/>
              </a:rPr>
              <a:t>deeltjes</a:t>
            </a:r>
            <a:r>
              <a:rPr lang="en-US" sz="1700" dirty="0">
                <a:solidFill>
                  <a:srgbClr val="F2B19F"/>
                </a:solidFill>
                <a:latin typeface="+mn-lt"/>
                <a:ea typeface="Arial" charset="0"/>
                <a:cs typeface="Arial" charset="0"/>
              </a:rPr>
              <a:t> ?</a:t>
            </a:r>
          </a:p>
          <a:p>
            <a:pPr marL="177800" indent="-177800">
              <a:spcBef>
                <a:spcPct val="50000"/>
              </a:spcBef>
              <a:buClr>
                <a:srgbClr val="418A0B"/>
              </a:buClr>
              <a:buFont typeface="Courier New"/>
              <a:buChar char="o"/>
              <a:defRPr/>
            </a:pPr>
            <a:r>
              <a:rPr lang="en-US" sz="1700" dirty="0">
                <a:solidFill>
                  <a:srgbClr val="F2B19F"/>
                </a:solidFill>
                <a:latin typeface="+mn-lt"/>
                <a:ea typeface="Arial" charset="0"/>
                <a:cs typeface="Arial" charset="0"/>
              </a:rPr>
              <a:t> In </a:t>
            </a:r>
            <a:r>
              <a:rPr lang="en-US" sz="1700" dirty="0" err="1">
                <a:solidFill>
                  <a:srgbClr val="F2B19F"/>
                </a:solidFill>
                <a:latin typeface="+mn-lt"/>
                <a:ea typeface="Arial" charset="0"/>
                <a:cs typeface="Arial" charset="0"/>
              </a:rPr>
              <a:t>hoeveel</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dimensies</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leven</a:t>
            </a:r>
            <a:r>
              <a:rPr lang="en-US" sz="1700" dirty="0">
                <a:solidFill>
                  <a:srgbClr val="F2B19F"/>
                </a:solidFill>
                <a:latin typeface="+mn-lt"/>
                <a:ea typeface="Arial" charset="0"/>
                <a:cs typeface="Arial" charset="0"/>
              </a:rPr>
              <a:t> we ?</a:t>
            </a:r>
          </a:p>
          <a:p>
            <a:pPr marL="177800" indent="-177800">
              <a:spcBef>
                <a:spcPct val="50000"/>
              </a:spcBef>
              <a:buClr>
                <a:srgbClr val="418A0B"/>
              </a:buClr>
              <a:buFont typeface="Courier New"/>
              <a:buChar char="o"/>
              <a:defRPr/>
            </a:pP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Hebben</a:t>
            </a:r>
            <a:r>
              <a:rPr lang="en-US" sz="1700" dirty="0">
                <a:solidFill>
                  <a:srgbClr val="F2B19F"/>
                </a:solidFill>
                <a:latin typeface="+mn-lt"/>
                <a:ea typeface="Arial" charset="0"/>
                <a:cs typeface="Arial" charset="0"/>
              </a:rPr>
              <a:t> we nu </a:t>
            </a:r>
            <a:r>
              <a:rPr lang="en-US" sz="1700" dirty="0" err="1">
                <a:solidFill>
                  <a:srgbClr val="F2B19F"/>
                </a:solidFill>
                <a:latin typeface="+mn-lt"/>
                <a:ea typeface="Arial" charset="0"/>
                <a:cs typeface="Arial" charset="0"/>
              </a:rPr>
              <a:t>echt</a:t>
            </a:r>
            <a:r>
              <a:rPr lang="en-US" sz="1700" dirty="0">
                <a:solidFill>
                  <a:srgbClr val="F2B19F"/>
                </a:solidFill>
                <a:latin typeface="+mn-lt"/>
                <a:ea typeface="Arial" charset="0"/>
                <a:cs typeface="Arial" charset="0"/>
              </a:rPr>
              <a:t> de </a:t>
            </a:r>
            <a:r>
              <a:rPr lang="en-US" sz="1700" dirty="0" err="1">
                <a:solidFill>
                  <a:srgbClr val="F2B19F"/>
                </a:solidFill>
                <a:latin typeface="+mn-lt"/>
                <a:ea typeface="Arial" charset="0"/>
                <a:cs typeface="Arial" charset="0"/>
              </a:rPr>
              <a:t>fundamentele</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elementaire</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deeltjes</a:t>
            </a:r>
            <a:r>
              <a:rPr lang="en-US" sz="1700" dirty="0">
                <a:solidFill>
                  <a:srgbClr val="F2B19F"/>
                </a:solidFill>
                <a:latin typeface="+mn-lt"/>
                <a:ea typeface="Arial" charset="0"/>
                <a:cs typeface="Arial" charset="0"/>
              </a:rPr>
              <a:t> ?</a:t>
            </a:r>
          </a:p>
          <a:p>
            <a:pPr marL="177800" indent="-177800">
              <a:spcBef>
                <a:spcPct val="50000"/>
              </a:spcBef>
              <a:buClr>
                <a:srgbClr val="418A0B"/>
              </a:buClr>
              <a:buFont typeface="Courier New"/>
              <a:buChar char="o"/>
              <a:defRPr/>
            </a:pPr>
            <a:r>
              <a:rPr lang="en-US" sz="1700" dirty="0">
                <a:solidFill>
                  <a:srgbClr val="F2B19F"/>
                </a:solidFill>
                <a:latin typeface="+mn-lt"/>
                <a:ea typeface="Arial" charset="0"/>
                <a:cs typeface="Arial" charset="0"/>
              </a:rPr>
              <a:t> Is het </a:t>
            </a:r>
            <a:r>
              <a:rPr lang="en-US" sz="1700" dirty="0" err="1">
                <a:solidFill>
                  <a:srgbClr val="F2B19F"/>
                </a:solidFill>
                <a:latin typeface="+mn-lt"/>
                <a:ea typeface="Arial" charset="0"/>
                <a:cs typeface="Arial" charset="0"/>
              </a:rPr>
              <a:t>toevallig</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dat</a:t>
            </a:r>
            <a:r>
              <a:rPr lang="en-US" sz="1700" dirty="0">
                <a:solidFill>
                  <a:srgbClr val="F2B19F"/>
                </a:solidFill>
                <a:latin typeface="+mn-lt"/>
                <a:ea typeface="Arial" charset="0"/>
                <a:cs typeface="Arial" charset="0"/>
              </a:rPr>
              <a:t> de </a:t>
            </a:r>
            <a:r>
              <a:rPr lang="en-US" sz="1700" dirty="0" err="1">
                <a:solidFill>
                  <a:srgbClr val="F2B19F"/>
                </a:solidFill>
                <a:latin typeface="+mn-lt"/>
                <a:ea typeface="Arial" charset="0"/>
                <a:cs typeface="Arial" charset="0"/>
              </a:rPr>
              <a:t>elektron</a:t>
            </a:r>
            <a:r>
              <a:rPr lang="en-US" sz="1700" dirty="0">
                <a:solidFill>
                  <a:srgbClr val="F2B19F"/>
                </a:solidFill>
                <a:latin typeface="+mn-lt"/>
                <a:ea typeface="Arial" charset="0"/>
                <a:cs typeface="Arial" charset="0"/>
              </a:rPr>
              <a:t> lading exact </a:t>
            </a:r>
            <a:r>
              <a:rPr lang="en-US" sz="1700" dirty="0" err="1">
                <a:solidFill>
                  <a:srgbClr val="F2B19F"/>
                </a:solidFill>
                <a:latin typeface="+mn-lt"/>
                <a:ea typeface="Arial" charset="0"/>
                <a:cs typeface="Arial" charset="0"/>
              </a:rPr>
              <a:t>tegengesteld</a:t>
            </a:r>
            <a:r>
              <a:rPr lang="en-US" sz="1700" dirty="0">
                <a:solidFill>
                  <a:srgbClr val="F2B19F"/>
                </a:solidFill>
                <a:latin typeface="+mn-lt"/>
                <a:ea typeface="Arial" charset="0"/>
                <a:cs typeface="Arial" charset="0"/>
              </a:rPr>
              <a:t> is </a:t>
            </a:r>
            <a:r>
              <a:rPr lang="en-US" sz="1700" dirty="0" err="1">
                <a:solidFill>
                  <a:srgbClr val="F2B19F"/>
                </a:solidFill>
                <a:latin typeface="+mn-lt"/>
                <a:ea typeface="Arial" charset="0"/>
                <a:cs typeface="Arial" charset="0"/>
              </a:rPr>
              <a:t>aan</a:t>
            </a:r>
            <a:r>
              <a:rPr lang="en-US" sz="1700" dirty="0">
                <a:solidFill>
                  <a:srgbClr val="F2B19F"/>
                </a:solidFill>
                <a:latin typeface="+mn-lt"/>
                <a:ea typeface="Arial" charset="0"/>
                <a:cs typeface="Arial" charset="0"/>
              </a:rPr>
              <a:t> die  van het proton ?</a:t>
            </a:r>
          </a:p>
          <a:p>
            <a:pPr marL="177800" indent="-177800">
              <a:spcBef>
                <a:spcPct val="50000"/>
              </a:spcBef>
              <a:buClr>
                <a:srgbClr val="418A0B"/>
              </a:buClr>
              <a:buFont typeface="Courier New"/>
              <a:buChar char="o"/>
              <a:defRPr/>
            </a:pP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Waarom</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zijn</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er</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slechts</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drie</a:t>
            </a:r>
            <a:r>
              <a:rPr lang="en-US" sz="1700" dirty="0">
                <a:solidFill>
                  <a:srgbClr val="F2B19F"/>
                </a:solidFill>
                <a:latin typeface="+mn-lt"/>
                <a:ea typeface="Arial" charset="0"/>
                <a:cs typeface="Arial" charset="0"/>
              </a:rPr>
              <a:t> families van </a:t>
            </a:r>
            <a:r>
              <a:rPr lang="en-US" sz="1700" dirty="0" err="1">
                <a:solidFill>
                  <a:srgbClr val="F2B19F"/>
                </a:solidFill>
                <a:latin typeface="+mn-lt"/>
                <a:ea typeface="Arial" charset="0"/>
                <a:cs typeface="Arial" charset="0"/>
              </a:rPr>
              <a:t>fermionen</a:t>
            </a:r>
            <a:r>
              <a:rPr lang="en-US" sz="1700" dirty="0">
                <a:solidFill>
                  <a:srgbClr val="F2B19F"/>
                </a:solidFill>
                <a:latin typeface="+mn-lt"/>
                <a:ea typeface="Arial" charset="0"/>
                <a:cs typeface="Arial" charset="0"/>
              </a:rPr>
              <a:t> ?</a:t>
            </a:r>
          </a:p>
          <a:p>
            <a:pPr marL="177800" indent="-177800">
              <a:spcBef>
                <a:spcPct val="50000"/>
              </a:spcBef>
              <a:buClr>
                <a:srgbClr val="418A0B"/>
              </a:buClr>
              <a:buFont typeface="Courier New"/>
              <a:buChar char="o"/>
              <a:defRPr/>
            </a:pP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Waarom</a:t>
            </a:r>
            <a:r>
              <a:rPr lang="en-US" sz="1700" dirty="0">
                <a:solidFill>
                  <a:srgbClr val="F2B19F"/>
                </a:solidFill>
                <a:latin typeface="+mn-lt"/>
                <a:ea typeface="Arial" charset="0"/>
                <a:cs typeface="Arial" charset="0"/>
              </a:rPr>
              <a:t> is </a:t>
            </a:r>
            <a:r>
              <a:rPr lang="en-US" sz="1700" dirty="0" err="1">
                <a:solidFill>
                  <a:srgbClr val="F2B19F"/>
                </a:solidFill>
                <a:latin typeface="+mn-lt"/>
                <a:ea typeface="Arial" charset="0"/>
                <a:cs typeface="Arial" charset="0"/>
              </a:rPr>
              <a:t>er</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meer</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materie</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dan</a:t>
            </a:r>
            <a:r>
              <a:rPr lang="en-US" sz="1700" dirty="0">
                <a:solidFill>
                  <a:srgbClr val="F2B19F"/>
                </a:solidFill>
                <a:latin typeface="+mn-lt"/>
                <a:ea typeface="Arial" charset="0"/>
                <a:cs typeface="Arial" charset="0"/>
              </a:rPr>
              <a:t> anti-</a:t>
            </a:r>
            <a:r>
              <a:rPr lang="en-US" sz="1700" dirty="0" err="1">
                <a:solidFill>
                  <a:srgbClr val="F2B19F"/>
                </a:solidFill>
                <a:latin typeface="+mn-lt"/>
                <a:ea typeface="Arial" charset="0"/>
                <a:cs typeface="Arial" charset="0"/>
              </a:rPr>
              <a:t>materie</a:t>
            </a:r>
            <a:r>
              <a:rPr lang="en-US" sz="1700" dirty="0">
                <a:solidFill>
                  <a:srgbClr val="F2B19F"/>
                </a:solidFill>
                <a:latin typeface="+mn-lt"/>
                <a:ea typeface="Arial" charset="0"/>
                <a:cs typeface="Arial" charset="0"/>
              </a:rPr>
              <a:t> in </a:t>
            </a:r>
            <a:r>
              <a:rPr lang="en-US" sz="1700" dirty="0" err="1">
                <a:solidFill>
                  <a:srgbClr val="F2B19F"/>
                </a:solidFill>
                <a:latin typeface="+mn-lt"/>
                <a:ea typeface="Arial" charset="0"/>
                <a:cs typeface="Arial" charset="0"/>
              </a:rPr>
              <a:t>ons</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universum</a:t>
            </a:r>
            <a:r>
              <a:rPr lang="en-US" sz="1700" dirty="0">
                <a:solidFill>
                  <a:srgbClr val="F2B19F"/>
                </a:solidFill>
                <a:latin typeface="+mn-lt"/>
                <a:ea typeface="Arial" charset="0"/>
                <a:cs typeface="Arial" charset="0"/>
              </a:rPr>
              <a:t> ?</a:t>
            </a:r>
          </a:p>
          <a:p>
            <a:pPr marL="177800" indent="-177800">
              <a:spcBef>
                <a:spcPct val="50000"/>
              </a:spcBef>
              <a:buClr>
                <a:srgbClr val="418A0B"/>
              </a:buClr>
              <a:buFont typeface="Courier New"/>
              <a:buChar char="o"/>
              <a:defRPr/>
            </a:pP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Zijn</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protonen</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wel</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stabiel</a:t>
            </a:r>
            <a:r>
              <a:rPr lang="en-US" sz="1700" dirty="0">
                <a:solidFill>
                  <a:srgbClr val="F2B19F"/>
                </a:solidFill>
                <a:latin typeface="+mn-lt"/>
                <a:ea typeface="Arial" charset="0"/>
                <a:cs typeface="Arial" charset="0"/>
              </a:rPr>
              <a:t> ?</a:t>
            </a:r>
          </a:p>
          <a:p>
            <a:pPr marL="177800" indent="-177800">
              <a:spcBef>
                <a:spcPct val="50000"/>
              </a:spcBef>
              <a:buClr>
                <a:srgbClr val="418A0B"/>
              </a:buClr>
              <a:buFont typeface="Courier New"/>
              <a:buChar char="o"/>
              <a:defRPr/>
            </a:pP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Wat</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zullen</a:t>
            </a:r>
            <a:r>
              <a:rPr lang="en-US" sz="1700" dirty="0">
                <a:solidFill>
                  <a:srgbClr val="F2B19F"/>
                </a:solidFill>
                <a:latin typeface="+mn-lt"/>
                <a:ea typeface="Arial" charset="0"/>
                <a:cs typeface="Arial" charset="0"/>
              </a:rPr>
              <a:t> we </a:t>
            </a:r>
            <a:r>
              <a:rPr lang="en-US" sz="1700" dirty="0" err="1">
                <a:solidFill>
                  <a:srgbClr val="F2B19F"/>
                </a:solidFill>
                <a:latin typeface="+mn-lt"/>
                <a:ea typeface="Arial" charset="0"/>
                <a:cs typeface="Arial" charset="0"/>
              </a:rPr>
              <a:t>observeren</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bij</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nog</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hogere</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temperaturen</a:t>
            </a:r>
            <a:r>
              <a:rPr lang="en-US" sz="1700" dirty="0">
                <a:solidFill>
                  <a:srgbClr val="F2B19F"/>
                </a:solidFill>
                <a:latin typeface="+mn-lt"/>
                <a:ea typeface="Arial" charset="0"/>
                <a:cs typeface="Arial" charset="0"/>
              </a:rPr>
              <a:t> of </a:t>
            </a:r>
            <a:r>
              <a:rPr lang="en-US" sz="1700" dirty="0" err="1">
                <a:solidFill>
                  <a:srgbClr val="F2B19F"/>
                </a:solidFill>
                <a:latin typeface="+mn-lt"/>
                <a:ea typeface="Arial" charset="0"/>
                <a:cs typeface="Arial" charset="0"/>
              </a:rPr>
              <a:t>energiën</a:t>
            </a:r>
            <a:r>
              <a:rPr lang="en-US" sz="1700" dirty="0">
                <a:solidFill>
                  <a:srgbClr val="F2B19F"/>
                </a:solidFill>
                <a:latin typeface="+mn-lt"/>
                <a:ea typeface="Arial" charset="0"/>
                <a:cs typeface="Arial" charset="0"/>
              </a:rPr>
              <a:t> ?</a:t>
            </a:r>
          </a:p>
          <a:p>
            <a:pPr marL="177800" indent="-177800">
              <a:spcBef>
                <a:spcPct val="50000"/>
              </a:spcBef>
              <a:buClr>
                <a:srgbClr val="418A0B"/>
              </a:buClr>
              <a:buFont typeface="Courier New"/>
              <a:buChar char="o"/>
              <a:defRPr/>
            </a:pP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Hebben</a:t>
            </a:r>
            <a:r>
              <a:rPr lang="en-US" sz="1700" dirty="0">
                <a:solidFill>
                  <a:srgbClr val="F2B19F"/>
                </a:solidFill>
                <a:latin typeface="+mn-lt"/>
                <a:ea typeface="Arial" charset="0"/>
                <a:cs typeface="Arial" charset="0"/>
              </a:rPr>
              <a:t> neutrino’s </a:t>
            </a:r>
            <a:r>
              <a:rPr lang="en-US" sz="1700" dirty="0" err="1">
                <a:solidFill>
                  <a:srgbClr val="F2B19F"/>
                </a:solidFill>
                <a:latin typeface="+mn-lt"/>
                <a:ea typeface="Arial" charset="0"/>
                <a:cs typeface="Arial" charset="0"/>
              </a:rPr>
              <a:t>een</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massa</a:t>
            </a:r>
            <a:r>
              <a:rPr lang="en-US" sz="1700" dirty="0">
                <a:solidFill>
                  <a:srgbClr val="F2B19F"/>
                </a:solidFill>
                <a:latin typeface="+mn-lt"/>
                <a:ea typeface="Arial" charset="0"/>
                <a:cs typeface="Arial" charset="0"/>
              </a:rPr>
              <a:t> en </a:t>
            </a:r>
            <a:r>
              <a:rPr lang="en-US" sz="1700" dirty="0" err="1">
                <a:solidFill>
                  <a:srgbClr val="F2B19F"/>
                </a:solidFill>
                <a:latin typeface="+mn-lt"/>
                <a:ea typeface="Arial" charset="0"/>
                <a:cs typeface="Arial" charset="0"/>
              </a:rPr>
              <a:t>zo</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ja</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waarom</a:t>
            </a:r>
            <a:r>
              <a:rPr lang="en-US" sz="1700" dirty="0">
                <a:solidFill>
                  <a:srgbClr val="F2B19F"/>
                </a:solidFill>
                <a:latin typeface="+mn-lt"/>
                <a:ea typeface="Arial" charset="0"/>
                <a:cs typeface="Arial" charset="0"/>
              </a:rPr>
              <a:t> is die </a:t>
            </a:r>
            <a:r>
              <a:rPr lang="en-US" sz="1700" dirty="0" err="1">
                <a:solidFill>
                  <a:srgbClr val="F2B19F"/>
                </a:solidFill>
                <a:latin typeface="+mn-lt"/>
                <a:ea typeface="Arial" charset="0"/>
                <a:cs typeface="Arial" charset="0"/>
              </a:rPr>
              <a:t>zo</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klein</a:t>
            </a:r>
            <a:r>
              <a:rPr lang="en-US" sz="1700" dirty="0">
                <a:solidFill>
                  <a:srgbClr val="F2B19F"/>
                </a:solidFill>
                <a:latin typeface="+mn-lt"/>
                <a:ea typeface="Arial" charset="0"/>
                <a:cs typeface="Arial" charset="0"/>
              </a:rPr>
              <a:t> ?</a:t>
            </a:r>
          </a:p>
          <a:p>
            <a:pPr marL="177800" indent="-177800">
              <a:spcBef>
                <a:spcPct val="50000"/>
              </a:spcBef>
              <a:buClr>
                <a:srgbClr val="418A0B"/>
              </a:buClr>
              <a:buFont typeface="Courier New"/>
              <a:buChar char="o"/>
              <a:defRPr/>
            </a:pPr>
            <a:r>
              <a:rPr lang="en-US" sz="1700" dirty="0">
                <a:solidFill>
                  <a:srgbClr val="F2B19F"/>
                </a:solidFill>
                <a:latin typeface="+mn-lt"/>
                <a:ea typeface="Arial" charset="0"/>
                <a:cs typeface="Arial" charset="0"/>
              </a:rPr>
              <a:t> … </a:t>
            </a:r>
            <a:r>
              <a:rPr lang="en-US" sz="1700" dirty="0" err="1">
                <a:solidFill>
                  <a:srgbClr val="F2B19F"/>
                </a:solidFill>
                <a:latin typeface="+mn-lt"/>
                <a:ea typeface="Arial" charset="0"/>
                <a:cs typeface="Arial" charset="0"/>
              </a:rPr>
              <a:t>nog</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vele</a:t>
            </a:r>
            <a:r>
              <a:rPr lang="en-US" sz="1700" dirty="0">
                <a:solidFill>
                  <a:srgbClr val="F2B19F"/>
                </a:solidFill>
                <a:latin typeface="+mn-lt"/>
                <a:ea typeface="Arial" charset="0"/>
                <a:cs typeface="Arial" charset="0"/>
              </a:rPr>
              <a:t> </a:t>
            </a:r>
            <a:r>
              <a:rPr lang="en-US" sz="1700" dirty="0" err="1">
                <a:solidFill>
                  <a:srgbClr val="F2B19F"/>
                </a:solidFill>
                <a:latin typeface="+mn-lt"/>
                <a:ea typeface="Arial" charset="0"/>
                <a:cs typeface="Arial" charset="0"/>
              </a:rPr>
              <a:t>meer</a:t>
            </a:r>
            <a:r>
              <a:rPr lang="en-US" sz="1700" dirty="0">
                <a:solidFill>
                  <a:srgbClr val="F2B19F"/>
                </a:solidFill>
                <a:latin typeface="+mn-lt"/>
                <a:ea typeface="Arial" charset="0"/>
                <a:cs typeface="Arial" charset="0"/>
              </a:rPr>
              <a:t> !</a:t>
            </a:r>
          </a:p>
          <a:p>
            <a:pPr marL="342900" indent="-342900">
              <a:spcBef>
                <a:spcPct val="20000"/>
              </a:spcBef>
              <a:buClr>
                <a:srgbClr val="418A0B"/>
              </a:buClr>
              <a:buFont typeface="Courier New"/>
              <a:buChar char="o"/>
              <a:defRPr/>
            </a:pPr>
            <a:endParaRPr lang="nl-BE" sz="1700" dirty="0">
              <a:solidFill>
                <a:srgbClr val="CCFFCC"/>
              </a:solidFill>
              <a:latin typeface="+mn-lt"/>
              <a:ea typeface="Arial" charset="0"/>
              <a:cs typeface="Arial" charset="0"/>
            </a:endParaRPr>
          </a:p>
        </p:txBody>
      </p:sp>
      <p:sp>
        <p:nvSpPr>
          <p:cNvPr id="37892"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6" descr="020622_b"/>
          <p:cNvPicPr>
            <a:picLocks noChangeAspect="1" noChangeArrowheads="1"/>
          </p:cNvPicPr>
          <p:nvPr/>
        </p:nvPicPr>
        <p:blipFill>
          <a:blip r:embed="rId2"/>
          <a:srcRect b="9721"/>
          <a:stretch>
            <a:fillRect/>
          </a:stretch>
        </p:blipFill>
        <p:spPr bwMode="auto">
          <a:xfrm>
            <a:off x="795338" y="1143000"/>
            <a:ext cx="6977062" cy="4724400"/>
          </a:xfrm>
          <a:prstGeom prst="rect">
            <a:avLst/>
          </a:prstGeom>
          <a:noFill/>
          <a:ln w="9525">
            <a:noFill/>
            <a:miter lim="800000"/>
            <a:headEnd/>
            <a:tailEnd/>
          </a:ln>
        </p:spPr>
      </p:pic>
      <p:pic>
        <p:nvPicPr>
          <p:cNvPr id="38915" name="Picture 8" descr="WMAP990293B_120"/>
          <p:cNvPicPr>
            <a:picLocks noChangeAspect="1" noChangeArrowheads="1"/>
          </p:cNvPicPr>
          <p:nvPr/>
        </p:nvPicPr>
        <p:blipFill>
          <a:blip r:embed="rId3"/>
          <a:srcRect/>
          <a:stretch>
            <a:fillRect/>
          </a:stretch>
        </p:blipFill>
        <p:spPr bwMode="auto">
          <a:xfrm>
            <a:off x="990600" y="4179888"/>
            <a:ext cx="1519238" cy="1611312"/>
          </a:xfrm>
          <a:prstGeom prst="rect">
            <a:avLst/>
          </a:prstGeom>
          <a:noFill/>
          <a:ln w="9525">
            <a:noFill/>
            <a:miter lim="800000"/>
            <a:headEnd/>
            <a:tailEnd/>
          </a:ln>
        </p:spPr>
      </p:pic>
      <p:pic>
        <p:nvPicPr>
          <p:cNvPr id="38916" name="Picture 11" descr="020598_ilc_4096B"/>
          <p:cNvPicPr>
            <a:picLocks noChangeAspect="1" noChangeArrowheads="1"/>
          </p:cNvPicPr>
          <p:nvPr/>
        </p:nvPicPr>
        <p:blipFill>
          <a:blip r:embed="rId4"/>
          <a:srcRect/>
          <a:stretch>
            <a:fillRect/>
          </a:stretch>
        </p:blipFill>
        <p:spPr bwMode="auto">
          <a:xfrm>
            <a:off x="5181600" y="720725"/>
            <a:ext cx="3886200" cy="2251075"/>
          </a:xfrm>
          <a:prstGeom prst="rect">
            <a:avLst/>
          </a:prstGeom>
          <a:noFill/>
          <a:ln w="9525">
            <a:noFill/>
            <a:miter lim="800000"/>
            <a:headEnd/>
            <a:tailEnd/>
          </a:ln>
        </p:spPr>
      </p:pic>
      <p:sp>
        <p:nvSpPr>
          <p:cNvPr id="38917" name="Text Box 13"/>
          <p:cNvSpPr txBox="1">
            <a:spLocks noChangeArrowheads="1"/>
          </p:cNvSpPr>
          <p:nvPr/>
        </p:nvSpPr>
        <p:spPr bwMode="auto">
          <a:xfrm rot="-5400000">
            <a:off x="-665163" y="4551363"/>
            <a:ext cx="2397125" cy="304800"/>
          </a:xfrm>
          <a:prstGeom prst="rect">
            <a:avLst/>
          </a:prstGeom>
          <a:noFill/>
          <a:ln w="9525">
            <a:noFill/>
            <a:miter lim="800000"/>
            <a:headEnd/>
            <a:tailEnd/>
          </a:ln>
        </p:spPr>
        <p:txBody>
          <a:bodyPr wrap="none">
            <a:prstTxWarp prst="textNoShape">
              <a:avLst/>
            </a:prstTxWarp>
            <a:spAutoFit/>
          </a:bodyPr>
          <a:lstStyle/>
          <a:p>
            <a:r>
              <a:rPr lang="nl-NL" sz="1400" i="1">
                <a:solidFill>
                  <a:srgbClr val="FFFFCC"/>
                </a:solidFill>
              </a:rPr>
              <a:t>NASA/WMAP Science team</a:t>
            </a:r>
          </a:p>
        </p:txBody>
      </p:sp>
      <p:sp>
        <p:nvSpPr>
          <p:cNvPr id="38918" name="Text Box 17"/>
          <p:cNvSpPr txBox="1">
            <a:spLocks noChangeArrowheads="1"/>
          </p:cNvSpPr>
          <p:nvPr/>
        </p:nvSpPr>
        <p:spPr bwMode="auto">
          <a:xfrm>
            <a:off x="6124575" y="3632200"/>
            <a:ext cx="3248025" cy="923925"/>
          </a:xfrm>
          <a:prstGeom prst="rect">
            <a:avLst/>
          </a:prstGeom>
          <a:noFill/>
          <a:ln w="9525">
            <a:noFill/>
            <a:miter lim="800000"/>
            <a:headEnd/>
            <a:tailEnd/>
          </a:ln>
        </p:spPr>
        <p:txBody>
          <a:bodyPr>
            <a:prstTxWarp prst="textNoShape">
              <a:avLst/>
            </a:prstTxWarp>
            <a:spAutoFit/>
          </a:bodyPr>
          <a:lstStyle/>
          <a:p>
            <a:pPr>
              <a:buClr>
                <a:srgbClr val="FFFFCC"/>
              </a:buClr>
            </a:pPr>
            <a:r>
              <a:rPr lang="nl-NL">
                <a:solidFill>
                  <a:srgbClr val="FF0000"/>
                </a:solidFill>
              </a:rPr>
              <a:t>96% van het universum is ongekende materie of donkere materie</a:t>
            </a:r>
          </a:p>
        </p:txBody>
      </p:sp>
      <p:sp>
        <p:nvSpPr>
          <p:cNvPr id="38919" name="Text Box 19"/>
          <p:cNvSpPr txBox="1">
            <a:spLocks noChangeArrowheads="1"/>
          </p:cNvSpPr>
          <p:nvPr/>
        </p:nvSpPr>
        <p:spPr bwMode="auto">
          <a:xfrm>
            <a:off x="5378450" y="2895600"/>
            <a:ext cx="3765550" cy="646113"/>
          </a:xfrm>
          <a:prstGeom prst="rect">
            <a:avLst/>
          </a:prstGeom>
          <a:noFill/>
          <a:ln w="9525">
            <a:noFill/>
            <a:miter lim="800000"/>
            <a:headEnd/>
            <a:tailEnd/>
          </a:ln>
        </p:spPr>
        <p:txBody>
          <a:bodyPr>
            <a:prstTxWarp prst="textNoShape">
              <a:avLst/>
            </a:prstTxWarp>
            <a:spAutoFit/>
          </a:bodyPr>
          <a:lstStyle/>
          <a:p>
            <a:r>
              <a:rPr lang="en-US">
                <a:solidFill>
                  <a:srgbClr val="FFFFFF"/>
                </a:solidFill>
              </a:rPr>
              <a:t>D</a:t>
            </a:r>
            <a:r>
              <a:rPr lang="nl-NL">
                <a:solidFill>
                  <a:srgbClr val="FFFFFF"/>
                </a:solidFill>
              </a:rPr>
              <a:t>oor een vergelijking met onze theoriën weten we dat</a:t>
            </a:r>
          </a:p>
        </p:txBody>
      </p:sp>
      <p:sp>
        <p:nvSpPr>
          <p:cNvPr id="38920" name="TextBox 11"/>
          <p:cNvSpPr txBox="1">
            <a:spLocks noChangeArrowheads="1"/>
          </p:cNvSpPr>
          <p:nvPr/>
        </p:nvSpPr>
        <p:spPr bwMode="auto">
          <a:xfrm>
            <a:off x="914400" y="954088"/>
            <a:ext cx="4267200" cy="646112"/>
          </a:xfrm>
          <a:prstGeom prst="rect">
            <a:avLst/>
          </a:prstGeom>
          <a:noFill/>
          <a:ln w="9525">
            <a:noFill/>
            <a:miter lim="800000"/>
            <a:headEnd/>
            <a:tailEnd/>
          </a:ln>
        </p:spPr>
        <p:txBody>
          <a:bodyPr>
            <a:prstTxWarp prst="textNoShape">
              <a:avLst/>
            </a:prstTxWarp>
            <a:spAutoFit/>
          </a:bodyPr>
          <a:lstStyle/>
          <a:p>
            <a:pPr>
              <a:defRPr/>
            </a:pPr>
            <a:r>
              <a:rPr lang="en-US" dirty="0" err="1">
                <a:solidFill>
                  <a:schemeClr val="tx1">
                    <a:lumMod val="85000"/>
                  </a:schemeClr>
                </a:solidFill>
              </a:rPr>
              <a:t>Kaart</a:t>
            </a:r>
            <a:r>
              <a:rPr lang="en-US" dirty="0">
                <a:solidFill>
                  <a:schemeClr val="tx1">
                    <a:lumMod val="85000"/>
                  </a:schemeClr>
                </a:solidFill>
              </a:rPr>
              <a:t> van het </a:t>
            </a:r>
            <a:r>
              <a:rPr lang="en-US" dirty="0" err="1">
                <a:solidFill>
                  <a:schemeClr val="tx1">
                    <a:lumMod val="85000"/>
                  </a:schemeClr>
                </a:solidFill>
              </a:rPr>
              <a:t>licht</a:t>
            </a:r>
            <a:r>
              <a:rPr lang="en-US" dirty="0">
                <a:solidFill>
                  <a:schemeClr val="tx1">
                    <a:lumMod val="85000"/>
                  </a:schemeClr>
                </a:solidFill>
              </a:rPr>
              <a:t> </a:t>
            </a:r>
            <a:r>
              <a:rPr lang="en-US" dirty="0" err="1">
                <a:solidFill>
                  <a:schemeClr val="tx1">
                    <a:lumMod val="85000"/>
                  </a:schemeClr>
                </a:solidFill>
              </a:rPr>
              <a:t>uitgezonden</a:t>
            </a:r>
            <a:r>
              <a:rPr lang="en-US" dirty="0">
                <a:solidFill>
                  <a:schemeClr val="tx1">
                    <a:lumMod val="85000"/>
                  </a:schemeClr>
                </a:solidFill>
              </a:rPr>
              <a:t> door het het </a:t>
            </a:r>
            <a:r>
              <a:rPr lang="en-US" dirty="0" err="1">
                <a:solidFill>
                  <a:schemeClr val="tx1">
                    <a:lumMod val="85000"/>
                  </a:schemeClr>
                </a:solidFill>
              </a:rPr>
              <a:t>jonge</a:t>
            </a:r>
            <a:r>
              <a:rPr lang="en-US" dirty="0">
                <a:solidFill>
                  <a:schemeClr val="tx1">
                    <a:lumMod val="85000"/>
                  </a:schemeClr>
                </a:solidFill>
              </a:rPr>
              <a:t> </a:t>
            </a:r>
            <a:r>
              <a:rPr lang="en-US" dirty="0" err="1">
                <a:solidFill>
                  <a:schemeClr val="tx1">
                    <a:lumMod val="85000"/>
                  </a:schemeClr>
                </a:solidFill>
              </a:rPr>
              <a:t>universum</a:t>
            </a:r>
            <a:endParaRPr lang="en-US" dirty="0">
              <a:solidFill>
                <a:schemeClr val="tx1">
                  <a:lumMod val="85000"/>
                </a:schemeClr>
              </a:solidFill>
            </a:endParaRPr>
          </a:p>
        </p:txBody>
      </p:sp>
      <p:sp>
        <p:nvSpPr>
          <p:cNvPr id="14" name="Rectangle 2"/>
          <p:cNvSpPr txBox="1">
            <a:spLocks noChangeArrowheads="1"/>
          </p:cNvSpPr>
          <p:nvPr/>
        </p:nvSpPr>
        <p:spPr bwMode="auto">
          <a:xfrm>
            <a:off x="971550" y="0"/>
            <a:ext cx="7715250" cy="1143000"/>
          </a:xfrm>
          <a:prstGeom prst="rect">
            <a:avLst/>
          </a:prstGeom>
          <a:noFill/>
          <a:ln w="9525">
            <a:noFill/>
            <a:miter lim="800000"/>
            <a:headEnd/>
            <a:tailEnd/>
          </a:ln>
        </p:spPr>
        <p:txBody>
          <a:bodyPr anchor="ctr">
            <a:prstTxWarp prst="textNoShape">
              <a:avLst/>
            </a:prstTxWarp>
          </a:bodyPr>
          <a:lstStyle/>
          <a:p>
            <a:pPr>
              <a:defRPr/>
            </a:pPr>
            <a:r>
              <a:rPr lang="en-US" sz="4000" b="1" kern="0" dirty="0" err="1" smtClean="0">
                <a:solidFill>
                  <a:srgbClr val="0000FF"/>
                </a:solidFill>
                <a:latin typeface="+mj-lt"/>
                <a:ea typeface="+mj-ea"/>
                <a:cs typeface="+mj-cs"/>
              </a:rPr>
              <a:t>Donkere</a:t>
            </a:r>
            <a:r>
              <a:rPr lang="en-US" sz="4000" b="1" kern="0" dirty="0" smtClean="0">
                <a:solidFill>
                  <a:srgbClr val="0000FF"/>
                </a:solidFill>
                <a:latin typeface="+mj-lt"/>
                <a:ea typeface="+mj-ea"/>
                <a:cs typeface="+mj-cs"/>
              </a:rPr>
              <a:t> </a:t>
            </a:r>
            <a:r>
              <a:rPr lang="en-US" sz="4000" b="1" kern="0" dirty="0" err="1" smtClean="0">
                <a:solidFill>
                  <a:srgbClr val="0000FF"/>
                </a:solidFill>
                <a:latin typeface="+mj-lt"/>
                <a:ea typeface="+mj-ea"/>
                <a:cs typeface="+mj-cs"/>
              </a:rPr>
              <a:t>materie</a:t>
            </a:r>
            <a:r>
              <a:rPr lang="en-US" sz="4000" b="1" kern="0" dirty="0" smtClean="0">
                <a:solidFill>
                  <a:srgbClr val="0000FF"/>
                </a:solidFill>
                <a:latin typeface="+mj-lt"/>
                <a:ea typeface="+mj-ea"/>
                <a:cs typeface="+mj-cs"/>
              </a:rPr>
              <a:t>…</a:t>
            </a:r>
            <a:endParaRPr lang="en-US" sz="4000" b="1" kern="0" dirty="0">
              <a:solidFill>
                <a:srgbClr val="0000FF"/>
              </a:solidFill>
              <a:latin typeface="+mj-lt"/>
              <a:ea typeface="+mj-ea"/>
              <a:cs typeface="+mj-cs"/>
            </a:endParaRPr>
          </a:p>
        </p:txBody>
      </p:sp>
      <p:sp>
        <p:nvSpPr>
          <p:cNvPr id="38922" name="TextBox 14"/>
          <p:cNvSpPr txBox="1">
            <a:spLocks noChangeArrowheads="1"/>
          </p:cNvSpPr>
          <p:nvPr/>
        </p:nvSpPr>
        <p:spPr bwMode="auto">
          <a:xfrm>
            <a:off x="2508250" y="5343525"/>
            <a:ext cx="1073150" cy="523875"/>
          </a:xfrm>
          <a:prstGeom prst="rect">
            <a:avLst/>
          </a:prstGeom>
          <a:noFill/>
          <a:ln w="9525">
            <a:noFill/>
            <a:miter lim="800000"/>
            <a:headEnd/>
            <a:tailEnd/>
          </a:ln>
        </p:spPr>
        <p:txBody>
          <a:bodyPr wrap="none">
            <a:prstTxWarp prst="textNoShape">
              <a:avLst/>
            </a:prstTxWarp>
            <a:spAutoFit/>
          </a:bodyPr>
          <a:lstStyle/>
          <a:p>
            <a:r>
              <a:rPr lang="en-US" sz="1400">
                <a:solidFill>
                  <a:srgbClr val="FFFFFF"/>
                </a:solidFill>
              </a:rPr>
              <a:t>WMAP</a:t>
            </a:r>
          </a:p>
          <a:p>
            <a:r>
              <a:rPr lang="en-US" sz="1400">
                <a:solidFill>
                  <a:srgbClr val="FFFFFF"/>
                </a:solidFill>
              </a:rPr>
              <a:t>experiment</a:t>
            </a:r>
          </a:p>
        </p:txBody>
      </p:sp>
      <p:sp>
        <p:nvSpPr>
          <p:cNvPr id="16" name="Bent Arrow 15"/>
          <p:cNvSpPr/>
          <p:nvPr/>
        </p:nvSpPr>
        <p:spPr>
          <a:xfrm>
            <a:off x="4648200" y="1600200"/>
            <a:ext cx="609600" cy="1858963"/>
          </a:xfrm>
          <a:prstGeom prst="bentArrow">
            <a:avLst>
              <a:gd name="adj1" fmla="val 25000"/>
              <a:gd name="adj2" fmla="val 25000"/>
              <a:gd name="adj3" fmla="val 25000"/>
              <a:gd name="adj4" fmla="val 28965"/>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38924" name="TextBox 16"/>
          <p:cNvSpPr txBox="1">
            <a:spLocks noChangeArrowheads="1"/>
          </p:cNvSpPr>
          <p:nvPr/>
        </p:nvSpPr>
        <p:spPr bwMode="auto">
          <a:xfrm>
            <a:off x="7086600" y="5192713"/>
            <a:ext cx="2109788" cy="400050"/>
          </a:xfrm>
          <a:prstGeom prst="rect">
            <a:avLst/>
          </a:prstGeom>
          <a:noFill/>
          <a:ln w="9525">
            <a:noFill/>
            <a:miter lim="800000"/>
            <a:headEnd/>
            <a:tailEnd/>
          </a:ln>
        </p:spPr>
        <p:txBody>
          <a:bodyPr wrap="none">
            <a:prstTxWarp prst="textNoShape">
              <a:avLst/>
            </a:prstTxWarp>
            <a:spAutoFit/>
          </a:bodyPr>
          <a:lstStyle/>
          <a:p>
            <a:r>
              <a:rPr lang="en-US" sz="2000" i="1">
                <a:solidFill>
                  <a:srgbClr val="FF0000"/>
                </a:solidFill>
              </a:rPr>
              <a:t>SUSY deeltjes ?</a:t>
            </a:r>
          </a:p>
        </p:txBody>
      </p:sp>
      <p:sp>
        <p:nvSpPr>
          <p:cNvPr id="18" name="Striped Right Arrow 17"/>
          <p:cNvSpPr/>
          <p:nvPr/>
        </p:nvSpPr>
        <p:spPr>
          <a:xfrm rot="5400000">
            <a:off x="7404894" y="4737894"/>
            <a:ext cx="625475" cy="261937"/>
          </a:xfrm>
          <a:prstGeom prst="stripedRightArrow">
            <a:avLst/>
          </a:prstGeom>
          <a:solidFill>
            <a:srgbClr val="F2B19F"/>
          </a:solidFill>
          <a:ln>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26"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13" descr="wmap-picture"/>
          <p:cNvPicPr>
            <a:picLocks noChangeAspect="1" noChangeArrowheads="1"/>
          </p:cNvPicPr>
          <p:nvPr/>
        </p:nvPicPr>
        <p:blipFill>
          <a:blip r:embed="rId2"/>
          <a:srcRect/>
          <a:stretch>
            <a:fillRect/>
          </a:stretch>
        </p:blipFill>
        <p:spPr bwMode="auto">
          <a:xfrm>
            <a:off x="98425" y="609600"/>
            <a:ext cx="5692775" cy="5410200"/>
          </a:xfrm>
          <a:prstGeom prst="rect">
            <a:avLst/>
          </a:prstGeom>
          <a:noFill/>
          <a:ln w="9525">
            <a:noFill/>
            <a:miter lim="800000"/>
            <a:headEnd/>
            <a:tailEnd/>
          </a:ln>
        </p:spPr>
      </p:pic>
      <p:sp>
        <p:nvSpPr>
          <p:cNvPr id="39939" name="Text Box 15"/>
          <p:cNvSpPr txBox="1">
            <a:spLocks noChangeArrowheads="1"/>
          </p:cNvSpPr>
          <p:nvPr/>
        </p:nvSpPr>
        <p:spPr bwMode="auto">
          <a:xfrm>
            <a:off x="5562600" y="914400"/>
            <a:ext cx="3276600" cy="1190625"/>
          </a:xfrm>
          <a:prstGeom prst="rect">
            <a:avLst/>
          </a:prstGeom>
          <a:noFill/>
          <a:ln w="9525">
            <a:noFill/>
            <a:miter lim="800000"/>
            <a:headEnd/>
            <a:tailEnd/>
          </a:ln>
        </p:spPr>
        <p:txBody>
          <a:bodyPr>
            <a:prstTxWarp prst="textNoShape">
              <a:avLst/>
            </a:prstTxWarp>
            <a:spAutoFit/>
          </a:bodyPr>
          <a:lstStyle/>
          <a:p>
            <a:r>
              <a:rPr lang="nl-NL">
                <a:solidFill>
                  <a:srgbClr val="FFFFCC"/>
                </a:solidFill>
              </a:rPr>
              <a:t>Dit beeld leert ons veel over de structuur en inhoud van het jonge universum zoals kort na de Big Bang.</a:t>
            </a:r>
          </a:p>
        </p:txBody>
      </p:sp>
      <p:sp>
        <p:nvSpPr>
          <p:cNvPr id="39940" name="Text Box 16"/>
          <p:cNvSpPr txBox="1">
            <a:spLocks noChangeArrowheads="1"/>
          </p:cNvSpPr>
          <p:nvPr/>
        </p:nvSpPr>
        <p:spPr bwMode="auto">
          <a:xfrm rot="-5400000">
            <a:off x="-1709737" y="2846387"/>
            <a:ext cx="4273550" cy="396875"/>
          </a:xfrm>
          <a:prstGeom prst="rect">
            <a:avLst/>
          </a:prstGeom>
          <a:noFill/>
          <a:ln w="9525">
            <a:noFill/>
            <a:miter lim="800000"/>
            <a:headEnd/>
            <a:tailEnd/>
          </a:ln>
        </p:spPr>
        <p:txBody>
          <a:bodyPr wrap="none">
            <a:prstTxWarp prst="textNoShape">
              <a:avLst/>
            </a:prstTxWarp>
            <a:spAutoFit/>
          </a:bodyPr>
          <a:lstStyle/>
          <a:p>
            <a:r>
              <a:rPr lang="nl-NL" sz="2000" b="1">
                <a:solidFill>
                  <a:srgbClr val="FF0000"/>
                </a:solidFill>
              </a:rPr>
              <a:t>WMAP sky-map met micro-golven</a:t>
            </a:r>
          </a:p>
        </p:txBody>
      </p:sp>
      <p:sp>
        <p:nvSpPr>
          <p:cNvPr id="39941" name="Rectangle 18"/>
          <p:cNvSpPr>
            <a:spLocks noChangeArrowheads="1"/>
          </p:cNvSpPr>
          <p:nvPr/>
        </p:nvSpPr>
        <p:spPr bwMode="auto">
          <a:xfrm>
            <a:off x="5257800" y="2286000"/>
            <a:ext cx="3581400" cy="2254250"/>
          </a:xfrm>
          <a:prstGeom prst="rect">
            <a:avLst/>
          </a:prstGeom>
          <a:solidFill>
            <a:schemeClr val="tx1"/>
          </a:solidFill>
          <a:ln w="28575">
            <a:solidFill>
              <a:srgbClr val="FF0000"/>
            </a:solidFill>
            <a:miter lim="800000"/>
            <a:headEnd/>
            <a:tailEnd/>
          </a:ln>
        </p:spPr>
        <p:txBody>
          <a:bodyPr>
            <a:prstTxWarp prst="textNoShape">
              <a:avLst/>
            </a:prstTxWarp>
            <a:spAutoFit/>
          </a:bodyPr>
          <a:lstStyle/>
          <a:p>
            <a:r>
              <a:rPr lang="en-US" sz="2000">
                <a:solidFill>
                  <a:schemeClr val="bg1"/>
                </a:solidFill>
              </a:rPr>
              <a:t>Als we dit beeld vergelijken met theoretische modellen vinden we dat :</a:t>
            </a:r>
          </a:p>
          <a:p>
            <a:endParaRPr lang="en-US" sz="2000">
              <a:solidFill>
                <a:schemeClr val="bg1"/>
              </a:solidFill>
            </a:endParaRPr>
          </a:p>
          <a:p>
            <a:pPr algn="ctr"/>
            <a:r>
              <a:rPr lang="en-US" sz="2000" b="1">
                <a:solidFill>
                  <a:srgbClr val="FF0000"/>
                </a:solidFill>
              </a:rPr>
              <a:t>96%</a:t>
            </a:r>
            <a:r>
              <a:rPr lang="en-US" sz="2000">
                <a:solidFill>
                  <a:schemeClr val="bg1"/>
                </a:solidFill>
              </a:rPr>
              <a:t> van de inhoud van het universum kunnen we niet verklaren</a:t>
            </a:r>
          </a:p>
        </p:txBody>
      </p:sp>
      <p:sp>
        <p:nvSpPr>
          <p:cNvPr id="39942" name="Text Box 20"/>
          <p:cNvSpPr txBox="1">
            <a:spLocks noChangeArrowheads="1"/>
          </p:cNvSpPr>
          <p:nvPr/>
        </p:nvSpPr>
        <p:spPr bwMode="auto">
          <a:xfrm>
            <a:off x="5715000" y="4724400"/>
            <a:ext cx="3276600" cy="915988"/>
          </a:xfrm>
          <a:prstGeom prst="rect">
            <a:avLst/>
          </a:prstGeom>
          <a:noFill/>
          <a:ln w="9525">
            <a:noFill/>
            <a:miter lim="800000"/>
            <a:headEnd/>
            <a:tailEnd/>
          </a:ln>
        </p:spPr>
        <p:txBody>
          <a:bodyPr>
            <a:prstTxWarp prst="textNoShape">
              <a:avLst/>
            </a:prstTxWarp>
            <a:spAutoFit/>
          </a:bodyPr>
          <a:lstStyle/>
          <a:p>
            <a:pPr algn="ctr"/>
            <a:r>
              <a:rPr lang="nl-NL" b="1">
                <a:solidFill>
                  <a:srgbClr val="FF0000"/>
                </a:solidFill>
              </a:rPr>
              <a:t>Bijgevolg moeten we nieuwe deeltjes zoeken die dit hiaat kunnen opvullen.</a:t>
            </a:r>
          </a:p>
        </p:txBody>
      </p:sp>
      <p:sp>
        <p:nvSpPr>
          <p:cNvPr id="39943" name="Text Box 17"/>
          <p:cNvSpPr txBox="1">
            <a:spLocks noChangeArrowheads="1"/>
          </p:cNvSpPr>
          <p:nvPr/>
        </p:nvSpPr>
        <p:spPr bwMode="auto">
          <a:xfrm>
            <a:off x="41275" y="5715000"/>
            <a:ext cx="2397125" cy="304800"/>
          </a:xfrm>
          <a:prstGeom prst="rect">
            <a:avLst/>
          </a:prstGeom>
          <a:noFill/>
          <a:ln w="9525">
            <a:noFill/>
            <a:miter lim="800000"/>
            <a:headEnd/>
            <a:tailEnd/>
          </a:ln>
        </p:spPr>
        <p:txBody>
          <a:bodyPr wrap="none">
            <a:prstTxWarp prst="textNoShape">
              <a:avLst/>
            </a:prstTxWarp>
            <a:spAutoFit/>
          </a:bodyPr>
          <a:lstStyle/>
          <a:p>
            <a:r>
              <a:rPr lang="nl-NL" sz="1400" i="1">
                <a:solidFill>
                  <a:srgbClr val="FFFFCC"/>
                </a:solidFill>
              </a:rPr>
              <a:t>NASA/WMAP Science team</a:t>
            </a:r>
          </a:p>
        </p:txBody>
      </p:sp>
      <p:sp>
        <p:nvSpPr>
          <p:cNvPr id="23" name="Rectangle 2"/>
          <p:cNvSpPr txBox="1">
            <a:spLocks noChangeArrowheads="1"/>
          </p:cNvSpPr>
          <p:nvPr/>
        </p:nvSpPr>
        <p:spPr bwMode="auto">
          <a:xfrm>
            <a:off x="971550" y="0"/>
            <a:ext cx="7715250" cy="1143000"/>
          </a:xfrm>
          <a:prstGeom prst="rect">
            <a:avLst/>
          </a:prstGeom>
          <a:noFill/>
          <a:ln w="9525">
            <a:noFill/>
            <a:miter lim="800000"/>
            <a:headEnd/>
            <a:tailEnd/>
          </a:ln>
        </p:spPr>
        <p:txBody>
          <a:bodyPr anchor="ctr">
            <a:prstTxWarp prst="textNoShape">
              <a:avLst/>
            </a:prstTxWarp>
          </a:bodyPr>
          <a:lstStyle/>
          <a:p>
            <a:pPr>
              <a:defRPr/>
            </a:pPr>
            <a:r>
              <a:rPr lang="en-US" sz="4000" b="1" kern="0" dirty="0" err="1" smtClean="0">
                <a:solidFill>
                  <a:srgbClr val="0000FF"/>
                </a:solidFill>
                <a:latin typeface="+mj-lt"/>
                <a:ea typeface="+mj-ea"/>
                <a:cs typeface="+mj-cs"/>
              </a:rPr>
              <a:t>Donkere</a:t>
            </a:r>
            <a:r>
              <a:rPr lang="en-US" sz="4000" b="1" kern="0" dirty="0" smtClean="0">
                <a:solidFill>
                  <a:srgbClr val="0000FF"/>
                </a:solidFill>
                <a:latin typeface="+mj-lt"/>
                <a:ea typeface="+mj-ea"/>
                <a:cs typeface="+mj-cs"/>
              </a:rPr>
              <a:t> </a:t>
            </a:r>
            <a:r>
              <a:rPr lang="en-US" sz="4000" b="1" kern="0" dirty="0" err="1" smtClean="0">
                <a:solidFill>
                  <a:srgbClr val="0000FF"/>
                </a:solidFill>
                <a:latin typeface="+mj-lt"/>
                <a:ea typeface="+mj-ea"/>
                <a:cs typeface="+mj-cs"/>
              </a:rPr>
              <a:t>materie</a:t>
            </a:r>
            <a:r>
              <a:rPr lang="en-US" sz="4000" b="1" kern="0" dirty="0" smtClean="0">
                <a:solidFill>
                  <a:srgbClr val="0000FF"/>
                </a:solidFill>
                <a:latin typeface="+mj-lt"/>
                <a:ea typeface="+mj-ea"/>
                <a:cs typeface="+mj-cs"/>
              </a:rPr>
              <a:t>…</a:t>
            </a:r>
            <a:endParaRPr lang="en-US" sz="4000" b="1" kern="0" dirty="0">
              <a:solidFill>
                <a:srgbClr val="0000FF"/>
              </a:solidFill>
              <a:latin typeface="+mj-lt"/>
              <a:ea typeface="+mj-ea"/>
              <a:cs typeface="+mj-cs"/>
            </a:endParaRPr>
          </a:p>
        </p:txBody>
      </p:sp>
      <p:sp>
        <p:nvSpPr>
          <p:cNvPr id="39945"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40963" name="Picture 19" descr="cobecallouts-s">
            <a:hlinkClick r:id="rId3"/>
          </p:cNvPr>
          <p:cNvPicPr>
            <a:picLocks noChangeAspect="1" noChangeArrowheads="1"/>
          </p:cNvPicPr>
          <p:nvPr/>
        </p:nvPicPr>
        <p:blipFill>
          <a:blip r:embed="rId4"/>
          <a:srcRect/>
          <a:stretch>
            <a:fillRect/>
          </a:stretch>
        </p:blipFill>
        <p:spPr bwMode="auto">
          <a:xfrm>
            <a:off x="3657600" y="103188"/>
            <a:ext cx="5334000" cy="4325937"/>
          </a:xfrm>
          <a:prstGeom prst="rect">
            <a:avLst/>
          </a:prstGeom>
          <a:noFill/>
          <a:ln w="9525">
            <a:noFill/>
            <a:miter lim="800000"/>
            <a:headEnd/>
            <a:tailEnd/>
          </a:ln>
        </p:spPr>
      </p:pic>
      <p:pic>
        <p:nvPicPr>
          <p:cNvPr id="40964" name="Picture 11" descr="Collage of COsmic Background Explorer (COBE) images and data"/>
          <p:cNvPicPr>
            <a:picLocks noChangeAspect="1" noChangeArrowheads="1"/>
          </p:cNvPicPr>
          <p:nvPr/>
        </p:nvPicPr>
        <p:blipFill>
          <a:blip r:embed="rId5"/>
          <a:srcRect/>
          <a:stretch>
            <a:fillRect/>
          </a:stretch>
        </p:blipFill>
        <p:spPr bwMode="auto">
          <a:xfrm>
            <a:off x="5562600" y="4275138"/>
            <a:ext cx="3419475" cy="1662112"/>
          </a:xfrm>
          <a:prstGeom prst="rect">
            <a:avLst/>
          </a:prstGeom>
          <a:noFill/>
          <a:ln w="9525">
            <a:noFill/>
            <a:miter lim="800000"/>
            <a:headEnd/>
            <a:tailEnd/>
          </a:ln>
        </p:spPr>
      </p:pic>
      <p:pic>
        <p:nvPicPr>
          <p:cNvPr id="40965" name="Picture 20" descr="George F. Smoot"/>
          <p:cNvPicPr>
            <a:picLocks noChangeAspect="1" noChangeArrowheads="1"/>
          </p:cNvPicPr>
          <p:nvPr/>
        </p:nvPicPr>
        <p:blipFill>
          <a:blip r:embed="rId6"/>
          <a:srcRect/>
          <a:stretch>
            <a:fillRect/>
          </a:stretch>
        </p:blipFill>
        <p:spPr bwMode="auto">
          <a:xfrm>
            <a:off x="2057400" y="3889375"/>
            <a:ext cx="1543050" cy="2162175"/>
          </a:xfrm>
          <a:prstGeom prst="rect">
            <a:avLst/>
          </a:prstGeom>
          <a:noFill/>
          <a:ln w="9525">
            <a:noFill/>
            <a:miter lim="800000"/>
            <a:headEnd/>
            <a:tailEnd/>
          </a:ln>
        </p:spPr>
      </p:pic>
      <p:pic>
        <p:nvPicPr>
          <p:cNvPr id="40966" name="Picture 21" descr="John C. Mather"/>
          <p:cNvPicPr>
            <a:picLocks noChangeAspect="1" noChangeArrowheads="1"/>
          </p:cNvPicPr>
          <p:nvPr/>
        </p:nvPicPr>
        <p:blipFill>
          <a:blip r:embed="rId7"/>
          <a:srcRect/>
          <a:stretch>
            <a:fillRect/>
          </a:stretch>
        </p:blipFill>
        <p:spPr bwMode="auto">
          <a:xfrm>
            <a:off x="304800" y="3889375"/>
            <a:ext cx="1543050" cy="2162175"/>
          </a:xfrm>
          <a:prstGeom prst="rect">
            <a:avLst/>
          </a:prstGeom>
          <a:noFill/>
          <a:ln w="9525">
            <a:noFill/>
            <a:miter lim="800000"/>
            <a:headEnd/>
            <a:tailEnd/>
          </a:ln>
        </p:spPr>
      </p:pic>
      <p:sp>
        <p:nvSpPr>
          <p:cNvPr id="40967" name="Text Box 23"/>
          <p:cNvSpPr txBox="1">
            <a:spLocks noChangeArrowheads="1"/>
          </p:cNvSpPr>
          <p:nvPr/>
        </p:nvSpPr>
        <p:spPr bwMode="auto">
          <a:xfrm>
            <a:off x="360363" y="3449638"/>
            <a:ext cx="1468437" cy="336550"/>
          </a:xfrm>
          <a:prstGeom prst="rect">
            <a:avLst/>
          </a:prstGeom>
          <a:noFill/>
          <a:ln w="9525">
            <a:noFill/>
            <a:miter lim="800000"/>
            <a:headEnd/>
            <a:tailEnd/>
          </a:ln>
        </p:spPr>
        <p:txBody>
          <a:bodyPr wrap="none">
            <a:prstTxWarp prst="textNoShape">
              <a:avLst/>
            </a:prstTxWarp>
            <a:spAutoFit/>
          </a:bodyPr>
          <a:lstStyle/>
          <a:p>
            <a:r>
              <a:rPr lang="nl-NL" sz="1600">
                <a:solidFill>
                  <a:schemeClr val="bg1"/>
                </a:solidFill>
                <a:latin typeface="Bookman Old Style" pitchFamily="-65" charset="0"/>
              </a:rPr>
              <a:t>John Mather</a:t>
            </a:r>
          </a:p>
        </p:txBody>
      </p:sp>
      <p:sp>
        <p:nvSpPr>
          <p:cNvPr id="40968" name="Text Box 24"/>
          <p:cNvSpPr txBox="1">
            <a:spLocks noChangeArrowheads="1"/>
          </p:cNvSpPr>
          <p:nvPr/>
        </p:nvSpPr>
        <p:spPr bwMode="auto">
          <a:xfrm>
            <a:off x="2089150" y="3429000"/>
            <a:ext cx="1568450" cy="336550"/>
          </a:xfrm>
          <a:prstGeom prst="rect">
            <a:avLst/>
          </a:prstGeom>
          <a:noFill/>
          <a:ln w="9525">
            <a:noFill/>
            <a:miter lim="800000"/>
            <a:headEnd/>
            <a:tailEnd/>
          </a:ln>
        </p:spPr>
        <p:txBody>
          <a:bodyPr wrap="none">
            <a:prstTxWarp prst="textNoShape">
              <a:avLst/>
            </a:prstTxWarp>
            <a:spAutoFit/>
          </a:bodyPr>
          <a:lstStyle/>
          <a:p>
            <a:r>
              <a:rPr lang="nl-NL" sz="1600">
                <a:solidFill>
                  <a:schemeClr val="bg1"/>
                </a:solidFill>
                <a:latin typeface="Bookman Old Style" pitchFamily="-65" charset="0"/>
              </a:rPr>
              <a:t>George Smoot</a:t>
            </a:r>
          </a:p>
        </p:txBody>
      </p:sp>
      <p:sp>
        <p:nvSpPr>
          <p:cNvPr id="14" name="Text Box 22"/>
          <p:cNvSpPr txBox="1">
            <a:spLocks noChangeArrowheads="1"/>
          </p:cNvSpPr>
          <p:nvPr/>
        </p:nvSpPr>
        <p:spPr bwMode="auto">
          <a:xfrm rot="18953091">
            <a:off x="-184150" y="1398588"/>
            <a:ext cx="4037013" cy="461962"/>
          </a:xfrm>
          <a:prstGeom prst="rect">
            <a:avLst/>
          </a:prstGeom>
          <a:noFill/>
          <a:ln w="9525">
            <a:noFill/>
            <a:miter lim="800000"/>
            <a:headEnd/>
            <a:tailEnd/>
          </a:ln>
        </p:spPr>
        <p:txBody>
          <a:bodyPr wrap="none">
            <a:prstTxWarp prst="textNoShape">
              <a:avLst/>
            </a:prstTxWarp>
            <a:spAutoFit/>
          </a:bodyPr>
          <a:lstStyle/>
          <a:p>
            <a:pPr>
              <a:defRPr/>
            </a:pPr>
            <a:r>
              <a:rPr lang="nl-NL" sz="2400" dirty="0">
                <a:solidFill>
                  <a:srgbClr val="FF0000"/>
                </a:solidFill>
                <a:latin typeface="+mn-lt"/>
                <a:ea typeface="Arial" charset="0"/>
                <a:cs typeface="Arial" charset="0"/>
              </a:rPr>
              <a:t>Nobel </a:t>
            </a:r>
            <a:r>
              <a:rPr lang="nl-NL" sz="2400" dirty="0" err="1">
                <a:solidFill>
                  <a:srgbClr val="FF0000"/>
                </a:solidFill>
                <a:latin typeface="+mn-lt"/>
                <a:ea typeface="Arial" charset="0"/>
                <a:cs typeface="Arial" charset="0"/>
              </a:rPr>
              <a:t>Prize</a:t>
            </a:r>
            <a:r>
              <a:rPr lang="nl-NL" sz="2400" dirty="0">
                <a:solidFill>
                  <a:srgbClr val="FF0000"/>
                </a:solidFill>
                <a:latin typeface="+mn-lt"/>
                <a:ea typeface="Arial" charset="0"/>
                <a:cs typeface="Arial" charset="0"/>
              </a:rPr>
              <a:t> </a:t>
            </a:r>
            <a:r>
              <a:rPr lang="nl-NL" sz="2400" dirty="0" err="1">
                <a:solidFill>
                  <a:srgbClr val="FF0000"/>
                </a:solidFill>
                <a:latin typeface="+mn-lt"/>
                <a:ea typeface="Arial" charset="0"/>
                <a:cs typeface="Arial" charset="0"/>
              </a:rPr>
              <a:t>Physics</a:t>
            </a:r>
            <a:r>
              <a:rPr lang="nl-NL" sz="2400" dirty="0">
                <a:solidFill>
                  <a:srgbClr val="FF0000"/>
                </a:solidFill>
                <a:latin typeface="+mn-lt"/>
                <a:ea typeface="Arial" charset="0"/>
                <a:cs typeface="Arial" charset="0"/>
              </a:rPr>
              <a:t> 2006</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6" descr="kaart_zwitserland.png"/>
          <p:cNvPicPr>
            <a:picLocks noChangeAspect="1"/>
          </p:cNvPicPr>
          <p:nvPr/>
        </p:nvPicPr>
        <p:blipFill>
          <a:blip r:embed="rId2"/>
          <a:srcRect/>
          <a:stretch>
            <a:fillRect/>
          </a:stretch>
        </p:blipFill>
        <p:spPr bwMode="auto">
          <a:xfrm>
            <a:off x="228600" y="304800"/>
            <a:ext cx="8686800" cy="55943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6" descr="kaart_zwitserland.png"/>
          <p:cNvPicPr>
            <a:picLocks noChangeAspect="1"/>
          </p:cNvPicPr>
          <p:nvPr/>
        </p:nvPicPr>
        <p:blipFill>
          <a:blip r:embed="rId2"/>
          <a:srcRect/>
          <a:stretch>
            <a:fillRect/>
          </a:stretch>
        </p:blipFill>
        <p:spPr bwMode="auto">
          <a:xfrm>
            <a:off x="228600" y="304800"/>
            <a:ext cx="8686800" cy="5594350"/>
          </a:xfrm>
          <a:prstGeom prst="rect">
            <a:avLst/>
          </a:prstGeom>
          <a:noFill/>
          <a:ln w="9525">
            <a:noFill/>
            <a:miter lim="800000"/>
            <a:headEnd/>
            <a:tailEnd/>
          </a:ln>
        </p:spPr>
      </p:pic>
      <p:sp>
        <p:nvSpPr>
          <p:cNvPr id="3" name="Rounded Rectangle 2"/>
          <p:cNvSpPr/>
          <p:nvPr/>
        </p:nvSpPr>
        <p:spPr>
          <a:xfrm>
            <a:off x="76200" y="4114800"/>
            <a:ext cx="1600200" cy="1447800"/>
          </a:xfrm>
          <a:prstGeom prst="round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kaart_zwitserland.png"/>
          <p:cNvPicPr>
            <a:picLocks noChangeAspect="1"/>
          </p:cNvPicPr>
          <p:nvPr/>
        </p:nvPicPr>
        <p:blipFill>
          <a:blip r:embed="rId2"/>
          <a:srcRect t="66820" r="83333" b="9892"/>
          <a:stretch>
            <a:fillRect/>
          </a:stretch>
        </p:blipFill>
        <p:spPr>
          <a:xfrm>
            <a:off x="4191000" y="381000"/>
            <a:ext cx="3886200" cy="3497263"/>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p:spPr>
      </p:pic>
      <p:cxnSp>
        <p:nvCxnSpPr>
          <p:cNvPr id="5" name="Straight Arrow Connector 4"/>
          <p:cNvCxnSpPr/>
          <p:nvPr/>
        </p:nvCxnSpPr>
        <p:spPr>
          <a:xfrm rot="5400000" flipH="1" flipV="1">
            <a:off x="2819400" y="2667000"/>
            <a:ext cx="1752600" cy="1447800"/>
          </a:xfrm>
          <a:prstGeom prst="straightConnector1">
            <a:avLst/>
          </a:prstGeom>
          <a:ln w="38100"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6" name="Rectangle 3"/>
          <p:cNvSpPr txBox="1">
            <a:spLocks noChangeArrowheads="1"/>
          </p:cNvSpPr>
          <p:nvPr/>
        </p:nvSpPr>
        <p:spPr bwMode="auto">
          <a:xfrm>
            <a:off x="1524000" y="4343400"/>
            <a:ext cx="2381250" cy="91440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defRPr/>
            </a:pPr>
            <a:r>
              <a:rPr lang="nl-BE" sz="2000" kern="0" dirty="0">
                <a:solidFill>
                  <a:srgbClr val="CCFFCC"/>
                </a:solidFill>
                <a:latin typeface="+mn-lt"/>
                <a:ea typeface="+mn-ea"/>
                <a:cs typeface="+mn-cs"/>
              </a:rPr>
              <a:t>       CERN</a:t>
            </a:r>
          </a:p>
          <a:p>
            <a:pPr marL="342900" indent="-342900">
              <a:spcBef>
                <a:spcPct val="20000"/>
              </a:spcBef>
              <a:buClr>
                <a:srgbClr val="FF6600"/>
              </a:buClr>
              <a:buFontTx/>
              <a:buChar char="•"/>
              <a:defRPr/>
            </a:pPr>
            <a:endParaRPr lang="nl-BE" sz="2800" kern="0" dirty="0">
              <a:solidFill>
                <a:srgbClr val="CCFFCC"/>
              </a:solidFill>
              <a:latin typeface="+mn-lt"/>
              <a:ea typeface="+mn-ea"/>
              <a:cs typeface="+mn-cs"/>
            </a:endParaRPr>
          </a:p>
        </p:txBody>
      </p:sp>
      <p:pic>
        <p:nvPicPr>
          <p:cNvPr id="45061" name="Picture 9" descr="CERNLogo.gif"/>
          <p:cNvPicPr>
            <a:picLocks noChangeAspect="1"/>
          </p:cNvPicPr>
          <p:nvPr/>
        </p:nvPicPr>
        <p:blipFill>
          <a:blip r:embed="rId3"/>
          <a:srcRect/>
          <a:stretch>
            <a:fillRect/>
          </a:stretch>
        </p:blipFill>
        <p:spPr bwMode="auto">
          <a:xfrm>
            <a:off x="2209800" y="4876800"/>
            <a:ext cx="5334000" cy="965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46083" name="Picture 3" descr="9906028_01"/>
          <p:cNvPicPr>
            <a:picLocks noChangeAspect="1" noChangeArrowheads="1"/>
          </p:cNvPicPr>
          <p:nvPr/>
        </p:nvPicPr>
        <p:blipFill>
          <a:blip r:embed="rId3"/>
          <a:srcRect/>
          <a:stretch>
            <a:fillRect/>
          </a:stretch>
        </p:blipFill>
        <p:spPr bwMode="auto">
          <a:xfrm>
            <a:off x="914400" y="273050"/>
            <a:ext cx="7848600" cy="567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325635" name="Picture 3"/>
          <p:cNvPicPr>
            <a:picLocks noChangeAspect="1" noChangeArrowheads="1"/>
          </p:cNvPicPr>
          <p:nvPr/>
        </p:nvPicPr>
        <p:blipFill>
          <a:blip r:embed="rId3"/>
          <a:srcRect l="66518" t="34375" r="4465" b="8749"/>
          <a:stretch>
            <a:fillRect/>
          </a:stretch>
        </p:blipFill>
        <p:spPr bwMode="auto">
          <a:xfrm>
            <a:off x="2133600" y="152400"/>
            <a:ext cx="4953000" cy="5943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71550" y="0"/>
            <a:ext cx="7715250" cy="1143000"/>
          </a:xfrm>
        </p:spPr>
        <p:txBody>
          <a:bodyPr/>
          <a:lstStyle/>
          <a:p>
            <a:pPr eaLnBrk="1" hangingPunct="1"/>
            <a:r>
              <a:rPr lang="nl-BE" sz="4000" b="1" smtClean="0">
                <a:solidFill>
                  <a:srgbClr val="0000FF"/>
                </a:solidFill>
              </a:rPr>
              <a:t>Fysica &amp; Deeltjesfysica</a:t>
            </a:r>
            <a:endParaRPr lang="en-US" sz="4000" b="1" smtClean="0">
              <a:solidFill>
                <a:srgbClr val="0000FF"/>
              </a:solidFill>
            </a:endParaRPr>
          </a:p>
        </p:txBody>
      </p:sp>
      <p:sp>
        <p:nvSpPr>
          <p:cNvPr id="15363" name="Rectangle 3"/>
          <p:cNvSpPr>
            <a:spLocks noGrp="1" noChangeArrowheads="1"/>
          </p:cNvSpPr>
          <p:nvPr>
            <p:ph type="body" idx="1"/>
          </p:nvPr>
        </p:nvSpPr>
        <p:spPr>
          <a:xfrm>
            <a:off x="971550" y="990600"/>
            <a:ext cx="7867650" cy="4133850"/>
          </a:xfrm>
        </p:spPr>
        <p:txBody>
          <a:bodyPr/>
          <a:lstStyle/>
          <a:p>
            <a:pPr eaLnBrk="1" hangingPunct="1">
              <a:buClr>
                <a:srgbClr val="FF6600"/>
              </a:buClr>
              <a:defRPr/>
            </a:pPr>
            <a:r>
              <a:rPr lang="nl-BE" sz="2000" dirty="0" smtClean="0">
                <a:solidFill>
                  <a:srgbClr val="CCFFCC"/>
                </a:solidFill>
              </a:rPr>
              <a:t>Definitie van fysica volgens </a:t>
            </a:r>
            <a:r>
              <a:rPr lang="en-US" sz="2000" dirty="0" smtClean="0">
                <a:solidFill>
                  <a:srgbClr val="CCFFCC"/>
                </a:solidFill>
              </a:rPr>
              <a:t>Erik B. </a:t>
            </a:r>
            <a:r>
              <a:rPr lang="en-US" sz="2000" dirty="0" err="1" smtClean="0">
                <a:solidFill>
                  <a:srgbClr val="CCFFCC"/>
                </a:solidFill>
              </a:rPr>
              <a:t>Karlsson</a:t>
            </a:r>
            <a:r>
              <a:rPr lang="en-US" sz="2000" dirty="0" smtClean="0">
                <a:solidFill>
                  <a:srgbClr val="CCFFCC"/>
                </a:solidFill>
              </a:rPr>
              <a:t>, “The Nobel Prize: The First 100 Years”, 2001</a:t>
            </a:r>
          </a:p>
          <a:p>
            <a:pPr eaLnBrk="1" hangingPunct="1">
              <a:buClr>
                <a:srgbClr val="FF6600"/>
              </a:buClr>
              <a:defRPr/>
            </a:pPr>
            <a:endParaRPr lang="nl-BE" sz="500" dirty="0" smtClean="0">
              <a:solidFill>
                <a:srgbClr val="CCFFCC"/>
              </a:solidFill>
            </a:endParaRPr>
          </a:p>
          <a:p>
            <a:pPr lvl="1" eaLnBrk="1" hangingPunct="1">
              <a:buClr>
                <a:srgbClr val="FF6600"/>
              </a:buClr>
              <a:buFont typeface="Arial" charset="0"/>
              <a:buChar char="–"/>
              <a:defRPr/>
            </a:pPr>
            <a:r>
              <a:rPr lang="en-US" sz="1500" dirty="0" smtClean="0">
                <a:solidFill>
                  <a:schemeClr val="accent1">
                    <a:lumMod val="40000"/>
                    <a:lumOff val="60000"/>
                  </a:schemeClr>
                </a:solidFill>
              </a:rPr>
              <a:t>“</a:t>
            </a:r>
            <a:r>
              <a:rPr lang="en-US" sz="1500" i="1" dirty="0" smtClean="0">
                <a:solidFill>
                  <a:schemeClr val="accent1">
                    <a:lumMod val="40000"/>
                    <a:lumOff val="60000"/>
                  </a:schemeClr>
                </a:solidFill>
              </a:rPr>
              <a:t>Physics is considered to be the most basic of the natural sciences. </a:t>
            </a:r>
            <a:r>
              <a:rPr lang="en-US" sz="1500" i="1" u="sng" dirty="0" smtClean="0">
                <a:solidFill>
                  <a:srgbClr val="F2B19F"/>
                </a:solidFill>
              </a:rPr>
              <a:t>It deals with the fundamental constituents of matter and their interactions</a:t>
            </a:r>
            <a:r>
              <a:rPr lang="en-US" sz="1500" i="1" dirty="0" smtClean="0">
                <a:solidFill>
                  <a:schemeClr val="accent1">
                    <a:lumMod val="40000"/>
                    <a:lumOff val="60000"/>
                  </a:schemeClr>
                </a:solidFill>
              </a:rPr>
              <a:t> as well as the nature of atoms and the build-up of molecules and condensed matter. </a:t>
            </a:r>
            <a:r>
              <a:rPr lang="en-US" sz="1500" i="1" u="sng" dirty="0" smtClean="0">
                <a:solidFill>
                  <a:srgbClr val="F2B19F"/>
                </a:solidFill>
              </a:rPr>
              <a:t>It tries to give unified descriptions of the behavior of matter as well as of radiation, covering as many types of phenomena as possible</a:t>
            </a:r>
            <a:r>
              <a:rPr lang="en-US" sz="1500" i="1" dirty="0" smtClean="0">
                <a:solidFill>
                  <a:schemeClr val="accent1">
                    <a:lumMod val="40000"/>
                    <a:lumOff val="60000"/>
                  </a:schemeClr>
                </a:solidFill>
              </a:rPr>
              <a:t>. In some of its applications, it comes close to the classical areas of chemistry, and in others there is a clear connection to the phenomena traditionally studied by astronomers. Present trends are even pointing toward a close approach of some areas of physics and microbiology</a:t>
            </a:r>
            <a:r>
              <a:rPr lang="en-US" sz="1500" dirty="0" smtClean="0">
                <a:solidFill>
                  <a:schemeClr val="accent1">
                    <a:lumMod val="40000"/>
                    <a:lumOff val="60000"/>
                  </a:schemeClr>
                </a:solidFill>
              </a:rPr>
              <a:t>.”</a:t>
            </a:r>
            <a:endParaRPr lang="nl-BE" dirty="0" smtClean="0">
              <a:solidFill>
                <a:srgbClr val="CCFFCC"/>
              </a:solidFill>
            </a:endParaRPr>
          </a:p>
          <a:p>
            <a:pPr eaLnBrk="1" hangingPunct="1">
              <a:buClr>
                <a:srgbClr val="FF6600"/>
              </a:buClr>
              <a:defRPr/>
            </a:pPr>
            <a:endParaRPr lang="nl-BE" sz="900" dirty="0" smtClean="0">
              <a:solidFill>
                <a:srgbClr val="CCFFCC"/>
              </a:solidFill>
            </a:endParaRPr>
          </a:p>
          <a:p>
            <a:pPr eaLnBrk="1" hangingPunct="1">
              <a:buClr>
                <a:srgbClr val="FF6600"/>
              </a:buClr>
              <a:defRPr/>
            </a:pPr>
            <a:r>
              <a:rPr lang="nl-BE" sz="2000" dirty="0" smtClean="0">
                <a:solidFill>
                  <a:srgbClr val="CCFFCC"/>
                </a:solidFill>
              </a:rPr>
              <a:t>Deeltjesfysica streeft naar het opstellen van een theorie die alle fysische fenomenen in de Natuur unificeert</a:t>
            </a:r>
          </a:p>
          <a:p>
            <a:pPr eaLnBrk="1" hangingPunct="1">
              <a:buClr>
                <a:srgbClr val="FF6600"/>
              </a:buClr>
              <a:defRPr/>
            </a:pPr>
            <a:r>
              <a:rPr lang="nl-BE" sz="2000" dirty="0" smtClean="0">
                <a:solidFill>
                  <a:srgbClr val="CCFFCC"/>
                </a:solidFill>
              </a:rPr>
              <a:t>Vandaag leven we in een redelijk chaotische universum, maar ooit was dit anders</a:t>
            </a:r>
            <a:r>
              <a:rPr lang="en-US" sz="2000" dirty="0" smtClean="0">
                <a:solidFill>
                  <a:srgbClr val="CCFFCC"/>
                </a:solidFill>
              </a:rPr>
              <a:t>…</a:t>
            </a:r>
            <a:endParaRPr lang="nl-BE" sz="2000" dirty="0" smtClean="0">
              <a:solidFill>
                <a:srgbClr val="CCFFCC"/>
              </a:solidFill>
            </a:endParaRPr>
          </a:p>
          <a:p>
            <a:pPr eaLnBrk="1" hangingPunct="1">
              <a:buClr>
                <a:srgbClr val="FF6600"/>
              </a:buClr>
              <a:defRPr/>
            </a:pPr>
            <a:endParaRPr lang="nl-BE" dirty="0" smtClean="0">
              <a:solidFill>
                <a:srgbClr val="CCFFCC"/>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50179" name="Picture 3" descr="0107014_01-A4-at-144-dpi.jpg"/>
          <p:cNvPicPr>
            <a:picLocks noChangeAspect="1"/>
          </p:cNvPicPr>
          <p:nvPr/>
        </p:nvPicPr>
        <p:blipFill>
          <a:blip r:embed="rId3"/>
          <a:srcRect/>
          <a:stretch>
            <a:fillRect/>
          </a:stretch>
        </p:blipFill>
        <p:spPr bwMode="auto">
          <a:xfrm>
            <a:off x="1371600" y="914400"/>
            <a:ext cx="6553200" cy="5105400"/>
          </a:xfrm>
          <a:prstGeom prst="rect">
            <a:avLst/>
          </a:prstGeom>
          <a:noFill/>
          <a:ln w="9525">
            <a:noFill/>
            <a:miter lim="800000"/>
            <a:headEnd/>
            <a:tailEnd/>
          </a:ln>
        </p:spPr>
      </p:pic>
      <p:sp>
        <p:nvSpPr>
          <p:cNvPr id="5" name="Oval 4"/>
          <p:cNvSpPr/>
          <p:nvPr/>
        </p:nvSpPr>
        <p:spPr>
          <a:xfrm>
            <a:off x="2057400" y="2667000"/>
            <a:ext cx="5486400" cy="2133600"/>
          </a:xfrm>
          <a:prstGeom prst="ellipse">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5"/>
          <p:cNvSpPr txBox="1"/>
          <p:nvPr/>
        </p:nvSpPr>
        <p:spPr>
          <a:xfrm>
            <a:off x="1295400" y="76200"/>
            <a:ext cx="6832600" cy="830263"/>
          </a:xfrm>
          <a:prstGeom prst="rect">
            <a:avLst/>
          </a:prstGeom>
          <a:noFill/>
        </p:spPr>
        <p:txBody>
          <a:bodyPr wrap="none">
            <a:spAutoFit/>
          </a:bodyPr>
          <a:lstStyle/>
          <a:p>
            <a:pPr>
              <a:defRPr/>
            </a:pPr>
            <a:r>
              <a:rPr lang="en-US" sz="2400" dirty="0">
                <a:solidFill>
                  <a:srgbClr val="0000FF"/>
                </a:solidFill>
                <a:latin typeface="+mn-lt"/>
                <a:ea typeface="Arial" charset="0"/>
                <a:cs typeface="Arial" charset="0"/>
              </a:rPr>
              <a:t>De Large </a:t>
            </a:r>
            <a:r>
              <a:rPr lang="en-US" sz="2400" dirty="0" err="1">
                <a:solidFill>
                  <a:srgbClr val="0000FF"/>
                </a:solidFill>
                <a:latin typeface="+mn-lt"/>
                <a:ea typeface="Arial" charset="0"/>
                <a:cs typeface="Arial" charset="0"/>
              </a:rPr>
              <a:t>Hadron</a:t>
            </a:r>
            <a:r>
              <a:rPr lang="en-US" sz="2400" dirty="0">
                <a:solidFill>
                  <a:srgbClr val="0000FF"/>
                </a:solidFill>
                <a:latin typeface="+mn-lt"/>
                <a:ea typeface="Arial" charset="0"/>
                <a:cs typeface="Arial" charset="0"/>
              </a:rPr>
              <a:t> Collider </a:t>
            </a:r>
          </a:p>
          <a:p>
            <a:pPr>
              <a:defRPr/>
            </a:pPr>
            <a:r>
              <a:rPr lang="en-US" sz="2400" dirty="0">
                <a:solidFill>
                  <a:srgbClr val="0000FF"/>
                </a:solidFill>
                <a:latin typeface="+mn-lt"/>
                <a:ea typeface="Arial" charset="0"/>
                <a:cs typeface="Arial" charset="0"/>
              </a:rPr>
              <a:t>de </a:t>
            </a:r>
            <a:r>
              <a:rPr lang="en-US" sz="2400" dirty="0" err="1">
                <a:solidFill>
                  <a:srgbClr val="0000FF"/>
                </a:solidFill>
                <a:latin typeface="+mn-lt"/>
                <a:ea typeface="Arial" charset="0"/>
                <a:cs typeface="Arial" charset="0"/>
              </a:rPr>
              <a:t>nieuwe</a:t>
            </a:r>
            <a:r>
              <a:rPr lang="en-US" sz="2400" dirty="0">
                <a:solidFill>
                  <a:srgbClr val="0000FF"/>
                </a:solidFill>
                <a:latin typeface="+mn-lt"/>
                <a:ea typeface="Arial" charset="0"/>
                <a:cs typeface="Arial" charset="0"/>
              </a:rPr>
              <a:t> </a:t>
            </a:r>
            <a:r>
              <a:rPr lang="en-US" sz="2400" dirty="0" err="1">
                <a:solidFill>
                  <a:srgbClr val="0000FF"/>
                </a:solidFill>
                <a:latin typeface="+mn-lt"/>
                <a:ea typeface="Arial" charset="0"/>
                <a:cs typeface="Arial" charset="0"/>
              </a:rPr>
              <a:t>deeltjesversneller</a:t>
            </a:r>
            <a:r>
              <a:rPr lang="en-US" sz="2400" dirty="0">
                <a:solidFill>
                  <a:srgbClr val="0000FF"/>
                </a:solidFill>
                <a:latin typeface="+mn-lt"/>
                <a:ea typeface="Arial" charset="0"/>
                <a:cs typeface="Arial" charset="0"/>
              </a:rPr>
              <a:t> van het CERN</a:t>
            </a:r>
          </a:p>
        </p:txBody>
      </p:sp>
      <p:sp>
        <p:nvSpPr>
          <p:cNvPr id="50182" name="TextBox 6"/>
          <p:cNvSpPr txBox="1">
            <a:spLocks noChangeArrowheads="1"/>
          </p:cNvSpPr>
          <p:nvPr/>
        </p:nvSpPr>
        <p:spPr bwMode="auto">
          <a:xfrm>
            <a:off x="3671888" y="3505200"/>
            <a:ext cx="1738312" cy="400050"/>
          </a:xfrm>
          <a:prstGeom prst="rect">
            <a:avLst/>
          </a:prstGeom>
          <a:noFill/>
          <a:ln w="9525">
            <a:noFill/>
            <a:miter lim="800000"/>
            <a:headEnd/>
            <a:tailEnd/>
          </a:ln>
        </p:spPr>
        <p:txBody>
          <a:bodyPr wrap="none">
            <a:prstTxWarp prst="textNoShape">
              <a:avLst/>
            </a:prstTxWarp>
            <a:spAutoFit/>
          </a:bodyPr>
          <a:lstStyle/>
          <a:p>
            <a:r>
              <a:rPr lang="en-US" sz="2000"/>
              <a:t>27 km omtrek</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6" name="Picture 5" descr="0609031-A4-at-144-dpi.jpg"/>
          <p:cNvPicPr>
            <a:picLocks noChangeAspect="1"/>
          </p:cNvPicPr>
          <p:nvPr/>
        </p:nvPicPr>
        <p:blipFill>
          <a:blip r:embed="rId3"/>
          <a:stretch>
            <a:fillRect/>
          </a:stretch>
        </p:blipFill>
        <p:spPr>
          <a:xfrm>
            <a:off x="381000" y="457200"/>
            <a:ext cx="8534400" cy="5342588"/>
          </a:xfrm>
          <a:prstGeom prst="rect">
            <a:avLst/>
          </a:prstGeom>
          <a:ln>
            <a:noFill/>
          </a:ln>
          <a:effectLst>
            <a:softEdge rad="112500"/>
          </a:effectLst>
        </p:spPr>
      </p:pic>
      <p:sp>
        <p:nvSpPr>
          <p:cNvPr id="7" name="TextBox 6"/>
          <p:cNvSpPr txBox="1"/>
          <p:nvPr/>
        </p:nvSpPr>
        <p:spPr>
          <a:xfrm>
            <a:off x="3581400" y="4191000"/>
            <a:ext cx="3111500" cy="369888"/>
          </a:xfrm>
          <a:prstGeom prst="rect">
            <a:avLst/>
          </a:prstGeom>
          <a:noFill/>
          <a:ln w="38100" cap="flat" cmpd="sng" algn="ctr">
            <a:noFill/>
            <a:prstDash val="solid"/>
            <a:round/>
            <a:headEnd type="none" w="med" len="med"/>
            <a:tailEnd type="none" w="med" len="med"/>
          </a:ln>
        </p:spPr>
        <p:txBody>
          <a:bodyPr wrap="none">
            <a:spAutoFit/>
          </a:bodyPr>
          <a:lstStyle/>
          <a:p>
            <a:pPr>
              <a:defRPr/>
            </a:pPr>
            <a:r>
              <a:rPr lang="en-US" dirty="0">
                <a:solidFill>
                  <a:srgbClr val="0000FF"/>
                </a:solidFill>
                <a:latin typeface="+mn-lt"/>
                <a:ea typeface="Arial" charset="0"/>
                <a:cs typeface="Arial" charset="0"/>
              </a:rPr>
              <a:t>70-170m </a:t>
            </a:r>
            <a:r>
              <a:rPr lang="en-US" dirty="0" err="1">
                <a:solidFill>
                  <a:srgbClr val="0000FF"/>
                </a:solidFill>
                <a:latin typeface="+mn-lt"/>
                <a:ea typeface="Arial" charset="0"/>
                <a:cs typeface="Arial" charset="0"/>
              </a:rPr>
              <a:t>onder</a:t>
            </a:r>
            <a:r>
              <a:rPr lang="en-US" dirty="0">
                <a:solidFill>
                  <a:srgbClr val="0000FF"/>
                </a:solidFill>
                <a:latin typeface="+mn-lt"/>
                <a:ea typeface="Arial" charset="0"/>
                <a:cs typeface="Arial" charset="0"/>
              </a:rPr>
              <a:t> de </a:t>
            </a:r>
            <a:r>
              <a:rPr lang="en-US" dirty="0" err="1">
                <a:solidFill>
                  <a:srgbClr val="0000FF"/>
                </a:solidFill>
                <a:latin typeface="+mn-lt"/>
                <a:ea typeface="Arial" charset="0"/>
                <a:cs typeface="Arial" charset="0"/>
              </a:rPr>
              <a:t>grond</a:t>
            </a:r>
            <a:endParaRPr lang="en-US" dirty="0">
              <a:solidFill>
                <a:srgbClr val="0000FF"/>
              </a:solidFill>
              <a:latin typeface="+mn-lt"/>
              <a:ea typeface="Arial" charset="0"/>
              <a:cs typeface="Arial"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4" name="Picture 6"/>
          <p:cNvPicPr>
            <a:picLocks noChangeAspect="1" noChangeArrowheads="1"/>
          </p:cNvPicPr>
          <p:nvPr/>
        </p:nvPicPr>
        <p:blipFill>
          <a:blip r:embed="rId3"/>
          <a:srcRect l="13750" t="35938" r="23125" b="9375"/>
          <a:stretch>
            <a:fillRect/>
          </a:stretch>
        </p:blipFill>
        <p:spPr bwMode="auto">
          <a:xfrm>
            <a:off x="1066800" y="457200"/>
            <a:ext cx="7696200" cy="5334000"/>
          </a:xfrm>
          <a:prstGeom prst="rect">
            <a:avLst/>
          </a:prstGeom>
          <a:ln>
            <a:noFill/>
          </a:ln>
          <a:effectLst>
            <a:softEdge rad="112500"/>
          </a:effectLst>
        </p:spPr>
      </p:pic>
      <p:sp>
        <p:nvSpPr>
          <p:cNvPr id="54276" name="Text Box 7"/>
          <p:cNvSpPr txBox="1">
            <a:spLocks noChangeArrowheads="1"/>
          </p:cNvSpPr>
          <p:nvPr/>
        </p:nvSpPr>
        <p:spPr bwMode="auto">
          <a:xfrm>
            <a:off x="3260725" y="4459288"/>
            <a:ext cx="4359275" cy="708025"/>
          </a:xfrm>
          <a:prstGeom prst="rect">
            <a:avLst/>
          </a:prstGeom>
          <a:solidFill>
            <a:srgbClr val="FFFFFF"/>
          </a:solidFill>
          <a:ln w="9525">
            <a:noFill/>
            <a:miter lim="800000"/>
            <a:headEnd/>
            <a:tailEnd/>
          </a:ln>
        </p:spPr>
        <p:txBody>
          <a:bodyPr>
            <a:prstTxWarp prst="textNoShape">
              <a:avLst/>
            </a:prstTxWarp>
            <a:spAutoFit/>
          </a:bodyPr>
          <a:lstStyle/>
          <a:p>
            <a:r>
              <a:rPr lang="en-US" sz="2000">
                <a:solidFill>
                  <a:srgbClr val="0000FF"/>
                </a:solidFill>
                <a:latin typeface="Verdana" pitchFamily="-65" charset="0"/>
              </a:rPr>
              <a:t>Deeltjes afbuiger (magneet)</a:t>
            </a:r>
          </a:p>
          <a:p>
            <a:endParaRPr lang="en-US" sz="2000">
              <a:solidFill>
                <a:srgbClr val="0000FF"/>
              </a:solidFill>
              <a:latin typeface="Verdana" pitchFamily="-65" charset="0"/>
            </a:endParaRPr>
          </a:p>
        </p:txBody>
      </p:sp>
      <p:sp>
        <p:nvSpPr>
          <p:cNvPr id="30725" name="Text Box 8"/>
          <p:cNvSpPr txBox="1">
            <a:spLocks noChangeArrowheads="1"/>
          </p:cNvSpPr>
          <p:nvPr/>
        </p:nvSpPr>
        <p:spPr bwMode="auto">
          <a:xfrm>
            <a:off x="3276600" y="5105400"/>
            <a:ext cx="5257800" cy="584200"/>
          </a:xfrm>
          <a:prstGeom prst="rect">
            <a:avLst/>
          </a:prstGeom>
          <a:solidFill>
            <a:srgbClr val="FFFFFF"/>
          </a:solidFill>
          <a:ln w="9525">
            <a:noFill/>
            <a:miter lim="800000"/>
            <a:headEnd/>
            <a:tailEnd/>
          </a:ln>
        </p:spPr>
        <p:txBody>
          <a:bodyPr>
            <a:prstTxWarp prst="textNoShape">
              <a:avLst/>
            </a:prstTxWarp>
            <a:spAutoFit/>
          </a:bodyPr>
          <a:lstStyle/>
          <a:p>
            <a:pPr>
              <a:defRPr/>
            </a:pPr>
            <a:r>
              <a:rPr lang="en-US" sz="2000">
                <a:solidFill>
                  <a:srgbClr val="0000FF"/>
                </a:solidFill>
                <a:latin typeface="+mn-lt"/>
                <a:ea typeface="Arial" charset="0"/>
                <a:cs typeface="Arial" charset="0"/>
              </a:rPr>
              <a:t>Deeltjes versneller (spanningsverschil)</a:t>
            </a:r>
          </a:p>
          <a:p>
            <a:pPr>
              <a:defRPr/>
            </a:pPr>
            <a:endParaRPr lang="en-US" sz="1200">
              <a:solidFill>
                <a:srgbClr val="0000FF"/>
              </a:solidFill>
              <a:latin typeface="+mn-lt"/>
              <a:ea typeface="Arial" charset="0"/>
              <a:cs typeface="Arial" charset="0"/>
            </a:endParaRPr>
          </a:p>
        </p:txBody>
      </p:sp>
      <p:sp>
        <p:nvSpPr>
          <p:cNvPr id="54278" name="Rectangle 9"/>
          <p:cNvSpPr>
            <a:spLocks noChangeArrowheads="1"/>
          </p:cNvSpPr>
          <p:nvPr/>
        </p:nvSpPr>
        <p:spPr bwMode="auto">
          <a:xfrm>
            <a:off x="6096000" y="3810000"/>
            <a:ext cx="1676400" cy="45720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6"/>
          <p:cNvPicPr>
            <a:picLocks noChangeAspect="1" noChangeArrowheads="1"/>
          </p:cNvPicPr>
          <p:nvPr/>
        </p:nvPicPr>
        <p:blipFill>
          <a:blip r:embed="rId3"/>
          <a:srcRect l="2856" t="9143" r="5142" b="7809"/>
          <a:stretch>
            <a:fillRect/>
          </a:stretch>
        </p:blipFill>
        <p:spPr bwMode="auto">
          <a:xfrm>
            <a:off x="838200" y="381000"/>
            <a:ext cx="8077200" cy="5334000"/>
          </a:xfrm>
          <a:prstGeom prst="rect">
            <a:avLst/>
          </a:prstGeom>
          <a:noFill/>
          <a:ln w="9525">
            <a:noFill/>
            <a:miter lim="800000"/>
            <a:headEnd/>
            <a:tailEnd/>
          </a:ln>
        </p:spPr>
      </p:pic>
      <p:sp>
        <p:nvSpPr>
          <p:cNvPr id="56323" name="Text Box 14"/>
          <p:cNvSpPr txBox="1">
            <a:spLocks noChangeArrowheads="1"/>
          </p:cNvSpPr>
          <p:nvPr/>
        </p:nvSpPr>
        <p:spPr bwMode="auto">
          <a:xfrm>
            <a:off x="5105400" y="1219200"/>
            <a:ext cx="3668492"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FF"/>
                </a:solidFill>
                <a:latin typeface="Verdana" pitchFamily="-65" charset="0"/>
              </a:rPr>
              <a:t>  </a:t>
            </a:r>
            <a:r>
              <a:rPr lang="en-US" sz="2400" dirty="0" err="1">
                <a:solidFill>
                  <a:srgbClr val="0000FF"/>
                </a:solidFill>
                <a:latin typeface="Verdana" pitchFamily="-65" charset="0"/>
                <a:sym typeface="Symbol" pitchFamily="-65" charset="2"/>
              </a:rPr>
              <a:t>energie</a:t>
            </a:r>
            <a:r>
              <a:rPr lang="en-US" sz="2400" dirty="0">
                <a:solidFill>
                  <a:srgbClr val="0000FF"/>
                </a:solidFill>
                <a:latin typeface="Verdana" pitchFamily="-65" charset="0"/>
                <a:sym typeface="Symbol" pitchFamily="-65" charset="2"/>
              </a:rPr>
              <a:t> =</a:t>
            </a:r>
            <a:r>
              <a:rPr lang="en-US" sz="2400" dirty="0" smtClean="0">
                <a:solidFill>
                  <a:srgbClr val="0000FF"/>
                </a:solidFill>
                <a:latin typeface="Verdana" pitchFamily="-65" charset="0"/>
                <a:sym typeface="Symbol" pitchFamily="-65" charset="2"/>
              </a:rPr>
              <a:t> 7 a </a:t>
            </a:r>
            <a:r>
              <a:rPr lang="en-US" sz="2400" dirty="0" smtClean="0">
                <a:solidFill>
                  <a:srgbClr val="0000FF"/>
                </a:solidFill>
                <a:latin typeface="Verdana" pitchFamily="-65" charset="0"/>
              </a:rPr>
              <a:t>14 </a:t>
            </a:r>
            <a:r>
              <a:rPr lang="en-US" sz="2400" dirty="0" err="1">
                <a:solidFill>
                  <a:srgbClr val="0000FF"/>
                </a:solidFill>
                <a:latin typeface="Verdana" pitchFamily="-65" charset="0"/>
              </a:rPr>
              <a:t>TeV</a:t>
            </a:r>
            <a:r>
              <a:rPr lang="en-US" sz="2400" dirty="0">
                <a:solidFill>
                  <a:srgbClr val="0000FF"/>
                </a:solidFill>
                <a:latin typeface="Verdana" pitchFamily="-65" charset="0"/>
              </a:rPr>
              <a:t> </a:t>
            </a:r>
          </a:p>
        </p:txBody>
      </p:sp>
      <p:sp>
        <p:nvSpPr>
          <p:cNvPr id="38916" name="Text Box 15"/>
          <p:cNvSpPr txBox="1">
            <a:spLocks noChangeArrowheads="1"/>
          </p:cNvSpPr>
          <p:nvPr/>
        </p:nvSpPr>
        <p:spPr bwMode="auto">
          <a:xfrm>
            <a:off x="3505200" y="762000"/>
            <a:ext cx="5092700" cy="461963"/>
          </a:xfrm>
          <a:prstGeom prst="rect">
            <a:avLst/>
          </a:prstGeom>
          <a:noFill/>
          <a:ln w="9525">
            <a:noFill/>
            <a:miter lim="800000"/>
            <a:headEnd/>
            <a:tailEnd/>
          </a:ln>
        </p:spPr>
        <p:txBody>
          <a:bodyPr wrap="none">
            <a:prstTxWarp prst="textNoShape">
              <a:avLst/>
            </a:prstTxWarp>
            <a:spAutoFit/>
          </a:bodyPr>
          <a:lstStyle/>
          <a:p>
            <a:pPr>
              <a:defRPr/>
            </a:pPr>
            <a:r>
              <a:rPr lang="en-US" sz="2400" dirty="0" err="1">
                <a:solidFill>
                  <a:srgbClr val="0000FF"/>
                </a:solidFill>
                <a:latin typeface="+mn-lt"/>
                <a:ea typeface="Arial" charset="0"/>
                <a:cs typeface="Arial" charset="0"/>
              </a:rPr>
              <a:t>Botsingen</a:t>
            </a:r>
            <a:r>
              <a:rPr lang="en-US" sz="2400" dirty="0">
                <a:solidFill>
                  <a:srgbClr val="0000FF"/>
                </a:solidFill>
                <a:latin typeface="+mn-lt"/>
                <a:ea typeface="Arial" charset="0"/>
                <a:cs typeface="Arial" charset="0"/>
              </a:rPr>
              <a:t> van </a:t>
            </a:r>
            <a:r>
              <a:rPr lang="en-US" sz="2400" dirty="0" err="1">
                <a:solidFill>
                  <a:srgbClr val="0000FF"/>
                </a:solidFill>
                <a:latin typeface="+mn-lt"/>
                <a:ea typeface="Arial" charset="0"/>
                <a:cs typeface="Arial" charset="0"/>
              </a:rPr>
              <a:t>protonen</a:t>
            </a:r>
            <a:r>
              <a:rPr lang="en-US" sz="2400" dirty="0">
                <a:solidFill>
                  <a:srgbClr val="0000FF"/>
                </a:solidFill>
                <a:latin typeface="+mn-lt"/>
                <a:ea typeface="Arial" charset="0"/>
                <a:cs typeface="Arial" charset="0"/>
              </a:rPr>
              <a:t> </a:t>
            </a:r>
            <a:r>
              <a:rPr lang="en-US" sz="2400" dirty="0" err="1">
                <a:solidFill>
                  <a:srgbClr val="0000FF"/>
                </a:solidFill>
                <a:latin typeface="+mn-lt"/>
                <a:ea typeface="Arial" charset="0"/>
                <a:cs typeface="Arial" charset="0"/>
              </a:rPr>
              <a:t>bij</a:t>
            </a:r>
            <a:r>
              <a:rPr lang="en-US" sz="2400" dirty="0">
                <a:solidFill>
                  <a:srgbClr val="0000FF"/>
                </a:solidFill>
                <a:latin typeface="+mn-lt"/>
                <a:ea typeface="Arial" charset="0"/>
                <a:cs typeface="Arial" charset="0"/>
              </a:rPr>
              <a:t> LHC</a:t>
            </a:r>
          </a:p>
        </p:txBody>
      </p:sp>
      <p:sp>
        <p:nvSpPr>
          <p:cNvPr id="56325" name="Rectangle 17"/>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57364" name="Picture 20"/>
          <p:cNvPicPr>
            <a:picLocks noChangeAspect="1" noChangeArrowheads="1"/>
          </p:cNvPicPr>
          <p:nvPr/>
        </p:nvPicPr>
        <p:blipFill>
          <a:blip r:embed="rId4"/>
          <a:srcRect l="34857" t="12190" r="45714" b="64952"/>
          <a:stretch>
            <a:fillRect/>
          </a:stretch>
        </p:blipFill>
        <p:spPr bwMode="auto">
          <a:xfrm>
            <a:off x="838200" y="381000"/>
            <a:ext cx="2133600" cy="1882775"/>
          </a:xfrm>
          <a:prstGeom prst="rect">
            <a:avLst/>
          </a:prstGeom>
          <a:noFill/>
          <a:ln w="28575">
            <a:solidFill>
              <a:srgbClr val="0000FF"/>
            </a:solidFill>
            <a:miter lim="800000"/>
            <a:headEnd/>
            <a:tailEnd/>
          </a:ln>
        </p:spPr>
      </p:pic>
      <p:sp>
        <p:nvSpPr>
          <p:cNvPr id="57365" name="Line 21"/>
          <p:cNvSpPr>
            <a:spLocks noChangeShapeType="1"/>
          </p:cNvSpPr>
          <p:nvPr/>
        </p:nvSpPr>
        <p:spPr bwMode="auto">
          <a:xfrm>
            <a:off x="838200" y="2286000"/>
            <a:ext cx="3086100" cy="3111500"/>
          </a:xfrm>
          <a:prstGeom prst="line">
            <a:avLst/>
          </a:prstGeom>
          <a:noFill/>
          <a:ln w="28575">
            <a:solidFill>
              <a:srgbClr val="0000CC"/>
            </a:solidFill>
            <a:round/>
            <a:headEnd/>
            <a:tailEnd/>
          </a:ln>
        </p:spPr>
        <p:txBody>
          <a:bodyPr wrap="none" anchor="ctr">
            <a:prstTxWarp prst="textNoShape">
              <a:avLst/>
            </a:prstTxWarp>
          </a:bodyPr>
          <a:lstStyle/>
          <a:p>
            <a:endParaRPr lang="en-US"/>
          </a:p>
        </p:txBody>
      </p:sp>
      <p:sp>
        <p:nvSpPr>
          <p:cNvPr id="57366" name="Line 22"/>
          <p:cNvSpPr>
            <a:spLocks noChangeShapeType="1"/>
          </p:cNvSpPr>
          <p:nvPr/>
        </p:nvSpPr>
        <p:spPr bwMode="auto">
          <a:xfrm>
            <a:off x="2971800" y="2286000"/>
            <a:ext cx="927100" cy="3111500"/>
          </a:xfrm>
          <a:prstGeom prst="line">
            <a:avLst/>
          </a:prstGeom>
          <a:noFill/>
          <a:ln w="28575">
            <a:solidFill>
              <a:srgbClr val="0000CC"/>
            </a:solidFill>
            <a:round/>
            <a:headEnd/>
            <a:tailEnd/>
          </a:ln>
        </p:spPr>
        <p:txBody>
          <a:bodyPr wrap="none" anchor="ctr">
            <a:prstTxWarp prst="textNoShape">
              <a:avLst/>
            </a:prstTxWarp>
          </a:bodyPr>
          <a:lstStyle/>
          <a:p>
            <a:endParaRPr lang="en-US"/>
          </a:p>
        </p:txBody>
      </p:sp>
      <p:sp>
        <p:nvSpPr>
          <p:cNvPr id="57367" name="Line 23"/>
          <p:cNvSpPr>
            <a:spLocks noChangeShapeType="1"/>
          </p:cNvSpPr>
          <p:nvPr/>
        </p:nvSpPr>
        <p:spPr bwMode="auto">
          <a:xfrm>
            <a:off x="2971800" y="381000"/>
            <a:ext cx="952500" cy="5041900"/>
          </a:xfrm>
          <a:prstGeom prst="line">
            <a:avLst/>
          </a:prstGeom>
          <a:noFill/>
          <a:ln w="28575">
            <a:solidFill>
              <a:srgbClr val="0000CC"/>
            </a:solidFill>
            <a:round/>
            <a:headEnd/>
            <a:tailEnd/>
          </a:ln>
        </p:spPr>
        <p:txBody>
          <a:bodyPr wrap="none" anchor="ctr">
            <a:prstTxWarp prst="textNoShape">
              <a:avLst/>
            </a:prstTxWarp>
          </a:bodyPr>
          <a:lstStyle/>
          <a:p>
            <a:endParaRPr lang="en-US"/>
          </a:p>
        </p:txBody>
      </p:sp>
      <p:sp>
        <p:nvSpPr>
          <p:cNvPr id="57368" name="Line 24"/>
          <p:cNvSpPr>
            <a:spLocks noChangeShapeType="1"/>
          </p:cNvSpPr>
          <p:nvPr/>
        </p:nvSpPr>
        <p:spPr bwMode="auto">
          <a:xfrm>
            <a:off x="1828800" y="2286000"/>
            <a:ext cx="2095500" cy="3124200"/>
          </a:xfrm>
          <a:prstGeom prst="line">
            <a:avLst/>
          </a:prstGeom>
          <a:noFill/>
          <a:ln w="28575">
            <a:solidFill>
              <a:srgbClr val="0000CC"/>
            </a:solidFill>
            <a:round/>
            <a:headEnd/>
            <a:tailEnd/>
          </a:ln>
        </p:spPr>
        <p:txBody>
          <a:bodyPr wrap="none" anchor="ctr">
            <a:prstTxWarp prst="textNoShape">
              <a:avLst/>
            </a:prstTxWarp>
          </a:bodyPr>
          <a:lstStyle/>
          <a:p>
            <a:endParaRPr lang="en-US"/>
          </a:p>
        </p:txBody>
      </p:sp>
      <p:sp>
        <p:nvSpPr>
          <p:cNvPr id="57369" name="Text Box 25"/>
          <p:cNvSpPr txBox="1">
            <a:spLocks noChangeArrowheads="1"/>
          </p:cNvSpPr>
          <p:nvPr/>
        </p:nvSpPr>
        <p:spPr bwMode="auto">
          <a:xfrm>
            <a:off x="774700" y="304800"/>
            <a:ext cx="2360613" cy="923925"/>
          </a:xfrm>
          <a:prstGeom prst="rect">
            <a:avLst/>
          </a:prstGeom>
          <a:noFill/>
          <a:ln w="9525">
            <a:noFill/>
            <a:miter lim="800000"/>
            <a:headEnd/>
            <a:tailEnd/>
          </a:ln>
        </p:spPr>
        <p:txBody>
          <a:bodyPr>
            <a:prstTxWarp prst="textNoShape">
              <a:avLst/>
            </a:prstTxWarp>
            <a:spAutoFit/>
          </a:bodyPr>
          <a:lstStyle/>
          <a:p>
            <a:r>
              <a:rPr lang="en-US">
                <a:latin typeface="Verdana" pitchFamily="-65" charset="0"/>
              </a:rPr>
              <a:t>Bewegingsenergie van een vlieg </a:t>
            </a:r>
          </a:p>
          <a:p>
            <a:r>
              <a:rPr lang="en-US">
                <a:latin typeface="Verdana" pitchFamily="-65" charset="0"/>
              </a:rPr>
              <a:t>~ 1 TeV</a:t>
            </a:r>
          </a:p>
        </p:txBody>
      </p:sp>
      <p:sp>
        <p:nvSpPr>
          <p:cNvPr id="57370" name="Text Box 26"/>
          <p:cNvSpPr txBox="1">
            <a:spLocks noChangeArrowheads="1"/>
          </p:cNvSpPr>
          <p:nvPr/>
        </p:nvSpPr>
        <p:spPr bwMode="auto">
          <a:xfrm>
            <a:off x="762000" y="5695950"/>
            <a:ext cx="8153400" cy="369888"/>
          </a:xfrm>
          <a:prstGeom prst="rect">
            <a:avLst/>
          </a:prstGeom>
          <a:noFill/>
          <a:ln w="9525">
            <a:noFill/>
            <a:miter lim="800000"/>
            <a:headEnd/>
            <a:tailEnd/>
          </a:ln>
        </p:spPr>
        <p:txBody>
          <a:bodyPr>
            <a:prstTxWarp prst="textNoShape">
              <a:avLst/>
            </a:prstTxWarp>
            <a:spAutoFit/>
          </a:bodyPr>
          <a:lstStyle/>
          <a:p>
            <a:r>
              <a:rPr lang="en-US">
                <a:latin typeface="Verdana" pitchFamily="-65" charset="0"/>
              </a:rPr>
              <a:t>Samengeperst in een ruimte ~10</a:t>
            </a:r>
            <a:r>
              <a:rPr lang="en-US" baseline="30000">
                <a:latin typeface="Verdana" pitchFamily="-65" charset="0"/>
              </a:rPr>
              <a:t>12</a:t>
            </a:r>
            <a:r>
              <a:rPr lang="en-US">
                <a:latin typeface="Verdana" pitchFamily="-65" charset="0"/>
              </a:rPr>
              <a:t> keer kleiner dan de vlieg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57364"/>
                                        </p:tgtEl>
                                        <p:attrNameLst>
                                          <p:attrName>style.visibility</p:attrName>
                                        </p:attrNameLst>
                                      </p:cBhvr>
                                      <p:to>
                                        <p:strVal val="visible"/>
                                      </p:to>
                                    </p:set>
                                    <p:anim calcmode="lin" valueType="num">
                                      <p:cBhvr>
                                        <p:cTn id="7" dur="500" fill="hold"/>
                                        <p:tgtEl>
                                          <p:spTgt spid="57364"/>
                                        </p:tgtEl>
                                        <p:attrNameLst>
                                          <p:attrName>ppt_w</p:attrName>
                                        </p:attrNameLst>
                                      </p:cBhvr>
                                      <p:tavLst>
                                        <p:tav tm="0">
                                          <p:val>
                                            <p:fltVal val="0"/>
                                          </p:val>
                                        </p:tav>
                                        <p:tav tm="100000">
                                          <p:val>
                                            <p:strVal val="#ppt_w"/>
                                          </p:val>
                                        </p:tav>
                                      </p:tavLst>
                                    </p:anim>
                                    <p:anim calcmode="lin" valueType="num">
                                      <p:cBhvr>
                                        <p:cTn id="8" dur="500" fill="hold"/>
                                        <p:tgtEl>
                                          <p:spTgt spid="57364"/>
                                        </p:tgtEl>
                                        <p:attrNameLst>
                                          <p:attrName>ppt_h</p:attrName>
                                        </p:attrNameLst>
                                      </p:cBhvr>
                                      <p:tavLst>
                                        <p:tav tm="0">
                                          <p:val>
                                            <p:fltVal val="0"/>
                                          </p:val>
                                        </p:tav>
                                        <p:tav tm="100000">
                                          <p:val>
                                            <p:strVal val="#ppt_h"/>
                                          </p:val>
                                        </p:tav>
                                      </p:tavLst>
                                    </p:anim>
                                    <p:anim calcmode="lin" valueType="num">
                                      <p:cBhvr>
                                        <p:cTn id="9" dur="500" fill="hold"/>
                                        <p:tgtEl>
                                          <p:spTgt spid="57364"/>
                                        </p:tgtEl>
                                        <p:attrNameLst>
                                          <p:attrName>ppt_x</p:attrName>
                                        </p:attrNameLst>
                                      </p:cBhvr>
                                      <p:tavLst>
                                        <p:tav tm="0">
                                          <p:val>
                                            <p:fltVal val="0.5"/>
                                          </p:val>
                                        </p:tav>
                                        <p:tav tm="100000">
                                          <p:val>
                                            <p:strVal val="#ppt_x"/>
                                          </p:val>
                                        </p:tav>
                                      </p:tavLst>
                                    </p:anim>
                                    <p:anim calcmode="lin" valueType="num">
                                      <p:cBhvr>
                                        <p:cTn id="10" dur="500" fill="hold"/>
                                        <p:tgtEl>
                                          <p:spTgt spid="57364"/>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57365"/>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57366"/>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0"/>
                                  </p:stCondLst>
                                  <p:childTnLst>
                                    <p:set>
                                      <p:cBhvr>
                                        <p:cTn id="19" dur="1" fill="hold">
                                          <p:stCondLst>
                                            <p:cond delay="499"/>
                                          </p:stCondLst>
                                        </p:cTn>
                                        <p:tgtEl>
                                          <p:spTgt spid="57367"/>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499"/>
                                          </p:stCondLst>
                                        </p:cTn>
                                        <p:tgtEl>
                                          <p:spTgt spid="57368"/>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grpId="0" nodeType="afterEffect">
                                  <p:stCondLst>
                                    <p:cond delay="0"/>
                                  </p:stCondLst>
                                  <p:childTnLst>
                                    <p:set>
                                      <p:cBhvr>
                                        <p:cTn id="25" dur="1" fill="hold">
                                          <p:stCondLst>
                                            <p:cond delay="499"/>
                                          </p:stCondLst>
                                        </p:cTn>
                                        <p:tgtEl>
                                          <p:spTgt spid="57369"/>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0"/>
                                  </p:stCondLst>
                                  <p:childTnLst>
                                    <p:set>
                                      <p:cBhvr>
                                        <p:cTn id="28" dur="1" fill="hold">
                                          <p:stCondLst>
                                            <p:cond delay="499"/>
                                          </p:stCondLst>
                                        </p:cTn>
                                        <p:tgtEl>
                                          <p:spTgt spid="57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5" grpId="0" animBg="1"/>
      <p:bldP spid="57366" grpId="0" animBg="1"/>
      <p:bldP spid="57367" grpId="0" animBg="1"/>
      <p:bldP spid="57368" grpId="0" animBg="1"/>
      <p:bldP spid="57369" grpId="0" autoUpdateAnimBg="0"/>
      <p:bldP spid="57370" grpId="0" autoUpdateAnimBg="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386054" name="Picture 6" descr="0606036_01-A4-at-144-dpi"/>
          <p:cNvPicPr>
            <a:picLocks noChangeAspect="1" noChangeArrowheads="1"/>
          </p:cNvPicPr>
          <p:nvPr/>
        </p:nvPicPr>
        <p:blipFill>
          <a:blip r:embed="rId3"/>
          <a:srcRect/>
          <a:stretch>
            <a:fillRect/>
          </a:stretch>
        </p:blipFill>
        <p:spPr bwMode="auto">
          <a:xfrm>
            <a:off x="995363" y="228600"/>
            <a:ext cx="7711332" cy="57912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60419" name="Picture 12" descr="cryodipole"/>
          <p:cNvPicPr>
            <a:picLocks noChangeAspect="1" noChangeArrowheads="1"/>
          </p:cNvPicPr>
          <p:nvPr/>
        </p:nvPicPr>
        <p:blipFill>
          <a:blip r:embed="rId3"/>
          <a:srcRect/>
          <a:stretch>
            <a:fillRect/>
          </a:stretch>
        </p:blipFill>
        <p:spPr bwMode="auto">
          <a:xfrm>
            <a:off x="496888" y="55563"/>
            <a:ext cx="8153400" cy="6097587"/>
          </a:xfrm>
          <a:prstGeom prst="rect">
            <a:avLst/>
          </a:prstGeom>
          <a:noFill/>
          <a:ln w="9525">
            <a:noFill/>
            <a:miter lim="800000"/>
            <a:headEnd/>
            <a:tailEnd/>
          </a:ln>
        </p:spPr>
      </p:pic>
      <p:sp>
        <p:nvSpPr>
          <p:cNvPr id="60420" name="Text Box 13"/>
          <p:cNvSpPr txBox="1">
            <a:spLocks noChangeArrowheads="1"/>
          </p:cNvSpPr>
          <p:nvPr/>
        </p:nvSpPr>
        <p:spPr bwMode="auto">
          <a:xfrm>
            <a:off x="1014413" y="473075"/>
            <a:ext cx="2033587" cy="584200"/>
          </a:xfrm>
          <a:prstGeom prst="rect">
            <a:avLst/>
          </a:prstGeom>
          <a:solidFill>
            <a:schemeClr val="bg1"/>
          </a:solidFill>
          <a:ln w="9525">
            <a:noFill/>
            <a:miter lim="800000"/>
            <a:headEnd/>
            <a:tailEnd/>
          </a:ln>
        </p:spPr>
        <p:txBody>
          <a:bodyPr>
            <a:prstTxWarp prst="textNoShape">
              <a:avLst/>
            </a:prstTxWarp>
            <a:spAutoFit/>
          </a:bodyPr>
          <a:lstStyle/>
          <a:p>
            <a:r>
              <a:rPr lang="nl-NL" sz="1600">
                <a:solidFill>
                  <a:srgbClr val="FF0000"/>
                </a:solidFill>
              </a:rPr>
              <a:t>supergeleidende</a:t>
            </a:r>
          </a:p>
          <a:p>
            <a:r>
              <a:rPr lang="nl-NL" sz="1600">
                <a:solidFill>
                  <a:srgbClr val="FF0000"/>
                </a:solidFill>
              </a:rPr>
              <a:t>magneten</a:t>
            </a:r>
          </a:p>
        </p:txBody>
      </p:sp>
      <p:sp>
        <p:nvSpPr>
          <p:cNvPr id="60421" name="Text Box 14"/>
          <p:cNvSpPr txBox="1">
            <a:spLocks noChangeArrowheads="1"/>
          </p:cNvSpPr>
          <p:nvPr/>
        </p:nvSpPr>
        <p:spPr bwMode="auto">
          <a:xfrm>
            <a:off x="3690938" y="284163"/>
            <a:ext cx="1414462" cy="338137"/>
          </a:xfrm>
          <a:prstGeom prst="rect">
            <a:avLst/>
          </a:prstGeom>
          <a:solidFill>
            <a:schemeClr val="bg1"/>
          </a:solidFill>
          <a:ln w="9525">
            <a:noFill/>
            <a:miter lim="800000"/>
            <a:headEnd/>
            <a:tailEnd/>
          </a:ln>
        </p:spPr>
        <p:txBody>
          <a:bodyPr>
            <a:prstTxWarp prst="textNoShape">
              <a:avLst/>
            </a:prstTxWarp>
            <a:spAutoFit/>
          </a:bodyPr>
          <a:lstStyle/>
          <a:p>
            <a:r>
              <a:rPr lang="nl-NL" sz="1600">
                <a:solidFill>
                  <a:srgbClr val="FF0000"/>
                </a:solidFill>
              </a:rPr>
              <a:t>bundelpijp</a:t>
            </a:r>
          </a:p>
        </p:txBody>
      </p:sp>
      <p:sp>
        <p:nvSpPr>
          <p:cNvPr id="60422" name="Text Box 16"/>
          <p:cNvSpPr txBox="1">
            <a:spLocks noChangeArrowheads="1"/>
          </p:cNvSpPr>
          <p:nvPr/>
        </p:nvSpPr>
        <p:spPr bwMode="auto">
          <a:xfrm>
            <a:off x="76200" y="3468688"/>
            <a:ext cx="1600200" cy="584200"/>
          </a:xfrm>
          <a:prstGeom prst="rect">
            <a:avLst/>
          </a:prstGeom>
          <a:solidFill>
            <a:schemeClr val="bg1"/>
          </a:solidFill>
          <a:ln w="9525">
            <a:noFill/>
            <a:miter lim="800000"/>
            <a:headEnd/>
            <a:tailEnd/>
          </a:ln>
        </p:spPr>
        <p:txBody>
          <a:bodyPr>
            <a:prstTxWarp prst="textNoShape">
              <a:avLst/>
            </a:prstTxWarp>
            <a:spAutoFit/>
          </a:bodyPr>
          <a:lstStyle/>
          <a:p>
            <a:r>
              <a:rPr lang="nl-NL" sz="1600">
                <a:solidFill>
                  <a:srgbClr val="FF0000"/>
                </a:solidFill>
              </a:rPr>
              <a:t>quadrupool</a:t>
            </a:r>
          </a:p>
          <a:p>
            <a:r>
              <a:rPr lang="nl-NL" sz="1600">
                <a:solidFill>
                  <a:srgbClr val="FF0000"/>
                </a:solidFill>
              </a:rPr>
              <a:t>magneetbars</a:t>
            </a:r>
          </a:p>
        </p:txBody>
      </p:sp>
      <p:sp>
        <p:nvSpPr>
          <p:cNvPr id="60423" name="Text Box 17"/>
          <p:cNvSpPr txBox="1">
            <a:spLocks noChangeArrowheads="1"/>
          </p:cNvSpPr>
          <p:nvPr/>
        </p:nvSpPr>
        <p:spPr bwMode="auto">
          <a:xfrm>
            <a:off x="533400" y="1752600"/>
            <a:ext cx="990600" cy="954088"/>
          </a:xfrm>
          <a:prstGeom prst="rect">
            <a:avLst/>
          </a:prstGeom>
          <a:solidFill>
            <a:schemeClr val="bg1"/>
          </a:solidFill>
          <a:ln w="9525">
            <a:noFill/>
            <a:miter lim="800000"/>
            <a:headEnd/>
            <a:tailEnd/>
          </a:ln>
        </p:spPr>
        <p:txBody>
          <a:bodyPr>
            <a:prstTxWarp prst="textNoShape">
              <a:avLst/>
            </a:prstTxWarp>
            <a:spAutoFit/>
          </a:bodyPr>
          <a:lstStyle/>
          <a:p>
            <a:r>
              <a:rPr lang="nl-NL" sz="1400">
                <a:solidFill>
                  <a:srgbClr val="000000"/>
                </a:solidFill>
              </a:rPr>
              <a:t>quadrupool</a:t>
            </a:r>
          </a:p>
          <a:p>
            <a:r>
              <a:rPr lang="nl-NL" sz="1400">
                <a:solidFill>
                  <a:srgbClr val="000000"/>
                </a:solidFill>
              </a:rPr>
              <a:t>magneetbars</a:t>
            </a:r>
          </a:p>
        </p:txBody>
      </p:sp>
      <p:sp>
        <p:nvSpPr>
          <p:cNvPr id="60424" name="Text Box 18"/>
          <p:cNvSpPr txBox="1">
            <a:spLocks noChangeArrowheads="1"/>
          </p:cNvSpPr>
          <p:nvPr/>
        </p:nvSpPr>
        <p:spPr bwMode="auto">
          <a:xfrm>
            <a:off x="5791200" y="3636963"/>
            <a:ext cx="1644650" cy="1077912"/>
          </a:xfrm>
          <a:prstGeom prst="rect">
            <a:avLst/>
          </a:prstGeom>
          <a:solidFill>
            <a:schemeClr val="bg1"/>
          </a:solidFill>
          <a:ln w="9525">
            <a:noFill/>
            <a:miter lim="800000"/>
            <a:headEnd/>
            <a:tailEnd/>
          </a:ln>
        </p:spPr>
        <p:txBody>
          <a:bodyPr>
            <a:prstTxWarp prst="textNoShape">
              <a:avLst/>
            </a:prstTxWarp>
            <a:spAutoFit/>
          </a:bodyPr>
          <a:lstStyle/>
          <a:p>
            <a:r>
              <a:rPr lang="nl-NL" sz="1600">
                <a:solidFill>
                  <a:srgbClr val="000000"/>
                </a:solidFill>
              </a:rPr>
              <a:t>quadrupool</a:t>
            </a:r>
          </a:p>
          <a:p>
            <a:r>
              <a:rPr lang="nl-NL" sz="1600">
                <a:solidFill>
                  <a:srgbClr val="000000"/>
                </a:solidFill>
              </a:rPr>
              <a:t>Magneetbars</a:t>
            </a:r>
          </a:p>
          <a:p>
            <a:endParaRPr lang="nl-NL" sz="1600">
              <a:solidFill>
                <a:srgbClr val="000000"/>
              </a:solidFill>
            </a:endParaRPr>
          </a:p>
          <a:p>
            <a:endParaRPr lang="nl-NL" sz="1600">
              <a:solidFill>
                <a:srgbClr val="000000"/>
              </a:solidFill>
            </a:endParaRPr>
          </a:p>
        </p:txBody>
      </p:sp>
      <p:sp>
        <p:nvSpPr>
          <p:cNvPr id="60425" name="Text Box 19"/>
          <p:cNvSpPr txBox="1">
            <a:spLocks noChangeArrowheads="1"/>
          </p:cNvSpPr>
          <p:nvPr/>
        </p:nvSpPr>
        <p:spPr bwMode="auto">
          <a:xfrm>
            <a:off x="2895600" y="5181600"/>
            <a:ext cx="1828800" cy="646113"/>
          </a:xfrm>
          <a:prstGeom prst="rect">
            <a:avLst/>
          </a:prstGeom>
          <a:solidFill>
            <a:srgbClr val="000000"/>
          </a:solidFill>
          <a:ln w="9525">
            <a:noFill/>
            <a:miter lim="800000"/>
            <a:headEnd/>
            <a:tailEnd/>
          </a:ln>
        </p:spPr>
        <p:txBody>
          <a:bodyPr>
            <a:prstTxWarp prst="textNoShape">
              <a:avLst/>
            </a:prstTxWarp>
            <a:spAutoFit/>
          </a:bodyPr>
          <a:lstStyle/>
          <a:p>
            <a:r>
              <a:rPr lang="nl-NL">
                <a:solidFill>
                  <a:srgbClr val="000000"/>
                </a:solidFill>
              </a:rPr>
              <a:t>quadrupool</a:t>
            </a:r>
          </a:p>
          <a:p>
            <a:r>
              <a:rPr lang="nl-NL">
                <a:solidFill>
                  <a:srgbClr val="000000"/>
                </a:solidFill>
              </a:rPr>
              <a:t>magneetbars</a:t>
            </a:r>
          </a:p>
        </p:txBody>
      </p:sp>
      <p:sp>
        <p:nvSpPr>
          <p:cNvPr id="60426" name="Text Box 20"/>
          <p:cNvSpPr txBox="1">
            <a:spLocks noChangeArrowheads="1"/>
          </p:cNvSpPr>
          <p:nvPr/>
        </p:nvSpPr>
        <p:spPr bwMode="auto">
          <a:xfrm>
            <a:off x="4002088" y="5754688"/>
            <a:ext cx="958850" cy="400050"/>
          </a:xfrm>
          <a:prstGeom prst="rect">
            <a:avLst/>
          </a:prstGeom>
          <a:solidFill>
            <a:srgbClr val="000000"/>
          </a:solidFill>
          <a:ln w="9525">
            <a:noFill/>
            <a:miter lim="800000"/>
            <a:headEnd/>
            <a:tailEnd/>
          </a:ln>
        </p:spPr>
        <p:txBody>
          <a:bodyPr>
            <a:prstTxWarp prst="textNoShape">
              <a:avLst/>
            </a:prstTxWarp>
            <a:spAutoFit/>
          </a:bodyPr>
          <a:lstStyle/>
          <a:p>
            <a:r>
              <a:rPr lang="nl-NL" sz="1000">
                <a:solidFill>
                  <a:srgbClr val="000000"/>
                </a:solidFill>
              </a:rPr>
              <a:t>quadrupool</a:t>
            </a:r>
          </a:p>
          <a:p>
            <a:r>
              <a:rPr lang="nl-NL" sz="1000">
                <a:solidFill>
                  <a:srgbClr val="000000"/>
                </a:solidFill>
              </a:rPr>
              <a:t>magneetbars</a:t>
            </a:r>
          </a:p>
        </p:txBody>
      </p:sp>
      <p:sp>
        <p:nvSpPr>
          <p:cNvPr id="60427" name="Text Box 21"/>
          <p:cNvSpPr txBox="1">
            <a:spLocks noChangeArrowheads="1"/>
          </p:cNvSpPr>
          <p:nvPr/>
        </p:nvSpPr>
        <p:spPr bwMode="auto">
          <a:xfrm>
            <a:off x="801688" y="5757863"/>
            <a:ext cx="3998912" cy="338137"/>
          </a:xfrm>
          <a:prstGeom prst="rect">
            <a:avLst/>
          </a:prstGeom>
          <a:solidFill>
            <a:srgbClr val="000000"/>
          </a:solidFill>
          <a:ln w="9525">
            <a:noFill/>
            <a:miter lim="800000"/>
            <a:headEnd/>
            <a:tailEnd/>
          </a:ln>
        </p:spPr>
        <p:txBody>
          <a:bodyPr>
            <a:prstTxWarp prst="textNoShape">
              <a:avLst/>
            </a:prstTxWarp>
            <a:spAutoFit/>
          </a:bodyPr>
          <a:lstStyle/>
          <a:p>
            <a:r>
              <a:rPr lang="en-US" sz="1600">
                <a:solidFill>
                  <a:srgbClr val="000000"/>
                </a:solidFill>
              </a:rPr>
              <a:t>Q</a:t>
            </a:r>
            <a:r>
              <a:rPr lang="nl-NL" sz="1600">
                <a:solidFill>
                  <a:srgbClr val="000000"/>
                </a:solidFill>
              </a:rPr>
              <a:t>uadrupoolgneetbars</a:t>
            </a:r>
          </a:p>
        </p:txBody>
      </p:sp>
      <p:sp>
        <p:nvSpPr>
          <p:cNvPr id="60428" name="Text Box 22"/>
          <p:cNvSpPr txBox="1">
            <a:spLocks noChangeArrowheads="1"/>
          </p:cNvSpPr>
          <p:nvPr/>
        </p:nvSpPr>
        <p:spPr bwMode="auto">
          <a:xfrm>
            <a:off x="5791200" y="100013"/>
            <a:ext cx="1712913" cy="584200"/>
          </a:xfrm>
          <a:prstGeom prst="rect">
            <a:avLst/>
          </a:prstGeom>
          <a:solidFill>
            <a:schemeClr val="bg1"/>
          </a:solidFill>
          <a:ln w="9525">
            <a:noFill/>
            <a:miter lim="800000"/>
            <a:headEnd/>
            <a:tailEnd/>
          </a:ln>
        </p:spPr>
        <p:txBody>
          <a:bodyPr>
            <a:prstTxWarp prst="textNoShape">
              <a:avLst/>
            </a:prstTxWarp>
            <a:spAutoFit/>
          </a:bodyPr>
          <a:lstStyle/>
          <a:p>
            <a:r>
              <a:rPr lang="nl-NL" sz="1600">
                <a:solidFill>
                  <a:srgbClr val="000000"/>
                </a:solidFill>
              </a:rPr>
              <a:t>quadrupool</a:t>
            </a:r>
          </a:p>
          <a:p>
            <a:r>
              <a:rPr lang="nl-NL" sz="1600">
                <a:solidFill>
                  <a:srgbClr val="000000"/>
                </a:solidFill>
              </a:rPr>
              <a:t>magneetbars</a:t>
            </a:r>
          </a:p>
        </p:txBody>
      </p:sp>
      <p:sp>
        <p:nvSpPr>
          <p:cNvPr id="60429" name="Text Box 24"/>
          <p:cNvSpPr txBox="1">
            <a:spLocks noChangeArrowheads="1"/>
          </p:cNvSpPr>
          <p:nvPr/>
        </p:nvSpPr>
        <p:spPr bwMode="auto">
          <a:xfrm>
            <a:off x="6553200" y="2112963"/>
            <a:ext cx="1981200" cy="584200"/>
          </a:xfrm>
          <a:prstGeom prst="rect">
            <a:avLst/>
          </a:prstGeom>
          <a:solidFill>
            <a:schemeClr val="bg1"/>
          </a:solidFill>
          <a:ln w="9525">
            <a:noFill/>
            <a:miter lim="800000"/>
            <a:headEnd/>
            <a:tailEnd/>
          </a:ln>
        </p:spPr>
        <p:txBody>
          <a:bodyPr>
            <a:prstTxWarp prst="textNoShape">
              <a:avLst/>
            </a:prstTxWarp>
            <a:spAutoFit/>
          </a:bodyPr>
          <a:lstStyle/>
          <a:p>
            <a:r>
              <a:rPr lang="nl-NL" sz="1600">
                <a:solidFill>
                  <a:srgbClr val="000000"/>
                </a:solidFill>
              </a:rPr>
              <a:t>quadrupool</a:t>
            </a:r>
          </a:p>
          <a:p>
            <a:r>
              <a:rPr lang="nl-NL" sz="1600">
                <a:solidFill>
                  <a:srgbClr val="000000"/>
                </a:solidFill>
              </a:rPr>
              <a:t>magneetbars</a:t>
            </a:r>
          </a:p>
        </p:txBody>
      </p:sp>
      <p:sp>
        <p:nvSpPr>
          <p:cNvPr id="60430" name="Text Box 15"/>
          <p:cNvSpPr txBox="1">
            <a:spLocks noChangeArrowheads="1"/>
          </p:cNvSpPr>
          <p:nvPr/>
        </p:nvSpPr>
        <p:spPr bwMode="auto">
          <a:xfrm>
            <a:off x="6248400" y="2722563"/>
            <a:ext cx="2130425" cy="862012"/>
          </a:xfrm>
          <a:prstGeom prst="rect">
            <a:avLst/>
          </a:prstGeom>
          <a:solidFill>
            <a:schemeClr val="bg1"/>
          </a:solidFill>
          <a:ln w="9525">
            <a:noFill/>
            <a:miter lim="800000"/>
            <a:headEnd/>
            <a:tailEnd/>
          </a:ln>
        </p:spPr>
        <p:txBody>
          <a:bodyPr>
            <a:prstTxWarp prst="textNoShape">
              <a:avLst/>
            </a:prstTxWarp>
            <a:spAutoFit/>
          </a:bodyPr>
          <a:lstStyle/>
          <a:p>
            <a:r>
              <a:rPr lang="nl-NL" sz="1600">
                <a:solidFill>
                  <a:srgbClr val="FF0000"/>
                </a:solidFill>
              </a:rPr>
              <a:t>ijzer om de veldlijnen</a:t>
            </a:r>
          </a:p>
          <a:p>
            <a:r>
              <a:rPr lang="nl-NL" sz="1600">
                <a:solidFill>
                  <a:srgbClr val="FF0000"/>
                </a:solidFill>
              </a:rPr>
              <a:t>van het magneetveld </a:t>
            </a:r>
          </a:p>
          <a:p>
            <a:r>
              <a:rPr lang="nl-NL" sz="1600">
                <a:solidFill>
                  <a:srgbClr val="FF0000"/>
                </a:solidFill>
              </a:rPr>
              <a:t>te sluiten</a:t>
            </a:r>
          </a:p>
        </p:txBody>
      </p:sp>
      <p:sp>
        <p:nvSpPr>
          <p:cNvPr id="60431" name="Text Box 23"/>
          <p:cNvSpPr txBox="1">
            <a:spLocks noChangeArrowheads="1"/>
          </p:cNvSpPr>
          <p:nvPr/>
        </p:nvSpPr>
        <p:spPr bwMode="auto">
          <a:xfrm>
            <a:off x="6858000" y="1524000"/>
            <a:ext cx="1712913" cy="584200"/>
          </a:xfrm>
          <a:prstGeom prst="rect">
            <a:avLst/>
          </a:prstGeom>
          <a:solidFill>
            <a:schemeClr val="bg1"/>
          </a:solidFill>
          <a:ln w="9525">
            <a:noFill/>
            <a:miter lim="800000"/>
            <a:headEnd/>
            <a:tailEnd/>
          </a:ln>
        </p:spPr>
        <p:txBody>
          <a:bodyPr>
            <a:prstTxWarp prst="textNoShape">
              <a:avLst/>
            </a:prstTxWarp>
            <a:spAutoFit/>
          </a:bodyPr>
          <a:lstStyle/>
          <a:p>
            <a:r>
              <a:rPr lang="nl-NL" sz="1600">
                <a:solidFill>
                  <a:srgbClr val="FF0000"/>
                </a:solidFill>
              </a:rPr>
              <a:t>Helium koeling</a:t>
            </a:r>
          </a:p>
          <a:p>
            <a:endParaRPr lang="nl-NL" sz="1600">
              <a:solidFill>
                <a:srgbClr val="FF0000"/>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2466"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
        <p:nvSpPr>
          <p:cNvPr id="62467"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
        <p:nvSpPr>
          <p:cNvPr id="20" name="Text Box 3"/>
          <p:cNvSpPr txBox="1">
            <a:spLocks noChangeArrowheads="1"/>
          </p:cNvSpPr>
          <p:nvPr/>
        </p:nvSpPr>
        <p:spPr bwMode="auto">
          <a:xfrm>
            <a:off x="1295400" y="152400"/>
            <a:ext cx="4916488" cy="584200"/>
          </a:xfrm>
          <a:prstGeom prst="rect">
            <a:avLst/>
          </a:prstGeom>
          <a:noFill/>
          <a:ln w="9525">
            <a:noFill/>
            <a:miter lim="800000"/>
            <a:headEnd/>
            <a:tailEnd/>
          </a:ln>
          <a:effectLst/>
        </p:spPr>
        <p:txBody>
          <a:bodyPr wrap="none">
            <a:prstTxWarp prst="textNoShape">
              <a:avLst/>
            </a:prstTxWarp>
            <a:spAutoFit/>
          </a:bodyPr>
          <a:lstStyle/>
          <a:p>
            <a:pPr algn="ctr">
              <a:defRPr/>
            </a:pPr>
            <a:r>
              <a:rPr lang="en-US" sz="3200" b="1" dirty="0" err="1">
                <a:solidFill>
                  <a:srgbClr val="0000FF"/>
                </a:solidFill>
                <a:latin typeface="+mj-lt"/>
                <a:ea typeface="Arial" charset="0"/>
                <a:cs typeface="Arial" charset="0"/>
              </a:rPr>
              <a:t>Supergeleidende</a:t>
            </a:r>
            <a:r>
              <a:rPr lang="en-US" sz="3200" b="1" dirty="0">
                <a:solidFill>
                  <a:srgbClr val="0000FF"/>
                </a:solidFill>
                <a:latin typeface="+mj-lt"/>
                <a:ea typeface="Arial" charset="0"/>
                <a:cs typeface="Arial" charset="0"/>
              </a:rPr>
              <a:t> </a:t>
            </a:r>
            <a:r>
              <a:rPr lang="en-US" sz="3200" b="1" dirty="0" err="1">
                <a:solidFill>
                  <a:srgbClr val="0000FF"/>
                </a:solidFill>
                <a:latin typeface="+mj-lt"/>
                <a:ea typeface="Arial" charset="0"/>
                <a:cs typeface="Arial" charset="0"/>
              </a:rPr>
              <a:t>magneten</a:t>
            </a:r>
            <a:endParaRPr lang="en-US" sz="3200" b="1" dirty="0">
              <a:solidFill>
                <a:srgbClr val="0000FF"/>
              </a:solidFill>
              <a:latin typeface="+mj-lt"/>
              <a:ea typeface="Arial" charset="0"/>
              <a:cs typeface="Arial" charset="0"/>
            </a:endParaRPr>
          </a:p>
        </p:txBody>
      </p:sp>
      <p:pic>
        <p:nvPicPr>
          <p:cNvPr id="62469" name="Picture 6" descr="dipole-field"/>
          <p:cNvPicPr>
            <a:picLocks noChangeAspect="1" noChangeArrowheads="1"/>
          </p:cNvPicPr>
          <p:nvPr/>
        </p:nvPicPr>
        <p:blipFill>
          <a:blip r:embed="rId3"/>
          <a:srcRect/>
          <a:stretch>
            <a:fillRect/>
          </a:stretch>
        </p:blipFill>
        <p:spPr bwMode="auto">
          <a:xfrm>
            <a:off x="104775" y="2276475"/>
            <a:ext cx="5076825" cy="3514725"/>
          </a:xfrm>
          <a:prstGeom prst="rect">
            <a:avLst/>
          </a:prstGeom>
          <a:solidFill>
            <a:schemeClr val="bg1"/>
          </a:solidFill>
          <a:ln w="9525">
            <a:noFill/>
            <a:miter lim="800000"/>
            <a:headEnd/>
            <a:tailEnd/>
          </a:ln>
        </p:spPr>
      </p:pic>
      <p:pic>
        <p:nvPicPr>
          <p:cNvPr id="22" name="Picture 8" descr="icon-lhc-pho-1998-325">
            <a:hlinkClick r:id="rId4"/>
          </p:cNvPr>
          <p:cNvPicPr>
            <a:picLocks noChangeAspect="1" noChangeArrowheads="1"/>
          </p:cNvPicPr>
          <p:nvPr/>
        </p:nvPicPr>
        <p:blipFill>
          <a:blip r:embed="rId5"/>
          <a:srcRect/>
          <a:stretch>
            <a:fillRect/>
          </a:stretch>
        </p:blipFill>
        <p:spPr bwMode="auto">
          <a:xfrm>
            <a:off x="5334000" y="3581400"/>
            <a:ext cx="3505200" cy="2468563"/>
          </a:xfrm>
          <a:prstGeom prst="rect">
            <a:avLst/>
          </a:prstGeom>
          <a:ln>
            <a:noFill/>
          </a:ln>
          <a:effectLst>
            <a:softEdge rad="112500"/>
          </a:effectLst>
        </p:spPr>
      </p:pic>
      <p:pic>
        <p:nvPicPr>
          <p:cNvPr id="23" name="Picture 10" descr="icon-lhc-pho-1998-320">
            <a:hlinkClick r:id="rId6"/>
          </p:cNvPr>
          <p:cNvPicPr>
            <a:picLocks noChangeAspect="1" noChangeArrowheads="1"/>
          </p:cNvPicPr>
          <p:nvPr/>
        </p:nvPicPr>
        <p:blipFill>
          <a:blip r:embed="rId7"/>
          <a:srcRect t="16279" b="13953"/>
          <a:stretch>
            <a:fillRect/>
          </a:stretch>
        </p:blipFill>
        <p:spPr bwMode="auto">
          <a:xfrm>
            <a:off x="6707188" y="685800"/>
            <a:ext cx="2346325" cy="2286000"/>
          </a:xfrm>
          <a:prstGeom prst="rect">
            <a:avLst/>
          </a:prstGeom>
          <a:ln>
            <a:noFill/>
          </a:ln>
          <a:effectLst>
            <a:softEdge rad="112500"/>
          </a:effectLst>
        </p:spPr>
      </p:pic>
      <p:sp>
        <p:nvSpPr>
          <p:cNvPr id="24" name="Text Box 11"/>
          <p:cNvSpPr txBox="1">
            <a:spLocks noChangeArrowheads="1"/>
          </p:cNvSpPr>
          <p:nvPr/>
        </p:nvSpPr>
        <p:spPr bwMode="auto">
          <a:xfrm>
            <a:off x="746125" y="773113"/>
            <a:ext cx="5883275" cy="1477962"/>
          </a:xfrm>
          <a:prstGeom prst="rect">
            <a:avLst/>
          </a:prstGeom>
          <a:noFill/>
          <a:ln w="9525">
            <a:noFill/>
            <a:miter lim="800000"/>
            <a:headEnd/>
            <a:tailEnd/>
          </a:ln>
          <a:effectLst/>
        </p:spPr>
        <p:txBody>
          <a:bodyPr>
            <a:prstTxWarp prst="textNoShape">
              <a:avLst/>
            </a:prstTxWarp>
            <a:spAutoFit/>
          </a:bodyPr>
          <a:lstStyle/>
          <a:p>
            <a:pPr>
              <a:defRPr/>
            </a:pPr>
            <a:r>
              <a:rPr lang="nl-NL" dirty="0">
                <a:solidFill>
                  <a:srgbClr val="FFFFCC"/>
                </a:solidFill>
                <a:latin typeface="+mn-lt"/>
                <a:ea typeface="Arial" charset="0"/>
                <a:cs typeface="Arial" charset="0"/>
              </a:rPr>
              <a:t>Het belangrijkste deel van het experiment zijn de supergeleidende </a:t>
            </a:r>
            <a:r>
              <a:rPr lang="nl-NL" dirty="0" err="1">
                <a:solidFill>
                  <a:srgbClr val="FFFFCC"/>
                </a:solidFill>
                <a:latin typeface="+mn-lt"/>
                <a:ea typeface="Arial" charset="0"/>
                <a:cs typeface="Arial" charset="0"/>
              </a:rPr>
              <a:t>dipolen</a:t>
            </a:r>
            <a:r>
              <a:rPr lang="nl-NL" dirty="0">
                <a:solidFill>
                  <a:srgbClr val="FFFFCC"/>
                </a:solidFill>
                <a:latin typeface="+mn-lt"/>
                <a:ea typeface="Arial" charset="0"/>
                <a:cs typeface="Arial" charset="0"/>
              </a:rPr>
              <a:t> (bij 1.9K) met een totale omtrek van 27km en een veld van 8.4 </a:t>
            </a:r>
            <a:r>
              <a:rPr lang="nl-NL" dirty="0" err="1">
                <a:solidFill>
                  <a:srgbClr val="FFFFCC"/>
                </a:solidFill>
                <a:latin typeface="+mn-lt"/>
                <a:ea typeface="Arial" charset="0"/>
                <a:cs typeface="Arial" charset="0"/>
              </a:rPr>
              <a:t>Tesla</a:t>
            </a:r>
            <a:r>
              <a:rPr lang="nl-NL" dirty="0">
                <a:solidFill>
                  <a:srgbClr val="FFFFCC"/>
                </a:solidFill>
                <a:latin typeface="+mn-lt"/>
                <a:ea typeface="Arial" charset="0"/>
                <a:cs typeface="Arial" charset="0"/>
              </a:rPr>
              <a:t> (11700A). Elke van de 1232 </a:t>
            </a:r>
            <a:r>
              <a:rPr lang="nl-NL" dirty="0" err="1">
                <a:solidFill>
                  <a:srgbClr val="FFFFCC"/>
                </a:solidFill>
                <a:latin typeface="+mn-lt"/>
                <a:ea typeface="Arial" charset="0"/>
                <a:cs typeface="Arial" charset="0"/>
              </a:rPr>
              <a:t>dipolen</a:t>
            </a:r>
            <a:r>
              <a:rPr lang="nl-NL" dirty="0">
                <a:solidFill>
                  <a:srgbClr val="FFFFCC"/>
                </a:solidFill>
                <a:latin typeface="+mn-lt"/>
                <a:ea typeface="Arial" charset="0"/>
                <a:cs typeface="Arial" charset="0"/>
              </a:rPr>
              <a:t> is 14.3 meter lang.</a:t>
            </a:r>
          </a:p>
        </p:txBody>
      </p:sp>
      <p:sp>
        <p:nvSpPr>
          <p:cNvPr id="62473" name="Text Box 12"/>
          <p:cNvSpPr txBox="1">
            <a:spLocks noChangeArrowheads="1"/>
          </p:cNvSpPr>
          <p:nvPr/>
        </p:nvSpPr>
        <p:spPr bwMode="auto">
          <a:xfrm>
            <a:off x="76200" y="2209800"/>
            <a:ext cx="1701800" cy="406400"/>
          </a:xfrm>
          <a:prstGeom prst="rect">
            <a:avLst/>
          </a:prstGeom>
          <a:solidFill>
            <a:srgbClr val="FFFFCC"/>
          </a:solidFill>
          <a:ln w="9525">
            <a:solidFill>
              <a:srgbClr val="FF0000"/>
            </a:solidFill>
            <a:miter lim="800000"/>
            <a:headEnd/>
            <a:tailEnd/>
          </a:ln>
        </p:spPr>
        <p:txBody>
          <a:bodyPr wrap="none">
            <a:prstTxWarp prst="textNoShape">
              <a:avLst/>
            </a:prstTxWarp>
            <a:spAutoFit/>
          </a:bodyPr>
          <a:lstStyle/>
          <a:p>
            <a:r>
              <a:rPr lang="nl-NL" sz="2000" b="1"/>
              <a:t>richting veld</a:t>
            </a:r>
          </a:p>
        </p:txBody>
      </p:sp>
      <p:sp>
        <p:nvSpPr>
          <p:cNvPr id="62474" name="Text Box 13"/>
          <p:cNvSpPr txBox="1">
            <a:spLocks noChangeArrowheads="1"/>
          </p:cNvSpPr>
          <p:nvPr/>
        </p:nvSpPr>
        <p:spPr bwMode="auto">
          <a:xfrm>
            <a:off x="581025" y="5562600"/>
            <a:ext cx="3457575" cy="466725"/>
          </a:xfrm>
          <a:prstGeom prst="rect">
            <a:avLst/>
          </a:prstGeom>
          <a:solidFill>
            <a:srgbClr val="FFFFCC"/>
          </a:solidFill>
          <a:ln w="9525">
            <a:solidFill>
              <a:srgbClr val="FF0000"/>
            </a:solidFill>
            <a:miter lim="800000"/>
            <a:headEnd/>
            <a:tailEnd/>
          </a:ln>
        </p:spPr>
        <p:txBody>
          <a:bodyPr wrap="none">
            <a:prstTxWarp prst="textNoShape">
              <a:avLst/>
            </a:prstTxWarp>
            <a:spAutoFit/>
          </a:bodyPr>
          <a:lstStyle/>
          <a:p>
            <a:r>
              <a:rPr lang="nl-NL"/>
              <a:t>6 supergeleidende blokken</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4" name="Picture 4" descr="CE0072M"/>
          <p:cNvPicPr>
            <a:picLocks noChangeAspect="1" noChangeArrowheads="1"/>
          </p:cNvPicPr>
          <p:nvPr/>
        </p:nvPicPr>
        <p:blipFill>
          <a:blip r:embed="rId3"/>
          <a:srcRect/>
          <a:stretch>
            <a:fillRect/>
          </a:stretch>
        </p:blipFill>
        <p:spPr bwMode="auto">
          <a:xfrm>
            <a:off x="1066800" y="876300"/>
            <a:ext cx="7620000" cy="5067300"/>
          </a:xfrm>
          <a:prstGeom prst="rect">
            <a:avLst/>
          </a:prstGeom>
          <a:ln>
            <a:noFill/>
          </a:ln>
          <a:effectLst>
            <a:softEdge rad="112500"/>
          </a:effectLst>
        </p:spPr>
      </p:pic>
      <p:sp>
        <p:nvSpPr>
          <p:cNvPr id="5" name="Rectangle 2"/>
          <p:cNvSpPr txBox="1">
            <a:spLocks noChangeArrowheads="1"/>
          </p:cNvSpPr>
          <p:nvPr/>
        </p:nvSpPr>
        <p:spPr bwMode="auto">
          <a:xfrm>
            <a:off x="762000" y="0"/>
            <a:ext cx="8382000" cy="1143000"/>
          </a:xfrm>
          <a:prstGeom prst="rect">
            <a:avLst/>
          </a:prstGeom>
          <a:noFill/>
          <a:ln w="9525">
            <a:noFill/>
            <a:miter lim="800000"/>
            <a:headEnd/>
            <a:tailEnd/>
          </a:ln>
        </p:spPr>
        <p:txBody>
          <a:bodyPr anchor="ctr">
            <a:prstTxWarp prst="textNoShape">
              <a:avLst/>
            </a:prstTxWarp>
          </a:bodyPr>
          <a:lstStyle/>
          <a:p>
            <a:pPr>
              <a:defRPr/>
            </a:pPr>
            <a:r>
              <a:rPr lang="en-US" sz="3800" b="1" kern="0" dirty="0" err="1">
                <a:solidFill>
                  <a:srgbClr val="0000FF"/>
                </a:solidFill>
                <a:latin typeface="+mj-lt"/>
                <a:ea typeface="+mj-ea"/>
                <a:cs typeface="+mj-cs"/>
              </a:rPr>
              <a:t>Supergeleidende</a:t>
            </a:r>
            <a:r>
              <a:rPr lang="en-US" sz="3800" b="1" kern="0" dirty="0">
                <a:solidFill>
                  <a:srgbClr val="0000FF"/>
                </a:solidFill>
                <a:latin typeface="+mj-lt"/>
                <a:ea typeface="+mj-ea"/>
                <a:cs typeface="+mj-cs"/>
              </a:rPr>
              <a:t> </a:t>
            </a:r>
            <a:r>
              <a:rPr lang="en-US" sz="3800" b="1" kern="0" dirty="0" err="1">
                <a:solidFill>
                  <a:srgbClr val="0000FF"/>
                </a:solidFill>
                <a:latin typeface="+mj-lt"/>
                <a:ea typeface="+mj-ea"/>
                <a:cs typeface="+mj-cs"/>
              </a:rPr>
              <a:t>magneten</a:t>
            </a:r>
            <a:r>
              <a:rPr lang="en-US" sz="3800" b="1" kern="0" dirty="0">
                <a:solidFill>
                  <a:srgbClr val="0000FF"/>
                </a:solidFill>
                <a:latin typeface="+mj-lt"/>
                <a:ea typeface="+mj-ea"/>
                <a:cs typeface="+mj-cs"/>
              </a:rPr>
              <a:t>…</a:t>
            </a:r>
          </a:p>
        </p:txBody>
      </p:sp>
      <p:sp>
        <p:nvSpPr>
          <p:cNvPr id="6" name="Text Box 5"/>
          <p:cNvSpPr txBox="1">
            <a:spLocks noChangeArrowheads="1"/>
          </p:cNvSpPr>
          <p:nvPr/>
        </p:nvSpPr>
        <p:spPr bwMode="auto">
          <a:xfrm>
            <a:off x="823913" y="5297488"/>
            <a:ext cx="8015287" cy="646112"/>
          </a:xfrm>
          <a:prstGeom prst="rect">
            <a:avLst/>
          </a:prstGeom>
          <a:solidFill>
            <a:srgbClr val="FFFFFF"/>
          </a:solidFill>
          <a:ln w="38100" cap="flat" cmpd="sng" algn="ctr">
            <a:solidFill>
              <a:srgbClr val="FF6600"/>
            </a:solidFill>
            <a:prstDash val="solid"/>
            <a:miter lim="800000"/>
            <a:headEnd type="none" w="med" len="med"/>
            <a:tailEnd type="none" w="med" len="med"/>
          </a:ln>
          <a:effectLst/>
        </p:spPr>
        <p:txBody>
          <a:bodyPr>
            <a:prstTxWarp prst="textNoShape">
              <a:avLst/>
            </a:prstTxWarp>
            <a:spAutoFit/>
          </a:bodyPr>
          <a:lstStyle/>
          <a:p>
            <a:pPr>
              <a:defRPr/>
            </a:pPr>
            <a:r>
              <a:rPr lang="nl-NL">
                <a:solidFill>
                  <a:srgbClr val="0000FF"/>
                </a:solidFill>
                <a:latin typeface="+mn-lt"/>
                <a:ea typeface="Arial" charset="0"/>
                <a:cs typeface="Arial" charset="0"/>
              </a:rPr>
              <a:t>Prijs per stuk (1232 magneten in totaal) : 340.000 euro</a:t>
            </a:r>
          </a:p>
          <a:p>
            <a:pPr>
              <a:defRPr/>
            </a:pPr>
            <a:r>
              <a:rPr lang="nl-NL">
                <a:solidFill>
                  <a:srgbClr val="0000FF"/>
                </a:solidFill>
                <a:latin typeface="+mn-lt"/>
                <a:ea typeface="Arial" charset="0"/>
                <a:cs typeface="Arial" charset="0"/>
              </a:rPr>
              <a:t>Gewicht per stuk : 35 ton</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386054" name="Picture 6" descr="0606036_01-A4-at-144-dpi"/>
          <p:cNvPicPr>
            <a:picLocks noChangeAspect="1" noChangeArrowheads="1"/>
          </p:cNvPicPr>
          <p:nvPr/>
        </p:nvPicPr>
        <p:blipFill>
          <a:blip r:embed="rId3"/>
          <a:srcRect/>
          <a:stretch>
            <a:fillRect/>
          </a:stretch>
        </p:blipFill>
        <p:spPr bwMode="auto">
          <a:xfrm>
            <a:off x="995363" y="228600"/>
            <a:ext cx="7711332" cy="57912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384006" name="Picture 6" descr="0712013_01-A4-at-144-dpi"/>
          <p:cNvPicPr>
            <a:picLocks noChangeAspect="1" noChangeArrowheads="1"/>
          </p:cNvPicPr>
          <p:nvPr/>
        </p:nvPicPr>
        <p:blipFill>
          <a:blip r:embed="rId3"/>
          <a:srcRect/>
          <a:stretch>
            <a:fillRect/>
          </a:stretch>
        </p:blipFill>
        <p:spPr bwMode="auto">
          <a:xfrm>
            <a:off x="762000" y="533400"/>
            <a:ext cx="4029075" cy="5410200"/>
          </a:xfrm>
          <a:prstGeom prst="rect">
            <a:avLst/>
          </a:prstGeom>
          <a:ln>
            <a:noFill/>
          </a:ln>
          <a:effectLst>
            <a:softEdge rad="112500"/>
          </a:effectLst>
        </p:spPr>
      </p:pic>
      <p:pic>
        <p:nvPicPr>
          <p:cNvPr id="384008" name="Picture 8" descr="0710027_02-A4-at-144-dpi"/>
          <p:cNvPicPr>
            <a:picLocks noChangeAspect="1" noChangeArrowheads="1"/>
          </p:cNvPicPr>
          <p:nvPr/>
        </p:nvPicPr>
        <p:blipFill>
          <a:blip r:embed="rId4"/>
          <a:srcRect/>
          <a:stretch>
            <a:fillRect/>
          </a:stretch>
        </p:blipFill>
        <p:spPr bwMode="auto">
          <a:xfrm>
            <a:off x="4962525" y="533400"/>
            <a:ext cx="4029075" cy="53721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977900" y="228600"/>
            <a:ext cx="8089900" cy="369888"/>
          </a:xfrm>
          <a:prstGeom prst="rect">
            <a:avLst/>
          </a:prstGeom>
          <a:noFill/>
          <a:ln w="9525">
            <a:noFill/>
            <a:miter lim="800000"/>
            <a:headEnd/>
            <a:tailEnd/>
          </a:ln>
          <a:effectLst/>
        </p:spPr>
        <p:txBody>
          <a:bodyPr wrap="none">
            <a:prstTxWarp prst="textNoShape">
              <a:avLst/>
            </a:prstTxWarp>
            <a:spAutoFit/>
          </a:bodyPr>
          <a:lstStyle/>
          <a:p>
            <a:pPr algn="ctr">
              <a:defRPr/>
            </a:pPr>
            <a:r>
              <a:rPr lang="en-US" b="1" dirty="0">
                <a:solidFill>
                  <a:srgbClr val="0000FF"/>
                </a:solidFill>
                <a:latin typeface="+mn-lt"/>
                <a:ea typeface="Arial" charset="0"/>
                <a:cs typeface="Arial" charset="0"/>
              </a:rPr>
              <a:t>We </a:t>
            </a:r>
            <a:r>
              <a:rPr lang="en-US" b="1" dirty="0" err="1">
                <a:solidFill>
                  <a:srgbClr val="0000FF"/>
                </a:solidFill>
                <a:latin typeface="+mn-lt"/>
                <a:ea typeface="Arial" charset="0"/>
                <a:cs typeface="Arial" charset="0"/>
              </a:rPr>
              <a:t>beginnen</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dus</a:t>
            </a:r>
            <a:r>
              <a:rPr lang="en-US" b="1" dirty="0">
                <a:solidFill>
                  <a:srgbClr val="0000FF"/>
                </a:solidFill>
                <a:latin typeface="+mn-lt"/>
                <a:ea typeface="Arial" charset="0"/>
                <a:cs typeface="Arial" charset="0"/>
              </a:rPr>
              <a:t> van </a:t>
            </a:r>
            <a:r>
              <a:rPr lang="en-US" b="1" dirty="0" err="1">
                <a:solidFill>
                  <a:srgbClr val="0000FF"/>
                </a:solidFill>
                <a:latin typeface="+mn-lt"/>
                <a:ea typeface="Arial" charset="0"/>
                <a:cs typeface="Arial" charset="0"/>
              </a:rPr>
              <a:t>niets</a:t>
            </a:r>
            <a:r>
              <a:rPr lang="en-US" b="1" dirty="0">
                <a:solidFill>
                  <a:srgbClr val="0000FF"/>
                </a:solidFill>
                <a:latin typeface="+mn-lt"/>
                <a:ea typeface="Arial" charset="0"/>
                <a:cs typeface="Arial" charset="0"/>
              </a:rPr>
              <a:t>… de </a:t>
            </a:r>
            <a:r>
              <a:rPr lang="en-US" b="1" dirty="0" err="1">
                <a:solidFill>
                  <a:srgbClr val="0000FF"/>
                </a:solidFill>
                <a:latin typeface="+mn-lt"/>
                <a:ea typeface="Arial" charset="0"/>
                <a:cs typeface="Arial" charset="0"/>
              </a:rPr>
              <a:t>geboorte</a:t>
            </a:r>
            <a:r>
              <a:rPr lang="en-US" b="1" dirty="0">
                <a:solidFill>
                  <a:srgbClr val="0000FF"/>
                </a:solidFill>
                <a:latin typeface="+mn-lt"/>
                <a:ea typeface="Arial" charset="0"/>
                <a:cs typeface="Arial" charset="0"/>
              </a:rPr>
              <a:t> van het </a:t>
            </a:r>
            <a:r>
              <a:rPr lang="en-US" b="1" dirty="0" err="1">
                <a:solidFill>
                  <a:srgbClr val="0000FF"/>
                </a:solidFill>
                <a:latin typeface="+mn-lt"/>
                <a:ea typeface="Arial" charset="0"/>
                <a:cs typeface="Arial" charset="0"/>
              </a:rPr>
              <a:t>Universum</a:t>
            </a:r>
            <a:endParaRPr lang="en-US" b="1" dirty="0">
              <a:solidFill>
                <a:srgbClr val="0000FF"/>
              </a:solidFill>
              <a:latin typeface="+mn-lt"/>
              <a:ea typeface="Arial" charset="0"/>
              <a:cs typeface="Arial" charset="0"/>
            </a:endParaRPr>
          </a:p>
        </p:txBody>
      </p:sp>
      <p:sp>
        <p:nvSpPr>
          <p:cNvPr id="4" name="Text Box 4"/>
          <p:cNvSpPr txBox="1">
            <a:spLocks noChangeArrowheads="1"/>
          </p:cNvSpPr>
          <p:nvPr/>
        </p:nvSpPr>
        <p:spPr bwMode="auto">
          <a:xfrm>
            <a:off x="933450" y="685800"/>
            <a:ext cx="7942263" cy="369888"/>
          </a:xfrm>
          <a:prstGeom prst="rect">
            <a:avLst/>
          </a:prstGeom>
          <a:solidFill>
            <a:srgbClr val="FFCC99"/>
          </a:solidFill>
          <a:ln w="9525">
            <a:noFill/>
            <a:miter lim="800000"/>
            <a:headEnd/>
            <a:tailEnd/>
          </a:ln>
          <a:effectLst/>
        </p:spPr>
        <p:txBody>
          <a:bodyPr wrap="none">
            <a:prstTxWarp prst="textNoShape">
              <a:avLst/>
            </a:prstTxWarp>
            <a:spAutoFit/>
          </a:bodyPr>
          <a:lstStyle/>
          <a:p>
            <a:pPr algn="ctr">
              <a:defRPr/>
            </a:pPr>
            <a:r>
              <a:rPr lang="en-US">
                <a:latin typeface="+mn-lt"/>
                <a:ea typeface="Arial" charset="0"/>
                <a:cs typeface="Arial" charset="0"/>
              </a:rPr>
              <a:t>Theorie : Alles begon uit één enkel punt met oneindig veel energie</a:t>
            </a:r>
            <a:endParaRPr lang="en-US" sz="2000">
              <a:latin typeface="+mn-lt"/>
              <a:ea typeface="Arial" charset="0"/>
              <a:cs typeface="Arial" charset="0"/>
            </a:endParaRPr>
          </a:p>
        </p:txBody>
      </p:sp>
      <p:sp>
        <p:nvSpPr>
          <p:cNvPr id="5" name="Text Box 6"/>
          <p:cNvSpPr txBox="1">
            <a:spLocks noChangeArrowheads="1"/>
          </p:cNvSpPr>
          <p:nvPr/>
        </p:nvSpPr>
        <p:spPr bwMode="auto">
          <a:xfrm>
            <a:off x="746125" y="1371600"/>
            <a:ext cx="3216275" cy="4016375"/>
          </a:xfrm>
          <a:prstGeom prst="rect">
            <a:avLst/>
          </a:prstGeom>
          <a:noFill/>
          <a:ln w="9525">
            <a:noFill/>
            <a:miter lim="800000"/>
            <a:headEnd/>
            <a:tailEnd/>
          </a:ln>
          <a:effectLst/>
        </p:spPr>
        <p:txBody>
          <a:bodyPr>
            <a:prstTxWarp prst="textNoShape">
              <a:avLst/>
            </a:prstTxWarp>
            <a:spAutoFit/>
          </a:bodyPr>
          <a:lstStyle/>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tijd</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-43</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seconden</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energie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19</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GeV</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temperatuur</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32</a:t>
            </a:r>
            <a:r>
              <a:rPr lang="en-US" sz="1700" dirty="0">
                <a:solidFill>
                  <a:schemeClr val="bg1"/>
                </a:solidFill>
                <a:latin typeface="Verdana" charset="0"/>
                <a:ea typeface="Arial" charset="0"/>
                <a:cs typeface="Arial" charset="0"/>
              </a:rPr>
              <a:t> K</a:t>
            </a:r>
          </a:p>
          <a:p>
            <a:pPr>
              <a:buFontTx/>
              <a:buChar char="•"/>
              <a:defRPr/>
            </a:pPr>
            <a:endParaRPr lang="en-US" sz="1700" dirty="0">
              <a:solidFill>
                <a:schemeClr val="bg1"/>
              </a:solidFill>
              <a:latin typeface="Verdana" charset="0"/>
              <a:ea typeface="Arial" charset="0"/>
              <a:cs typeface="Arial" charset="0"/>
            </a:endParaRPr>
          </a:p>
          <a:p>
            <a:pPr marL="177800" indent="-177800">
              <a:buFontTx/>
              <a:buChar char="•"/>
              <a:defRPr/>
            </a:pPr>
            <a:r>
              <a:rPr lang="en-US" sz="1700" dirty="0" err="1">
                <a:solidFill>
                  <a:schemeClr val="bg1"/>
                </a:solidFill>
                <a:latin typeface="Verdana" charset="0"/>
                <a:ea typeface="Arial" charset="0"/>
                <a:cs typeface="Arial" charset="0"/>
              </a:rPr>
              <a:t>alle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mogelijke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deeltjes</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ook</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diegene</a:t>
            </a:r>
            <a:r>
              <a:rPr lang="en-US" sz="1700" dirty="0">
                <a:solidFill>
                  <a:schemeClr val="bg1"/>
                </a:solidFill>
                <a:latin typeface="Verdana" charset="0"/>
                <a:ea typeface="Arial" charset="0"/>
                <a:cs typeface="Arial" charset="0"/>
              </a:rPr>
              <a:t> die we </a:t>
            </a:r>
            <a:r>
              <a:rPr lang="en-US" sz="1700" dirty="0" err="1">
                <a:solidFill>
                  <a:schemeClr val="bg1"/>
                </a:solidFill>
                <a:latin typeface="Verdana" charset="0"/>
                <a:ea typeface="Arial" charset="0"/>
                <a:cs typeface="Arial" charset="0"/>
              </a:rPr>
              <a:t>nog</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niet</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kennen</a:t>
            </a:r>
            <a:r>
              <a:rPr lang="en-US" sz="1700" dirty="0">
                <a:solidFill>
                  <a:schemeClr val="bg1"/>
                </a:solidFill>
                <a:latin typeface="Verdana" charset="0"/>
                <a:ea typeface="Arial" charset="0"/>
                <a:cs typeface="Arial" charset="0"/>
              </a:rPr>
              <a:t> of </a:t>
            </a:r>
            <a:r>
              <a:rPr lang="en-US" sz="1700" dirty="0" err="1">
                <a:solidFill>
                  <a:schemeClr val="bg1"/>
                </a:solidFill>
                <a:latin typeface="Verdana" charset="0"/>
                <a:ea typeface="Arial" charset="0"/>
                <a:cs typeface="Arial" charset="0"/>
              </a:rPr>
              <a:t>nog</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niet</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ontdekt</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hebben</a:t>
            </a:r>
            <a:r>
              <a:rPr lang="en-US" sz="1700" dirty="0">
                <a:solidFill>
                  <a:schemeClr val="bg1"/>
                </a:solidFill>
                <a:latin typeface="Verdana" charset="0"/>
                <a:ea typeface="Arial" charset="0"/>
                <a:cs typeface="Arial" charset="0"/>
              </a:rPr>
              <a:t>)</a:t>
            </a:r>
          </a:p>
          <a:p>
            <a:pPr marL="177800" indent="-177800">
              <a:buFontTx/>
              <a:buChar char="•"/>
              <a:defRPr/>
            </a:pPr>
            <a:endParaRPr lang="en-US" sz="1700" dirty="0">
              <a:solidFill>
                <a:schemeClr val="bg1"/>
              </a:solidFill>
              <a:latin typeface="Verdana" charset="0"/>
              <a:ea typeface="Arial" charset="0"/>
              <a:cs typeface="Arial" charset="0"/>
            </a:endParaRPr>
          </a:p>
          <a:p>
            <a:pPr marL="177800" indent="-177800">
              <a:buFontTx/>
              <a:buChar char="•"/>
              <a:defRPr/>
            </a:pPr>
            <a:r>
              <a:rPr lang="en-US" sz="1700" dirty="0" err="1">
                <a:solidFill>
                  <a:schemeClr val="bg1"/>
                </a:solidFill>
                <a:latin typeface="Verdana" charset="0"/>
                <a:ea typeface="Arial" charset="0"/>
                <a:cs typeface="Arial" charset="0"/>
              </a:rPr>
              <a:t>alle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krachten</a:t>
            </a:r>
            <a:r>
              <a:rPr lang="en-US" sz="1700" dirty="0">
                <a:solidFill>
                  <a:schemeClr val="bg1"/>
                </a:solidFill>
                <a:latin typeface="Verdana" charset="0"/>
                <a:ea typeface="Arial" charset="0"/>
                <a:cs typeface="Arial" charset="0"/>
              </a:rPr>
              <a:t> en </a:t>
            </a:r>
            <a:r>
              <a:rPr lang="en-US" sz="1700" dirty="0" err="1">
                <a:solidFill>
                  <a:schemeClr val="bg1"/>
                </a:solidFill>
                <a:latin typeface="Verdana" charset="0"/>
                <a:ea typeface="Arial" charset="0"/>
                <a:cs typeface="Arial" charset="0"/>
              </a:rPr>
              <a:t>deeltjes</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hadden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dezelfde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eigenschappen</a:t>
            </a:r>
            <a:r>
              <a:rPr lang="en-US" sz="1700" dirty="0">
                <a:solidFill>
                  <a:schemeClr val="bg1"/>
                </a:solidFill>
                <a:latin typeface="Verdana" charset="0"/>
                <a:ea typeface="Arial" charset="0"/>
                <a:cs typeface="Arial" charset="0"/>
              </a:rPr>
              <a:t> ...</a:t>
            </a:r>
          </a:p>
          <a:p>
            <a:pPr>
              <a:buFontTx/>
              <a:buChar char="•"/>
              <a:defRPr/>
            </a:pP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Volledige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symmetrie</a:t>
            </a:r>
            <a:r>
              <a:rPr lang="en-US" sz="1700" dirty="0">
                <a:solidFill>
                  <a:schemeClr val="bg1"/>
                </a:solidFill>
                <a:latin typeface="Verdana" charset="0"/>
                <a:ea typeface="Arial" charset="0"/>
                <a:cs typeface="Arial" charset="0"/>
              </a:rPr>
              <a:t> !!</a:t>
            </a:r>
          </a:p>
          <a:p>
            <a:pPr>
              <a:buFontTx/>
              <a:buChar char="•"/>
              <a:defRPr/>
            </a:pPr>
            <a:endParaRPr lang="en-US" sz="1700" dirty="0">
              <a:solidFill>
                <a:schemeClr val="bg1"/>
              </a:solidFill>
              <a:latin typeface="Verdana" charset="0"/>
              <a:ea typeface="Arial" charset="0"/>
              <a:cs typeface="Arial" charset="0"/>
            </a:endParaRPr>
          </a:p>
        </p:txBody>
      </p:sp>
      <p:pic>
        <p:nvPicPr>
          <p:cNvPr id="20485" name="Picture 7"/>
          <p:cNvPicPr>
            <a:picLocks noChangeAspect="1" noChangeArrowheads="1"/>
          </p:cNvPicPr>
          <p:nvPr/>
        </p:nvPicPr>
        <p:blipFill>
          <a:blip r:embed="rId2"/>
          <a:srcRect l="23428" t="21333" r="36571" b="26096"/>
          <a:stretch>
            <a:fillRect/>
          </a:stretch>
        </p:blipFill>
        <p:spPr bwMode="auto">
          <a:xfrm>
            <a:off x="3886200" y="1295400"/>
            <a:ext cx="4953000" cy="4883150"/>
          </a:xfrm>
          <a:prstGeom prst="rect">
            <a:avLst/>
          </a:prstGeom>
          <a:noFill/>
          <a:ln w="9525">
            <a:noFill/>
            <a:miter lim="800000"/>
            <a:headEnd/>
            <a:tailEnd/>
          </a:ln>
        </p:spPr>
      </p:pic>
      <p:pic>
        <p:nvPicPr>
          <p:cNvPr id="20486" name="Picture 8"/>
          <p:cNvPicPr>
            <a:picLocks noChangeAspect="1" noChangeArrowheads="1"/>
          </p:cNvPicPr>
          <p:nvPr/>
        </p:nvPicPr>
        <p:blipFill>
          <a:blip r:embed="rId3"/>
          <a:srcRect l="65625" t="36719" r="21249" b="57031"/>
          <a:stretch>
            <a:fillRect/>
          </a:stretch>
        </p:blipFill>
        <p:spPr bwMode="auto">
          <a:xfrm>
            <a:off x="1752600" y="5265738"/>
            <a:ext cx="1981200" cy="754062"/>
          </a:xfrm>
          <a:prstGeom prst="rect">
            <a:avLst/>
          </a:prstGeom>
          <a:noFill/>
          <a:ln w="9525">
            <a:noFill/>
            <a:miter lim="800000"/>
            <a:headEnd/>
            <a:tailEnd/>
          </a:ln>
        </p:spPr>
      </p:pic>
      <p:sp>
        <p:nvSpPr>
          <p:cNvPr id="20487"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
        <p:nvSpPr>
          <p:cNvPr id="70659"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
        <p:nvSpPr>
          <p:cNvPr id="5" name="Text Box 3"/>
          <p:cNvSpPr txBox="1">
            <a:spLocks noChangeArrowheads="1"/>
          </p:cNvSpPr>
          <p:nvPr/>
        </p:nvSpPr>
        <p:spPr bwMode="auto">
          <a:xfrm>
            <a:off x="2819400" y="152400"/>
            <a:ext cx="3736975" cy="584200"/>
          </a:xfrm>
          <a:prstGeom prst="rect">
            <a:avLst/>
          </a:prstGeom>
          <a:noFill/>
          <a:ln w="9525">
            <a:noFill/>
            <a:miter lim="800000"/>
            <a:headEnd/>
            <a:tailEnd/>
          </a:ln>
          <a:effectLst/>
        </p:spPr>
        <p:txBody>
          <a:bodyPr wrap="none">
            <a:prstTxWarp prst="textNoShape">
              <a:avLst/>
            </a:prstTxWarp>
            <a:spAutoFit/>
          </a:bodyPr>
          <a:lstStyle/>
          <a:p>
            <a:pPr algn="ctr">
              <a:defRPr/>
            </a:pPr>
            <a:r>
              <a:rPr lang="en-US" sz="3200" b="1" dirty="0">
                <a:solidFill>
                  <a:srgbClr val="0000FF"/>
                </a:solidFill>
                <a:latin typeface="+mj-lt"/>
                <a:ea typeface="Arial" charset="0"/>
                <a:cs typeface="Arial" charset="0"/>
              </a:rPr>
              <a:t>Ultra-</a:t>
            </a:r>
            <a:r>
              <a:rPr lang="en-US" sz="3200" b="1" dirty="0" err="1">
                <a:solidFill>
                  <a:srgbClr val="0000FF"/>
                </a:solidFill>
                <a:latin typeface="+mj-lt"/>
                <a:ea typeface="Arial" charset="0"/>
                <a:cs typeface="Arial" charset="0"/>
              </a:rPr>
              <a:t>hoog</a:t>
            </a:r>
            <a:r>
              <a:rPr lang="en-US" sz="3200" b="1" dirty="0">
                <a:solidFill>
                  <a:srgbClr val="0000FF"/>
                </a:solidFill>
                <a:latin typeface="+mj-lt"/>
                <a:ea typeface="Arial" charset="0"/>
                <a:cs typeface="Arial" charset="0"/>
              </a:rPr>
              <a:t> </a:t>
            </a:r>
            <a:r>
              <a:rPr lang="en-US" sz="3200" b="1" dirty="0" err="1">
                <a:solidFill>
                  <a:srgbClr val="0000FF"/>
                </a:solidFill>
                <a:latin typeface="+mj-lt"/>
                <a:ea typeface="Arial" charset="0"/>
                <a:cs typeface="Arial" charset="0"/>
              </a:rPr>
              <a:t>vaccuum</a:t>
            </a:r>
            <a:endParaRPr lang="en-US" sz="3200" b="1" dirty="0">
              <a:solidFill>
                <a:srgbClr val="0000FF"/>
              </a:solidFill>
              <a:latin typeface="+mj-lt"/>
              <a:ea typeface="Arial" charset="0"/>
              <a:cs typeface="Arial" charset="0"/>
            </a:endParaRPr>
          </a:p>
        </p:txBody>
      </p:sp>
      <p:pic>
        <p:nvPicPr>
          <p:cNvPr id="70661" name="Picture 6" descr="icon-lhc-pho-1997-049">
            <a:hlinkClick r:id="rId3"/>
          </p:cNvPr>
          <p:cNvPicPr>
            <a:picLocks noChangeAspect="1" noChangeArrowheads="1"/>
          </p:cNvPicPr>
          <p:nvPr/>
        </p:nvPicPr>
        <p:blipFill>
          <a:blip r:embed="rId4"/>
          <a:srcRect/>
          <a:stretch>
            <a:fillRect/>
          </a:stretch>
        </p:blipFill>
        <p:spPr bwMode="auto">
          <a:xfrm>
            <a:off x="5257800" y="3581400"/>
            <a:ext cx="3581400" cy="2463800"/>
          </a:xfrm>
          <a:prstGeom prst="rect">
            <a:avLst/>
          </a:prstGeom>
          <a:noFill/>
          <a:ln w="9525">
            <a:noFill/>
            <a:miter lim="800000"/>
            <a:headEnd/>
            <a:tailEnd/>
          </a:ln>
        </p:spPr>
      </p:pic>
      <p:sp>
        <p:nvSpPr>
          <p:cNvPr id="70662" name="Text Box 7"/>
          <p:cNvSpPr txBox="1">
            <a:spLocks noChangeArrowheads="1"/>
          </p:cNvSpPr>
          <p:nvPr/>
        </p:nvSpPr>
        <p:spPr bwMode="auto">
          <a:xfrm>
            <a:off x="5791200" y="5638800"/>
            <a:ext cx="1485900" cy="457200"/>
          </a:xfrm>
          <a:prstGeom prst="rect">
            <a:avLst/>
          </a:prstGeom>
          <a:noFill/>
          <a:ln w="9525">
            <a:noFill/>
            <a:miter lim="800000"/>
            <a:headEnd/>
            <a:tailEnd/>
          </a:ln>
        </p:spPr>
        <p:txBody>
          <a:bodyPr wrap="none">
            <a:prstTxWarp prst="textNoShape">
              <a:avLst/>
            </a:prstTxWarp>
            <a:spAutoFit/>
          </a:bodyPr>
          <a:lstStyle/>
          <a:p>
            <a:r>
              <a:rPr lang="nl-NL">
                <a:solidFill>
                  <a:schemeClr val="bg1"/>
                </a:solidFill>
              </a:rPr>
              <a:t>bundelpijp</a:t>
            </a:r>
          </a:p>
        </p:txBody>
      </p:sp>
      <p:sp>
        <p:nvSpPr>
          <p:cNvPr id="8" name="Text Box 8"/>
          <p:cNvSpPr txBox="1">
            <a:spLocks noChangeArrowheads="1"/>
          </p:cNvSpPr>
          <p:nvPr/>
        </p:nvSpPr>
        <p:spPr bwMode="auto">
          <a:xfrm>
            <a:off x="838200" y="1031875"/>
            <a:ext cx="8077200" cy="2308225"/>
          </a:xfrm>
          <a:prstGeom prst="rect">
            <a:avLst/>
          </a:prstGeom>
          <a:noFill/>
          <a:ln w="9525">
            <a:noFill/>
            <a:miter lim="800000"/>
            <a:headEnd/>
            <a:tailEnd/>
          </a:ln>
          <a:effectLst/>
        </p:spPr>
        <p:txBody>
          <a:bodyPr>
            <a:prstTxWarp prst="textNoShape">
              <a:avLst/>
            </a:prstTxWarp>
            <a:spAutoFit/>
          </a:bodyPr>
          <a:lstStyle/>
          <a:p>
            <a:pPr>
              <a:defRPr/>
            </a:pPr>
            <a:r>
              <a:rPr lang="nl-NL" dirty="0">
                <a:solidFill>
                  <a:srgbClr val="FFFFFF"/>
                </a:solidFill>
                <a:latin typeface="+mn-lt"/>
                <a:ea typeface="Arial" charset="0"/>
                <a:cs typeface="Arial" charset="0"/>
              </a:rPr>
              <a:t>Op zeeniveau in de atmosfeer druk ongeveer 760 </a:t>
            </a:r>
            <a:r>
              <a:rPr lang="nl-NL" dirty="0" err="1">
                <a:solidFill>
                  <a:srgbClr val="FFFFFF"/>
                </a:solidFill>
                <a:latin typeface="+mn-lt"/>
                <a:ea typeface="Arial" charset="0"/>
                <a:cs typeface="Arial" charset="0"/>
              </a:rPr>
              <a:t>Torr</a:t>
            </a:r>
            <a:r>
              <a:rPr lang="nl-NL" dirty="0">
                <a:solidFill>
                  <a:srgbClr val="FFFFFF"/>
                </a:solidFill>
                <a:latin typeface="+mn-lt"/>
                <a:ea typeface="Arial" charset="0"/>
                <a:cs typeface="Arial" charset="0"/>
              </a:rPr>
              <a:t>, op een hoogte van 1000km is deze druk 10</a:t>
            </a:r>
            <a:r>
              <a:rPr lang="nl-NL" baseline="30000" dirty="0">
                <a:solidFill>
                  <a:srgbClr val="FFFFFF"/>
                </a:solidFill>
                <a:latin typeface="+mn-lt"/>
                <a:ea typeface="Arial" charset="0"/>
                <a:cs typeface="Arial" charset="0"/>
              </a:rPr>
              <a:t>-10</a:t>
            </a:r>
            <a:r>
              <a:rPr lang="nl-NL" dirty="0">
                <a:solidFill>
                  <a:srgbClr val="FFFFFF"/>
                </a:solidFill>
                <a:latin typeface="+mn-lt"/>
                <a:ea typeface="Arial" charset="0"/>
                <a:cs typeface="Arial" charset="0"/>
              </a:rPr>
              <a:t> </a:t>
            </a:r>
            <a:r>
              <a:rPr lang="nl-NL" dirty="0" err="1">
                <a:solidFill>
                  <a:srgbClr val="FFFFFF"/>
                </a:solidFill>
                <a:latin typeface="+mn-lt"/>
                <a:ea typeface="Arial" charset="0"/>
                <a:cs typeface="Arial" charset="0"/>
              </a:rPr>
              <a:t>Torr</a:t>
            </a:r>
            <a:r>
              <a:rPr lang="nl-NL" dirty="0">
                <a:solidFill>
                  <a:srgbClr val="FFFFFF"/>
                </a:solidFill>
                <a:latin typeface="+mn-lt"/>
                <a:ea typeface="Arial" charset="0"/>
                <a:cs typeface="Arial" charset="0"/>
              </a:rPr>
              <a:t> (afstand tot de maan 380.000km). Dergelijke lage druk of ‘</a:t>
            </a:r>
            <a:r>
              <a:rPr lang="nl-NL" dirty="0" err="1">
                <a:solidFill>
                  <a:srgbClr val="FFFFFF"/>
                </a:solidFill>
                <a:latin typeface="+mn-lt"/>
                <a:ea typeface="Arial" charset="0"/>
                <a:cs typeface="Arial" charset="0"/>
              </a:rPr>
              <a:t>vaccuum</a:t>
            </a:r>
            <a:r>
              <a:rPr lang="nl-NL" dirty="0">
                <a:solidFill>
                  <a:srgbClr val="FFFFFF"/>
                </a:solidFill>
                <a:latin typeface="+mn-lt"/>
                <a:ea typeface="Arial" charset="0"/>
                <a:cs typeface="Arial" charset="0"/>
              </a:rPr>
              <a:t>’ moeten we bekomen in de bundelpijp om slecht 3 miljoen moleculen per cm</a:t>
            </a:r>
            <a:r>
              <a:rPr lang="nl-NL" baseline="30000" dirty="0">
                <a:solidFill>
                  <a:srgbClr val="FFFFFF"/>
                </a:solidFill>
                <a:latin typeface="+mn-lt"/>
                <a:ea typeface="Arial" charset="0"/>
                <a:cs typeface="Arial" charset="0"/>
              </a:rPr>
              <a:t>3</a:t>
            </a:r>
            <a:r>
              <a:rPr lang="nl-NL" dirty="0">
                <a:solidFill>
                  <a:srgbClr val="FFFFFF"/>
                </a:solidFill>
                <a:latin typeface="+mn-lt"/>
                <a:ea typeface="Arial" charset="0"/>
                <a:cs typeface="Arial" charset="0"/>
              </a:rPr>
              <a:t> te bekomen. </a:t>
            </a:r>
          </a:p>
          <a:p>
            <a:pPr>
              <a:defRPr/>
            </a:pPr>
            <a:endParaRPr lang="nl-NL" dirty="0">
              <a:solidFill>
                <a:srgbClr val="FFFFFF"/>
              </a:solidFill>
              <a:latin typeface="+mn-lt"/>
              <a:ea typeface="Arial" charset="0"/>
              <a:cs typeface="Arial" charset="0"/>
            </a:endParaRPr>
          </a:p>
          <a:p>
            <a:pPr>
              <a:defRPr/>
            </a:pPr>
            <a:r>
              <a:rPr lang="nl-NL" dirty="0">
                <a:solidFill>
                  <a:srgbClr val="FFFFFF"/>
                </a:solidFill>
                <a:latin typeface="+mn-lt"/>
                <a:ea typeface="Arial" charset="0"/>
                <a:cs typeface="Arial" charset="0"/>
              </a:rPr>
              <a:t>Het totale volume dat </a:t>
            </a:r>
            <a:r>
              <a:rPr lang="nl-NL" dirty="0" err="1">
                <a:solidFill>
                  <a:srgbClr val="FFFFFF"/>
                </a:solidFill>
                <a:latin typeface="+mn-lt"/>
                <a:ea typeface="Arial" charset="0"/>
                <a:cs typeface="Arial" charset="0"/>
              </a:rPr>
              <a:t>vaccuum</a:t>
            </a:r>
            <a:r>
              <a:rPr lang="nl-NL" dirty="0">
                <a:solidFill>
                  <a:srgbClr val="FFFFFF"/>
                </a:solidFill>
                <a:latin typeface="+mn-lt"/>
                <a:ea typeface="Arial" charset="0"/>
                <a:cs typeface="Arial" charset="0"/>
              </a:rPr>
              <a:t> moet zijn, is ongeveer 6500 m</a:t>
            </a:r>
            <a:r>
              <a:rPr lang="nl-NL" baseline="30000" dirty="0">
                <a:solidFill>
                  <a:srgbClr val="FFFFFF"/>
                </a:solidFill>
                <a:latin typeface="+mn-lt"/>
                <a:ea typeface="Arial" charset="0"/>
                <a:cs typeface="Arial" charset="0"/>
              </a:rPr>
              <a:t>3</a:t>
            </a:r>
            <a:r>
              <a:rPr lang="nl-NL" dirty="0">
                <a:solidFill>
                  <a:srgbClr val="FFFFFF"/>
                </a:solidFill>
                <a:latin typeface="+mn-lt"/>
                <a:ea typeface="Arial" charset="0"/>
                <a:cs typeface="Arial" charset="0"/>
              </a:rPr>
              <a:t> of ongeveer het volume van een kathedraal van 65x10x10 meter.</a:t>
            </a:r>
          </a:p>
        </p:txBody>
      </p:sp>
      <p:sp>
        <p:nvSpPr>
          <p:cNvPr id="70664" name="Text Box 9"/>
          <p:cNvSpPr txBox="1">
            <a:spLocks noChangeArrowheads="1"/>
          </p:cNvSpPr>
          <p:nvPr/>
        </p:nvSpPr>
        <p:spPr bwMode="auto">
          <a:xfrm>
            <a:off x="990600" y="4800600"/>
            <a:ext cx="4875213" cy="457200"/>
          </a:xfrm>
          <a:prstGeom prst="rect">
            <a:avLst/>
          </a:prstGeom>
          <a:noFill/>
          <a:ln w="9525">
            <a:noFill/>
            <a:miter lim="800000"/>
            <a:headEnd/>
            <a:tailEnd/>
          </a:ln>
        </p:spPr>
        <p:txBody>
          <a:bodyPr wrap="none">
            <a:prstTxWarp prst="textNoShape">
              <a:avLst/>
            </a:prstTxWarp>
            <a:spAutoFit/>
          </a:bodyPr>
          <a:lstStyle/>
          <a:p>
            <a:r>
              <a:rPr lang="nl-NL" i="1">
                <a:solidFill>
                  <a:srgbClr val="FF0000"/>
                </a:solidFill>
              </a:rPr>
              <a:t>LHC : 3 miljoen moleculen per cm</a:t>
            </a:r>
            <a:r>
              <a:rPr lang="nl-NL" i="1" baseline="30000">
                <a:solidFill>
                  <a:srgbClr val="FF0000"/>
                </a:solidFill>
              </a:rPr>
              <a:t>3</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
        <p:nvSpPr>
          <p:cNvPr id="72707"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
        <p:nvSpPr>
          <p:cNvPr id="10" name="Text Box 3"/>
          <p:cNvSpPr txBox="1">
            <a:spLocks noChangeArrowheads="1"/>
          </p:cNvSpPr>
          <p:nvPr/>
        </p:nvSpPr>
        <p:spPr bwMode="auto">
          <a:xfrm>
            <a:off x="3048000" y="152400"/>
            <a:ext cx="3262313" cy="584200"/>
          </a:xfrm>
          <a:prstGeom prst="rect">
            <a:avLst/>
          </a:prstGeom>
          <a:noFill/>
          <a:ln w="9525">
            <a:noFill/>
            <a:miter lim="800000"/>
            <a:headEnd/>
            <a:tailEnd/>
          </a:ln>
          <a:effectLst/>
        </p:spPr>
        <p:txBody>
          <a:bodyPr wrap="none">
            <a:prstTxWarp prst="textNoShape">
              <a:avLst/>
            </a:prstTxWarp>
            <a:spAutoFit/>
          </a:bodyPr>
          <a:lstStyle/>
          <a:p>
            <a:pPr algn="ctr">
              <a:defRPr/>
            </a:pPr>
            <a:r>
              <a:rPr lang="en-US" sz="3200" b="1" dirty="0">
                <a:solidFill>
                  <a:srgbClr val="0000FF"/>
                </a:solidFill>
                <a:latin typeface="+mj-lt"/>
                <a:ea typeface="Arial" charset="0"/>
                <a:cs typeface="Arial" charset="0"/>
              </a:rPr>
              <a:t>De proton </a:t>
            </a:r>
            <a:r>
              <a:rPr lang="en-US" sz="3200" b="1" dirty="0" err="1">
                <a:solidFill>
                  <a:srgbClr val="0000FF"/>
                </a:solidFill>
                <a:latin typeface="+mj-lt"/>
                <a:ea typeface="Arial" charset="0"/>
                <a:cs typeface="Arial" charset="0"/>
              </a:rPr>
              <a:t>bundel</a:t>
            </a:r>
            <a:endParaRPr lang="en-US" sz="3200" b="1" dirty="0">
              <a:solidFill>
                <a:srgbClr val="0000FF"/>
              </a:solidFill>
              <a:latin typeface="+mj-lt"/>
              <a:ea typeface="Arial" charset="0"/>
              <a:cs typeface="Arial" charset="0"/>
            </a:endParaRPr>
          </a:p>
        </p:txBody>
      </p:sp>
      <p:pic>
        <p:nvPicPr>
          <p:cNvPr id="72709" name="Picture 6" descr="first-extraction"/>
          <p:cNvPicPr>
            <a:picLocks noChangeAspect="1" noChangeArrowheads="1"/>
          </p:cNvPicPr>
          <p:nvPr/>
        </p:nvPicPr>
        <p:blipFill>
          <a:blip r:embed="rId3"/>
          <a:srcRect/>
          <a:stretch>
            <a:fillRect/>
          </a:stretch>
        </p:blipFill>
        <p:spPr bwMode="auto">
          <a:xfrm>
            <a:off x="914400" y="1300163"/>
            <a:ext cx="2819400" cy="1879600"/>
          </a:xfrm>
          <a:prstGeom prst="rect">
            <a:avLst/>
          </a:prstGeom>
          <a:noFill/>
          <a:ln w="9525">
            <a:noFill/>
            <a:miter lim="800000"/>
            <a:headEnd/>
            <a:tailEnd/>
          </a:ln>
        </p:spPr>
      </p:pic>
      <p:sp>
        <p:nvSpPr>
          <p:cNvPr id="12" name="Text Box 7"/>
          <p:cNvSpPr txBox="1">
            <a:spLocks noChangeArrowheads="1"/>
          </p:cNvSpPr>
          <p:nvPr/>
        </p:nvSpPr>
        <p:spPr bwMode="auto">
          <a:xfrm>
            <a:off x="3886200" y="1147763"/>
            <a:ext cx="5029200" cy="1477962"/>
          </a:xfrm>
          <a:prstGeom prst="rect">
            <a:avLst/>
          </a:prstGeom>
          <a:noFill/>
          <a:ln w="9525">
            <a:noFill/>
            <a:miter lim="800000"/>
            <a:headEnd/>
            <a:tailEnd/>
          </a:ln>
          <a:effectLst/>
        </p:spPr>
        <p:txBody>
          <a:bodyPr>
            <a:prstTxWarp prst="textNoShape">
              <a:avLst/>
            </a:prstTxWarp>
            <a:spAutoFit/>
          </a:bodyPr>
          <a:lstStyle/>
          <a:p>
            <a:pPr>
              <a:defRPr/>
            </a:pPr>
            <a:r>
              <a:rPr lang="nl-NL" dirty="0">
                <a:solidFill>
                  <a:srgbClr val="FFFFFF"/>
                </a:solidFill>
                <a:latin typeface="+mn-lt"/>
                <a:ea typeface="Arial" charset="0"/>
                <a:cs typeface="Arial" charset="0"/>
              </a:rPr>
              <a:t>Elke bundel bevat 1.15 </a:t>
            </a:r>
            <a:r>
              <a:rPr lang="nl-NL" dirty="0" err="1">
                <a:solidFill>
                  <a:srgbClr val="FFFFFF"/>
                </a:solidFill>
                <a:latin typeface="+mn-lt"/>
                <a:ea typeface="Arial" charset="0"/>
                <a:cs typeface="Arial" charset="0"/>
              </a:rPr>
              <a:t>x</a:t>
            </a:r>
            <a:r>
              <a:rPr lang="nl-NL" dirty="0">
                <a:solidFill>
                  <a:srgbClr val="FFFFFF"/>
                </a:solidFill>
                <a:latin typeface="+mn-lt"/>
                <a:ea typeface="Arial" charset="0"/>
                <a:cs typeface="Arial" charset="0"/>
              </a:rPr>
              <a:t> 10</a:t>
            </a:r>
            <a:r>
              <a:rPr lang="nl-NL" baseline="30000" dirty="0">
                <a:solidFill>
                  <a:srgbClr val="FFFFFF"/>
                </a:solidFill>
                <a:latin typeface="+mn-lt"/>
                <a:ea typeface="Arial" charset="0"/>
                <a:cs typeface="Arial" charset="0"/>
              </a:rPr>
              <a:t>11</a:t>
            </a:r>
            <a:r>
              <a:rPr lang="nl-NL" dirty="0">
                <a:solidFill>
                  <a:srgbClr val="FFFFFF"/>
                </a:solidFill>
                <a:latin typeface="+mn-lt"/>
                <a:ea typeface="Arial" charset="0"/>
                <a:cs typeface="Arial" charset="0"/>
              </a:rPr>
              <a:t> protonen, is enkele centimeter lang en heeft een dikte van ongeveer een millimeter. In totaal cirkelen er 2808 bundels in elke richting.</a:t>
            </a:r>
          </a:p>
        </p:txBody>
      </p:sp>
      <p:sp>
        <p:nvSpPr>
          <p:cNvPr id="13" name="Text Box 8"/>
          <p:cNvSpPr txBox="1">
            <a:spLocks noChangeArrowheads="1"/>
          </p:cNvSpPr>
          <p:nvPr/>
        </p:nvSpPr>
        <p:spPr bwMode="auto">
          <a:xfrm>
            <a:off x="914400" y="3627438"/>
            <a:ext cx="8077200" cy="1477962"/>
          </a:xfrm>
          <a:prstGeom prst="rect">
            <a:avLst/>
          </a:prstGeom>
          <a:noFill/>
          <a:ln w="9525">
            <a:noFill/>
            <a:miter lim="800000"/>
            <a:headEnd/>
            <a:tailEnd/>
          </a:ln>
          <a:effectLst/>
        </p:spPr>
        <p:txBody>
          <a:bodyPr>
            <a:prstTxWarp prst="textNoShape">
              <a:avLst/>
            </a:prstTxWarp>
            <a:spAutoFit/>
          </a:bodyPr>
          <a:lstStyle/>
          <a:p>
            <a:pPr>
              <a:defRPr/>
            </a:pPr>
            <a:r>
              <a:rPr lang="nl-NL" dirty="0">
                <a:solidFill>
                  <a:srgbClr val="FFFFFF"/>
                </a:solidFill>
                <a:latin typeface="+mn-lt"/>
                <a:ea typeface="Arial" charset="0"/>
                <a:cs typeface="Arial" charset="0"/>
              </a:rPr>
              <a:t>De totale energie in de versneller is ongeveer 334 MJ, of de energie om een vliegtuig te laten vliegen aan een snelheid van 6 </a:t>
            </a:r>
            <a:r>
              <a:rPr lang="nl-NL" dirty="0" err="1">
                <a:solidFill>
                  <a:srgbClr val="FFFFFF"/>
                </a:solidFill>
                <a:latin typeface="+mn-lt"/>
                <a:ea typeface="Arial" charset="0"/>
                <a:cs typeface="Arial" charset="0"/>
              </a:rPr>
              <a:t>m</a:t>
            </a:r>
            <a:r>
              <a:rPr lang="nl-NL" dirty="0">
                <a:solidFill>
                  <a:srgbClr val="FFFFFF"/>
                </a:solidFill>
                <a:latin typeface="+mn-lt"/>
                <a:ea typeface="Arial" charset="0"/>
                <a:cs typeface="Arial" charset="0"/>
              </a:rPr>
              <a:t>/s. We moeten er bijgevolg voor zorgen dat de proton bundels niet van hun pad afwijken, anders blijft er van de omgeving (een dure deeltjesdetector) niet veel over.</a:t>
            </a:r>
          </a:p>
        </p:txBody>
      </p:sp>
      <p:sp>
        <p:nvSpPr>
          <p:cNvPr id="72712" name="Text Box 9"/>
          <p:cNvSpPr txBox="1">
            <a:spLocks noChangeArrowheads="1"/>
          </p:cNvSpPr>
          <p:nvPr/>
        </p:nvSpPr>
        <p:spPr bwMode="auto">
          <a:xfrm>
            <a:off x="4041775" y="2711450"/>
            <a:ext cx="3806825" cy="457200"/>
          </a:xfrm>
          <a:prstGeom prst="rect">
            <a:avLst/>
          </a:prstGeom>
          <a:noFill/>
          <a:ln w="9525">
            <a:noFill/>
            <a:miter lim="800000"/>
            <a:headEnd/>
            <a:tailEnd/>
          </a:ln>
        </p:spPr>
        <p:txBody>
          <a:bodyPr wrap="none">
            <a:prstTxWarp prst="textNoShape">
              <a:avLst/>
            </a:prstTxWarp>
            <a:spAutoFit/>
          </a:bodyPr>
          <a:lstStyle/>
          <a:p>
            <a:r>
              <a:rPr lang="nl-NL" i="1">
                <a:solidFill>
                  <a:srgbClr val="FF0000"/>
                </a:solidFill>
              </a:rPr>
              <a:t>levensduur bundel ~10 uur</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133600" y="152400"/>
            <a:ext cx="5167313" cy="584200"/>
          </a:xfrm>
          <a:prstGeom prst="rect">
            <a:avLst/>
          </a:prstGeom>
          <a:noFill/>
          <a:ln w="9525">
            <a:noFill/>
            <a:miter lim="800000"/>
            <a:headEnd/>
            <a:tailEnd/>
          </a:ln>
          <a:effectLst/>
        </p:spPr>
        <p:txBody>
          <a:bodyPr>
            <a:prstTxWarp prst="textNoShape">
              <a:avLst/>
            </a:prstTxWarp>
            <a:spAutoFit/>
          </a:bodyPr>
          <a:lstStyle/>
          <a:p>
            <a:pPr algn="ctr">
              <a:defRPr/>
            </a:pPr>
            <a:r>
              <a:rPr lang="en-US" sz="3200" b="1" dirty="0">
                <a:solidFill>
                  <a:srgbClr val="0000FF"/>
                </a:solidFill>
                <a:latin typeface="+mj-lt"/>
                <a:ea typeface="Arial" charset="0"/>
                <a:cs typeface="Arial" charset="0"/>
              </a:rPr>
              <a:t>Proton-proton </a:t>
            </a:r>
            <a:r>
              <a:rPr lang="en-US" sz="3200" b="1" dirty="0" err="1">
                <a:solidFill>
                  <a:srgbClr val="0000FF"/>
                </a:solidFill>
                <a:latin typeface="+mj-lt"/>
                <a:ea typeface="Arial" charset="0"/>
                <a:cs typeface="Arial" charset="0"/>
              </a:rPr>
              <a:t>botsingen</a:t>
            </a:r>
            <a:endParaRPr lang="en-US" sz="3200" b="1" dirty="0">
              <a:solidFill>
                <a:srgbClr val="0000FF"/>
              </a:solidFill>
              <a:latin typeface="+mj-lt"/>
              <a:ea typeface="Arial" charset="0"/>
              <a:cs typeface="Arial" charset="0"/>
            </a:endParaRPr>
          </a:p>
        </p:txBody>
      </p:sp>
      <p:pic>
        <p:nvPicPr>
          <p:cNvPr id="6" name="Picture 6" descr="2-beams-IP"/>
          <p:cNvPicPr>
            <a:picLocks noChangeAspect="1" noChangeArrowheads="1"/>
          </p:cNvPicPr>
          <p:nvPr/>
        </p:nvPicPr>
        <p:blipFill>
          <a:blip r:embed="rId3"/>
          <a:srcRect/>
          <a:stretch>
            <a:fillRect/>
          </a:stretch>
        </p:blipFill>
        <p:spPr bwMode="auto">
          <a:xfrm>
            <a:off x="1155476" y="1676400"/>
            <a:ext cx="7150324" cy="3552825"/>
          </a:xfrm>
          <a:prstGeom prst="rect">
            <a:avLst/>
          </a:prstGeom>
          <a:ln>
            <a:noFill/>
          </a:ln>
          <a:effectLst>
            <a:softEdge rad="112500"/>
          </a:effectLst>
        </p:spPr>
      </p:pic>
      <p:sp>
        <p:nvSpPr>
          <p:cNvPr id="7" name="Text Box 7"/>
          <p:cNvSpPr txBox="1">
            <a:spLocks noChangeArrowheads="1"/>
          </p:cNvSpPr>
          <p:nvPr/>
        </p:nvSpPr>
        <p:spPr bwMode="auto">
          <a:xfrm>
            <a:off x="762000" y="762000"/>
            <a:ext cx="8093075" cy="923925"/>
          </a:xfrm>
          <a:prstGeom prst="rect">
            <a:avLst/>
          </a:prstGeom>
          <a:noFill/>
          <a:ln w="9525">
            <a:noFill/>
            <a:miter lim="800000"/>
            <a:headEnd/>
            <a:tailEnd/>
          </a:ln>
          <a:effectLst/>
        </p:spPr>
        <p:txBody>
          <a:bodyPr>
            <a:prstTxWarp prst="textNoShape">
              <a:avLst/>
            </a:prstTxWarp>
            <a:spAutoFit/>
          </a:bodyPr>
          <a:lstStyle/>
          <a:p>
            <a:pPr>
              <a:defRPr/>
            </a:pPr>
            <a:r>
              <a:rPr lang="nl-NL" dirty="0">
                <a:solidFill>
                  <a:srgbClr val="FFFFFF"/>
                </a:solidFill>
                <a:latin typeface="+mn-lt"/>
                <a:ea typeface="Arial" charset="0"/>
                <a:cs typeface="Arial" charset="0"/>
              </a:rPr>
              <a:t>Bij de posities waar men de protonen laat botsen zorgen de </a:t>
            </a:r>
            <a:r>
              <a:rPr lang="nl-NL" dirty="0" err="1">
                <a:solidFill>
                  <a:srgbClr val="FFFFFF"/>
                </a:solidFill>
                <a:latin typeface="+mn-lt"/>
                <a:ea typeface="Arial" charset="0"/>
                <a:cs typeface="Arial" charset="0"/>
              </a:rPr>
              <a:t>quadrupolen</a:t>
            </a:r>
            <a:r>
              <a:rPr lang="nl-NL" dirty="0">
                <a:solidFill>
                  <a:srgbClr val="FFFFFF"/>
                </a:solidFill>
                <a:latin typeface="+mn-lt"/>
                <a:ea typeface="Arial" charset="0"/>
                <a:cs typeface="Arial" charset="0"/>
              </a:rPr>
              <a:t> ervoor dat de bundel tot 16 </a:t>
            </a:r>
            <a:r>
              <a:rPr lang="nl-NL" dirty="0" err="1">
                <a:solidFill>
                  <a:srgbClr val="FFFFFF"/>
                </a:solidFill>
                <a:latin typeface="+mn-lt"/>
                <a:ea typeface="Arial" charset="0"/>
                <a:cs typeface="Arial" charset="0"/>
              </a:rPr>
              <a:t>x</a:t>
            </a:r>
            <a:r>
              <a:rPr lang="nl-NL" dirty="0">
                <a:solidFill>
                  <a:srgbClr val="FFFFFF"/>
                </a:solidFill>
                <a:latin typeface="+mn-lt"/>
                <a:ea typeface="Arial" charset="0"/>
                <a:cs typeface="Arial" charset="0"/>
              </a:rPr>
              <a:t> 10</a:t>
            </a:r>
            <a:r>
              <a:rPr lang="nl-NL" baseline="30000" dirty="0">
                <a:solidFill>
                  <a:srgbClr val="FFFFFF"/>
                </a:solidFill>
                <a:latin typeface="+mn-lt"/>
                <a:ea typeface="Arial" charset="0"/>
                <a:cs typeface="Arial" charset="0"/>
              </a:rPr>
              <a:t>-3</a:t>
            </a:r>
            <a:r>
              <a:rPr lang="nl-NL" dirty="0">
                <a:solidFill>
                  <a:srgbClr val="FFFFFF"/>
                </a:solidFill>
                <a:latin typeface="+mn-lt"/>
                <a:ea typeface="Arial" charset="0"/>
                <a:cs typeface="Arial" charset="0"/>
              </a:rPr>
              <a:t> mm samengedrukt worden (1/5 van de diameter van menselijk haar).</a:t>
            </a:r>
          </a:p>
        </p:txBody>
      </p:sp>
      <p:sp>
        <p:nvSpPr>
          <p:cNvPr id="8" name="Text Box 8"/>
          <p:cNvSpPr txBox="1">
            <a:spLocks noChangeArrowheads="1"/>
          </p:cNvSpPr>
          <p:nvPr/>
        </p:nvSpPr>
        <p:spPr bwMode="auto">
          <a:xfrm>
            <a:off x="762000" y="5181600"/>
            <a:ext cx="8305800" cy="923925"/>
          </a:xfrm>
          <a:prstGeom prst="rect">
            <a:avLst/>
          </a:prstGeom>
          <a:noFill/>
          <a:ln w="9525">
            <a:noFill/>
            <a:miter lim="800000"/>
            <a:headEnd/>
            <a:tailEnd/>
          </a:ln>
          <a:effectLst/>
        </p:spPr>
        <p:txBody>
          <a:bodyPr>
            <a:prstTxWarp prst="textNoShape">
              <a:avLst/>
            </a:prstTxWarp>
            <a:spAutoFit/>
          </a:bodyPr>
          <a:lstStyle/>
          <a:p>
            <a:pPr>
              <a:defRPr/>
            </a:pPr>
            <a:r>
              <a:rPr lang="nl-NL" dirty="0">
                <a:solidFill>
                  <a:srgbClr val="FFFFFF"/>
                </a:solidFill>
                <a:latin typeface="+mn-lt"/>
                <a:ea typeface="Arial" charset="0"/>
                <a:cs typeface="Arial" charset="0"/>
              </a:rPr>
              <a:t>De protonen in beide bundels stoten elkaar af door hun onderlinge elektromagnetische kracht. Er zijn bijgevolg sterke magneten nodig om de proton bundels tot een </a:t>
            </a:r>
            <a:r>
              <a:rPr lang="nl-NL" dirty="0" err="1">
                <a:solidFill>
                  <a:srgbClr val="FFFFFF"/>
                </a:solidFill>
                <a:latin typeface="+mn-lt"/>
                <a:ea typeface="Arial" charset="0"/>
                <a:cs typeface="Arial" charset="0"/>
              </a:rPr>
              <a:t>zéér</a:t>
            </a:r>
            <a:r>
              <a:rPr lang="nl-NL" dirty="0">
                <a:solidFill>
                  <a:srgbClr val="FFFFFF"/>
                </a:solidFill>
                <a:latin typeface="+mn-lt"/>
                <a:ea typeface="Arial" charset="0"/>
                <a:cs typeface="Arial" charset="0"/>
              </a:rPr>
              <a:t> kleine doorsnede samen te persen.</a:t>
            </a:r>
          </a:p>
        </p:txBody>
      </p:sp>
      <p:sp>
        <p:nvSpPr>
          <p:cNvPr id="74758"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762000" y="0"/>
            <a:ext cx="8382000" cy="1143000"/>
          </a:xfrm>
        </p:spPr>
        <p:txBody>
          <a:bodyPr/>
          <a:lstStyle/>
          <a:p>
            <a:pPr eaLnBrk="1" hangingPunct="1"/>
            <a:r>
              <a:rPr lang="en-US" sz="3800" b="1" smtClean="0">
                <a:solidFill>
                  <a:srgbClr val="0000FF"/>
                </a:solidFill>
              </a:rPr>
              <a:t>Proton botsingen bij de LHC te CERN</a:t>
            </a:r>
          </a:p>
        </p:txBody>
      </p:sp>
      <p:pic>
        <p:nvPicPr>
          <p:cNvPr id="13" name="Picture 3" descr="Picture1"/>
          <p:cNvPicPr>
            <a:picLocks noChangeAspect="1" noChangeArrowheads="1"/>
          </p:cNvPicPr>
          <p:nvPr/>
        </p:nvPicPr>
        <p:blipFill>
          <a:blip r:embed="rId2"/>
          <a:srcRect/>
          <a:stretch>
            <a:fillRect/>
          </a:stretch>
        </p:blipFill>
        <p:spPr bwMode="auto">
          <a:xfrm>
            <a:off x="1219200" y="914400"/>
            <a:ext cx="7239000" cy="4845662"/>
          </a:xfrm>
          <a:prstGeom prst="rect">
            <a:avLst/>
          </a:prstGeom>
          <a:ln>
            <a:noFill/>
          </a:ln>
          <a:effectLst>
            <a:softEdge rad="112500"/>
          </a:effectLst>
        </p:spPr>
      </p:pic>
      <p:sp>
        <p:nvSpPr>
          <p:cNvPr id="4" name="TextBox 3"/>
          <p:cNvSpPr txBox="1"/>
          <p:nvPr/>
        </p:nvSpPr>
        <p:spPr>
          <a:xfrm>
            <a:off x="3505200" y="5221069"/>
            <a:ext cx="5410200" cy="646331"/>
          </a:xfrm>
          <a:prstGeom prst="rect">
            <a:avLst/>
          </a:prstGeom>
          <a:solidFill>
            <a:srgbClr val="CCFFCC"/>
          </a:solidFill>
          <a:effectLst>
            <a:outerShdw blurRad="50800" dist="38100" dir="18900000" algn="tr">
              <a:srgbClr val="000000">
                <a:alpha val="43000"/>
              </a:srgbClr>
            </a:outerShdw>
            <a:softEdge rad="25400"/>
          </a:effectLst>
        </p:spPr>
        <p:txBody>
          <a:bodyPr wrap="square">
            <a:prstTxWarp prst="textNoShape">
              <a:avLst/>
            </a:prstTxWarp>
            <a:spAutoFit/>
          </a:bodyPr>
          <a:lstStyle/>
          <a:p>
            <a:pPr>
              <a:defRPr/>
            </a:pPr>
            <a:r>
              <a:rPr lang="en-US" dirty="0" err="1">
                <a:solidFill>
                  <a:srgbClr val="000090"/>
                </a:solidFill>
                <a:latin typeface="+mn-lt"/>
                <a:ea typeface="Arial" charset="0"/>
                <a:cs typeface="Arial" charset="0"/>
              </a:rPr>
              <a:t>Bij</a:t>
            </a:r>
            <a:r>
              <a:rPr lang="en-US" dirty="0" smtClean="0">
                <a:solidFill>
                  <a:srgbClr val="000090"/>
                </a:solidFill>
                <a:latin typeface="+mn-lt"/>
                <a:ea typeface="Arial" charset="0"/>
                <a:cs typeface="Arial" charset="0"/>
              </a:rPr>
              <a:t> 7-14 </a:t>
            </a:r>
            <a:r>
              <a:rPr lang="en-US" dirty="0" err="1">
                <a:solidFill>
                  <a:srgbClr val="000090"/>
                </a:solidFill>
                <a:latin typeface="+mn-lt"/>
                <a:ea typeface="Arial" charset="0"/>
                <a:cs typeface="Arial" charset="0"/>
              </a:rPr>
              <a:t>TeV</a:t>
            </a:r>
            <a:r>
              <a:rPr lang="en-US" dirty="0">
                <a:solidFill>
                  <a:srgbClr val="000090"/>
                </a:solidFill>
                <a:latin typeface="+mn-lt"/>
                <a:ea typeface="Arial" charset="0"/>
                <a:cs typeface="Arial" charset="0"/>
              </a:rPr>
              <a:t> </a:t>
            </a:r>
            <a:r>
              <a:rPr lang="en-US" dirty="0" err="1">
                <a:solidFill>
                  <a:srgbClr val="000090"/>
                </a:solidFill>
                <a:latin typeface="+mn-lt"/>
                <a:ea typeface="Arial" charset="0"/>
                <a:cs typeface="Arial" charset="0"/>
              </a:rPr>
              <a:t>botsingen</a:t>
            </a:r>
            <a:r>
              <a:rPr lang="en-US" dirty="0">
                <a:solidFill>
                  <a:srgbClr val="000090"/>
                </a:solidFill>
                <a:latin typeface="+mn-lt"/>
                <a:ea typeface="Arial" charset="0"/>
                <a:cs typeface="Arial" charset="0"/>
              </a:rPr>
              <a:t> </a:t>
            </a:r>
            <a:r>
              <a:rPr lang="en-US" dirty="0" err="1">
                <a:solidFill>
                  <a:srgbClr val="000090"/>
                </a:solidFill>
                <a:latin typeface="+mn-lt"/>
                <a:ea typeface="Arial" charset="0"/>
                <a:cs typeface="Arial" charset="0"/>
              </a:rPr>
              <a:t>worden</a:t>
            </a:r>
            <a:r>
              <a:rPr lang="en-US" dirty="0">
                <a:solidFill>
                  <a:srgbClr val="000090"/>
                </a:solidFill>
                <a:latin typeface="+mn-lt"/>
                <a:ea typeface="Arial" charset="0"/>
                <a:cs typeface="Arial" charset="0"/>
              </a:rPr>
              <a:t> </a:t>
            </a:r>
            <a:r>
              <a:rPr lang="en-US" dirty="0" err="1">
                <a:solidFill>
                  <a:srgbClr val="000090"/>
                </a:solidFill>
                <a:latin typeface="+mn-lt"/>
                <a:ea typeface="Arial" charset="0"/>
                <a:cs typeface="Arial" charset="0"/>
              </a:rPr>
              <a:t>soms</a:t>
            </a:r>
            <a:r>
              <a:rPr lang="en-US" dirty="0">
                <a:solidFill>
                  <a:srgbClr val="000090"/>
                </a:solidFill>
                <a:latin typeface="+mn-lt"/>
                <a:ea typeface="Arial" charset="0"/>
                <a:cs typeface="Arial" charset="0"/>
              </a:rPr>
              <a:t> </a:t>
            </a:r>
            <a:r>
              <a:rPr lang="en-US" dirty="0" err="1">
                <a:solidFill>
                  <a:srgbClr val="000090"/>
                </a:solidFill>
                <a:latin typeface="+mn-lt"/>
                <a:ea typeface="Arial" charset="0"/>
                <a:cs typeface="Arial" charset="0"/>
              </a:rPr>
              <a:t>nieuwe</a:t>
            </a:r>
            <a:r>
              <a:rPr lang="en-US" dirty="0">
                <a:solidFill>
                  <a:srgbClr val="000090"/>
                </a:solidFill>
                <a:latin typeface="+mn-lt"/>
                <a:ea typeface="Arial" charset="0"/>
                <a:cs typeface="Arial" charset="0"/>
              </a:rPr>
              <a:t> </a:t>
            </a:r>
            <a:r>
              <a:rPr lang="en-US" dirty="0" err="1">
                <a:solidFill>
                  <a:srgbClr val="000090"/>
                </a:solidFill>
                <a:latin typeface="+mn-lt"/>
                <a:ea typeface="Arial" charset="0"/>
                <a:cs typeface="Arial" charset="0"/>
              </a:rPr>
              <a:t>deeltjes</a:t>
            </a:r>
            <a:r>
              <a:rPr lang="en-US" dirty="0">
                <a:solidFill>
                  <a:srgbClr val="000090"/>
                </a:solidFill>
                <a:latin typeface="+mn-lt"/>
                <a:ea typeface="Arial" charset="0"/>
                <a:cs typeface="Arial" charset="0"/>
              </a:rPr>
              <a:t> </a:t>
            </a:r>
            <a:r>
              <a:rPr lang="en-US" dirty="0" err="1">
                <a:solidFill>
                  <a:srgbClr val="000090"/>
                </a:solidFill>
                <a:latin typeface="+mn-lt"/>
                <a:ea typeface="Arial" charset="0"/>
                <a:cs typeface="Arial" charset="0"/>
              </a:rPr>
              <a:t>gevormd</a:t>
            </a:r>
            <a:r>
              <a:rPr lang="en-US" dirty="0">
                <a:solidFill>
                  <a:srgbClr val="000090"/>
                </a:solidFill>
                <a:latin typeface="+mn-lt"/>
                <a:ea typeface="Arial" charset="0"/>
                <a:cs typeface="Arial" charset="0"/>
              </a:rPr>
              <a:t> </a:t>
            </a:r>
            <a:r>
              <a:rPr lang="en-US" dirty="0" err="1">
                <a:solidFill>
                  <a:srgbClr val="000090"/>
                </a:solidFill>
                <a:latin typeface="+mn-lt"/>
                <a:ea typeface="Arial" charset="0"/>
                <a:cs typeface="Arial" charset="0"/>
              </a:rPr>
              <a:t>volgens</a:t>
            </a:r>
            <a:r>
              <a:rPr lang="en-US" dirty="0">
                <a:solidFill>
                  <a:srgbClr val="000090"/>
                </a:solidFill>
                <a:latin typeface="+mn-lt"/>
                <a:ea typeface="Arial" charset="0"/>
                <a:cs typeface="Arial" charset="0"/>
              </a:rPr>
              <a:t> </a:t>
            </a:r>
            <a:r>
              <a:rPr lang="en-US" dirty="0" err="1">
                <a:solidFill>
                  <a:srgbClr val="000090"/>
                </a:solidFill>
                <a:latin typeface="+mn-lt"/>
                <a:ea typeface="Arial" charset="0"/>
                <a:cs typeface="Arial" charset="0"/>
              </a:rPr>
              <a:t>onze</a:t>
            </a:r>
            <a:r>
              <a:rPr lang="en-US" dirty="0">
                <a:solidFill>
                  <a:srgbClr val="000090"/>
                </a:solidFill>
                <a:latin typeface="+mn-lt"/>
                <a:ea typeface="Arial" charset="0"/>
                <a:cs typeface="Arial" charset="0"/>
              </a:rPr>
              <a:t> </a:t>
            </a:r>
            <a:r>
              <a:rPr lang="en-US" dirty="0" err="1">
                <a:solidFill>
                  <a:srgbClr val="000090"/>
                </a:solidFill>
                <a:latin typeface="+mn-lt"/>
                <a:ea typeface="Arial" charset="0"/>
                <a:cs typeface="Arial" charset="0"/>
              </a:rPr>
              <a:t>theoriën</a:t>
            </a:r>
            <a:endParaRPr lang="en-US" dirty="0">
              <a:solidFill>
                <a:srgbClr val="000090"/>
              </a:solidFill>
              <a:latin typeface="+mn-lt"/>
              <a:ea typeface="Arial" charset="0"/>
              <a:cs typeface="Arial" charset="0"/>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762000" y="0"/>
            <a:ext cx="8382000" cy="1143000"/>
          </a:xfrm>
        </p:spPr>
        <p:txBody>
          <a:bodyPr/>
          <a:lstStyle/>
          <a:p>
            <a:pPr eaLnBrk="1" hangingPunct="1"/>
            <a:r>
              <a:rPr lang="en-US" sz="3800" b="1" smtClean="0">
                <a:solidFill>
                  <a:srgbClr val="0000FF"/>
                </a:solidFill>
              </a:rPr>
              <a:t>Verschillende experimenten bij de LHC</a:t>
            </a:r>
          </a:p>
        </p:txBody>
      </p:sp>
      <p:pic>
        <p:nvPicPr>
          <p:cNvPr id="77827" name="Picture 3" descr="CMSchallengespage5"/>
          <p:cNvPicPr>
            <a:picLocks noChangeAspect="1" noChangeArrowheads="1"/>
          </p:cNvPicPr>
          <p:nvPr/>
        </p:nvPicPr>
        <p:blipFill>
          <a:blip r:embed="rId2"/>
          <a:srcRect/>
          <a:stretch>
            <a:fillRect/>
          </a:stretch>
        </p:blipFill>
        <p:spPr bwMode="auto">
          <a:xfrm>
            <a:off x="1628775" y="1112838"/>
            <a:ext cx="6515100" cy="4675187"/>
          </a:xfrm>
          <a:prstGeom prst="rect">
            <a:avLst/>
          </a:prstGeom>
          <a:noFill/>
          <a:ln w="9525">
            <a:noFill/>
            <a:miter lim="800000"/>
            <a:headEnd/>
            <a:tailEnd/>
          </a:ln>
        </p:spPr>
      </p:pic>
      <p:sp>
        <p:nvSpPr>
          <p:cNvPr id="77828" name="Text Box 4"/>
          <p:cNvSpPr txBox="1">
            <a:spLocks noChangeArrowheads="1"/>
          </p:cNvSpPr>
          <p:nvPr/>
        </p:nvSpPr>
        <p:spPr bwMode="auto">
          <a:xfrm>
            <a:off x="609600" y="5299075"/>
            <a:ext cx="2438400" cy="708025"/>
          </a:xfrm>
          <a:prstGeom prst="rect">
            <a:avLst/>
          </a:prstGeom>
          <a:solidFill>
            <a:srgbClr val="FFCCFF"/>
          </a:solidFill>
          <a:ln w="19050">
            <a:solidFill>
              <a:srgbClr val="006600"/>
            </a:solidFill>
            <a:miter lim="800000"/>
            <a:headEnd/>
            <a:tailEnd/>
          </a:ln>
        </p:spPr>
        <p:txBody>
          <a:bodyPr>
            <a:prstTxWarp prst="textNoShape">
              <a:avLst/>
            </a:prstTxWarp>
            <a:spAutoFit/>
          </a:bodyPr>
          <a:lstStyle/>
          <a:p>
            <a:r>
              <a:rPr lang="en-US" sz="2000">
                <a:solidFill>
                  <a:schemeClr val="accent2"/>
                </a:solidFill>
                <a:latin typeface="Comic Sans MS" pitchFamily="-65" charset="0"/>
              </a:rPr>
              <a:t>Eigenschappen van zware quarks</a:t>
            </a:r>
          </a:p>
        </p:txBody>
      </p:sp>
      <p:sp>
        <p:nvSpPr>
          <p:cNvPr id="77829" name="Text Box 5"/>
          <p:cNvSpPr txBox="1">
            <a:spLocks noChangeArrowheads="1"/>
          </p:cNvSpPr>
          <p:nvPr/>
        </p:nvSpPr>
        <p:spPr bwMode="auto">
          <a:xfrm>
            <a:off x="6248400" y="914400"/>
            <a:ext cx="2522538" cy="400050"/>
          </a:xfrm>
          <a:prstGeom prst="rect">
            <a:avLst/>
          </a:prstGeom>
          <a:solidFill>
            <a:srgbClr val="FFCCFF"/>
          </a:solidFill>
          <a:ln w="19050">
            <a:solidFill>
              <a:srgbClr val="006600"/>
            </a:solidFill>
            <a:miter lim="800000"/>
            <a:headEnd/>
            <a:tailEnd/>
          </a:ln>
        </p:spPr>
        <p:txBody>
          <a:bodyPr wrap="none">
            <a:prstTxWarp prst="textNoShape">
              <a:avLst/>
            </a:prstTxWarp>
            <a:spAutoFit/>
          </a:bodyPr>
          <a:lstStyle/>
          <a:p>
            <a:r>
              <a:rPr lang="en-US" sz="2000">
                <a:solidFill>
                  <a:schemeClr val="accent2"/>
                </a:solidFill>
                <a:latin typeface="Comic Sans MS" pitchFamily="-65" charset="0"/>
              </a:rPr>
              <a:t>Quark-gluon plasma</a:t>
            </a:r>
          </a:p>
        </p:txBody>
      </p:sp>
      <p:sp>
        <p:nvSpPr>
          <p:cNvPr id="77830" name="Text Box 6"/>
          <p:cNvSpPr txBox="1">
            <a:spLocks noChangeArrowheads="1"/>
          </p:cNvSpPr>
          <p:nvPr/>
        </p:nvSpPr>
        <p:spPr bwMode="auto">
          <a:xfrm>
            <a:off x="762000" y="914400"/>
            <a:ext cx="1793875" cy="523875"/>
          </a:xfrm>
          <a:prstGeom prst="rect">
            <a:avLst/>
          </a:prstGeom>
          <a:solidFill>
            <a:srgbClr val="FFCCFF"/>
          </a:solidFill>
          <a:ln w="19050">
            <a:solidFill>
              <a:srgbClr val="006600"/>
            </a:solidFill>
            <a:miter lim="800000"/>
            <a:headEnd/>
            <a:tailEnd/>
          </a:ln>
        </p:spPr>
        <p:txBody>
          <a:bodyPr wrap="none">
            <a:prstTxWarp prst="textNoShape">
              <a:avLst/>
            </a:prstTxWarp>
            <a:spAutoFit/>
          </a:bodyPr>
          <a:lstStyle/>
          <a:p>
            <a:r>
              <a:rPr lang="en-US" sz="2800">
                <a:solidFill>
                  <a:srgbClr val="FF0000"/>
                </a:solidFill>
                <a:latin typeface="Comic Sans MS" pitchFamily="-65" charset="0"/>
              </a:rPr>
              <a:t>Algemeen</a:t>
            </a:r>
          </a:p>
        </p:txBody>
      </p:sp>
      <p:sp>
        <p:nvSpPr>
          <p:cNvPr id="77831" name="Text Box 7"/>
          <p:cNvSpPr txBox="1">
            <a:spLocks noChangeArrowheads="1"/>
          </p:cNvSpPr>
          <p:nvPr/>
        </p:nvSpPr>
        <p:spPr bwMode="auto">
          <a:xfrm>
            <a:off x="6969125" y="5572125"/>
            <a:ext cx="1793875" cy="523875"/>
          </a:xfrm>
          <a:prstGeom prst="rect">
            <a:avLst/>
          </a:prstGeom>
          <a:solidFill>
            <a:srgbClr val="FFCCFF"/>
          </a:solidFill>
          <a:ln w="19050">
            <a:solidFill>
              <a:srgbClr val="006600"/>
            </a:solidFill>
            <a:miter lim="800000"/>
            <a:headEnd/>
            <a:tailEnd/>
          </a:ln>
        </p:spPr>
        <p:txBody>
          <a:bodyPr wrap="none">
            <a:prstTxWarp prst="textNoShape">
              <a:avLst/>
            </a:prstTxWarp>
            <a:spAutoFit/>
          </a:bodyPr>
          <a:lstStyle/>
          <a:p>
            <a:pPr algn="r"/>
            <a:r>
              <a:rPr lang="en-US" sz="2800">
                <a:solidFill>
                  <a:srgbClr val="FF0000"/>
                </a:solidFill>
                <a:latin typeface="Comic Sans MS" pitchFamily="-65" charset="0"/>
              </a:rPr>
              <a:t>Algemeen</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223242" name="Picture 10" descr="option_1"/>
          <p:cNvPicPr>
            <a:picLocks noChangeAspect="1" noChangeArrowheads="1"/>
          </p:cNvPicPr>
          <p:nvPr/>
        </p:nvPicPr>
        <p:blipFill>
          <a:blip r:embed="rId3"/>
          <a:srcRect/>
          <a:stretch>
            <a:fillRect/>
          </a:stretch>
        </p:blipFill>
        <p:spPr bwMode="auto">
          <a:xfrm>
            <a:off x="1066800" y="228600"/>
            <a:ext cx="7620000" cy="5715000"/>
          </a:xfrm>
          <a:prstGeom prst="rect">
            <a:avLst/>
          </a:prstGeom>
          <a:ln>
            <a:noFill/>
          </a:ln>
          <a:effectLst>
            <a:softEdge rad="112500"/>
          </a:effectLst>
        </p:spPr>
      </p:pic>
      <p:sp>
        <p:nvSpPr>
          <p:cNvPr id="78852" name="Line 11"/>
          <p:cNvSpPr>
            <a:spLocks noChangeShapeType="1"/>
          </p:cNvSpPr>
          <p:nvPr/>
        </p:nvSpPr>
        <p:spPr bwMode="auto">
          <a:xfrm>
            <a:off x="3200400" y="3200400"/>
            <a:ext cx="0" cy="1905000"/>
          </a:xfrm>
          <a:prstGeom prst="line">
            <a:avLst/>
          </a:prstGeom>
          <a:noFill/>
          <a:ln w="38100">
            <a:solidFill>
              <a:srgbClr val="FF0000"/>
            </a:solidFill>
            <a:round/>
            <a:headEnd type="triangle" w="lg" len="lg"/>
            <a:tailEnd type="triangle" w="lg" len="lg"/>
          </a:ln>
        </p:spPr>
        <p:txBody>
          <a:bodyPr>
            <a:prstTxWarp prst="textNoShape">
              <a:avLst/>
            </a:prstTxWarp>
          </a:bodyPr>
          <a:lstStyle/>
          <a:p>
            <a:endParaRPr lang="en-US"/>
          </a:p>
        </p:txBody>
      </p:sp>
      <p:sp>
        <p:nvSpPr>
          <p:cNvPr id="46085" name="Text Box 12"/>
          <p:cNvSpPr txBox="1">
            <a:spLocks noChangeArrowheads="1"/>
          </p:cNvSpPr>
          <p:nvPr/>
        </p:nvSpPr>
        <p:spPr bwMode="auto">
          <a:xfrm>
            <a:off x="1905000" y="3886200"/>
            <a:ext cx="1120775" cy="369888"/>
          </a:xfrm>
          <a:prstGeom prst="rect">
            <a:avLst/>
          </a:prstGeom>
          <a:solidFill>
            <a:srgbClr val="FF9999"/>
          </a:solidFill>
          <a:ln w="9525">
            <a:noFill/>
            <a:miter lim="800000"/>
            <a:headEnd/>
            <a:tailEnd/>
          </a:ln>
        </p:spPr>
        <p:txBody>
          <a:bodyPr wrap="none">
            <a:prstTxWarp prst="textNoShape">
              <a:avLst/>
            </a:prstTxWarp>
            <a:spAutoFit/>
          </a:bodyPr>
          <a:lstStyle/>
          <a:p>
            <a:pPr>
              <a:defRPr/>
            </a:pPr>
            <a:r>
              <a:rPr lang="nl-NL" b="1" dirty="0">
                <a:solidFill>
                  <a:srgbClr val="FF0000"/>
                </a:solidFill>
                <a:latin typeface="+mn-lt"/>
                <a:ea typeface="Arial" charset="0"/>
                <a:cs typeface="Arial" charset="0"/>
              </a:rPr>
              <a:t>~100m</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grpSp>
        <p:nvGrpSpPr>
          <p:cNvPr id="80899" name="Group 3"/>
          <p:cNvGrpSpPr>
            <a:grpSpLocks/>
          </p:cNvGrpSpPr>
          <p:nvPr/>
        </p:nvGrpSpPr>
        <p:grpSpPr bwMode="auto">
          <a:xfrm>
            <a:off x="960438" y="304800"/>
            <a:ext cx="7650162" cy="5737225"/>
            <a:chOff x="717" y="530"/>
            <a:chExt cx="4819" cy="3614"/>
          </a:xfrm>
        </p:grpSpPr>
        <p:pic>
          <p:nvPicPr>
            <p:cNvPr id="80900" name="Picture 4" descr="40-cavern2"/>
            <p:cNvPicPr>
              <a:picLocks noChangeAspect="1" noChangeArrowheads="1"/>
            </p:cNvPicPr>
            <p:nvPr/>
          </p:nvPicPr>
          <p:blipFill>
            <a:blip r:embed="rId3"/>
            <a:srcRect/>
            <a:stretch>
              <a:fillRect/>
            </a:stretch>
          </p:blipFill>
          <p:spPr bwMode="auto">
            <a:xfrm>
              <a:off x="717" y="530"/>
              <a:ext cx="4819" cy="3614"/>
            </a:xfrm>
            <a:prstGeom prst="rect">
              <a:avLst/>
            </a:prstGeom>
            <a:noFill/>
            <a:ln w="9525">
              <a:noFill/>
              <a:miter lim="800000"/>
              <a:headEnd/>
              <a:tailEnd/>
            </a:ln>
          </p:spPr>
        </p:pic>
        <p:pic>
          <p:nvPicPr>
            <p:cNvPr id="80901" name="Picture 5" descr="Crossnc_transp"/>
            <p:cNvPicPr>
              <a:picLocks noChangeAspect="1" noChangeArrowheads="1"/>
            </p:cNvPicPr>
            <p:nvPr/>
          </p:nvPicPr>
          <p:blipFill>
            <a:blip r:embed="rId4"/>
            <a:srcRect/>
            <a:stretch>
              <a:fillRect/>
            </a:stretch>
          </p:blipFill>
          <p:spPr bwMode="auto">
            <a:xfrm>
              <a:off x="2420" y="1836"/>
              <a:ext cx="909" cy="926"/>
            </a:xfrm>
            <a:prstGeom prst="rect">
              <a:avLst/>
            </a:prstGeom>
            <a:noFill/>
            <a:ln w="9525">
              <a:noFill/>
              <a:miter lim="800000"/>
              <a:headEnd/>
              <a:tailEnd/>
            </a:ln>
          </p:spPr>
        </p:pic>
        <p:sp>
          <p:nvSpPr>
            <p:cNvPr id="80902" name="Text Box 6"/>
            <p:cNvSpPr txBox="1">
              <a:spLocks noChangeArrowheads="1"/>
            </p:cNvSpPr>
            <p:nvPr/>
          </p:nvSpPr>
          <p:spPr bwMode="auto">
            <a:xfrm>
              <a:off x="3522" y="701"/>
              <a:ext cx="574" cy="233"/>
            </a:xfrm>
            <a:prstGeom prst="rect">
              <a:avLst/>
            </a:prstGeom>
            <a:solidFill>
              <a:srgbClr val="FFFF99"/>
            </a:solidFill>
            <a:ln w="12700">
              <a:solidFill>
                <a:schemeClr val="tx2"/>
              </a:solidFill>
              <a:miter lim="800000"/>
              <a:headEnd type="none" w="sm" len="sm"/>
              <a:tailEnd type="none" w="sm" len="sm"/>
            </a:ln>
          </p:spPr>
          <p:txBody>
            <a:bodyPr wrap="none">
              <a:prstTxWarp prst="textNoShape">
                <a:avLst/>
              </a:prstTxWarp>
              <a:spAutoFit/>
            </a:bodyPr>
            <a:lstStyle/>
            <a:p>
              <a:r>
                <a:rPr lang="en-GB">
                  <a:solidFill>
                    <a:srgbClr val="0000FF"/>
                  </a:solidFill>
                </a:rPr>
                <a:t>ATLAS</a:t>
              </a:r>
            </a:p>
          </p:txBody>
        </p:sp>
        <p:sp>
          <p:nvSpPr>
            <p:cNvPr id="80903" name="Line 7"/>
            <p:cNvSpPr>
              <a:spLocks noChangeShapeType="1"/>
            </p:cNvSpPr>
            <p:nvPr/>
          </p:nvSpPr>
          <p:spPr bwMode="auto">
            <a:xfrm flipH="1">
              <a:off x="3264" y="994"/>
              <a:ext cx="440" cy="565"/>
            </a:xfrm>
            <a:prstGeom prst="line">
              <a:avLst/>
            </a:prstGeom>
            <a:noFill/>
            <a:ln w="12700">
              <a:solidFill>
                <a:schemeClr val="tx1"/>
              </a:solidFill>
              <a:round/>
              <a:headEnd type="none" w="sm" len="sm"/>
              <a:tailEnd type="triangle" w="sm" len="sm"/>
            </a:ln>
          </p:spPr>
          <p:txBody>
            <a:bodyPr>
              <a:prstTxWarp prst="textNoShape">
                <a:avLst/>
              </a:prstTxWarp>
            </a:bodyPr>
            <a:lstStyle/>
            <a:p>
              <a:endParaRPr lang="en-US"/>
            </a:p>
          </p:txBody>
        </p:sp>
        <p:sp>
          <p:nvSpPr>
            <p:cNvPr id="80904" name="Text Box 8"/>
            <p:cNvSpPr txBox="1">
              <a:spLocks noChangeArrowheads="1"/>
            </p:cNvSpPr>
            <p:nvPr/>
          </p:nvSpPr>
          <p:spPr bwMode="auto">
            <a:xfrm>
              <a:off x="1761" y="3005"/>
              <a:ext cx="439" cy="233"/>
            </a:xfrm>
            <a:prstGeom prst="rect">
              <a:avLst/>
            </a:prstGeom>
            <a:solidFill>
              <a:srgbClr val="FFFF99"/>
            </a:solidFill>
            <a:ln w="12700">
              <a:solidFill>
                <a:schemeClr val="tx2"/>
              </a:solidFill>
              <a:miter lim="800000"/>
              <a:headEnd type="none" w="sm" len="sm"/>
              <a:tailEnd type="none" w="sm" len="sm"/>
            </a:ln>
          </p:spPr>
          <p:txBody>
            <a:bodyPr wrap="none">
              <a:prstTxWarp prst="textNoShape">
                <a:avLst/>
              </a:prstTxWarp>
              <a:spAutoFit/>
            </a:bodyPr>
            <a:lstStyle/>
            <a:p>
              <a:r>
                <a:rPr lang="en-GB">
                  <a:solidFill>
                    <a:srgbClr val="0000FF"/>
                  </a:solidFill>
                </a:rPr>
                <a:t>CMS</a:t>
              </a:r>
            </a:p>
          </p:txBody>
        </p:sp>
        <p:sp>
          <p:nvSpPr>
            <p:cNvPr id="80905" name="Line 9"/>
            <p:cNvSpPr>
              <a:spLocks noChangeShapeType="1"/>
            </p:cNvSpPr>
            <p:nvPr/>
          </p:nvSpPr>
          <p:spPr bwMode="auto">
            <a:xfrm flipV="1">
              <a:off x="2191" y="2507"/>
              <a:ext cx="565" cy="509"/>
            </a:xfrm>
            <a:prstGeom prst="line">
              <a:avLst/>
            </a:prstGeom>
            <a:noFill/>
            <a:ln w="12700">
              <a:solidFill>
                <a:schemeClr val="tx1"/>
              </a:solidFill>
              <a:round/>
              <a:headEnd type="none" w="sm" len="sm"/>
              <a:tailEnd type="triangle" w="sm" len="sm"/>
            </a:ln>
          </p:spPr>
          <p:txBody>
            <a:bodyPr>
              <a:prstTxWarp prst="textNoShape">
                <a:avLst/>
              </a:prstTxWarp>
            </a:bodyPr>
            <a:lstStyle/>
            <a:p>
              <a:endParaRPr lang="en-US"/>
            </a:p>
          </p:txBody>
        </p:sp>
      </p:gr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6" name="Picture 3" descr="TKinstall2_72dpi"/>
          <p:cNvPicPr>
            <a:picLocks noChangeAspect="1" noChangeArrowheads="1"/>
          </p:cNvPicPr>
          <p:nvPr/>
        </p:nvPicPr>
        <p:blipFill>
          <a:blip r:embed="rId3"/>
          <a:srcRect/>
          <a:stretch>
            <a:fillRect/>
          </a:stretch>
        </p:blipFill>
        <p:spPr bwMode="auto">
          <a:xfrm>
            <a:off x="1046163" y="361950"/>
            <a:ext cx="6923087" cy="5194300"/>
          </a:xfrm>
          <a:prstGeom prst="rect">
            <a:avLst/>
          </a:prstGeom>
          <a:noFill/>
          <a:ln w="9525">
            <a:noFill/>
            <a:miter lim="800000"/>
            <a:headEnd/>
            <a:tailEnd/>
          </a:ln>
        </p:spPr>
      </p:pic>
      <p:sp>
        <p:nvSpPr>
          <p:cNvPr id="82947" name="Text Box 4"/>
          <p:cNvSpPr txBox="1">
            <a:spLocks noChangeArrowheads="1"/>
          </p:cNvSpPr>
          <p:nvPr/>
        </p:nvSpPr>
        <p:spPr bwMode="auto">
          <a:xfrm>
            <a:off x="4841875" y="381000"/>
            <a:ext cx="3159125" cy="396875"/>
          </a:xfrm>
          <a:prstGeom prst="rect">
            <a:avLst/>
          </a:prstGeom>
          <a:noFill/>
          <a:ln w="9525">
            <a:noFill/>
            <a:miter lim="800000"/>
            <a:headEnd/>
            <a:tailEnd/>
          </a:ln>
        </p:spPr>
        <p:txBody>
          <a:bodyPr wrap="none">
            <a:prstTxWarp prst="textNoShape">
              <a:avLst/>
            </a:prstTxWarp>
            <a:spAutoFit/>
          </a:bodyPr>
          <a:lstStyle/>
          <a:p>
            <a:r>
              <a:rPr lang="nl-NL" sz="2000" b="1">
                <a:solidFill>
                  <a:schemeClr val="bg1"/>
                </a:solidFill>
              </a:rPr>
              <a:t>Tracker installed Dec ‘07</a:t>
            </a:r>
          </a:p>
        </p:txBody>
      </p:sp>
      <p:sp>
        <p:nvSpPr>
          <p:cNvPr id="82948" name="Rectangle 5"/>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82949" name="Picture 6" descr="Figure_4"/>
          <p:cNvPicPr>
            <a:picLocks noChangeAspect="1" noChangeArrowheads="1"/>
          </p:cNvPicPr>
          <p:nvPr/>
        </p:nvPicPr>
        <p:blipFill>
          <a:blip r:embed="rId4"/>
          <a:srcRect/>
          <a:stretch>
            <a:fillRect/>
          </a:stretch>
        </p:blipFill>
        <p:spPr bwMode="auto">
          <a:xfrm>
            <a:off x="803275" y="152400"/>
            <a:ext cx="8077200" cy="5773738"/>
          </a:xfrm>
          <a:prstGeom prst="rect">
            <a:avLst/>
          </a:prstGeom>
          <a:noFill/>
          <a:ln w="9525">
            <a:noFill/>
            <a:miter lim="800000"/>
            <a:headEnd/>
            <a:tailEnd/>
          </a:ln>
        </p:spPr>
      </p:pic>
      <p:sp>
        <p:nvSpPr>
          <p:cNvPr id="82950" name="Text Box 7"/>
          <p:cNvSpPr txBox="1">
            <a:spLocks noChangeArrowheads="1"/>
          </p:cNvSpPr>
          <p:nvPr/>
        </p:nvSpPr>
        <p:spPr bwMode="auto">
          <a:xfrm>
            <a:off x="5756275" y="228600"/>
            <a:ext cx="3159125" cy="396875"/>
          </a:xfrm>
          <a:prstGeom prst="rect">
            <a:avLst/>
          </a:prstGeom>
          <a:noFill/>
          <a:ln w="9525">
            <a:noFill/>
            <a:miter lim="800000"/>
            <a:headEnd/>
            <a:tailEnd/>
          </a:ln>
        </p:spPr>
        <p:txBody>
          <a:bodyPr wrap="none">
            <a:prstTxWarp prst="textNoShape">
              <a:avLst/>
            </a:prstTxWarp>
            <a:spAutoFit/>
          </a:bodyPr>
          <a:lstStyle/>
          <a:p>
            <a:r>
              <a:rPr lang="nl-NL" sz="2000" b="1">
                <a:solidFill>
                  <a:schemeClr val="bg1"/>
                </a:solidFill>
              </a:rPr>
              <a:t>Tracker installed Dec ‘07</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0" y="0"/>
            <a:ext cx="8382000" cy="1143000"/>
          </a:xfrm>
        </p:spPr>
        <p:txBody>
          <a:bodyPr/>
          <a:lstStyle/>
          <a:p>
            <a:pPr eaLnBrk="1" hangingPunct="1"/>
            <a:r>
              <a:rPr lang="en-US" sz="3800" b="1" smtClean="0">
                <a:solidFill>
                  <a:srgbClr val="0000FF"/>
                </a:solidFill>
              </a:rPr>
              <a:t>Proton botsingen bij de LHC te CERN</a:t>
            </a:r>
          </a:p>
        </p:txBody>
      </p:sp>
      <p:pic>
        <p:nvPicPr>
          <p:cNvPr id="3" name="Picture 8"/>
          <p:cNvPicPr>
            <a:picLocks noChangeAspect="1" noChangeArrowheads="1"/>
          </p:cNvPicPr>
          <p:nvPr/>
        </p:nvPicPr>
        <p:blipFill>
          <a:blip r:embed="rId2">
            <a:clrChange>
              <a:clrFrom>
                <a:srgbClr val="FFFFFC"/>
              </a:clrFrom>
              <a:clrTo>
                <a:srgbClr val="FFFFFC">
                  <a:alpha val="0"/>
                </a:srgbClr>
              </a:clrTo>
            </a:clrChange>
          </a:blip>
          <a:srcRect l="3429" t="10698" r="14880" b="17473"/>
          <a:stretch>
            <a:fillRect/>
          </a:stretch>
        </p:blipFill>
        <p:spPr bwMode="auto">
          <a:xfrm>
            <a:off x="914400" y="892315"/>
            <a:ext cx="7858097" cy="4898885"/>
          </a:xfrm>
          <a:prstGeom prst="rect">
            <a:avLst/>
          </a:prstGeom>
          <a:solidFill>
            <a:srgbClr val="FFFFFF"/>
          </a:solidFill>
          <a:ln>
            <a:noFill/>
          </a:ln>
          <a:effectLst>
            <a:softEdge rad="38100"/>
          </a:effectLst>
        </p:spPr>
      </p:pic>
      <p:sp>
        <p:nvSpPr>
          <p:cNvPr id="5" name="Text Box 11"/>
          <p:cNvSpPr txBox="1">
            <a:spLocks noChangeArrowheads="1"/>
          </p:cNvSpPr>
          <p:nvPr/>
        </p:nvSpPr>
        <p:spPr bwMode="auto">
          <a:xfrm>
            <a:off x="7089775" y="2695575"/>
            <a:ext cx="1520825" cy="276225"/>
          </a:xfrm>
          <a:prstGeom prst="rect">
            <a:avLst/>
          </a:prstGeom>
          <a:solidFill>
            <a:srgbClr val="FFFFFF"/>
          </a:solidFill>
          <a:ln w="9525">
            <a:noFill/>
            <a:miter lim="800000"/>
            <a:headEnd/>
            <a:tailEnd/>
          </a:ln>
          <a:effectLst/>
        </p:spPr>
        <p:txBody>
          <a:bodyPr>
            <a:prstTxWarp prst="textNoShape">
              <a:avLst/>
            </a:prstTxWarp>
            <a:spAutoFit/>
          </a:bodyPr>
          <a:lstStyle/>
          <a:p>
            <a:pPr>
              <a:defRPr/>
            </a:pPr>
            <a:r>
              <a:rPr lang="en-US" sz="1200" b="1" dirty="0">
                <a:solidFill>
                  <a:srgbClr val="000099"/>
                </a:solidFill>
                <a:latin typeface="+mn-lt"/>
                <a:ea typeface="Arial" charset="0"/>
                <a:cs typeface="Arial" charset="0"/>
              </a:rPr>
              <a:t>7.5 </a:t>
            </a:r>
            <a:r>
              <a:rPr lang="en-US" sz="1200" b="1" dirty="0" err="1">
                <a:solidFill>
                  <a:srgbClr val="000099"/>
                </a:solidFill>
                <a:latin typeface="+mn-lt"/>
                <a:ea typeface="Arial" charset="0"/>
                <a:cs typeface="Arial" charset="0"/>
              </a:rPr>
              <a:t>m</a:t>
            </a:r>
            <a:r>
              <a:rPr lang="en-US" sz="1200" b="1" dirty="0">
                <a:solidFill>
                  <a:srgbClr val="000099"/>
                </a:solidFill>
                <a:latin typeface="+mn-lt"/>
                <a:ea typeface="Arial" charset="0"/>
                <a:cs typeface="Arial" charset="0"/>
              </a:rPr>
              <a:t> of 25 ns</a:t>
            </a:r>
          </a:p>
        </p:txBody>
      </p:sp>
      <p:sp>
        <p:nvSpPr>
          <p:cNvPr id="6" name="Text Box 12"/>
          <p:cNvSpPr txBox="1">
            <a:spLocks noChangeArrowheads="1"/>
          </p:cNvSpPr>
          <p:nvPr/>
        </p:nvSpPr>
        <p:spPr bwMode="auto">
          <a:xfrm>
            <a:off x="4953000" y="4343400"/>
            <a:ext cx="1166813" cy="276225"/>
          </a:xfrm>
          <a:prstGeom prst="rect">
            <a:avLst/>
          </a:prstGeom>
          <a:solidFill>
            <a:srgbClr val="FFFFFF"/>
          </a:solidFill>
          <a:ln w="9525">
            <a:noFill/>
            <a:miter lim="800000"/>
            <a:headEnd/>
            <a:tailEnd/>
          </a:ln>
          <a:effectLst/>
        </p:spPr>
        <p:txBody>
          <a:bodyPr>
            <a:prstTxWarp prst="textNoShape">
              <a:avLst/>
            </a:prstTxWarp>
            <a:spAutoFit/>
          </a:bodyPr>
          <a:lstStyle/>
          <a:p>
            <a:pPr>
              <a:defRPr/>
            </a:pPr>
            <a:r>
              <a:rPr lang="en-US" sz="1200" b="1" dirty="0">
                <a:solidFill>
                  <a:srgbClr val="000099"/>
                </a:solidFill>
                <a:latin typeface="+mn-lt"/>
                <a:ea typeface="Arial" charset="0"/>
                <a:cs typeface="Arial" charset="0"/>
              </a:rPr>
              <a:t>10</a:t>
            </a:r>
            <a:r>
              <a:rPr lang="en-US" sz="1200" b="1" baseline="30000" dirty="0">
                <a:solidFill>
                  <a:srgbClr val="000099"/>
                </a:solidFill>
                <a:latin typeface="+mn-lt"/>
                <a:ea typeface="Arial" charset="0"/>
                <a:cs typeface="Arial" charset="0"/>
              </a:rPr>
              <a:t>7</a:t>
            </a:r>
            <a:r>
              <a:rPr lang="en-US" sz="1200" b="1" dirty="0">
                <a:solidFill>
                  <a:srgbClr val="000099"/>
                </a:solidFill>
                <a:latin typeface="+mn-lt"/>
                <a:ea typeface="Arial" charset="0"/>
                <a:cs typeface="Arial" charset="0"/>
              </a:rPr>
              <a:t> -10</a:t>
            </a:r>
            <a:r>
              <a:rPr lang="en-US" sz="1200" b="1" baseline="30000" dirty="0">
                <a:solidFill>
                  <a:srgbClr val="000099"/>
                </a:solidFill>
                <a:latin typeface="+mn-lt"/>
                <a:ea typeface="Arial" charset="0"/>
                <a:cs typeface="Arial" charset="0"/>
              </a:rPr>
              <a:t>9</a:t>
            </a:r>
            <a:r>
              <a:rPr lang="en-US" sz="1200" b="1" dirty="0">
                <a:solidFill>
                  <a:srgbClr val="000099"/>
                </a:solidFill>
                <a:latin typeface="+mn-lt"/>
                <a:ea typeface="Arial" charset="0"/>
                <a:cs typeface="Arial" charset="0"/>
              </a:rPr>
              <a:t> Hz</a:t>
            </a:r>
          </a:p>
        </p:txBody>
      </p:sp>
      <p:sp>
        <p:nvSpPr>
          <p:cNvPr id="7" name="Text Box 13"/>
          <p:cNvSpPr txBox="1">
            <a:spLocks noChangeArrowheads="1"/>
          </p:cNvSpPr>
          <p:nvPr/>
        </p:nvSpPr>
        <p:spPr bwMode="auto">
          <a:xfrm>
            <a:off x="4800600" y="5257800"/>
            <a:ext cx="1447800" cy="276225"/>
          </a:xfrm>
          <a:prstGeom prst="rect">
            <a:avLst/>
          </a:prstGeom>
          <a:solidFill>
            <a:srgbClr val="FFFFFF"/>
          </a:solidFill>
          <a:ln w="9525">
            <a:noFill/>
            <a:miter lim="800000"/>
            <a:headEnd/>
            <a:tailEnd/>
          </a:ln>
          <a:effectLst/>
        </p:spPr>
        <p:txBody>
          <a:bodyPr>
            <a:prstTxWarp prst="textNoShape">
              <a:avLst/>
            </a:prstTxWarp>
            <a:spAutoFit/>
          </a:bodyPr>
          <a:lstStyle/>
          <a:p>
            <a:pPr>
              <a:defRPr/>
            </a:pPr>
            <a:r>
              <a:rPr lang="en-US" sz="1200" b="1" dirty="0">
                <a:solidFill>
                  <a:srgbClr val="000099"/>
                </a:solidFill>
                <a:latin typeface="+mn-lt"/>
                <a:ea typeface="Arial" charset="0"/>
                <a:cs typeface="Arial" charset="0"/>
              </a:rPr>
              <a:t>10</a:t>
            </a:r>
            <a:r>
              <a:rPr lang="en-US" sz="1200" b="1" baseline="30000" dirty="0">
                <a:solidFill>
                  <a:srgbClr val="000099"/>
                </a:solidFill>
                <a:latin typeface="+mn-lt"/>
                <a:ea typeface="Arial" charset="0"/>
                <a:cs typeface="Arial" charset="0"/>
              </a:rPr>
              <a:t>-2</a:t>
            </a:r>
            <a:r>
              <a:rPr lang="en-US" sz="1200" b="1" dirty="0">
                <a:solidFill>
                  <a:srgbClr val="000099"/>
                </a:solidFill>
                <a:latin typeface="+mn-lt"/>
                <a:ea typeface="Arial" charset="0"/>
                <a:cs typeface="Arial" charset="0"/>
              </a:rPr>
              <a:t> -10</a:t>
            </a:r>
            <a:r>
              <a:rPr lang="en-US" sz="1200" b="1" baseline="30000" dirty="0">
                <a:solidFill>
                  <a:srgbClr val="000099"/>
                </a:solidFill>
                <a:latin typeface="+mn-lt"/>
                <a:ea typeface="Arial" charset="0"/>
                <a:cs typeface="Arial" charset="0"/>
              </a:rPr>
              <a:t>-5</a:t>
            </a:r>
            <a:r>
              <a:rPr lang="en-US" sz="1200" b="1" dirty="0">
                <a:solidFill>
                  <a:srgbClr val="000099"/>
                </a:solidFill>
                <a:latin typeface="+mn-lt"/>
                <a:ea typeface="Arial" charset="0"/>
                <a:cs typeface="Arial" charset="0"/>
              </a:rPr>
              <a:t> Hz</a:t>
            </a:r>
          </a:p>
        </p:txBody>
      </p:sp>
      <p:sp>
        <p:nvSpPr>
          <p:cNvPr id="84999" name="Rectangle 14"/>
          <p:cNvSpPr>
            <a:spLocks noChangeArrowheads="1"/>
          </p:cNvSpPr>
          <p:nvPr/>
        </p:nvSpPr>
        <p:spPr bwMode="auto">
          <a:xfrm>
            <a:off x="5740400" y="1425575"/>
            <a:ext cx="2805113" cy="955675"/>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9" name="Rectangle 8"/>
          <p:cNvSpPr/>
          <p:nvPr/>
        </p:nvSpPr>
        <p:spPr>
          <a:xfrm>
            <a:off x="6019800" y="4648200"/>
            <a:ext cx="2743200" cy="1143000"/>
          </a:xfrm>
          <a:prstGeom prst="rect">
            <a:avLst/>
          </a:prstGeom>
          <a:solidFill>
            <a:srgbClr val="FFFFFF"/>
          </a:solidFill>
          <a:ln>
            <a:solidFill>
              <a:schemeClr val="bg1"/>
            </a:solidFill>
          </a:ln>
          <a:effectLst>
            <a:softEdge rad="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003" name="Text Box 17"/>
          <p:cNvSpPr txBox="1">
            <a:spLocks noChangeArrowheads="1"/>
          </p:cNvSpPr>
          <p:nvPr/>
        </p:nvSpPr>
        <p:spPr bwMode="auto">
          <a:xfrm>
            <a:off x="3962400" y="1122363"/>
            <a:ext cx="4572000" cy="784225"/>
          </a:xfrm>
          <a:prstGeom prst="rect">
            <a:avLst/>
          </a:prstGeom>
          <a:solidFill>
            <a:srgbClr val="CCFFCC"/>
          </a:solidFill>
          <a:ln w="19050">
            <a:solidFill>
              <a:srgbClr val="008000"/>
            </a:solidFill>
            <a:miter lim="800000"/>
            <a:headEnd/>
            <a:tailEnd/>
          </a:ln>
        </p:spPr>
        <p:txBody>
          <a:bodyPr>
            <a:prstTxWarp prst="textNoShape">
              <a:avLst/>
            </a:prstTxWarp>
            <a:spAutoFit/>
          </a:bodyPr>
          <a:lstStyle/>
          <a:p>
            <a:pPr algn="ctr"/>
            <a:r>
              <a:rPr lang="en-US" sz="1500" b="1">
                <a:solidFill>
                  <a:srgbClr val="000099"/>
                </a:solidFill>
                <a:latin typeface="Verdana" pitchFamily="-65" charset="0"/>
              </a:rPr>
              <a:t>40M bundelkruisingen per seconde</a:t>
            </a:r>
          </a:p>
          <a:p>
            <a:pPr algn="ctr"/>
            <a:r>
              <a:rPr lang="en-US" sz="1500" b="1">
                <a:solidFill>
                  <a:srgbClr val="000099"/>
                </a:solidFill>
                <a:latin typeface="Verdana" pitchFamily="-65" charset="0"/>
              </a:rPr>
              <a:t>1 botsing = 1 </a:t>
            </a:r>
            <a:r>
              <a:rPr lang="en-US" sz="1500" b="1">
                <a:solidFill>
                  <a:srgbClr val="000090"/>
                </a:solidFill>
                <a:latin typeface="Verdana" pitchFamily="-65" charset="0"/>
              </a:rPr>
              <a:t>Mbyte detector informatie</a:t>
            </a:r>
          </a:p>
          <a:p>
            <a:pPr algn="ctr"/>
            <a:r>
              <a:rPr lang="en-US" sz="1500" b="1">
                <a:solidFill>
                  <a:srgbClr val="000099"/>
                </a:solidFill>
                <a:latin typeface="Verdana" pitchFamily="-65" charset="0"/>
              </a:rPr>
              <a:t>Max. 100 botsingen/s wegschrijven</a:t>
            </a:r>
          </a:p>
        </p:txBody>
      </p:sp>
      <p:sp>
        <p:nvSpPr>
          <p:cNvPr id="11" name="Curved Left Arrow 10"/>
          <p:cNvSpPr/>
          <p:nvPr/>
        </p:nvSpPr>
        <p:spPr>
          <a:xfrm>
            <a:off x="6096000" y="4419600"/>
            <a:ext cx="731838" cy="1216025"/>
          </a:xfrm>
          <a:prstGeom prst="curvedLeftArrow">
            <a:avLst>
              <a:gd name="adj1" fmla="val 14415"/>
              <a:gd name="adj2" fmla="val 50000"/>
              <a:gd name="adj3" fmla="val 25000"/>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TextBox 11"/>
          <p:cNvSpPr txBox="1"/>
          <p:nvPr/>
        </p:nvSpPr>
        <p:spPr>
          <a:xfrm>
            <a:off x="7010400" y="4495800"/>
            <a:ext cx="1981200" cy="954088"/>
          </a:xfrm>
          <a:prstGeom prst="rect">
            <a:avLst/>
          </a:prstGeom>
          <a:solidFill>
            <a:srgbClr val="CCFFCC"/>
          </a:solidFill>
          <a:ln>
            <a:solidFill>
              <a:srgbClr val="008000"/>
            </a:solidFill>
          </a:ln>
        </p:spPr>
        <p:txBody>
          <a:bodyPr>
            <a:spAutoFit/>
          </a:bodyPr>
          <a:lstStyle/>
          <a:p>
            <a:pPr>
              <a:defRPr/>
            </a:pPr>
            <a:r>
              <a:rPr lang="en-US" sz="1400" b="1" dirty="0" err="1">
                <a:solidFill>
                  <a:srgbClr val="000090"/>
                </a:solidFill>
                <a:latin typeface="+mn-lt"/>
                <a:ea typeface="Arial" charset="0"/>
                <a:cs typeface="Arial" charset="0"/>
              </a:rPr>
              <a:t>Voorspelling</a:t>
            </a:r>
            <a:r>
              <a:rPr lang="en-US" sz="1400" b="1" dirty="0">
                <a:solidFill>
                  <a:srgbClr val="000090"/>
                </a:solidFill>
                <a:latin typeface="+mn-lt"/>
                <a:ea typeface="Arial" charset="0"/>
                <a:cs typeface="Arial" charset="0"/>
              </a:rPr>
              <a:t> </a:t>
            </a:r>
            <a:r>
              <a:rPr lang="en-US" sz="1400" b="1" dirty="0" err="1">
                <a:solidFill>
                  <a:srgbClr val="000090"/>
                </a:solidFill>
                <a:latin typeface="+mn-lt"/>
                <a:ea typeface="Arial" charset="0"/>
                <a:cs typeface="Arial" charset="0"/>
              </a:rPr>
              <a:t>dat</a:t>
            </a:r>
            <a:r>
              <a:rPr lang="en-US" sz="1400" b="1" dirty="0">
                <a:solidFill>
                  <a:srgbClr val="000090"/>
                </a:solidFill>
                <a:latin typeface="+mn-lt"/>
                <a:ea typeface="Arial" charset="0"/>
                <a:cs typeface="Arial" charset="0"/>
              </a:rPr>
              <a:t> </a:t>
            </a:r>
            <a:r>
              <a:rPr lang="en-US" sz="1400" b="1" dirty="0" err="1">
                <a:solidFill>
                  <a:srgbClr val="000090"/>
                </a:solidFill>
                <a:latin typeface="+mn-lt"/>
                <a:ea typeface="Arial" charset="0"/>
                <a:cs typeface="Arial" charset="0"/>
              </a:rPr>
              <a:t>slechts</a:t>
            </a:r>
            <a:r>
              <a:rPr lang="en-US" sz="1400" b="1" dirty="0">
                <a:solidFill>
                  <a:srgbClr val="000090"/>
                </a:solidFill>
                <a:latin typeface="+mn-lt"/>
                <a:ea typeface="Arial" charset="0"/>
                <a:cs typeface="Arial" charset="0"/>
              </a:rPr>
              <a:t> 1 per 10</a:t>
            </a:r>
            <a:r>
              <a:rPr lang="en-US" sz="1400" b="1" baseline="30000" dirty="0">
                <a:solidFill>
                  <a:srgbClr val="000090"/>
                </a:solidFill>
                <a:latin typeface="+mn-lt"/>
                <a:ea typeface="Arial" charset="0"/>
                <a:cs typeface="Arial" charset="0"/>
              </a:rPr>
              <a:t>10</a:t>
            </a:r>
            <a:r>
              <a:rPr lang="en-US" sz="1400" b="1" dirty="0">
                <a:solidFill>
                  <a:srgbClr val="000090"/>
                </a:solidFill>
                <a:latin typeface="+mn-lt"/>
                <a:ea typeface="Arial" charset="0"/>
                <a:cs typeface="Arial" charset="0"/>
              </a:rPr>
              <a:t> </a:t>
            </a:r>
            <a:r>
              <a:rPr lang="en-US" sz="1400" b="1" dirty="0" err="1">
                <a:solidFill>
                  <a:srgbClr val="000090"/>
                </a:solidFill>
                <a:latin typeface="+mn-lt"/>
                <a:ea typeface="Arial" charset="0"/>
                <a:cs typeface="Arial" charset="0"/>
              </a:rPr>
              <a:t>botsingen</a:t>
            </a:r>
            <a:r>
              <a:rPr lang="en-US" sz="1400" b="1" dirty="0">
                <a:solidFill>
                  <a:srgbClr val="000090"/>
                </a:solidFill>
                <a:latin typeface="+mn-lt"/>
                <a:ea typeface="Arial" charset="0"/>
                <a:cs typeface="Arial" charset="0"/>
              </a:rPr>
              <a:t> </a:t>
            </a:r>
            <a:r>
              <a:rPr lang="en-US" sz="1400" b="1" dirty="0" err="1">
                <a:solidFill>
                  <a:srgbClr val="000090"/>
                </a:solidFill>
                <a:latin typeface="+mn-lt"/>
                <a:ea typeface="Arial" charset="0"/>
                <a:cs typeface="Arial" charset="0"/>
              </a:rPr>
              <a:t>interessant</a:t>
            </a:r>
            <a:r>
              <a:rPr lang="en-US" sz="1400" b="1" dirty="0">
                <a:solidFill>
                  <a:srgbClr val="000090"/>
                </a:solidFill>
                <a:latin typeface="+mn-lt"/>
                <a:ea typeface="Arial" charset="0"/>
                <a:cs typeface="Arial" charset="0"/>
              </a:rPr>
              <a:t> is</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971550" y="0"/>
            <a:ext cx="7943850" cy="1143000"/>
          </a:xfrm>
        </p:spPr>
        <p:txBody>
          <a:bodyPr/>
          <a:lstStyle/>
          <a:p>
            <a:pPr eaLnBrk="1" hangingPunct="1"/>
            <a:r>
              <a:rPr lang="en-US" sz="4000" b="1" smtClean="0">
                <a:solidFill>
                  <a:srgbClr val="0000FF"/>
                </a:solidFill>
              </a:rPr>
              <a:t>Uitlezen van de botsing met CMS</a:t>
            </a:r>
          </a:p>
        </p:txBody>
      </p:sp>
      <p:pic>
        <p:nvPicPr>
          <p:cNvPr id="3" name="Picture 2" descr="gen-2007-004.jpg"/>
          <p:cNvPicPr>
            <a:picLocks noChangeAspect="1"/>
          </p:cNvPicPr>
          <p:nvPr/>
        </p:nvPicPr>
        <p:blipFill>
          <a:blip r:embed="rId2"/>
          <a:stretch>
            <a:fillRect/>
          </a:stretch>
        </p:blipFill>
        <p:spPr>
          <a:xfrm>
            <a:off x="1219200" y="977080"/>
            <a:ext cx="7010400" cy="4814120"/>
          </a:xfrm>
          <a:prstGeom prst="rect">
            <a:avLst/>
          </a:prstGeom>
          <a:ln>
            <a:noFill/>
          </a:ln>
          <a:effectLst>
            <a:softEdge rad="112500"/>
          </a:effectLst>
        </p:spPr>
      </p:pic>
      <p:sp>
        <p:nvSpPr>
          <p:cNvPr id="4" name="TextBox 3"/>
          <p:cNvSpPr txBox="1"/>
          <p:nvPr/>
        </p:nvSpPr>
        <p:spPr>
          <a:xfrm>
            <a:off x="4191000" y="5221069"/>
            <a:ext cx="4724400" cy="646331"/>
          </a:xfrm>
          <a:prstGeom prst="rect">
            <a:avLst/>
          </a:prstGeom>
          <a:solidFill>
            <a:srgbClr val="CCFFCC"/>
          </a:solidFill>
          <a:effectLst>
            <a:outerShdw blurRad="50800" dist="38100" dir="18900000" algn="tr">
              <a:srgbClr val="000000">
                <a:alpha val="43000"/>
              </a:srgbClr>
            </a:outerShdw>
            <a:softEdge rad="25400"/>
          </a:effectLst>
        </p:spPr>
        <p:txBody>
          <a:bodyPr>
            <a:prstTxWarp prst="textNoShape">
              <a:avLst/>
            </a:prstTxWarp>
            <a:spAutoFit/>
          </a:bodyPr>
          <a:lstStyle/>
          <a:p>
            <a:pPr>
              <a:defRPr/>
            </a:pPr>
            <a:r>
              <a:rPr lang="en-US">
                <a:solidFill>
                  <a:srgbClr val="000090"/>
                </a:solidFill>
                <a:latin typeface="Arial" charset="0"/>
                <a:ea typeface="Arial" charset="0"/>
                <a:cs typeface="Arial" charset="0"/>
              </a:rPr>
              <a:t>Miljoenen uitleeskanalen moeten verbonden worden om een botsing te reconstrueren</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688975" y="228600"/>
            <a:ext cx="8378825" cy="369888"/>
          </a:xfrm>
          <a:prstGeom prst="rect">
            <a:avLst/>
          </a:prstGeom>
          <a:noFill/>
          <a:ln w="9525">
            <a:noFill/>
            <a:miter lim="800000"/>
            <a:headEnd/>
            <a:tailEnd/>
          </a:ln>
          <a:effectLst/>
        </p:spPr>
        <p:txBody>
          <a:bodyPr wrap="none">
            <a:prstTxWarp prst="textNoShape">
              <a:avLst/>
            </a:prstTxWarp>
            <a:spAutoFit/>
          </a:bodyPr>
          <a:lstStyle/>
          <a:p>
            <a:pPr algn="ctr">
              <a:defRPr/>
            </a:pPr>
            <a:r>
              <a:rPr lang="en-US" b="1" dirty="0" err="1">
                <a:solidFill>
                  <a:srgbClr val="0000FF"/>
                </a:solidFill>
                <a:latin typeface="+mn-lt"/>
                <a:ea typeface="Arial" charset="0"/>
                <a:cs typeface="Arial" charset="0"/>
              </a:rPr>
              <a:t>Een</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korte</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periode</a:t>
            </a:r>
            <a:r>
              <a:rPr lang="en-US" b="1" dirty="0">
                <a:solidFill>
                  <a:srgbClr val="0000FF"/>
                </a:solidFill>
                <a:latin typeface="+mn-lt"/>
                <a:ea typeface="Arial" charset="0"/>
                <a:cs typeface="Arial" charset="0"/>
              </a:rPr>
              <a:t> van </a:t>
            </a:r>
            <a:r>
              <a:rPr lang="en-US" b="1" dirty="0" err="1">
                <a:solidFill>
                  <a:srgbClr val="0000FF"/>
                </a:solidFill>
                <a:latin typeface="+mn-lt"/>
                <a:ea typeface="Arial" charset="0"/>
                <a:cs typeface="Arial" charset="0"/>
              </a:rPr>
              <a:t>inflatie</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snelle</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groei</a:t>
            </a:r>
            <a:r>
              <a:rPr lang="en-US" b="1" dirty="0">
                <a:solidFill>
                  <a:srgbClr val="0000FF"/>
                </a:solidFill>
                <a:latin typeface="+mn-lt"/>
                <a:ea typeface="Arial" charset="0"/>
                <a:cs typeface="Arial" charset="0"/>
              </a:rPr>
              <a:t> van het </a:t>
            </a:r>
            <a:r>
              <a:rPr lang="en-US" b="1" dirty="0" err="1">
                <a:solidFill>
                  <a:srgbClr val="0000FF"/>
                </a:solidFill>
                <a:latin typeface="+mn-lt"/>
                <a:ea typeface="Arial" charset="0"/>
                <a:cs typeface="Arial" charset="0"/>
              </a:rPr>
              <a:t>Universum</a:t>
            </a:r>
            <a:endParaRPr lang="en-US" b="1" dirty="0">
              <a:solidFill>
                <a:srgbClr val="0000FF"/>
              </a:solidFill>
              <a:latin typeface="+mn-lt"/>
              <a:ea typeface="Arial" charset="0"/>
              <a:cs typeface="Arial" charset="0"/>
            </a:endParaRPr>
          </a:p>
        </p:txBody>
      </p:sp>
      <p:sp>
        <p:nvSpPr>
          <p:cNvPr id="21507" name="Text Box 4"/>
          <p:cNvSpPr txBox="1">
            <a:spLocks noChangeArrowheads="1"/>
          </p:cNvSpPr>
          <p:nvPr/>
        </p:nvSpPr>
        <p:spPr bwMode="auto">
          <a:xfrm>
            <a:off x="822325" y="1408113"/>
            <a:ext cx="2911475" cy="3492500"/>
          </a:xfrm>
          <a:prstGeom prst="rect">
            <a:avLst/>
          </a:prstGeom>
          <a:noFill/>
          <a:ln w="9525">
            <a:noFill/>
            <a:miter lim="800000"/>
            <a:headEnd/>
            <a:tailEnd/>
          </a:ln>
        </p:spPr>
        <p:txBody>
          <a:bodyPr>
            <a:prstTxWarp prst="textNoShape">
              <a:avLst/>
            </a:prstTxWarp>
            <a:spAutoFit/>
          </a:bodyPr>
          <a:lstStyle/>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tijd</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-35</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seconden</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energie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16</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GeV</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temperatuur</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27</a:t>
            </a:r>
            <a:r>
              <a:rPr lang="en-US" sz="1700" dirty="0">
                <a:solidFill>
                  <a:schemeClr val="bg1"/>
                </a:solidFill>
                <a:latin typeface="Verdana" charset="0"/>
                <a:ea typeface="Arial" charset="0"/>
                <a:cs typeface="Arial" charset="0"/>
              </a:rPr>
              <a:t> K</a:t>
            </a:r>
          </a:p>
          <a:p>
            <a:pPr>
              <a:buFontTx/>
              <a:buChar char="•"/>
              <a:defRPr/>
            </a:pPr>
            <a:endParaRPr lang="en-US" sz="1700" dirty="0">
              <a:solidFill>
                <a:schemeClr val="bg1"/>
              </a:solidFill>
              <a:latin typeface="Verdana" charset="0"/>
              <a:ea typeface="Arial" charset="0"/>
              <a:cs typeface="Arial" charset="0"/>
            </a:endParaRPr>
          </a:p>
          <a:p>
            <a:pPr marL="177800" indent="-177800">
              <a:buFontTx/>
              <a:buChar char="•"/>
              <a:defRPr/>
            </a:pPr>
            <a:r>
              <a:rPr lang="en-US" sz="1700" dirty="0">
                <a:solidFill>
                  <a:schemeClr val="bg1"/>
                </a:solidFill>
                <a:latin typeface="Verdana" charset="0"/>
                <a:ea typeface="Arial" charset="0"/>
                <a:cs typeface="Arial" charset="0"/>
              </a:rPr>
              <a:t>Het </a:t>
            </a:r>
            <a:r>
              <a:rPr lang="en-US" sz="1700" dirty="0" err="1">
                <a:solidFill>
                  <a:schemeClr val="bg1"/>
                </a:solidFill>
                <a:latin typeface="Verdana" charset="0"/>
                <a:ea typeface="Arial" charset="0"/>
                <a:cs typeface="Arial" charset="0"/>
              </a:rPr>
              <a:t>ganse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Universum</a:t>
            </a:r>
            <a:r>
              <a:rPr lang="en-US" sz="1700" dirty="0">
                <a:solidFill>
                  <a:schemeClr val="bg1"/>
                </a:solidFill>
                <a:latin typeface="Verdana" charset="0"/>
                <a:ea typeface="Arial" charset="0"/>
                <a:cs typeface="Arial" charset="0"/>
              </a:rPr>
              <a:t> had </a:t>
            </a:r>
            <a:r>
              <a:rPr lang="en-US" sz="1700" dirty="0" err="1">
                <a:solidFill>
                  <a:schemeClr val="bg1"/>
                </a:solidFill>
                <a:latin typeface="Verdana" charset="0"/>
                <a:ea typeface="Arial" charset="0"/>
                <a:cs typeface="Arial" charset="0"/>
              </a:rPr>
              <a:t>een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grootte</a:t>
            </a:r>
            <a:r>
              <a:rPr lang="en-US" sz="1700" dirty="0">
                <a:solidFill>
                  <a:schemeClr val="bg1"/>
                </a:solidFill>
                <a:latin typeface="Verdana" charset="0"/>
                <a:ea typeface="Arial" charset="0"/>
                <a:cs typeface="Arial" charset="0"/>
              </a:rPr>
              <a:t> van </a:t>
            </a:r>
            <a:r>
              <a:rPr lang="en-US" sz="1700" dirty="0" err="1">
                <a:solidFill>
                  <a:schemeClr val="bg1"/>
                </a:solidFill>
                <a:latin typeface="Verdana" charset="0"/>
                <a:ea typeface="Arial" charset="0"/>
                <a:cs typeface="Arial" charset="0"/>
              </a:rPr>
              <a:t>ongeveer</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23</a:t>
            </a:r>
            <a:r>
              <a:rPr lang="en-US" sz="1700" dirty="0">
                <a:solidFill>
                  <a:schemeClr val="bg1"/>
                </a:solidFill>
                <a:latin typeface="Verdana" charset="0"/>
                <a:ea typeface="Arial" charset="0"/>
                <a:cs typeface="Arial" charset="0"/>
              </a:rPr>
              <a:t> meter </a:t>
            </a:r>
            <a:r>
              <a:rPr lang="en-US" sz="1700" dirty="0" err="1">
                <a:solidFill>
                  <a:schemeClr val="bg1"/>
                </a:solidFill>
                <a:latin typeface="Verdana" charset="0"/>
                <a:ea typeface="Arial" charset="0"/>
                <a:cs typeface="Arial" charset="0"/>
              </a:rPr>
              <a:t>na</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deze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periode</a:t>
            </a:r>
            <a:r>
              <a:rPr lang="en-US" sz="1700" dirty="0">
                <a:solidFill>
                  <a:schemeClr val="bg1"/>
                </a:solidFill>
                <a:latin typeface="Verdana" charset="0"/>
                <a:ea typeface="Arial" charset="0"/>
                <a:cs typeface="Arial" charset="0"/>
              </a:rPr>
              <a:t>.</a:t>
            </a:r>
          </a:p>
          <a:p>
            <a:pPr marL="177800" indent="-177800">
              <a:buFontTx/>
              <a:buChar char="•"/>
              <a:defRPr/>
            </a:pPr>
            <a:endParaRPr lang="en-US" sz="1700" dirty="0">
              <a:solidFill>
                <a:schemeClr val="bg1"/>
              </a:solidFill>
              <a:latin typeface="Verdana" charset="0"/>
              <a:ea typeface="Arial" charset="0"/>
              <a:cs typeface="Arial" charset="0"/>
            </a:endParaRPr>
          </a:p>
          <a:p>
            <a:pPr marL="177800" indent="-177800">
              <a:buFontTx/>
              <a:buChar char="•"/>
              <a:defRPr/>
            </a:pPr>
            <a:r>
              <a:rPr lang="en-US" sz="1700" dirty="0">
                <a:solidFill>
                  <a:schemeClr val="bg1"/>
                </a:solidFill>
                <a:latin typeface="Verdana" charset="0"/>
                <a:ea typeface="Arial" charset="0"/>
                <a:cs typeface="Arial" charset="0"/>
              </a:rPr>
              <a:t>Het </a:t>
            </a:r>
            <a:r>
              <a:rPr lang="en-US" sz="1700" dirty="0" err="1">
                <a:solidFill>
                  <a:schemeClr val="bg1"/>
                </a:solidFill>
                <a:latin typeface="Verdana" charset="0"/>
                <a:ea typeface="Arial" charset="0"/>
                <a:cs typeface="Arial" charset="0"/>
              </a:rPr>
              <a:t>Universum</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dat</a:t>
            </a:r>
            <a:r>
              <a:rPr lang="en-US" sz="1700" dirty="0">
                <a:solidFill>
                  <a:schemeClr val="bg1"/>
                </a:solidFill>
                <a:latin typeface="Verdana" charset="0"/>
                <a:ea typeface="Arial" charset="0"/>
                <a:cs typeface="Arial" charset="0"/>
              </a:rPr>
              <a:t> we </a:t>
            </a:r>
            <a:r>
              <a:rPr lang="en-US" sz="1700" dirty="0" err="1">
                <a:solidFill>
                  <a:schemeClr val="bg1"/>
                </a:solidFill>
                <a:latin typeface="Verdana" charset="0"/>
                <a:ea typeface="Arial" charset="0"/>
                <a:cs typeface="Arial" charset="0"/>
              </a:rPr>
              <a:t>vandaag</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zien</a:t>
            </a:r>
            <a:r>
              <a:rPr lang="en-US" sz="1700" dirty="0">
                <a:solidFill>
                  <a:schemeClr val="bg1"/>
                </a:solidFill>
                <a:latin typeface="Verdana" charset="0"/>
                <a:ea typeface="Arial" charset="0"/>
                <a:cs typeface="Arial" charset="0"/>
              </a:rPr>
              <a:t> had </a:t>
            </a:r>
            <a:r>
              <a:rPr lang="en-US" sz="1700" dirty="0" err="1">
                <a:solidFill>
                  <a:schemeClr val="bg1"/>
                </a:solidFill>
                <a:latin typeface="Verdana" charset="0"/>
                <a:ea typeface="Arial" charset="0"/>
                <a:cs typeface="Arial" charset="0"/>
              </a:rPr>
              <a:t>toen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een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grootte</a:t>
            </a:r>
            <a:r>
              <a:rPr lang="en-US" sz="1700" dirty="0">
                <a:solidFill>
                  <a:schemeClr val="bg1"/>
                </a:solidFill>
                <a:latin typeface="Verdana" charset="0"/>
                <a:ea typeface="Arial" charset="0"/>
                <a:cs typeface="Arial" charset="0"/>
              </a:rPr>
              <a:t> van </a:t>
            </a:r>
            <a:r>
              <a:rPr lang="en-US" sz="1700" dirty="0" err="1">
                <a:solidFill>
                  <a:schemeClr val="bg1"/>
                </a:solidFill>
                <a:latin typeface="Verdana" charset="0"/>
                <a:ea typeface="Arial" charset="0"/>
                <a:cs typeface="Arial" charset="0"/>
              </a:rPr>
              <a:t>ongeveer</a:t>
            </a:r>
            <a:r>
              <a:rPr lang="en-US" sz="1700" dirty="0">
                <a:solidFill>
                  <a:schemeClr val="bg1"/>
                </a:solidFill>
                <a:latin typeface="Verdana" charset="0"/>
                <a:ea typeface="Arial" charset="0"/>
                <a:cs typeface="Arial" charset="0"/>
              </a:rPr>
              <a:t> 3 meter !!!</a:t>
            </a:r>
          </a:p>
        </p:txBody>
      </p:sp>
      <p:pic>
        <p:nvPicPr>
          <p:cNvPr id="21508" name="Picture 5"/>
          <p:cNvPicPr>
            <a:picLocks noChangeAspect="1" noChangeArrowheads="1"/>
          </p:cNvPicPr>
          <p:nvPr/>
        </p:nvPicPr>
        <p:blipFill>
          <a:blip r:embed="rId2"/>
          <a:srcRect l="18286" t="12190" r="20000" b="7048"/>
          <a:stretch>
            <a:fillRect/>
          </a:stretch>
        </p:blipFill>
        <p:spPr bwMode="auto">
          <a:xfrm>
            <a:off x="4038600" y="1443038"/>
            <a:ext cx="4800600" cy="4713287"/>
          </a:xfrm>
          <a:prstGeom prst="rect">
            <a:avLst/>
          </a:prstGeom>
          <a:noFill/>
          <a:ln w="9525">
            <a:noFill/>
            <a:miter lim="800000"/>
            <a:headEnd/>
            <a:tailEnd/>
          </a:ln>
        </p:spPr>
      </p:pic>
      <p:sp>
        <p:nvSpPr>
          <p:cNvPr id="21509" name="Line 6"/>
          <p:cNvSpPr>
            <a:spLocks noChangeShapeType="1"/>
          </p:cNvSpPr>
          <p:nvPr/>
        </p:nvSpPr>
        <p:spPr bwMode="auto">
          <a:xfrm>
            <a:off x="533400" y="914400"/>
            <a:ext cx="82296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a:p>
        </p:txBody>
      </p:sp>
      <p:sp>
        <p:nvSpPr>
          <p:cNvPr id="21510" name="Line 7"/>
          <p:cNvSpPr>
            <a:spLocks noChangeShapeType="1"/>
          </p:cNvSpPr>
          <p:nvPr/>
        </p:nvSpPr>
        <p:spPr bwMode="auto">
          <a:xfrm>
            <a:off x="8153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1511" name="Text Box 8"/>
          <p:cNvSpPr txBox="1">
            <a:spLocks noChangeArrowheads="1"/>
          </p:cNvSpPr>
          <p:nvPr/>
        </p:nvSpPr>
        <p:spPr bwMode="auto">
          <a:xfrm>
            <a:off x="7908925" y="925513"/>
            <a:ext cx="41592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nu</a:t>
            </a:r>
          </a:p>
        </p:txBody>
      </p:sp>
      <p:sp>
        <p:nvSpPr>
          <p:cNvPr id="21512" name="Line 9"/>
          <p:cNvSpPr>
            <a:spLocks noChangeShapeType="1"/>
          </p:cNvSpPr>
          <p:nvPr/>
        </p:nvSpPr>
        <p:spPr bwMode="auto">
          <a:xfrm>
            <a:off x="685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1513" name="Text Box 10"/>
          <p:cNvSpPr txBox="1">
            <a:spLocks noChangeArrowheads="1"/>
          </p:cNvSpPr>
          <p:nvPr/>
        </p:nvSpPr>
        <p:spPr bwMode="auto">
          <a:xfrm>
            <a:off x="685800" y="609600"/>
            <a:ext cx="48577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Big</a:t>
            </a:r>
          </a:p>
        </p:txBody>
      </p:sp>
      <p:pic>
        <p:nvPicPr>
          <p:cNvPr id="21514" name="Picture 11"/>
          <p:cNvPicPr>
            <a:picLocks noChangeAspect="1" noChangeArrowheads="1"/>
          </p:cNvPicPr>
          <p:nvPr/>
        </p:nvPicPr>
        <p:blipFill>
          <a:blip r:embed="rId3">
            <a:clrChange>
              <a:clrFrom>
                <a:srgbClr val="FFFFFF"/>
              </a:clrFrom>
              <a:clrTo>
                <a:srgbClr val="FFFFFF">
                  <a:alpha val="0"/>
                </a:srgbClr>
              </a:clrTo>
            </a:clrChange>
          </a:blip>
          <a:srcRect l="41559" t="40231" r="41641" b="40230"/>
          <a:stretch>
            <a:fillRect/>
          </a:stretch>
        </p:blipFill>
        <p:spPr bwMode="auto">
          <a:xfrm>
            <a:off x="381000" y="685800"/>
            <a:ext cx="457200" cy="457200"/>
          </a:xfrm>
          <a:prstGeom prst="rect">
            <a:avLst/>
          </a:prstGeom>
          <a:noFill/>
          <a:ln w="9525">
            <a:noFill/>
            <a:miter lim="800000"/>
            <a:headEnd/>
            <a:tailEnd/>
          </a:ln>
        </p:spPr>
      </p:pic>
      <p:sp>
        <p:nvSpPr>
          <p:cNvPr id="21515" name="Line 12"/>
          <p:cNvSpPr>
            <a:spLocks noChangeShapeType="1"/>
          </p:cNvSpPr>
          <p:nvPr/>
        </p:nvSpPr>
        <p:spPr bwMode="auto">
          <a:xfrm>
            <a:off x="182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1516" name="Text Box 13"/>
          <p:cNvSpPr txBox="1">
            <a:spLocks noChangeArrowheads="1"/>
          </p:cNvSpPr>
          <p:nvPr/>
        </p:nvSpPr>
        <p:spPr bwMode="auto">
          <a:xfrm>
            <a:off x="15240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-35</a:t>
            </a:r>
            <a:r>
              <a:rPr lang="en-US" b="1">
                <a:solidFill>
                  <a:srgbClr val="FF0000"/>
                </a:solidFill>
                <a:latin typeface="Arial Narrow" pitchFamily="-65" charset="0"/>
              </a:rPr>
              <a:t> s</a:t>
            </a:r>
          </a:p>
        </p:txBody>
      </p:sp>
      <p:sp>
        <p:nvSpPr>
          <p:cNvPr id="21517" name="Line 14"/>
          <p:cNvSpPr>
            <a:spLocks noChangeShapeType="1"/>
          </p:cNvSpPr>
          <p:nvPr/>
        </p:nvSpPr>
        <p:spPr bwMode="auto">
          <a:xfrm>
            <a:off x="2819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1518" name="Text Box 15"/>
          <p:cNvSpPr txBox="1">
            <a:spLocks noChangeArrowheads="1"/>
          </p:cNvSpPr>
          <p:nvPr/>
        </p:nvSpPr>
        <p:spPr bwMode="auto">
          <a:xfrm>
            <a:off x="25146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-10</a:t>
            </a:r>
            <a:r>
              <a:rPr lang="en-US" b="1">
                <a:solidFill>
                  <a:srgbClr val="FF0000"/>
                </a:solidFill>
                <a:latin typeface="Arial Narrow" pitchFamily="-65" charset="0"/>
              </a:rPr>
              <a:t> s</a:t>
            </a:r>
          </a:p>
        </p:txBody>
      </p:sp>
      <p:sp>
        <p:nvSpPr>
          <p:cNvPr id="21519" name="Line 16"/>
          <p:cNvSpPr>
            <a:spLocks noChangeShapeType="1"/>
          </p:cNvSpPr>
          <p:nvPr/>
        </p:nvSpPr>
        <p:spPr bwMode="auto">
          <a:xfrm>
            <a:off x="3733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1520" name="Text Box 17"/>
          <p:cNvSpPr txBox="1">
            <a:spLocks noChangeArrowheads="1"/>
          </p:cNvSpPr>
          <p:nvPr/>
        </p:nvSpPr>
        <p:spPr bwMode="auto">
          <a:xfrm>
            <a:off x="3429000" y="914400"/>
            <a:ext cx="66198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-4</a:t>
            </a:r>
            <a:r>
              <a:rPr lang="en-US" b="1">
                <a:solidFill>
                  <a:srgbClr val="FF0000"/>
                </a:solidFill>
                <a:latin typeface="Arial Narrow" pitchFamily="-65" charset="0"/>
              </a:rPr>
              <a:t> s</a:t>
            </a:r>
          </a:p>
        </p:txBody>
      </p:sp>
      <p:sp>
        <p:nvSpPr>
          <p:cNvPr id="21521" name="Line 18"/>
          <p:cNvSpPr>
            <a:spLocks noChangeShapeType="1"/>
          </p:cNvSpPr>
          <p:nvPr/>
        </p:nvSpPr>
        <p:spPr bwMode="auto">
          <a:xfrm>
            <a:off x="46482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1522" name="Text Box 19"/>
          <p:cNvSpPr txBox="1">
            <a:spLocks noChangeArrowheads="1"/>
          </p:cNvSpPr>
          <p:nvPr/>
        </p:nvSpPr>
        <p:spPr bwMode="auto">
          <a:xfrm>
            <a:off x="4343400" y="914400"/>
            <a:ext cx="6556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100 s</a:t>
            </a:r>
          </a:p>
        </p:txBody>
      </p:sp>
      <p:sp>
        <p:nvSpPr>
          <p:cNvPr id="21523" name="Line 20"/>
          <p:cNvSpPr>
            <a:spLocks noChangeShapeType="1"/>
          </p:cNvSpPr>
          <p:nvPr/>
        </p:nvSpPr>
        <p:spPr bwMode="auto">
          <a:xfrm>
            <a:off x="563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1524" name="Text Box 21"/>
          <p:cNvSpPr txBox="1">
            <a:spLocks noChangeArrowheads="1"/>
          </p:cNvSpPr>
          <p:nvPr/>
        </p:nvSpPr>
        <p:spPr bwMode="auto">
          <a:xfrm>
            <a:off x="5334000" y="914400"/>
            <a:ext cx="1200150"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300000 jaar</a:t>
            </a:r>
          </a:p>
        </p:txBody>
      </p:sp>
      <p:sp>
        <p:nvSpPr>
          <p:cNvPr id="21525" name="Text Box 22"/>
          <p:cNvSpPr txBox="1">
            <a:spLocks noChangeArrowheads="1"/>
          </p:cNvSpPr>
          <p:nvPr/>
        </p:nvSpPr>
        <p:spPr bwMode="auto">
          <a:xfrm>
            <a:off x="685800" y="838200"/>
            <a:ext cx="671513"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Bang</a:t>
            </a:r>
          </a:p>
        </p:txBody>
      </p:sp>
      <p:sp>
        <p:nvSpPr>
          <p:cNvPr id="21526" name="Oval 23"/>
          <p:cNvSpPr>
            <a:spLocks noChangeArrowheads="1"/>
          </p:cNvSpPr>
          <p:nvPr/>
        </p:nvSpPr>
        <p:spPr bwMode="auto">
          <a:xfrm>
            <a:off x="1752600" y="685800"/>
            <a:ext cx="76200" cy="152400"/>
          </a:xfrm>
          <a:prstGeom prst="ellipse">
            <a:avLst/>
          </a:prstGeom>
          <a:solidFill>
            <a:srgbClr val="FFCCFF"/>
          </a:solidFill>
          <a:ln w="9525">
            <a:solidFill>
              <a:schemeClr val="tx1"/>
            </a:solidFill>
            <a:round/>
            <a:headEnd/>
            <a:tailEnd/>
          </a:ln>
        </p:spPr>
        <p:txBody>
          <a:bodyPr wrap="none" anchor="ctr">
            <a:prstTxWarp prst="textNoShape">
              <a:avLst/>
            </a:prstTxWarp>
          </a:bodyPr>
          <a:lstStyle/>
          <a:p>
            <a:endParaRPr lang="en-US"/>
          </a:p>
        </p:txBody>
      </p:sp>
      <p:sp>
        <p:nvSpPr>
          <p:cNvPr id="21527"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143000" y="152400"/>
            <a:ext cx="5688013" cy="461963"/>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FF"/>
                </a:solidFill>
                <a:latin typeface="Verdana" pitchFamily="-65" charset="0"/>
              </a:rPr>
              <a:t>Eerste botsingen in december 2009</a:t>
            </a:r>
          </a:p>
        </p:txBody>
      </p:sp>
      <p:sp>
        <p:nvSpPr>
          <p:cNvPr id="87043"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87044" name="Picture 4" descr="collision1.jpg"/>
          <p:cNvPicPr>
            <a:picLocks noChangeAspect="1"/>
          </p:cNvPicPr>
          <p:nvPr/>
        </p:nvPicPr>
        <p:blipFill>
          <a:blip r:embed="rId3"/>
          <a:srcRect/>
          <a:stretch>
            <a:fillRect/>
          </a:stretch>
        </p:blipFill>
        <p:spPr bwMode="auto">
          <a:xfrm>
            <a:off x="1219200" y="646113"/>
            <a:ext cx="7162800" cy="54498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4"/>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pic>
        <p:nvPicPr>
          <p:cNvPr id="89091" name="Picture 4" descr="0912222_02.jpg"/>
          <p:cNvPicPr>
            <a:picLocks noChangeAspect="1"/>
          </p:cNvPicPr>
          <p:nvPr/>
        </p:nvPicPr>
        <p:blipFill>
          <a:blip r:embed="rId3"/>
          <a:srcRect/>
          <a:stretch>
            <a:fillRect/>
          </a:stretch>
        </p:blipFill>
        <p:spPr bwMode="auto">
          <a:xfrm>
            <a:off x="838200" y="828675"/>
            <a:ext cx="7959725" cy="5191125"/>
          </a:xfrm>
          <a:prstGeom prst="rect">
            <a:avLst/>
          </a:prstGeom>
          <a:noFill/>
          <a:ln w="9525">
            <a:noFill/>
            <a:miter lim="800000"/>
            <a:headEnd/>
            <a:tailEnd/>
          </a:ln>
        </p:spPr>
      </p:pic>
      <p:sp>
        <p:nvSpPr>
          <p:cNvPr id="89092" name="Text Box 2"/>
          <p:cNvSpPr txBox="1">
            <a:spLocks noChangeArrowheads="1"/>
          </p:cNvSpPr>
          <p:nvPr/>
        </p:nvSpPr>
        <p:spPr bwMode="auto">
          <a:xfrm>
            <a:off x="1143000" y="152400"/>
            <a:ext cx="5688013" cy="461963"/>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FF"/>
                </a:solidFill>
                <a:latin typeface="Verdana" pitchFamily="-65" charset="0"/>
              </a:rPr>
              <a:t>Eerste botsingen in december 2009</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
        <p:nvSpPr>
          <p:cNvPr id="91139" name="Text Box 2"/>
          <p:cNvSpPr txBox="1">
            <a:spLocks noChangeArrowheads="1"/>
          </p:cNvSpPr>
          <p:nvPr/>
        </p:nvSpPr>
        <p:spPr bwMode="auto">
          <a:xfrm>
            <a:off x="1143000" y="152400"/>
            <a:ext cx="5688013" cy="461963"/>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FF"/>
                </a:solidFill>
                <a:latin typeface="Verdana" pitchFamily="-65" charset="0"/>
              </a:rPr>
              <a:t>Eerste botsingen in december 2009</a:t>
            </a:r>
          </a:p>
        </p:txBody>
      </p:sp>
      <p:pic>
        <p:nvPicPr>
          <p:cNvPr id="91140" name="Picture 6" descr="0912231_04.jpg"/>
          <p:cNvPicPr>
            <a:picLocks noChangeAspect="1"/>
          </p:cNvPicPr>
          <p:nvPr/>
        </p:nvPicPr>
        <p:blipFill>
          <a:blip r:embed="rId3"/>
          <a:srcRect/>
          <a:stretch>
            <a:fillRect/>
          </a:stretch>
        </p:blipFill>
        <p:spPr bwMode="auto">
          <a:xfrm>
            <a:off x="920750" y="838200"/>
            <a:ext cx="7842250" cy="5116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
        <p:nvSpPr>
          <p:cNvPr id="93187" name="Text Box 2"/>
          <p:cNvSpPr txBox="1">
            <a:spLocks noChangeArrowheads="1"/>
          </p:cNvSpPr>
          <p:nvPr/>
        </p:nvSpPr>
        <p:spPr bwMode="auto">
          <a:xfrm>
            <a:off x="1143000" y="152400"/>
            <a:ext cx="4814888" cy="461963"/>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FF"/>
                </a:solidFill>
                <a:latin typeface="Verdana" pitchFamily="-65" charset="0"/>
              </a:rPr>
              <a:t>Belangrijke botsingen in 2010</a:t>
            </a:r>
          </a:p>
        </p:txBody>
      </p:sp>
      <p:sp>
        <p:nvSpPr>
          <p:cNvPr id="93188" name="TextBox 5"/>
          <p:cNvSpPr txBox="1">
            <a:spLocks noChangeArrowheads="1"/>
          </p:cNvSpPr>
          <p:nvPr/>
        </p:nvSpPr>
        <p:spPr bwMode="auto">
          <a:xfrm>
            <a:off x="609600" y="1055688"/>
            <a:ext cx="8153400" cy="646112"/>
          </a:xfrm>
          <a:prstGeom prst="rect">
            <a:avLst/>
          </a:prstGeom>
          <a:noFill/>
          <a:ln w="9525">
            <a:noFill/>
            <a:miter lim="800000"/>
            <a:headEnd/>
            <a:tailEnd/>
          </a:ln>
        </p:spPr>
        <p:txBody>
          <a:bodyPr>
            <a:prstTxWarp prst="textNoShape">
              <a:avLst/>
            </a:prstTxWarp>
            <a:spAutoFit/>
          </a:bodyPr>
          <a:lstStyle/>
          <a:p>
            <a:pPr algn="ctr"/>
            <a:endParaRPr lang="en-US" u="sng">
              <a:solidFill>
                <a:srgbClr val="000090"/>
              </a:solidFill>
              <a:latin typeface="Arial Rounded MT Bold" pitchFamily="-65" charset="0"/>
              <a:ea typeface="Arial Rounded MT Bold" pitchFamily="-65" charset="0"/>
              <a:cs typeface="Arial Rounded MT Bold" pitchFamily="-65" charset="0"/>
            </a:endParaRPr>
          </a:p>
          <a:p>
            <a:endParaRPr lang="en-US"/>
          </a:p>
        </p:txBody>
      </p:sp>
      <p:pic>
        <p:nvPicPr>
          <p:cNvPr id="93189" name="Picture 6" descr="mu4Jets_140124_1749068_RPhi.png"/>
          <p:cNvPicPr>
            <a:picLocks noChangeAspect="1"/>
          </p:cNvPicPr>
          <p:nvPr/>
        </p:nvPicPr>
        <p:blipFill>
          <a:blip r:embed="rId3"/>
          <a:srcRect/>
          <a:stretch>
            <a:fillRect/>
          </a:stretch>
        </p:blipFill>
        <p:spPr bwMode="auto">
          <a:xfrm>
            <a:off x="304800" y="1577975"/>
            <a:ext cx="4727575" cy="4419600"/>
          </a:xfrm>
          <a:prstGeom prst="rect">
            <a:avLst/>
          </a:prstGeom>
          <a:noFill/>
          <a:ln w="9525">
            <a:noFill/>
            <a:miter lim="800000"/>
            <a:headEnd/>
            <a:tailEnd/>
          </a:ln>
        </p:spPr>
      </p:pic>
      <p:pic>
        <p:nvPicPr>
          <p:cNvPr id="93190" name="Picture 7" descr="mu4Jets_140124_1749068_RhoZ.png"/>
          <p:cNvPicPr>
            <a:picLocks noChangeAspect="1"/>
          </p:cNvPicPr>
          <p:nvPr/>
        </p:nvPicPr>
        <p:blipFill>
          <a:blip r:embed="rId4"/>
          <a:srcRect/>
          <a:stretch>
            <a:fillRect/>
          </a:stretch>
        </p:blipFill>
        <p:spPr bwMode="auto">
          <a:xfrm>
            <a:off x="5032375" y="914400"/>
            <a:ext cx="3883025" cy="2773363"/>
          </a:xfrm>
          <a:prstGeom prst="rect">
            <a:avLst/>
          </a:prstGeom>
          <a:noFill/>
          <a:ln w="9525">
            <a:noFill/>
            <a:miter lim="800000"/>
            <a:headEnd/>
            <a:tailEnd/>
          </a:ln>
        </p:spPr>
      </p:pic>
      <p:pic>
        <p:nvPicPr>
          <p:cNvPr id="93191" name="Picture 8" descr="mu4Jets_140124_1749068_3D.png"/>
          <p:cNvPicPr>
            <a:picLocks noChangeAspect="1"/>
          </p:cNvPicPr>
          <p:nvPr/>
        </p:nvPicPr>
        <p:blipFill>
          <a:blip r:embed="rId5"/>
          <a:srcRect/>
          <a:stretch>
            <a:fillRect/>
          </a:stretch>
        </p:blipFill>
        <p:spPr bwMode="auto">
          <a:xfrm>
            <a:off x="5032375" y="3608388"/>
            <a:ext cx="3886200" cy="2389187"/>
          </a:xfrm>
          <a:prstGeom prst="rect">
            <a:avLst/>
          </a:prstGeom>
          <a:noFill/>
          <a:ln w="9525">
            <a:noFill/>
            <a:miter lim="800000"/>
            <a:headEnd/>
            <a:tailEnd/>
          </a:ln>
        </p:spPr>
      </p:pic>
      <p:sp>
        <p:nvSpPr>
          <p:cNvPr id="93192" name="TextBox 10"/>
          <p:cNvSpPr txBox="1">
            <a:spLocks noChangeArrowheads="1"/>
          </p:cNvSpPr>
          <p:nvPr/>
        </p:nvSpPr>
        <p:spPr bwMode="auto">
          <a:xfrm>
            <a:off x="1066800" y="990600"/>
            <a:ext cx="1674813" cy="369888"/>
          </a:xfrm>
          <a:prstGeom prst="rect">
            <a:avLst/>
          </a:prstGeom>
          <a:noFill/>
          <a:ln w="9525">
            <a:noFill/>
            <a:miter lim="800000"/>
            <a:headEnd/>
            <a:tailEnd/>
          </a:ln>
        </p:spPr>
        <p:txBody>
          <a:bodyPr wrap="none">
            <a:prstTxWarp prst="textNoShape">
              <a:avLst/>
            </a:prstTxWarp>
            <a:spAutoFit/>
          </a:bodyPr>
          <a:lstStyle/>
          <a:p>
            <a:r>
              <a:rPr lang="en-US">
                <a:latin typeface="American Typewriter" pitchFamily="-65" charset="0"/>
                <a:ea typeface="American Typewriter" pitchFamily="-65" charset="0"/>
                <a:cs typeface="American Typewriter" pitchFamily="-65" charset="0"/>
              </a:rPr>
              <a:t>Top quarks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
        <p:nvSpPr>
          <p:cNvPr id="95235" name="Text Box 2"/>
          <p:cNvSpPr txBox="1">
            <a:spLocks noChangeArrowheads="1"/>
          </p:cNvSpPr>
          <p:nvPr/>
        </p:nvSpPr>
        <p:spPr bwMode="auto">
          <a:xfrm>
            <a:off x="1143000" y="152400"/>
            <a:ext cx="4814888" cy="461963"/>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FF"/>
                </a:solidFill>
                <a:latin typeface="Verdana" pitchFamily="-65" charset="0"/>
              </a:rPr>
              <a:t>Belangrijke botsingen in 2010</a:t>
            </a:r>
          </a:p>
        </p:txBody>
      </p:sp>
      <p:pic>
        <p:nvPicPr>
          <p:cNvPr id="95236" name="Picture 9"/>
          <p:cNvPicPr>
            <a:picLocks noChangeAspect="1"/>
          </p:cNvPicPr>
          <p:nvPr/>
        </p:nvPicPr>
        <p:blipFill>
          <a:blip r:embed="rId3"/>
          <a:srcRect/>
          <a:stretch>
            <a:fillRect/>
          </a:stretch>
        </p:blipFill>
        <p:spPr bwMode="auto">
          <a:xfrm>
            <a:off x="827088" y="762000"/>
            <a:ext cx="7554912" cy="5380038"/>
          </a:xfrm>
          <a:prstGeom prst="rect">
            <a:avLst/>
          </a:prstGeom>
          <a:noFill/>
          <a:ln w="9525">
            <a:noFill/>
            <a:miter lim="800000"/>
            <a:headEnd/>
            <a:tailEnd/>
          </a:ln>
        </p:spPr>
      </p:pic>
      <p:sp>
        <p:nvSpPr>
          <p:cNvPr id="95237" name="TextBox 11"/>
          <p:cNvSpPr txBox="1">
            <a:spLocks noChangeArrowheads="1"/>
          </p:cNvSpPr>
          <p:nvPr/>
        </p:nvSpPr>
        <p:spPr bwMode="auto">
          <a:xfrm>
            <a:off x="1066800" y="990600"/>
            <a:ext cx="1539875" cy="369888"/>
          </a:xfrm>
          <a:prstGeom prst="rect">
            <a:avLst/>
          </a:prstGeom>
          <a:noFill/>
          <a:ln w="9525">
            <a:noFill/>
            <a:miter lim="800000"/>
            <a:headEnd/>
            <a:tailEnd/>
          </a:ln>
        </p:spPr>
        <p:txBody>
          <a:bodyPr wrap="none">
            <a:prstTxWarp prst="textNoShape">
              <a:avLst/>
            </a:prstTxWarp>
            <a:spAutoFit/>
          </a:bodyPr>
          <a:lstStyle/>
          <a:p>
            <a:r>
              <a:rPr lang="en-US">
                <a:latin typeface="American Typewriter" pitchFamily="-65" charset="0"/>
                <a:ea typeface="American Typewriter" pitchFamily="-65" charset="0"/>
                <a:cs typeface="American Typewriter" pitchFamily="-65" charset="0"/>
              </a:rPr>
              <a:t>4 muonen !!</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762000" y="0"/>
            <a:ext cx="8382000" cy="1143000"/>
          </a:xfrm>
        </p:spPr>
        <p:txBody>
          <a:bodyPr/>
          <a:lstStyle/>
          <a:p>
            <a:pPr eaLnBrk="1" hangingPunct="1"/>
            <a:r>
              <a:rPr lang="en-US" sz="4000" b="1" smtClean="0">
                <a:solidFill>
                  <a:srgbClr val="0000FF"/>
                </a:solidFill>
              </a:rPr>
              <a:t>Voorbereiden voor het onbekende…</a:t>
            </a:r>
          </a:p>
        </p:txBody>
      </p:sp>
      <p:pic>
        <p:nvPicPr>
          <p:cNvPr id="3" name="Picture 4"/>
          <p:cNvPicPr>
            <a:picLocks noChangeAspect="1" noChangeArrowheads="1"/>
          </p:cNvPicPr>
          <p:nvPr/>
        </p:nvPicPr>
        <p:blipFill>
          <a:blip r:embed="rId2"/>
          <a:srcRect l="11702" t="17383" r="19548" b="12479"/>
          <a:stretch>
            <a:fillRect/>
          </a:stretch>
        </p:blipFill>
        <p:spPr bwMode="auto">
          <a:xfrm>
            <a:off x="1676400" y="990600"/>
            <a:ext cx="6419850" cy="4911681"/>
          </a:xfrm>
          <a:prstGeom prst="rect">
            <a:avLst/>
          </a:prstGeom>
          <a:ln>
            <a:noFill/>
          </a:ln>
          <a:effectLst>
            <a:softEdge rad="88900"/>
          </a:effectLst>
        </p:spPr>
      </p:pic>
      <p:sp>
        <p:nvSpPr>
          <p:cNvPr id="4" name="Rectangle 3"/>
          <p:cNvSpPr/>
          <p:nvPr/>
        </p:nvSpPr>
        <p:spPr>
          <a:xfrm>
            <a:off x="7162800" y="1066800"/>
            <a:ext cx="914400" cy="914400"/>
          </a:xfrm>
          <a:prstGeom prst="rect">
            <a:avLst/>
          </a:prstGeom>
          <a:solidFill>
            <a:srgbClr val="F9F8F4"/>
          </a:solidFill>
          <a:ln>
            <a:solidFill>
              <a:srgbClr val="F8F8F3"/>
            </a:solidFill>
          </a:ln>
          <a:effectLst>
            <a:softEdge rad="762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7287"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
        <p:nvSpPr>
          <p:cNvPr id="98307" name="Text Box 2"/>
          <p:cNvSpPr txBox="1">
            <a:spLocks noChangeArrowheads="1"/>
          </p:cNvSpPr>
          <p:nvPr/>
        </p:nvSpPr>
        <p:spPr bwMode="auto">
          <a:xfrm>
            <a:off x="990600" y="152400"/>
            <a:ext cx="7696200" cy="461963"/>
          </a:xfrm>
          <a:prstGeom prst="rect">
            <a:avLst/>
          </a:prstGeom>
          <a:noFill/>
          <a:ln w="9525">
            <a:noFill/>
            <a:miter lim="800000"/>
            <a:headEnd/>
            <a:tailEnd/>
          </a:ln>
        </p:spPr>
        <p:txBody>
          <a:bodyPr>
            <a:prstTxWarp prst="textNoShape">
              <a:avLst/>
            </a:prstTxWarp>
            <a:spAutoFit/>
          </a:bodyPr>
          <a:lstStyle/>
          <a:p>
            <a:pPr algn="ctr"/>
            <a:r>
              <a:rPr lang="en-US" sz="2400">
                <a:solidFill>
                  <a:srgbClr val="0000FF"/>
                </a:solidFill>
                <a:latin typeface="Verdana" pitchFamily="-65" charset="0"/>
              </a:rPr>
              <a:t>Veiligheid: productie van zwarte gaten … ?</a:t>
            </a:r>
          </a:p>
        </p:txBody>
      </p:sp>
      <p:pic>
        <p:nvPicPr>
          <p:cNvPr id="98308" name="Picture 3" descr="particle detector data for black hole"/>
          <p:cNvPicPr>
            <a:picLocks noChangeAspect="1" noChangeArrowheads="1"/>
          </p:cNvPicPr>
          <p:nvPr/>
        </p:nvPicPr>
        <p:blipFill>
          <a:blip r:embed="rId3"/>
          <a:srcRect t="5640" b="3287"/>
          <a:stretch>
            <a:fillRect/>
          </a:stretch>
        </p:blipFill>
        <p:spPr bwMode="auto">
          <a:xfrm>
            <a:off x="762000" y="685800"/>
            <a:ext cx="4705350" cy="5410200"/>
          </a:xfrm>
          <a:prstGeom prst="rect">
            <a:avLst/>
          </a:prstGeom>
          <a:noFill/>
          <a:ln w="9525">
            <a:noFill/>
            <a:miter lim="800000"/>
            <a:headEnd/>
            <a:tailEnd/>
          </a:ln>
        </p:spPr>
      </p:pic>
      <p:pic>
        <p:nvPicPr>
          <p:cNvPr id="98309" name="Picture 6" descr="event26-blackHole3000-Y-wireframe-rot-more-blueTracks"/>
          <p:cNvPicPr>
            <a:picLocks noChangeAspect="1" noChangeArrowheads="1"/>
          </p:cNvPicPr>
          <p:nvPr/>
        </p:nvPicPr>
        <p:blipFill>
          <a:blip r:embed="rId4"/>
          <a:srcRect/>
          <a:stretch>
            <a:fillRect/>
          </a:stretch>
        </p:blipFill>
        <p:spPr bwMode="auto">
          <a:xfrm>
            <a:off x="5867400" y="762000"/>
            <a:ext cx="2833688" cy="2663825"/>
          </a:xfrm>
          <a:prstGeom prst="rect">
            <a:avLst/>
          </a:prstGeom>
          <a:noFill/>
          <a:ln w="9525">
            <a:noFill/>
            <a:miter lim="800000"/>
            <a:headEnd/>
            <a:tailEnd/>
          </a:ln>
        </p:spPr>
      </p:pic>
      <p:sp>
        <p:nvSpPr>
          <p:cNvPr id="10" name="Text Box 8"/>
          <p:cNvSpPr txBox="1">
            <a:spLocks noChangeArrowheads="1"/>
          </p:cNvSpPr>
          <p:nvPr/>
        </p:nvSpPr>
        <p:spPr bwMode="auto">
          <a:xfrm>
            <a:off x="5791200" y="762000"/>
            <a:ext cx="3000375" cy="923925"/>
          </a:xfrm>
          <a:prstGeom prst="rect">
            <a:avLst/>
          </a:prstGeom>
          <a:noFill/>
          <a:ln w="9525">
            <a:noFill/>
            <a:miter lim="800000"/>
            <a:headEnd/>
            <a:tailEnd/>
          </a:ln>
          <a:effectLst/>
        </p:spPr>
        <p:txBody>
          <a:bodyPr>
            <a:prstTxWarp prst="textNoShape">
              <a:avLst/>
            </a:prstTxWarp>
            <a:spAutoFit/>
          </a:bodyPr>
          <a:lstStyle/>
          <a:p>
            <a:pPr>
              <a:defRPr/>
            </a:pPr>
            <a:r>
              <a:rPr lang="en-US" dirty="0" err="1">
                <a:solidFill>
                  <a:srgbClr val="000090"/>
                </a:solidFill>
                <a:latin typeface="Arial" charset="0"/>
                <a:ea typeface="Arial" charset="0"/>
                <a:cs typeface="Arial" charset="0"/>
              </a:rPr>
              <a:t>Simulatie</a:t>
            </a:r>
            <a:r>
              <a:rPr lang="en-US" dirty="0">
                <a:solidFill>
                  <a:srgbClr val="000090"/>
                </a:solidFill>
                <a:latin typeface="Arial" charset="0"/>
                <a:ea typeface="Arial" charset="0"/>
                <a:cs typeface="Arial" charset="0"/>
              </a:rPr>
              <a:t> van </a:t>
            </a:r>
            <a:r>
              <a:rPr lang="en-US" dirty="0" err="1">
                <a:solidFill>
                  <a:srgbClr val="000090"/>
                </a:solidFill>
                <a:latin typeface="Arial" charset="0"/>
                <a:ea typeface="Arial" charset="0"/>
                <a:cs typeface="Arial" charset="0"/>
              </a:rPr>
              <a:t>een</a:t>
            </a:r>
            <a:r>
              <a:rPr lang="en-US" dirty="0">
                <a:solidFill>
                  <a:srgbClr val="000090"/>
                </a:solidFill>
                <a:latin typeface="Arial" charset="0"/>
                <a:ea typeface="Arial" charset="0"/>
                <a:cs typeface="Arial" charset="0"/>
              </a:rPr>
              <a:t> </a:t>
            </a:r>
            <a:r>
              <a:rPr lang="en-US" dirty="0" err="1">
                <a:solidFill>
                  <a:srgbClr val="000090"/>
                </a:solidFill>
                <a:latin typeface="Arial" charset="0"/>
                <a:ea typeface="Arial" charset="0"/>
                <a:cs typeface="Arial" charset="0"/>
              </a:rPr>
              <a:t>zwart</a:t>
            </a:r>
            <a:r>
              <a:rPr lang="en-US" dirty="0">
                <a:solidFill>
                  <a:srgbClr val="000090"/>
                </a:solidFill>
                <a:latin typeface="Arial" charset="0"/>
                <a:ea typeface="Arial" charset="0"/>
                <a:cs typeface="Arial" charset="0"/>
              </a:rPr>
              <a:t> gat </a:t>
            </a:r>
            <a:r>
              <a:rPr lang="en-US" dirty="0" err="1">
                <a:solidFill>
                  <a:srgbClr val="000090"/>
                </a:solidFill>
                <a:latin typeface="Arial" charset="0"/>
                <a:ea typeface="Arial" charset="0"/>
                <a:cs typeface="Arial" charset="0"/>
              </a:rPr>
              <a:t>geproduceerd</a:t>
            </a:r>
            <a:r>
              <a:rPr lang="en-US" dirty="0">
                <a:solidFill>
                  <a:srgbClr val="000090"/>
                </a:solidFill>
                <a:latin typeface="Arial" charset="0"/>
                <a:ea typeface="Arial" charset="0"/>
                <a:cs typeface="Arial" charset="0"/>
              </a:rPr>
              <a:t> in </a:t>
            </a:r>
            <a:r>
              <a:rPr lang="en-US" dirty="0" err="1">
                <a:solidFill>
                  <a:srgbClr val="000090"/>
                </a:solidFill>
                <a:latin typeface="Arial" charset="0"/>
                <a:ea typeface="Arial" charset="0"/>
                <a:cs typeface="Arial" charset="0"/>
              </a:rPr>
              <a:t>een</a:t>
            </a:r>
            <a:r>
              <a:rPr lang="en-US" dirty="0">
                <a:solidFill>
                  <a:srgbClr val="000090"/>
                </a:solidFill>
                <a:latin typeface="Arial" charset="0"/>
                <a:ea typeface="Arial" charset="0"/>
                <a:cs typeface="Arial" charset="0"/>
              </a:rPr>
              <a:t> </a:t>
            </a:r>
            <a:r>
              <a:rPr lang="en-US" dirty="0" err="1">
                <a:solidFill>
                  <a:srgbClr val="000090"/>
                </a:solidFill>
                <a:latin typeface="Arial" charset="0"/>
                <a:ea typeface="Arial" charset="0"/>
                <a:cs typeface="Arial" charset="0"/>
              </a:rPr>
              <a:t>botsing</a:t>
            </a:r>
            <a:endParaRPr lang="en-US" sz="1400" dirty="0">
              <a:solidFill>
                <a:srgbClr val="000090"/>
              </a:solidFill>
              <a:effectLst>
                <a:outerShdw blurRad="38100" dist="38100" dir="2700000" algn="tl">
                  <a:srgbClr val="FFFFFF"/>
                </a:outerShdw>
              </a:effectLst>
              <a:latin typeface="Arial" charset="0"/>
              <a:ea typeface="Arial" charset="0"/>
              <a:cs typeface="Arial" charset="0"/>
            </a:endParaRPr>
          </a:p>
        </p:txBody>
      </p:sp>
      <p:sp>
        <p:nvSpPr>
          <p:cNvPr id="98311" name="TextBox 10"/>
          <p:cNvSpPr txBox="1">
            <a:spLocks noChangeArrowheads="1"/>
          </p:cNvSpPr>
          <p:nvPr/>
        </p:nvSpPr>
        <p:spPr bwMode="auto">
          <a:xfrm>
            <a:off x="5410200" y="3962400"/>
            <a:ext cx="3505200" cy="1754188"/>
          </a:xfrm>
          <a:prstGeom prst="rect">
            <a:avLst/>
          </a:prstGeom>
          <a:noFill/>
          <a:ln w="9525">
            <a:noFill/>
            <a:miter lim="800000"/>
            <a:headEnd/>
            <a:tailEnd/>
          </a:ln>
        </p:spPr>
        <p:txBody>
          <a:bodyPr>
            <a:prstTxWarp prst="textNoShape">
              <a:avLst/>
            </a:prstTxWarp>
            <a:spAutoFit/>
          </a:bodyPr>
          <a:lstStyle/>
          <a:p>
            <a:r>
              <a:rPr lang="en-US">
                <a:solidFill>
                  <a:srgbClr val="CCFFCC"/>
                </a:solidFill>
              </a:rPr>
              <a:t>Indien mogelijk om zwarte gaten te produceren, komen ze ook voor in onze atmosfeer…</a:t>
            </a:r>
          </a:p>
          <a:p>
            <a:endParaRPr lang="en-US">
              <a:solidFill>
                <a:srgbClr val="CCFFCC"/>
              </a:solidFill>
            </a:endParaRPr>
          </a:p>
          <a:p>
            <a:pPr algn="r"/>
            <a:r>
              <a:rPr lang="en-US">
                <a:solidFill>
                  <a:srgbClr val="CCFFCC"/>
                </a:solidFill>
              </a:rPr>
              <a:t>… en wij zijn nog niet opgeslokt in dergelijk zwart gat</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
        <p:nvSpPr>
          <p:cNvPr id="163847" name="Text Box 7"/>
          <p:cNvSpPr txBox="1">
            <a:spLocks noChangeArrowheads="1"/>
          </p:cNvSpPr>
          <p:nvPr/>
        </p:nvSpPr>
        <p:spPr bwMode="auto">
          <a:xfrm>
            <a:off x="1600200" y="177800"/>
            <a:ext cx="6724650" cy="646113"/>
          </a:xfrm>
          <a:prstGeom prst="rect">
            <a:avLst/>
          </a:prstGeom>
          <a:noFill/>
          <a:ln w="9525">
            <a:noFill/>
            <a:miter lim="800000"/>
            <a:headEnd/>
            <a:tailEnd/>
          </a:ln>
          <a:effectLst/>
        </p:spPr>
        <p:txBody>
          <a:bodyPr wrap="none">
            <a:prstTxWarp prst="textNoShape">
              <a:avLst/>
            </a:prstTxWarp>
            <a:spAutoFit/>
          </a:bodyPr>
          <a:lstStyle/>
          <a:p>
            <a:pPr algn="ctr">
              <a:defRPr/>
            </a:pPr>
            <a:r>
              <a:rPr lang="en-US" sz="3600" b="1" dirty="0" err="1">
                <a:solidFill>
                  <a:srgbClr val="0000FF"/>
                </a:solidFill>
                <a:latin typeface="+mj-lt"/>
                <a:ea typeface="Arial" charset="0"/>
                <a:cs typeface="Arial" charset="0"/>
              </a:rPr>
              <a:t>Tijdreizen</a:t>
            </a:r>
            <a:r>
              <a:rPr lang="en-US" sz="3600" b="1" dirty="0">
                <a:solidFill>
                  <a:srgbClr val="0000FF"/>
                </a:solidFill>
                <a:latin typeface="+mj-lt"/>
                <a:ea typeface="Arial" charset="0"/>
                <a:cs typeface="Arial" charset="0"/>
              </a:rPr>
              <a:t> met </a:t>
            </a:r>
            <a:r>
              <a:rPr lang="en-US" sz="3600" b="1" dirty="0" err="1">
                <a:solidFill>
                  <a:srgbClr val="0000FF"/>
                </a:solidFill>
                <a:latin typeface="+mj-lt"/>
                <a:ea typeface="Arial" charset="0"/>
                <a:cs typeface="Arial" charset="0"/>
              </a:rPr>
              <a:t>deeltjesversnellers</a:t>
            </a:r>
            <a:endParaRPr lang="en-US" sz="3600" b="1" dirty="0">
              <a:solidFill>
                <a:srgbClr val="0000FF"/>
              </a:solidFill>
              <a:latin typeface="+mj-lt"/>
              <a:ea typeface="Arial" charset="0"/>
              <a:cs typeface="Arial" charset="0"/>
            </a:endParaRPr>
          </a:p>
        </p:txBody>
      </p:sp>
      <p:sp>
        <p:nvSpPr>
          <p:cNvPr id="100356" name="Text Box 8"/>
          <p:cNvSpPr txBox="1">
            <a:spLocks noChangeArrowheads="1"/>
          </p:cNvSpPr>
          <p:nvPr/>
        </p:nvSpPr>
        <p:spPr bwMode="auto">
          <a:xfrm>
            <a:off x="304800" y="1066800"/>
            <a:ext cx="1436688" cy="457200"/>
          </a:xfrm>
          <a:prstGeom prst="rect">
            <a:avLst/>
          </a:prstGeom>
          <a:noFill/>
          <a:ln w="9525">
            <a:noFill/>
            <a:miter lim="800000"/>
            <a:headEnd/>
            <a:tailEnd/>
          </a:ln>
        </p:spPr>
        <p:txBody>
          <a:bodyPr wrap="none">
            <a:prstTxWarp prst="textNoShape">
              <a:avLst/>
            </a:prstTxWarp>
            <a:spAutoFit/>
          </a:bodyPr>
          <a:lstStyle/>
          <a:p>
            <a:r>
              <a:rPr lang="en-US" b="1">
                <a:solidFill>
                  <a:srgbClr val="66CCFF"/>
                </a:solidFill>
                <a:latin typeface="Arial Narrow" pitchFamily="-65" charset="0"/>
              </a:rPr>
              <a:t>symmetrie</a:t>
            </a:r>
          </a:p>
        </p:txBody>
      </p:sp>
      <p:sp>
        <p:nvSpPr>
          <p:cNvPr id="100357" name="Text Box 9"/>
          <p:cNvSpPr txBox="1">
            <a:spLocks noChangeArrowheads="1"/>
          </p:cNvSpPr>
          <p:nvPr/>
        </p:nvSpPr>
        <p:spPr bwMode="auto">
          <a:xfrm>
            <a:off x="7772400" y="1066800"/>
            <a:ext cx="1158875" cy="457200"/>
          </a:xfrm>
          <a:prstGeom prst="rect">
            <a:avLst/>
          </a:prstGeom>
          <a:noFill/>
          <a:ln w="9525">
            <a:noFill/>
            <a:miter lim="800000"/>
            <a:headEnd/>
            <a:tailEnd/>
          </a:ln>
        </p:spPr>
        <p:txBody>
          <a:bodyPr wrap="none">
            <a:prstTxWarp prst="textNoShape">
              <a:avLst/>
            </a:prstTxWarp>
            <a:spAutoFit/>
          </a:bodyPr>
          <a:lstStyle/>
          <a:p>
            <a:r>
              <a:rPr lang="en-US" b="1">
                <a:solidFill>
                  <a:srgbClr val="66CCFF"/>
                </a:solidFill>
                <a:latin typeface="Arial Narrow" pitchFamily="-65" charset="0"/>
              </a:rPr>
              <a:t>“chaos”</a:t>
            </a:r>
          </a:p>
        </p:txBody>
      </p:sp>
      <p:sp>
        <p:nvSpPr>
          <p:cNvPr id="100358" name="Line 10"/>
          <p:cNvSpPr>
            <a:spLocks noChangeShapeType="1"/>
          </p:cNvSpPr>
          <p:nvPr/>
        </p:nvSpPr>
        <p:spPr bwMode="auto">
          <a:xfrm>
            <a:off x="1676400" y="1295400"/>
            <a:ext cx="6019800" cy="0"/>
          </a:xfrm>
          <a:prstGeom prst="line">
            <a:avLst/>
          </a:prstGeom>
          <a:noFill/>
          <a:ln w="28575">
            <a:solidFill>
              <a:srgbClr val="66CCFF"/>
            </a:solidFill>
            <a:round/>
            <a:headEnd/>
            <a:tailEnd type="triangle" w="med" len="med"/>
          </a:ln>
        </p:spPr>
        <p:txBody>
          <a:bodyPr wrap="none" anchor="ctr">
            <a:prstTxWarp prst="textNoShape">
              <a:avLst/>
            </a:prstTxWarp>
          </a:bodyPr>
          <a:lstStyle/>
          <a:p>
            <a:endParaRPr lang="en-US"/>
          </a:p>
        </p:txBody>
      </p:sp>
      <p:sp>
        <p:nvSpPr>
          <p:cNvPr id="163851" name="Line 11"/>
          <p:cNvSpPr>
            <a:spLocks noChangeShapeType="1"/>
          </p:cNvSpPr>
          <p:nvPr/>
        </p:nvSpPr>
        <p:spPr bwMode="auto">
          <a:xfrm>
            <a:off x="3581400" y="4114800"/>
            <a:ext cx="228600" cy="228600"/>
          </a:xfrm>
          <a:prstGeom prst="line">
            <a:avLst/>
          </a:prstGeom>
          <a:noFill/>
          <a:ln w="28575">
            <a:solidFill>
              <a:srgbClr val="FF0000"/>
            </a:solidFill>
            <a:prstDash val="sysDot"/>
            <a:round/>
            <a:headEnd/>
            <a:tailEnd type="triangle" w="med" len="med"/>
          </a:ln>
          <a:effectLst/>
        </p:spPr>
        <p:txBody>
          <a:bodyPr wrap="none" anchor="ctr">
            <a:prstTxWarp prst="textNoShape">
              <a:avLst/>
            </a:prstTxWarp>
          </a:bodyPr>
          <a:lstStyle/>
          <a:p>
            <a:pPr>
              <a:defRPr/>
            </a:pPr>
            <a:endParaRPr lang="en-US">
              <a:latin typeface="+mn-lt"/>
              <a:ea typeface="Arial" charset="0"/>
              <a:cs typeface="Arial" charset="0"/>
            </a:endParaRPr>
          </a:p>
        </p:txBody>
      </p:sp>
      <p:sp>
        <p:nvSpPr>
          <p:cNvPr id="163852" name="Text Box 12"/>
          <p:cNvSpPr txBox="1">
            <a:spLocks noChangeArrowheads="1"/>
          </p:cNvSpPr>
          <p:nvPr/>
        </p:nvSpPr>
        <p:spPr bwMode="auto">
          <a:xfrm>
            <a:off x="3810000" y="4114800"/>
            <a:ext cx="1166813" cy="369888"/>
          </a:xfrm>
          <a:prstGeom prst="rect">
            <a:avLst/>
          </a:prstGeom>
          <a:noFill/>
          <a:ln w="9525">
            <a:noFill/>
            <a:miter lim="800000"/>
            <a:headEnd/>
            <a:tailEnd/>
          </a:ln>
          <a:effectLst/>
        </p:spPr>
        <p:txBody>
          <a:bodyPr wrap="none">
            <a:prstTxWarp prst="textNoShape">
              <a:avLst/>
            </a:prstTxWarp>
            <a:spAutoFit/>
          </a:bodyPr>
          <a:lstStyle/>
          <a:p>
            <a:pPr>
              <a:defRPr/>
            </a:pPr>
            <a:r>
              <a:rPr lang="en-US">
                <a:solidFill>
                  <a:srgbClr val="FF6600"/>
                </a:solidFill>
                <a:latin typeface="+mn-lt"/>
                <a:ea typeface="Arial" charset="0"/>
                <a:cs typeface="Arial" charset="0"/>
              </a:rPr>
              <a:t>vandaag</a:t>
            </a:r>
            <a:endParaRPr lang="en-US">
              <a:solidFill>
                <a:srgbClr val="FF0000"/>
              </a:solidFill>
              <a:latin typeface="+mn-lt"/>
              <a:ea typeface="Arial" charset="0"/>
              <a:cs typeface="Arial" charset="0"/>
            </a:endParaRPr>
          </a:p>
        </p:txBody>
      </p:sp>
      <p:pic>
        <p:nvPicPr>
          <p:cNvPr id="100361" name="Picture 13"/>
          <p:cNvPicPr>
            <a:picLocks noChangeAspect="1" noChangeArrowheads="1"/>
          </p:cNvPicPr>
          <p:nvPr/>
        </p:nvPicPr>
        <p:blipFill>
          <a:blip r:embed="rId3"/>
          <a:srcRect l="9143" t="30476" r="12001" b="48314"/>
          <a:stretch>
            <a:fillRect/>
          </a:stretch>
        </p:blipFill>
        <p:spPr bwMode="auto">
          <a:xfrm>
            <a:off x="228600" y="1524000"/>
            <a:ext cx="8686800" cy="1752600"/>
          </a:xfrm>
          <a:prstGeom prst="rect">
            <a:avLst/>
          </a:prstGeom>
          <a:noFill/>
          <a:ln w="9525">
            <a:noFill/>
            <a:miter lim="800000"/>
            <a:headEnd/>
            <a:tailEnd/>
          </a:ln>
        </p:spPr>
      </p:pic>
      <p:pic>
        <p:nvPicPr>
          <p:cNvPr id="100362" name="Picture 14"/>
          <p:cNvPicPr>
            <a:picLocks noChangeAspect="1" noChangeArrowheads="1"/>
          </p:cNvPicPr>
          <p:nvPr/>
        </p:nvPicPr>
        <p:blipFill>
          <a:blip r:embed="rId3"/>
          <a:srcRect l="9143" t="54453" r="12001" b="42857"/>
          <a:stretch>
            <a:fillRect/>
          </a:stretch>
        </p:blipFill>
        <p:spPr bwMode="auto">
          <a:xfrm>
            <a:off x="228600" y="3276600"/>
            <a:ext cx="8686800" cy="222250"/>
          </a:xfrm>
          <a:prstGeom prst="rect">
            <a:avLst/>
          </a:prstGeom>
          <a:noFill/>
          <a:ln w="9525">
            <a:noFill/>
            <a:miter lim="800000"/>
            <a:headEnd/>
            <a:tailEnd/>
          </a:ln>
        </p:spPr>
      </p:pic>
      <p:sp>
        <p:nvSpPr>
          <p:cNvPr id="100363" name="Line 15"/>
          <p:cNvSpPr>
            <a:spLocks noChangeShapeType="1"/>
          </p:cNvSpPr>
          <p:nvPr/>
        </p:nvSpPr>
        <p:spPr bwMode="auto">
          <a:xfrm>
            <a:off x="3581400" y="1447800"/>
            <a:ext cx="0" cy="2667000"/>
          </a:xfrm>
          <a:prstGeom prst="line">
            <a:avLst/>
          </a:prstGeom>
          <a:noFill/>
          <a:ln w="28575">
            <a:solidFill>
              <a:srgbClr val="FF0000"/>
            </a:solidFill>
            <a:prstDash val="sysDot"/>
            <a:round/>
            <a:headEnd/>
            <a:tailEnd/>
          </a:ln>
        </p:spPr>
        <p:txBody>
          <a:bodyPr wrap="none" anchor="ctr">
            <a:prstTxWarp prst="textNoShape">
              <a:avLst/>
            </a:prstTxWarp>
          </a:bodyPr>
          <a:lstStyle/>
          <a:p>
            <a:endParaRPr lang="en-US"/>
          </a:p>
        </p:txBody>
      </p:sp>
      <p:sp>
        <p:nvSpPr>
          <p:cNvPr id="163856" name="AutoShape 16"/>
          <p:cNvSpPr>
            <a:spLocks/>
          </p:cNvSpPr>
          <p:nvPr/>
        </p:nvSpPr>
        <p:spPr bwMode="auto">
          <a:xfrm rot="-5400000">
            <a:off x="1790700" y="2019300"/>
            <a:ext cx="228600" cy="3352800"/>
          </a:xfrm>
          <a:prstGeom prst="leftBrace">
            <a:avLst>
              <a:gd name="adj1" fmla="val 122222"/>
              <a:gd name="adj2" fmla="val 50213"/>
            </a:avLst>
          </a:prstGeom>
          <a:noFill/>
          <a:ln w="28575">
            <a:solidFill>
              <a:srgbClr val="CCFFCC"/>
            </a:solidFill>
            <a:round/>
            <a:headEnd/>
            <a:tailEnd/>
          </a:ln>
          <a:effectLst/>
        </p:spPr>
        <p:txBody>
          <a:bodyPr wrap="none" anchor="ctr">
            <a:prstTxWarp prst="textNoShape">
              <a:avLst/>
            </a:prstTxWarp>
          </a:bodyPr>
          <a:lstStyle/>
          <a:p>
            <a:pPr>
              <a:defRPr/>
            </a:pPr>
            <a:endParaRPr lang="en-US">
              <a:latin typeface="+mn-lt"/>
              <a:ea typeface="Arial" charset="0"/>
              <a:cs typeface="Arial" charset="0"/>
            </a:endParaRPr>
          </a:p>
        </p:txBody>
      </p:sp>
      <p:sp>
        <p:nvSpPr>
          <p:cNvPr id="163857" name="Text Box 17"/>
          <p:cNvSpPr txBox="1">
            <a:spLocks noChangeArrowheads="1"/>
          </p:cNvSpPr>
          <p:nvPr/>
        </p:nvSpPr>
        <p:spPr bwMode="auto">
          <a:xfrm>
            <a:off x="304800" y="3886200"/>
            <a:ext cx="3200400" cy="1754188"/>
          </a:xfrm>
          <a:prstGeom prst="rect">
            <a:avLst/>
          </a:prstGeom>
          <a:noFill/>
          <a:ln w="9525">
            <a:noFill/>
            <a:miter lim="800000"/>
            <a:headEnd/>
            <a:tailEnd/>
          </a:ln>
          <a:effectLst/>
        </p:spPr>
        <p:txBody>
          <a:bodyPr>
            <a:prstTxWarp prst="textNoShape">
              <a:avLst/>
            </a:prstTxWarp>
            <a:spAutoFit/>
          </a:bodyPr>
          <a:lstStyle/>
          <a:p>
            <a:pPr algn="ctr">
              <a:defRPr/>
            </a:pPr>
            <a:r>
              <a:rPr lang="en-US">
                <a:solidFill>
                  <a:srgbClr val="CCFFCC"/>
                </a:solidFill>
                <a:latin typeface="+mn-lt"/>
                <a:ea typeface="Arial" charset="0"/>
                <a:cs typeface="Arial" charset="0"/>
              </a:rPr>
              <a:t>Experimenteel te ontdekken met nieuwe experimenten :</a:t>
            </a:r>
          </a:p>
          <a:p>
            <a:pPr algn="ctr">
              <a:defRPr/>
            </a:pPr>
            <a:r>
              <a:rPr lang="en-US">
                <a:solidFill>
                  <a:srgbClr val="FFCC99"/>
                </a:solidFill>
                <a:latin typeface="+mn-lt"/>
                <a:ea typeface="Arial" charset="0"/>
                <a:cs typeface="Arial" charset="0"/>
              </a:rPr>
              <a:t>deeltjesfysicus is eigenlijk</a:t>
            </a:r>
          </a:p>
          <a:p>
            <a:pPr algn="ctr">
              <a:defRPr/>
            </a:pPr>
            <a:r>
              <a:rPr lang="en-US">
                <a:solidFill>
                  <a:srgbClr val="FFCC99"/>
                </a:solidFill>
                <a:latin typeface="+mn-lt"/>
                <a:ea typeface="Arial" charset="0"/>
                <a:cs typeface="Arial" charset="0"/>
              </a:rPr>
              <a:t>een ontdekkingsreiziger in tijd en ruimte …</a:t>
            </a:r>
            <a:endParaRPr lang="en-US">
              <a:solidFill>
                <a:srgbClr val="CCFFCC"/>
              </a:solidFill>
              <a:latin typeface="+mn-lt"/>
              <a:ea typeface="Arial" charset="0"/>
              <a:cs typeface="Arial" charset="0"/>
            </a:endParaRPr>
          </a:p>
        </p:txBody>
      </p:sp>
      <p:sp>
        <p:nvSpPr>
          <p:cNvPr id="163858" name="Text Box 18"/>
          <p:cNvSpPr txBox="1">
            <a:spLocks noChangeArrowheads="1"/>
          </p:cNvSpPr>
          <p:nvPr/>
        </p:nvSpPr>
        <p:spPr bwMode="auto">
          <a:xfrm>
            <a:off x="5546725" y="3962400"/>
            <a:ext cx="3140075" cy="1862138"/>
          </a:xfrm>
          <a:prstGeom prst="rect">
            <a:avLst/>
          </a:prstGeom>
          <a:noFill/>
          <a:ln w="28575">
            <a:solidFill>
              <a:srgbClr val="FF9999"/>
            </a:solidFill>
            <a:miter lim="800000"/>
            <a:headEnd/>
            <a:tailEnd/>
          </a:ln>
          <a:effectLst/>
        </p:spPr>
        <p:txBody>
          <a:bodyPr>
            <a:prstTxWarp prst="textNoShape">
              <a:avLst/>
            </a:prstTxWarp>
            <a:spAutoFit/>
          </a:bodyPr>
          <a:lstStyle/>
          <a:p>
            <a:pPr algn="ctr">
              <a:defRPr/>
            </a:pPr>
            <a:r>
              <a:rPr lang="en-US" dirty="0" err="1">
                <a:solidFill>
                  <a:srgbClr val="CCFFCC"/>
                </a:solidFill>
                <a:latin typeface="+mn-lt"/>
                <a:ea typeface="Arial" charset="0"/>
                <a:cs typeface="Arial" charset="0"/>
              </a:rPr>
              <a:t>Eén</a:t>
            </a:r>
            <a:r>
              <a:rPr lang="en-US" dirty="0">
                <a:solidFill>
                  <a:srgbClr val="CCFFCC"/>
                </a:solidFill>
                <a:latin typeface="+mn-lt"/>
                <a:ea typeface="Arial" charset="0"/>
                <a:cs typeface="Arial" charset="0"/>
              </a:rPr>
              <a:t> </a:t>
            </a:r>
            <a:r>
              <a:rPr lang="en-US" dirty="0" err="1">
                <a:solidFill>
                  <a:srgbClr val="CCFFCC"/>
                </a:solidFill>
                <a:latin typeface="+mn-lt"/>
                <a:ea typeface="Arial" charset="0"/>
                <a:cs typeface="Arial" charset="0"/>
              </a:rPr>
              <a:t>theorie</a:t>
            </a:r>
            <a:r>
              <a:rPr lang="en-US" dirty="0">
                <a:solidFill>
                  <a:srgbClr val="CCFFCC"/>
                </a:solidFill>
                <a:latin typeface="+mn-lt"/>
                <a:ea typeface="Arial" charset="0"/>
                <a:cs typeface="Arial" charset="0"/>
              </a:rPr>
              <a:t> die </a:t>
            </a:r>
            <a:r>
              <a:rPr lang="en-US" dirty="0" err="1">
                <a:solidFill>
                  <a:srgbClr val="CCFFCC"/>
                </a:solidFill>
                <a:latin typeface="+mn-lt"/>
                <a:ea typeface="Arial" charset="0"/>
                <a:cs typeface="Arial" charset="0"/>
              </a:rPr>
              <a:t>alles</a:t>
            </a:r>
            <a:endParaRPr lang="en-US" dirty="0">
              <a:solidFill>
                <a:srgbClr val="CCFFCC"/>
              </a:solidFill>
              <a:latin typeface="+mn-lt"/>
              <a:ea typeface="Arial" charset="0"/>
              <a:cs typeface="Arial" charset="0"/>
            </a:endParaRPr>
          </a:p>
          <a:p>
            <a:pPr algn="ctr">
              <a:defRPr/>
            </a:pPr>
            <a:r>
              <a:rPr lang="en-US" dirty="0" err="1">
                <a:solidFill>
                  <a:srgbClr val="CCFFCC"/>
                </a:solidFill>
                <a:latin typeface="+mn-lt"/>
                <a:ea typeface="Arial" charset="0"/>
                <a:cs typeface="Arial" charset="0"/>
              </a:rPr>
              <a:t>beschrijft</a:t>
            </a:r>
            <a:r>
              <a:rPr lang="en-US" dirty="0">
                <a:solidFill>
                  <a:srgbClr val="CCFFCC"/>
                </a:solidFill>
                <a:latin typeface="+mn-lt"/>
                <a:ea typeface="Arial" charset="0"/>
                <a:cs typeface="Arial" charset="0"/>
              </a:rPr>
              <a:t> tot ~200 </a:t>
            </a:r>
            <a:r>
              <a:rPr lang="en-US" dirty="0" err="1">
                <a:solidFill>
                  <a:srgbClr val="CCFFCC"/>
                </a:solidFill>
                <a:latin typeface="+mn-lt"/>
                <a:ea typeface="Arial" charset="0"/>
                <a:cs typeface="Arial" charset="0"/>
              </a:rPr>
              <a:t>GeV</a:t>
            </a:r>
            <a:r>
              <a:rPr lang="en-US" dirty="0">
                <a:solidFill>
                  <a:srgbClr val="CCFFCC"/>
                </a:solidFill>
                <a:latin typeface="+mn-lt"/>
                <a:ea typeface="Arial" charset="0"/>
                <a:cs typeface="Arial" charset="0"/>
              </a:rPr>
              <a:t> :</a:t>
            </a:r>
            <a:endParaRPr lang="en-US" dirty="0">
              <a:solidFill>
                <a:srgbClr val="FF0000"/>
              </a:solidFill>
              <a:latin typeface="+mn-lt"/>
              <a:ea typeface="Arial" charset="0"/>
              <a:cs typeface="Arial" charset="0"/>
            </a:endParaRPr>
          </a:p>
          <a:p>
            <a:pPr algn="ctr">
              <a:defRPr/>
            </a:pPr>
            <a:endParaRPr lang="en-US" dirty="0">
              <a:solidFill>
                <a:srgbClr val="FF0000"/>
              </a:solidFill>
              <a:latin typeface="+mn-lt"/>
              <a:ea typeface="Arial" charset="0"/>
              <a:cs typeface="Arial" charset="0"/>
            </a:endParaRPr>
          </a:p>
          <a:p>
            <a:pPr algn="ctr">
              <a:defRPr/>
            </a:pPr>
            <a:r>
              <a:rPr lang="en-US" b="1" dirty="0">
                <a:solidFill>
                  <a:srgbClr val="FF6600"/>
                </a:solidFill>
                <a:latin typeface="+mn-lt"/>
                <a:ea typeface="Arial" charset="0"/>
                <a:cs typeface="Arial" charset="0"/>
              </a:rPr>
              <a:t>Het </a:t>
            </a:r>
            <a:r>
              <a:rPr lang="en-US" b="1" dirty="0" err="1">
                <a:solidFill>
                  <a:srgbClr val="FF6600"/>
                </a:solidFill>
                <a:latin typeface="+mn-lt"/>
                <a:ea typeface="Arial" charset="0"/>
                <a:cs typeface="Arial" charset="0"/>
              </a:rPr>
              <a:t>Standaard</a:t>
            </a:r>
            <a:r>
              <a:rPr lang="en-US" b="1" dirty="0">
                <a:solidFill>
                  <a:srgbClr val="FF6600"/>
                </a:solidFill>
                <a:latin typeface="+mn-lt"/>
                <a:ea typeface="Arial" charset="0"/>
                <a:cs typeface="Arial" charset="0"/>
              </a:rPr>
              <a:t> Model</a:t>
            </a:r>
          </a:p>
          <a:p>
            <a:pPr algn="ctr">
              <a:defRPr/>
            </a:pPr>
            <a:endParaRPr lang="en-US" b="1" dirty="0">
              <a:solidFill>
                <a:srgbClr val="FF6600"/>
              </a:solidFill>
              <a:latin typeface="+mn-lt"/>
              <a:ea typeface="Arial" charset="0"/>
              <a:cs typeface="Arial" charset="0"/>
            </a:endParaRPr>
          </a:p>
          <a:p>
            <a:pPr algn="ctr">
              <a:defRPr/>
            </a:pPr>
            <a:r>
              <a:rPr lang="en-US" b="1" i="1" dirty="0" err="1">
                <a:solidFill>
                  <a:srgbClr val="FF99FF"/>
                </a:solidFill>
                <a:latin typeface="+mn-lt"/>
                <a:ea typeface="Arial" charset="0"/>
                <a:cs typeface="Arial" charset="0"/>
              </a:rPr>
              <a:t>maar</a:t>
            </a:r>
            <a:r>
              <a:rPr lang="en-US" b="1" i="1" dirty="0">
                <a:solidFill>
                  <a:srgbClr val="FF99FF"/>
                </a:solidFill>
                <a:latin typeface="+mn-lt"/>
                <a:ea typeface="Arial" charset="0"/>
                <a:cs typeface="Arial" charset="0"/>
              </a:rPr>
              <a:t> </a:t>
            </a:r>
            <a:r>
              <a:rPr lang="en-US" b="1" i="1" dirty="0" err="1">
                <a:solidFill>
                  <a:srgbClr val="FF99FF"/>
                </a:solidFill>
                <a:latin typeface="+mn-lt"/>
                <a:ea typeface="Arial" charset="0"/>
                <a:cs typeface="Arial" charset="0"/>
              </a:rPr>
              <a:t>verder</a:t>
            </a:r>
            <a:r>
              <a:rPr lang="en-US" b="1" i="1" dirty="0">
                <a:solidFill>
                  <a:srgbClr val="FF99FF"/>
                </a:solidFill>
                <a:latin typeface="+mn-lt"/>
                <a:ea typeface="Arial" charset="0"/>
                <a:cs typeface="Arial" charset="0"/>
              </a:rPr>
              <a:t> ???</a:t>
            </a:r>
            <a:endParaRPr lang="en-US" i="1" dirty="0">
              <a:solidFill>
                <a:srgbClr val="FF99FF"/>
              </a:solidFill>
              <a:latin typeface="+mn-lt"/>
              <a:ea typeface="Arial" charset="0"/>
              <a:cs typeface="Arial" charset="0"/>
            </a:endParaRPr>
          </a:p>
          <a:p>
            <a:pPr algn="ctr">
              <a:defRPr/>
            </a:pPr>
            <a:endParaRPr lang="en-US" sz="700" dirty="0">
              <a:solidFill>
                <a:srgbClr val="FF0000"/>
              </a:solidFill>
              <a:latin typeface="+mn-lt"/>
              <a:ea typeface="Arial" charset="0"/>
              <a:cs typeface="Arial" charset="0"/>
            </a:endParaRPr>
          </a:p>
        </p:txBody>
      </p:sp>
      <p:sp>
        <p:nvSpPr>
          <p:cNvPr id="100367" name="AutoShape 19"/>
          <p:cNvSpPr>
            <a:spLocks/>
          </p:cNvSpPr>
          <p:nvPr/>
        </p:nvSpPr>
        <p:spPr bwMode="auto">
          <a:xfrm rot="-5400000">
            <a:off x="5448300" y="1866900"/>
            <a:ext cx="228600" cy="3962400"/>
          </a:xfrm>
          <a:prstGeom prst="leftBrace">
            <a:avLst>
              <a:gd name="adj1" fmla="val 144444"/>
              <a:gd name="adj2" fmla="val 50213"/>
            </a:avLst>
          </a:prstGeom>
          <a:noFill/>
          <a:ln w="28575">
            <a:solidFill>
              <a:srgbClr val="FF9999"/>
            </a:solidFill>
            <a:round/>
            <a:headEnd/>
            <a:tailEnd/>
          </a:ln>
        </p:spPr>
        <p:txBody>
          <a:bodyPr wrap="none" anchor="ctr">
            <a:prstTxWarp prst="textNoShape">
              <a:avLst/>
            </a:prstTxWarp>
          </a:bodyPr>
          <a:lstStyle/>
          <a:p>
            <a:endParaRPr lang="en-US"/>
          </a:p>
        </p:txBody>
      </p:sp>
      <p:sp>
        <p:nvSpPr>
          <p:cNvPr id="100368" name="AutoShape 20"/>
          <p:cNvSpPr>
            <a:spLocks noChangeArrowheads="1"/>
          </p:cNvSpPr>
          <p:nvPr/>
        </p:nvSpPr>
        <p:spPr bwMode="auto">
          <a:xfrm>
            <a:off x="2590800" y="2057400"/>
            <a:ext cx="1204913" cy="838200"/>
          </a:xfrm>
          <a:prstGeom prst="leftArrow">
            <a:avLst>
              <a:gd name="adj1" fmla="val 48102"/>
              <a:gd name="adj2" fmla="val 57573"/>
            </a:avLst>
          </a:prstGeom>
          <a:solidFill>
            <a:srgbClr val="FFB9FF"/>
          </a:solidFill>
          <a:ln w="28575">
            <a:solidFill>
              <a:srgbClr val="FF3300"/>
            </a:solidFill>
            <a:miter lim="800000"/>
            <a:headEnd/>
            <a:tailEnd/>
          </a:ln>
        </p:spPr>
        <p:txBody>
          <a:bodyPr wrap="none" anchor="ctr">
            <a:prstTxWarp prst="textNoShape">
              <a:avLst/>
            </a:prstTxWarp>
          </a:bodyPr>
          <a:lstStyle/>
          <a:p>
            <a:pPr algn="ctr"/>
            <a:r>
              <a:rPr lang="en-US" b="1">
                <a:solidFill>
                  <a:srgbClr val="FF0000"/>
                </a:solidFill>
              </a:rPr>
              <a:t>LHC</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smtClean="0">
                <a:solidFill>
                  <a:srgbClr val="0000FF"/>
                </a:solidFill>
              </a:rPr>
              <a:t>Fysica met de LHC versneller te CERN</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buFontTx/>
              <a:buChar char="•"/>
            </a:pPr>
            <a:r>
              <a:rPr lang="nl-BE" sz="2300">
                <a:solidFill>
                  <a:srgbClr val="CCFFCC"/>
                </a:solidFill>
                <a:latin typeface="Verdana" pitchFamily="-65" charset="0"/>
              </a:rPr>
              <a:t>Deeltjesfysica is een van de belangrijkste pilaren van de hedendaagse fysica (~50% van de Nobelprijzen na WO II)</a:t>
            </a:r>
          </a:p>
          <a:p>
            <a:pPr marL="342900" indent="-342900">
              <a:spcBef>
                <a:spcPct val="20000"/>
              </a:spcBef>
              <a:buClr>
                <a:srgbClr val="FF6600"/>
              </a:buClr>
              <a:buFontTx/>
              <a:buChar char="•"/>
            </a:pPr>
            <a:endParaRPr lang="nl-BE" sz="600">
              <a:solidFill>
                <a:srgbClr val="CCFFCC"/>
              </a:solidFill>
              <a:latin typeface="Verdana" pitchFamily="-65" charset="0"/>
            </a:endParaRPr>
          </a:p>
          <a:p>
            <a:pPr marL="342900" indent="-342900">
              <a:spcBef>
                <a:spcPct val="20000"/>
              </a:spcBef>
              <a:buClr>
                <a:srgbClr val="FF6600"/>
              </a:buClr>
              <a:buFontTx/>
              <a:buChar char="•"/>
            </a:pPr>
            <a:r>
              <a:rPr lang="en-US" sz="2300">
                <a:solidFill>
                  <a:srgbClr val="CCFFCC"/>
                </a:solidFill>
                <a:latin typeface="Verdana" pitchFamily="-65" charset="0"/>
              </a:rPr>
              <a:t>D</a:t>
            </a:r>
            <a:r>
              <a:rPr lang="nl-BE" sz="2300">
                <a:solidFill>
                  <a:srgbClr val="CCFFCC"/>
                </a:solidFill>
                <a:latin typeface="Verdana" pitchFamily="-65" charset="0"/>
              </a:rPr>
              <a:t>e LHC is een uniek en grootste experiment ooit waar een grondige voorbereiding aan vooraf ging (versneller, detectors, computer infrastructuur, data analyse methoden, </a:t>
            </a:r>
            <a:r>
              <a:rPr lang="en-US" sz="2300">
                <a:solidFill>
                  <a:srgbClr val="CCFFCC"/>
                </a:solidFill>
                <a:latin typeface="Verdana" pitchFamily="-65" charset="0"/>
              </a:rPr>
              <a:t>…)</a:t>
            </a:r>
            <a:endParaRPr lang="nl-BE" sz="2300">
              <a:solidFill>
                <a:srgbClr val="CCFFCC"/>
              </a:solidFill>
              <a:latin typeface="Verdana" pitchFamily="-65" charset="0"/>
            </a:endParaRPr>
          </a:p>
          <a:p>
            <a:pPr marL="342900" indent="-342900">
              <a:spcBef>
                <a:spcPct val="20000"/>
              </a:spcBef>
              <a:buClr>
                <a:srgbClr val="FF6600"/>
              </a:buClr>
              <a:buFontTx/>
              <a:buChar char="•"/>
            </a:pPr>
            <a:endParaRPr lang="nl-BE" sz="600">
              <a:solidFill>
                <a:srgbClr val="CCFFCC"/>
              </a:solidFill>
              <a:latin typeface="Verdana" pitchFamily="-65" charset="0"/>
            </a:endParaRPr>
          </a:p>
          <a:p>
            <a:pPr marL="342900" indent="-342900">
              <a:spcBef>
                <a:spcPct val="20000"/>
              </a:spcBef>
              <a:buClr>
                <a:srgbClr val="FF6600"/>
              </a:buClr>
              <a:buFontTx/>
              <a:buChar char="•"/>
            </a:pPr>
            <a:r>
              <a:rPr lang="nl-BE" sz="2300">
                <a:solidFill>
                  <a:srgbClr val="CCFFCC"/>
                </a:solidFill>
                <a:latin typeface="Verdana" pitchFamily="-65" charset="0"/>
              </a:rPr>
              <a:t>Hiermee zullen we informatie verzamelen over de inhoud van het Universum, alsook zijn oorsprong, evolutie en lotsbestemming</a:t>
            </a:r>
          </a:p>
          <a:p>
            <a:pPr marL="342900" indent="-342900">
              <a:spcBef>
                <a:spcPct val="20000"/>
              </a:spcBef>
              <a:buClr>
                <a:srgbClr val="FF6600"/>
              </a:buClr>
            </a:pPr>
            <a:endParaRPr lang="nl-BE" sz="2300">
              <a:solidFill>
                <a:srgbClr val="CCFFCC"/>
              </a:solidFill>
              <a:latin typeface="Verdana" pitchFamily="-65" charset="0"/>
            </a:endParaRPr>
          </a:p>
          <a:p>
            <a:pPr marL="342900" indent="-342900">
              <a:spcBef>
                <a:spcPct val="20000"/>
              </a:spcBef>
              <a:buClr>
                <a:srgbClr val="FF6600"/>
              </a:buClr>
              <a:buFontTx/>
              <a:buChar char="•"/>
            </a:pPr>
            <a:endParaRPr lang="nl-BE" sz="230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Quiz !!</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buFontTx/>
              <a:buChar char="•"/>
            </a:pPr>
            <a:r>
              <a:rPr lang="nl-BE" sz="2300" dirty="0" smtClean="0">
                <a:solidFill>
                  <a:srgbClr val="CCFFCC"/>
                </a:solidFill>
                <a:latin typeface="Verdana" pitchFamily="-65" charset="0"/>
              </a:rPr>
              <a:t>10 meerkeuzevragen</a:t>
            </a:r>
          </a:p>
          <a:p>
            <a:pPr marL="342900" indent="-342900">
              <a:spcBef>
                <a:spcPct val="20000"/>
              </a:spcBef>
              <a:buClr>
                <a:srgbClr val="FF6600"/>
              </a:buClr>
              <a:buFontTx/>
              <a:buChar char="•"/>
            </a:pPr>
            <a:r>
              <a:rPr lang="en-US" sz="2300" dirty="0" smtClean="0">
                <a:solidFill>
                  <a:srgbClr val="CCFFCC"/>
                </a:solidFill>
                <a:latin typeface="Verdana" pitchFamily="-65" charset="0"/>
              </a:rPr>
              <a:t>j</a:t>
            </a:r>
            <a:r>
              <a:rPr lang="nl-BE" sz="2300" dirty="0" smtClean="0">
                <a:solidFill>
                  <a:srgbClr val="CCFFCC"/>
                </a:solidFill>
                <a:latin typeface="Verdana" pitchFamily="-65" charset="0"/>
              </a:rPr>
              <a:t>e kiest er 1 uit!</a:t>
            </a:r>
          </a:p>
          <a:p>
            <a:pPr marL="342900" indent="-342900">
              <a:spcBef>
                <a:spcPct val="20000"/>
              </a:spcBef>
              <a:buClr>
                <a:srgbClr val="FF6600"/>
              </a:buClr>
              <a:buFontTx/>
              <a:buChar char="•"/>
            </a:pPr>
            <a:r>
              <a:rPr lang="nl-BE" sz="2300" dirty="0" smtClean="0">
                <a:solidFill>
                  <a:srgbClr val="CCFFCC"/>
                </a:solidFill>
                <a:latin typeface="Verdana" pitchFamily="-65" charset="0"/>
              </a:rPr>
              <a:t>1 schiftingsvraag</a:t>
            </a:r>
          </a:p>
          <a:p>
            <a:pPr marL="342900" indent="-342900">
              <a:spcBef>
                <a:spcPct val="20000"/>
              </a:spcBef>
              <a:buClr>
                <a:srgbClr val="FF6600"/>
              </a:buClr>
              <a:buFontTx/>
              <a:buChar char="•"/>
            </a:pPr>
            <a:endParaRPr lang="nl-BE" sz="600" dirty="0" smtClean="0">
              <a:solidFill>
                <a:srgbClr val="CCFFCC"/>
              </a:solidFill>
              <a:latin typeface="Verdana" pitchFamily="-65" charset="0"/>
            </a:endParaRPr>
          </a:p>
          <a:p>
            <a:pPr marL="342900" indent="-342900">
              <a:spcBef>
                <a:spcPct val="20000"/>
              </a:spcBef>
              <a:buClr>
                <a:srgbClr val="FF6600"/>
              </a:buClr>
              <a:buFontTx/>
              <a:buChar char="•"/>
            </a:pPr>
            <a:r>
              <a:rPr lang="en-US" sz="2300" dirty="0" err="1">
                <a:solidFill>
                  <a:srgbClr val="CCFFCC"/>
                </a:solidFill>
                <a:latin typeface="Verdana" pitchFamily="-65" charset="0"/>
              </a:rPr>
              <a:t>l</a:t>
            </a:r>
            <a:r>
              <a:rPr lang="en-US" sz="2300" dirty="0" err="1" smtClean="0">
                <a:solidFill>
                  <a:srgbClr val="CCFFCC"/>
                </a:solidFill>
                <a:latin typeface="Verdana" pitchFamily="-65" charset="0"/>
              </a:rPr>
              <a:t>euke</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prijs</a:t>
            </a: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pic>
        <p:nvPicPr>
          <p:cNvPr id="4" name="Picture 3" descr="img245.pdf"/>
          <p:cNvPicPr>
            <a:picLocks noChangeAspect="1"/>
          </p:cNvPicPr>
          <p:nvPr/>
        </p:nvPicPr>
        <mc:AlternateContent>
          <mc:Choice xmlns:ma="http://schemas.microsoft.com/office/mac/drawingml/2008/main" Requires="ma">
            <p:blipFill>
              <a:blip r:embed="rId2"/>
              <a:srcRect l="14151" t="1111" r="13520" b="23333"/>
              <a:stretch>
                <a:fillRect/>
              </a:stretch>
            </p:blipFill>
          </mc:Choice>
          <mc:Fallback>
            <p:blipFill>
              <a:blip r:embed="rId3"/>
              <a:srcRect l="14151" t="1111" r="13520" b="23333"/>
              <a:stretch>
                <a:fillRect/>
              </a:stretch>
            </p:blipFill>
          </mc:Fallback>
        </mc:AlternateContent>
        <p:spPr>
          <a:xfrm>
            <a:off x="5257800" y="838200"/>
            <a:ext cx="3505200" cy="5181600"/>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763588" y="228600"/>
            <a:ext cx="7999412" cy="369888"/>
          </a:xfrm>
          <a:prstGeom prst="rect">
            <a:avLst/>
          </a:prstGeom>
          <a:noFill/>
          <a:ln w="9525">
            <a:noFill/>
            <a:miter lim="800000"/>
            <a:headEnd/>
            <a:tailEnd/>
          </a:ln>
          <a:effectLst/>
        </p:spPr>
        <p:txBody>
          <a:bodyPr wrap="none">
            <a:prstTxWarp prst="textNoShape">
              <a:avLst/>
            </a:prstTxWarp>
            <a:spAutoFit/>
          </a:bodyPr>
          <a:lstStyle/>
          <a:p>
            <a:pPr algn="ctr">
              <a:defRPr/>
            </a:pPr>
            <a:r>
              <a:rPr lang="en-US" b="1" dirty="0" err="1">
                <a:solidFill>
                  <a:srgbClr val="0000FF"/>
                </a:solidFill>
                <a:latin typeface="+mn-lt"/>
                <a:ea typeface="Arial" charset="0"/>
                <a:cs typeface="Arial" charset="0"/>
              </a:rPr>
              <a:t>Verdere</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groei</a:t>
            </a:r>
            <a:r>
              <a:rPr lang="en-US" b="1" dirty="0">
                <a:solidFill>
                  <a:srgbClr val="0000FF"/>
                </a:solidFill>
                <a:latin typeface="+mn-lt"/>
                <a:ea typeface="Arial" charset="0"/>
                <a:cs typeface="Arial" charset="0"/>
              </a:rPr>
              <a:t> van het </a:t>
            </a:r>
            <a:r>
              <a:rPr lang="en-US" b="1" dirty="0" err="1">
                <a:solidFill>
                  <a:srgbClr val="0000FF"/>
                </a:solidFill>
                <a:latin typeface="+mn-lt"/>
                <a:ea typeface="Arial" charset="0"/>
                <a:cs typeface="Arial" charset="0"/>
              </a:rPr>
              <a:t>Universum</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symmetrie</a:t>
            </a:r>
            <a:r>
              <a:rPr lang="en-US" b="1" dirty="0">
                <a:solidFill>
                  <a:srgbClr val="0000FF"/>
                </a:solidFill>
                <a:latin typeface="+mn-lt"/>
                <a:ea typeface="Arial" charset="0"/>
                <a:cs typeface="Arial" charset="0"/>
              </a:rPr>
              <a:t> is </a:t>
            </a:r>
            <a:r>
              <a:rPr lang="en-US" b="1" dirty="0" err="1">
                <a:solidFill>
                  <a:srgbClr val="0000FF"/>
                </a:solidFill>
                <a:latin typeface="+mn-lt"/>
                <a:ea typeface="Arial" charset="0"/>
                <a:cs typeface="Arial" charset="0"/>
              </a:rPr>
              <a:t>bijna</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weg</a:t>
            </a:r>
            <a:r>
              <a:rPr lang="en-US" b="1" dirty="0">
                <a:solidFill>
                  <a:srgbClr val="0000FF"/>
                </a:solidFill>
                <a:latin typeface="+mn-lt"/>
                <a:ea typeface="Arial" charset="0"/>
                <a:cs typeface="Arial" charset="0"/>
              </a:rPr>
              <a:t> !</a:t>
            </a:r>
          </a:p>
        </p:txBody>
      </p:sp>
      <p:sp>
        <p:nvSpPr>
          <p:cNvPr id="22531" name="Text Box 4"/>
          <p:cNvSpPr txBox="1">
            <a:spLocks noChangeArrowheads="1"/>
          </p:cNvSpPr>
          <p:nvPr/>
        </p:nvSpPr>
        <p:spPr bwMode="auto">
          <a:xfrm>
            <a:off x="746125" y="1635125"/>
            <a:ext cx="2911475" cy="2185988"/>
          </a:xfrm>
          <a:prstGeom prst="rect">
            <a:avLst/>
          </a:prstGeom>
          <a:noFill/>
          <a:ln w="9525">
            <a:noFill/>
            <a:miter lim="800000"/>
            <a:headEnd/>
            <a:tailEnd/>
          </a:ln>
        </p:spPr>
        <p:txBody>
          <a:bodyPr>
            <a:prstTxWarp prst="textNoShape">
              <a:avLst/>
            </a:prstTxWarp>
            <a:spAutoFit/>
          </a:bodyPr>
          <a:lstStyle/>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tijd</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-10</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seconden</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energie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2</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GeV</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temperatuur</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15</a:t>
            </a:r>
            <a:r>
              <a:rPr lang="en-US" sz="1700" dirty="0">
                <a:solidFill>
                  <a:schemeClr val="bg1"/>
                </a:solidFill>
                <a:latin typeface="Verdana" charset="0"/>
                <a:ea typeface="Arial" charset="0"/>
                <a:cs typeface="Arial" charset="0"/>
              </a:rPr>
              <a:t> K</a:t>
            </a:r>
          </a:p>
          <a:p>
            <a:pPr>
              <a:buFontTx/>
              <a:buChar char="•"/>
              <a:defRPr/>
            </a:pPr>
            <a:endParaRPr lang="en-US" sz="1700" dirty="0">
              <a:solidFill>
                <a:schemeClr val="bg1"/>
              </a:solidFill>
              <a:latin typeface="Verdana" charset="0"/>
              <a:ea typeface="Arial" charset="0"/>
              <a:cs typeface="Arial" charset="0"/>
            </a:endParaRPr>
          </a:p>
          <a:p>
            <a:pPr marL="177800" indent="-177800">
              <a:buFontTx/>
              <a:buChar char="•"/>
              <a:defRPr/>
            </a:pPr>
            <a:r>
              <a:rPr lang="en-US" sz="1700" dirty="0" err="1">
                <a:solidFill>
                  <a:schemeClr val="bg1"/>
                </a:solidFill>
                <a:latin typeface="Verdana" charset="0"/>
                <a:ea typeface="Arial" charset="0"/>
                <a:cs typeface="Arial" charset="0"/>
              </a:rPr>
              <a:t>Dit</a:t>
            </a:r>
            <a:r>
              <a:rPr lang="en-US" sz="1700" dirty="0">
                <a:solidFill>
                  <a:schemeClr val="bg1"/>
                </a:solidFill>
                <a:latin typeface="Verdana" charset="0"/>
                <a:ea typeface="Arial" charset="0"/>
                <a:cs typeface="Arial" charset="0"/>
              </a:rPr>
              <a:t> is de </a:t>
            </a:r>
            <a:r>
              <a:rPr lang="en-US" sz="1700" dirty="0" err="1">
                <a:solidFill>
                  <a:schemeClr val="bg1"/>
                </a:solidFill>
                <a:latin typeface="Verdana" charset="0"/>
                <a:ea typeface="Arial" charset="0"/>
                <a:cs typeface="Arial" charset="0"/>
              </a:rPr>
              <a:t>hoogste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energie</a:t>
            </a:r>
            <a:r>
              <a:rPr lang="en-US" sz="1700" dirty="0">
                <a:solidFill>
                  <a:schemeClr val="bg1"/>
                </a:solidFill>
                <a:latin typeface="Verdana" charset="0"/>
                <a:ea typeface="Arial" charset="0"/>
                <a:cs typeface="Arial" charset="0"/>
              </a:rPr>
              <a:t> die we </a:t>
            </a:r>
            <a:r>
              <a:rPr lang="en-US" sz="1700" dirty="0" err="1">
                <a:solidFill>
                  <a:schemeClr val="bg1"/>
                </a:solidFill>
                <a:latin typeface="Verdana" charset="0"/>
                <a:ea typeface="Arial" charset="0"/>
                <a:cs typeface="Arial" charset="0"/>
              </a:rPr>
              <a:t>vandaag</a:t>
            </a:r>
            <a:r>
              <a:rPr lang="en-US" sz="1700" dirty="0">
                <a:solidFill>
                  <a:schemeClr val="bg1"/>
                </a:solidFill>
                <a:latin typeface="Verdana" charset="0"/>
                <a:ea typeface="Arial" charset="0"/>
                <a:cs typeface="Arial" charset="0"/>
              </a:rPr>
              <a:t> in </a:t>
            </a:r>
            <a:r>
              <a:rPr lang="en-US" sz="1700" dirty="0" err="1">
                <a:solidFill>
                  <a:schemeClr val="bg1"/>
                </a:solidFill>
                <a:latin typeface="Verdana" charset="0"/>
                <a:ea typeface="Arial" charset="0"/>
                <a:cs typeface="Arial" charset="0"/>
              </a:rPr>
              <a:t>laboratoria</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kunnen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bekomen</a:t>
            </a:r>
            <a:r>
              <a:rPr lang="en-US" sz="1700" dirty="0">
                <a:solidFill>
                  <a:schemeClr val="bg1"/>
                </a:solidFill>
                <a:latin typeface="Verdana" charset="0"/>
                <a:ea typeface="Arial" charset="0"/>
                <a:cs typeface="Arial" charset="0"/>
              </a:rPr>
              <a:t> !!</a:t>
            </a:r>
          </a:p>
        </p:txBody>
      </p:sp>
      <p:pic>
        <p:nvPicPr>
          <p:cNvPr id="22532" name="Picture 5"/>
          <p:cNvPicPr>
            <a:picLocks noChangeAspect="1" noChangeArrowheads="1"/>
          </p:cNvPicPr>
          <p:nvPr/>
        </p:nvPicPr>
        <p:blipFill>
          <a:blip r:embed="rId2"/>
          <a:srcRect l="18286" t="10667" r="20000" b="8571"/>
          <a:stretch>
            <a:fillRect/>
          </a:stretch>
        </p:blipFill>
        <p:spPr bwMode="auto">
          <a:xfrm>
            <a:off x="4038600" y="1473200"/>
            <a:ext cx="4648200" cy="4562475"/>
          </a:xfrm>
          <a:prstGeom prst="rect">
            <a:avLst/>
          </a:prstGeom>
          <a:noFill/>
          <a:ln w="9525">
            <a:noFill/>
            <a:miter lim="800000"/>
            <a:headEnd/>
            <a:tailEnd/>
          </a:ln>
        </p:spPr>
      </p:pic>
      <p:sp>
        <p:nvSpPr>
          <p:cNvPr id="22533" name="Line 6"/>
          <p:cNvSpPr>
            <a:spLocks noChangeShapeType="1"/>
          </p:cNvSpPr>
          <p:nvPr/>
        </p:nvSpPr>
        <p:spPr bwMode="auto">
          <a:xfrm>
            <a:off x="533400" y="914400"/>
            <a:ext cx="82296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a:p>
        </p:txBody>
      </p:sp>
      <p:sp>
        <p:nvSpPr>
          <p:cNvPr id="22534" name="Line 7"/>
          <p:cNvSpPr>
            <a:spLocks noChangeShapeType="1"/>
          </p:cNvSpPr>
          <p:nvPr/>
        </p:nvSpPr>
        <p:spPr bwMode="auto">
          <a:xfrm>
            <a:off x="8153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2535" name="Text Box 8"/>
          <p:cNvSpPr txBox="1">
            <a:spLocks noChangeArrowheads="1"/>
          </p:cNvSpPr>
          <p:nvPr/>
        </p:nvSpPr>
        <p:spPr bwMode="auto">
          <a:xfrm>
            <a:off x="7908925" y="925513"/>
            <a:ext cx="41592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nu</a:t>
            </a:r>
          </a:p>
        </p:txBody>
      </p:sp>
      <p:sp>
        <p:nvSpPr>
          <p:cNvPr id="22536" name="Line 9"/>
          <p:cNvSpPr>
            <a:spLocks noChangeShapeType="1"/>
          </p:cNvSpPr>
          <p:nvPr/>
        </p:nvSpPr>
        <p:spPr bwMode="auto">
          <a:xfrm>
            <a:off x="685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2537" name="Text Box 10"/>
          <p:cNvSpPr txBox="1">
            <a:spLocks noChangeArrowheads="1"/>
          </p:cNvSpPr>
          <p:nvPr/>
        </p:nvSpPr>
        <p:spPr bwMode="auto">
          <a:xfrm>
            <a:off x="685800" y="609600"/>
            <a:ext cx="48577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Big</a:t>
            </a:r>
          </a:p>
        </p:txBody>
      </p:sp>
      <p:pic>
        <p:nvPicPr>
          <p:cNvPr id="22538" name="Picture 11"/>
          <p:cNvPicPr>
            <a:picLocks noChangeAspect="1" noChangeArrowheads="1"/>
          </p:cNvPicPr>
          <p:nvPr/>
        </p:nvPicPr>
        <p:blipFill>
          <a:blip r:embed="rId3">
            <a:clrChange>
              <a:clrFrom>
                <a:srgbClr val="FFFFFF"/>
              </a:clrFrom>
              <a:clrTo>
                <a:srgbClr val="FFFFFF">
                  <a:alpha val="0"/>
                </a:srgbClr>
              </a:clrTo>
            </a:clrChange>
          </a:blip>
          <a:srcRect l="41559" t="40231" r="41641" b="40230"/>
          <a:stretch>
            <a:fillRect/>
          </a:stretch>
        </p:blipFill>
        <p:spPr bwMode="auto">
          <a:xfrm>
            <a:off x="381000" y="685800"/>
            <a:ext cx="457200" cy="457200"/>
          </a:xfrm>
          <a:prstGeom prst="rect">
            <a:avLst/>
          </a:prstGeom>
          <a:noFill/>
          <a:ln w="9525">
            <a:noFill/>
            <a:miter lim="800000"/>
            <a:headEnd/>
            <a:tailEnd/>
          </a:ln>
        </p:spPr>
      </p:pic>
      <p:sp>
        <p:nvSpPr>
          <p:cNvPr id="22539" name="Line 12"/>
          <p:cNvSpPr>
            <a:spLocks noChangeShapeType="1"/>
          </p:cNvSpPr>
          <p:nvPr/>
        </p:nvSpPr>
        <p:spPr bwMode="auto">
          <a:xfrm>
            <a:off x="182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2540" name="Text Box 13"/>
          <p:cNvSpPr txBox="1">
            <a:spLocks noChangeArrowheads="1"/>
          </p:cNvSpPr>
          <p:nvPr/>
        </p:nvSpPr>
        <p:spPr bwMode="auto">
          <a:xfrm>
            <a:off x="15240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-35</a:t>
            </a:r>
            <a:r>
              <a:rPr lang="en-US" b="1">
                <a:solidFill>
                  <a:srgbClr val="FF0000"/>
                </a:solidFill>
                <a:latin typeface="Arial Narrow" pitchFamily="-65" charset="0"/>
              </a:rPr>
              <a:t> s</a:t>
            </a:r>
          </a:p>
        </p:txBody>
      </p:sp>
      <p:sp>
        <p:nvSpPr>
          <p:cNvPr id="22541" name="Line 14"/>
          <p:cNvSpPr>
            <a:spLocks noChangeShapeType="1"/>
          </p:cNvSpPr>
          <p:nvPr/>
        </p:nvSpPr>
        <p:spPr bwMode="auto">
          <a:xfrm>
            <a:off x="2819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2542" name="Text Box 15"/>
          <p:cNvSpPr txBox="1">
            <a:spLocks noChangeArrowheads="1"/>
          </p:cNvSpPr>
          <p:nvPr/>
        </p:nvSpPr>
        <p:spPr bwMode="auto">
          <a:xfrm>
            <a:off x="25146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-10</a:t>
            </a:r>
            <a:r>
              <a:rPr lang="en-US" b="1">
                <a:solidFill>
                  <a:srgbClr val="FF0000"/>
                </a:solidFill>
                <a:latin typeface="Arial Narrow" pitchFamily="-65" charset="0"/>
              </a:rPr>
              <a:t> s</a:t>
            </a:r>
          </a:p>
        </p:txBody>
      </p:sp>
      <p:sp>
        <p:nvSpPr>
          <p:cNvPr id="22543" name="Line 16"/>
          <p:cNvSpPr>
            <a:spLocks noChangeShapeType="1"/>
          </p:cNvSpPr>
          <p:nvPr/>
        </p:nvSpPr>
        <p:spPr bwMode="auto">
          <a:xfrm>
            <a:off x="3733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2544" name="Text Box 17"/>
          <p:cNvSpPr txBox="1">
            <a:spLocks noChangeArrowheads="1"/>
          </p:cNvSpPr>
          <p:nvPr/>
        </p:nvSpPr>
        <p:spPr bwMode="auto">
          <a:xfrm>
            <a:off x="3429000" y="914400"/>
            <a:ext cx="66198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-4</a:t>
            </a:r>
            <a:r>
              <a:rPr lang="en-US" b="1">
                <a:solidFill>
                  <a:srgbClr val="FF0000"/>
                </a:solidFill>
                <a:latin typeface="Arial Narrow" pitchFamily="-65" charset="0"/>
              </a:rPr>
              <a:t> s</a:t>
            </a:r>
          </a:p>
        </p:txBody>
      </p:sp>
      <p:sp>
        <p:nvSpPr>
          <p:cNvPr id="22545" name="Line 18"/>
          <p:cNvSpPr>
            <a:spLocks noChangeShapeType="1"/>
          </p:cNvSpPr>
          <p:nvPr/>
        </p:nvSpPr>
        <p:spPr bwMode="auto">
          <a:xfrm>
            <a:off x="46482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2546" name="Text Box 19"/>
          <p:cNvSpPr txBox="1">
            <a:spLocks noChangeArrowheads="1"/>
          </p:cNvSpPr>
          <p:nvPr/>
        </p:nvSpPr>
        <p:spPr bwMode="auto">
          <a:xfrm>
            <a:off x="4343400" y="914400"/>
            <a:ext cx="6556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100 s</a:t>
            </a:r>
          </a:p>
        </p:txBody>
      </p:sp>
      <p:sp>
        <p:nvSpPr>
          <p:cNvPr id="22547" name="Line 20"/>
          <p:cNvSpPr>
            <a:spLocks noChangeShapeType="1"/>
          </p:cNvSpPr>
          <p:nvPr/>
        </p:nvSpPr>
        <p:spPr bwMode="auto">
          <a:xfrm>
            <a:off x="563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2548" name="Text Box 21"/>
          <p:cNvSpPr txBox="1">
            <a:spLocks noChangeArrowheads="1"/>
          </p:cNvSpPr>
          <p:nvPr/>
        </p:nvSpPr>
        <p:spPr bwMode="auto">
          <a:xfrm>
            <a:off x="5334000" y="914400"/>
            <a:ext cx="1200150"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300000 jaar</a:t>
            </a:r>
          </a:p>
        </p:txBody>
      </p:sp>
      <p:sp>
        <p:nvSpPr>
          <p:cNvPr id="22549" name="Text Box 22"/>
          <p:cNvSpPr txBox="1">
            <a:spLocks noChangeArrowheads="1"/>
          </p:cNvSpPr>
          <p:nvPr/>
        </p:nvSpPr>
        <p:spPr bwMode="auto">
          <a:xfrm>
            <a:off x="685800" y="838200"/>
            <a:ext cx="671513"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Bang</a:t>
            </a:r>
          </a:p>
        </p:txBody>
      </p:sp>
      <p:sp>
        <p:nvSpPr>
          <p:cNvPr id="22550" name="Oval 23"/>
          <p:cNvSpPr>
            <a:spLocks noChangeArrowheads="1"/>
          </p:cNvSpPr>
          <p:nvPr/>
        </p:nvSpPr>
        <p:spPr bwMode="auto">
          <a:xfrm>
            <a:off x="2743200" y="685800"/>
            <a:ext cx="76200" cy="152400"/>
          </a:xfrm>
          <a:prstGeom prst="ellipse">
            <a:avLst/>
          </a:prstGeom>
          <a:solidFill>
            <a:srgbClr val="FFCCFF"/>
          </a:solidFill>
          <a:ln w="9525">
            <a:solidFill>
              <a:schemeClr val="tx1"/>
            </a:solidFill>
            <a:round/>
            <a:headEnd/>
            <a:tailEnd/>
          </a:ln>
        </p:spPr>
        <p:txBody>
          <a:bodyPr wrap="none" anchor="ctr">
            <a:prstTxWarp prst="textNoShape">
              <a:avLst/>
            </a:prstTxWarp>
          </a:bodyPr>
          <a:lstStyle/>
          <a:p>
            <a:endParaRPr lang="en-US"/>
          </a:p>
        </p:txBody>
      </p:sp>
      <p:sp>
        <p:nvSpPr>
          <p:cNvPr id="22551"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a:t>
            </a:r>
            <a:r>
              <a:rPr lang="en-US" sz="3800" b="1" dirty="0" err="1" smtClean="0">
                <a:solidFill>
                  <a:srgbClr val="0000FF"/>
                </a:solidFill>
              </a:rPr>
              <a:t>Vraag</a:t>
            </a:r>
            <a:r>
              <a:rPr lang="en-US" sz="3800" b="1" dirty="0" smtClean="0">
                <a:solidFill>
                  <a:srgbClr val="0000FF"/>
                </a:solidFill>
              </a:rPr>
              <a:t> 1</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r>
              <a:rPr lang="nl-BE" sz="2300" dirty="0" smtClean="0">
                <a:solidFill>
                  <a:srgbClr val="CCFFCC"/>
                </a:solidFill>
                <a:latin typeface="Verdana" pitchFamily="-65" charset="0"/>
              </a:rPr>
              <a:t>Wat is het zwaarste elementaire deeltje?</a:t>
            </a: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e</a:t>
            </a:r>
            <a:r>
              <a:rPr lang="nl-BE" sz="2300" dirty="0" smtClean="0">
                <a:solidFill>
                  <a:srgbClr val="CCFFCC"/>
                </a:solidFill>
                <a:latin typeface="Verdana" pitchFamily="-65" charset="0"/>
              </a:rPr>
              <a:t>en elektron</a:t>
            </a:r>
            <a:endParaRPr lang="nl-BE" sz="6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e</a:t>
            </a:r>
            <a:r>
              <a:rPr lang="en-US" sz="2300" dirty="0" err="1" smtClean="0">
                <a:solidFill>
                  <a:srgbClr val="CCFFCC"/>
                </a:solidFill>
                <a:latin typeface="Verdana" pitchFamily="-65" charset="0"/>
              </a:rPr>
              <a:t>en</a:t>
            </a:r>
            <a:r>
              <a:rPr lang="en-US" sz="2300" dirty="0" smtClean="0">
                <a:solidFill>
                  <a:srgbClr val="CCFFCC"/>
                </a:solidFill>
                <a:latin typeface="Verdana" pitchFamily="-65" charset="0"/>
              </a:rPr>
              <a:t> top quark</a:t>
            </a: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e</a:t>
            </a:r>
            <a:r>
              <a:rPr lang="en-US" sz="2300" dirty="0" err="1" smtClean="0">
                <a:solidFill>
                  <a:srgbClr val="CCFFCC"/>
                </a:solidFill>
                <a:latin typeface="Verdana" pitchFamily="-65" charset="0"/>
              </a:rPr>
              <a:t>en</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waterstofatoom</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e</a:t>
            </a:r>
            <a:r>
              <a:rPr lang="en-US" sz="2300" dirty="0" err="1" smtClean="0">
                <a:solidFill>
                  <a:srgbClr val="CCFFCC"/>
                </a:solidFill>
                <a:latin typeface="Verdana" pitchFamily="-65" charset="0"/>
              </a:rPr>
              <a:t>en</a:t>
            </a:r>
            <a:r>
              <a:rPr lang="en-US" sz="2300" dirty="0" smtClean="0">
                <a:solidFill>
                  <a:srgbClr val="CCFFCC"/>
                </a:solidFill>
                <a:latin typeface="Verdana" pitchFamily="-65" charset="0"/>
              </a:rPr>
              <a:t> proton</a:t>
            </a: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e</a:t>
            </a:r>
            <a:r>
              <a:rPr lang="en-US" sz="2300" dirty="0" err="1" smtClean="0">
                <a:solidFill>
                  <a:srgbClr val="CCFFCC"/>
                </a:solidFill>
                <a:latin typeface="Verdana" pitchFamily="-65" charset="0"/>
              </a:rPr>
              <a:t>en</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luchtmolecule</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e</a:t>
            </a:r>
            <a:r>
              <a:rPr lang="en-US" sz="2300" dirty="0" err="1" smtClean="0">
                <a:solidFill>
                  <a:srgbClr val="CCFFCC"/>
                </a:solidFill>
                <a:latin typeface="Verdana" pitchFamily="-65" charset="0"/>
              </a:rPr>
              <a:t>en</a:t>
            </a:r>
            <a:r>
              <a:rPr lang="en-US" sz="2300" dirty="0" smtClean="0">
                <a:solidFill>
                  <a:srgbClr val="CCFFCC"/>
                </a:solidFill>
                <a:latin typeface="Verdana" pitchFamily="-65" charset="0"/>
              </a:rPr>
              <a:t> neutrino</a:t>
            </a:r>
          </a:p>
          <a:p>
            <a:pPr marL="457200" indent="-457200">
              <a:spcBef>
                <a:spcPct val="20000"/>
              </a:spcBef>
              <a:buClr>
                <a:srgbClr val="FF6600"/>
              </a:buClr>
              <a:buFont typeface="+mj-lt"/>
              <a:buAutoNum type="alphaLcPeriod"/>
            </a:pPr>
            <a:endParaRPr lang="nl-BE" sz="2300" dirty="0" smtClean="0">
              <a:solidFill>
                <a:srgbClr val="CCFFCC"/>
              </a:solidFill>
              <a:latin typeface="Verdana" pitchFamily="-65" charset="0"/>
            </a:endParaRPr>
          </a:p>
          <a:p>
            <a:pPr marL="342900" indent="-342900">
              <a:spcBef>
                <a:spcPct val="20000"/>
              </a:spcBef>
              <a:buClr>
                <a:srgbClr val="FF6600"/>
              </a:buClr>
              <a:buFont typeface="+mj-lt"/>
              <a:buAutoNum type="alphaLcPeriod"/>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a:t>
            </a:r>
            <a:r>
              <a:rPr lang="en-US" sz="3800" b="1" dirty="0" err="1" smtClean="0">
                <a:solidFill>
                  <a:srgbClr val="0000FF"/>
                </a:solidFill>
              </a:rPr>
              <a:t>Vraag</a:t>
            </a:r>
            <a:r>
              <a:rPr lang="en-US" sz="3800" b="1" dirty="0" smtClean="0">
                <a:solidFill>
                  <a:srgbClr val="0000FF"/>
                </a:solidFill>
              </a:rPr>
              <a:t> 2</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r>
              <a:rPr lang="nl-BE" sz="2300" dirty="0" smtClean="0">
                <a:solidFill>
                  <a:srgbClr val="CCFFCC"/>
                </a:solidFill>
                <a:latin typeface="Verdana" pitchFamily="-65" charset="0"/>
              </a:rPr>
              <a:t>Hoe oud is het universum?</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40.000 </a:t>
            </a:r>
            <a:r>
              <a:rPr lang="en-US" sz="2300" dirty="0" err="1" smtClean="0">
                <a:solidFill>
                  <a:srgbClr val="CCFFCC"/>
                </a:solidFill>
                <a:latin typeface="Verdana" pitchFamily="-65" charset="0"/>
              </a:rPr>
              <a:t>jaar</a:t>
            </a:r>
            <a:endParaRPr lang="nl-BE"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1.000.000 </a:t>
            </a:r>
            <a:r>
              <a:rPr lang="en-US" sz="2300" dirty="0" err="1" smtClean="0">
                <a:solidFill>
                  <a:srgbClr val="CCFFCC"/>
                </a:solidFill>
                <a:latin typeface="Verdana" pitchFamily="-65" charset="0"/>
              </a:rPr>
              <a:t>jaar</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1.000.000.000 </a:t>
            </a:r>
            <a:r>
              <a:rPr lang="en-US" sz="2300" dirty="0" err="1" smtClean="0">
                <a:solidFill>
                  <a:srgbClr val="CCFFCC"/>
                </a:solidFill>
                <a:latin typeface="Verdana" pitchFamily="-65" charset="0"/>
              </a:rPr>
              <a:t>jaar</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432.000.000.000.000.000 </a:t>
            </a:r>
            <a:r>
              <a:rPr lang="en-US" sz="2300" dirty="0" err="1" smtClean="0">
                <a:solidFill>
                  <a:srgbClr val="CCFFCC"/>
                </a:solidFill>
                <a:latin typeface="Verdana" pitchFamily="-65" charset="0"/>
              </a:rPr>
              <a:t>seconden</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500.000.000 </a:t>
            </a:r>
            <a:r>
              <a:rPr lang="en-US" sz="2300" dirty="0" err="1" smtClean="0">
                <a:solidFill>
                  <a:srgbClr val="CCFFCC"/>
                </a:solidFill>
                <a:latin typeface="Verdana" pitchFamily="-65" charset="0"/>
              </a:rPr>
              <a:t>dagen</a:t>
            </a:r>
            <a:endParaRPr lang="en-US"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a:t>
            </a:r>
            <a:r>
              <a:rPr lang="en-US" sz="3800" b="1" dirty="0" err="1" smtClean="0">
                <a:solidFill>
                  <a:srgbClr val="0000FF"/>
                </a:solidFill>
              </a:rPr>
              <a:t>Vraag</a:t>
            </a:r>
            <a:r>
              <a:rPr lang="en-US" sz="3800" b="1" dirty="0" smtClean="0">
                <a:solidFill>
                  <a:srgbClr val="0000FF"/>
                </a:solidFill>
              </a:rPr>
              <a:t> 3</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r>
              <a:rPr lang="nl-BE" sz="2300" dirty="0" smtClean="0">
                <a:solidFill>
                  <a:srgbClr val="CCFFCC"/>
                </a:solidFill>
                <a:latin typeface="Verdana" pitchFamily="-65" charset="0"/>
              </a:rPr>
              <a:t>Wat hebben we nog </a:t>
            </a:r>
            <a:r>
              <a:rPr lang="nl-BE" sz="2300" u="sng" dirty="0" smtClean="0">
                <a:solidFill>
                  <a:srgbClr val="CCFFCC"/>
                </a:solidFill>
                <a:latin typeface="Verdana" pitchFamily="-65" charset="0"/>
              </a:rPr>
              <a:t>niet </a:t>
            </a:r>
            <a:r>
              <a:rPr lang="nl-BE" sz="2300" dirty="0" smtClean="0">
                <a:solidFill>
                  <a:srgbClr val="CCFFCC"/>
                </a:solidFill>
                <a:latin typeface="Verdana" pitchFamily="-65" charset="0"/>
              </a:rPr>
              <a:t>ontdekt?</a:t>
            </a: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a</a:t>
            </a:r>
            <a:r>
              <a:rPr lang="en-US" sz="2300" dirty="0" smtClean="0">
                <a:solidFill>
                  <a:srgbClr val="CCFFCC"/>
                </a:solidFill>
                <a:latin typeface="Verdana" pitchFamily="-65" charset="0"/>
              </a:rPr>
              <a:t>nti-</a:t>
            </a:r>
            <a:r>
              <a:rPr lang="en-US" sz="2300" dirty="0" err="1" smtClean="0">
                <a:solidFill>
                  <a:srgbClr val="CCFFCC"/>
                </a:solidFill>
                <a:latin typeface="Verdana" pitchFamily="-65" charset="0"/>
              </a:rPr>
              <a:t>materie</a:t>
            </a:r>
            <a:endParaRPr lang="nl-BE" sz="6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e</a:t>
            </a:r>
            <a:r>
              <a:rPr lang="en-US" sz="2300" dirty="0" err="1" smtClean="0">
                <a:solidFill>
                  <a:srgbClr val="CCFFCC"/>
                </a:solidFill>
                <a:latin typeface="Verdana" pitchFamily="-65" charset="0"/>
              </a:rPr>
              <a:t>en</a:t>
            </a:r>
            <a:r>
              <a:rPr lang="en-US" sz="2300" dirty="0" smtClean="0">
                <a:solidFill>
                  <a:srgbClr val="CCFFCC"/>
                </a:solidFill>
                <a:latin typeface="Verdana" pitchFamily="-65" charset="0"/>
              </a:rPr>
              <a:t> top quark</a:t>
            </a: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h</a:t>
            </a:r>
            <a:r>
              <a:rPr lang="en-US" sz="2300" dirty="0" smtClean="0">
                <a:solidFill>
                  <a:srgbClr val="CCFFCC"/>
                </a:solidFill>
                <a:latin typeface="Verdana" pitchFamily="-65" charset="0"/>
              </a:rPr>
              <a:t>et Higgs boson</a:t>
            </a: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h</a:t>
            </a:r>
            <a:r>
              <a:rPr lang="en-US" sz="2300" dirty="0" smtClean="0">
                <a:solidFill>
                  <a:srgbClr val="CCFFCC"/>
                </a:solidFill>
                <a:latin typeface="Verdana" pitchFamily="-65" charset="0"/>
              </a:rPr>
              <a:t>et Z boson</a:t>
            </a: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e</a:t>
            </a:r>
            <a:r>
              <a:rPr lang="en-US" sz="2300" dirty="0" err="1" smtClean="0">
                <a:solidFill>
                  <a:srgbClr val="CCFFCC"/>
                </a:solidFill>
                <a:latin typeface="Verdana" pitchFamily="-65" charset="0"/>
              </a:rPr>
              <a:t>en</a:t>
            </a:r>
            <a:r>
              <a:rPr lang="en-US" sz="2300" dirty="0" smtClean="0">
                <a:solidFill>
                  <a:srgbClr val="CCFFCC"/>
                </a:solidFill>
                <a:latin typeface="Verdana" pitchFamily="-65" charset="0"/>
              </a:rPr>
              <a:t> supernova</a:t>
            </a: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e</a:t>
            </a:r>
            <a:r>
              <a:rPr lang="en-US" sz="2300" dirty="0" err="1" smtClean="0">
                <a:solidFill>
                  <a:srgbClr val="CCFFCC"/>
                </a:solidFill>
                <a:latin typeface="Verdana" pitchFamily="-65" charset="0"/>
              </a:rPr>
              <a:t>en</a:t>
            </a:r>
            <a:r>
              <a:rPr lang="en-US" sz="2300" dirty="0" smtClean="0">
                <a:solidFill>
                  <a:srgbClr val="CCFFCC"/>
                </a:solidFill>
                <a:latin typeface="Verdana" pitchFamily="-65" charset="0"/>
              </a:rPr>
              <a:t> neutrino</a:t>
            </a:r>
          </a:p>
          <a:p>
            <a:pPr marL="342900" indent="-342900">
              <a:spcBef>
                <a:spcPct val="20000"/>
              </a:spcBef>
              <a:buClr>
                <a:srgbClr val="FF6600"/>
              </a:buClr>
              <a:buFontTx/>
              <a:buChar cha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a:t>
            </a:r>
            <a:r>
              <a:rPr lang="en-US" sz="3800" b="1" dirty="0" err="1" smtClean="0">
                <a:solidFill>
                  <a:srgbClr val="0000FF"/>
                </a:solidFill>
              </a:rPr>
              <a:t>Vraag</a:t>
            </a:r>
            <a:r>
              <a:rPr lang="en-US" sz="3800" b="1" dirty="0" smtClean="0">
                <a:solidFill>
                  <a:srgbClr val="0000FF"/>
                </a:solidFill>
              </a:rPr>
              <a:t> 4</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r>
              <a:rPr lang="nl-BE" sz="2300" dirty="0" smtClean="0">
                <a:solidFill>
                  <a:srgbClr val="CCFFCC"/>
                </a:solidFill>
                <a:latin typeface="Verdana" pitchFamily="-65" charset="0"/>
              </a:rPr>
              <a:t>Hoeveel moleculen zijn er in het LHC vaccuum?</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2 per km</a:t>
            </a:r>
            <a:r>
              <a:rPr lang="en-US" sz="2300" baseline="30000" dirty="0" smtClean="0">
                <a:solidFill>
                  <a:srgbClr val="CCFFCC"/>
                </a:solidFill>
                <a:latin typeface="Verdana" pitchFamily="-65" charset="0"/>
              </a:rPr>
              <a:t>3</a:t>
            </a:r>
            <a:endParaRPr lang="nl-BE" sz="600" baseline="300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10.000.000.000 per cm</a:t>
            </a:r>
            <a:r>
              <a:rPr lang="en-US" sz="2300" baseline="30000" dirty="0" smtClean="0">
                <a:solidFill>
                  <a:srgbClr val="CCFFCC"/>
                </a:solidFill>
                <a:latin typeface="Verdana" pitchFamily="-65" charset="0"/>
              </a:rPr>
              <a:t>3</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3.000.000 per cm</a:t>
            </a:r>
            <a:r>
              <a:rPr lang="en-US" sz="2300" baseline="30000" dirty="0" smtClean="0">
                <a:solidFill>
                  <a:srgbClr val="CCFFCC"/>
                </a:solidFill>
                <a:latin typeface="Verdana" pitchFamily="-65" charset="0"/>
              </a:rPr>
              <a:t>3</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5.000.000.000 per m</a:t>
            </a:r>
            <a:r>
              <a:rPr lang="en-US" sz="2300" baseline="30000" dirty="0" smtClean="0">
                <a:solidFill>
                  <a:srgbClr val="CCFFCC"/>
                </a:solidFill>
                <a:latin typeface="Verdana" pitchFamily="-65" charset="0"/>
              </a:rPr>
              <a:t>3</a:t>
            </a:r>
          </a:p>
          <a:p>
            <a:pPr marL="457200" indent="-457200">
              <a:spcBef>
                <a:spcPct val="20000"/>
              </a:spcBef>
              <a:buClr>
                <a:srgbClr val="FF6600"/>
              </a:buClr>
              <a:buFont typeface="+mj-lt"/>
              <a:buAutoNum type="alphaLcPeriod"/>
            </a:pPr>
            <a:endParaRPr lang="nl-BE" sz="2300" dirty="0" smtClean="0">
              <a:solidFill>
                <a:srgbClr val="CCFFCC"/>
              </a:solidFill>
              <a:latin typeface="Verdana" pitchFamily="-65" charset="0"/>
            </a:endParaRPr>
          </a:p>
          <a:p>
            <a:pPr marL="342900" indent="-342900">
              <a:spcBef>
                <a:spcPct val="20000"/>
              </a:spcBef>
              <a:buClr>
                <a:srgbClr val="FF6600"/>
              </a:buClr>
              <a:buFont typeface="+mj-lt"/>
              <a:buAutoNum type="alphaLcPeriod"/>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a:t>
            </a:r>
            <a:r>
              <a:rPr lang="en-US" sz="3800" b="1" dirty="0" err="1" smtClean="0">
                <a:solidFill>
                  <a:srgbClr val="0000FF"/>
                </a:solidFill>
              </a:rPr>
              <a:t>Vraag</a:t>
            </a:r>
            <a:r>
              <a:rPr lang="en-US" sz="3800" b="1" dirty="0" smtClean="0">
                <a:solidFill>
                  <a:srgbClr val="0000FF"/>
                </a:solidFill>
              </a:rPr>
              <a:t> 5</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r>
              <a:rPr lang="nl-BE" sz="2300" dirty="0" smtClean="0">
                <a:solidFill>
                  <a:srgbClr val="CCFFCC"/>
                </a:solidFill>
                <a:latin typeface="Verdana" pitchFamily="-65" charset="0"/>
              </a:rPr>
              <a:t>Hoeveel dipoolmagneten zijn er nodig voor de LHC?</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7</a:t>
            </a:r>
            <a:endParaRPr lang="nl-BE" sz="6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100</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174</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953</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1232</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1597</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2496</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12045</a:t>
            </a:r>
          </a:p>
          <a:p>
            <a:pPr marL="342900" indent="-342900">
              <a:spcBef>
                <a:spcPct val="20000"/>
              </a:spcBef>
              <a:buClr>
                <a:srgbClr val="FF6600"/>
              </a:buClr>
              <a:buFontTx/>
              <a:buChar cha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a:t>
            </a:r>
            <a:r>
              <a:rPr lang="en-US" sz="3800" b="1" dirty="0" err="1" smtClean="0">
                <a:solidFill>
                  <a:srgbClr val="0000FF"/>
                </a:solidFill>
              </a:rPr>
              <a:t>Vraag</a:t>
            </a:r>
            <a:r>
              <a:rPr lang="en-US" sz="3800" b="1" dirty="0" smtClean="0">
                <a:solidFill>
                  <a:srgbClr val="0000FF"/>
                </a:solidFill>
              </a:rPr>
              <a:t> 6</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r>
              <a:rPr lang="nl-BE" sz="2300" dirty="0" smtClean="0">
                <a:solidFill>
                  <a:srgbClr val="CCFFCC"/>
                </a:solidFill>
                <a:latin typeface="Verdana" pitchFamily="-65" charset="0"/>
              </a:rPr>
              <a:t>Welke kracht zorgt voor het radio-actief verval van zware atoomkernen?</a:t>
            </a: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d</a:t>
            </a:r>
            <a:r>
              <a:rPr lang="en-US" sz="2300" dirty="0" smtClean="0">
                <a:solidFill>
                  <a:srgbClr val="CCFFCC"/>
                </a:solidFill>
                <a:latin typeface="Verdana" pitchFamily="-65" charset="0"/>
              </a:rPr>
              <a:t>e </a:t>
            </a:r>
            <a:r>
              <a:rPr lang="en-US" sz="2300" dirty="0" err="1" smtClean="0">
                <a:solidFill>
                  <a:srgbClr val="CCFFCC"/>
                </a:solidFill>
                <a:latin typeface="Verdana" pitchFamily="-65" charset="0"/>
              </a:rPr>
              <a:t>zwaartekracht</a:t>
            </a:r>
            <a:endParaRPr lang="nl-BE" sz="6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d</a:t>
            </a:r>
            <a:r>
              <a:rPr lang="en-US" sz="2300" dirty="0" smtClean="0">
                <a:solidFill>
                  <a:srgbClr val="CCFFCC"/>
                </a:solidFill>
                <a:latin typeface="Verdana" pitchFamily="-65" charset="0"/>
              </a:rPr>
              <a:t>e </a:t>
            </a:r>
            <a:r>
              <a:rPr lang="en-US" sz="2300" dirty="0" err="1" smtClean="0">
                <a:solidFill>
                  <a:srgbClr val="CCFFCC"/>
                </a:solidFill>
                <a:latin typeface="Verdana" pitchFamily="-65" charset="0"/>
              </a:rPr>
              <a:t>electromagnetische</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kracht</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d</a:t>
            </a:r>
            <a:r>
              <a:rPr lang="en-US" sz="2300" dirty="0" smtClean="0">
                <a:solidFill>
                  <a:srgbClr val="CCFFCC"/>
                </a:solidFill>
                <a:latin typeface="Verdana" pitchFamily="-65" charset="0"/>
              </a:rPr>
              <a:t>e </a:t>
            </a:r>
            <a:r>
              <a:rPr lang="en-US" sz="2300" dirty="0" err="1" smtClean="0">
                <a:solidFill>
                  <a:srgbClr val="CCFFCC"/>
                </a:solidFill>
                <a:latin typeface="Verdana" pitchFamily="-65" charset="0"/>
              </a:rPr>
              <a:t>zwakke</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kracht</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d</a:t>
            </a:r>
            <a:r>
              <a:rPr lang="en-US" sz="2300" dirty="0" smtClean="0">
                <a:solidFill>
                  <a:srgbClr val="CCFFCC"/>
                </a:solidFill>
                <a:latin typeface="Verdana" pitchFamily="-65" charset="0"/>
              </a:rPr>
              <a:t>e </a:t>
            </a:r>
            <a:r>
              <a:rPr lang="en-US" sz="2300" dirty="0" err="1" smtClean="0">
                <a:solidFill>
                  <a:srgbClr val="CCFFCC"/>
                </a:solidFill>
                <a:latin typeface="Verdana" pitchFamily="-65" charset="0"/>
              </a:rPr>
              <a:t>sterke</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kracht</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w</a:t>
            </a:r>
            <a:r>
              <a:rPr lang="nl-BE" sz="2300" dirty="0" smtClean="0">
                <a:solidFill>
                  <a:srgbClr val="CCFFCC"/>
                </a:solidFill>
                <a:latin typeface="Verdana" pitchFamily="-65" charset="0"/>
              </a:rPr>
              <a:t>e weten het niet</a:t>
            </a:r>
          </a:p>
          <a:p>
            <a:pPr marL="342900" indent="-342900">
              <a:spcBef>
                <a:spcPct val="20000"/>
              </a:spcBef>
              <a:buClr>
                <a:srgbClr val="FF6600"/>
              </a:buClr>
              <a:buFontTx/>
              <a:buChar char="•"/>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a:t>
            </a:r>
            <a:r>
              <a:rPr lang="en-US" sz="3800" b="1" dirty="0" err="1" smtClean="0">
                <a:solidFill>
                  <a:srgbClr val="0000FF"/>
                </a:solidFill>
              </a:rPr>
              <a:t>Vraag</a:t>
            </a:r>
            <a:r>
              <a:rPr lang="en-US" sz="3800" b="1" dirty="0" smtClean="0">
                <a:solidFill>
                  <a:srgbClr val="0000FF"/>
                </a:solidFill>
              </a:rPr>
              <a:t> 7</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r>
              <a:rPr lang="nl-BE" sz="2300" dirty="0" smtClean="0">
                <a:solidFill>
                  <a:srgbClr val="CCFFCC"/>
                </a:solidFill>
                <a:latin typeface="Verdana" pitchFamily="-65" charset="0"/>
              </a:rPr>
              <a:t>Hoe dicht kunnen we komen bij de Big Bang?</a:t>
            </a: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3 </a:t>
            </a:r>
            <a:r>
              <a:rPr lang="en-US" sz="2300" dirty="0" err="1" smtClean="0">
                <a:solidFill>
                  <a:srgbClr val="CCFFCC"/>
                </a:solidFill>
                <a:latin typeface="Verdana" pitchFamily="-65" charset="0"/>
              </a:rPr>
              <a:t>weken</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5 </a:t>
            </a:r>
            <a:r>
              <a:rPr lang="en-US" sz="2300" dirty="0" err="1" smtClean="0">
                <a:solidFill>
                  <a:srgbClr val="CCFFCC"/>
                </a:solidFill>
                <a:latin typeface="Verdana" pitchFamily="-65" charset="0"/>
              </a:rPr>
              <a:t>dagen</a:t>
            </a:r>
            <a:endParaRPr lang="nl-BE" sz="6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e</a:t>
            </a:r>
            <a:r>
              <a:rPr lang="en-US" sz="2300" dirty="0" err="1" smtClean="0">
                <a:solidFill>
                  <a:srgbClr val="CCFFCC"/>
                </a:solidFill>
                <a:latin typeface="Verdana" pitchFamily="-65" charset="0"/>
              </a:rPr>
              <a:t>nkele</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uren</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5 </a:t>
            </a:r>
            <a:r>
              <a:rPr lang="en-US" sz="2300" dirty="0" err="1" smtClean="0">
                <a:solidFill>
                  <a:srgbClr val="CCFFCC"/>
                </a:solidFill>
                <a:latin typeface="Verdana" pitchFamily="-65" charset="0"/>
              </a:rPr>
              <a:t>seconden</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0.001 </a:t>
            </a:r>
            <a:r>
              <a:rPr lang="en-US" sz="2300" dirty="0" err="1" smtClean="0">
                <a:solidFill>
                  <a:srgbClr val="CCFFCC"/>
                </a:solidFill>
                <a:latin typeface="Verdana" pitchFamily="-65" charset="0"/>
              </a:rPr>
              <a:t>seconde</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0.000000000001 </a:t>
            </a:r>
            <a:r>
              <a:rPr lang="en-US" sz="2300" dirty="0" err="1" smtClean="0">
                <a:solidFill>
                  <a:srgbClr val="CCFFCC"/>
                </a:solidFill>
                <a:latin typeface="Verdana" pitchFamily="-65" charset="0"/>
              </a:rPr>
              <a:t>seconde</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0.00000000000000000001 </a:t>
            </a:r>
            <a:r>
              <a:rPr lang="en-US" sz="2300" dirty="0" err="1" smtClean="0">
                <a:solidFill>
                  <a:srgbClr val="CCFFCC"/>
                </a:solidFill>
                <a:latin typeface="Verdana" pitchFamily="-65" charset="0"/>
              </a:rPr>
              <a:t>seconde</a:t>
            </a:r>
            <a:endParaRPr lang="en-US"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a:t>
            </a:r>
            <a:r>
              <a:rPr lang="en-US" sz="3800" b="1" dirty="0" err="1" smtClean="0">
                <a:solidFill>
                  <a:srgbClr val="0000FF"/>
                </a:solidFill>
              </a:rPr>
              <a:t>Vraag</a:t>
            </a:r>
            <a:r>
              <a:rPr lang="en-US" sz="3800" b="1" dirty="0" smtClean="0">
                <a:solidFill>
                  <a:srgbClr val="0000FF"/>
                </a:solidFill>
              </a:rPr>
              <a:t> 8</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r>
              <a:rPr lang="nl-BE" sz="2300" dirty="0" smtClean="0">
                <a:solidFill>
                  <a:srgbClr val="CCFFCC"/>
                </a:solidFill>
                <a:latin typeface="Verdana" pitchFamily="-65" charset="0"/>
              </a:rPr>
              <a:t>Wat is de oorsprong van de massa van de deeltjes?</a:t>
            </a: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e</a:t>
            </a:r>
            <a:r>
              <a:rPr lang="en-US" sz="2300" dirty="0" err="1" smtClean="0">
                <a:solidFill>
                  <a:srgbClr val="CCFFCC"/>
                </a:solidFill>
                <a:latin typeface="Verdana" pitchFamily="-65" charset="0"/>
              </a:rPr>
              <a:t>en</a:t>
            </a:r>
            <a:r>
              <a:rPr lang="en-US" sz="2300" dirty="0" smtClean="0">
                <a:solidFill>
                  <a:srgbClr val="CCFFCC"/>
                </a:solidFill>
                <a:latin typeface="Verdana" pitchFamily="-65" charset="0"/>
              </a:rPr>
              <a:t> 5de </a:t>
            </a:r>
            <a:r>
              <a:rPr lang="en-US" sz="2300" dirty="0" err="1" smtClean="0">
                <a:solidFill>
                  <a:srgbClr val="CCFFCC"/>
                </a:solidFill>
                <a:latin typeface="Verdana" pitchFamily="-65" charset="0"/>
              </a:rPr>
              <a:t>dimensie</a:t>
            </a:r>
            <a:endParaRPr lang="nl-BE" sz="6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smtClean="0">
                <a:solidFill>
                  <a:srgbClr val="CCFFCC"/>
                </a:solidFill>
                <a:latin typeface="Verdana" pitchFamily="-65" charset="0"/>
              </a:rPr>
              <a:t>een</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zwart</a:t>
            </a:r>
            <a:r>
              <a:rPr lang="en-US" sz="2300" dirty="0" smtClean="0">
                <a:solidFill>
                  <a:srgbClr val="CCFFCC"/>
                </a:solidFill>
                <a:latin typeface="Verdana" pitchFamily="-65" charset="0"/>
              </a:rPr>
              <a:t> gat</a:t>
            </a: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h</a:t>
            </a:r>
            <a:r>
              <a:rPr lang="en-US" sz="2300" dirty="0" smtClean="0">
                <a:solidFill>
                  <a:srgbClr val="CCFFCC"/>
                </a:solidFill>
                <a:latin typeface="Verdana" pitchFamily="-65" charset="0"/>
              </a:rPr>
              <a:t>et Higgs boson</a:t>
            </a: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d</a:t>
            </a:r>
            <a:r>
              <a:rPr lang="en-US" sz="2300" dirty="0" smtClean="0">
                <a:solidFill>
                  <a:srgbClr val="CCFFCC"/>
                </a:solidFill>
                <a:latin typeface="Verdana" pitchFamily="-65" charset="0"/>
              </a:rPr>
              <a:t>e top quark</a:t>
            </a: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d</a:t>
            </a:r>
            <a:r>
              <a:rPr lang="en-US" sz="2300" dirty="0" smtClean="0">
                <a:solidFill>
                  <a:srgbClr val="CCFFCC"/>
                </a:solidFill>
                <a:latin typeface="Verdana" pitchFamily="-65" charset="0"/>
              </a:rPr>
              <a:t>e </a:t>
            </a:r>
            <a:r>
              <a:rPr lang="en-US" sz="2300" dirty="0" err="1" smtClean="0">
                <a:solidFill>
                  <a:srgbClr val="CCFFCC"/>
                </a:solidFill>
                <a:latin typeface="Verdana" pitchFamily="-65" charset="0"/>
              </a:rPr>
              <a:t>zwaartekracht</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Stephen Hawking</a:t>
            </a: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w</a:t>
            </a:r>
            <a:r>
              <a:rPr lang="en-US" sz="2300" dirty="0" smtClean="0">
                <a:solidFill>
                  <a:srgbClr val="CCFFCC"/>
                </a:solidFill>
                <a:latin typeface="Verdana" pitchFamily="-65" charset="0"/>
              </a:rPr>
              <a:t>e </a:t>
            </a:r>
            <a:r>
              <a:rPr lang="en-US" sz="2300" dirty="0" err="1" smtClean="0">
                <a:solidFill>
                  <a:srgbClr val="CCFFCC"/>
                </a:solidFill>
                <a:latin typeface="Verdana" pitchFamily="-65" charset="0"/>
              </a:rPr>
              <a:t>weten</a:t>
            </a:r>
            <a:r>
              <a:rPr lang="en-US" sz="2300" dirty="0" smtClean="0">
                <a:solidFill>
                  <a:srgbClr val="CCFFCC"/>
                </a:solidFill>
                <a:latin typeface="Verdana" pitchFamily="-65" charset="0"/>
              </a:rPr>
              <a:t> het </a:t>
            </a:r>
            <a:r>
              <a:rPr lang="en-US" sz="2300" dirty="0" err="1" smtClean="0">
                <a:solidFill>
                  <a:srgbClr val="CCFFCC"/>
                </a:solidFill>
                <a:latin typeface="Verdana" pitchFamily="-65" charset="0"/>
              </a:rPr>
              <a:t>nog</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niet</a:t>
            </a:r>
            <a:r>
              <a:rPr lang="en-US" sz="2300" dirty="0" smtClean="0">
                <a:solidFill>
                  <a:srgbClr val="CCFFCC"/>
                </a:solidFill>
                <a:latin typeface="Verdana" pitchFamily="-65" charset="0"/>
              </a:rPr>
              <a:t>…</a:t>
            </a:r>
          </a:p>
          <a:p>
            <a:pPr marL="342900" indent="-342900">
              <a:spcBef>
                <a:spcPct val="20000"/>
              </a:spcBef>
              <a:buClr>
                <a:srgbClr val="FF6600"/>
              </a:buClr>
              <a:buFontTx/>
              <a:buChar cha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a:t>
            </a:r>
            <a:r>
              <a:rPr lang="en-US" sz="3800" b="1" dirty="0" err="1" smtClean="0">
                <a:solidFill>
                  <a:srgbClr val="0000FF"/>
                </a:solidFill>
              </a:rPr>
              <a:t>Vraag</a:t>
            </a:r>
            <a:r>
              <a:rPr lang="en-US" sz="3800" b="1" dirty="0" smtClean="0">
                <a:solidFill>
                  <a:srgbClr val="0000FF"/>
                </a:solidFill>
              </a:rPr>
              <a:t> 9</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r>
              <a:rPr lang="nl-BE" sz="2300" dirty="0" smtClean="0">
                <a:solidFill>
                  <a:srgbClr val="CCFFCC"/>
                </a:solidFill>
                <a:latin typeface="Verdana" pitchFamily="-65" charset="0"/>
              </a:rPr>
              <a:t>Waarom hebben we gemiddeld 1MB nodig om de informatie van een botsing gezien door de CMS detector op te slaan?</a:t>
            </a:r>
          </a:p>
          <a:p>
            <a:pPr marL="457200" indent="-457200">
              <a:spcBef>
                <a:spcPct val="20000"/>
              </a:spcBef>
              <a:buClr>
                <a:srgbClr val="FF6600"/>
              </a:buClr>
              <a:buFont typeface="+mj-lt"/>
              <a:buAutoNum type="alphaLcPeriod"/>
            </a:pPr>
            <a:r>
              <a:rPr lang="en-US" sz="2300" dirty="0" err="1" smtClean="0">
                <a:solidFill>
                  <a:srgbClr val="CCFFCC"/>
                </a:solidFill>
                <a:latin typeface="Verdana" pitchFamily="-65" charset="0"/>
              </a:rPr>
              <a:t>o</a:t>
            </a:r>
            <a:r>
              <a:rPr lang="en-US" sz="2300" dirty="0" err="1" smtClean="0">
                <a:solidFill>
                  <a:srgbClr val="CCFFCC"/>
                </a:solidFill>
                <a:latin typeface="Verdana" pitchFamily="-65" charset="0"/>
              </a:rPr>
              <a:t>mdat</a:t>
            </a:r>
            <a:r>
              <a:rPr lang="en-US" sz="2300" dirty="0" smtClean="0">
                <a:solidFill>
                  <a:srgbClr val="CCFFCC"/>
                </a:solidFill>
                <a:latin typeface="Verdana" pitchFamily="-65" charset="0"/>
              </a:rPr>
              <a:t> de </a:t>
            </a:r>
            <a:r>
              <a:rPr lang="en-US" sz="2300" dirty="0" err="1" smtClean="0">
                <a:solidFill>
                  <a:srgbClr val="CCFFCC"/>
                </a:solidFill>
                <a:latin typeface="Verdana" pitchFamily="-65" charset="0"/>
              </a:rPr>
              <a:t>deeltjes</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zwaar</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zijn</a:t>
            </a:r>
            <a:endParaRPr lang="nl-BE" sz="6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smtClean="0">
                <a:solidFill>
                  <a:srgbClr val="CCFFCC"/>
                </a:solidFill>
                <a:latin typeface="Verdana" pitchFamily="-65" charset="0"/>
              </a:rPr>
              <a:t>o</a:t>
            </a:r>
            <a:r>
              <a:rPr lang="en-US" sz="2300" dirty="0" err="1" smtClean="0">
                <a:solidFill>
                  <a:srgbClr val="CCFFCC"/>
                </a:solidFill>
                <a:latin typeface="Verdana" pitchFamily="-65" charset="0"/>
              </a:rPr>
              <a:t>mdat</a:t>
            </a:r>
            <a:r>
              <a:rPr lang="en-US" sz="2300" dirty="0" smtClean="0">
                <a:solidFill>
                  <a:srgbClr val="CCFFCC"/>
                </a:solidFill>
                <a:latin typeface="Verdana" pitchFamily="-65" charset="0"/>
              </a:rPr>
              <a:t> we </a:t>
            </a:r>
            <a:r>
              <a:rPr lang="en-US" sz="2300" dirty="0" err="1" smtClean="0">
                <a:solidFill>
                  <a:srgbClr val="CCFFCC"/>
                </a:solidFill>
                <a:latin typeface="Verdana" pitchFamily="-65" charset="0"/>
              </a:rPr>
              <a:t>mooie</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kleuren</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willen</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smtClean="0">
                <a:solidFill>
                  <a:srgbClr val="CCFFCC"/>
                </a:solidFill>
                <a:latin typeface="Verdana" pitchFamily="-65" charset="0"/>
              </a:rPr>
              <a:t>o</a:t>
            </a:r>
            <a:r>
              <a:rPr lang="en-US" sz="2300" dirty="0" err="1" smtClean="0">
                <a:solidFill>
                  <a:srgbClr val="CCFFCC"/>
                </a:solidFill>
                <a:latin typeface="Verdana" pitchFamily="-65" charset="0"/>
              </a:rPr>
              <a:t>mdat</a:t>
            </a:r>
            <a:r>
              <a:rPr lang="en-US" sz="2300" dirty="0" smtClean="0">
                <a:solidFill>
                  <a:srgbClr val="CCFFCC"/>
                </a:solidFill>
                <a:latin typeface="Verdana" pitchFamily="-65" charset="0"/>
              </a:rPr>
              <a:t> we </a:t>
            </a:r>
            <a:r>
              <a:rPr lang="en-US" sz="2300" dirty="0" err="1" smtClean="0">
                <a:solidFill>
                  <a:srgbClr val="CCFFCC"/>
                </a:solidFill>
                <a:latin typeface="Verdana" pitchFamily="-65" charset="0"/>
              </a:rPr>
              <a:t>miljoenen</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uitleeskanalen</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hebben</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smtClean="0">
                <a:solidFill>
                  <a:srgbClr val="CCFFCC"/>
                </a:solidFill>
                <a:latin typeface="Verdana" pitchFamily="-65" charset="0"/>
              </a:rPr>
              <a:t>o</a:t>
            </a:r>
            <a:r>
              <a:rPr lang="en-US" sz="2300" dirty="0" err="1" smtClean="0">
                <a:solidFill>
                  <a:srgbClr val="CCFFCC"/>
                </a:solidFill>
                <a:latin typeface="Verdana" pitchFamily="-65" charset="0"/>
              </a:rPr>
              <a:t>mdat</a:t>
            </a:r>
            <a:r>
              <a:rPr lang="en-US" sz="2300" dirty="0" smtClean="0">
                <a:solidFill>
                  <a:srgbClr val="CCFFCC"/>
                </a:solidFill>
                <a:latin typeface="Verdana" pitchFamily="-65" charset="0"/>
              </a:rPr>
              <a:t> de </a:t>
            </a:r>
            <a:r>
              <a:rPr lang="en-US" sz="2300" dirty="0" err="1" smtClean="0">
                <a:solidFill>
                  <a:srgbClr val="CCFFCC"/>
                </a:solidFill>
                <a:latin typeface="Verdana" pitchFamily="-65" charset="0"/>
              </a:rPr>
              <a:t>deeltjesbotsingen</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snel</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na</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elkaar</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komen</a:t>
            </a:r>
            <a:endParaRPr lang="en-US"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a:t>
            </a:r>
            <a:r>
              <a:rPr lang="en-US" sz="3800" b="1" dirty="0" err="1" smtClean="0">
                <a:solidFill>
                  <a:srgbClr val="0000FF"/>
                </a:solidFill>
              </a:rPr>
              <a:t>Vraag</a:t>
            </a:r>
            <a:r>
              <a:rPr lang="en-US" sz="3800" b="1" dirty="0" smtClean="0">
                <a:solidFill>
                  <a:srgbClr val="0000FF"/>
                </a:solidFill>
              </a:rPr>
              <a:t> 10</a:t>
            </a: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r>
              <a:rPr lang="nl-BE" sz="2300" dirty="0" smtClean="0">
                <a:solidFill>
                  <a:srgbClr val="CCFFCC"/>
                </a:solidFill>
                <a:latin typeface="Verdana" pitchFamily="-65" charset="0"/>
              </a:rPr>
              <a:t>Waarom is er meer materie in ons universum vergeleken met anti-materie?</a:t>
            </a:r>
          </a:p>
          <a:p>
            <a:pPr marL="342900" indent="-342900">
              <a:spcBef>
                <a:spcPct val="20000"/>
              </a:spcBef>
              <a:buClr>
                <a:srgbClr val="FF6600"/>
              </a:buClr>
            </a:pPr>
            <a:endParaRPr lang="nl-BE" sz="6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smtClean="0">
                <a:solidFill>
                  <a:srgbClr val="CCFFCC"/>
                </a:solidFill>
                <a:latin typeface="Verdana" pitchFamily="-65" charset="0"/>
              </a:rPr>
              <a:t>omdat</a:t>
            </a:r>
            <a:r>
              <a:rPr lang="en-US" sz="2300" dirty="0" smtClean="0">
                <a:solidFill>
                  <a:srgbClr val="CCFFCC"/>
                </a:solidFill>
                <a:latin typeface="Verdana" pitchFamily="-65" charset="0"/>
              </a:rPr>
              <a:t> anti-</a:t>
            </a:r>
            <a:r>
              <a:rPr lang="en-US" sz="2300" dirty="0" err="1" smtClean="0">
                <a:solidFill>
                  <a:srgbClr val="CCFFCC"/>
                </a:solidFill>
                <a:latin typeface="Verdana" pitchFamily="-65" charset="0"/>
              </a:rPr>
              <a:t>materie</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bestaat</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niet</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smtClean="0">
                <a:solidFill>
                  <a:srgbClr val="CCFFCC"/>
                </a:solidFill>
                <a:latin typeface="Verdana" pitchFamily="-65" charset="0"/>
              </a:rPr>
              <a:t>zwarte</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gaten</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hebben</a:t>
            </a:r>
            <a:r>
              <a:rPr lang="en-US" sz="2300" dirty="0" smtClean="0">
                <a:solidFill>
                  <a:srgbClr val="CCFFCC"/>
                </a:solidFill>
                <a:latin typeface="Verdana" pitchFamily="-65" charset="0"/>
              </a:rPr>
              <a:t> de anti-</a:t>
            </a:r>
            <a:r>
              <a:rPr lang="en-US" sz="2300" dirty="0" err="1" smtClean="0">
                <a:solidFill>
                  <a:srgbClr val="CCFFCC"/>
                </a:solidFill>
                <a:latin typeface="Verdana" pitchFamily="-65" charset="0"/>
              </a:rPr>
              <a:t>materie</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weg</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genomen</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o</a:t>
            </a:r>
            <a:r>
              <a:rPr lang="en-US" sz="2300" dirty="0" err="1" smtClean="0">
                <a:solidFill>
                  <a:srgbClr val="CCFFCC"/>
                </a:solidFill>
                <a:latin typeface="Verdana" pitchFamily="-65" charset="0"/>
              </a:rPr>
              <a:t>mdat</a:t>
            </a:r>
            <a:r>
              <a:rPr lang="en-US" sz="2300" dirty="0" smtClean="0">
                <a:solidFill>
                  <a:srgbClr val="CCFFCC"/>
                </a:solidFill>
                <a:latin typeface="Verdana" pitchFamily="-65" charset="0"/>
              </a:rPr>
              <a:t> anti-</a:t>
            </a:r>
            <a:r>
              <a:rPr lang="en-US" sz="2300" dirty="0" err="1" smtClean="0">
                <a:solidFill>
                  <a:srgbClr val="CCFFCC"/>
                </a:solidFill>
                <a:latin typeface="Verdana" pitchFamily="-65" charset="0"/>
              </a:rPr>
              <a:t>materie</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veel</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lichter</a:t>
            </a:r>
            <a:r>
              <a:rPr lang="en-US" sz="2300" dirty="0" smtClean="0">
                <a:solidFill>
                  <a:srgbClr val="CCFFCC"/>
                </a:solidFill>
                <a:latin typeface="Verdana" pitchFamily="-65" charset="0"/>
              </a:rPr>
              <a:t> is</a:t>
            </a:r>
          </a:p>
          <a:p>
            <a:pPr marL="457200" indent="-457200">
              <a:spcBef>
                <a:spcPct val="20000"/>
              </a:spcBef>
              <a:buClr>
                <a:srgbClr val="FF6600"/>
              </a:buClr>
              <a:buFont typeface="+mj-lt"/>
              <a:buAutoNum type="alphaLcPeriod"/>
            </a:pPr>
            <a:r>
              <a:rPr lang="en-US" sz="2300" dirty="0" err="1">
                <a:solidFill>
                  <a:srgbClr val="CCFFCC"/>
                </a:solidFill>
                <a:latin typeface="Verdana" pitchFamily="-65" charset="0"/>
              </a:rPr>
              <a:t>o</a:t>
            </a:r>
            <a:r>
              <a:rPr lang="en-US" sz="2300" dirty="0" err="1" smtClean="0">
                <a:solidFill>
                  <a:srgbClr val="CCFFCC"/>
                </a:solidFill>
                <a:latin typeface="Verdana" pitchFamily="-65" charset="0"/>
              </a:rPr>
              <a:t>mdat</a:t>
            </a:r>
            <a:r>
              <a:rPr lang="en-US" sz="2300" dirty="0" smtClean="0">
                <a:solidFill>
                  <a:srgbClr val="CCFFCC"/>
                </a:solidFill>
                <a:latin typeface="Verdana" pitchFamily="-65" charset="0"/>
              </a:rPr>
              <a:t> we anti-</a:t>
            </a:r>
            <a:r>
              <a:rPr lang="en-US" sz="2300" dirty="0" err="1" smtClean="0">
                <a:solidFill>
                  <a:srgbClr val="CCFFCC"/>
                </a:solidFill>
                <a:latin typeface="Verdana" pitchFamily="-65" charset="0"/>
              </a:rPr>
              <a:t>materie</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niet</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kunnen</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zien</a:t>
            </a:r>
            <a:endParaRPr lang="en-US" sz="2300" dirty="0" smtClean="0">
              <a:solidFill>
                <a:srgbClr val="CCFFCC"/>
              </a:solidFill>
              <a:latin typeface="Verdana" pitchFamily="-65" charset="0"/>
            </a:endParaRPr>
          </a:p>
          <a:p>
            <a:pPr marL="457200" indent="-457200">
              <a:spcBef>
                <a:spcPct val="20000"/>
              </a:spcBef>
              <a:buClr>
                <a:srgbClr val="FF6600"/>
              </a:buClr>
              <a:buFont typeface="+mj-lt"/>
              <a:buAutoNum type="alphaLcPeriod"/>
            </a:pPr>
            <a:r>
              <a:rPr lang="en-US" sz="2300" dirty="0" smtClean="0">
                <a:solidFill>
                  <a:srgbClr val="CCFFCC"/>
                </a:solidFill>
                <a:latin typeface="Verdana" pitchFamily="-65" charset="0"/>
              </a:rPr>
              <a:t>Stephen Hawking</a:t>
            </a:r>
          </a:p>
          <a:p>
            <a:pPr marL="457200" indent="-457200">
              <a:spcBef>
                <a:spcPct val="20000"/>
              </a:spcBef>
              <a:buClr>
                <a:srgbClr val="FF6600"/>
              </a:buClr>
              <a:buFont typeface="+mj-lt"/>
              <a:buAutoNum type="alphaLcPeriod"/>
            </a:pPr>
            <a:r>
              <a:rPr lang="en-US" sz="2300" dirty="0">
                <a:solidFill>
                  <a:srgbClr val="CCFFCC"/>
                </a:solidFill>
                <a:latin typeface="Verdana" pitchFamily="-65" charset="0"/>
              </a:rPr>
              <a:t>w</a:t>
            </a:r>
            <a:r>
              <a:rPr lang="en-US" sz="2300" dirty="0" smtClean="0">
                <a:solidFill>
                  <a:srgbClr val="CCFFCC"/>
                </a:solidFill>
                <a:latin typeface="Verdana" pitchFamily="-65" charset="0"/>
              </a:rPr>
              <a:t>e </a:t>
            </a:r>
            <a:r>
              <a:rPr lang="en-US" sz="2300" dirty="0" err="1" smtClean="0">
                <a:solidFill>
                  <a:srgbClr val="CCFFCC"/>
                </a:solidFill>
                <a:latin typeface="Verdana" pitchFamily="-65" charset="0"/>
              </a:rPr>
              <a:t>weten</a:t>
            </a:r>
            <a:r>
              <a:rPr lang="en-US" sz="2300" dirty="0" smtClean="0">
                <a:solidFill>
                  <a:srgbClr val="CCFFCC"/>
                </a:solidFill>
                <a:latin typeface="Verdana" pitchFamily="-65" charset="0"/>
              </a:rPr>
              <a:t> het </a:t>
            </a:r>
            <a:r>
              <a:rPr lang="en-US" sz="2300" dirty="0" err="1" smtClean="0">
                <a:solidFill>
                  <a:srgbClr val="CCFFCC"/>
                </a:solidFill>
                <a:latin typeface="Verdana" pitchFamily="-65" charset="0"/>
              </a:rPr>
              <a:t>nog</a:t>
            </a:r>
            <a:r>
              <a:rPr lang="en-US" sz="2300" dirty="0" smtClean="0">
                <a:solidFill>
                  <a:srgbClr val="CCFFCC"/>
                </a:solidFill>
                <a:latin typeface="Verdana" pitchFamily="-65" charset="0"/>
              </a:rPr>
              <a:t> </a:t>
            </a:r>
            <a:r>
              <a:rPr lang="en-US" sz="2300" dirty="0" err="1" smtClean="0">
                <a:solidFill>
                  <a:srgbClr val="CCFFCC"/>
                </a:solidFill>
                <a:latin typeface="Verdana" pitchFamily="-65" charset="0"/>
              </a:rPr>
              <a:t>niet</a:t>
            </a:r>
            <a:r>
              <a:rPr lang="en-US" sz="2300" dirty="0" smtClean="0">
                <a:solidFill>
                  <a:srgbClr val="CCFFCC"/>
                </a:solidFill>
                <a:latin typeface="Verdana" pitchFamily="-65" charset="0"/>
              </a:rPr>
              <a:t>…</a:t>
            </a:r>
          </a:p>
          <a:p>
            <a:pPr marL="342900" indent="-342900">
              <a:spcBef>
                <a:spcPct val="20000"/>
              </a:spcBef>
              <a:buClr>
                <a:srgbClr val="FF6600"/>
              </a:buClr>
              <a:buFontTx/>
              <a:buChar cha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090613" y="228600"/>
            <a:ext cx="7215187" cy="369888"/>
          </a:xfrm>
          <a:prstGeom prst="rect">
            <a:avLst/>
          </a:prstGeom>
          <a:noFill/>
          <a:ln w="9525">
            <a:noFill/>
            <a:miter lim="800000"/>
            <a:headEnd/>
            <a:tailEnd/>
          </a:ln>
          <a:effectLst/>
        </p:spPr>
        <p:txBody>
          <a:bodyPr wrap="none">
            <a:prstTxWarp prst="textNoShape">
              <a:avLst/>
            </a:prstTxWarp>
            <a:spAutoFit/>
          </a:bodyPr>
          <a:lstStyle/>
          <a:p>
            <a:pPr algn="ctr">
              <a:defRPr/>
            </a:pPr>
            <a:r>
              <a:rPr lang="en-US" b="1" dirty="0" err="1">
                <a:solidFill>
                  <a:srgbClr val="0000FF"/>
                </a:solidFill>
                <a:latin typeface="+mn-lt"/>
                <a:ea typeface="Arial" charset="0"/>
                <a:cs typeface="Arial" charset="0"/>
              </a:rPr>
              <a:t>Wel</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gekende</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neutronen</a:t>
            </a:r>
            <a:r>
              <a:rPr lang="en-US" b="1" dirty="0">
                <a:solidFill>
                  <a:srgbClr val="0000FF"/>
                </a:solidFill>
                <a:latin typeface="+mn-lt"/>
                <a:ea typeface="Arial" charset="0"/>
                <a:cs typeface="Arial" charset="0"/>
              </a:rPr>
              <a:t> en </a:t>
            </a:r>
            <a:r>
              <a:rPr lang="en-US" b="1" dirty="0" err="1">
                <a:solidFill>
                  <a:srgbClr val="0000FF"/>
                </a:solidFill>
                <a:latin typeface="+mn-lt"/>
                <a:ea typeface="Arial" charset="0"/>
                <a:cs typeface="Arial" charset="0"/>
              </a:rPr>
              <a:t>protonen</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worden</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gevormd</a:t>
            </a:r>
            <a:endParaRPr lang="en-US" b="1" dirty="0">
              <a:solidFill>
                <a:srgbClr val="0000FF"/>
              </a:solidFill>
              <a:latin typeface="+mn-lt"/>
              <a:ea typeface="Arial" charset="0"/>
              <a:cs typeface="Arial" charset="0"/>
            </a:endParaRPr>
          </a:p>
        </p:txBody>
      </p:sp>
      <p:sp>
        <p:nvSpPr>
          <p:cNvPr id="23555" name="Text Box 4"/>
          <p:cNvSpPr txBox="1">
            <a:spLocks noChangeArrowheads="1"/>
          </p:cNvSpPr>
          <p:nvPr/>
        </p:nvSpPr>
        <p:spPr bwMode="auto">
          <a:xfrm>
            <a:off x="746125" y="1543050"/>
            <a:ext cx="3063875" cy="2308225"/>
          </a:xfrm>
          <a:prstGeom prst="rect">
            <a:avLst/>
          </a:prstGeom>
          <a:noFill/>
          <a:ln w="9525">
            <a:noFill/>
            <a:miter lim="800000"/>
            <a:headEnd/>
            <a:tailEnd/>
          </a:ln>
        </p:spPr>
        <p:txBody>
          <a:bodyPr>
            <a:prstTxWarp prst="textNoShape">
              <a:avLst/>
            </a:prstTxWarp>
            <a:spAutoFit/>
          </a:bodyPr>
          <a:lstStyle/>
          <a:p>
            <a:pPr>
              <a:buFontTx/>
              <a:buChar char="•"/>
              <a:defRPr/>
            </a:pPr>
            <a:r>
              <a:rPr lang="en-US" dirty="0">
                <a:solidFill>
                  <a:schemeClr val="bg1"/>
                </a:solidFill>
                <a:latin typeface="Verdana" charset="0"/>
                <a:ea typeface="Arial" charset="0"/>
                <a:cs typeface="Arial" charset="0"/>
              </a:rPr>
              <a:t> </a:t>
            </a:r>
            <a:r>
              <a:rPr lang="en-US" dirty="0" err="1">
                <a:solidFill>
                  <a:schemeClr val="bg1"/>
                </a:solidFill>
                <a:latin typeface="Verdana" charset="0"/>
                <a:ea typeface="Arial" charset="0"/>
                <a:cs typeface="Arial" charset="0"/>
              </a:rPr>
              <a:t>tijd</a:t>
            </a:r>
            <a:r>
              <a:rPr lang="en-US" dirty="0">
                <a:solidFill>
                  <a:schemeClr val="bg1"/>
                </a:solidFill>
                <a:latin typeface="Verdana" charset="0"/>
                <a:ea typeface="Arial" charset="0"/>
                <a:cs typeface="Arial" charset="0"/>
              </a:rPr>
              <a:t> </a:t>
            </a:r>
            <a:r>
              <a:rPr lang="en-US" dirty="0" err="1">
                <a:solidFill>
                  <a:schemeClr val="bg1"/>
                </a:solidFill>
                <a:latin typeface="Verdana" charset="0"/>
                <a:ea typeface="Arial" charset="0"/>
                <a:cs typeface="Arial" charset="0"/>
                <a:sym typeface="Symbol" charset="2"/>
              </a:rPr>
              <a:t></a:t>
            </a:r>
            <a:r>
              <a:rPr lang="en-US" dirty="0">
                <a:solidFill>
                  <a:schemeClr val="bg1"/>
                </a:solidFill>
                <a:latin typeface="Verdana" charset="0"/>
                <a:ea typeface="Arial" charset="0"/>
                <a:cs typeface="Arial" charset="0"/>
              </a:rPr>
              <a:t> 10</a:t>
            </a:r>
            <a:r>
              <a:rPr lang="en-US" baseline="30000" dirty="0">
                <a:solidFill>
                  <a:schemeClr val="bg1"/>
                </a:solidFill>
                <a:latin typeface="Verdana" charset="0"/>
                <a:ea typeface="Arial" charset="0"/>
                <a:cs typeface="Arial" charset="0"/>
              </a:rPr>
              <a:t>-4</a:t>
            </a:r>
            <a:r>
              <a:rPr lang="en-US" dirty="0">
                <a:solidFill>
                  <a:schemeClr val="bg1"/>
                </a:solidFill>
                <a:latin typeface="Verdana" charset="0"/>
                <a:ea typeface="Arial" charset="0"/>
                <a:cs typeface="Arial" charset="0"/>
              </a:rPr>
              <a:t> </a:t>
            </a:r>
            <a:r>
              <a:rPr lang="en-US" dirty="0" err="1">
                <a:solidFill>
                  <a:schemeClr val="bg1"/>
                </a:solidFill>
                <a:latin typeface="Verdana" charset="0"/>
                <a:ea typeface="Arial" charset="0"/>
                <a:cs typeface="Arial" charset="0"/>
              </a:rPr>
              <a:t>seconden</a:t>
            </a:r>
            <a:endParaRPr lang="en-US" dirty="0">
              <a:solidFill>
                <a:schemeClr val="bg1"/>
              </a:solidFill>
              <a:latin typeface="Verdana" charset="0"/>
              <a:ea typeface="Arial" charset="0"/>
              <a:cs typeface="Arial" charset="0"/>
            </a:endParaRPr>
          </a:p>
          <a:p>
            <a:pPr>
              <a:buFontTx/>
              <a:buChar char="•"/>
              <a:defRPr/>
            </a:pPr>
            <a:r>
              <a:rPr lang="en-US" dirty="0">
                <a:solidFill>
                  <a:schemeClr val="bg1"/>
                </a:solidFill>
                <a:latin typeface="Verdana" charset="0"/>
                <a:ea typeface="Arial" charset="0"/>
                <a:cs typeface="Arial" charset="0"/>
              </a:rPr>
              <a:t> </a:t>
            </a:r>
            <a:r>
              <a:rPr lang="en-US" dirty="0" err="1">
                <a:solidFill>
                  <a:schemeClr val="bg1"/>
                </a:solidFill>
                <a:latin typeface="Verdana" charset="0"/>
                <a:ea typeface="Arial" charset="0"/>
                <a:cs typeface="Arial" charset="0"/>
              </a:rPr>
              <a:t>energie</a:t>
            </a:r>
            <a:r>
              <a:rPr lang="en-US" dirty="0">
                <a:solidFill>
                  <a:schemeClr val="bg1"/>
                </a:solidFill>
                <a:latin typeface="Verdana" charset="0"/>
                <a:ea typeface="Arial" charset="0"/>
                <a:cs typeface="Arial" charset="0"/>
              </a:rPr>
              <a:t> </a:t>
            </a:r>
            <a:r>
              <a:rPr lang="en-US" dirty="0" err="1">
                <a:solidFill>
                  <a:schemeClr val="bg1"/>
                </a:solidFill>
                <a:latin typeface="Verdana" charset="0"/>
                <a:ea typeface="Arial" charset="0"/>
                <a:cs typeface="Arial" charset="0"/>
                <a:sym typeface="Symbol" charset="2"/>
              </a:rPr>
              <a:t></a:t>
            </a:r>
            <a:r>
              <a:rPr lang="en-US" dirty="0">
                <a:solidFill>
                  <a:schemeClr val="bg1"/>
                </a:solidFill>
                <a:latin typeface="Verdana" charset="0"/>
                <a:ea typeface="Arial" charset="0"/>
                <a:cs typeface="Arial" charset="0"/>
              </a:rPr>
              <a:t> 1 </a:t>
            </a:r>
            <a:r>
              <a:rPr lang="en-US" dirty="0" err="1">
                <a:solidFill>
                  <a:schemeClr val="bg1"/>
                </a:solidFill>
                <a:latin typeface="Verdana" charset="0"/>
                <a:ea typeface="Arial" charset="0"/>
                <a:cs typeface="Arial" charset="0"/>
              </a:rPr>
              <a:t>GeV</a:t>
            </a:r>
            <a:endParaRPr lang="en-US" dirty="0">
              <a:solidFill>
                <a:schemeClr val="bg1"/>
              </a:solidFill>
              <a:latin typeface="Verdana" charset="0"/>
              <a:ea typeface="Arial" charset="0"/>
              <a:cs typeface="Arial" charset="0"/>
            </a:endParaRPr>
          </a:p>
          <a:p>
            <a:pPr>
              <a:buFontTx/>
              <a:buChar char="•"/>
              <a:defRPr/>
            </a:pPr>
            <a:r>
              <a:rPr lang="en-US" dirty="0">
                <a:solidFill>
                  <a:schemeClr val="bg1"/>
                </a:solidFill>
                <a:latin typeface="Verdana" charset="0"/>
                <a:ea typeface="Arial" charset="0"/>
                <a:cs typeface="Arial" charset="0"/>
              </a:rPr>
              <a:t> </a:t>
            </a:r>
            <a:r>
              <a:rPr lang="en-US" dirty="0" err="1">
                <a:solidFill>
                  <a:schemeClr val="bg1"/>
                </a:solidFill>
                <a:latin typeface="Verdana" charset="0"/>
                <a:ea typeface="Arial" charset="0"/>
                <a:cs typeface="Arial" charset="0"/>
              </a:rPr>
              <a:t>temperatuur</a:t>
            </a:r>
            <a:r>
              <a:rPr lang="en-US" dirty="0">
                <a:solidFill>
                  <a:schemeClr val="bg1"/>
                </a:solidFill>
                <a:latin typeface="Verdana" charset="0"/>
                <a:ea typeface="Arial" charset="0"/>
                <a:cs typeface="Arial" charset="0"/>
              </a:rPr>
              <a:t> </a:t>
            </a:r>
            <a:r>
              <a:rPr lang="en-US" dirty="0" err="1">
                <a:solidFill>
                  <a:schemeClr val="bg1"/>
                </a:solidFill>
                <a:latin typeface="Verdana" charset="0"/>
                <a:ea typeface="Arial" charset="0"/>
                <a:cs typeface="Arial" charset="0"/>
                <a:sym typeface="Symbol" charset="2"/>
              </a:rPr>
              <a:t></a:t>
            </a:r>
            <a:r>
              <a:rPr lang="en-US" dirty="0">
                <a:solidFill>
                  <a:schemeClr val="bg1"/>
                </a:solidFill>
                <a:latin typeface="Verdana" charset="0"/>
                <a:ea typeface="Arial" charset="0"/>
                <a:cs typeface="Arial" charset="0"/>
              </a:rPr>
              <a:t> 10</a:t>
            </a:r>
            <a:r>
              <a:rPr lang="en-US" baseline="30000" dirty="0">
                <a:solidFill>
                  <a:schemeClr val="bg1"/>
                </a:solidFill>
                <a:latin typeface="Verdana" charset="0"/>
                <a:ea typeface="Arial" charset="0"/>
                <a:cs typeface="Arial" charset="0"/>
              </a:rPr>
              <a:t>13</a:t>
            </a:r>
            <a:r>
              <a:rPr lang="en-US" dirty="0">
                <a:solidFill>
                  <a:schemeClr val="bg1"/>
                </a:solidFill>
                <a:latin typeface="Verdana" charset="0"/>
                <a:ea typeface="Arial" charset="0"/>
                <a:cs typeface="Arial" charset="0"/>
              </a:rPr>
              <a:t> K</a:t>
            </a:r>
          </a:p>
          <a:p>
            <a:pPr>
              <a:buFontTx/>
              <a:buChar char="•"/>
              <a:defRPr/>
            </a:pPr>
            <a:endParaRPr lang="en-US" dirty="0">
              <a:solidFill>
                <a:schemeClr val="bg1"/>
              </a:solidFill>
              <a:latin typeface="Verdana" charset="0"/>
              <a:ea typeface="Arial" charset="0"/>
              <a:cs typeface="Arial" charset="0"/>
            </a:endParaRPr>
          </a:p>
          <a:p>
            <a:pPr marL="177800" indent="-177800">
              <a:buFontTx/>
              <a:buChar char="•"/>
              <a:defRPr/>
            </a:pPr>
            <a:r>
              <a:rPr lang="en-US" dirty="0">
                <a:solidFill>
                  <a:schemeClr val="bg1"/>
                </a:solidFill>
                <a:latin typeface="Verdana" charset="0"/>
                <a:ea typeface="Arial" charset="0"/>
                <a:cs typeface="Arial" charset="0"/>
              </a:rPr>
              <a:t>Het </a:t>
            </a:r>
            <a:r>
              <a:rPr lang="en-US" dirty="0" err="1">
                <a:solidFill>
                  <a:schemeClr val="bg1"/>
                </a:solidFill>
                <a:latin typeface="Verdana" charset="0"/>
                <a:ea typeface="Arial" charset="0"/>
                <a:cs typeface="Arial" charset="0"/>
              </a:rPr>
              <a:t>Universum</a:t>
            </a:r>
            <a:r>
              <a:rPr lang="en-US" dirty="0">
                <a:solidFill>
                  <a:schemeClr val="bg1"/>
                </a:solidFill>
                <a:latin typeface="Verdana" charset="0"/>
                <a:ea typeface="Arial" charset="0"/>
                <a:cs typeface="Arial" charset="0"/>
              </a:rPr>
              <a:t> is even </a:t>
            </a:r>
            <a:r>
              <a:rPr lang="en-US" dirty="0" err="1">
                <a:solidFill>
                  <a:schemeClr val="bg1"/>
                </a:solidFill>
                <a:latin typeface="Verdana" charset="0"/>
                <a:ea typeface="Arial" charset="0"/>
                <a:cs typeface="Arial" charset="0"/>
              </a:rPr>
              <a:t>groot</a:t>
            </a:r>
            <a:r>
              <a:rPr lang="en-US" dirty="0">
                <a:solidFill>
                  <a:schemeClr val="bg1"/>
                </a:solidFill>
                <a:latin typeface="Verdana" charset="0"/>
                <a:ea typeface="Arial" charset="0"/>
                <a:cs typeface="Arial" charset="0"/>
              </a:rPr>
              <a:t> </a:t>
            </a:r>
            <a:r>
              <a:rPr lang="en-US" dirty="0" err="1">
                <a:solidFill>
                  <a:schemeClr val="bg1"/>
                </a:solidFill>
                <a:latin typeface="Verdana" charset="0"/>
                <a:ea typeface="Arial" charset="0"/>
                <a:cs typeface="Arial" charset="0"/>
              </a:rPr>
              <a:t>als</a:t>
            </a:r>
            <a:r>
              <a:rPr lang="en-US" dirty="0">
                <a:solidFill>
                  <a:schemeClr val="bg1"/>
                </a:solidFill>
                <a:latin typeface="Verdana" charset="0"/>
                <a:ea typeface="Arial" charset="0"/>
                <a:cs typeface="Arial" charset="0"/>
              </a:rPr>
              <a:t> het </a:t>
            </a:r>
            <a:r>
              <a:rPr lang="en-US" dirty="0" err="1">
                <a:solidFill>
                  <a:schemeClr val="bg1"/>
                </a:solidFill>
                <a:latin typeface="Verdana" charset="0"/>
                <a:ea typeface="Arial" charset="0"/>
                <a:cs typeface="Arial" charset="0"/>
              </a:rPr>
              <a:t>zonnestelsel</a:t>
            </a:r>
            <a:r>
              <a:rPr lang="en-US" dirty="0">
                <a:solidFill>
                  <a:schemeClr val="bg1"/>
                </a:solidFill>
                <a:latin typeface="Verdana" charset="0"/>
                <a:ea typeface="Arial" charset="0"/>
                <a:cs typeface="Arial" charset="0"/>
              </a:rPr>
              <a:t> </a:t>
            </a:r>
            <a:r>
              <a:rPr lang="en-US" dirty="0" err="1">
                <a:solidFill>
                  <a:schemeClr val="bg1"/>
                </a:solidFill>
                <a:latin typeface="Verdana" charset="0"/>
                <a:ea typeface="Arial" charset="0"/>
                <a:cs typeface="Arial" charset="0"/>
              </a:rPr>
              <a:t>dat</a:t>
            </a:r>
            <a:r>
              <a:rPr lang="en-US" dirty="0">
                <a:solidFill>
                  <a:schemeClr val="bg1"/>
                </a:solidFill>
                <a:latin typeface="Verdana" charset="0"/>
                <a:ea typeface="Arial" charset="0"/>
                <a:cs typeface="Arial" charset="0"/>
              </a:rPr>
              <a:t> we </a:t>
            </a:r>
            <a:r>
              <a:rPr lang="en-US" dirty="0" err="1">
                <a:solidFill>
                  <a:schemeClr val="bg1"/>
                </a:solidFill>
                <a:latin typeface="Verdana" charset="0"/>
                <a:ea typeface="Arial" charset="0"/>
                <a:cs typeface="Arial" charset="0"/>
              </a:rPr>
              <a:t>vandaag</a:t>
            </a:r>
            <a:r>
              <a:rPr lang="en-US" dirty="0">
                <a:solidFill>
                  <a:schemeClr val="bg1"/>
                </a:solidFill>
                <a:latin typeface="Verdana" charset="0"/>
                <a:ea typeface="Arial" charset="0"/>
                <a:cs typeface="Arial" charset="0"/>
              </a:rPr>
              <a:t> </a:t>
            </a:r>
            <a:r>
              <a:rPr lang="en-US" dirty="0" err="1">
                <a:solidFill>
                  <a:schemeClr val="bg1"/>
                </a:solidFill>
                <a:latin typeface="Verdana" charset="0"/>
                <a:ea typeface="Arial" charset="0"/>
                <a:cs typeface="Arial" charset="0"/>
              </a:rPr>
              <a:t>kennen</a:t>
            </a:r>
            <a:r>
              <a:rPr lang="en-US" dirty="0">
                <a:solidFill>
                  <a:schemeClr val="bg1"/>
                </a:solidFill>
                <a:latin typeface="Verdana" charset="0"/>
                <a:ea typeface="Arial" charset="0"/>
                <a:cs typeface="Arial" charset="0"/>
              </a:rPr>
              <a:t> !!</a:t>
            </a:r>
          </a:p>
        </p:txBody>
      </p:sp>
      <p:pic>
        <p:nvPicPr>
          <p:cNvPr id="23556" name="Picture 5"/>
          <p:cNvPicPr>
            <a:picLocks noChangeAspect="1" noChangeArrowheads="1"/>
          </p:cNvPicPr>
          <p:nvPr/>
        </p:nvPicPr>
        <p:blipFill>
          <a:blip r:embed="rId2"/>
          <a:srcRect l="18286" t="11429" r="20000" b="8571"/>
          <a:stretch>
            <a:fillRect/>
          </a:stretch>
        </p:blipFill>
        <p:spPr bwMode="auto">
          <a:xfrm>
            <a:off x="3962400" y="1524000"/>
            <a:ext cx="4724400" cy="4592638"/>
          </a:xfrm>
          <a:prstGeom prst="rect">
            <a:avLst/>
          </a:prstGeom>
          <a:noFill/>
          <a:ln w="9525">
            <a:noFill/>
            <a:miter lim="800000"/>
            <a:headEnd/>
            <a:tailEnd/>
          </a:ln>
        </p:spPr>
      </p:pic>
      <p:sp>
        <p:nvSpPr>
          <p:cNvPr id="23557" name="Line 6"/>
          <p:cNvSpPr>
            <a:spLocks noChangeShapeType="1"/>
          </p:cNvSpPr>
          <p:nvPr/>
        </p:nvSpPr>
        <p:spPr bwMode="auto">
          <a:xfrm>
            <a:off x="533400" y="914400"/>
            <a:ext cx="82296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a:p>
        </p:txBody>
      </p:sp>
      <p:sp>
        <p:nvSpPr>
          <p:cNvPr id="23558" name="Line 7"/>
          <p:cNvSpPr>
            <a:spLocks noChangeShapeType="1"/>
          </p:cNvSpPr>
          <p:nvPr/>
        </p:nvSpPr>
        <p:spPr bwMode="auto">
          <a:xfrm>
            <a:off x="8153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3559" name="Text Box 8"/>
          <p:cNvSpPr txBox="1">
            <a:spLocks noChangeArrowheads="1"/>
          </p:cNvSpPr>
          <p:nvPr/>
        </p:nvSpPr>
        <p:spPr bwMode="auto">
          <a:xfrm>
            <a:off x="7908925" y="925513"/>
            <a:ext cx="41592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nu</a:t>
            </a:r>
          </a:p>
        </p:txBody>
      </p:sp>
      <p:sp>
        <p:nvSpPr>
          <p:cNvPr id="23560" name="Line 9"/>
          <p:cNvSpPr>
            <a:spLocks noChangeShapeType="1"/>
          </p:cNvSpPr>
          <p:nvPr/>
        </p:nvSpPr>
        <p:spPr bwMode="auto">
          <a:xfrm>
            <a:off x="685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3561" name="Text Box 10"/>
          <p:cNvSpPr txBox="1">
            <a:spLocks noChangeArrowheads="1"/>
          </p:cNvSpPr>
          <p:nvPr/>
        </p:nvSpPr>
        <p:spPr bwMode="auto">
          <a:xfrm>
            <a:off x="685800" y="609600"/>
            <a:ext cx="48577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Big</a:t>
            </a:r>
          </a:p>
        </p:txBody>
      </p:sp>
      <p:pic>
        <p:nvPicPr>
          <p:cNvPr id="23562" name="Picture 11"/>
          <p:cNvPicPr>
            <a:picLocks noChangeAspect="1" noChangeArrowheads="1"/>
          </p:cNvPicPr>
          <p:nvPr/>
        </p:nvPicPr>
        <p:blipFill>
          <a:blip r:embed="rId3">
            <a:clrChange>
              <a:clrFrom>
                <a:srgbClr val="FFFFFF"/>
              </a:clrFrom>
              <a:clrTo>
                <a:srgbClr val="FFFFFF">
                  <a:alpha val="0"/>
                </a:srgbClr>
              </a:clrTo>
            </a:clrChange>
          </a:blip>
          <a:srcRect l="41559" t="40231" r="41641" b="40230"/>
          <a:stretch>
            <a:fillRect/>
          </a:stretch>
        </p:blipFill>
        <p:spPr bwMode="auto">
          <a:xfrm>
            <a:off x="381000" y="685800"/>
            <a:ext cx="457200" cy="457200"/>
          </a:xfrm>
          <a:prstGeom prst="rect">
            <a:avLst/>
          </a:prstGeom>
          <a:noFill/>
          <a:ln w="9525">
            <a:noFill/>
            <a:miter lim="800000"/>
            <a:headEnd/>
            <a:tailEnd/>
          </a:ln>
        </p:spPr>
      </p:pic>
      <p:sp>
        <p:nvSpPr>
          <p:cNvPr id="23563" name="Line 12"/>
          <p:cNvSpPr>
            <a:spLocks noChangeShapeType="1"/>
          </p:cNvSpPr>
          <p:nvPr/>
        </p:nvSpPr>
        <p:spPr bwMode="auto">
          <a:xfrm>
            <a:off x="182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3564" name="Text Box 13"/>
          <p:cNvSpPr txBox="1">
            <a:spLocks noChangeArrowheads="1"/>
          </p:cNvSpPr>
          <p:nvPr/>
        </p:nvSpPr>
        <p:spPr bwMode="auto">
          <a:xfrm>
            <a:off x="15240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-35</a:t>
            </a:r>
            <a:r>
              <a:rPr lang="en-US" b="1">
                <a:solidFill>
                  <a:srgbClr val="FF0000"/>
                </a:solidFill>
                <a:latin typeface="Arial Narrow" pitchFamily="-65" charset="0"/>
              </a:rPr>
              <a:t> s</a:t>
            </a:r>
          </a:p>
        </p:txBody>
      </p:sp>
      <p:sp>
        <p:nvSpPr>
          <p:cNvPr id="23565" name="Line 14"/>
          <p:cNvSpPr>
            <a:spLocks noChangeShapeType="1"/>
          </p:cNvSpPr>
          <p:nvPr/>
        </p:nvSpPr>
        <p:spPr bwMode="auto">
          <a:xfrm>
            <a:off x="2819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3566" name="Text Box 15"/>
          <p:cNvSpPr txBox="1">
            <a:spLocks noChangeArrowheads="1"/>
          </p:cNvSpPr>
          <p:nvPr/>
        </p:nvSpPr>
        <p:spPr bwMode="auto">
          <a:xfrm>
            <a:off x="25146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-10</a:t>
            </a:r>
            <a:r>
              <a:rPr lang="en-US" b="1">
                <a:solidFill>
                  <a:srgbClr val="FF0000"/>
                </a:solidFill>
                <a:latin typeface="Arial Narrow" pitchFamily="-65" charset="0"/>
              </a:rPr>
              <a:t> s</a:t>
            </a:r>
          </a:p>
        </p:txBody>
      </p:sp>
      <p:sp>
        <p:nvSpPr>
          <p:cNvPr id="23567" name="Line 16"/>
          <p:cNvSpPr>
            <a:spLocks noChangeShapeType="1"/>
          </p:cNvSpPr>
          <p:nvPr/>
        </p:nvSpPr>
        <p:spPr bwMode="auto">
          <a:xfrm>
            <a:off x="3733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3568" name="Text Box 17"/>
          <p:cNvSpPr txBox="1">
            <a:spLocks noChangeArrowheads="1"/>
          </p:cNvSpPr>
          <p:nvPr/>
        </p:nvSpPr>
        <p:spPr bwMode="auto">
          <a:xfrm>
            <a:off x="3429000" y="914400"/>
            <a:ext cx="66198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-4</a:t>
            </a:r>
            <a:r>
              <a:rPr lang="en-US" b="1">
                <a:solidFill>
                  <a:srgbClr val="FF0000"/>
                </a:solidFill>
                <a:latin typeface="Arial Narrow" pitchFamily="-65" charset="0"/>
              </a:rPr>
              <a:t> s</a:t>
            </a:r>
          </a:p>
        </p:txBody>
      </p:sp>
      <p:sp>
        <p:nvSpPr>
          <p:cNvPr id="23569" name="Line 18"/>
          <p:cNvSpPr>
            <a:spLocks noChangeShapeType="1"/>
          </p:cNvSpPr>
          <p:nvPr/>
        </p:nvSpPr>
        <p:spPr bwMode="auto">
          <a:xfrm>
            <a:off x="46482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3570" name="Text Box 19"/>
          <p:cNvSpPr txBox="1">
            <a:spLocks noChangeArrowheads="1"/>
          </p:cNvSpPr>
          <p:nvPr/>
        </p:nvSpPr>
        <p:spPr bwMode="auto">
          <a:xfrm>
            <a:off x="4343400" y="914400"/>
            <a:ext cx="6556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100 s</a:t>
            </a:r>
          </a:p>
        </p:txBody>
      </p:sp>
      <p:sp>
        <p:nvSpPr>
          <p:cNvPr id="23571" name="Line 20"/>
          <p:cNvSpPr>
            <a:spLocks noChangeShapeType="1"/>
          </p:cNvSpPr>
          <p:nvPr/>
        </p:nvSpPr>
        <p:spPr bwMode="auto">
          <a:xfrm>
            <a:off x="563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3572" name="Text Box 21"/>
          <p:cNvSpPr txBox="1">
            <a:spLocks noChangeArrowheads="1"/>
          </p:cNvSpPr>
          <p:nvPr/>
        </p:nvSpPr>
        <p:spPr bwMode="auto">
          <a:xfrm>
            <a:off x="5334000" y="914400"/>
            <a:ext cx="1200150"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300000 jaar</a:t>
            </a:r>
          </a:p>
        </p:txBody>
      </p:sp>
      <p:sp>
        <p:nvSpPr>
          <p:cNvPr id="23573" name="Text Box 22"/>
          <p:cNvSpPr txBox="1">
            <a:spLocks noChangeArrowheads="1"/>
          </p:cNvSpPr>
          <p:nvPr/>
        </p:nvSpPr>
        <p:spPr bwMode="auto">
          <a:xfrm>
            <a:off x="685800" y="838200"/>
            <a:ext cx="671513"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Bang</a:t>
            </a:r>
          </a:p>
        </p:txBody>
      </p:sp>
      <p:sp>
        <p:nvSpPr>
          <p:cNvPr id="23574" name="Oval 23"/>
          <p:cNvSpPr>
            <a:spLocks noChangeArrowheads="1"/>
          </p:cNvSpPr>
          <p:nvPr/>
        </p:nvSpPr>
        <p:spPr bwMode="auto">
          <a:xfrm>
            <a:off x="3657600" y="685800"/>
            <a:ext cx="76200" cy="152400"/>
          </a:xfrm>
          <a:prstGeom prst="ellipse">
            <a:avLst/>
          </a:prstGeom>
          <a:solidFill>
            <a:srgbClr val="FFCCFF"/>
          </a:solidFill>
          <a:ln w="9525">
            <a:solidFill>
              <a:schemeClr val="tx1"/>
            </a:solidFill>
            <a:round/>
            <a:headEnd/>
            <a:tailEnd/>
          </a:ln>
        </p:spPr>
        <p:txBody>
          <a:bodyPr wrap="none" anchor="ctr">
            <a:prstTxWarp prst="textNoShape">
              <a:avLst/>
            </a:prstTxWarp>
          </a:bodyPr>
          <a:lstStyle/>
          <a:p>
            <a:endParaRPr lang="en-US"/>
          </a:p>
        </p:txBody>
      </p:sp>
      <p:sp>
        <p:nvSpPr>
          <p:cNvPr id="23575"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0"/>
            <a:ext cx="8382000" cy="1143000"/>
          </a:xfrm>
        </p:spPr>
        <p:txBody>
          <a:bodyPr/>
          <a:lstStyle/>
          <a:p>
            <a:pPr eaLnBrk="1" hangingPunct="1"/>
            <a:r>
              <a:rPr lang="en-US" sz="3800" b="1" dirty="0" smtClean="0">
                <a:solidFill>
                  <a:srgbClr val="0000FF"/>
                </a:solidFill>
              </a:rPr>
              <a:t>	</a:t>
            </a:r>
            <a:r>
              <a:rPr lang="en-US" sz="3800" b="1" dirty="0" err="1" smtClean="0">
                <a:solidFill>
                  <a:srgbClr val="0000FF"/>
                </a:solidFill>
              </a:rPr>
              <a:t>Schiftingsvraag</a:t>
            </a:r>
            <a:endParaRPr lang="en-US" sz="3800" b="1" dirty="0" smtClean="0">
              <a:solidFill>
                <a:srgbClr val="0000FF"/>
              </a:solidFill>
            </a:endParaRPr>
          </a:p>
        </p:txBody>
      </p:sp>
      <p:sp>
        <p:nvSpPr>
          <p:cNvPr id="102403" name="Rectangle 3"/>
          <p:cNvSpPr txBox="1">
            <a:spLocks noChangeArrowheads="1"/>
          </p:cNvSpPr>
          <p:nvPr/>
        </p:nvSpPr>
        <p:spPr bwMode="auto">
          <a:xfrm>
            <a:off x="971550" y="1200150"/>
            <a:ext cx="8172450" cy="413385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FF6600"/>
              </a:buClr>
            </a:pPr>
            <a:r>
              <a:rPr lang="nl-BE" sz="2300" dirty="0" smtClean="0">
                <a:solidFill>
                  <a:srgbClr val="CCFFCC"/>
                </a:solidFill>
                <a:latin typeface="Verdana" pitchFamily="-65" charset="0"/>
              </a:rPr>
              <a:t>Hoeveel onderzoekers zijn verbonden met het CERN?</a:t>
            </a:r>
          </a:p>
          <a:p>
            <a:pPr marL="342900" indent="-342900">
              <a:spcBef>
                <a:spcPct val="20000"/>
              </a:spcBef>
              <a:buClr>
                <a:srgbClr val="FF6600"/>
              </a:buClr>
            </a:pPr>
            <a:endParaRPr lang="en-US"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600" dirty="0" smtClean="0">
              <a:solidFill>
                <a:srgbClr val="CCFFCC"/>
              </a:solidFill>
              <a:latin typeface="Verdana" pitchFamily="-65" charset="0"/>
            </a:endParaRPr>
          </a:p>
          <a:p>
            <a:pPr marL="342900" indent="-342900">
              <a:spcBef>
                <a:spcPct val="20000"/>
              </a:spcBef>
              <a:buClr>
                <a:srgbClr val="FF6600"/>
              </a:buClr>
            </a:pPr>
            <a:endParaRPr lang="nl-BE" sz="2300" dirty="0" smtClean="0">
              <a:solidFill>
                <a:srgbClr val="CCFFCC"/>
              </a:solidFill>
              <a:latin typeface="Verdana" pitchFamily="-65" charset="0"/>
            </a:endParaRPr>
          </a:p>
          <a:p>
            <a:pPr marL="342900" indent="-342900">
              <a:spcBef>
                <a:spcPct val="20000"/>
              </a:spcBef>
              <a:buClr>
                <a:srgbClr val="FF6600"/>
              </a:buClr>
              <a:buFontTx/>
              <a:buChar char="•"/>
            </a:pPr>
            <a:endParaRPr lang="nl-BE" sz="2300" dirty="0">
              <a:solidFill>
                <a:srgbClr val="CCFFCC"/>
              </a:solidFill>
              <a:latin typeface="Verdana" pitchFamily="-65"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668338" y="228600"/>
            <a:ext cx="8399462" cy="369888"/>
          </a:xfrm>
          <a:prstGeom prst="rect">
            <a:avLst/>
          </a:prstGeom>
          <a:noFill/>
          <a:ln w="9525">
            <a:noFill/>
            <a:miter lim="800000"/>
            <a:headEnd/>
            <a:tailEnd/>
          </a:ln>
          <a:effectLst/>
        </p:spPr>
        <p:txBody>
          <a:bodyPr wrap="none">
            <a:prstTxWarp prst="textNoShape">
              <a:avLst/>
            </a:prstTxWarp>
            <a:spAutoFit/>
          </a:bodyPr>
          <a:lstStyle/>
          <a:p>
            <a:pPr algn="ctr">
              <a:defRPr/>
            </a:pPr>
            <a:r>
              <a:rPr lang="en-US" b="1" dirty="0" err="1">
                <a:solidFill>
                  <a:srgbClr val="0000FF"/>
                </a:solidFill>
                <a:latin typeface="+mn-lt"/>
                <a:ea typeface="Arial" charset="0"/>
                <a:cs typeface="Arial" charset="0"/>
              </a:rPr>
              <a:t>Kernen</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worden</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gevormd</a:t>
            </a:r>
            <a:r>
              <a:rPr lang="en-US" b="1" dirty="0">
                <a:solidFill>
                  <a:srgbClr val="0000FF"/>
                </a:solidFill>
                <a:latin typeface="+mn-lt"/>
                <a:ea typeface="Arial" charset="0"/>
                <a:cs typeface="Arial" charset="0"/>
              </a:rPr>
              <a:t> … </a:t>
            </a:r>
            <a:r>
              <a:rPr lang="en-US" b="1" dirty="0" err="1">
                <a:solidFill>
                  <a:srgbClr val="0000FF"/>
                </a:solidFill>
                <a:latin typeface="+mn-lt"/>
                <a:ea typeface="Arial" charset="0"/>
                <a:cs typeface="Arial" charset="0"/>
              </a:rPr>
              <a:t>protonen</a:t>
            </a:r>
            <a:r>
              <a:rPr lang="en-US" b="1" dirty="0">
                <a:solidFill>
                  <a:srgbClr val="0000FF"/>
                </a:solidFill>
                <a:latin typeface="+mn-lt"/>
                <a:ea typeface="Arial" charset="0"/>
                <a:cs typeface="Arial" charset="0"/>
              </a:rPr>
              <a:t> en </a:t>
            </a:r>
            <a:r>
              <a:rPr lang="en-US" b="1" dirty="0" err="1">
                <a:solidFill>
                  <a:srgbClr val="0000FF"/>
                </a:solidFill>
                <a:latin typeface="+mn-lt"/>
                <a:ea typeface="Arial" charset="0"/>
                <a:cs typeface="Arial" charset="0"/>
              </a:rPr>
              <a:t>neutronen</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combineren</a:t>
            </a:r>
            <a:endParaRPr lang="en-US" b="1" dirty="0">
              <a:solidFill>
                <a:srgbClr val="0000FF"/>
              </a:solidFill>
              <a:latin typeface="+mn-lt"/>
              <a:ea typeface="Arial" charset="0"/>
              <a:cs typeface="Arial" charset="0"/>
            </a:endParaRPr>
          </a:p>
        </p:txBody>
      </p:sp>
      <p:sp>
        <p:nvSpPr>
          <p:cNvPr id="24579" name="Text Box 4"/>
          <p:cNvSpPr txBox="1">
            <a:spLocks noChangeArrowheads="1"/>
          </p:cNvSpPr>
          <p:nvPr/>
        </p:nvSpPr>
        <p:spPr bwMode="auto">
          <a:xfrm>
            <a:off x="685800" y="1422400"/>
            <a:ext cx="3216275" cy="2446338"/>
          </a:xfrm>
          <a:prstGeom prst="rect">
            <a:avLst/>
          </a:prstGeom>
          <a:noFill/>
          <a:ln w="9525">
            <a:noFill/>
            <a:miter lim="800000"/>
            <a:headEnd/>
            <a:tailEnd/>
          </a:ln>
        </p:spPr>
        <p:txBody>
          <a:bodyPr>
            <a:prstTxWarp prst="textNoShape">
              <a:avLst/>
            </a:prstTxWarp>
            <a:spAutoFit/>
          </a:bodyPr>
          <a:lstStyle/>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tijd</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100 </a:t>
            </a:r>
            <a:r>
              <a:rPr lang="en-US" sz="1700" dirty="0" err="1">
                <a:solidFill>
                  <a:schemeClr val="bg1"/>
                </a:solidFill>
                <a:latin typeface="Verdana" charset="0"/>
                <a:ea typeface="Arial" charset="0"/>
                <a:cs typeface="Arial" charset="0"/>
              </a:rPr>
              <a:t>seconden</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energie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-4</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GeV</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temperatuur</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9</a:t>
            </a:r>
            <a:r>
              <a:rPr lang="en-US" sz="1700" dirty="0">
                <a:solidFill>
                  <a:schemeClr val="bg1"/>
                </a:solidFill>
                <a:latin typeface="Verdana" charset="0"/>
                <a:ea typeface="Arial" charset="0"/>
                <a:cs typeface="Arial" charset="0"/>
              </a:rPr>
              <a:t> K</a:t>
            </a:r>
          </a:p>
          <a:p>
            <a:pPr>
              <a:buFontTx/>
              <a:buChar char="•"/>
              <a:defRPr/>
            </a:pPr>
            <a:endParaRPr lang="en-US" sz="1700" dirty="0">
              <a:solidFill>
                <a:schemeClr val="bg1"/>
              </a:solidFill>
              <a:latin typeface="Verdana" charset="0"/>
              <a:ea typeface="Arial" charset="0"/>
              <a:cs typeface="Arial" charset="0"/>
            </a:endParaRPr>
          </a:p>
          <a:p>
            <a:pPr marL="177800" indent="-177800">
              <a:buFontTx/>
              <a:buChar char="•"/>
              <a:defRPr/>
            </a:pPr>
            <a:r>
              <a:rPr lang="en-US" sz="1700" dirty="0" err="1">
                <a:solidFill>
                  <a:schemeClr val="bg1"/>
                </a:solidFill>
                <a:latin typeface="Verdana" charset="0"/>
                <a:ea typeface="Arial" charset="0"/>
                <a:cs typeface="Arial" charset="0"/>
              </a:rPr>
              <a:t>Bijvoorbeeld</a:t>
            </a:r>
            <a:r>
              <a:rPr lang="en-US" sz="1700" dirty="0">
                <a:solidFill>
                  <a:schemeClr val="bg1"/>
                </a:solidFill>
                <a:latin typeface="Verdana" charset="0"/>
                <a:ea typeface="Arial" charset="0"/>
                <a:cs typeface="Arial" charset="0"/>
              </a:rPr>
              <a:t> Helium </a:t>
            </a:r>
            <a:r>
              <a:rPr lang="en-US" sz="1700" dirty="0" err="1">
                <a:solidFill>
                  <a:schemeClr val="bg1"/>
                </a:solidFill>
                <a:latin typeface="Verdana" charset="0"/>
                <a:ea typeface="Arial" charset="0"/>
                <a:cs typeface="Arial" charset="0"/>
              </a:rPr>
              <a:t>kernen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worden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gevormd</a:t>
            </a:r>
            <a:r>
              <a:rPr lang="en-US" sz="1700" dirty="0">
                <a:solidFill>
                  <a:schemeClr val="bg1"/>
                </a:solidFill>
                <a:latin typeface="Verdana" charset="0"/>
                <a:ea typeface="Arial" charset="0"/>
                <a:cs typeface="Arial" charset="0"/>
              </a:rPr>
              <a:t>.</a:t>
            </a:r>
          </a:p>
          <a:p>
            <a:pPr marL="177800" indent="-177800">
              <a:buFontTx/>
              <a:buChar char="•"/>
              <a:defRPr/>
            </a:pPr>
            <a:endParaRPr lang="en-US" sz="1700" dirty="0">
              <a:solidFill>
                <a:schemeClr val="bg1"/>
              </a:solidFill>
              <a:latin typeface="Verdana" charset="0"/>
              <a:ea typeface="Arial" charset="0"/>
              <a:cs typeface="Arial" charset="0"/>
            </a:endParaRPr>
          </a:p>
          <a:p>
            <a:pPr marL="177800" indent="-177800">
              <a:buFontTx/>
              <a:buChar char="•"/>
              <a:defRPr/>
            </a:pPr>
            <a:r>
              <a:rPr lang="en-US" sz="1700" dirty="0" err="1">
                <a:solidFill>
                  <a:schemeClr val="bg1"/>
                </a:solidFill>
                <a:latin typeface="Verdana" charset="0"/>
                <a:ea typeface="Arial" charset="0"/>
                <a:cs typeface="Arial" charset="0"/>
              </a:rPr>
              <a:t>Dezelfde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situatie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als</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vandaag</a:t>
            </a:r>
            <a:r>
              <a:rPr lang="en-US" sz="1700" dirty="0">
                <a:solidFill>
                  <a:schemeClr val="bg1"/>
                </a:solidFill>
                <a:latin typeface="Verdana" charset="0"/>
                <a:ea typeface="Arial" charset="0"/>
                <a:cs typeface="Arial" charset="0"/>
              </a:rPr>
              <a:t> in </a:t>
            </a:r>
            <a:r>
              <a:rPr lang="en-US" sz="1700" dirty="0" err="1">
                <a:solidFill>
                  <a:schemeClr val="bg1"/>
                </a:solidFill>
                <a:latin typeface="Verdana" charset="0"/>
                <a:ea typeface="Arial" charset="0"/>
                <a:cs typeface="Arial" charset="0"/>
              </a:rPr>
              <a:t>sterren</a:t>
            </a:r>
            <a:r>
              <a:rPr lang="en-US" sz="1700" dirty="0">
                <a:solidFill>
                  <a:schemeClr val="bg1"/>
                </a:solidFill>
                <a:latin typeface="Verdana" charset="0"/>
                <a:ea typeface="Arial" charset="0"/>
                <a:cs typeface="Arial" charset="0"/>
              </a:rPr>
              <a:t>.</a:t>
            </a:r>
          </a:p>
        </p:txBody>
      </p:sp>
      <p:pic>
        <p:nvPicPr>
          <p:cNvPr id="24580" name="Picture 5"/>
          <p:cNvPicPr>
            <a:picLocks noChangeAspect="1" noChangeArrowheads="1"/>
          </p:cNvPicPr>
          <p:nvPr/>
        </p:nvPicPr>
        <p:blipFill>
          <a:blip r:embed="rId2"/>
          <a:srcRect l="18286" t="12952" r="20001" b="6857"/>
          <a:stretch>
            <a:fillRect/>
          </a:stretch>
        </p:blipFill>
        <p:spPr bwMode="auto">
          <a:xfrm>
            <a:off x="3962400" y="1511300"/>
            <a:ext cx="4724400" cy="4603750"/>
          </a:xfrm>
          <a:prstGeom prst="rect">
            <a:avLst/>
          </a:prstGeom>
          <a:noFill/>
          <a:ln w="9525">
            <a:noFill/>
            <a:miter lim="800000"/>
            <a:headEnd/>
            <a:tailEnd/>
          </a:ln>
        </p:spPr>
      </p:pic>
      <p:sp>
        <p:nvSpPr>
          <p:cNvPr id="24581" name="Line 6"/>
          <p:cNvSpPr>
            <a:spLocks noChangeShapeType="1"/>
          </p:cNvSpPr>
          <p:nvPr/>
        </p:nvSpPr>
        <p:spPr bwMode="auto">
          <a:xfrm>
            <a:off x="533400" y="914400"/>
            <a:ext cx="82296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a:p>
        </p:txBody>
      </p:sp>
      <p:sp>
        <p:nvSpPr>
          <p:cNvPr id="24582" name="Line 7"/>
          <p:cNvSpPr>
            <a:spLocks noChangeShapeType="1"/>
          </p:cNvSpPr>
          <p:nvPr/>
        </p:nvSpPr>
        <p:spPr bwMode="auto">
          <a:xfrm>
            <a:off x="8153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4583" name="Text Box 8"/>
          <p:cNvSpPr txBox="1">
            <a:spLocks noChangeArrowheads="1"/>
          </p:cNvSpPr>
          <p:nvPr/>
        </p:nvSpPr>
        <p:spPr bwMode="auto">
          <a:xfrm>
            <a:off x="7908925" y="925513"/>
            <a:ext cx="41592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nu</a:t>
            </a:r>
          </a:p>
        </p:txBody>
      </p:sp>
      <p:sp>
        <p:nvSpPr>
          <p:cNvPr id="24584" name="Line 9"/>
          <p:cNvSpPr>
            <a:spLocks noChangeShapeType="1"/>
          </p:cNvSpPr>
          <p:nvPr/>
        </p:nvSpPr>
        <p:spPr bwMode="auto">
          <a:xfrm>
            <a:off x="685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4585" name="Text Box 10"/>
          <p:cNvSpPr txBox="1">
            <a:spLocks noChangeArrowheads="1"/>
          </p:cNvSpPr>
          <p:nvPr/>
        </p:nvSpPr>
        <p:spPr bwMode="auto">
          <a:xfrm>
            <a:off x="685800" y="609600"/>
            <a:ext cx="48577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Big</a:t>
            </a:r>
          </a:p>
        </p:txBody>
      </p:sp>
      <p:pic>
        <p:nvPicPr>
          <p:cNvPr id="24586" name="Picture 11"/>
          <p:cNvPicPr>
            <a:picLocks noChangeAspect="1" noChangeArrowheads="1"/>
          </p:cNvPicPr>
          <p:nvPr/>
        </p:nvPicPr>
        <p:blipFill>
          <a:blip r:embed="rId3">
            <a:clrChange>
              <a:clrFrom>
                <a:srgbClr val="FFFFFF"/>
              </a:clrFrom>
              <a:clrTo>
                <a:srgbClr val="FFFFFF">
                  <a:alpha val="0"/>
                </a:srgbClr>
              </a:clrTo>
            </a:clrChange>
          </a:blip>
          <a:srcRect l="41559" t="40231" r="41641" b="40230"/>
          <a:stretch>
            <a:fillRect/>
          </a:stretch>
        </p:blipFill>
        <p:spPr bwMode="auto">
          <a:xfrm>
            <a:off x="381000" y="685800"/>
            <a:ext cx="457200" cy="457200"/>
          </a:xfrm>
          <a:prstGeom prst="rect">
            <a:avLst/>
          </a:prstGeom>
          <a:noFill/>
          <a:ln w="9525">
            <a:noFill/>
            <a:miter lim="800000"/>
            <a:headEnd/>
            <a:tailEnd/>
          </a:ln>
        </p:spPr>
      </p:pic>
      <p:sp>
        <p:nvSpPr>
          <p:cNvPr id="24587" name="Line 12"/>
          <p:cNvSpPr>
            <a:spLocks noChangeShapeType="1"/>
          </p:cNvSpPr>
          <p:nvPr/>
        </p:nvSpPr>
        <p:spPr bwMode="auto">
          <a:xfrm>
            <a:off x="182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4588" name="Text Box 13"/>
          <p:cNvSpPr txBox="1">
            <a:spLocks noChangeArrowheads="1"/>
          </p:cNvSpPr>
          <p:nvPr/>
        </p:nvSpPr>
        <p:spPr bwMode="auto">
          <a:xfrm>
            <a:off x="15240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-35</a:t>
            </a:r>
            <a:r>
              <a:rPr lang="en-US" b="1">
                <a:solidFill>
                  <a:srgbClr val="FF0000"/>
                </a:solidFill>
                <a:latin typeface="Arial Narrow" pitchFamily="-65" charset="0"/>
              </a:rPr>
              <a:t> s</a:t>
            </a:r>
          </a:p>
        </p:txBody>
      </p:sp>
      <p:sp>
        <p:nvSpPr>
          <p:cNvPr id="24589" name="Line 14"/>
          <p:cNvSpPr>
            <a:spLocks noChangeShapeType="1"/>
          </p:cNvSpPr>
          <p:nvPr/>
        </p:nvSpPr>
        <p:spPr bwMode="auto">
          <a:xfrm>
            <a:off x="2819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4590" name="Text Box 15"/>
          <p:cNvSpPr txBox="1">
            <a:spLocks noChangeArrowheads="1"/>
          </p:cNvSpPr>
          <p:nvPr/>
        </p:nvSpPr>
        <p:spPr bwMode="auto">
          <a:xfrm>
            <a:off x="25146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-10</a:t>
            </a:r>
            <a:r>
              <a:rPr lang="en-US" b="1">
                <a:solidFill>
                  <a:srgbClr val="FF0000"/>
                </a:solidFill>
                <a:latin typeface="Arial Narrow" pitchFamily="-65" charset="0"/>
              </a:rPr>
              <a:t> s</a:t>
            </a:r>
          </a:p>
        </p:txBody>
      </p:sp>
      <p:sp>
        <p:nvSpPr>
          <p:cNvPr id="24591" name="Line 16"/>
          <p:cNvSpPr>
            <a:spLocks noChangeShapeType="1"/>
          </p:cNvSpPr>
          <p:nvPr/>
        </p:nvSpPr>
        <p:spPr bwMode="auto">
          <a:xfrm>
            <a:off x="3733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4592" name="Text Box 17"/>
          <p:cNvSpPr txBox="1">
            <a:spLocks noChangeArrowheads="1"/>
          </p:cNvSpPr>
          <p:nvPr/>
        </p:nvSpPr>
        <p:spPr bwMode="auto">
          <a:xfrm>
            <a:off x="3429000" y="914400"/>
            <a:ext cx="66198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-4</a:t>
            </a:r>
            <a:r>
              <a:rPr lang="en-US" b="1">
                <a:solidFill>
                  <a:srgbClr val="FF0000"/>
                </a:solidFill>
                <a:latin typeface="Arial Narrow" pitchFamily="-65" charset="0"/>
              </a:rPr>
              <a:t> s</a:t>
            </a:r>
          </a:p>
        </p:txBody>
      </p:sp>
      <p:sp>
        <p:nvSpPr>
          <p:cNvPr id="24593" name="Line 18"/>
          <p:cNvSpPr>
            <a:spLocks noChangeShapeType="1"/>
          </p:cNvSpPr>
          <p:nvPr/>
        </p:nvSpPr>
        <p:spPr bwMode="auto">
          <a:xfrm>
            <a:off x="46482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4594" name="Text Box 19"/>
          <p:cNvSpPr txBox="1">
            <a:spLocks noChangeArrowheads="1"/>
          </p:cNvSpPr>
          <p:nvPr/>
        </p:nvSpPr>
        <p:spPr bwMode="auto">
          <a:xfrm>
            <a:off x="4343400" y="914400"/>
            <a:ext cx="6556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100 s</a:t>
            </a:r>
          </a:p>
        </p:txBody>
      </p:sp>
      <p:sp>
        <p:nvSpPr>
          <p:cNvPr id="24595" name="Line 20"/>
          <p:cNvSpPr>
            <a:spLocks noChangeShapeType="1"/>
          </p:cNvSpPr>
          <p:nvPr/>
        </p:nvSpPr>
        <p:spPr bwMode="auto">
          <a:xfrm>
            <a:off x="563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4596" name="Text Box 21"/>
          <p:cNvSpPr txBox="1">
            <a:spLocks noChangeArrowheads="1"/>
          </p:cNvSpPr>
          <p:nvPr/>
        </p:nvSpPr>
        <p:spPr bwMode="auto">
          <a:xfrm>
            <a:off x="5334000" y="914400"/>
            <a:ext cx="1200150"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300000 jaar</a:t>
            </a:r>
          </a:p>
        </p:txBody>
      </p:sp>
      <p:sp>
        <p:nvSpPr>
          <p:cNvPr id="24597" name="Text Box 22"/>
          <p:cNvSpPr txBox="1">
            <a:spLocks noChangeArrowheads="1"/>
          </p:cNvSpPr>
          <p:nvPr/>
        </p:nvSpPr>
        <p:spPr bwMode="auto">
          <a:xfrm>
            <a:off x="685800" y="838200"/>
            <a:ext cx="671513"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Bang</a:t>
            </a:r>
          </a:p>
        </p:txBody>
      </p:sp>
      <p:sp>
        <p:nvSpPr>
          <p:cNvPr id="24598" name="Oval 23"/>
          <p:cNvSpPr>
            <a:spLocks noChangeArrowheads="1"/>
          </p:cNvSpPr>
          <p:nvPr/>
        </p:nvSpPr>
        <p:spPr bwMode="auto">
          <a:xfrm>
            <a:off x="4572000" y="685800"/>
            <a:ext cx="76200" cy="152400"/>
          </a:xfrm>
          <a:prstGeom prst="ellipse">
            <a:avLst/>
          </a:prstGeom>
          <a:solidFill>
            <a:srgbClr val="FFCCFF"/>
          </a:solidFill>
          <a:ln w="9525">
            <a:solidFill>
              <a:schemeClr val="tx1"/>
            </a:solidFill>
            <a:round/>
            <a:headEnd/>
            <a:tailEnd/>
          </a:ln>
        </p:spPr>
        <p:txBody>
          <a:bodyPr wrap="none" anchor="ctr">
            <a:prstTxWarp prst="textNoShape">
              <a:avLst/>
            </a:prstTxWarp>
          </a:bodyPr>
          <a:lstStyle/>
          <a:p>
            <a:endParaRPr lang="en-US"/>
          </a:p>
        </p:txBody>
      </p:sp>
      <p:sp>
        <p:nvSpPr>
          <p:cNvPr id="24599"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81000" y="228600"/>
            <a:ext cx="8797925" cy="369888"/>
          </a:xfrm>
          <a:prstGeom prst="rect">
            <a:avLst/>
          </a:prstGeom>
          <a:noFill/>
          <a:ln w="9525">
            <a:noFill/>
            <a:miter lim="800000"/>
            <a:headEnd/>
            <a:tailEnd/>
          </a:ln>
          <a:effectLst/>
        </p:spPr>
        <p:txBody>
          <a:bodyPr wrap="none">
            <a:prstTxWarp prst="textNoShape">
              <a:avLst/>
            </a:prstTxWarp>
            <a:spAutoFit/>
          </a:bodyPr>
          <a:lstStyle/>
          <a:p>
            <a:pPr algn="ctr">
              <a:defRPr/>
            </a:pPr>
            <a:r>
              <a:rPr lang="en-US" b="1" dirty="0" err="1">
                <a:solidFill>
                  <a:srgbClr val="0000FF"/>
                </a:solidFill>
                <a:latin typeface="+mn-lt"/>
                <a:ea typeface="Arial" charset="0"/>
                <a:cs typeface="Arial" charset="0"/>
              </a:rPr>
              <a:t>Lichtste</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atomen</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worden</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gevormd</a:t>
            </a:r>
            <a:r>
              <a:rPr lang="en-US" b="1" dirty="0">
                <a:solidFill>
                  <a:srgbClr val="0000FF"/>
                </a:solidFill>
                <a:latin typeface="+mn-lt"/>
                <a:ea typeface="Arial" charset="0"/>
                <a:cs typeface="Arial" charset="0"/>
              </a:rPr>
              <a:t> … </a:t>
            </a:r>
            <a:r>
              <a:rPr lang="en-US" b="1" dirty="0" err="1">
                <a:solidFill>
                  <a:srgbClr val="0000FF"/>
                </a:solidFill>
                <a:latin typeface="+mn-lt"/>
                <a:ea typeface="Arial" charset="0"/>
                <a:cs typeface="Arial" charset="0"/>
              </a:rPr>
              <a:t>Universum</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wordt</a:t>
            </a:r>
            <a:r>
              <a:rPr lang="en-US" b="1" dirty="0">
                <a:solidFill>
                  <a:srgbClr val="0000FF"/>
                </a:solidFill>
                <a:latin typeface="+mn-lt"/>
                <a:ea typeface="Arial" charset="0"/>
                <a:cs typeface="Arial" charset="0"/>
              </a:rPr>
              <a:t> </a:t>
            </a:r>
            <a:r>
              <a:rPr lang="en-US" b="1" dirty="0" err="1">
                <a:solidFill>
                  <a:srgbClr val="0000FF"/>
                </a:solidFill>
                <a:latin typeface="+mn-lt"/>
                <a:ea typeface="Arial" charset="0"/>
                <a:cs typeface="Arial" charset="0"/>
              </a:rPr>
              <a:t>transparant</a:t>
            </a:r>
            <a:endParaRPr lang="en-US" b="1" dirty="0">
              <a:solidFill>
                <a:srgbClr val="0000FF"/>
              </a:solidFill>
              <a:latin typeface="+mn-lt"/>
              <a:ea typeface="Arial" charset="0"/>
              <a:cs typeface="Arial" charset="0"/>
            </a:endParaRPr>
          </a:p>
        </p:txBody>
      </p:sp>
      <p:sp>
        <p:nvSpPr>
          <p:cNvPr id="25603" name="Text Box 4"/>
          <p:cNvSpPr txBox="1">
            <a:spLocks noChangeArrowheads="1"/>
          </p:cNvSpPr>
          <p:nvPr/>
        </p:nvSpPr>
        <p:spPr bwMode="auto">
          <a:xfrm>
            <a:off x="669925" y="1408113"/>
            <a:ext cx="3063875" cy="3232150"/>
          </a:xfrm>
          <a:prstGeom prst="rect">
            <a:avLst/>
          </a:prstGeom>
          <a:noFill/>
          <a:ln w="9525">
            <a:noFill/>
            <a:miter lim="800000"/>
            <a:headEnd/>
            <a:tailEnd/>
          </a:ln>
        </p:spPr>
        <p:txBody>
          <a:bodyPr>
            <a:prstTxWarp prst="textNoShape">
              <a:avLst/>
            </a:prstTxWarp>
            <a:spAutoFit/>
          </a:bodyPr>
          <a:lstStyle/>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tijd</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300000 </a:t>
            </a:r>
            <a:r>
              <a:rPr lang="en-US" sz="1700" dirty="0" err="1">
                <a:solidFill>
                  <a:schemeClr val="bg1"/>
                </a:solidFill>
                <a:latin typeface="Verdana" charset="0"/>
                <a:ea typeface="Arial" charset="0"/>
                <a:cs typeface="Arial" charset="0"/>
              </a:rPr>
              <a:t>jaar</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energie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-9</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GeV</a:t>
            </a:r>
            <a:endParaRPr lang="en-US" sz="1700" dirty="0">
              <a:solidFill>
                <a:schemeClr val="bg1"/>
              </a:solidFill>
              <a:latin typeface="Verdana" charset="0"/>
              <a:ea typeface="Arial" charset="0"/>
              <a:cs typeface="Arial" charset="0"/>
            </a:endParaRPr>
          </a:p>
          <a:p>
            <a:pPr>
              <a:buFontTx/>
              <a:buChar char="•"/>
              <a:defRPr/>
            </a:pP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temperatuur</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sym typeface="Symbol" charset="2"/>
              </a:rPr>
              <a:t></a:t>
            </a:r>
            <a:r>
              <a:rPr lang="en-US" sz="1700" dirty="0">
                <a:solidFill>
                  <a:schemeClr val="bg1"/>
                </a:solidFill>
                <a:latin typeface="Verdana" charset="0"/>
                <a:ea typeface="Arial" charset="0"/>
                <a:cs typeface="Arial" charset="0"/>
              </a:rPr>
              <a:t> 10</a:t>
            </a:r>
            <a:r>
              <a:rPr lang="en-US" sz="1700" baseline="30000" dirty="0">
                <a:solidFill>
                  <a:schemeClr val="bg1"/>
                </a:solidFill>
                <a:latin typeface="Verdana" charset="0"/>
                <a:ea typeface="Arial" charset="0"/>
                <a:cs typeface="Arial" charset="0"/>
              </a:rPr>
              <a:t>4</a:t>
            </a:r>
            <a:r>
              <a:rPr lang="en-US" sz="1700" dirty="0">
                <a:solidFill>
                  <a:schemeClr val="bg1"/>
                </a:solidFill>
                <a:latin typeface="Verdana" charset="0"/>
                <a:ea typeface="Arial" charset="0"/>
                <a:cs typeface="Arial" charset="0"/>
              </a:rPr>
              <a:t> K</a:t>
            </a:r>
          </a:p>
          <a:p>
            <a:pPr>
              <a:buFontTx/>
              <a:buChar char="•"/>
              <a:defRPr/>
            </a:pPr>
            <a:endParaRPr lang="en-US" sz="1700" dirty="0">
              <a:solidFill>
                <a:schemeClr val="bg1"/>
              </a:solidFill>
              <a:latin typeface="Verdana" charset="0"/>
              <a:ea typeface="Arial" charset="0"/>
              <a:cs typeface="Arial" charset="0"/>
            </a:endParaRPr>
          </a:p>
          <a:p>
            <a:pPr marL="177800" indent="-177800">
              <a:buFontTx/>
              <a:buChar char="•"/>
              <a:defRPr/>
            </a:pPr>
            <a:r>
              <a:rPr lang="en-US" sz="1700" dirty="0" err="1">
                <a:solidFill>
                  <a:schemeClr val="bg1"/>
                </a:solidFill>
                <a:latin typeface="Verdana" charset="0"/>
                <a:ea typeface="Arial" charset="0"/>
                <a:cs typeface="Arial" charset="0"/>
              </a:rPr>
              <a:t>Licht</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kan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zich</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vrij</a:t>
            </a:r>
            <a:r>
              <a:rPr lang="en-US" sz="1700" dirty="0">
                <a:solidFill>
                  <a:schemeClr val="bg1"/>
                </a:solidFill>
                <a:latin typeface="Verdana" charset="0"/>
                <a:ea typeface="Arial" charset="0"/>
                <a:cs typeface="Arial" charset="0"/>
              </a:rPr>
              <a:t> door het </a:t>
            </a:r>
            <a:r>
              <a:rPr lang="en-US" sz="1700" dirty="0" err="1">
                <a:solidFill>
                  <a:schemeClr val="bg1"/>
                </a:solidFill>
                <a:latin typeface="Verdana" charset="0"/>
                <a:ea typeface="Arial" charset="0"/>
                <a:cs typeface="Arial" charset="0"/>
              </a:rPr>
              <a:t>Universum</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propageren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zonder</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botsen</a:t>
            </a:r>
            <a:r>
              <a:rPr lang="en-US" sz="1700" dirty="0">
                <a:solidFill>
                  <a:schemeClr val="bg1"/>
                </a:solidFill>
                <a:latin typeface="Verdana" charset="0"/>
                <a:ea typeface="Arial" charset="0"/>
                <a:cs typeface="Arial" charset="0"/>
              </a:rPr>
              <a:t> met </a:t>
            </a:r>
            <a:r>
              <a:rPr lang="en-US" sz="1700" dirty="0" err="1">
                <a:solidFill>
                  <a:schemeClr val="bg1"/>
                </a:solidFill>
                <a:latin typeface="Verdana" charset="0"/>
                <a:ea typeface="Arial" charset="0"/>
                <a:cs typeface="Arial" charset="0"/>
              </a:rPr>
              <a:t>atomen</a:t>
            </a:r>
            <a:r>
              <a:rPr lang="en-US" sz="1700" dirty="0">
                <a:solidFill>
                  <a:schemeClr val="bg1"/>
                </a:solidFill>
                <a:latin typeface="Verdana" charset="0"/>
                <a:ea typeface="Arial" charset="0"/>
                <a:cs typeface="Arial" charset="0"/>
              </a:rPr>
              <a:t>. </a:t>
            </a:r>
          </a:p>
          <a:p>
            <a:pPr marL="177800" indent="-177800">
              <a:buFontTx/>
              <a:buChar char="•"/>
              <a:defRPr/>
            </a:pPr>
            <a:endParaRPr lang="en-US" sz="1700" dirty="0">
              <a:solidFill>
                <a:schemeClr val="bg1"/>
              </a:solidFill>
              <a:latin typeface="Verdana" charset="0"/>
              <a:ea typeface="Arial" charset="0"/>
              <a:cs typeface="Arial" charset="0"/>
            </a:endParaRPr>
          </a:p>
          <a:p>
            <a:pPr marL="177800" indent="-177800">
              <a:buFontTx/>
              <a:buChar char="•"/>
              <a:defRPr/>
            </a:pPr>
            <a:r>
              <a:rPr lang="en-US" sz="1700" dirty="0" err="1">
                <a:solidFill>
                  <a:schemeClr val="bg1"/>
                </a:solidFill>
                <a:latin typeface="Verdana" charset="0"/>
                <a:ea typeface="Arial" charset="0"/>
                <a:cs typeface="Arial" charset="0"/>
              </a:rPr>
              <a:t>Sterrenkundige</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theoriën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kunnen</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vanaf</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hier</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toegepast</a:t>
            </a:r>
            <a:r>
              <a:rPr lang="en-US" sz="1700" dirty="0">
                <a:solidFill>
                  <a:schemeClr val="bg1"/>
                </a:solidFill>
                <a:latin typeface="Verdana" charset="0"/>
                <a:ea typeface="Arial" charset="0"/>
                <a:cs typeface="Arial" charset="0"/>
              </a:rPr>
              <a:t> </a:t>
            </a:r>
            <a:r>
              <a:rPr lang="en-US" sz="1700" dirty="0" err="1">
                <a:solidFill>
                  <a:schemeClr val="bg1"/>
                </a:solidFill>
                <a:latin typeface="Verdana" charset="0"/>
                <a:ea typeface="Arial" charset="0"/>
                <a:cs typeface="Arial" charset="0"/>
              </a:rPr>
              <a:t>worden</a:t>
            </a:r>
            <a:r>
              <a:rPr lang="en-US" sz="1700" dirty="0">
                <a:solidFill>
                  <a:schemeClr val="bg1"/>
                </a:solidFill>
                <a:latin typeface="Verdana" charset="0"/>
                <a:ea typeface="Arial" charset="0"/>
                <a:cs typeface="Arial" charset="0"/>
              </a:rPr>
              <a:t>.</a:t>
            </a:r>
          </a:p>
        </p:txBody>
      </p:sp>
      <p:pic>
        <p:nvPicPr>
          <p:cNvPr id="25604" name="Picture 5"/>
          <p:cNvPicPr>
            <a:picLocks noChangeAspect="1" noChangeArrowheads="1"/>
          </p:cNvPicPr>
          <p:nvPr/>
        </p:nvPicPr>
        <p:blipFill>
          <a:blip r:embed="rId2"/>
          <a:srcRect l="18286" t="11429" r="20000" b="7809"/>
          <a:stretch>
            <a:fillRect/>
          </a:stretch>
        </p:blipFill>
        <p:spPr bwMode="auto">
          <a:xfrm>
            <a:off x="3975100" y="1473200"/>
            <a:ext cx="4787900" cy="4699000"/>
          </a:xfrm>
          <a:prstGeom prst="rect">
            <a:avLst/>
          </a:prstGeom>
          <a:noFill/>
          <a:ln w="9525">
            <a:noFill/>
            <a:miter lim="800000"/>
            <a:headEnd/>
            <a:tailEnd/>
          </a:ln>
        </p:spPr>
      </p:pic>
      <p:sp>
        <p:nvSpPr>
          <p:cNvPr id="25605" name="Line 6"/>
          <p:cNvSpPr>
            <a:spLocks noChangeShapeType="1"/>
          </p:cNvSpPr>
          <p:nvPr/>
        </p:nvSpPr>
        <p:spPr bwMode="auto">
          <a:xfrm>
            <a:off x="533400" y="914400"/>
            <a:ext cx="8229600" cy="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en-US"/>
          </a:p>
        </p:txBody>
      </p:sp>
      <p:sp>
        <p:nvSpPr>
          <p:cNvPr id="25606" name="Line 7"/>
          <p:cNvSpPr>
            <a:spLocks noChangeShapeType="1"/>
          </p:cNvSpPr>
          <p:nvPr/>
        </p:nvSpPr>
        <p:spPr bwMode="auto">
          <a:xfrm>
            <a:off x="8153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5607" name="Text Box 8"/>
          <p:cNvSpPr txBox="1">
            <a:spLocks noChangeArrowheads="1"/>
          </p:cNvSpPr>
          <p:nvPr/>
        </p:nvSpPr>
        <p:spPr bwMode="auto">
          <a:xfrm>
            <a:off x="7908925" y="925513"/>
            <a:ext cx="41592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nu</a:t>
            </a:r>
          </a:p>
        </p:txBody>
      </p:sp>
      <p:sp>
        <p:nvSpPr>
          <p:cNvPr id="25608" name="Line 9"/>
          <p:cNvSpPr>
            <a:spLocks noChangeShapeType="1"/>
          </p:cNvSpPr>
          <p:nvPr/>
        </p:nvSpPr>
        <p:spPr bwMode="auto">
          <a:xfrm>
            <a:off x="685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5609" name="Text Box 10"/>
          <p:cNvSpPr txBox="1">
            <a:spLocks noChangeArrowheads="1"/>
          </p:cNvSpPr>
          <p:nvPr/>
        </p:nvSpPr>
        <p:spPr bwMode="auto">
          <a:xfrm>
            <a:off x="685800" y="609600"/>
            <a:ext cx="485775"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Big</a:t>
            </a:r>
          </a:p>
        </p:txBody>
      </p:sp>
      <p:pic>
        <p:nvPicPr>
          <p:cNvPr id="25610" name="Picture 11"/>
          <p:cNvPicPr>
            <a:picLocks noChangeAspect="1" noChangeArrowheads="1"/>
          </p:cNvPicPr>
          <p:nvPr/>
        </p:nvPicPr>
        <p:blipFill>
          <a:blip r:embed="rId3">
            <a:clrChange>
              <a:clrFrom>
                <a:srgbClr val="FFFFFF"/>
              </a:clrFrom>
              <a:clrTo>
                <a:srgbClr val="FFFFFF">
                  <a:alpha val="0"/>
                </a:srgbClr>
              </a:clrTo>
            </a:clrChange>
          </a:blip>
          <a:srcRect l="41559" t="40231" r="41641" b="40230"/>
          <a:stretch>
            <a:fillRect/>
          </a:stretch>
        </p:blipFill>
        <p:spPr bwMode="auto">
          <a:xfrm>
            <a:off x="381000" y="685800"/>
            <a:ext cx="457200" cy="457200"/>
          </a:xfrm>
          <a:prstGeom prst="rect">
            <a:avLst/>
          </a:prstGeom>
          <a:noFill/>
          <a:ln w="9525">
            <a:noFill/>
            <a:miter lim="800000"/>
            <a:headEnd/>
            <a:tailEnd/>
          </a:ln>
        </p:spPr>
      </p:pic>
      <p:sp>
        <p:nvSpPr>
          <p:cNvPr id="25611" name="Line 12"/>
          <p:cNvSpPr>
            <a:spLocks noChangeShapeType="1"/>
          </p:cNvSpPr>
          <p:nvPr/>
        </p:nvSpPr>
        <p:spPr bwMode="auto">
          <a:xfrm>
            <a:off x="182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5612" name="Text Box 13"/>
          <p:cNvSpPr txBox="1">
            <a:spLocks noChangeArrowheads="1"/>
          </p:cNvSpPr>
          <p:nvPr/>
        </p:nvSpPr>
        <p:spPr bwMode="auto">
          <a:xfrm>
            <a:off x="15240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-35</a:t>
            </a:r>
            <a:r>
              <a:rPr lang="en-US" b="1">
                <a:solidFill>
                  <a:srgbClr val="FF0000"/>
                </a:solidFill>
                <a:latin typeface="Arial Narrow" pitchFamily="-65" charset="0"/>
              </a:rPr>
              <a:t> s</a:t>
            </a:r>
          </a:p>
        </p:txBody>
      </p:sp>
      <p:sp>
        <p:nvSpPr>
          <p:cNvPr id="25613" name="Line 14"/>
          <p:cNvSpPr>
            <a:spLocks noChangeShapeType="1"/>
          </p:cNvSpPr>
          <p:nvPr/>
        </p:nvSpPr>
        <p:spPr bwMode="auto">
          <a:xfrm>
            <a:off x="28194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5614" name="Text Box 15"/>
          <p:cNvSpPr txBox="1">
            <a:spLocks noChangeArrowheads="1"/>
          </p:cNvSpPr>
          <p:nvPr/>
        </p:nvSpPr>
        <p:spPr bwMode="auto">
          <a:xfrm>
            <a:off x="2514600" y="914400"/>
            <a:ext cx="7318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-10</a:t>
            </a:r>
            <a:r>
              <a:rPr lang="en-US" b="1">
                <a:solidFill>
                  <a:srgbClr val="FF0000"/>
                </a:solidFill>
                <a:latin typeface="Arial Narrow" pitchFamily="-65" charset="0"/>
              </a:rPr>
              <a:t> s</a:t>
            </a:r>
          </a:p>
        </p:txBody>
      </p:sp>
      <p:sp>
        <p:nvSpPr>
          <p:cNvPr id="25615" name="Line 16"/>
          <p:cNvSpPr>
            <a:spLocks noChangeShapeType="1"/>
          </p:cNvSpPr>
          <p:nvPr/>
        </p:nvSpPr>
        <p:spPr bwMode="auto">
          <a:xfrm>
            <a:off x="3733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5616" name="Text Box 17"/>
          <p:cNvSpPr txBox="1">
            <a:spLocks noChangeArrowheads="1"/>
          </p:cNvSpPr>
          <p:nvPr/>
        </p:nvSpPr>
        <p:spPr bwMode="auto">
          <a:xfrm>
            <a:off x="3429000" y="914400"/>
            <a:ext cx="66198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a:t>
            </a:r>
            <a:r>
              <a:rPr lang="en-US" b="1" baseline="30000">
                <a:solidFill>
                  <a:srgbClr val="FF0000"/>
                </a:solidFill>
                <a:latin typeface="Arial Narrow" pitchFamily="-65" charset="0"/>
              </a:rPr>
              <a:t>-4</a:t>
            </a:r>
            <a:r>
              <a:rPr lang="en-US" b="1">
                <a:solidFill>
                  <a:srgbClr val="FF0000"/>
                </a:solidFill>
                <a:latin typeface="Arial Narrow" pitchFamily="-65" charset="0"/>
              </a:rPr>
              <a:t> s</a:t>
            </a:r>
          </a:p>
        </p:txBody>
      </p:sp>
      <p:sp>
        <p:nvSpPr>
          <p:cNvPr id="25617" name="Line 18"/>
          <p:cNvSpPr>
            <a:spLocks noChangeShapeType="1"/>
          </p:cNvSpPr>
          <p:nvPr/>
        </p:nvSpPr>
        <p:spPr bwMode="auto">
          <a:xfrm>
            <a:off x="46482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5618" name="Text Box 19"/>
          <p:cNvSpPr txBox="1">
            <a:spLocks noChangeArrowheads="1"/>
          </p:cNvSpPr>
          <p:nvPr/>
        </p:nvSpPr>
        <p:spPr bwMode="auto">
          <a:xfrm>
            <a:off x="4343400" y="914400"/>
            <a:ext cx="655638"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100 s</a:t>
            </a:r>
          </a:p>
        </p:txBody>
      </p:sp>
      <p:sp>
        <p:nvSpPr>
          <p:cNvPr id="25619" name="Line 20"/>
          <p:cNvSpPr>
            <a:spLocks noChangeShapeType="1"/>
          </p:cNvSpPr>
          <p:nvPr/>
        </p:nvSpPr>
        <p:spPr bwMode="auto">
          <a:xfrm>
            <a:off x="5638800" y="838200"/>
            <a:ext cx="0" cy="1524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25620" name="Text Box 21"/>
          <p:cNvSpPr txBox="1">
            <a:spLocks noChangeArrowheads="1"/>
          </p:cNvSpPr>
          <p:nvPr/>
        </p:nvSpPr>
        <p:spPr bwMode="auto">
          <a:xfrm>
            <a:off x="5334000" y="914400"/>
            <a:ext cx="1200150" cy="366713"/>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latin typeface="Arial Narrow" pitchFamily="-65" charset="0"/>
              </a:rPr>
              <a:t>300000 jaar</a:t>
            </a:r>
          </a:p>
        </p:txBody>
      </p:sp>
      <p:sp>
        <p:nvSpPr>
          <p:cNvPr id="25621" name="Text Box 22"/>
          <p:cNvSpPr txBox="1">
            <a:spLocks noChangeArrowheads="1"/>
          </p:cNvSpPr>
          <p:nvPr/>
        </p:nvSpPr>
        <p:spPr bwMode="auto">
          <a:xfrm>
            <a:off x="685800" y="838200"/>
            <a:ext cx="671513"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Arial Narrow" pitchFamily="-65" charset="0"/>
              </a:rPr>
              <a:t>Bang</a:t>
            </a:r>
          </a:p>
        </p:txBody>
      </p:sp>
      <p:sp>
        <p:nvSpPr>
          <p:cNvPr id="25622" name="Oval 23"/>
          <p:cNvSpPr>
            <a:spLocks noChangeArrowheads="1"/>
          </p:cNvSpPr>
          <p:nvPr/>
        </p:nvSpPr>
        <p:spPr bwMode="auto">
          <a:xfrm>
            <a:off x="5562600" y="685800"/>
            <a:ext cx="76200" cy="152400"/>
          </a:xfrm>
          <a:prstGeom prst="ellipse">
            <a:avLst/>
          </a:prstGeom>
          <a:solidFill>
            <a:srgbClr val="FFCCFF"/>
          </a:solidFill>
          <a:ln w="9525">
            <a:solidFill>
              <a:schemeClr val="tx1"/>
            </a:solidFill>
            <a:round/>
            <a:headEnd/>
            <a:tailEnd/>
          </a:ln>
        </p:spPr>
        <p:txBody>
          <a:bodyPr wrap="none" anchor="ctr">
            <a:prstTxWarp prst="textNoShape">
              <a:avLst/>
            </a:prstTxWarp>
          </a:bodyPr>
          <a:lstStyle/>
          <a:p>
            <a:endParaRPr lang="en-US"/>
          </a:p>
        </p:txBody>
      </p:sp>
      <p:sp>
        <p:nvSpPr>
          <p:cNvPr id="25623" name="Rectangle 3"/>
          <p:cNvSpPr>
            <a:spLocks noChangeArrowheads="1"/>
          </p:cNvSpPr>
          <p:nvPr/>
        </p:nvSpPr>
        <p:spPr bwMode="auto">
          <a:xfrm>
            <a:off x="0" y="0"/>
            <a:ext cx="9144000" cy="6858000"/>
          </a:xfrm>
          <a:prstGeom prst="rect">
            <a:avLst/>
          </a:prstGeom>
          <a:noFill/>
          <a:ln w="28575">
            <a:solidFill>
              <a:srgbClr val="FFCC99"/>
            </a:solidFill>
            <a:miter lim="800000"/>
            <a:headEnd/>
            <a:tailEnd/>
          </a:ln>
        </p:spPr>
        <p:txBody>
          <a:bodyPr wrap="none" anchor="ctr">
            <a:prstTxWarp prst="textNoShape">
              <a:avLst/>
            </a:prstTxWarp>
          </a:bodyPr>
          <a:lstStyle/>
          <a:p>
            <a:pPr algn="ctr"/>
            <a:endParaRPr lang="nl-NL"/>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6">
      <a:dk1>
        <a:srgbClr val="000000"/>
      </a:dk1>
      <a:lt1>
        <a:srgbClr val="FFFFFF"/>
      </a:lt1>
      <a:dk2>
        <a:srgbClr val="1A3139"/>
      </a:dk2>
      <a:lt2>
        <a:srgbClr val="808080"/>
      </a:lt2>
      <a:accent1>
        <a:srgbClr val="57B6E2"/>
      </a:accent1>
      <a:accent2>
        <a:srgbClr val="0D5E77"/>
      </a:accent2>
      <a:accent3>
        <a:srgbClr val="FFFFFF"/>
      </a:accent3>
      <a:accent4>
        <a:srgbClr val="000000"/>
      </a:accent4>
      <a:accent5>
        <a:srgbClr val="B4D7EE"/>
      </a:accent5>
      <a:accent6>
        <a:srgbClr val="0B546B"/>
      </a:accent6>
      <a:hlink>
        <a:srgbClr val="A6875B"/>
      </a:hlink>
      <a:folHlink>
        <a:srgbClr val="96035B"/>
      </a:folHlink>
    </a:clrScheme>
    <a:fontScheme name="Default Design">
      <a:majorFont>
        <a:latin typeface="Garamond"/>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1A3139"/>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1A3139"/>
        </a:dk2>
        <a:lt2>
          <a:srgbClr val="808080"/>
        </a:lt2>
        <a:accent1>
          <a:srgbClr val="BBE0E3"/>
        </a:accent1>
        <a:accent2>
          <a:srgbClr val="0D5E77"/>
        </a:accent2>
        <a:accent3>
          <a:srgbClr val="FFFFFF"/>
        </a:accent3>
        <a:accent4>
          <a:srgbClr val="000000"/>
        </a:accent4>
        <a:accent5>
          <a:srgbClr val="DAEDEF"/>
        </a:accent5>
        <a:accent6>
          <a:srgbClr val="0B546B"/>
        </a:accent6>
        <a:hlink>
          <a:srgbClr val="009999"/>
        </a:hlink>
        <a:folHlink>
          <a:srgbClr val="990033"/>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1A3139"/>
        </a:dk2>
        <a:lt2>
          <a:srgbClr val="808080"/>
        </a:lt2>
        <a:accent1>
          <a:srgbClr val="57B6E2"/>
        </a:accent1>
        <a:accent2>
          <a:srgbClr val="0D5E77"/>
        </a:accent2>
        <a:accent3>
          <a:srgbClr val="FFFFFF"/>
        </a:accent3>
        <a:accent4>
          <a:srgbClr val="000000"/>
        </a:accent4>
        <a:accent5>
          <a:srgbClr val="B4D7EE"/>
        </a:accent5>
        <a:accent6>
          <a:srgbClr val="0B546B"/>
        </a:accent6>
        <a:hlink>
          <a:srgbClr val="009999"/>
        </a:hlink>
        <a:folHlink>
          <a:srgbClr val="96035B"/>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1A3139"/>
        </a:dk2>
        <a:lt2>
          <a:srgbClr val="808080"/>
        </a:lt2>
        <a:accent1>
          <a:srgbClr val="57B6E2"/>
        </a:accent1>
        <a:accent2>
          <a:srgbClr val="0D5E77"/>
        </a:accent2>
        <a:accent3>
          <a:srgbClr val="FFFFFF"/>
        </a:accent3>
        <a:accent4>
          <a:srgbClr val="000000"/>
        </a:accent4>
        <a:accent5>
          <a:srgbClr val="B4D7EE"/>
        </a:accent5>
        <a:accent6>
          <a:srgbClr val="0B546B"/>
        </a:accent6>
        <a:hlink>
          <a:srgbClr val="A6875B"/>
        </a:hlink>
        <a:folHlink>
          <a:srgbClr val="9603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6">
      <a:dk1>
        <a:srgbClr val="000000"/>
      </a:dk1>
      <a:lt1>
        <a:srgbClr val="FFFFFF"/>
      </a:lt1>
      <a:dk2>
        <a:srgbClr val="1A3139"/>
      </a:dk2>
      <a:lt2>
        <a:srgbClr val="808080"/>
      </a:lt2>
      <a:accent1>
        <a:srgbClr val="57B6E2"/>
      </a:accent1>
      <a:accent2>
        <a:srgbClr val="0D5E77"/>
      </a:accent2>
      <a:accent3>
        <a:srgbClr val="FFFFFF"/>
      </a:accent3>
      <a:accent4>
        <a:srgbClr val="000000"/>
      </a:accent4>
      <a:accent5>
        <a:srgbClr val="B4D7EE"/>
      </a:accent5>
      <a:accent6>
        <a:srgbClr val="0B546B"/>
      </a:accent6>
      <a:hlink>
        <a:srgbClr val="A6875B"/>
      </a:hlink>
      <a:folHlink>
        <a:srgbClr val="96035B"/>
      </a:folHlink>
    </a:clrScheme>
    <a:fontScheme name="Default Design">
      <a:majorFont>
        <a:latin typeface="Garamond"/>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1A3139"/>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1A3139"/>
        </a:dk2>
        <a:lt2>
          <a:srgbClr val="808080"/>
        </a:lt2>
        <a:accent1>
          <a:srgbClr val="BBE0E3"/>
        </a:accent1>
        <a:accent2>
          <a:srgbClr val="0D5E77"/>
        </a:accent2>
        <a:accent3>
          <a:srgbClr val="FFFFFF"/>
        </a:accent3>
        <a:accent4>
          <a:srgbClr val="000000"/>
        </a:accent4>
        <a:accent5>
          <a:srgbClr val="DAEDEF"/>
        </a:accent5>
        <a:accent6>
          <a:srgbClr val="0B546B"/>
        </a:accent6>
        <a:hlink>
          <a:srgbClr val="009999"/>
        </a:hlink>
        <a:folHlink>
          <a:srgbClr val="990033"/>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1A3139"/>
        </a:dk2>
        <a:lt2>
          <a:srgbClr val="808080"/>
        </a:lt2>
        <a:accent1>
          <a:srgbClr val="57B6E2"/>
        </a:accent1>
        <a:accent2>
          <a:srgbClr val="0D5E77"/>
        </a:accent2>
        <a:accent3>
          <a:srgbClr val="FFFFFF"/>
        </a:accent3>
        <a:accent4>
          <a:srgbClr val="000000"/>
        </a:accent4>
        <a:accent5>
          <a:srgbClr val="B4D7EE"/>
        </a:accent5>
        <a:accent6>
          <a:srgbClr val="0B546B"/>
        </a:accent6>
        <a:hlink>
          <a:srgbClr val="009999"/>
        </a:hlink>
        <a:folHlink>
          <a:srgbClr val="96035B"/>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1A3139"/>
        </a:dk2>
        <a:lt2>
          <a:srgbClr val="808080"/>
        </a:lt2>
        <a:accent1>
          <a:srgbClr val="57B6E2"/>
        </a:accent1>
        <a:accent2>
          <a:srgbClr val="0D5E77"/>
        </a:accent2>
        <a:accent3>
          <a:srgbClr val="FFFFFF"/>
        </a:accent3>
        <a:accent4>
          <a:srgbClr val="000000"/>
        </a:accent4>
        <a:accent5>
          <a:srgbClr val="B4D7EE"/>
        </a:accent5>
        <a:accent6>
          <a:srgbClr val="0B546B"/>
        </a:accent6>
        <a:hlink>
          <a:srgbClr val="A6875B"/>
        </a:hlink>
        <a:folHlink>
          <a:srgbClr val="96035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1749</TotalTime>
  <Words>2481</Words>
  <Application>Microsoft Office PowerPoint</Application>
  <PresentationFormat>On-screen Show (4:3)</PresentationFormat>
  <Paragraphs>508</Paragraphs>
  <Slides>70</Slides>
  <Notes>27</Notes>
  <HiddenSlides>2</HiddenSlides>
  <MMClips>0</MMClips>
  <ScaleCrop>false</ScaleCrop>
  <HeadingPairs>
    <vt:vector size="4" baseType="variant">
      <vt:variant>
        <vt:lpstr>Design Template</vt:lpstr>
      </vt:variant>
      <vt:variant>
        <vt:i4>2</vt:i4>
      </vt:variant>
      <vt:variant>
        <vt:lpstr>Slide Titles</vt:lpstr>
      </vt:variant>
      <vt:variant>
        <vt:i4>70</vt:i4>
      </vt:variant>
    </vt:vector>
  </HeadingPairs>
  <TitlesOfParts>
    <vt:vector size="72" baseType="lpstr">
      <vt:lpstr>Default Design</vt:lpstr>
      <vt:lpstr>1_Default Design</vt:lpstr>
      <vt:lpstr>Slide 1</vt:lpstr>
      <vt:lpstr>Slide 2</vt:lpstr>
      <vt:lpstr>Fysica &amp; Deeltjesfysica</vt:lpstr>
      <vt:lpstr>Slide 4</vt:lpstr>
      <vt:lpstr>Slide 5</vt:lpstr>
      <vt:lpstr>Slide 6</vt:lpstr>
      <vt:lpstr>Slide 7</vt:lpstr>
      <vt:lpstr>Slide 8</vt:lpstr>
      <vt:lpstr>Slide 9</vt:lpstr>
      <vt:lpstr>Slide 10</vt:lpstr>
      <vt:lpstr>Slide 11</vt:lpstr>
      <vt:lpstr>Van de Big Bang tot nu…</vt:lpstr>
      <vt:lpstr>Van de Big Bang tot nu… en terug!!</vt:lpstr>
      <vt:lpstr>Een Quantum Theorie over de atomen… volledig ?</vt:lpstr>
      <vt:lpstr>Ontdekking van quarks in electron-proton verstrooiing (1960’s) (Nobelprijs 1990 voor J.I.Friedman,H.W.Kendall en R.E.Taylor)</vt:lpstr>
      <vt:lpstr>Deeltjes van het Standaard Model</vt:lpstr>
      <vt:lpstr>Waar vinden we deze deeltjes… </vt:lpstr>
      <vt:lpstr>Van de Big Bang tot nu …</vt:lpstr>
      <vt:lpstr>Fundamentele krachten in de Natuur</vt:lpstr>
      <vt:lpstr>Standaard Model &amp; Symmetrie</vt:lpstr>
      <vt:lpstr>Veel open vragen…</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Proton botsingen bij de LHC te CERN</vt:lpstr>
      <vt:lpstr>Verschillende experimenten bij de LHC</vt:lpstr>
      <vt:lpstr>Slide 45</vt:lpstr>
      <vt:lpstr>Slide 46</vt:lpstr>
      <vt:lpstr>Slide 47</vt:lpstr>
      <vt:lpstr>Proton botsingen bij de LHC te CERN</vt:lpstr>
      <vt:lpstr>Uitlezen van de botsing met CMS</vt:lpstr>
      <vt:lpstr>Slide 50</vt:lpstr>
      <vt:lpstr>Slide 51</vt:lpstr>
      <vt:lpstr>Slide 52</vt:lpstr>
      <vt:lpstr>Slide 53</vt:lpstr>
      <vt:lpstr>Slide 54</vt:lpstr>
      <vt:lpstr>Voorbereiden voor het onbekende…</vt:lpstr>
      <vt:lpstr>Slide 56</vt:lpstr>
      <vt:lpstr>Slide 57</vt:lpstr>
      <vt:lpstr>Fysica met de LHC versneller te CERN</vt:lpstr>
      <vt:lpstr>        Quiz !!</vt:lpstr>
      <vt:lpstr> Vraag 1</vt:lpstr>
      <vt:lpstr> Vraag 2</vt:lpstr>
      <vt:lpstr> Vraag 3</vt:lpstr>
      <vt:lpstr> Vraag 4</vt:lpstr>
      <vt:lpstr> Vraag 5</vt:lpstr>
      <vt:lpstr> Vraag 6</vt:lpstr>
      <vt:lpstr> Vraag 7</vt:lpstr>
      <vt:lpstr> Vraag 8</vt:lpstr>
      <vt:lpstr> Vraag 9</vt:lpstr>
      <vt:lpstr> Vraag 10</vt:lpstr>
      <vt:lpstr> Schiftingsvraag</vt:lpstr>
    </vt:vector>
  </TitlesOfParts>
  <Company>Artmedia - VDNT bvba</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Artmedia</dc:creator>
  <cp:lastModifiedBy>xxxx yyyy</cp:lastModifiedBy>
  <cp:revision>52</cp:revision>
  <dcterms:created xsi:type="dcterms:W3CDTF">2010-11-26T08:23:52Z</dcterms:created>
  <dcterms:modified xsi:type="dcterms:W3CDTF">2010-11-26T08:28:07Z</dcterms:modified>
</cp:coreProperties>
</file>