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9" r:id="rId11"/>
    <p:sldId id="265" r:id="rId12"/>
    <p:sldId id="267" r:id="rId13"/>
    <p:sldId id="268" r:id="rId14"/>
  </p:sldIdLst>
  <p:sldSz cx="8640763" cy="6480175"/>
  <p:notesSz cx="7559675" cy="10691813"/>
  <p:defaultTextStyle>
    <a:defPPr>
      <a:defRPr lang="en-GB"/>
    </a:defPPr>
    <a:lvl1pPr algn="l" defTabSz="457200" rtl="0" fontAlgn="base" hangingPunct="0">
      <a:lnSpc>
        <a:spcPts val="2463"/>
      </a:lnSpc>
      <a:spcBef>
        <a:spcPct val="0"/>
      </a:spcBef>
      <a:spcAft>
        <a:spcPct val="0"/>
      </a:spcAft>
      <a:buClr>
        <a:srgbClr val="000000"/>
      </a:buClr>
      <a:buSzPct val="100000"/>
      <a:buFont typeface="Times New Roman" charset="0"/>
      <a:defRPr sz="2400" kern="1200">
        <a:solidFill>
          <a:schemeClr val="bg1"/>
        </a:solidFill>
        <a:latin typeface="Times New Roman" charset="0"/>
        <a:ea typeface="ＭＳ Ｐゴシック" charset="0"/>
        <a:cs typeface="msmincho" charset="0"/>
      </a:defRPr>
    </a:lvl1pPr>
    <a:lvl2pPr marL="742950" indent="-285750" algn="l" defTabSz="457200" rtl="0" fontAlgn="base" hangingPunct="0">
      <a:lnSpc>
        <a:spcPts val="2463"/>
      </a:lnSpc>
      <a:spcBef>
        <a:spcPct val="0"/>
      </a:spcBef>
      <a:spcAft>
        <a:spcPct val="0"/>
      </a:spcAft>
      <a:buClr>
        <a:srgbClr val="000000"/>
      </a:buClr>
      <a:buSzPct val="100000"/>
      <a:buFont typeface="Times New Roman" charset="0"/>
      <a:defRPr sz="2400" kern="1200">
        <a:solidFill>
          <a:schemeClr val="bg1"/>
        </a:solidFill>
        <a:latin typeface="Times New Roman" charset="0"/>
        <a:ea typeface="ＭＳ Ｐゴシック" charset="0"/>
        <a:cs typeface="msmincho" charset="0"/>
      </a:defRPr>
    </a:lvl2pPr>
    <a:lvl3pPr marL="1143000" indent="-228600" algn="l" defTabSz="457200" rtl="0" fontAlgn="base" hangingPunct="0">
      <a:lnSpc>
        <a:spcPts val="2463"/>
      </a:lnSpc>
      <a:spcBef>
        <a:spcPct val="0"/>
      </a:spcBef>
      <a:spcAft>
        <a:spcPct val="0"/>
      </a:spcAft>
      <a:buClr>
        <a:srgbClr val="000000"/>
      </a:buClr>
      <a:buSzPct val="100000"/>
      <a:buFont typeface="Times New Roman" charset="0"/>
      <a:defRPr sz="2400" kern="1200">
        <a:solidFill>
          <a:schemeClr val="bg1"/>
        </a:solidFill>
        <a:latin typeface="Times New Roman" charset="0"/>
        <a:ea typeface="ＭＳ Ｐゴシック" charset="0"/>
        <a:cs typeface="msmincho" charset="0"/>
      </a:defRPr>
    </a:lvl3pPr>
    <a:lvl4pPr marL="1600200" indent="-228600" algn="l" defTabSz="457200" rtl="0" fontAlgn="base" hangingPunct="0">
      <a:lnSpc>
        <a:spcPts val="2463"/>
      </a:lnSpc>
      <a:spcBef>
        <a:spcPct val="0"/>
      </a:spcBef>
      <a:spcAft>
        <a:spcPct val="0"/>
      </a:spcAft>
      <a:buClr>
        <a:srgbClr val="000000"/>
      </a:buClr>
      <a:buSzPct val="100000"/>
      <a:buFont typeface="Times New Roman" charset="0"/>
      <a:defRPr sz="2400" kern="1200">
        <a:solidFill>
          <a:schemeClr val="bg1"/>
        </a:solidFill>
        <a:latin typeface="Times New Roman" charset="0"/>
        <a:ea typeface="ＭＳ Ｐゴシック" charset="0"/>
        <a:cs typeface="msmincho" charset="0"/>
      </a:defRPr>
    </a:lvl4pPr>
    <a:lvl5pPr marL="2057400" indent="-228600" algn="l" defTabSz="457200" rtl="0" fontAlgn="base" hangingPunct="0">
      <a:lnSpc>
        <a:spcPts val="2463"/>
      </a:lnSpc>
      <a:spcBef>
        <a:spcPct val="0"/>
      </a:spcBef>
      <a:spcAft>
        <a:spcPct val="0"/>
      </a:spcAft>
      <a:buClr>
        <a:srgbClr val="000000"/>
      </a:buClr>
      <a:buSzPct val="100000"/>
      <a:buFont typeface="Times New Roman" charset="0"/>
      <a:defRPr sz="2400" kern="1200">
        <a:solidFill>
          <a:schemeClr val="bg1"/>
        </a:solidFill>
        <a:latin typeface="Times New Roman" charset="0"/>
        <a:ea typeface="ＭＳ Ｐゴシック" charset="0"/>
        <a:cs typeface="msmincho" charset="0"/>
      </a:defRPr>
    </a:lvl5pPr>
    <a:lvl6pPr marL="2286000" algn="l" defTabSz="457200" rtl="0" eaLnBrk="1" latinLnBrk="0" hangingPunct="1">
      <a:defRPr sz="2400" kern="1200">
        <a:solidFill>
          <a:schemeClr val="bg1"/>
        </a:solidFill>
        <a:latin typeface="Times New Roman" charset="0"/>
        <a:ea typeface="ＭＳ Ｐゴシック" charset="0"/>
        <a:cs typeface="msmincho" charset="0"/>
      </a:defRPr>
    </a:lvl6pPr>
    <a:lvl7pPr marL="2743200" algn="l" defTabSz="457200" rtl="0" eaLnBrk="1" latinLnBrk="0" hangingPunct="1">
      <a:defRPr sz="2400" kern="1200">
        <a:solidFill>
          <a:schemeClr val="bg1"/>
        </a:solidFill>
        <a:latin typeface="Times New Roman" charset="0"/>
        <a:ea typeface="ＭＳ Ｐゴシック" charset="0"/>
        <a:cs typeface="msmincho" charset="0"/>
      </a:defRPr>
    </a:lvl7pPr>
    <a:lvl8pPr marL="3200400" algn="l" defTabSz="457200" rtl="0" eaLnBrk="1" latinLnBrk="0" hangingPunct="1">
      <a:defRPr sz="2400" kern="1200">
        <a:solidFill>
          <a:schemeClr val="bg1"/>
        </a:solidFill>
        <a:latin typeface="Times New Roman" charset="0"/>
        <a:ea typeface="ＭＳ Ｐゴシック" charset="0"/>
        <a:cs typeface="msmincho" charset="0"/>
      </a:defRPr>
    </a:lvl8pPr>
    <a:lvl9pPr marL="3657600" algn="l" defTabSz="457200" rtl="0" eaLnBrk="1" latinLnBrk="0" hangingPunct="1">
      <a:defRPr sz="2400" kern="1200">
        <a:solidFill>
          <a:schemeClr val="bg1"/>
        </a:solidFill>
        <a:latin typeface="Times New Roman" charset="0"/>
        <a:ea typeface="ＭＳ Ｐゴシック" charset="0"/>
        <a:cs typeface="msmincho"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5" d="100"/>
          <a:sy n="95" d="100"/>
        </p:scale>
        <p:origin x="-760" y="-112"/>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7556500" cy="10691813"/>
          </a:xfrm>
          <a:prstGeom prst="roundRect">
            <a:avLst>
              <a:gd name="adj" fmla="val 19"/>
            </a:avLst>
          </a:prstGeom>
          <a:solidFill>
            <a:srgbClr val="FFFFFF"/>
          </a:solidFill>
          <a:ln>
            <a:noFill/>
          </a:ln>
          <a:effectLst/>
          <a:extLst>
            <a:ext uri="{91240B29-F687-4f45-9708-019B960494DF}">
              <a14:hiddenLine xmlns:a14="http://schemas.microsoft.com/office/drawing/2010/main" w="9360"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50" name="Rectangle 2"/>
          <p:cNvSpPr>
            <a:spLocks noGrp="1" noRot="1" noChangeAspect="1" noChangeArrowheads="1"/>
          </p:cNvSpPr>
          <p:nvPr>
            <p:ph type="sldImg"/>
          </p:nvPr>
        </p:nvSpPr>
        <p:spPr bwMode="auto">
          <a:xfrm>
            <a:off x="1311275" y="1027113"/>
            <a:ext cx="4932363" cy="3698875"/>
          </a:xfrm>
          <a:prstGeom prst="rect">
            <a:avLst/>
          </a:prstGeom>
          <a:solidFill>
            <a:srgbClr val="E6E6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sp>
      <p:sp>
        <p:nvSpPr>
          <p:cNvPr id="2051" name="Rectangle 3"/>
          <p:cNvSpPr>
            <a:spLocks noGrp="1" noChangeArrowheads="1"/>
          </p:cNvSpPr>
          <p:nvPr>
            <p:ph type="body"/>
          </p:nvPr>
        </p:nvSpPr>
        <p:spPr bwMode="auto">
          <a:xfrm>
            <a:off x="1169988" y="5086350"/>
            <a:ext cx="5221287" cy="4106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endParaRPr lang="en-US"/>
          </a:p>
        </p:txBody>
      </p:sp>
    </p:spTree>
    <p:extLst>
      <p:ext uri="{BB962C8B-B14F-4D97-AF65-F5344CB8AC3E}">
        <p14:creationId xmlns:p14="http://schemas.microsoft.com/office/powerpoint/2010/main" val="2344519861"/>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1pPr>
    <a:lvl2pPr marL="742950" indent="-28575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2pPr>
    <a:lvl3pPr marL="11430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3pPr>
    <a:lvl4pPr marL="16002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4pPr>
    <a:lvl5pPr marL="20574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311275" y="1027113"/>
            <a:ext cx="4933950" cy="3700462"/>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6386" name="Text Box 2"/>
          <p:cNvSpPr txBox="1">
            <a:spLocks noGrp="1" noChangeArrowheads="1"/>
          </p:cNvSpPr>
          <p:nvPr>
            <p:ph type="body"/>
          </p:nvPr>
        </p:nvSpPr>
        <p:spPr bwMode="auto">
          <a:xfrm>
            <a:off x="1169988" y="5086350"/>
            <a:ext cx="5222875" cy="4108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311275"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1169988" y="5086350"/>
            <a:ext cx="5222875" cy="4108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311275"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1169988" y="5086350"/>
            <a:ext cx="5222875" cy="4108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311275"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1169988" y="5086350"/>
            <a:ext cx="5222875" cy="4108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311275"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1169988" y="5086350"/>
            <a:ext cx="5222875" cy="4108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311275"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1169988" y="5086350"/>
            <a:ext cx="5222875" cy="4108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311275"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1169988" y="5086350"/>
            <a:ext cx="5222875" cy="4108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311275"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1169988" y="5086350"/>
            <a:ext cx="5222875" cy="4108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311275"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1169988" y="5086350"/>
            <a:ext cx="5222875" cy="4108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311275"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1169988" y="5086350"/>
            <a:ext cx="5222875" cy="4108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311275"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1169988" y="5086350"/>
            <a:ext cx="5222875" cy="4108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311275"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1169988" y="5086350"/>
            <a:ext cx="5222875" cy="4108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311275"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1169988" y="5086350"/>
            <a:ext cx="5222875" cy="4108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7700" y="2012950"/>
            <a:ext cx="7345363" cy="1389063"/>
          </a:xfrm>
        </p:spPr>
        <p:txBody>
          <a:bodyPr/>
          <a:lstStyle/>
          <a:p>
            <a:r>
              <a:rPr lang="en-US" smtClean="0"/>
              <a:t>Click to edit Master title style</a:t>
            </a:r>
            <a:endParaRPr lang="en-US"/>
          </a:p>
        </p:txBody>
      </p:sp>
      <p:sp>
        <p:nvSpPr>
          <p:cNvPr id="3" name="Subtitle 2"/>
          <p:cNvSpPr>
            <a:spLocks noGrp="1"/>
          </p:cNvSpPr>
          <p:nvPr>
            <p:ph type="subTitle" idx="1"/>
          </p:nvPr>
        </p:nvSpPr>
        <p:spPr>
          <a:xfrm>
            <a:off x="1295400" y="3671888"/>
            <a:ext cx="6049963" cy="165576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94835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6853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6675" y="508000"/>
            <a:ext cx="2095500" cy="56403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5413" y="508000"/>
            <a:ext cx="6138862" cy="56403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7766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25413" y="508000"/>
            <a:ext cx="8386762" cy="620713"/>
          </a:xfrm>
        </p:spPr>
        <p:txBody>
          <a:bodyPr/>
          <a:lstStyle/>
          <a:p>
            <a:r>
              <a:rPr lang="en-US" smtClean="0"/>
              <a:t>Click to edit Master title style</a:t>
            </a:r>
            <a:endParaRPr lang="en-US"/>
          </a:p>
        </p:txBody>
      </p:sp>
    </p:spTree>
    <p:extLst>
      <p:ext uri="{BB962C8B-B14F-4D97-AF65-F5344CB8AC3E}">
        <p14:creationId xmlns:p14="http://schemas.microsoft.com/office/powerpoint/2010/main" val="2909568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65127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2625" y="4164013"/>
            <a:ext cx="7345363" cy="1287462"/>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682625" y="2746375"/>
            <a:ext cx="7345363" cy="141763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78997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5413" y="1138238"/>
            <a:ext cx="4113212" cy="5010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91025" y="1138238"/>
            <a:ext cx="4113213" cy="5010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3512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31800" y="258763"/>
            <a:ext cx="7777163" cy="108108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1800" y="1450975"/>
            <a:ext cx="3817938"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31800" y="2055813"/>
            <a:ext cx="3817938" cy="37322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389438" y="1450975"/>
            <a:ext cx="3819525"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389438" y="2055813"/>
            <a:ext cx="3819525" cy="37322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3565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76108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4589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1800" y="258763"/>
            <a:ext cx="2843213" cy="1096962"/>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378200" y="258763"/>
            <a:ext cx="4830763" cy="5529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1800" y="1355725"/>
            <a:ext cx="2843213" cy="44323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33843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93863" y="4535488"/>
            <a:ext cx="5184775" cy="5365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693863" y="579438"/>
            <a:ext cx="5184775" cy="38877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693863" y="5072063"/>
            <a:ext cx="5184775" cy="760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5395214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AutoShape 1"/>
          <p:cNvSpPr>
            <a:spLocks noChangeArrowheads="1"/>
          </p:cNvSpPr>
          <p:nvPr/>
        </p:nvSpPr>
        <p:spPr bwMode="auto">
          <a:xfrm>
            <a:off x="8312150" y="6154738"/>
            <a:ext cx="206375" cy="246062"/>
          </a:xfrm>
          <a:prstGeom prst="roundRect">
            <a:avLst>
              <a:gd name="adj" fmla="val 769"/>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26" name="Rectangle 2"/>
          <p:cNvSpPr>
            <a:spLocks noGrp="1" noChangeArrowheads="1"/>
          </p:cNvSpPr>
          <p:nvPr>
            <p:ph type="title"/>
          </p:nvPr>
        </p:nvSpPr>
        <p:spPr bwMode="auto">
          <a:xfrm>
            <a:off x="125413" y="508000"/>
            <a:ext cx="8386762" cy="620713"/>
          </a:xfrm>
          <a:prstGeom prst="rect">
            <a:avLst/>
          </a:prstGeom>
          <a:solidFill>
            <a:srgbClr val="E6E6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7" name="Rectangle 3"/>
          <p:cNvSpPr>
            <a:spLocks noGrp="1" noChangeArrowheads="1"/>
          </p:cNvSpPr>
          <p:nvPr>
            <p:ph type="body" idx="1"/>
          </p:nvPr>
        </p:nvSpPr>
        <p:spPr bwMode="auto">
          <a:xfrm>
            <a:off x="125413" y="1138238"/>
            <a:ext cx="8378825" cy="5010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8" name="Text Box 4"/>
          <p:cNvSpPr txBox="1">
            <a:spLocks noChangeArrowheads="1"/>
          </p:cNvSpPr>
          <p:nvPr/>
        </p:nvSpPr>
        <p:spPr bwMode="auto">
          <a:xfrm>
            <a:off x="85725" y="6086475"/>
            <a:ext cx="6332538" cy="347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mincho" charset="0"/>
              </a:defRPr>
            </a:lvl5pPr>
            <a:lvl6pPr marL="2514600" indent="-228600" fontAlgn="base" hangingPunct="0">
              <a:lnSpc>
                <a:spcPts val="2463"/>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mincho" charset="0"/>
              </a:defRPr>
            </a:lvl6pPr>
            <a:lvl7pPr marL="2971800" indent="-228600" fontAlgn="base" hangingPunct="0">
              <a:lnSpc>
                <a:spcPts val="2463"/>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mincho" charset="0"/>
              </a:defRPr>
            </a:lvl7pPr>
            <a:lvl8pPr marL="3429000" indent="-228600" fontAlgn="base" hangingPunct="0">
              <a:lnSpc>
                <a:spcPts val="2463"/>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mincho" charset="0"/>
              </a:defRPr>
            </a:lvl8pPr>
            <a:lvl9pPr marL="3886200" indent="-228600" fontAlgn="base" hangingPunct="0">
              <a:lnSpc>
                <a:spcPts val="2463"/>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mincho" charset="0"/>
              </a:defRPr>
            </a:lvl9pPr>
          </a:lstStyle>
          <a:p>
            <a:r>
              <a:rPr lang="en-US" sz="1100"/>
              <a:t>W. Beaumont Universiteit Antwerpen  Belgium CMS tracker phaseII   16 March 2016   moduleassembly.odp </a:t>
            </a:r>
          </a:p>
        </p:txBody>
      </p:sp>
      <p:sp>
        <p:nvSpPr>
          <p:cNvPr id="1029" name="Text Box 5"/>
          <p:cNvSpPr txBox="1">
            <a:spLocks noChangeArrowheads="1"/>
          </p:cNvSpPr>
          <p:nvPr/>
        </p:nvSpPr>
        <p:spPr bwMode="auto">
          <a:xfrm>
            <a:off x="7385050" y="6094413"/>
            <a:ext cx="1187450" cy="31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mincho" charset="0"/>
              </a:defRPr>
            </a:lvl5pPr>
            <a:lvl6pPr marL="2514600" indent="-228600" fontAlgn="base" hangingPunct="0">
              <a:lnSpc>
                <a:spcPts val="2463"/>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mincho" charset="0"/>
              </a:defRPr>
            </a:lvl6pPr>
            <a:lvl7pPr marL="2971800" indent="-228600" fontAlgn="base" hangingPunct="0">
              <a:lnSpc>
                <a:spcPts val="2463"/>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mincho" charset="0"/>
              </a:defRPr>
            </a:lvl7pPr>
            <a:lvl8pPr marL="3429000" indent="-228600" fontAlgn="base" hangingPunct="0">
              <a:lnSpc>
                <a:spcPts val="2463"/>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mincho" charset="0"/>
              </a:defRPr>
            </a:lvl8pPr>
            <a:lvl9pPr marL="3886200" indent="-228600" fontAlgn="base" hangingPunct="0">
              <a:lnSpc>
                <a:spcPts val="2463"/>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mincho" charset="0"/>
              </a:defRPr>
            </a:lvl9pPr>
          </a:lstStyle>
          <a:p>
            <a:fld id="{AEEEDA87-9C06-6840-B681-5CE567EB7E42}" type="slidenum">
              <a:rPr lang="en-US" sz="1200"/>
              <a:pPr/>
              <a:t>‹#›</a:t>
            </a:fld>
            <a:r>
              <a:rPr lang="en-US" sz="1200"/>
              <a:t>/13</a:t>
            </a:r>
          </a:p>
        </p:txBody>
      </p:sp>
      <p:pic>
        <p:nvPicPr>
          <p:cNvPr id="1030"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5888" y="0"/>
            <a:ext cx="8523287" cy="514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fontAlgn="base" hangingPunct="0">
        <a:lnSpc>
          <a:spcPct val="95000"/>
        </a:lnSpc>
        <a:spcBef>
          <a:spcPct val="0"/>
        </a:spcBef>
        <a:spcAft>
          <a:spcPct val="0"/>
        </a:spcAft>
        <a:buClr>
          <a:srgbClr val="000000"/>
        </a:buClr>
        <a:buSzPct val="100000"/>
        <a:buFont typeface="Times New Roman" charset="0"/>
        <a:defRPr sz="2600">
          <a:solidFill>
            <a:srgbClr val="FF3366"/>
          </a:solidFill>
          <a:latin typeface="+mj-lt"/>
          <a:ea typeface="+mj-ea"/>
          <a:cs typeface="+mj-cs"/>
        </a:defRPr>
      </a:lvl1pPr>
      <a:lvl2pPr marL="742950" indent="-285750" algn="ctr" defTabSz="457200" rtl="0" fontAlgn="base" hangingPunct="0">
        <a:lnSpc>
          <a:spcPct val="95000"/>
        </a:lnSpc>
        <a:spcBef>
          <a:spcPct val="0"/>
        </a:spcBef>
        <a:spcAft>
          <a:spcPct val="0"/>
        </a:spcAft>
        <a:buClr>
          <a:srgbClr val="000000"/>
        </a:buClr>
        <a:buSzPct val="100000"/>
        <a:buFont typeface="Times New Roman" charset="0"/>
        <a:defRPr sz="2600">
          <a:solidFill>
            <a:srgbClr val="FF3366"/>
          </a:solidFill>
          <a:latin typeface="Times New Roman" charset="0"/>
          <a:ea typeface="ＭＳ Ｐゴシック" charset="0"/>
          <a:cs typeface="msmincho" charset="0"/>
        </a:defRPr>
      </a:lvl2pPr>
      <a:lvl3pPr marL="1143000" indent="-228600" algn="ctr" defTabSz="457200" rtl="0" fontAlgn="base" hangingPunct="0">
        <a:lnSpc>
          <a:spcPct val="95000"/>
        </a:lnSpc>
        <a:spcBef>
          <a:spcPct val="0"/>
        </a:spcBef>
        <a:spcAft>
          <a:spcPct val="0"/>
        </a:spcAft>
        <a:buClr>
          <a:srgbClr val="000000"/>
        </a:buClr>
        <a:buSzPct val="100000"/>
        <a:buFont typeface="Times New Roman" charset="0"/>
        <a:defRPr sz="2600">
          <a:solidFill>
            <a:srgbClr val="FF3366"/>
          </a:solidFill>
          <a:latin typeface="Times New Roman" charset="0"/>
          <a:ea typeface="ＭＳ Ｐゴシック" charset="0"/>
          <a:cs typeface="msmincho" charset="0"/>
        </a:defRPr>
      </a:lvl3pPr>
      <a:lvl4pPr marL="1600200" indent="-228600" algn="ctr" defTabSz="457200" rtl="0" fontAlgn="base" hangingPunct="0">
        <a:lnSpc>
          <a:spcPct val="95000"/>
        </a:lnSpc>
        <a:spcBef>
          <a:spcPct val="0"/>
        </a:spcBef>
        <a:spcAft>
          <a:spcPct val="0"/>
        </a:spcAft>
        <a:buClr>
          <a:srgbClr val="000000"/>
        </a:buClr>
        <a:buSzPct val="100000"/>
        <a:buFont typeface="Times New Roman" charset="0"/>
        <a:defRPr sz="2600">
          <a:solidFill>
            <a:srgbClr val="FF3366"/>
          </a:solidFill>
          <a:latin typeface="Times New Roman" charset="0"/>
          <a:ea typeface="ＭＳ Ｐゴシック" charset="0"/>
          <a:cs typeface="msmincho" charset="0"/>
        </a:defRPr>
      </a:lvl4pPr>
      <a:lvl5pPr marL="2057400" indent="-228600" algn="ctr" defTabSz="457200" rtl="0" fontAlgn="base" hangingPunct="0">
        <a:lnSpc>
          <a:spcPct val="95000"/>
        </a:lnSpc>
        <a:spcBef>
          <a:spcPct val="0"/>
        </a:spcBef>
        <a:spcAft>
          <a:spcPct val="0"/>
        </a:spcAft>
        <a:buClr>
          <a:srgbClr val="000000"/>
        </a:buClr>
        <a:buSzPct val="100000"/>
        <a:buFont typeface="Times New Roman" charset="0"/>
        <a:defRPr sz="2600">
          <a:solidFill>
            <a:srgbClr val="FF3366"/>
          </a:solidFill>
          <a:latin typeface="Times New Roman" charset="0"/>
          <a:ea typeface="ＭＳ Ｐゴシック" charset="0"/>
          <a:cs typeface="msmincho" charset="0"/>
        </a:defRPr>
      </a:lvl5pPr>
      <a:lvl6pPr marL="2514600" indent="-228600" algn="ctr" defTabSz="457200" rtl="0" fontAlgn="base" hangingPunct="0">
        <a:lnSpc>
          <a:spcPct val="95000"/>
        </a:lnSpc>
        <a:spcBef>
          <a:spcPct val="0"/>
        </a:spcBef>
        <a:spcAft>
          <a:spcPct val="0"/>
        </a:spcAft>
        <a:buClr>
          <a:srgbClr val="000000"/>
        </a:buClr>
        <a:buSzPct val="100000"/>
        <a:buFont typeface="Times New Roman" charset="0"/>
        <a:defRPr sz="2600">
          <a:solidFill>
            <a:srgbClr val="FF3366"/>
          </a:solidFill>
          <a:latin typeface="Times New Roman" charset="0"/>
          <a:ea typeface="ＭＳ Ｐゴシック" charset="0"/>
          <a:cs typeface="msmincho" charset="0"/>
        </a:defRPr>
      </a:lvl6pPr>
      <a:lvl7pPr marL="2971800" indent="-228600" algn="ctr" defTabSz="457200" rtl="0" fontAlgn="base" hangingPunct="0">
        <a:lnSpc>
          <a:spcPct val="95000"/>
        </a:lnSpc>
        <a:spcBef>
          <a:spcPct val="0"/>
        </a:spcBef>
        <a:spcAft>
          <a:spcPct val="0"/>
        </a:spcAft>
        <a:buClr>
          <a:srgbClr val="000000"/>
        </a:buClr>
        <a:buSzPct val="100000"/>
        <a:buFont typeface="Times New Roman" charset="0"/>
        <a:defRPr sz="2600">
          <a:solidFill>
            <a:srgbClr val="FF3366"/>
          </a:solidFill>
          <a:latin typeface="Times New Roman" charset="0"/>
          <a:ea typeface="ＭＳ Ｐゴシック" charset="0"/>
          <a:cs typeface="msmincho" charset="0"/>
        </a:defRPr>
      </a:lvl7pPr>
      <a:lvl8pPr marL="3429000" indent="-228600" algn="ctr" defTabSz="457200" rtl="0" fontAlgn="base" hangingPunct="0">
        <a:lnSpc>
          <a:spcPct val="95000"/>
        </a:lnSpc>
        <a:spcBef>
          <a:spcPct val="0"/>
        </a:spcBef>
        <a:spcAft>
          <a:spcPct val="0"/>
        </a:spcAft>
        <a:buClr>
          <a:srgbClr val="000000"/>
        </a:buClr>
        <a:buSzPct val="100000"/>
        <a:buFont typeface="Times New Roman" charset="0"/>
        <a:defRPr sz="2600">
          <a:solidFill>
            <a:srgbClr val="FF3366"/>
          </a:solidFill>
          <a:latin typeface="Times New Roman" charset="0"/>
          <a:ea typeface="ＭＳ Ｐゴシック" charset="0"/>
          <a:cs typeface="msmincho" charset="0"/>
        </a:defRPr>
      </a:lvl8pPr>
      <a:lvl9pPr marL="3886200" indent="-228600" algn="ctr" defTabSz="457200" rtl="0" fontAlgn="base" hangingPunct="0">
        <a:lnSpc>
          <a:spcPct val="95000"/>
        </a:lnSpc>
        <a:spcBef>
          <a:spcPct val="0"/>
        </a:spcBef>
        <a:spcAft>
          <a:spcPct val="0"/>
        </a:spcAft>
        <a:buClr>
          <a:srgbClr val="000000"/>
        </a:buClr>
        <a:buSzPct val="100000"/>
        <a:buFont typeface="Times New Roman" charset="0"/>
        <a:defRPr sz="2600">
          <a:solidFill>
            <a:srgbClr val="FF3366"/>
          </a:solidFill>
          <a:latin typeface="Times New Roman" charset="0"/>
          <a:ea typeface="ＭＳ Ｐゴシック" charset="0"/>
          <a:cs typeface="msmincho" charset="0"/>
        </a:defRPr>
      </a:lvl9pPr>
    </p:titleStyle>
    <p:bodyStyle>
      <a:lvl1pPr marL="342900" indent="-342900" algn="l" defTabSz="457200" rtl="0" fontAlgn="base" hangingPunct="0">
        <a:lnSpc>
          <a:spcPts val="2463"/>
        </a:lnSpc>
        <a:spcBef>
          <a:spcPct val="0"/>
        </a:spcBef>
        <a:spcAft>
          <a:spcPct val="0"/>
        </a:spcAft>
        <a:buClr>
          <a:srgbClr val="000000"/>
        </a:buClr>
        <a:buSzPct val="100000"/>
        <a:buFont typeface="Times New Roman" charset="0"/>
        <a:defRPr>
          <a:solidFill>
            <a:srgbClr val="000000"/>
          </a:solidFill>
          <a:latin typeface="+mn-lt"/>
          <a:ea typeface="+mn-ea"/>
          <a:cs typeface="+mn-cs"/>
        </a:defRPr>
      </a:lvl1pPr>
      <a:lvl2pPr marL="742950" indent="-285750" algn="l" defTabSz="457200" rtl="0" fontAlgn="base" hangingPunct="0">
        <a:lnSpc>
          <a:spcPts val="2463"/>
        </a:lnSpc>
        <a:spcBef>
          <a:spcPct val="0"/>
        </a:spcBef>
        <a:spcAft>
          <a:spcPct val="0"/>
        </a:spcAft>
        <a:buClr>
          <a:srgbClr val="000000"/>
        </a:buClr>
        <a:buSzPct val="100000"/>
        <a:buFont typeface="Times New Roman" charset="0"/>
        <a:defRPr sz="1600">
          <a:solidFill>
            <a:srgbClr val="000000"/>
          </a:solidFill>
          <a:latin typeface="+mn-lt"/>
          <a:ea typeface="+mn-ea"/>
          <a:cs typeface="+mn-cs"/>
        </a:defRPr>
      </a:lvl2pPr>
      <a:lvl3pPr marL="1143000" indent="-228600" algn="l" defTabSz="457200" rtl="0" fontAlgn="base" hangingPunct="0">
        <a:lnSpc>
          <a:spcPts val="2463"/>
        </a:lnSpc>
        <a:spcBef>
          <a:spcPct val="0"/>
        </a:spcBef>
        <a:spcAft>
          <a:spcPct val="0"/>
        </a:spcAft>
        <a:buClr>
          <a:srgbClr val="000000"/>
        </a:buClr>
        <a:buSzPct val="100000"/>
        <a:buFont typeface="Times New Roman" charset="0"/>
        <a:defRPr sz="1400">
          <a:solidFill>
            <a:srgbClr val="000000"/>
          </a:solidFill>
          <a:latin typeface="+mn-lt"/>
          <a:ea typeface="+mn-ea"/>
          <a:cs typeface="+mn-cs"/>
        </a:defRPr>
      </a:lvl3pPr>
      <a:lvl4pPr marL="1600200" indent="-228600" algn="l" defTabSz="457200" rtl="0" fontAlgn="base" hangingPunct="0">
        <a:lnSpc>
          <a:spcPts val="2463"/>
        </a:lnSpc>
        <a:spcBef>
          <a:spcPct val="0"/>
        </a:spcBef>
        <a:spcAft>
          <a:spcPts val="563"/>
        </a:spcAft>
        <a:buClr>
          <a:srgbClr val="000000"/>
        </a:buClr>
        <a:buSzPct val="100000"/>
        <a:buFont typeface="Times New Roman" charset="0"/>
        <a:defRPr sz="1400">
          <a:solidFill>
            <a:srgbClr val="000000"/>
          </a:solidFill>
          <a:latin typeface="+mn-lt"/>
          <a:ea typeface="+mn-ea"/>
          <a:cs typeface="+mn-cs"/>
        </a:defRPr>
      </a:lvl4pPr>
      <a:lvl5pPr marL="2057400" indent="-228600" algn="l" defTabSz="457200" rtl="0" fontAlgn="base" hangingPunct="0">
        <a:lnSpc>
          <a:spcPts val="2463"/>
        </a:lnSpc>
        <a:spcBef>
          <a:spcPct val="0"/>
        </a:spcBef>
        <a:spcAft>
          <a:spcPts val="275"/>
        </a:spcAft>
        <a:buClr>
          <a:srgbClr val="000000"/>
        </a:buClr>
        <a:buSzPct val="100000"/>
        <a:buFont typeface="Times New Roman" charset="0"/>
        <a:defRPr sz="1400">
          <a:solidFill>
            <a:srgbClr val="000000"/>
          </a:solidFill>
          <a:latin typeface="+mn-lt"/>
          <a:ea typeface="+mn-ea"/>
          <a:cs typeface="+mn-cs"/>
        </a:defRPr>
      </a:lvl5pPr>
      <a:lvl6pPr marL="2514600" indent="-228600" algn="l" defTabSz="457200" rtl="0" fontAlgn="base" hangingPunct="0">
        <a:lnSpc>
          <a:spcPts val="2463"/>
        </a:lnSpc>
        <a:spcBef>
          <a:spcPct val="0"/>
        </a:spcBef>
        <a:spcAft>
          <a:spcPts val="275"/>
        </a:spcAft>
        <a:buClr>
          <a:srgbClr val="000000"/>
        </a:buClr>
        <a:buSzPct val="100000"/>
        <a:buFont typeface="Times New Roman" charset="0"/>
        <a:defRPr sz="1400">
          <a:solidFill>
            <a:srgbClr val="000000"/>
          </a:solidFill>
          <a:latin typeface="+mn-lt"/>
          <a:ea typeface="+mn-ea"/>
          <a:cs typeface="+mn-cs"/>
        </a:defRPr>
      </a:lvl6pPr>
      <a:lvl7pPr marL="2971800" indent="-228600" algn="l" defTabSz="457200" rtl="0" fontAlgn="base" hangingPunct="0">
        <a:lnSpc>
          <a:spcPts val="2463"/>
        </a:lnSpc>
        <a:spcBef>
          <a:spcPct val="0"/>
        </a:spcBef>
        <a:spcAft>
          <a:spcPts val="275"/>
        </a:spcAft>
        <a:buClr>
          <a:srgbClr val="000000"/>
        </a:buClr>
        <a:buSzPct val="100000"/>
        <a:buFont typeface="Times New Roman" charset="0"/>
        <a:defRPr sz="1400">
          <a:solidFill>
            <a:srgbClr val="000000"/>
          </a:solidFill>
          <a:latin typeface="+mn-lt"/>
          <a:ea typeface="+mn-ea"/>
          <a:cs typeface="+mn-cs"/>
        </a:defRPr>
      </a:lvl7pPr>
      <a:lvl8pPr marL="3429000" indent="-228600" algn="l" defTabSz="457200" rtl="0" fontAlgn="base" hangingPunct="0">
        <a:lnSpc>
          <a:spcPts val="2463"/>
        </a:lnSpc>
        <a:spcBef>
          <a:spcPct val="0"/>
        </a:spcBef>
        <a:spcAft>
          <a:spcPts val="275"/>
        </a:spcAft>
        <a:buClr>
          <a:srgbClr val="000000"/>
        </a:buClr>
        <a:buSzPct val="100000"/>
        <a:buFont typeface="Times New Roman" charset="0"/>
        <a:defRPr sz="1400">
          <a:solidFill>
            <a:srgbClr val="000000"/>
          </a:solidFill>
          <a:latin typeface="+mn-lt"/>
          <a:ea typeface="+mn-ea"/>
          <a:cs typeface="+mn-cs"/>
        </a:defRPr>
      </a:lvl8pPr>
      <a:lvl9pPr marL="3886200" indent="-228600" algn="l" defTabSz="457200" rtl="0" fontAlgn="base" hangingPunct="0">
        <a:lnSpc>
          <a:spcPts val="2463"/>
        </a:lnSpc>
        <a:spcBef>
          <a:spcPct val="0"/>
        </a:spcBef>
        <a:spcAft>
          <a:spcPts val="275"/>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subTitle"/>
          </p:nvPr>
        </p:nvSpPr>
        <p:spPr>
          <a:xfrm>
            <a:off x="125413" y="1158875"/>
            <a:ext cx="8380412" cy="4991100"/>
          </a:xfrm>
          <a:noFill/>
          <a:ln/>
          <a:extLst>
            <a:ext uri="{909E8E84-426E-40dd-AFC4-6F175D3DCCD1}">
              <a14:hiddenFill xmlns:a14="http://schemas.microsoft.com/office/drawing/2010/main">
                <a:solidFill>
                  <a:srgbClr val="FFFFFF"/>
                </a:solidFill>
              </a14:hiddenFill>
            </a:ext>
          </a:extLst>
        </p:spPr>
        <p:txBody>
          <a:bodyPr/>
          <a:lstStyle/>
          <a:p>
            <a:pPr marL="742950" indent="-284163">
              <a:spcBef>
                <a:spcPts val="800"/>
              </a:spcBef>
              <a:tabLst>
                <a:tab pos="855663" algn="l"/>
                <a:tab pos="1312863" algn="l"/>
                <a:tab pos="1770063" algn="l"/>
                <a:tab pos="2227263" algn="l"/>
                <a:tab pos="2684463" algn="l"/>
                <a:tab pos="3141663" algn="l"/>
                <a:tab pos="3598863" algn="l"/>
                <a:tab pos="4056063" algn="l"/>
                <a:tab pos="4513263" algn="l"/>
                <a:tab pos="4970463" algn="l"/>
                <a:tab pos="5427663" algn="l"/>
                <a:tab pos="5884863" algn="l"/>
                <a:tab pos="6342063" algn="l"/>
                <a:tab pos="6799263" algn="l"/>
                <a:tab pos="7256463" algn="l"/>
                <a:tab pos="7713663" algn="l"/>
                <a:tab pos="8170863" algn="l"/>
                <a:tab pos="8628063" algn="l"/>
                <a:tab pos="9085263" algn="l"/>
                <a:tab pos="9542463" algn="l"/>
              </a:tabLst>
            </a:pPr>
            <a:r>
              <a:rPr lang="en-US" sz="3200">
                <a:solidFill>
                  <a:srgbClr val="000000"/>
                </a:solidFill>
              </a:rPr>
              <a:t>Visit DSF @CERN </a:t>
            </a:r>
          </a:p>
          <a:p>
            <a:pPr marL="742950" indent="-284163">
              <a:lnSpc>
                <a:spcPct val="100000"/>
              </a:lnSpc>
              <a:spcBef>
                <a:spcPts val="800"/>
              </a:spcBef>
              <a:tabLst>
                <a:tab pos="855663" algn="l"/>
                <a:tab pos="1312863" algn="l"/>
                <a:tab pos="1770063" algn="l"/>
                <a:tab pos="2227263" algn="l"/>
                <a:tab pos="2684463" algn="l"/>
                <a:tab pos="3141663" algn="l"/>
                <a:tab pos="3598863" algn="l"/>
                <a:tab pos="4056063" algn="l"/>
                <a:tab pos="4513263" algn="l"/>
                <a:tab pos="4970463" algn="l"/>
                <a:tab pos="5427663" algn="l"/>
                <a:tab pos="5884863" algn="l"/>
                <a:tab pos="6342063" algn="l"/>
                <a:tab pos="6799263" algn="l"/>
                <a:tab pos="7256463" algn="l"/>
                <a:tab pos="7713663" algn="l"/>
                <a:tab pos="8170863" algn="l"/>
                <a:tab pos="8628063" algn="l"/>
                <a:tab pos="9085263" algn="l"/>
                <a:tab pos="9542463" algn="l"/>
              </a:tabLst>
            </a:pPr>
            <a:r>
              <a:rPr lang="en-US" sz="3200">
                <a:solidFill>
                  <a:srgbClr val="000000"/>
                </a:solidFill>
              </a:rPr>
              <a:t>(Bond lab &amp; QART lab)</a:t>
            </a:r>
          </a:p>
          <a:p>
            <a:pPr marL="742950" indent="-284163">
              <a:lnSpc>
                <a:spcPct val="100000"/>
              </a:lnSpc>
              <a:spcBef>
                <a:spcPts val="800"/>
              </a:spcBef>
              <a:tabLst>
                <a:tab pos="855663" algn="l"/>
                <a:tab pos="1312863" algn="l"/>
                <a:tab pos="1770063" algn="l"/>
                <a:tab pos="2227263" algn="l"/>
                <a:tab pos="2684463" algn="l"/>
                <a:tab pos="3141663" algn="l"/>
                <a:tab pos="3598863" algn="l"/>
                <a:tab pos="4056063" algn="l"/>
                <a:tab pos="4513263" algn="l"/>
                <a:tab pos="4970463" algn="l"/>
                <a:tab pos="5427663" algn="l"/>
                <a:tab pos="5884863" algn="l"/>
                <a:tab pos="6342063" algn="l"/>
                <a:tab pos="6799263" algn="l"/>
                <a:tab pos="7256463" algn="l"/>
                <a:tab pos="7713663" algn="l"/>
                <a:tab pos="8170863" algn="l"/>
                <a:tab pos="8628063" algn="l"/>
                <a:tab pos="9085263" algn="l"/>
                <a:tab pos="9542463" algn="l"/>
              </a:tabLst>
            </a:pPr>
            <a:r>
              <a:rPr lang="en-US" sz="3200">
                <a:solidFill>
                  <a:srgbClr val="000000"/>
                </a:solidFill>
              </a:rPr>
              <a:t>Responsible Alan Honma</a:t>
            </a:r>
          </a:p>
          <a:p>
            <a:pPr marL="742950" indent="-284163">
              <a:lnSpc>
                <a:spcPct val="100000"/>
              </a:lnSpc>
              <a:spcBef>
                <a:spcPts val="800"/>
              </a:spcBef>
              <a:tabLst>
                <a:tab pos="855663" algn="l"/>
                <a:tab pos="1312863" algn="l"/>
                <a:tab pos="1770063" algn="l"/>
                <a:tab pos="2227263" algn="l"/>
                <a:tab pos="2684463" algn="l"/>
                <a:tab pos="3141663" algn="l"/>
                <a:tab pos="3598863" algn="l"/>
                <a:tab pos="4056063" algn="l"/>
                <a:tab pos="4513263" algn="l"/>
                <a:tab pos="4970463" algn="l"/>
                <a:tab pos="5427663" algn="l"/>
                <a:tab pos="5884863" algn="l"/>
                <a:tab pos="6342063" algn="l"/>
                <a:tab pos="6799263" algn="l"/>
                <a:tab pos="7256463" algn="l"/>
                <a:tab pos="7713663" algn="l"/>
                <a:tab pos="8170863" algn="l"/>
                <a:tab pos="8628063" algn="l"/>
                <a:tab pos="9085263" algn="l"/>
                <a:tab pos="9542463" algn="l"/>
              </a:tabLst>
            </a:pPr>
            <a:r>
              <a:rPr lang="en-US" sz="2400">
                <a:solidFill>
                  <a:srgbClr val="000000"/>
                </a:solidFill>
              </a:rPr>
              <a:t> CERN 186-R-G16</a:t>
            </a:r>
          </a:p>
          <a:p>
            <a:pPr marL="742950" indent="-284163">
              <a:lnSpc>
                <a:spcPct val="100000"/>
              </a:lnSpc>
              <a:spcBef>
                <a:spcPts val="800"/>
              </a:spcBef>
              <a:tabLst>
                <a:tab pos="855663" algn="l"/>
                <a:tab pos="1312863" algn="l"/>
                <a:tab pos="1770063" algn="l"/>
                <a:tab pos="2227263" algn="l"/>
                <a:tab pos="2684463" algn="l"/>
                <a:tab pos="3141663" algn="l"/>
                <a:tab pos="3598863" algn="l"/>
                <a:tab pos="4056063" algn="l"/>
                <a:tab pos="4513263" algn="l"/>
                <a:tab pos="4970463" algn="l"/>
                <a:tab pos="5427663" algn="l"/>
                <a:tab pos="5884863" algn="l"/>
                <a:tab pos="6342063" algn="l"/>
                <a:tab pos="6799263" algn="l"/>
                <a:tab pos="7256463" algn="l"/>
                <a:tab pos="7713663" algn="l"/>
                <a:tab pos="8170863" algn="l"/>
                <a:tab pos="8628063" algn="l"/>
                <a:tab pos="9085263" algn="l"/>
                <a:tab pos="9542463" algn="l"/>
              </a:tabLst>
            </a:pPr>
            <a:r>
              <a:rPr lang="en-US" sz="2400">
                <a:solidFill>
                  <a:srgbClr val="000000"/>
                </a:solidFill>
              </a:rPr>
              <a:t>http://bondlab-qa.web.cern.ch/bondlab-qa/</a:t>
            </a:r>
          </a:p>
          <a:p>
            <a:pPr marL="742950" indent="-284163">
              <a:lnSpc>
                <a:spcPct val="100000"/>
              </a:lnSpc>
              <a:spcBef>
                <a:spcPts val="800"/>
              </a:spcBef>
              <a:tabLst>
                <a:tab pos="855663" algn="l"/>
                <a:tab pos="1312863" algn="l"/>
                <a:tab pos="1770063" algn="l"/>
                <a:tab pos="2227263" algn="l"/>
                <a:tab pos="2684463" algn="l"/>
                <a:tab pos="3141663" algn="l"/>
                <a:tab pos="3598863" algn="l"/>
                <a:tab pos="4056063" algn="l"/>
                <a:tab pos="4513263" algn="l"/>
                <a:tab pos="4970463" algn="l"/>
                <a:tab pos="5427663" algn="l"/>
                <a:tab pos="5884863" algn="l"/>
                <a:tab pos="6342063" algn="l"/>
                <a:tab pos="6799263" algn="l"/>
                <a:tab pos="7256463" algn="l"/>
                <a:tab pos="7713663" algn="l"/>
                <a:tab pos="8170863" algn="l"/>
                <a:tab pos="8628063" algn="l"/>
                <a:tab pos="9085263" algn="l"/>
                <a:tab pos="9542463" algn="l"/>
              </a:tabLst>
            </a:pPr>
            <a:r>
              <a:rPr lang="en-US" sz="1800">
                <a:solidFill>
                  <a:srgbClr val="000000"/>
                </a:solidFill>
              </a:rPr>
              <a:t>19 April 2015 ,  Jorgen  and Wim</a:t>
            </a:r>
          </a:p>
          <a:p>
            <a:pPr marL="742950" indent="-284163">
              <a:lnSpc>
                <a:spcPct val="100000"/>
              </a:lnSpc>
              <a:spcBef>
                <a:spcPts val="800"/>
              </a:spcBef>
              <a:tabLst>
                <a:tab pos="855663" algn="l"/>
                <a:tab pos="1312863" algn="l"/>
                <a:tab pos="1770063" algn="l"/>
                <a:tab pos="2227263" algn="l"/>
                <a:tab pos="2684463" algn="l"/>
                <a:tab pos="3141663" algn="l"/>
                <a:tab pos="3598863" algn="l"/>
                <a:tab pos="4056063" algn="l"/>
                <a:tab pos="4513263" algn="l"/>
                <a:tab pos="4970463" algn="l"/>
                <a:tab pos="5427663" algn="l"/>
                <a:tab pos="5884863" algn="l"/>
                <a:tab pos="6342063" algn="l"/>
                <a:tab pos="6799263" algn="l"/>
                <a:tab pos="7256463" algn="l"/>
                <a:tab pos="7713663" algn="l"/>
                <a:tab pos="8170863" algn="l"/>
                <a:tab pos="8628063" algn="l"/>
                <a:tab pos="9085263" algn="l"/>
                <a:tab pos="9542463" algn="l"/>
              </a:tabLst>
            </a:pPr>
            <a:endParaRPr lang="en-US" sz="1600">
              <a:solidFill>
                <a:srgbClr val="000000"/>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a:xfrm>
            <a:off x="125413" y="508000"/>
            <a:ext cx="8388350" cy="622300"/>
          </a:xfrm>
          <a:ln/>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Module assembly</a:t>
            </a:r>
          </a:p>
        </p:txBody>
      </p:sp>
      <p:sp>
        <p:nvSpPr>
          <p:cNvPr id="11266" name="Rectangle 2"/>
          <p:cNvSpPr>
            <a:spLocks noGrp="1" noChangeArrowheads="1"/>
          </p:cNvSpPr>
          <p:nvPr>
            <p:ph type="body" idx="1"/>
          </p:nvPr>
        </p:nvSpPr>
        <p:spPr>
          <a:xfrm>
            <a:off x="125413" y="1138238"/>
            <a:ext cx="8380412" cy="5011737"/>
          </a:xfrm>
          <a:ln/>
        </p:spPr>
        <p:txBody>
          <a:bodyPr/>
          <a:lstStyle/>
          <a:p>
            <a:pPr marL="430213" indent="-323850">
              <a:buSzPct val="59000"/>
              <a:buFont typeface="Times New Roman" charset="0"/>
              <a:buBlip>
                <a:blip r:embed="rId3"/>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dirty="0" smtClean="0"/>
              <a:t>Glue for assembly (mainly gluing the bridge to the sensors):</a:t>
            </a:r>
            <a:endParaRPr lang="en-US" dirty="0"/>
          </a:p>
          <a:p>
            <a:pPr marL="862013" lvl="1">
              <a:buSzPct val="59000"/>
              <a:buFont typeface="Times New Roman" charset="0"/>
              <a:buBlip>
                <a:blip r:embed="rId4"/>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dirty="0"/>
              <a:t>Current chosen glue cures at room temperature in 24 h </a:t>
            </a:r>
          </a:p>
          <a:p>
            <a:pPr marL="862013" lvl="1">
              <a:buSzPct val="59000"/>
              <a:buFont typeface="Times New Roman" charset="0"/>
              <a:buBlip>
                <a:blip r:embed="rId4"/>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dirty="0"/>
              <a:t>Very liquid,  during first test caused high leakage </a:t>
            </a:r>
            <a:r>
              <a:rPr lang="en-US" dirty="0" smtClean="0"/>
              <a:t>current (up to 20 </a:t>
            </a:r>
            <a:r>
              <a:rPr lang="en-US" dirty="0" err="1" smtClean="0"/>
              <a:t>microAmp</a:t>
            </a:r>
            <a:r>
              <a:rPr lang="en-US" dirty="0" smtClean="0"/>
              <a:t>)</a:t>
            </a:r>
            <a:endParaRPr lang="en-US" dirty="0"/>
          </a:p>
          <a:p>
            <a:pPr marL="862013" lvl="1">
              <a:buSzPct val="59000"/>
              <a:buFont typeface="Times New Roman" charset="0"/>
              <a:buBlip>
                <a:blip r:embed="rId4"/>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dirty="0"/>
              <a:t>Consider to glue at higher temperature </a:t>
            </a:r>
            <a:r>
              <a:rPr lang="en-US" dirty="0" smtClean="0"/>
              <a:t>65C… but aware of difficulty/safety </a:t>
            </a:r>
            <a:endParaRPr lang="en-US" dirty="0"/>
          </a:p>
          <a:p>
            <a:pPr marL="1293813" lvl="2" indent="-215900">
              <a:buSzPct val="63000"/>
              <a:buFont typeface="Times New Roman" charset="0"/>
              <a:buBlip>
                <a:blip r:embed="rId3"/>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dirty="0"/>
              <a:t>How ?</a:t>
            </a:r>
          </a:p>
          <a:p>
            <a:pPr marL="1293813" lvl="2" indent="-215900">
              <a:buSzPct val="63000"/>
              <a:buFont typeface="Times New Roman" charset="0"/>
              <a:buBlip>
                <a:blip r:embed="rId3"/>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dirty="0"/>
              <a:t>Extra requirements for the jigs  ( CT Al different from CT Si and bridge material ) </a:t>
            </a:r>
          </a:p>
          <a:p>
            <a:pPr marL="1293813" lvl="2" indent="-215900">
              <a:buSzPct val="63000"/>
              <a:buFont typeface="Times New Roman" charset="0"/>
              <a:buBlip>
                <a:blip r:embed="rId3"/>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dirty="0"/>
              <a:t>Heat source in the clean room that should be temperature </a:t>
            </a:r>
            <a:r>
              <a:rPr lang="en-US" dirty="0" smtClean="0"/>
              <a:t>stable (hence should have the option to separate some parts of the clean room from others)</a:t>
            </a:r>
          </a:p>
          <a:p>
            <a:pPr marL="1293813" lvl="2" indent="-215900">
              <a:buSzPct val="63000"/>
              <a:buFont typeface="Times New Roman" charset="0"/>
              <a:buBlip>
                <a:blip r:embed="rId3"/>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dirty="0" smtClean="0"/>
              <a:t>Clearly this is under development and discussion…</a:t>
            </a:r>
          </a:p>
          <a:p>
            <a:pPr marL="493713" indent="-215900">
              <a:buSzPct val="63000"/>
              <a:buFont typeface="Times New Roman" charset="0"/>
              <a:buBlip>
                <a:blip r:embed="rId3"/>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dirty="0" smtClean="0"/>
              <a:t>There might be some additional jigs for the glue itself in order to have a uniform glue dispensing process. Not sure it this would be done manually or via a machine… the glue is always in one straight line, hence this would be a very simple glue dispensing machine.</a:t>
            </a:r>
            <a:endParaRPr lang="en-US" dirty="0"/>
          </a:p>
        </p:txBody>
      </p:sp>
    </p:spTree>
    <p:extLst>
      <p:ext uri="{BB962C8B-B14F-4D97-AF65-F5344CB8AC3E}">
        <p14:creationId xmlns:p14="http://schemas.microsoft.com/office/powerpoint/2010/main" val="98343752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a:xfrm>
            <a:off x="125413" y="508000"/>
            <a:ext cx="8388350" cy="622300"/>
          </a:xfrm>
          <a:ln/>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(sensor) glueing jig</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6025" y="1117600"/>
            <a:ext cx="5888038" cy="5008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125413" y="508000"/>
            <a:ext cx="8388350" cy="622300"/>
          </a:xfrm>
          <a:ln/>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Module with transport plate</a:t>
            </a:r>
          </a:p>
        </p:txBody>
      </p:sp>
      <p:sp>
        <p:nvSpPr>
          <p:cNvPr id="14338" name="Rectangle 2"/>
          <p:cNvSpPr>
            <a:spLocks noGrp="1" noChangeArrowheads="1"/>
          </p:cNvSpPr>
          <p:nvPr>
            <p:ph type="body" idx="1"/>
          </p:nvPr>
        </p:nvSpPr>
        <p:spPr>
          <a:xfrm>
            <a:off x="125413" y="1138238"/>
            <a:ext cx="8380412" cy="5011737"/>
          </a:xfrm>
          <a:ln/>
        </p:spPr>
        <p:txBody>
          <a:bodyPr/>
          <a:lstStyle/>
          <a:p>
            <a:pPr marL="430213" indent="-323850">
              <a:buSzPct val="59000"/>
              <a:buFont typeface="Times New Roman" charset="0"/>
              <a:buBlip>
                <a:blip r:embed="rId3"/>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dirty="0"/>
              <a:t>To be used for testing and </a:t>
            </a:r>
            <a:r>
              <a:rPr lang="en-US" dirty="0" smtClean="0"/>
              <a:t>transport, fixed via cooling contacts and to be removed when bonding the module… should be verified if this works when doing cooling tests</a:t>
            </a:r>
            <a:endParaRPr lang="en-US" dirty="0"/>
          </a:p>
          <a:p>
            <a:pPr marL="430213" indent="-323850">
              <a:buSzPct val="59000"/>
              <a:buFont typeface="Times New Roman" charset="0"/>
              <a:buBlip>
                <a:blip r:embed="rId3"/>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dirty="0"/>
              <a:t>For after the bonding.  No reasonable design for the transport plate was found to make it compatible with bonding. </a:t>
            </a:r>
          </a:p>
        </p:txBody>
      </p:sp>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8213" y="2395411"/>
            <a:ext cx="5681736" cy="38450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xfrm>
            <a:off x="125413" y="508000"/>
            <a:ext cx="8388350" cy="622300"/>
          </a:xfrm>
          <a:ln/>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Area needed</a:t>
            </a:r>
          </a:p>
        </p:txBody>
      </p:sp>
      <p:sp>
        <p:nvSpPr>
          <p:cNvPr id="15362" name="Rectangle 2"/>
          <p:cNvSpPr>
            <a:spLocks noGrp="1" noChangeArrowheads="1"/>
          </p:cNvSpPr>
          <p:nvPr>
            <p:ph type="body" idx="1"/>
          </p:nvPr>
        </p:nvSpPr>
        <p:spPr>
          <a:xfrm>
            <a:off x="125413" y="1138238"/>
            <a:ext cx="8380412" cy="5011737"/>
          </a:xfrm>
          <a:ln/>
        </p:spPr>
        <p:txBody>
          <a:bodyPr/>
          <a:lstStyle/>
          <a:p>
            <a:pPr marL="430213" indent="-323850">
              <a:buSzPct val="59000"/>
              <a:buFont typeface="Times New Roman" charset="0"/>
              <a:buBlip>
                <a:blip r:embed="rId3"/>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dirty="0"/>
              <a:t>For work related to bonding , could fit in an area  ~ 5 x 5 </a:t>
            </a:r>
            <a:r>
              <a:rPr lang="en-US" dirty="0" smtClean="0"/>
              <a:t>m2</a:t>
            </a:r>
            <a:endParaRPr lang="en-US" dirty="0"/>
          </a:p>
          <a:p>
            <a:pPr marL="862013" lvl="1">
              <a:buSzPct val="59000"/>
              <a:buFont typeface="Times New Roman" charset="0"/>
              <a:buBlip>
                <a:blip r:embed="rId4"/>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dirty="0" smtClean="0"/>
              <a:t>Need three tables: bonding machine, pull tester, encapsulation </a:t>
            </a:r>
          </a:p>
          <a:p>
            <a:pPr marL="862013" lvl="1">
              <a:buSzPct val="59000"/>
              <a:buFont typeface="Times New Roman" charset="0"/>
              <a:buBlip>
                <a:blip r:embed="rId4"/>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dirty="0" smtClean="0"/>
              <a:t>But </a:t>
            </a:r>
            <a:r>
              <a:rPr lang="en-US" dirty="0"/>
              <a:t>need also </a:t>
            </a:r>
            <a:r>
              <a:rPr lang="en-US" dirty="0" smtClean="0"/>
              <a:t>additional tables to </a:t>
            </a:r>
            <a:r>
              <a:rPr lang="en-US" dirty="0"/>
              <a:t>place </a:t>
            </a:r>
            <a:r>
              <a:rPr lang="en-US" dirty="0" smtClean="0"/>
              <a:t>modules that are </a:t>
            </a:r>
            <a:r>
              <a:rPr lang="en-US" dirty="0"/>
              <a:t>not yet finished</a:t>
            </a:r>
            <a:r>
              <a:rPr lang="en-US" dirty="0" smtClean="0"/>
              <a:t>, are curing or for inspection</a:t>
            </a:r>
            <a:endParaRPr lang="en-US" dirty="0"/>
          </a:p>
          <a:p>
            <a:pPr marL="430213" indent="-323850">
              <a:buSzPct val="59000"/>
              <a:buFont typeface="Times New Roman" charset="0"/>
              <a:buBlip>
                <a:blip r:embed="rId3"/>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dirty="0"/>
              <a:t>Module assembly</a:t>
            </a:r>
          </a:p>
          <a:p>
            <a:pPr marL="862013" lvl="1">
              <a:buSzPct val="59000"/>
              <a:buFont typeface="Times New Roman" charset="0"/>
              <a:buBlip>
                <a:blip r:embed="rId4"/>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dirty="0"/>
              <a:t>Several </a:t>
            </a:r>
            <a:r>
              <a:rPr lang="en-US" dirty="0" smtClean="0"/>
              <a:t>manual operations </a:t>
            </a:r>
            <a:r>
              <a:rPr lang="en-US" dirty="0"/>
              <a:t>in </a:t>
            </a:r>
            <a:r>
              <a:rPr lang="en-US" dirty="0" smtClean="0"/>
              <a:t>parallel, hence need several assembly tables (about 4 assembly tables)</a:t>
            </a:r>
            <a:endParaRPr lang="en-US" dirty="0"/>
          </a:p>
          <a:p>
            <a:pPr marL="862013" lvl="1">
              <a:buSzPct val="59000"/>
              <a:buFont typeface="Times New Roman" charset="0"/>
              <a:buBlip>
                <a:blip r:embed="rId4"/>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dirty="0"/>
              <a:t>Storage for Modules in, out , cupboards, tables  </a:t>
            </a:r>
          </a:p>
          <a:p>
            <a:pPr marL="862013" lvl="1">
              <a:buSzPct val="59000"/>
              <a:buFont typeface="Times New Roman" charset="0"/>
              <a:buBlip>
                <a:blip r:embed="rId4"/>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dirty="0"/>
              <a:t>Storage for modules under work. </a:t>
            </a:r>
            <a:endParaRPr lang="en-US" dirty="0" smtClean="0"/>
          </a:p>
          <a:p>
            <a:pPr marL="862013" lvl="1">
              <a:buSzPct val="59000"/>
              <a:buFont typeface="Times New Roman" charset="0"/>
              <a:buBlip>
                <a:blip r:embed="rId4"/>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US" dirty="0"/>
          </a:p>
          <a:p>
            <a:pPr marL="461963">
              <a:buSzPct val="59000"/>
              <a:buFont typeface="Times New Roman" charset="0"/>
              <a:buBlip>
                <a:blip r:embed="rId4"/>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dirty="0" smtClean="0"/>
              <a:t>Looks like the IIHE allocated room will certainly be large enough to receive components, assemble modules and the full bonding process. There should be enough space for the testing of the modules as well. Would require a large class 100000 clean room with options to separate parts of the clean room (</a:t>
            </a:r>
            <a:r>
              <a:rPr lang="en-US" dirty="0" err="1" smtClean="0"/>
              <a:t>eg</a:t>
            </a:r>
            <a:r>
              <a:rPr lang="en-US" dirty="0" smtClean="0"/>
              <a:t>. flexible “soft” walls).</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125413" y="508000"/>
            <a:ext cx="8388350" cy="622300"/>
          </a:xfrm>
          <a:ln/>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Bonding machine</a:t>
            </a:r>
          </a:p>
        </p:txBody>
      </p:sp>
      <p:sp>
        <p:nvSpPr>
          <p:cNvPr id="4098" name="Rectangle 2"/>
          <p:cNvSpPr>
            <a:spLocks noGrp="1" noChangeArrowheads="1"/>
          </p:cNvSpPr>
          <p:nvPr>
            <p:ph type="body" idx="1"/>
          </p:nvPr>
        </p:nvSpPr>
        <p:spPr>
          <a:xfrm>
            <a:off x="125413" y="1138238"/>
            <a:ext cx="8380412" cy="5029200"/>
          </a:xfrm>
          <a:ln/>
        </p:spPr>
        <p:txBody>
          <a:bodyPr/>
          <a:lstStyle/>
          <a:p>
            <a:pPr marL="430213" indent="-323850">
              <a:buSzPct val="59000"/>
              <a:buFont typeface="Times New Roman" charset="0"/>
              <a:buBlip>
                <a:blip r:embed="rId3"/>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dirty="0"/>
              <a:t>Preferred type :  </a:t>
            </a:r>
            <a:r>
              <a:rPr lang="en-US" dirty="0" err="1"/>
              <a:t>Delvotec</a:t>
            </a:r>
            <a:r>
              <a:rPr lang="en-US" dirty="0"/>
              <a:t> G5, </a:t>
            </a:r>
            <a:r>
              <a:rPr lang="en-US" sz="1500" dirty="0" err="1"/>
              <a:t>Hesse&amp;Knipps</a:t>
            </a:r>
            <a:r>
              <a:rPr lang="en-US" sz="1500" dirty="0"/>
              <a:t> </a:t>
            </a:r>
            <a:r>
              <a:rPr lang="en-US" sz="1500" dirty="0" err="1"/>
              <a:t>Bondjet</a:t>
            </a:r>
            <a:r>
              <a:rPr lang="en-US" sz="1500" dirty="0"/>
              <a:t> 800 series</a:t>
            </a:r>
          </a:p>
          <a:p>
            <a:pPr marL="862013" lvl="1">
              <a:buSzPct val="52000"/>
              <a:buFont typeface="Times New Roman" charset="0"/>
              <a:buBlip>
                <a:blip r:embed="rId4"/>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sz="1800" dirty="0"/>
              <a:t>Cost ~ 150 … </a:t>
            </a:r>
            <a:r>
              <a:rPr lang="en-US" sz="1800" dirty="0" smtClean="0"/>
              <a:t>200k Euro</a:t>
            </a:r>
            <a:endParaRPr lang="en-US" sz="1800" dirty="0"/>
          </a:p>
          <a:p>
            <a:pPr marL="862013" lvl="1">
              <a:buSzPct val="52000"/>
              <a:buFont typeface="Times New Roman" charset="0"/>
              <a:buBlip>
                <a:blip r:embed="rId4"/>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sz="1800" dirty="0"/>
              <a:t>Maintenance   </a:t>
            </a:r>
            <a:r>
              <a:rPr lang="en-US" sz="1800" dirty="0" smtClean="0"/>
              <a:t>contract around 5k </a:t>
            </a:r>
            <a:r>
              <a:rPr lang="en-US" sz="1800" dirty="0"/>
              <a:t>/</a:t>
            </a:r>
            <a:r>
              <a:rPr lang="en-US" sz="1800" dirty="0" smtClean="0"/>
              <a:t>y Euro</a:t>
            </a:r>
            <a:endParaRPr lang="en-US" sz="1800" dirty="0"/>
          </a:p>
          <a:p>
            <a:pPr marL="430213" indent="-323850">
              <a:buSzPct val="59000"/>
              <a:buFont typeface="Times New Roman" charset="0"/>
              <a:buBlip>
                <a:blip r:embed="rId3"/>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dirty="0"/>
              <a:t>Clean room :</a:t>
            </a:r>
          </a:p>
          <a:p>
            <a:pPr marL="862013" lvl="1">
              <a:buSzPct val="52000"/>
              <a:buFont typeface="Times New Roman" charset="0"/>
              <a:buBlip>
                <a:blip r:embed="rId4"/>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sz="1800" dirty="0" smtClean="0"/>
              <a:t>They work in a </a:t>
            </a:r>
            <a:r>
              <a:rPr lang="en-US" sz="1800" dirty="0"/>
              <a:t>class 100000 </a:t>
            </a:r>
            <a:r>
              <a:rPr lang="en-US" sz="1800" dirty="0" smtClean="0"/>
              <a:t>clean room</a:t>
            </a:r>
          </a:p>
          <a:p>
            <a:pPr marL="862013" lvl="1">
              <a:buSzPct val="52000"/>
              <a:buFont typeface="Times New Roman" charset="0"/>
              <a:buBlip>
                <a:blip r:embed="rId4"/>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sz="1800" dirty="0" smtClean="0"/>
              <a:t>Temperature </a:t>
            </a:r>
            <a:r>
              <a:rPr lang="en-US" sz="1800" dirty="0"/>
              <a:t>stable </a:t>
            </a:r>
            <a:r>
              <a:rPr lang="en-US" sz="1800" dirty="0" smtClean="0"/>
              <a:t>within </a:t>
            </a:r>
            <a:r>
              <a:rPr lang="en-US" sz="1800" dirty="0"/>
              <a:t>1C ( otherwise bounding parameters change)  </a:t>
            </a:r>
          </a:p>
          <a:p>
            <a:pPr marL="862013" lvl="1">
              <a:buSzPct val="52000"/>
              <a:buFont typeface="Times New Roman" charset="0"/>
              <a:buBlip>
                <a:blip r:embed="rId4"/>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sz="1800" dirty="0"/>
              <a:t>Humidity not asked , was 46%  @ 21 C</a:t>
            </a:r>
          </a:p>
          <a:p>
            <a:pPr marL="430213" indent="-323850">
              <a:buSzPct val="59000"/>
              <a:buFont typeface="Times New Roman" charset="0"/>
              <a:buBlip>
                <a:blip r:embed="rId3"/>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dirty="0"/>
              <a:t>Personnel :</a:t>
            </a:r>
          </a:p>
          <a:p>
            <a:pPr marL="862013" lvl="1">
              <a:buSzPct val="52000"/>
              <a:buFont typeface="Times New Roman" charset="0"/>
              <a:buBlip>
                <a:blip r:embed="rId4"/>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sz="1800" dirty="0"/>
              <a:t>One trained person to change parameters, adapt bounding programs,  knows the habits of the </a:t>
            </a:r>
            <a:r>
              <a:rPr lang="en-US" sz="1800" dirty="0" smtClean="0"/>
              <a:t>machine</a:t>
            </a:r>
            <a:r>
              <a:rPr lang="en-US" sz="1800" dirty="0"/>
              <a:t> </a:t>
            </a:r>
            <a:r>
              <a:rPr lang="en-US" sz="1800" dirty="0" smtClean="0">
                <a:sym typeface="Wingdings"/>
              </a:rPr>
              <a:t> after setting up, the workload should not be high</a:t>
            </a:r>
            <a:endParaRPr lang="en-US" sz="1800" dirty="0"/>
          </a:p>
          <a:p>
            <a:pPr marL="1293813" lvl="2" indent="-215900">
              <a:buSzPct val="49000"/>
              <a:buFont typeface="Times New Roman" charset="0"/>
              <a:buBlip>
                <a:blip r:embed="rId3"/>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sz="1800" dirty="0"/>
              <a:t>Need to be available during the whole project</a:t>
            </a:r>
          </a:p>
          <a:p>
            <a:pPr marL="1293813" lvl="2" indent="-215900">
              <a:buSzPct val="49000"/>
              <a:buFont typeface="Times New Roman" charset="0"/>
              <a:buBlip>
                <a:blip r:embed="rId3"/>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sz="1800" dirty="0"/>
              <a:t>Doesn't need to do the production</a:t>
            </a:r>
          </a:p>
          <a:p>
            <a:pPr marL="862013" lvl="1">
              <a:buSzPct val="52000"/>
              <a:buFont typeface="Times New Roman" charset="0"/>
              <a:buBlip>
                <a:blip r:embed="rId4"/>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sz="1800" dirty="0"/>
              <a:t>Operator </a:t>
            </a:r>
          </a:p>
          <a:p>
            <a:pPr marL="1293813" lvl="2" indent="-215900">
              <a:buSzPct val="49000"/>
              <a:buFont typeface="Times New Roman" charset="0"/>
              <a:buBlip>
                <a:blip r:embed="rId3"/>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sz="1800" dirty="0"/>
              <a:t>Careful </a:t>
            </a:r>
            <a:r>
              <a:rPr lang="en-US" sz="1800" dirty="0" smtClean="0"/>
              <a:t>person, and should initiate the bonding for each module</a:t>
            </a:r>
            <a:endParaRPr lang="en-US" sz="1800" dirty="0"/>
          </a:p>
          <a:p>
            <a:pPr marL="1293813" lvl="2" indent="-215900">
              <a:buSzPct val="49000"/>
              <a:buFont typeface="Times New Roman" charset="0"/>
              <a:buBlip>
                <a:blip r:embed="rId3"/>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sz="1800" dirty="0"/>
              <a:t>Machine works </a:t>
            </a:r>
            <a:r>
              <a:rPr lang="en-US" sz="1800" dirty="0" smtClean="0"/>
              <a:t>thereafter automatic, </a:t>
            </a:r>
            <a:r>
              <a:rPr lang="en-US" sz="1800" dirty="0"/>
              <a:t>alignment with pattern recognition </a:t>
            </a:r>
          </a:p>
          <a:p>
            <a:pPr marL="1293813" lvl="2" indent="-215900">
              <a:buSzPct val="49000"/>
              <a:buFont typeface="Times New Roman" charset="0"/>
              <a:buBlip>
                <a:blip r:embed="rId3"/>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sz="1800" dirty="0" smtClean="0"/>
              <a:t>Per person max </a:t>
            </a:r>
            <a:r>
              <a:rPr lang="en-US" sz="1800" dirty="0"/>
              <a:t>6 hours / day </a:t>
            </a:r>
            <a:r>
              <a:rPr lang="en-US" sz="1800" dirty="0" smtClean="0"/>
              <a:t>(excluding regular breaks)</a:t>
            </a:r>
            <a:endParaRPr lang="en-US" sz="1800"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125413" y="508000"/>
            <a:ext cx="8388350" cy="622300"/>
          </a:xfrm>
          <a:ln/>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Bonding machine</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077" y="1193800"/>
            <a:ext cx="5632698" cy="42256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TextBox 1"/>
          <p:cNvSpPr txBox="1"/>
          <p:nvPr/>
        </p:nvSpPr>
        <p:spPr>
          <a:xfrm>
            <a:off x="-1" y="5400327"/>
            <a:ext cx="8640763" cy="717568"/>
          </a:xfrm>
          <a:prstGeom prst="rect">
            <a:avLst/>
          </a:prstGeom>
          <a:noFill/>
        </p:spPr>
        <p:txBody>
          <a:bodyPr wrap="square" rtlCol="0">
            <a:spAutoFit/>
          </a:bodyPr>
          <a:lstStyle/>
          <a:p>
            <a:r>
              <a:rPr lang="en-US" sz="1800" dirty="0" smtClean="0">
                <a:solidFill>
                  <a:srgbClr val="000000"/>
                </a:solidFill>
              </a:rPr>
              <a:t>Important note: different from Gantry in the past is that this bonding machine is one instrument and not a collection of pieces that one has to integrate yourself</a:t>
            </a:r>
            <a:endParaRPr lang="en-US" sz="1800" dirty="0">
              <a:solidFill>
                <a:srgbClr val="000000"/>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125413" y="508000"/>
            <a:ext cx="8388350" cy="622300"/>
          </a:xfrm>
          <a:ln/>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Program , control interface</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3150" y="1030288"/>
            <a:ext cx="6094413" cy="5267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a:xfrm>
            <a:off x="125413" y="508000"/>
            <a:ext cx="8388350" cy="622300"/>
          </a:xfrm>
          <a:ln/>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Bonding jig  </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 y="1262063"/>
            <a:ext cx="6094413" cy="4572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125413" y="508000"/>
            <a:ext cx="8388350" cy="622300"/>
          </a:xfrm>
          <a:ln/>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Pull tester</a:t>
            </a:r>
          </a:p>
        </p:txBody>
      </p:sp>
      <p:sp>
        <p:nvSpPr>
          <p:cNvPr id="8194" name="Rectangle 2"/>
          <p:cNvSpPr>
            <a:spLocks noGrp="1" noChangeArrowheads="1"/>
          </p:cNvSpPr>
          <p:nvPr>
            <p:ph type="body" idx="1"/>
          </p:nvPr>
        </p:nvSpPr>
        <p:spPr>
          <a:xfrm>
            <a:off x="125413" y="1138238"/>
            <a:ext cx="8380412" cy="5011737"/>
          </a:xfrm>
          <a:ln/>
        </p:spPr>
        <p:txBody>
          <a:bodyPr/>
          <a:lstStyle/>
          <a:p>
            <a:pPr marL="430213" indent="-323850">
              <a:buSzPct val="59000"/>
              <a:buFont typeface="Times New Roman" charset="0"/>
              <a:buBlip>
                <a:blip r:embed="rId3"/>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dirty="0"/>
              <a:t>Not much discussed about </a:t>
            </a:r>
            <a:r>
              <a:rPr lang="en-US" dirty="0" smtClean="0"/>
              <a:t>it </a:t>
            </a:r>
            <a:endParaRPr lang="en-US" dirty="0"/>
          </a:p>
          <a:p>
            <a:pPr marL="430213" indent="-323850">
              <a:buSzPct val="59000"/>
              <a:buFont typeface="Times New Roman" charset="0"/>
              <a:buBlip>
                <a:blip r:embed="rId3"/>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dirty="0"/>
              <a:t>Manual operation </a:t>
            </a:r>
          </a:p>
          <a:p>
            <a:pPr marL="430213" indent="-323850">
              <a:buSzPct val="59000"/>
              <a:buFont typeface="Times New Roman" charset="0"/>
              <a:buBlip>
                <a:blip r:embed="rId3"/>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dirty="0"/>
              <a:t>Price ~ </a:t>
            </a:r>
            <a:r>
              <a:rPr lang="en-US" dirty="0" smtClean="0"/>
              <a:t>40k Euro</a:t>
            </a:r>
          </a:p>
          <a:p>
            <a:pPr marL="430213" indent="-323850">
              <a:buSzPct val="59000"/>
              <a:buFont typeface="Times New Roman" charset="0"/>
              <a:buBlip>
                <a:blip r:embed="rId3"/>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dirty="0" smtClean="0"/>
              <a:t>Fits on one table </a:t>
            </a:r>
            <a:endParaRPr lang="en-US" dirty="0"/>
          </a:p>
          <a:p>
            <a:pPr marL="430213" indent="-323850">
              <a:buSzPct val="59000"/>
              <a:buFont typeface="Times New Roman" charset="0"/>
              <a:buBlip>
                <a:blip r:embed="rId3"/>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US" dirty="0"/>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4113" y="1533525"/>
            <a:ext cx="6094412" cy="4572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a:xfrm>
            <a:off x="125413" y="508000"/>
            <a:ext cx="8388350" cy="622300"/>
          </a:xfrm>
          <a:ln/>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Encapsulation ( dispenser) </a:t>
            </a:r>
          </a:p>
        </p:txBody>
      </p:sp>
      <p:sp>
        <p:nvSpPr>
          <p:cNvPr id="9218" name="Rectangle 2"/>
          <p:cNvSpPr>
            <a:spLocks noGrp="1" noChangeArrowheads="1"/>
          </p:cNvSpPr>
          <p:nvPr>
            <p:ph type="body" idx="1"/>
          </p:nvPr>
        </p:nvSpPr>
        <p:spPr>
          <a:xfrm>
            <a:off x="0" y="1138238"/>
            <a:ext cx="2448173" cy="5011737"/>
          </a:xfrm>
          <a:ln/>
        </p:spPr>
        <p:txBody>
          <a:bodyPr/>
          <a:lstStyle/>
          <a:p>
            <a:pPr marL="430213" indent="-323850">
              <a:buSzPct val="59000"/>
              <a:buFont typeface="Times New Roman" charset="0"/>
              <a:buBlip>
                <a:blip r:embed="rId3"/>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dirty="0"/>
              <a:t>Cost  ~10 </a:t>
            </a:r>
            <a:r>
              <a:rPr lang="en-US" dirty="0" smtClean="0"/>
              <a:t>k Euro</a:t>
            </a:r>
            <a:endParaRPr lang="en-US" dirty="0"/>
          </a:p>
          <a:p>
            <a:pPr marL="430213" indent="-323850">
              <a:buSzPct val="59000"/>
              <a:buFont typeface="Times New Roman" charset="0"/>
              <a:buBlip>
                <a:blip r:embed="rId3"/>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dirty="0"/>
              <a:t>Programmed</a:t>
            </a:r>
            <a:br>
              <a:rPr lang="en-US" dirty="0"/>
            </a:br>
            <a:r>
              <a:rPr lang="en-US" dirty="0" smtClean="0"/>
              <a:t>via a simple interface</a:t>
            </a:r>
          </a:p>
          <a:p>
            <a:pPr marL="430213" indent="-323850">
              <a:buSzPct val="59000"/>
              <a:buFont typeface="Times New Roman" charset="0"/>
              <a:buBlip>
                <a:blip r:embed="rId3"/>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dirty="0" smtClean="0"/>
              <a:t>Fits on one table</a:t>
            </a:r>
            <a:endParaRPr lang="en-US" dirty="0"/>
          </a:p>
        </p:txBody>
      </p:sp>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4440" y="1174750"/>
            <a:ext cx="6094413" cy="4572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a:xfrm>
            <a:off x="125413" y="508000"/>
            <a:ext cx="8388350" cy="622300"/>
          </a:xfrm>
          <a:ln/>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Other equipment needed</a:t>
            </a:r>
          </a:p>
        </p:txBody>
      </p:sp>
      <p:sp>
        <p:nvSpPr>
          <p:cNvPr id="10242" name="Rectangle 2"/>
          <p:cNvSpPr>
            <a:spLocks noGrp="1" noChangeArrowheads="1"/>
          </p:cNvSpPr>
          <p:nvPr>
            <p:ph type="body" idx="1"/>
          </p:nvPr>
        </p:nvSpPr>
        <p:spPr>
          <a:xfrm>
            <a:off x="125413" y="1138238"/>
            <a:ext cx="8380412" cy="5011737"/>
          </a:xfrm>
          <a:ln/>
        </p:spPr>
        <p:txBody>
          <a:bodyPr/>
          <a:lstStyle/>
          <a:p>
            <a:pPr marL="430213" indent="-323850">
              <a:buSzPct val="59000"/>
              <a:buFont typeface="Times New Roman" charset="0"/>
              <a:buBlip>
                <a:blip r:embed="rId3"/>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dirty="0" smtClean="0"/>
              <a:t>It might be needed to verify the alignment of the assembled modules with an independent instrument. The Aachen developed setup with </a:t>
            </a:r>
            <a:r>
              <a:rPr lang="en-US" dirty="0"/>
              <a:t>Stereo </a:t>
            </a:r>
            <a:r>
              <a:rPr lang="en-US" dirty="0" smtClean="0"/>
              <a:t>microscope (measuring both sides of the module) might be an option. Specifications on for example the magnification </a:t>
            </a:r>
            <a:r>
              <a:rPr lang="en-US" dirty="0"/>
              <a:t>for optical </a:t>
            </a:r>
            <a:r>
              <a:rPr lang="en-US" dirty="0" smtClean="0"/>
              <a:t>inspection to be discussed with the Aachen people. This is merely an option today, not a fixed procedure.</a:t>
            </a:r>
            <a:endParaRPr lang="en-US" dirty="0"/>
          </a:p>
          <a:p>
            <a:pPr marL="430213" indent="-323850">
              <a:buSzPct val="59000"/>
              <a:buFont typeface="Times New Roman" charset="0"/>
              <a:buBlip>
                <a:blip r:embed="rId3"/>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US" dirty="0"/>
          </a:p>
          <a:p>
            <a:pPr marL="430213" indent="-323850">
              <a:buSzPct val="59000"/>
              <a:buFont typeface="Times New Roman" charset="0"/>
              <a:buBlip>
                <a:blip r:embed="rId3"/>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dirty="0"/>
              <a:t>Total cost for bonding equipment ~ 200k </a:t>
            </a:r>
            <a:r>
              <a:rPr lang="en-US" dirty="0" smtClean="0"/>
              <a:t>Euro</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a:xfrm>
            <a:off x="125413" y="508000"/>
            <a:ext cx="8388350" cy="622300"/>
          </a:xfrm>
          <a:ln/>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Module assembly</a:t>
            </a:r>
          </a:p>
        </p:txBody>
      </p:sp>
      <p:sp>
        <p:nvSpPr>
          <p:cNvPr id="11266" name="Rectangle 2"/>
          <p:cNvSpPr>
            <a:spLocks noGrp="1" noChangeArrowheads="1"/>
          </p:cNvSpPr>
          <p:nvPr>
            <p:ph type="body" idx="1"/>
          </p:nvPr>
        </p:nvSpPr>
        <p:spPr>
          <a:xfrm>
            <a:off x="125413" y="1138238"/>
            <a:ext cx="8380412" cy="5011737"/>
          </a:xfrm>
          <a:ln/>
        </p:spPr>
        <p:txBody>
          <a:bodyPr/>
          <a:lstStyle/>
          <a:p>
            <a:pPr marL="430213" indent="-323850">
              <a:buSzPct val="59000"/>
              <a:buFont typeface="Times New Roman" charset="0"/>
              <a:buBlip>
                <a:blip r:embed="rId3"/>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dirty="0"/>
              <a:t>Still in development phase</a:t>
            </a:r>
          </a:p>
          <a:p>
            <a:pPr marL="430213" indent="-323850">
              <a:buSzPct val="59000"/>
              <a:buFont typeface="Times New Roman" charset="0"/>
              <a:buBlip>
                <a:blip r:embed="rId3"/>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dirty="0"/>
              <a:t>Need different jigs for different actions </a:t>
            </a:r>
          </a:p>
          <a:p>
            <a:pPr marL="862013" lvl="1">
              <a:buSzPct val="59000"/>
              <a:buFont typeface="Times New Roman" charset="0"/>
              <a:buBlip>
                <a:blip r:embed="rId4"/>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dirty="0"/>
              <a:t>Need also more ( ~5 </a:t>
            </a:r>
            <a:r>
              <a:rPr lang="en-US" dirty="0" smtClean="0"/>
              <a:t>) </a:t>
            </a:r>
            <a:r>
              <a:rPr lang="en-US" dirty="0"/>
              <a:t>of the same jigs to get a throughput of 20 modules/ week</a:t>
            </a:r>
          </a:p>
          <a:p>
            <a:pPr marL="862013" lvl="1">
              <a:buSzPct val="59000"/>
              <a:buFont typeface="Times New Roman" charset="0"/>
              <a:buBlip>
                <a:blip r:embed="rId4"/>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dirty="0"/>
              <a:t>Aim is to have relative cheap </a:t>
            </a:r>
            <a:r>
              <a:rPr lang="en-US" dirty="0" smtClean="0"/>
              <a:t>jigs </a:t>
            </a:r>
            <a:r>
              <a:rPr lang="en-US" dirty="0"/>
              <a:t>but for a few points need high </a:t>
            </a:r>
            <a:r>
              <a:rPr lang="en-US" dirty="0" smtClean="0"/>
              <a:t>precision</a:t>
            </a:r>
          </a:p>
          <a:p>
            <a:pPr marL="862013" lvl="1">
              <a:buSzPct val="59000"/>
              <a:buFont typeface="Times New Roman" charset="0"/>
              <a:buBlip>
                <a:blip r:embed="rId4"/>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dirty="0" smtClean="0"/>
              <a:t>Drawing will be made by CERN, but jigs are to be made elsewhere</a:t>
            </a:r>
            <a:endParaRPr lang="en-US" dirty="0"/>
          </a:p>
          <a:p>
            <a:pPr marL="430213" indent="-323850">
              <a:buSzPct val="59000"/>
              <a:buFont typeface="Times New Roman" charset="0"/>
              <a:buBlip>
                <a:blip r:embed="rId3"/>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dirty="0"/>
              <a:t>Need different jigs for </a:t>
            </a:r>
            <a:r>
              <a:rPr lang="en-US" dirty="0" smtClean="0"/>
              <a:t>different module types (looks like several assembly sites are being prepared to PS modules and few for 2S modules)</a:t>
            </a:r>
            <a:endParaRPr lang="en-US" dirty="0"/>
          </a:p>
          <a:p>
            <a:pPr marL="430213" indent="-323850">
              <a:buSzPct val="59000"/>
              <a:buFont typeface="Times New Roman" charset="0"/>
              <a:buBlip>
                <a:blip r:embed="rId3"/>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dirty="0"/>
              <a:t>All actions are manual </a:t>
            </a:r>
            <a:r>
              <a:rPr lang="en-US" dirty="0" smtClean="0"/>
              <a:t>(no </a:t>
            </a:r>
            <a:r>
              <a:rPr lang="en-US" dirty="0"/>
              <a:t>robots</a:t>
            </a:r>
            <a:r>
              <a:rPr lang="en-US" dirty="0" smtClean="0"/>
              <a:t>)</a:t>
            </a:r>
            <a:endParaRPr lang="en-US" dirty="0"/>
          </a:p>
          <a:p>
            <a:pPr marL="862013" lvl="1">
              <a:buSzPct val="59000"/>
              <a:buFont typeface="Times New Roman" charset="0"/>
              <a:buBlip>
                <a:blip r:embed="rId4"/>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dirty="0"/>
              <a:t>Need microscope to check horizontal alignment sensors</a:t>
            </a:r>
          </a:p>
          <a:p>
            <a:pPr marL="862013" lvl="1">
              <a:buSzPct val="59000"/>
              <a:buFont typeface="Times New Roman" charset="0"/>
              <a:buBlip>
                <a:blip r:embed="rId4"/>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dirty="0"/>
              <a:t>Need verification vertical alignment , not yet clear how .  Aachen </a:t>
            </a:r>
            <a:r>
              <a:rPr lang="en-US" dirty="0" smtClean="0"/>
              <a:t>system</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msmincho"/>
      </a:majorFont>
      <a:minorFont>
        <a:latin typeface="Times New Roman"/>
        <a:ea typeface="ＭＳ Ｐゴシック"/>
        <a:cs typeface="msmincho"/>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ts val="2463"/>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ea typeface="ＭＳ Ｐゴシック" charset="0"/>
            <a:cs typeface="msmincho"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ts val="2463"/>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ea typeface="ＭＳ Ｐゴシック" charset="0"/>
            <a:cs typeface="msmincho"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865</TotalTime>
  <Words>799</Words>
  <Application>Microsoft Macintosh PowerPoint</Application>
  <PresentationFormat>Custom</PresentationFormat>
  <Paragraphs>73</Paragraphs>
  <Slides>13</Slides>
  <Notes>13</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Bonding machine</vt:lpstr>
      <vt:lpstr>Bonding machine</vt:lpstr>
      <vt:lpstr>Program , control interface</vt:lpstr>
      <vt:lpstr>Bonding jig  </vt:lpstr>
      <vt:lpstr>Pull tester</vt:lpstr>
      <vt:lpstr>Encapsulation ( dispenser) </vt:lpstr>
      <vt:lpstr>Other equipment needed</vt:lpstr>
      <vt:lpstr>Module assembly</vt:lpstr>
      <vt:lpstr>Module assembly</vt:lpstr>
      <vt:lpstr>(sensor) glueing jig</vt:lpstr>
      <vt:lpstr>Module with transport plate</vt:lpstr>
      <vt:lpstr>Area needed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Wim Beaumont</dc:creator>
  <cp:lastModifiedBy>xxxx yyyy</cp:lastModifiedBy>
  <cp:revision>9</cp:revision>
  <cp:lastPrinted>1601-01-01T00:00:00Z</cp:lastPrinted>
  <dcterms:created xsi:type="dcterms:W3CDTF">2016-04-19T15:39:42Z</dcterms:created>
  <dcterms:modified xsi:type="dcterms:W3CDTF">2016-04-20T08:17:35Z</dcterms:modified>
</cp:coreProperties>
</file>