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7" r:id="rId2"/>
    <p:sldMasterId id="2147483660" r:id="rId3"/>
  </p:sldMasterIdLst>
  <p:notesMasterIdLst>
    <p:notesMasterId r:id="rId53"/>
  </p:notesMasterIdLst>
  <p:handoutMasterIdLst>
    <p:handoutMasterId r:id="rId54"/>
  </p:handoutMasterIdLst>
  <p:sldIdLst>
    <p:sldId id="256" r:id="rId4"/>
    <p:sldId id="404" r:id="rId5"/>
    <p:sldId id="390" r:id="rId6"/>
    <p:sldId id="403" r:id="rId7"/>
    <p:sldId id="343" r:id="rId8"/>
    <p:sldId id="342" r:id="rId9"/>
    <p:sldId id="344" r:id="rId10"/>
    <p:sldId id="405" r:id="rId11"/>
    <p:sldId id="345" r:id="rId12"/>
    <p:sldId id="347" r:id="rId13"/>
    <p:sldId id="351" r:id="rId14"/>
    <p:sldId id="348" r:id="rId15"/>
    <p:sldId id="349" r:id="rId16"/>
    <p:sldId id="401" r:id="rId17"/>
    <p:sldId id="386" r:id="rId18"/>
    <p:sldId id="353" r:id="rId19"/>
    <p:sldId id="400" r:id="rId20"/>
    <p:sldId id="387" r:id="rId21"/>
    <p:sldId id="356" r:id="rId22"/>
    <p:sldId id="406" r:id="rId23"/>
    <p:sldId id="350" r:id="rId24"/>
    <p:sldId id="357" r:id="rId25"/>
    <p:sldId id="359" r:id="rId26"/>
    <p:sldId id="374" r:id="rId27"/>
    <p:sldId id="402" r:id="rId28"/>
    <p:sldId id="379" r:id="rId29"/>
    <p:sldId id="373" r:id="rId30"/>
    <p:sldId id="360" r:id="rId31"/>
    <p:sldId id="382" r:id="rId32"/>
    <p:sldId id="370" r:id="rId33"/>
    <p:sldId id="380" r:id="rId34"/>
    <p:sldId id="371" r:id="rId35"/>
    <p:sldId id="381" r:id="rId36"/>
    <p:sldId id="388" r:id="rId37"/>
    <p:sldId id="361" r:id="rId38"/>
    <p:sldId id="376" r:id="rId39"/>
    <p:sldId id="383" r:id="rId40"/>
    <p:sldId id="369" r:id="rId41"/>
    <p:sldId id="389" r:id="rId42"/>
    <p:sldId id="396" r:id="rId43"/>
    <p:sldId id="397" r:id="rId44"/>
    <p:sldId id="398" r:id="rId45"/>
    <p:sldId id="399" r:id="rId46"/>
    <p:sldId id="393" r:id="rId47"/>
    <p:sldId id="364" r:id="rId48"/>
    <p:sldId id="384" r:id="rId49"/>
    <p:sldId id="392" r:id="rId50"/>
    <p:sldId id="363" r:id="rId51"/>
    <p:sldId id="33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E4F2"/>
    <a:srgbClr val="C2D67F"/>
    <a:srgbClr val="FF84B3"/>
    <a:srgbClr val="A17046"/>
    <a:srgbClr val="FFEDDF"/>
    <a:srgbClr val="97C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192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76FB0-1EDD-BB49-AE52-0265112D5609}" type="datetimeFigureOut">
              <a:rPr lang="en-US" smtClean="0"/>
              <a:t>29/09/15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6C608-36BB-0C4B-8C31-9F2460867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9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91586-02F8-DD43-AB06-38994B442DFF}" type="datetimeFigureOut">
              <a:rPr lang="en-US" smtClean="0"/>
              <a:t>29/09/15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41CF1-156A-6046-975A-4413D690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3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8"/>
            <a:ext cx="8686800" cy="6070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>
            <a:lvl1pPr>
              <a:defRPr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67112"/>
            <a:ext cx="9144000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695640" y="6482645"/>
            <a:ext cx="270897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“Status of Top Quark Physics”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4620" y="6474998"/>
            <a:ext cx="355078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Jorgen </a:t>
            </a:r>
            <a:r>
              <a:rPr lang="en-US" dirty="0" err="1" smtClean="0"/>
              <a:t>D’Hondt</a:t>
            </a:r>
            <a:r>
              <a:rPr lang="en-US" dirty="0" smtClean="0"/>
              <a:t> (</a:t>
            </a:r>
            <a:r>
              <a:rPr lang="en-US" dirty="0" err="1" smtClean="0"/>
              <a:t>Vrije</a:t>
            </a:r>
            <a:r>
              <a:rPr lang="en-US" dirty="0" smtClean="0"/>
              <a:t> </a:t>
            </a:r>
            <a:r>
              <a:rPr lang="en-US" dirty="0" err="1" smtClean="0"/>
              <a:t>Universiteit</a:t>
            </a:r>
            <a:r>
              <a:rPr lang="en-US" dirty="0" smtClean="0"/>
              <a:t> </a:t>
            </a:r>
            <a:r>
              <a:rPr lang="en-US" dirty="0" err="1" smtClean="0"/>
              <a:t>Brussel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9535" y="6474998"/>
            <a:ext cx="2133600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fld id="{ED653317-C990-6A4A-9523-D4D624B0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457200" y="619287"/>
            <a:ext cx="8686800" cy="53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8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0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8"/>
            <a:ext cx="8686800" cy="6070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>
            <a:lvl1pPr>
              <a:defRPr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67112"/>
            <a:ext cx="9144000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695640" y="6482645"/>
            <a:ext cx="270897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“Status of Top Quark Physics”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4620" y="6474998"/>
            <a:ext cx="355078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Jorgen </a:t>
            </a:r>
            <a:r>
              <a:rPr lang="en-US" dirty="0" err="1" smtClean="0"/>
              <a:t>D’Hondt</a:t>
            </a:r>
            <a:r>
              <a:rPr lang="en-US" dirty="0" smtClean="0"/>
              <a:t> (</a:t>
            </a:r>
            <a:r>
              <a:rPr lang="en-US" dirty="0" err="1" smtClean="0"/>
              <a:t>Vrije</a:t>
            </a:r>
            <a:r>
              <a:rPr lang="en-US" dirty="0" smtClean="0"/>
              <a:t> </a:t>
            </a:r>
            <a:r>
              <a:rPr lang="en-US" dirty="0" err="1" smtClean="0"/>
              <a:t>Universiteit</a:t>
            </a:r>
            <a:r>
              <a:rPr lang="en-US" dirty="0" smtClean="0"/>
              <a:t> </a:t>
            </a:r>
            <a:r>
              <a:rPr lang="en-US" dirty="0" err="1" smtClean="0"/>
              <a:t>Brussel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9535" y="6474998"/>
            <a:ext cx="2133600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fld id="{ED653317-C990-6A4A-9523-D4D624B0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457200" y="619287"/>
            <a:ext cx="8686800" cy="53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50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2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67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6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69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26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9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10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6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5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2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3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0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81491"/>
            <a:ext cx="8686800" cy="520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4941"/>
            <a:ext cx="457200" cy="6850619"/>
          </a:xfrm>
          <a:prstGeom prst="rect">
            <a:avLst/>
          </a:prstGeom>
          <a:solidFill>
            <a:srgbClr val="4A452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4A4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25354" y="6367112"/>
            <a:ext cx="8818646" cy="501650"/>
          </a:xfrm>
          <a:prstGeom prst="rect">
            <a:avLst/>
          </a:prstGeom>
          <a:solidFill>
            <a:srgbClr val="4A4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695640" y="6482645"/>
            <a:ext cx="27089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EEECE1"/>
                </a:solidFill>
              </a:rPr>
              <a:t>“Status of the</a:t>
            </a:r>
            <a:r>
              <a:rPr lang="en-US" sz="1200" baseline="0" dirty="0" smtClean="0">
                <a:solidFill>
                  <a:srgbClr val="EEECE1"/>
                </a:solidFill>
              </a:rPr>
              <a:t> CMS experiment</a:t>
            </a:r>
            <a:r>
              <a:rPr lang="en-US" sz="1200" dirty="0" smtClean="0">
                <a:solidFill>
                  <a:srgbClr val="EEECE1"/>
                </a:solidFill>
              </a:rPr>
              <a:t>”</a:t>
            </a:r>
            <a:endParaRPr lang="en-US" sz="1200" dirty="0">
              <a:solidFill>
                <a:srgbClr val="EEECE1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4404620" y="6474998"/>
            <a:ext cx="35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EEECE1"/>
                </a:solidFill>
              </a:rPr>
              <a:t>Jorgen </a:t>
            </a:r>
            <a:r>
              <a:rPr lang="en-US" sz="1200" dirty="0" err="1" smtClean="0">
                <a:solidFill>
                  <a:srgbClr val="EEECE1"/>
                </a:solidFill>
              </a:rPr>
              <a:t>D’Hondt</a:t>
            </a:r>
            <a:r>
              <a:rPr lang="en-US" sz="1200" dirty="0" smtClean="0">
                <a:solidFill>
                  <a:srgbClr val="EEECE1"/>
                </a:solidFill>
              </a:rPr>
              <a:t> (</a:t>
            </a:r>
            <a:r>
              <a:rPr lang="en-US" sz="1200" dirty="0" err="1" smtClean="0">
                <a:solidFill>
                  <a:srgbClr val="EEECE1"/>
                </a:solidFill>
              </a:rPr>
              <a:t>Vrije</a:t>
            </a:r>
            <a:r>
              <a:rPr lang="en-US" sz="1200" dirty="0" smtClean="0">
                <a:solidFill>
                  <a:srgbClr val="EEECE1"/>
                </a:solidFill>
              </a:rPr>
              <a:t> </a:t>
            </a:r>
            <a:r>
              <a:rPr lang="en-US" sz="1200" dirty="0" err="1" smtClean="0">
                <a:solidFill>
                  <a:srgbClr val="EEECE1"/>
                </a:solidFill>
              </a:rPr>
              <a:t>Universiteit</a:t>
            </a:r>
            <a:r>
              <a:rPr lang="en-US" sz="1200" dirty="0" smtClean="0">
                <a:solidFill>
                  <a:srgbClr val="EEECE1"/>
                </a:solidFill>
              </a:rPr>
              <a:t> </a:t>
            </a:r>
            <a:r>
              <a:rPr lang="en-US" sz="1200" dirty="0" err="1" smtClean="0">
                <a:solidFill>
                  <a:srgbClr val="EEECE1"/>
                </a:solidFill>
              </a:rPr>
              <a:t>Brussel</a:t>
            </a:r>
            <a:r>
              <a:rPr lang="en-US" sz="1200" dirty="0" smtClean="0">
                <a:solidFill>
                  <a:srgbClr val="EEECE1"/>
                </a:solidFill>
              </a:rPr>
              <a:t>)</a:t>
            </a:r>
            <a:endParaRPr lang="en-US" sz="1200" dirty="0">
              <a:solidFill>
                <a:srgbClr val="EEECE1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899535" y="64749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653317-C990-6A4A-9523-D4D624B0B97E}" type="slidenum">
              <a:rPr lang="en-US" sz="1200" smtClean="0">
                <a:solidFill>
                  <a:srgbClr val="EEECE1"/>
                </a:solidFill>
              </a:rPr>
              <a:pPr algn="r"/>
              <a:t>‹#›</a:t>
            </a:fld>
            <a:endParaRPr lang="en-US" sz="1200" dirty="0">
              <a:solidFill>
                <a:srgbClr val="EEECE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0" y="0"/>
            <a:ext cx="9144000" cy="781491"/>
          </a:xfrm>
          <a:prstGeom prst="rect">
            <a:avLst/>
          </a:prstGeom>
          <a:solidFill>
            <a:srgbClr val="4A452A"/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0" y="-6369"/>
            <a:ext cx="9144000" cy="802801"/>
          </a:xfrm>
          <a:prstGeom prst="rect">
            <a:avLst/>
          </a:prstGeom>
          <a:solidFill>
            <a:srgbClr val="4A452A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19" y="-21310"/>
            <a:ext cx="8957116" cy="8028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EEECE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81491"/>
            <a:ext cx="8686800" cy="520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25354" y="6367112"/>
            <a:ext cx="8818646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695640" y="6482645"/>
            <a:ext cx="27089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/>
              <a:t>“Status of Top Quark Physics”</a:t>
            </a:r>
            <a:endParaRPr lang="en-US" sz="1200" dirty="0"/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4404620" y="6474998"/>
            <a:ext cx="35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Jorgen </a:t>
            </a:r>
            <a:r>
              <a:rPr lang="en-US" sz="1200" dirty="0" err="1" smtClean="0"/>
              <a:t>D’Hondt</a:t>
            </a:r>
            <a:r>
              <a:rPr lang="en-US" sz="1200" dirty="0" smtClean="0"/>
              <a:t> (</a:t>
            </a:r>
            <a:r>
              <a:rPr lang="en-US" sz="1200" dirty="0" err="1" smtClean="0"/>
              <a:t>Vrije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Universiteit</a:t>
            </a:r>
            <a:r>
              <a:rPr lang="en-US" sz="1200" dirty="0" smtClean="0"/>
              <a:t> </a:t>
            </a:r>
            <a:r>
              <a:rPr lang="en-US" sz="1200" dirty="0" err="1" smtClean="0"/>
              <a:t>Brussel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899535" y="64749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653317-C990-6A4A-9523-D4D624B0B97E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0" y="0"/>
            <a:ext cx="9144000" cy="7814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3317-C990-6A4A-9523-D4D624B0B9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19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twiki.cern.ch/twiki/bin/view/CMSPublic/LumiPublicResult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3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89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4054" y="6525317"/>
            <a:ext cx="324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di-jet event with m(</a:t>
            </a:r>
            <a:r>
              <a:rPr lang="en-US" i="1" dirty="0" err="1" smtClean="0">
                <a:solidFill>
                  <a:schemeClr val="bg2"/>
                </a:solidFill>
              </a:rPr>
              <a:t>jj</a:t>
            </a:r>
            <a:r>
              <a:rPr lang="en-US" i="1" dirty="0" smtClean="0">
                <a:solidFill>
                  <a:schemeClr val="bg2"/>
                </a:solidFill>
              </a:rPr>
              <a:t>) of 5.4 </a:t>
            </a:r>
            <a:r>
              <a:rPr lang="en-US" i="1" dirty="0" err="1" smtClean="0">
                <a:solidFill>
                  <a:schemeClr val="bg2"/>
                </a:solidFill>
              </a:rPr>
              <a:t>TeV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70241" y="846977"/>
            <a:ext cx="8769052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EEECE1"/>
                </a:solidFill>
              </a:rPr>
              <a:t>Status of the CMS experiment</a:t>
            </a:r>
            <a:endParaRPr lang="en-US" sz="5400" dirty="0">
              <a:solidFill>
                <a:srgbClr val="EEECE1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1600" y="5266939"/>
            <a:ext cx="7086600" cy="1257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Jorgen </a:t>
            </a:r>
            <a:r>
              <a:rPr lang="en-US" dirty="0" err="1" smtClean="0">
                <a:solidFill>
                  <a:srgbClr val="EEECE1"/>
                </a:solidFill>
              </a:rPr>
              <a:t>D’Hondt</a:t>
            </a:r>
            <a:r>
              <a:rPr lang="en-US" dirty="0">
                <a:solidFill>
                  <a:srgbClr val="EEECE1"/>
                </a:solidFill>
              </a:rPr>
              <a:t> </a:t>
            </a:r>
            <a:r>
              <a:rPr lang="en-US" dirty="0" smtClean="0">
                <a:solidFill>
                  <a:srgbClr val="EEECE1"/>
                </a:solidFill>
              </a:rPr>
              <a:t>(</a:t>
            </a:r>
            <a:r>
              <a:rPr lang="en-US" sz="3000" dirty="0" err="1" smtClean="0">
                <a:solidFill>
                  <a:srgbClr val="EEECE1"/>
                </a:solidFill>
              </a:rPr>
              <a:t>Vrije</a:t>
            </a:r>
            <a:r>
              <a:rPr lang="en-US" sz="3000" dirty="0" smtClean="0">
                <a:solidFill>
                  <a:srgbClr val="EEECE1"/>
                </a:solidFill>
              </a:rPr>
              <a:t> </a:t>
            </a:r>
            <a:r>
              <a:rPr lang="en-US" sz="3000" dirty="0" err="1" smtClean="0">
                <a:solidFill>
                  <a:srgbClr val="EEECE1"/>
                </a:solidFill>
              </a:rPr>
              <a:t>Universiteit</a:t>
            </a:r>
            <a:r>
              <a:rPr lang="en-US" sz="3000" dirty="0" smtClean="0">
                <a:solidFill>
                  <a:srgbClr val="EEECE1"/>
                </a:solidFill>
              </a:rPr>
              <a:t> </a:t>
            </a:r>
            <a:r>
              <a:rPr lang="en-US" sz="3000" dirty="0" err="1" smtClean="0">
                <a:solidFill>
                  <a:srgbClr val="EEECE1"/>
                </a:solidFill>
              </a:rPr>
              <a:t>Brussel</a:t>
            </a:r>
            <a:r>
              <a:rPr lang="en-US" sz="3000" dirty="0" smtClean="0">
                <a:solidFill>
                  <a:srgbClr val="EEECE1"/>
                </a:solidFill>
              </a:rPr>
              <a:t>)</a:t>
            </a:r>
          </a:p>
          <a:p>
            <a:r>
              <a:rPr lang="en-US" dirty="0">
                <a:solidFill>
                  <a:srgbClr val="EEECE1"/>
                </a:solidFill>
              </a:rPr>
              <a:t>o</a:t>
            </a:r>
            <a:r>
              <a:rPr lang="en-US" dirty="0" smtClean="0">
                <a:solidFill>
                  <a:srgbClr val="EEECE1"/>
                </a:solidFill>
              </a:rPr>
              <a:t>n behalf of the CMS Collaboration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6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Discovery of a Higgs particle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7166" y="846566"/>
            <a:ext cx="765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ATLAS/CMS combination: SM like couplings within the current precision</a:t>
            </a:r>
          </a:p>
          <a:p>
            <a:pPr algn="ctr"/>
            <a:r>
              <a:rPr lang="en-US" sz="2000" dirty="0" smtClean="0"/>
              <a:t>The combined signal yield relative to the SM expectation is: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6" y="2426520"/>
            <a:ext cx="3380162" cy="317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42" y="2246935"/>
            <a:ext cx="3533299" cy="3445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94" y="1590636"/>
            <a:ext cx="6629480" cy="528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803" y="5697236"/>
            <a:ext cx="4563982" cy="643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37" y="5615702"/>
            <a:ext cx="404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ATLAS/CMS combination of the mass 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4" y="5876381"/>
            <a:ext cx="16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PRL 114 (2015) 191803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3308" y="2121256"/>
            <a:ext cx="3024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ATLAS-CONF-2015-044; CMS-PAS-HIG-15-002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3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 more CMS Publications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21" y="838152"/>
            <a:ext cx="5951865" cy="5133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9587" y="868123"/>
            <a:ext cx="8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exotica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9587" y="1470895"/>
            <a:ext cx="17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Standard Model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8117" y="2452604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Higgs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8117" y="273783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Supersymmetry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8117" y="307541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Top quark physics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4941" y="34188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17046"/>
                </a:solidFill>
              </a:rPr>
              <a:t>Heavy Ion physics</a:t>
            </a:r>
            <a:endParaRPr lang="en-US" b="1" dirty="0">
              <a:solidFill>
                <a:srgbClr val="A1704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941" y="3704068"/>
            <a:ext cx="106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84B3"/>
                </a:solidFill>
              </a:rPr>
              <a:t>B physics</a:t>
            </a:r>
            <a:endParaRPr lang="en-US" b="1" dirty="0">
              <a:solidFill>
                <a:srgbClr val="FF84B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4941" y="413659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Forward physics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4941" y="448001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2D67F"/>
                </a:solidFill>
              </a:rPr>
              <a:t>Beyond 2 Generations</a:t>
            </a:r>
            <a:endParaRPr lang="en-US" b="1" dirty="0">
              <a:solidFill>
                <a:srgbClr val="C2D6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623" y="1120833"/>
            <a:ext cx="3367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428 </a:t>
            </a:r>
            <a:r>
              <a:rPr lang="en-US" b="1" dirty="0" smtClean="0"/>
              <a:t>physics papers submitted</a:t>
            </a:r>
          </a:p>
          <a:p>
            <a:r>
              <a:rPr lang="en-US" b="1" dirty="0" smtClean="0"/>
              <a:t>+ 14 performance papers</a:t>
            </a:r>
          </a:p>
          <a:p>
            <a:r>
              <a:rPr lang="en-US" b="1" dirty="0" smtClean="0"/>
              <a:t>+ 24 papers based on cosmic rays</a:t>
            </a:r>
          </a:p>
          <a:p>
            <a:r>
              <a:rPr lang="en-US" b="1" dirty="0" smtClean="0"/>
              <a:t>+ many more in the pipeline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Cross-section measurements</a:t>
            </a:r>
            <a:endParaRPr lang="en-US" dirty="0"/>
          </a:p>
        </p:txBody>
      </p:sp>
      <p:pic>
        <p:nvPicPr>
          <p:cNvPr id="4" name="Picture 3" descr="SigmaNew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84" y="833323"/>
            <a:ext cx="7372207" cy="51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Searches for new physics</a:t>
            </a:r>
            <a:endParaRPr lang="en-US" dirty="0"/>
          </a:p>
        </p:txBody>
      </p:sp>
      <p:pic>
        <p:nvPicPr>
          <p:cNvPr id="3" name="Picture 2" descr="exo-limits_Moriond2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>
          <a:xfrm>
            <a:off x="1503224" y="801340"/>
            <a:ext cx="7166175" cy="5163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3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Heavy Ion physics with CMS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9" y="866592"/>
            <a:ext cx="5453525" cy="545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4351" y="896475"/>
            <a:ext cx="191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PbPb</a:t>
            </a:r>
            <a:r>
              <a:rPr lang="en-US" sz="2400" dirty="0" smtClean="0">
                <a:solidFill>
                  <a:schemeClr val="bg2"/>
                </a:solidFill>
              </a:rPr>
              <a:t> collision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924" r="14977"/>
          <a:stretch/>
        </p:blipFill>
        <p:spPr>
          <a:xfrm>
            <a:off x="493064" y="3053599"/>
            <a:ext cx="3077547" cy="2926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828" y="791889"/>
            <a:ext cx="3062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Understanding the properties of the quark-gluon plasma. </a:t>
            </a:r>
          </a:p>
          <a:p>
            <a:endParaRPr lang="en-US" sz="1600" dirty="0"/>
          </a:p>
          <a:p>
            <a:r>
              <a:rPr lang="en-US" sz="2000" dirty="0" smtClean="0"/>
              <a:t>CMS </a:t>
            </a:r>
            <a:r>
              <a:rPr lang="en-US" sz="2000" dirty="0"/>
              <a:t>observes melting of </a:t>
            </a:r>
            <a:r>
              <a:rPr lang="en-US" sz="2000" dirty="0" smtClean="0"/>
              <a:t>Upsilon (Y) </a:t>
            </a:r>
            <a:r>
              <a:rPr lang="en-US" sz="2000" dirty="0"/>
              <a:t>particles in heavy-ion </a:t>
            </a:r>
            <a:r>
              <a:rPr lang="en-US" sz="2000" dirty="0" smtClean="0"/>
              <a:t>collisions.</a:t>
            </a:r>
            <a:endParaRPr lang="en-US" sz="2000" dirty="0"/>
          </a:p>
        </p:txBody>
      </p:sp>
      <p:sp>
        <p:nvSpPr>
          <p:cNvPr id="10" name="Freeform 9"/>
          <p:cNvSpPr/>
          <p:nvPr/>
        </p:nvSpPr>
        <p:spPr>
          <a:xfrm>
            <a:off x="2211294" y="2779059"/>
            <a:ext cx="1112883" cy="1598706"/>
          </a:xfrm>
          <a:custGeom>
            <a:avLst/>
            <a:gdLst>
              <a:gd name="connsiteX0" fmla="*/ 627530 w 1112883"/>
              <a:gd name="connsiteY0" fmla="*/ 0 h 1598706"/>
              <a:gd name="connsiteX1" fmla="*/ 1090706 w 1112883"/>
              <a:gd name="connsiteY1" fmla="*/ 1001059 h 1598706"/>
              <a:gd name="connsiteX2" fmla="*/ 0 w 1112883"/>
              <a:gd name="connsiteY2" fmla="*/ 1598706 h 159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2883" h="1598706">
                <a:moveTo>
                  <a:pt x="627530" y="0"/>
                </a:moveTo>
                <a:cubicBezTo>
                  <a:pt x="911412" y="367304"/>
                  <a:pt x="1195294" y="734608"/>
                  <a:pt x="1090706" y="1001059"/>
                </a:cubicBezTo>
                <a:cubicBezTo>
                  <a:pt x="986118" y="1267510"/>
                  <a:pt x="0" y="1598706"/>
                  <a:pt x="0" y="1598706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59412" y="6093196"/>
            <a:ext cx="16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PRL 109 (2012) 222301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941" y="5080000"/>
            <a:ext cx="112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Wingdings"/>
              </a:rPr>
              <a:t>mm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Towards Run-2: Long-shutdown 1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CMS-PHO-PUBLIC-2013-006-1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728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gamma gamma", digital art, 2013.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2658" y="-496433"/>
            <a:ext cx="3652195" cy="9130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LS1 program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9859" y="5093260"/>
            <a:ext cx="1770026" cy="7700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23" y="1847129"/>
            <a:ext cx="5506163" cy="3664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9859" y="4588183"/>
            <a:ext cx="328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Tracker cold (-10/15</a:t>
            </a:r>
            <a:r>
              <a:rPr lang="en-US" sz="2000" i="1" baseline="30000" dirty="0" smtClean="0">
                <a:solidFill>
                  <a:srgbClr val="800000"/>
                </a:solidFill>
              </a:rPr>
              <a:t>o</a:t>
            </a:r>
            <a:r>
              <a:rPr lang="en-US" sz="2000" i="1" dirty="0" smtClean="0">
                <a:solidFill>
                  <a:srgbClr val="800000"/>
                </a:solidFill>
              </a:rPr>
              <a:t>C)</a:t>
            </a:r>
          </a:p>
          <a:p>
            <a:r>
              <a:rPr lang="en-US" sz="2000" i="1" dirty="0" smtClean="0">
                <a:solidFill>
                  <a:srgbClr val="800000"/>
                </a:solidFill>
              </a:rPr>
              <a:t>New dry-gas injection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2" y="866591"/>
            <a:ext cx="8531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Installation of new detector systems and extension of existing ones. Repair and maintenance after 3 years of Run-1 operation, and consolidation for the long-term future. CMS closed for physics on March 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36985" y="5333450"/>
            <a:ext cx="350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Upgraded beam monitors</a:t>
            </a:r>
          </a:p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New Pixel Luminosity Telescope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1977" y="5951690"/>
            <a:ext cx="7360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reconstruction software &amp; </a:t>
            </a:r>
            <a:r>
              <a:rPr lang="en-US" sz="2000" i="1" dirty="0" err="1" smtClean="0">
                <a:solidFill>
                  <a:srgbClr val="800000"/>
                </a:solidFill>
              </a:rPr>
              <a:t>miniAOD</a:t>
            </a:r>
            <a:r>
              <a:rPr lang="en-US" sz="2000" i="1" dirty="0">
                <a:solidFill>
                  <a:srgbClr val="800000"/>
                </a:solidFill>
              </a:rPr>
              <a:t> </a:t>
            </a:r>
            <a:r>
              <a:rPr lang="en-US" sz="2000" i="1" dirty="0" smtClean="0">
                <a:solidFill>
                  <a:srgbClr val="800000"/>
                </a:solidFill>
              </a:rPr>
              <a:t>format &amp; pile-up mitigation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8931" y="1807549"/>
            <a:ext cx="375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Preparations for the new “Stage-1” trigger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2" y="4165214"/>
            <a:ext cx="334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HF </a:t>
            </a:r>
            <a:r>
              <a:rPr lang="en-US" sz="2000" i="1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err="1" smtClean="0">
                <a:solidFill>
                  <a:srgbClr val="800000"/>
                </a:solidFill>
              </a:rPr>
              <a:t>TCA</a:t>
            </a:r>
            <a:r>
              <a:rPr lang="en-US" sz="2000" i="1" dirty="0" smtClean="0">
                <a:solidFill>
                  <a:srgbClr val="800000"/>
                </a:solidFill>
              </a:rPr>
              <a:t> back-end electronics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2587" y="3204847"/>
            <a:ext cx="227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Extra CSC chambers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02" y="3720281"/>
            <a:ext cx="2325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Extra RPC chambers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2" y="1950974"/>
            <a:ext cx="203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DAQ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7980" y="5288627"/>
            <a:ext cx="42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distributed analysis tools (CRAB3)</a:t>
            </a:r>
          </a:p>
          <a:p>
            <a:r>
              <a:rPr lang="en-US" sz="2000" i="1" dirty="0" smtClean="0">
                <a:solidFill>
                  <a:srgbClr val="800000"/>
                </a:solidFill>
              </a:rPr>
              <a:t>Data federation deployed (AAA)</a:t>
            </a:r>
            <a:endParaRPr lang="en-US" sz="20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3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Evolution of the L1 trigger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067" y="811373"/>
            <a:ext cx="4791933" cy="4647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384" y="1440507"/>
            <a:ext cx="38526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 the start of the 25 ns Run switched to the “Stage 1” calorimeter trigger.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i</a:t>
            </a:r>
            <a:r>
              <a:rPr lang="en-US" sz="2000" dirty="0" smtClean="0">
                <a:sym typeface="Wingdings"/>
              </a:rPr>
              <a:t>mproved tau trigger and improved pile-up subtraction for jets, isolation variables and energy sums.</a:t>
            </a:r>
          </a:p>
          <a:p>
            <a:pPr marL="342900" indent="-342900">
              <a:buFont typeface="Wingdings" charset="0"/>
              <a:buChar char="à"/>
            </a:pPr>
            <a:endParaRPr lang="en-US" sz="2000" dirty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Full “Stage 2” trigger upgrade will be deployed in 2016 to </a:t>
            </a:r>
            <a:r>
              <a:rPr lang="en-US" sz="2000" dirty="0" smtClean="0"/>
              <a:t>operate </a:t>
            </a:r>
            <a:r>
              <a:rPr lang="en-US" sz="2000" dirty="0"/>
              <a:t>on </a:t>
            </a:r>
            <a:r>
              <a:rPr lang="en-US" sz="2000" dirty="0" smtClean="0"/>
              <a:t>the full </a:t>
            </a:r>
            <a:r>
              <a:rPr lang="en-US" sz="2000" dirty="0"/>
              <a:t>trigger-tower </a:t>
            </a:r>
            <a:r>
              <a:rPr lang="en-US" sz="2000" dirty="0" smtClean="0"/>
              <a:t>granularity.</a:t>
            </a:r>
          </a:p>
          <a:p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851647" y="2674466"/>
            <a:ext cx="3272118" cy="129988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4123765" y="2988231"/>
            <a:ext cx="1001059" cy="336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7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Run-2 at 13 </a:t>
            </a:r>
            <a:r>
              <a:rPr lang="en-US" sz="4800" dirty="0" err="1" smtClean="0">
                <a:solidFill>
                  <a:srgbClr val="EEECE1"/>
                </a:solidFill>
              </a:rPr>
              <a:t>TeV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CMS-PHO-PUBLIC-2013-007-1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93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bottom bottom", digital art, 2013.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3129" y="-489333"/>
            <a:ext cx="3648138" cy="9120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25" y="5894910"/>
            <a:ext cx="911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General reference: http://cms-results.web.cern.ch/cms-results/public-results/publications/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24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Data collected by CMS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600" y="83842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  <a:hlinkClick r:id="rId2"/>
              </a:rPr>
              <a:t>https://</a:t>
            </a:r>
            <a:r>
              <a:rPr lang="en-US" sz="1800" dirty="0" smtClean="0">
                <a:latin typeface="+mn-lt"/>
                <a:hlinkClick r:id="rId2"/>
              </a:rPr>
              <a:t>twiki.cern.ch/twiki/bin/view/CMSPublic/LumiPublicResults</a:t>
            </a:r>
            <a:r>
              <a:rPr lang="en-U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743" y="5858701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FF"/>
                </a:solidFill>
                <a:latin typeface="+mn-lt"/>
              </a:rPr>
              <a:t>B = </a:t>
            </a:r>
            <a:r>
              <a:rPr lang="en-GB" b="1" dirty="0">
                <a:solidFill>
                  <a:srgbClr val="0000FF"/>
                </a:solidFill>
              </a:rPr>
              <a:t>0</a:t>
            </a:r>
            <a:r>
              <a:rPr lang="en-GB" b="1" dirty="0" smtClean="0">
                <a:solidFill>
                  <a:srgbClr val="0000FF"/>
                </a:solidFill>
                <a:latin typeface="+mn-lt"/>
              </a:rPr>
              <a:t>T:   ~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400 </a:t>
            </a:r>
            <a:r>
              <a:rPr lang="en-GB" dirty="0" err="1">
                <a:solidFill>
                  <a:srgbClr val="0000FF"/>
                </a:solidFill>
              </a:rPr>
              <a:t>p</a:t>
            </a:r>
            <a:r>
              <a:rPr lang="en-GB" dirty="0" err="1" smtClean="0">
                <a:solidFill>
                  <a:srgbClr val="0000FF"/>
                </a:solidFill>
                <a:latin typeface="+mn-lt"/>
              </a:rPr>
              <a:t>b</a:t>
            </a:r>
            <a:r>
              <a:rPr lang="en-GB" baseline="30000" dirty="0">
                <a:solidFill>
                  <a:srgbClr val="0000FF"/>
                </a:solidFill>
                <a:latin typeface="+mn-lt"/>
              </a:rPr>
              <a:t>–1</a:t>
            </a:r>
            <a:r>
              <a:rPr lang="en-GB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delivered</a:t>
            </a:r>
            <a:endParaRPr lang="en-GB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16" y="1357212"/>
            <a:ext cx="5991413" cy="44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Particle Physics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28" y="839464"/>
            <a:ext cx="5397158" cy="5099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Cryogenic system for CMS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6196"/>
            <a:ext cx="5474447" cy="5200741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restart of the CMS magnet after LS1 was more complicated than anticipated due to problems with the cryogenic system in providing liquid Helium.</a:t>
            </a:r>
          </a:p>
          <a:p>
            <a:pPr marL="0" indent="0">
              <a:buNone/>
            </a:pPr>
            <a:endParaRPr lang="en-US" sz="1050" dirty="0" smtClean="0"/>
          </a:p>
          <a:p>
            <a:r>
              <a:rPr lang="en-US" sz="2000" dirty="0" smtClean="0"/>
              <a:t>These problems are consistent with clogging effects due to contaminants in the “Cold box” that provides liquid Helium.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 smtClean="0"/>
              <a:t>Currently the magnet can be operated, but the continuous up-time is still limited by the performance of the cryogenic system requiring more frequent maintenance than usual.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 smtClean="0"/>
              <a:t>A comprehensive program to re-establish its nominal performance is being organized for the end-of-the-year technical stop.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8" name="Picture 7" descr="CB_closed_4Sep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40" y="986118"/>
            <a:ext cx="29146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8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ross-sections from 7/8 to 13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3" name="Screen Shot 2013-12-03 at Tue, Dec 3 10.39.1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686" y="1317215"/>
            <a:ext cx="7695568" cy="437966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Straight Connector 4"/>
          <p:cNvCxnSpPr/>
          <p:nvPr/>
        </p:nvCxnSpPr>
        <p:spPr>
          <a:xfrm>
            <a:off x="4323721" y="1539506"/>
            <a:ext cx="0" cy="372875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23721" y="5268259"/>
            <a:ext cx="256721" cy="56741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88538" y="5723895"/>
            <a:ext cx="426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these models and with 1/</a:t>
            </a:r>
            <a:r>
              <a:rPr lang="en-US" dirty="0" err="1" smtClean="0">
                <a:solidFill>
                  <a:srgbClr val="FF0000"/>
                </a:solidFill>
              </a:rPr>
              <a:t>fb</a:t>
            </a:r>
            <a:r>
              <a:rPr lang="en-US" dirty="0" smtClean="0">
                <a:solidFill>
                  <a:srgbClr val="FF0000"/>
                </a:solidFill>
              </a:rPr>
              <a:t> at 13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we start probing beyond the Run-1 reach.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1686" y="3998321"/>
            <a:ext cx="1775758" cy="45933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61686" y="4781900"/>
            <a:ext cx="1775758" cy="45933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5050" y="901019"/>
            <a:ext cx="733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relative small 13 </a:t>
            </a:r>
            <a:r>
              <a:rPr lang="en-US" sz="2000" dirty="0" err="1" smtClean="0"/>
              <a:t>TeV</a:t>
            </a:r>
            <a:r>
              <a:rPr lang="en-US" sz="2000" dirty="0" smtClean="0"/>
              <a:t> datasets we can reach discovery potential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982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of the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36" t="-2266" b="10977"/>
          <a:stretch/>
        </p:blipFill>
        <p:spPr>
          <a:xfrm>
            <a:off x="636495" y="881226"/>
            <a:ext cx="8283386" cy="476654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7560235" y="5149334"/>
            <a:ext cx="10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(fraction)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First physics publication at 13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88" y="1869053"/>
            <a:ext cx="3878173" cy="3584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45" y="1869053"/>
            <a:ext cx="3833519" cy="35900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75304" y="2073164"/>
            <a:ext cx="13512" cy="28776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246576" y="2090464"/>
            <a:ext cx="13512" cy="28776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21260" y="3626811"/>
            <a:ext cx="690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|</a:t>
            </a:r>
            <a:r>
              <a:rPr lang="en-US" sz="1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200" dirty="0" smtClean="0">
                <a:solidFill>
                  <a:srgbClr val="FF0000"/>
                </a:solidFill>
              </a:rPr>
              <a:t>|&lt;0.5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7582" y="5493038"/>
            <a:ext cx="7306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provide </a:t>
            </a:r>
            <a:r>
              <a:rPr lang="en-US" dirty="0"/>
              <a:t>new constraints for the improvement of </a:t>
            </a:r>
            <a:r>
              <a:rPr lang="en-US" dirty="0" err="1"/>
              <a:t>perturbative</a:t>
            </a:r>
            <a:r>
              <a:rPr lang="en-US" dirty="0"/>
              <a:t> and </a:t>
            </a:r>
            <a:r>
              <a:rPr lang="en-US" dirty="0" smtClean="0"/>
              <a:t>non-</a:t>
            </a:r>
            <a:r>
              <a:rPr lang="en-US" dirty="0" err="1" smtClean="0"/>
              <a:t>perturbative</a:t>
            </a:r>
            <a:r>
              <a:rPr lang="en-US" dirty="0" smtClean="0"/>
              <a:t> </a:t>
            </a:r>
            <a:r>
              <a:rPr lang="en-US" dirty="0"/>
              <a:t>QCD aspects implemented in </a:t>
            </a:r>
            <a:r>
              <a:rPr lang="en-US" dirty="0" err="1"/>
              <a:t>hadronic</a:t>
            </a:r>
            <a:r>
              <a:rPr lang="en-US" dirty="0"/>
              <a:t> event </a:t>
            </a:r>
            <a:r>
              <a:rPr lang="en-US" dirty="0" smtClean="0"/>
              <a:t>generators.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384" y="812985"/>
            <a:ext cx="86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Pseudorapidity</a:t>
            </a:r>
            <a:r>
              <a:rPr lang="en-US" sz="2000" dirty="0" smtClean="0"/>
              <a:t> distribution of charged hadrons in inelastic </a:t>
            </a:r>
            <a:r>
              <a:rPr lang="en-US" sz="2000" dirty="0" err="1" smtClean="0"/>
              <a:t>pp</a:t>
            </a:r>
            <a:r>
              <a:rPr lang="en-US" sz="2000" dirty="0" smtClean="0"/>
              <a:t> collisions at 13 </a:t>
            </a:r>
            <a:r>
              <a:rPr lang="en-US" sz="2000" dirty="0" err="1" smtClean="0"/>
              <a:t>TeV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Using data collected with B=0T in CMS, and within the pixel detector acceptance (|</a:t>
            </a:r>
            <a:r>
              <a:rPr lang="en-US" sz="2000" dirty="0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/>
              <a:t>|&lt;2), using methods with both hit pairs and reconstructed tracks.</a:t>
            </a:r>
          </a:p>
          <a:p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30411" y="6097661"/>
            <a:ext cx="3014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Submitted to Phys. </a:t>
            </a:r>
            <a:r>
              <a:rPr lang="en-US" sz="1200" dirty="0" err="1" smtClean="0">
                <a:solidFill>
                  <a:srgbClr val="008000"/>
                </a:solidFill>
              </a:rPr>
              <a:t>Lett</a:t>
            </a:r>
            <a:r>
              <a:rPr lang="en-US" sz="1200" dirty="0" smtClean="0">
                <a:solidFill>
                  <a:srgbClr val="008000"/>
                </a:solidFill>
              </a:rPr>
              <a:t>. B (</a:t>
            </a:r>
            <a:r>
              <a:rPr lang="en-US" sz="1200" dirty="0">
                <a:solidFill>
                  <a:srgbClr val="008000"/>
                </a:solidFill>
              </a:rPr>
              <a:t>arXiv:1507.05915</a:t>
            </a:r>
            <a:r>
              <a:rPr lang="en-US" sz="1200" dirty="0" smtClean="0">
                <a:solidFill>
                  <a:srgbClr val="008000"/>
                </a:solidFill>
              </a:rPr>
              <a:t>)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1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3" name="Picture 3" descr="dimuonMassWithD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033" y="147529"/>
            <a:ext cx="4578747" cy="71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018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177" y="771571"/>
            <a:ext cx="868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Collected with various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from inclusive di-</a:t>
            </a:r>
            <a:r>
              <a:rPr lang="en-US" sz="2000" dirty="0" err="1" smtClean="0"/>
              <a:t>muons</a:t>
            </a:r>
            <a:r>
              <a:rPr lang="en-US" sz="2000" dirty="0" smtClean="0"/>
              <a:t> triggers at high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and low-mass non-resonant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to specialized triggers.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5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3" name="Picture 3" descr="dimuonMassWithD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033" y="147529"/>
            <a:ext cx="4578747" cy="71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018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177" y="771571"/>
            <a:ext cx="868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Collected with various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from inclusive di-</a:t>
            </a:r>
            <a:r>
              <a:rPr lang="en-US" sz="2000" dirty="0" err="1" smtClean="0"/>
              <a:t>muons</a:t>
            </a:r>
            <a:r>
              <a:rPr lang="en-US" sz="2000" dirty="0" smtClean="0"/>
              <a:t> triggers at high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and low-mass non-resonant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to specialized triggers.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6544235" y="3496235"/>
            <a:ext cx="1299883" cy="2032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2077" y="4676591"/>
            <a:ext cx="1375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n</a:t>
            </a:r>
            <a:r>
              <a:rPr lang="en-US" sz="2000" b="1" i="1" dirty="0" smtClean="0">
                <a:solidFill>
                  <a:srgbClr val="FF0000"/>
                </a:solidFill>
              </a:rPr>
              <a:t>ext page: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zoom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08" y="959207"/>
            <a:ext cx="5391964" cy="517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015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413" y="2594395"/>
            <a:ext cx="3287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Very good agreement of our simulation with the collision data.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6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spectrum: B-physics</a:t>
            </a:r>
            <a:endParaRPr lang="en-US" dirty="0"/>
          </a:p>
        </p:txBody>
      </p:sp>
      <p:pic>
        <p:nvPicPr>
          <p:cNvPr id="3" name="Picture 2" descr="evt-displ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" y="1277550"/>
            <a:ext cx="8679399" cy="47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600" y="828582"/>
            <a:ext cx="417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Very nice (possible) </a:t>
            </a:r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000" baseline="30000" dirty="0" smtClean="0">
                <a:solidFill>
                  <a:srgbClr val="FF0000"/>
                </a:solidFill>
              </a:rPr>
              <a:t>±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J/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K</a:t>
            </a:r>
            <a:r>
              <a:rPr lang="en-US" sz="2000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event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018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7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Di-jet mass spectrum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49" y="1942353"/>
            <a:ext cx="3943334" cy="403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2740" y="6105768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CMS-PAS-EXO-15-001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32" y="856196"/>
            <a:ext cx="3765821" cy="3795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0705" y="770673"/>
            <a:ext cx="1919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M(</a:t>
            </a:r>
            <a:r>
              <a:rPr lang="en-US" sz="2000" dirty="0" err="1" smtClean="0">
                <a:solidFill>
                  <a:srgbClr val="FF0000"/>
                </a:solidFill>
              </a:rPr>
              <a:t>jj</a:t>
            </a:r>
            <a:r>
              <a:rPr lang="en-US" sz="2000" dirty="0" smtClean="0">
                <a:solidFill>
                  <a:srgbClr val="FF0000"/>
                </a:solidFill>
              </a:rPr>
              <a:t>) = 5.4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396" y="795001"/>
            <a:ext cx="48506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Search for narrow di-jet resonances, where the QCD prediction is normalized to data.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3675529" y="3929529"/>
            <a:ext cx="835754" cy="72172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 flipV="1">
            <a:off x="4511283" y="3182471"/>
            <a:ext cx="1196246" cy="7753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070" y="4945529"/>
            <a:ext cx="1873851" cy="602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77" y="5712854"/>
            <a:ext cx="1196787" cy="2980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81188" y="5020235"/>
            <a:ext cx="131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function: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Di-jet mass spectrum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06" y="781491"/>
            <a:ext cx="4243294" cy="4047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4636513"/>
            <a:ext cx="5348941" cy="1347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6312" y="6101254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CMS-PAS-EXO-15-001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217" y="2677567"/>
            <a:ext cx="4441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searches with 13 </a:t>
            </a:r>
            <a:r>
              <a:rPr lang="en-US" sz="2400" dirty="0" err="1" smtClean="0"/>
              <a:t>TeV</a:t>
            </a:r>
            <a:r>
              <a:rPr lang="en-US" sz="2400" dirty="0" smtClean="0"/>
              <a:t> data that exceed the previous limits from Run-1 on new physics models.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556000" y="5020235"/>
            <a:ext cx="1837765" cy="17929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3"/>
          </p:cNvCxnSpPr>
          <p:nvPr/>
        </p:nvCxnSpPr>
        <p:spPr>
          <a:xfrm>
            <a:off x="5393765" y="5109882"/>
            <a:ext cx="22125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06312" y="4332941"/>
            <a:ext cx="118276" cy="776941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95958" y="3003176"/>
            <a:ext cx="0" cy="1270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9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Particle Physics: the Standard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16" y="870439"/>
            <a:ext cx="7103743" cy="5087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40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op quark pair events</a:t>
            </a:r>
            <a:endParaRPr lang="en-US" dirty="0"/>
          </a:p>
        </p:txBody>
      </p:sp>
      <p:pic>
        <p:nvPicPr>
          <p:cNvPr id="6" name="Shape 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350" y="781491"/>
            <a:ext cx="4475650" cy="43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4"/>
          <p:cNvSpPr txBox="1"/>
          <p:nvPr/>
        </p:nvSpPr>
        <p:spPr>
          <a:xfrm>
            <a:off x="6366541" y="2143930"/>
            <a:ext cx="2340410" cy="6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MET= 164.0 GeV</a:t>
            </a:r>
          </a:p>
        </p:txBody>
      </p:sp>
      <p:sp>
        <p:nvSpPr>
          <p:cNvPr id="8" name="Shape 55"/>
          <p:cNvSpPr txBox="1"/>
          <p:nvPr/>
        </p:nvSpPr>
        <p:spPr>
          <a:xfrm>
            <a:off x="6744463" y="3564633"/>
            <a:ext cx="1657688" cy="6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Muon p</a:t>
            </a:r>
            <a:r>
              <a:rPr lang="en" sz="800" baseline="-25000" dirty="0"/>
              <a:t>T</a:t>
            </a:r>
            <a:r>
              <a:rPr lang="en" sz="800" dirty="0"/>
              <a:t> = 53.8 GeV</a:t>
            </a:r>
          </a:p>
          <a:p>
            <a:pPr lvl="0" rtl="0">
              <a:spcBef>
                <a:spcPts val="0"/>
              </a:spcBef>
              <a:buNone/>
            </a:pPr>
            <a:endParaRPr sz="800" dirty="0"/>
          </a:p>
        </p:txBody>
      </p:sp>
      <p:sp>
        <p:nvSpPr>
          <p:cNvPr id="9" name="Shape 56"/>
          <p:cNvSpPr txBox="1"/>
          <p:nvPr/>
        </p:nvSpPr>
        <p:spPr>
          <a:xfrm>
            <a:off x="7267805" y="2971101"/>
            <a:ext cx="1058145" cy="6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Electron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dirty="0"/>
              <a:t>p</a:t>
            </a:r>
            <a:r>
              <a:rPr lang="en" sz="800" baseline="-25000" dirty="0"/>
              <a:t>T</a:t>
            </a:r>
            <a:r>
              <a:rPr lang="en" sz="800" dirty="0"/>
              <a:t> = 57.7</a:t>
            </a:r>
          </a:p>
        </p:txBody>
      </p:sp>
      <p:sp>
        <p:nvSpPr>
          <p:cNvPr id="10" name="Shape 57"/>
          <p:cNvSpPr txBox="1"/>
          <p:nvPr/>
        </p:nvSpPr>
        <p:spPr>
          <a:xfrm>
            <a:off x="7719285" y="2481491"/>
            <a:ext cx="1216265" cy="4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Jet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dirty="0"/>
              <a:t>p</a:t>
            </a:r>
            <a:r>
              <a:rPr lang="en" sz="800" baseline="-25000" dirty="0"/>
              <a:t>T</a:t>
            </a:r>
            <a:r>
              <a:rPr lang="en" sz="800" dirty="0"/>
              <a:t> = 81.6 GeV</a:t>
            </a:r>
          </a:p>
        </p:txBody>
      </p:sp>
      <p:sp>
        <p:nvSpPr>
          <p:cNvPr id="12" name="Shape 58"/>
          <p:cNvSpPr txBox="1"/>
          <p:nvPr/>
        </p:nvSpPr>
        <p:spPr>
          <a:xfrm>
            <a:off x="5698627" y="3257500"/>
            <a:ext cx="1679699" cy="6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Jet  p</a:t>
            </a:r>
            <a:r>
              <a:rPr lang="en" sz="800" baseline="-25000" dirty="0"/>
              <a:t>T</a:t>
            </a:r>
            <a:r>
              <a:rPr lang="en" sz="800" dirty="0"/>
              <a:t> = 56.8 GeV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396" y="795001"/>
            <a:ext cx="2660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Di-lepton final state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ee,e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 err="1" smtClean="0"/>
              <a:t>,</a:t>
            </a:r>
            <a:r>
              <a:rPr lang="en-US" sz="2400" dirty="0" err="1" smtClean="0">
                <a:latin typeface="Symbol" charset="2"/>
                <a:cs typeface="Symbol" charset="2"/>
              </a:rPr>
              <a:t>mm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18" y="851159"/>
            <a:ext cx="1708282" cy="114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75990" y="6038958"/>
            <a:ext cx="618249" cy="29721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45745" y="2756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53" y="1837764"/>
            <a:ext cx="4158593" cy="3017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768" y="4975922"/>
            <a:ext cx="5892800" cy="38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513" y="5481727"/>
            <a:ext cx="3459951" cy="4491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0411" y="6097661"/>
            <a:ext cx="2977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CMS-PAS-TOP-15-003; CMS-PAS-TOP-15-010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op quark pair 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00" y="820970"/>
            <a:ext cx="7602946" cy="5142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411" y="6097661"/>
            <a:ext cx="2977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CMS-PAS-TOP-15-003; CMS-PAS-TOP-10-005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30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Single top </a:t>
            </a:r>
            <a:r>
              <a:rPr lang="en-US" dirty="0"/>
              <a:t>quark events (t-channel)</a:t>
            </a:r>
          </a:p>
        </p:txBody>
      </p:sp>
      <p:pic>
        <p:nvPicPr>
          <p:cNvPr id="4" name="Shape 137"/>
          <p:cNvPicPr preferRelativeResize="0"/>
          <p:nvPr/>
        </p:nvPicPr>
        <p:blipFill rotWithShape="1">
          <a:blip r:embed="rId2">
            <a:alphaModFix/>
          </a:blip>
          <a:srcRect r="5996"/>
          <a:stretch/>
        </p:blipFill>
        <p:spPr>
          <a:xfrm>
            <a:off x="4779398" y="781491"/>
            <a:ext cx="4381499" cy="356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53" y="4657640"/>
            <a:ext cx="1665687" cy="146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4" y="5150956"/>
            <a:ext cx="5901150" cy="369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38" y="5976745"/>
            <a:ext cx="4838883" cy="347648"/>
          </a:xfrm>
          <a:prstGeom prst="rect">
            <a:avLst/>
          </a:prstGeom>
        </p:spPr>
      </p:pic>
      <p:cxnSp>
        <p:nvCxnSpPr>
          <p:cNvPr id="9" name="Curved Connector 8"/>
          <p:cNvCxnSpPr>
            <a:stCxn id="7" idx="3"/>
          </p:cNvCxnSpPr>
          <p:nvPr/>
        </p:nvCxnSpPr>
        <p:spPr>
          <a:xfrm flipV="1">
            <a:off x="6585321" y="5520355"/>
            <a:ext cx="1210893" cy="630214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697" y="5533865"/>
            <a:ext cx="4833788" cy="3901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344" y="5516542"/>
            <a:ext cx="15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HATHOR: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09934" y="5052729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pb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56" y="795001"/>
            <a:ext cx="4303054" cy="4137832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783119" y="4188092"/>
            <a:ext cx="3891352" cy="391789"/>
          </a:xfrm>
          <a:custGeom>
            <a:avLst/>
            <a:gdLst>
              <a:gd name="connsiteX0" fmla="*/ 3891352 w 3891352"/>
              <a:gd name="connsiteY0" fmla="*/ 391789 h 391789"/>
              <a:gd name="connsiteX1" fmla="*/ 2432095 w 3891352"/>
              <a:gd name="connsiteY1" fmla="*/ 108079 h 391789"/>
              <a:gd name="connsiteX2" fmla="*/ 770164 w 3891352"/>
              <a:gd name="connsiteY2" fmla="*/ 378279 h 391789"/>
              <a:gd name="connsiteX3" fmla="*/ 0 w 3891352"/>
              <a:gd name="connsiteY3" fmla="*/ 0 h 3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1352" h="391789">
                <a:moveTo>
                  <a:pt x="3891352" y="391789"/>
                </a:moveTo>
                <a:cubicBezTo>
                  <a:pt x="3421822" y="251060"/>
                  <a:pt x="2952293" y="110331"/>
                  <a:pt x="2432095" y="108079"/>
                </a:cubicBezTo>
                <a:cubicBezTo>
                  <a:pt x="1911897" y="105827"/>
                  <a:pt x="1175513" y="396292"/>
                  <a:pt x="770164" y="378279"/>
                </a:cubicBezTo>
                <a:cubicBezTo>
                  <a:pt x="364815" y="360266"/>
                  <a:pt x="0" y="0"/>
                  <a:pt x="0" y="0"/>
                </a:cubicBezTo>
              </a:path>
            </a:pathLst>
          </a:custGeom>
          <a:ln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620423" y="4579881"/>
            <a:ext cx="310767" cy="352952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17836" y="6123835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CMS-PAS-TOP-10-004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4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Single top quark events (t-channel)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87" y="781491"/>
            <a:ext cx="7617082" cy="5193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7836" y="6123835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CMS-PAS-TOP-10-004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8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Spectacular events at 13 </a:t>
            </a:r>
            <a:r>
              <a:rPr lang="en-US" sz="4800" dirty="0" err="1" smtClean="0">
                <a:solidFill>
                  <a:srgbClr val="EEECE1"/>
                </a:solidFill>
              </a:rPr>
              <a:t>TeV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CMS-PHO-PUBLIC-2013-008-1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40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tau tau", digital art, 2013.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3129" y="-489333"/>
            <a:ext cx="3648139" cy="9120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8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A very nice 4-lepton event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57" y="781491"/>
            <a:ext cx="7581685" cy="51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91560" y="3674713"/>
            <a:ext cx="1702466" cy="2701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016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A very nice 4-lepton event: </a:t>
            </a:r>
            <a:r>
              <a:rPr lang="en-US" dirty="0" smtClean="0">
                <a:solidFill>
                  <a:srgbClr val="FF0000"/>
                </a:solidFill>
              </a:rPr>
              <a:t>Higgs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57" y="781491"/>
            <a:ext cx="7581685" cy="51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9415" y="3647693"/>
            <a:ext cx="1905141" cy="3782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016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02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Initial searches for new physics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651" y="5674189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e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 final state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M(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) = 2.9 </a:t>
            </a:r>
            <a:r>
              <a:rPr lang="en-US" sz="2000" dirty="0" err="1">
                <a:solidFill>
                  <a:srgbClr val="FF0000"/>
                </a:solidFill>
              </a:rPr>
              <a:t>T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6706" y="6550223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CERN-CMS-DP-2015-039</a:t>
            </a:r>
          </a:p>
        </p:txBody>
      </p:sp>
    </p:spTree>
    <p:extLst>
      <p:ext uri="{BB962C8B-B14F-4D97-AF65-F5344CB8AC3E}">
        <p14:creationId xmlns:p14="http://schemas.microsoft.com/office/powerpoint/2010/main" val="1627896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Initial searches for new physics</a:t>
            </a:r>
            <a:endParaRPr lang="en-US" dirty="0"/>
          </a:p>
        </p:txBody>
      </p:sp>
      <p:pic>
        <p:nvPicPr>
          <p:cNvPr id="6" name="Picture 1" descr="bello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87959" y="5683171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Two top-tagged objects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M(top-tagged 1) = 176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pPr algn="r"/>
            <a:r>
              <a:rPr lang="en-US" dirty="0">
                <a:solidFill>
                  <a:srgbClr val="FF0000"/>
                </a:solidFill>
              </a:rPr>
              <a:t>M(top-tagged </a:t>
            </a:r>
            <a:r>
              <a:rPr lang="en-US" dirty="0" smtClean="0">
                <a:solidFill>
                  <a:srgbClr val="FF0000"/>
                </a:solidFill>
              </a:rPr>
              <a:t>2)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177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pPr algn="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(top-</a:t>
            </a:r>
            <a:r>
              <a:rPr lang="en-US" dirty="0" err="1" smtClean="0">
                <a:solidFill>
                  <a:srgbClr val="FF0000"/>
                </a:solidFill>
              </a:rPr>
              <a:t>antitop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2.5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1" descr="bello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t="19438"/>
          <a:stretch/>
        </p:blipFill>
        <p:spPr bwMode="auto">
          <a:xfrm>
            <a:off x="97764" y="4796040"/>
            <a:ext cx="3141484" cy="19390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rgbClr val="000000"/>
            </a:solidFill>
            <a:miter lim="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7405540" y="-5279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747" y="2197934"/>
            <a:ext cx="2116817" cy="17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50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Towards HL-LHC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CMS-PHO-PUBLIC-2013-009-1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0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ZZ", digital art, 2013.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7629" y="-489334"/>
            <a:ext cx="3648140" cy="912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0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 and beyond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65" y="856196"/>
            <a:ext cx="6250232" cy="5380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6" y="835530"/>
            <a:ext cx="5780156" cy="40629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31281" y="6123835"/>
            <a:ext cx="4467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All plots from CMS Phase-2 Technical Proposal </a:t>
            </a:r>
            <a:r>
              <a:rPr lang="en-US" sz="1200" dirty="0">
                <a:solidFill>
                  <a:srgbClr val="008000"/>
                </a:solidFill>
              </a:rPr>
              <a:t>CERN-LHCC-2015-010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1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6" y="835530"/>
            <a:ext cx="5780156" cy="40629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68"/>
          <a:stretch/>
        </p:blipFill>
        <p:spPr>
          <a:xfrm>
            <a:off x="1026338" y="1634707"/>
            <a:ext cx="5783526" cy="34297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66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6" y="835530"/>
            <a:ext cx="5780156" cy="40629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68"/>
          <a:stretch/>
        </p:blipFill>
        <p:spPr>
          <a:xfrm>
            <a:off x="1026338" y="1634707"/>
            <a:ext cx="5783526" cy="34297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362" y="1820239"/>
            <a:ext cx="5378178" cy="382170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3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6" y="835530"/>
            <a:ext cx="5780156" cy="40629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68"/>
          <a:stretch/>
        </p:blipFill>
        <p:spPr>
          <a:xfrm>
            <a:off x="1026338" y="1634707"/>
            <a:ext cx="5783526" cy="34297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362" y="1820239"/>
            <a:ext cx="5378178" cy="382170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794" y="1476532"/>
            <a:ext cx="5079832" cy="463255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6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42" y="1884485"/>
            <a:ext cx="8630558" cy="3138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6047" y="5268889"/>
            <a:ext cx="792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Two scenarios</a:t>
            </a:r>
            <a:r>
              <a:rPr lang="en-US" dirty="0" smtClean="0"/>
              <a:t>: (1) </a:t>
            </a:r>
            <a:r>
              <a:rPr lang="en-US" dirty="0" smtClean="0">
                <a:solidFill>
                  <a:srgbClr val="008000"/>
                </a:solidFill>
              </a:rPr>
              <a:t>where systematic uncertainties do not scale with more integrated luminosity</a:t>
            </a:r>
            <a:r>
              <a:rPr lang="en-US" dirty="0" smtClean="0"/>
              <a:t>, and (2) </a:t>
            </a:r>
            <a:r>
              <a:rPr lang="en-US" dirty="0" smtClean="0">
                <a:solidFill>
                  <a:srgbClr val="FF0000"/>
                </a:solidFill>
              </a:rPr>
              <a:t>where they do scale down with a factor of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582" y="783578"/>
            <a:ext cx="837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full LHC dataset to full HL-LHC dataset a factor of &gt;2 improvement in Higgs boson SM coupling precision (scaled from current measurements and assuming same detector performances with the full 300-3000/</a:t>
            </a:r>
            <a:r>
              <a:rPr lang="en-US" sz="2000" dirty="0" err="1" smtClean="0"/>
              <a:t>fb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55642" y="2798197"/>
            <a:ext cx="885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300/</a:t>
            </a:r>
            <a:r>
              <a:rPr lang="en-US" sz="2000" dirty="0" err="1" smtClean="0">
                <a:solidFill>
                  <a:srgbClr val="0000FF"/>
                </a:solidFill>
              </a:rPr>
              <a:t>fb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7101" y="2798197"/>
            <a:ext cx="101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3000/</a:t>
            </a:r>
            <a:r>
              <a:rPr lang="en-US" sz="2000" dirty="0" err="1" smtClean="0">
                <a:solidFill>
                  <a:srgbClr val="0000FF"/>
                </a:solidFill>
              </a:rPr>
              <a:t>fb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9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HL-LHC schedule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495"/>
          <a:stretch/>
        </p:blipFill>
        <p:spPr>
          <a:xfrm>
            <a:off x="0" y="1744565"/>
            <a:ext cx="9144000" cy="2814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537" y="4641415"/>
            <a:ext cx="862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HL-LHC “baseline” peak luminosity  5 x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 </a:t>
            </a:r>
            <a:r>
              <a:rPr lang="en-US" sz="2000" dirty="0" smtClean="0"/>
              <a:t>(now ~1 x </a:t>
            </a:r>
            <a:r>
              <a:rPr lang="en-US" sz="2000" dirty="0"/>
              <a:t>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 </a:t>
            </a:r>
            <a:r>
              <a:rPr lang="en-US" sz="2000" dirty="0" smtClean="0"/>
              <a:t>) with an average number of collisions per bunch crossing (pileup PU) of 140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“Ultimate” peak luminosity is 7.5 </a:t>
            </a:r>
            <a:r>
              <a:rPr lang="en-US" sz="2000" dirty="0"/>
              <a:t>x 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(i.e. 200 PU) potentially increasing integrated luminosity by 30%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68132" y="1077519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Phase-1 CMS Upgrades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87847" y="1488005"/>
            <a:ext cx="4130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4206" y="1730201"/>
            <a:ext cx="4215937" cy="1436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19927" y="1343834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Phase-2 CMS Upgrades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616477" y="1730201"/>
            <a:ext cx="1967729" cy="14364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23621" y="737816"/>
            <a:ext cx="4302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Phase-1: more in the presentation of K. </a:t>
            </a:r>
            <a:r>
              <a:rPr lang="en-US" sz="1600" dirty="0" err="1" smtClean="0">
                <a:solidFill>
                  <a:srgbClr val="008000"/>
                </a:solidFill>
              </a:rPr>
              <a:t>Borras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Phase-2: more in the presentation of D. </a:t>
            </a:r>
            <a:r>
              <a:rPr lang="en-US" sz="1600" dirty="0" err="1" smtClean="0">
                <a:solidFill>
                  <a:srgbClr val="008000"/>
                </a:solidFill>
              </a:rPr>
              <a:t>Contardo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HL-LHC: more luminosity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5442" y="4892548"/>
            <a:ext cx="74709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Maintain Phase-I detector performance, at 140 PU (baseline)  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Enable operation at 200 PU (ultimate), with moderate performance degradation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Radiation tolerance 3000 fb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  <a:r>
              <a:rPr lang="en-US" sz="2000" dirty="0" smtClean="0">
                <a:solidFill>
                  <a:srgbClr val="000000"/>
                </a:solidFill>
              </a:rPr>
              <a:t> margin up to 4000 fb</a:t>
            </a:r>
            <a:r>
              <a:rPr lang="en-US" sz="2000" baseline="30000" dirty="0" smtClean="0">
                <a:solidFill>
                  <a:srgbClr val="000000"/>
                </a:solidFill>
              </a:rPr>
              <a:t>-1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5202" y="4470380"/>
            <a:ext cx="7291608" cy="48731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>
                <a:latin typeface="+mj-lt"/>
              </a:rPr>
              <a:t>CMS Phase-</a:t>
            </a:r>
            <a:r>
              <a:rPr lang="en-US" sz="2800" dirty="0" smtClean="0">
                <a:latin typeface="+mj-lt"/>
              </a:rPr>
              <a:t>II (i.e. HL-LHC) </a:t>
            </a:r>
            <a:r>
              <a:rPr lang="en-US" sz="2800" dirty="0">
                <a:latin typeface="+mj-lt"/>
              </a:rPr>
              <a:t>upgrade </a:t>
            </a:r>
            <a:r>
              <a:rPr lang="en-US" sz="2800" dirty="0" smtClean="0">
                <a:latin typeface="+mj-lt"/>
              </a:rPr>
              <a:t>goals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51" y="1242918"/>
            <a:ext cx="8455544" cy="3052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2795" y="3931402"/>
            <a:ext cx="399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Top quark pair event with 140 PU events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89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luminosity, i.e. more radiation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7" y="1008788"/>
            <a:ext cx="8626956" cy="4827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3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Upgrades for the CMS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13168" y="1485900"/>
            <a:ext cx="8605174" cy="3634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5095" y="6023819"/>
            <a:ext cx="3551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More in the presentation of D. </a:t>
            </a:r>
            <a:r>
              <a:rPr lang="en-US" sz="1600" dirty="0" err="1" smtClean="0">
                <a:solidFill>
                  <a:srgbClr val="008000"/>
                </a:solidFill>
              </a:rPr>
              <a:t>Contardo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14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Status of the CMS experiment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086" y="1298012"/>
            <a:ext cx="86779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Excellent detector performance during Run-1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&gt;400 journal papers, including a major discovery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Successful program during LS1 (2013-2014)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Well prepared for 13 </a:t>
            </a:r>
            <a:r>
              <a:rPr lang="en-US" sz="2800" dirty="0" err="1" smtClean="0">
                <a:solidFill>
                  <a:srgbClr val="0000FF"/>
                </a:solidFill>
              </a:rPr>
              <a:t>TeV</a:t>
            </a:r>
            <a:r>
              <a:rPr lang="en-US" sz="2800" dirty="0" smtClean="0">
                <a:solidFill>
                  <a:srgbClr val="0000FF"/>
                </a:solidFill>
              </a:rPr>
              <a:t> collisions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First 13 </a:t>
            </a:r>
            <a:r>
              <a:rPr lang="en-US" sz="2800" dirty="0" err="1" smtClean="0">
                <a:solidFill>
                  <a:srgbClr val="0000FF"/>
                </a:solidFill>
              </a:rPr>
              <a:t>TeV</a:t>
            </a:r>
            <a:r>
              <a:rPr lang="en-US" sz="2800" dirty="0" smtClean="0">
                <a:solidFill>
                  <a:srgbClr val="0000FF"/>
                </a:solidFill>
              </a:rPr>
              <a:t> results appear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En-route for another long list of new physics insights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Preparing for our future research at the HL-LHC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Large Hadron Collider @ CERN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8" y="781491"/>
            <a:ext cx="7808436" cy="522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05651" y="1001061"/>
            <a:ext cx="7579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Colliding protons and heavy ions up to the highest energies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experiment</a:t>
            </a:r>
            <a:endParaRPr lang="en-US" dirty="0"/>
          </a:p>
        </p:txBody>
      </p:sp>
      <p:pic>
        <p:nvPicPr>
          <p:cNvPr id="3" name="Screen Shot 2015-04-17 at Fri, Apr 17 4.15.20 am.png"/>
          <p:cNvPicPr/>
          <p:nvPr/>
        </p:nvPicPr>
        <p:blipFill rotWithShape="1">
          <a:blip r:embed="rId2">
            <a:extLst/>
          </a:blip>
          <a:srcRect b="1836"/>
          <a:stretch/>
        </p:blipFill>
        <p:spPr>
          <a:xfrm>
            <a:off x="999859" y="808511"/>
            <a:ext cx="8076581" cy="50548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999859" y="5093260"/>
            <a:ext cx="1770026" cy="7700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Collaboration</a:t>
            </a:r>
            <a:endParaRPr lang="en-US" dirty="0"/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89" y="862551"/>
            <a:ext cx="7623817" cy="508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72699" y="5401208"/>
            <a:ext cx="580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EECE1"/>
                </a:solidFill>
              </a:rPr>
              <a:t>m</a:t>
            </a:r>
            <a:r>
              <a:rPr lang="en-US" sz="2400" dirty="0" smtClean="0">
                <a:solidFill>
                  <a:srgbClr val="EEECE1"/>
                </a:solidFill>
              </a:rPr>
              <a:t>ore than 200 institutions from 43 countries</a:t>
            </a:r>
            <a:endParaRPr lang="en-US" sz="2400" dirty="0">
              <a:solidFill>
                <a:srgbClr val="EEECE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2727" y="5866208"/>
            <a:ext cx="729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Iran + Turkey in CMS is ~2.8% of the total CMS members.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2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Collaboration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9" y="1016001"/>
            <a:ext cx="7904362" cy="4758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2701" y="-428984"/>
            <a:ext cx="3652252" cy="91306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rgbClr val="EEECE1"/>
                </a:solidFill>
              </a:rPr>
              <a:t>Run-1 results at 7 and 8 </a:t>
            </a:r>
            <a:r>
              <a:rPr lang="en-US" sz="5400" dirty="0" err="1" smtClean="0">
                <a:solidFill>
                  <a:srgbClr val="EEECE1"/>
                </a:solidFill>
              </a:rPr>
              <a:t>TeV</a:t>
            </a:r>
            <a:endParaRPr lang="en-US" sz="54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CMS-PHO-PUBLIC-2013-005-1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690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EEECE1"/>
                </a:solidFill>
              </a:rPr>
              <a:t>Xavier </a:t>
            </a:r>
            <a:r>
              <a:rPr lang="en-US" sz="1300" dirty="0" err="1">
                <a:solidFill>
                  <a:srgbClr val="EEECE1"/>
                </a:solidFill>
              </a:rPr>
              <a:t>Cortada</a:t>
            </a:r>
            <a:r>
              <a:rPr lang="en-US" sz="1300" dirty="0">
                <a:solidFill>
                  <a:srgbClr val="EEECE1"/>
                </a:solidFill>
              </a:rPr>
              <a:t> (with the participation of physicist Pete Markowitz), "In search of the Higgs boson: H -&gt; WW", digital art, 2013.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14725</TotalTime>
  <Words>1805</Words>
  <Application>Microsoft Macintosh PowerPoint</Application>
  <PresentationFormat>On-screen Show (4:3)</PresentationFormat>
  <Paragraphs>193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1_Office Theme</vt:lpstr>
      <vt:lpstr>Custom Design</vt:lpstr>
      <vt:lpstr>Status of the CMS experiment</vt:lpstr>
      <vt:lpstr>Particle Physics</vt:lpstr>
      <vt:lpstr>Particle Physics: the Standard Model</vt:lpstr>
      <vt:lpstr>… and beyond</vt:lpstr>
      <vt:lpstr>The Large Hadron Collider @ CERN</vt:lpstr>
      <vt:lpstr>The CMS experiment</vt:lpstr>
      <vt:lpstr>The CMS Collaboration</vt:lpstr>
      <vt:lpstr>The CMS Collaboration</vt:lpstr>
      <vt:lpstr>PowerPoint Presentation</vt:lpstr>
      <vt:lpstr>Discovery of a Higgs particle</vt:lpstr>
      <vt:lpstr>… more CMS Publications</vt:lpstr>
      <vt:lpstr>Cross-section measurements</vt:lpstr>
      <vt:lpstr>Searches for new physics</vt:lpstr>
      <vt:lpstr>Heavy Ion physics with CMS</vt:lpstr>
      <vt:lpstr>PowerPoint Presentation</vt:lpstr>
      <vt:lpstr>LS1 program</vt:lpstr>
      <vt:lpstr>Evolution of the L1 trigger</vt:lpstr>
      <vt:lpstr>PowerPoint Presentation</vt:lpstr>
      <vt:lpstr>Data collected by CMS</vt:lpstr>
      <vt:lpstr>Cryogenic system for CMS magnet</vt:lpstr>
      <vt:lpstr>Cross-sections from 7/8 to 13 TeV</vt:lpstr>
      <vt:lpstr>Performance of the experiment</vt:lpstr>
      <vt:lpstr>First physics publication at 13 TeV</vt:lpstr>
      <vt:lpstr>Di-muon mass spectrum</vt:lpstr>
      <vt:lpstr>Di-muon mass spectrum</vt:lpstr>
      <vt:lpstr>Di-muon mass spectrum</vt:lpstr>
      <vt:lpstr>Di-muon mass spectrum: B-physics</vt:lpstr>
      <vt:lpstr>Di-jet mass spectrum</vt:lpstr>
      <vt:lpstr>Di-jet mass spectrum</vt:lpstr>
      <vt:lpstr>Top quark pair events</vt:lpstr>
      <vt:lpstr>Top quark pair events</vt:lpstr>
      <vt:lpstr>Single top quark events (t-channel)</vt:lpstr>
      <vt:lpstr>Single top quark events (t-channel)</vt:lpstr>
      <vt:lpstr>PowerPoint Presentation</vt:lpstr>
      <vt:lpstr>A very nice 4-lepton event</vt:lpstr>
      <vt:lpstr>A very nice 4-lepton event: Higgs?</vt:lpstr>
      <vt:lpstr>Initial searches for new physics</vt:lpstr>
      <vt:lpstr>Initial searches for new physics</vt:lpstr>
      <vt:lpstr>PowerPoint Presentation</vt:lpstr>
      <vt:lpstr>More luminosity at HL-LHC</vt:lpstr>
      <vt:lpstr>More luminosity at HL-LHC</vt:lpstr>
      <vt:lpstr>More luminosity at HL-LHC</vt:lpstr>
      <vt:lpstr>More luminosity at HL-LHC</vt:lpstr>
      <vt:lpstr>More luminosity at HL-LHC</vt:lpstr>
      <vt:lpstr>HL-LHC schedule</vt:lpstr>
      <vt:lpstr>HL-LHC: more luminosity</vt:lpstr>
      <vt:lpstr>More luminosity, i.e. more radiation</vt:lpstr>
      <vt:lpstr>Upgrades for the CMS experiment</vt:lpstr>
      <vt:lpstr>Status of the CMS experiment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Top Quark Physics</dc:title>
  <dc:creator>xxxx yyyy</dc:creator>
  <cp:lastModifiedBy>xxxx yyyy</cp:lastModifiedBy>
  <cp:revision>295</cp:revision>
  <dcterms:created xsi:type="dcterms:W3CDTF">2014-05-12T13:48:43Z</dcterms:created>
  <dcterms:modified xsi:type="dcterms:W3CDTF">2015-09-29T05:34:24Z</dcterms:modified>
</cp:coreProperties>
</file>