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32" r:id="rId3"/>
    <p:sldId id="358" r:id="rId4"/>
    <p:sldId id="359" r:id="rId5"/>
    <p:sldId id="360" r:id="rId6"/>
    <p:sldId id="361" r:id="rId7"/>
    <p:sldId id="362" r:id="rId8"/>
    <p:sldId id="355" r:id="rId9"/>
    <p:sldId id="357" r:id="rId10"/>
    <p:sldId id="336" r:id="rId11"/>
    <p:sldId id="344" r:id="rId12"/>
    <p:sldId id="346" r:id="rId13"/>
    <p:sldId id="347" r:id="rId14"/>
    <p:sldId id="348" r:id="rId15"/>
    <p:sldId id="356" r:id="rId16"/>
    <p:sldId id="329" r:id="rId17"/>
    <p:sldId id="341" r:id="rId18"/>
    <p:sldId id="335" r:id="rId19"/>
    <p:sldId id="330" r:id="rId20"/>
    <p:sldId id="331" r:id="rId21"/>
    <p:sldId id="327" r:id="rId22"/>
    <p:sldId id="328" r:id="rId23"/>
    <p:sldId id="339" r:id="rId24"/>
  </p:sldIdLst>
  <p:sldSz cx="9144000" cy="6858000" type="screen4x3"/>
  <p:notesSz cx="6858000" cy="9144000"/>
  <p:custDataLst>
    <p:tags r:id="rId28"/>
  </p:custDataLst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FFC5"/>
    <a:srgbClr val="3333CC"/>
    <a:srgbClr val="7F7358"/>
    <a:srgbClr val="ABB202"/>
    <a:srgbClr val="5F6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-10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tags" Target="tags/tag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F2213-510A-584B-A01C-DB89EDD714E9}" type="datetimeFigureOut">
              <a:rPr lang="en-US" smtClean="0"/>
              <a:t>24/09/12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467CC-DCED-F240-97B8-0F0158E8B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94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Click to edit Master text styles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</a:t>
            </a:r>
          </a:p>
          <a:p>
            <a:pPr lvl="4"/>
            <a:r>
              <a:rPr lang="nl-NL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9E1BC82-AF40-4892-A489-C531877B9512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88019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0"/>
            <a:ext cx="9140825" cy="5235575"/>
          </a:xfrm>
          <a:prstGeom prst="rect">
            <a:avLst/>
          </a:prstGeom>
          <a:solidFill>
            <a:srgbClr val="7F7358"/>
          </a:solidFill>
          <a:ln w="9525">
            <a:solidFill>
              <a:srgbClr val="7F735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2" charset="0"/>
              <a:ea typeface="+mn-ea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218113" y="6638925"/>
            <a:ext cx="3922712" cy="215900"/>
          </a:xfrm>
          <a:prstGeom prst="rect">
            <a:avLst/>
          </a:prstGeom>
          <a:solidFill>
            <a:srgbClr val="5F604A"/>
          </a:solidFill>
          <a:ln w="9525">
            <a:solidFill>
              <a:srgbClr val="5F604A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2" charset="0"/>
              <a:ea typeface="+mn-ea"/>
            </a:endParaRPr>
          </a:p>
        </p:txBody>
      </p:sp>
      <p:pic>
        <p:nvPicPr>
          <p:cNvPr id="6" name="Picture 10" descr="VUB_logo sig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5541963"/>
            <a:ext cx="3490913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79500" y="1619250"/>
            <a:ext cx="7772400" cy="2097088"/>
          </a:xfrm>
          <a:noFill/>
        </p:spPr>
        <p:txBody>
          <a:bodyPr lIns="0" tIns="0"/>
          <a:lstStyle>
            <a:lvl1pPr>
              <a:defRPr sz="3500"/>
            </a:lvl1pPr>
          </a:lstStyle>
          <a:p>
            <a:r>
              <a:rPr lang="nl-NL"/>
              <a:t>Titel van de presentatie</a:t>
            </a:r>
            <a:br>
              <a:rPr lang="nl-NL"/>
            </a:br>
            <a:endParaRPr lang="nl-NL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079500" y="4138613"/>
            <a:ext cx="7740650" cy="5857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 typeface="Verdana" pitchFamily="-112" charset="0"/>
              <a:buNone/>
              <a:defRPr sz="2000"/>
            </a:lvl1pPr>
          </a:lstStyle>
          <a:p>
            <a:r>
              <a:rPr lang="nl-NL"/>
              <a:t>Click to edit Master subtitle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 rIns="91440" bIns="45720"/>
          <a:lstStyle>
            <a:lvl1pPr>
              <a:defRPr sz="1000"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 lIns="0" tIns="0" rIns="0" bIns="0"/>
          <a:lstStyle>
            <a:lvl1pPr algn="l">
              <a:defRPr sz="1000">
                <a:latin typeface="Verdana" pitchFamily="-112" charset="0"/>
              </a:defRPr>
            </a:lvl1pPr>
          </a:lstStyle>
          <a:p>
            <a:fld id="{5BF79506-E104-4D7A-93C9-7A49E9D6F6FB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</p:spPr>
        <p:txBody>
          <a:bodyPr anchor="t"/>
          <a:lstStyle>
            <a:lvl1pPr algn="r">
              <a:defRPr sz="1000"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AB1EA678-D128-4C05-9D2C-5DEB0E69BC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0"/>
            <a:ext cx="2284412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4013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041FA237-77C4-4A3A-AC5C-498D3EB539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0825" cy="14398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401D71DC-74E8-4528-8C63-0BCB68A602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D898BB03-D48C-462D-A47D-97D4D7DB1E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C9191DF5-3F4D-41BA-ABCA-D19AC41489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50B6EF24-A9DB-4C46-A2B5-CA8451D59B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5D362091-2103-4D6C-B2E9-1CBF661041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C3AC8682-2403-459D-BD11-A0602EAC23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BB6733E5-C8D3-427F-AF86-9984C92027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B1F7897D-D148-4513-B11B-CF772F78B4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p. </a:t>
            </a:r>
            <a:fld id="{37B6E201-6B84-4E72-B8DE-DF8322F628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6207125"/>
            <a:ext cx="9140825" cy="647700"/>
          </a:xfrm>
          <a:prstGeom prst="rect">
            <a:avLst/>
          </a:prstGeom>
          <a:solidFill>
            <a:srgbClr val="ABB202"/>
          </a:solidFill>
          <a:ln w="9525">
            <a:solidFill>
              <a:srgbClr val="ABB20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2" charset="0"/>
              <a:ea typeface="+mn-ea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0825" cy="1439863"/>
          </a:xfrm>
          <a:prstGeom prst="rect">
            <a:avLst/>
          </a:prstGeom>
          <a:solidFill>
            <a:srgbClr val="5F604A"/>
          </a:solidFill>
          <a:ln w="9525">
            <a:noFill/>
            <a:miter lim="800000"/>
            <a:headEnd/>
            <a:tailEnd/>
          </a:ln>
        </p:spPr>
        <p:txBody>
          <a:bodyPr vert="horz" wrap="square" lIns="792000" tIns="432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/>
              <a:t>Titel van de Slide</a:t>
            </a:r>
            <a:endParaRPr lang="nl-NL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97663" y="6550025"/>
            <a:ext cx="10874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Verdana" pitchFamily="-112" charset="0"/>
              </a:defRPr>
            </a:lvl1pPr>
          </a:lstStyle>
          <a:p>
            <a:r>
              <a:rPr lang="en-US" smtClean="0"/>
              <a:t>27-9-2010</a:t>
            </a:r>
            <a:endParaRPr lang="nl-NL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5219700" y="6207125"/>
            <a:ext cx="3922713" cy="215900"/>
          </a:xfrm>
          <a:prstGeom prst="rect">
            <a:avLst/>
          </a:prstGeom>
          <a:solidFill>
            <a:srgbClr val="5F604A"/>
          </a:solidFill>
          <a:ln w="9525">
            <a:solidFill>
              <a:srgbClr val="5F604A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2" charset="0"/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6525" y="6543675"/>
            <a:ext cx="64912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Verdana" pitchFamily="-112" charset="0"/>
              </a:defRPr>
            </a:lvl1pPr>
          </a:lstStyle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8800" y="6505575"/>
            <a:ext cx="8318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p. </a:t>
            </a:r>
            <a:fld id="{DF87CF84-777E-4879-9A40-0602161671F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ＭＳ Ｐゴシック" pitchFamily="-112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-112" charset="0"/>
          <a:ea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-112" charset="0"/>
          <a:ea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-112" charset="0"/>
          <a:ea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-112" charset="0"/>
          <a:ea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Verdana" pitchFamily="-112" charset="0"/>
        <a:buChar char=" "/>
        <a:defRPr sz="4000">
          <a:solidFill>
            <a:srgbClr val="5F604A"/>
          </a:solidFill>
          <a:latin typeface="+mn-lt"/>
          <a:ea typeface="ＭＳ Ｐゴシック" pitchFamily="-112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rgbClr val="7F7358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7F7358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F7358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7F7358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F7358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F7358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F7358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F7358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aiv.vub.ac.be/opaweb/index?page=variantoo&amp;omaNummer=16505&amp;doelgroep=TS&amp;language=nl" TargetMode="External"/><Relationship Id="rId3" Type="http://schemas.openxmlformats.org/officeDocument/2006/relationships/hyperlink" Target="http://aiv.vub.ac.be/opaweb/index?page=variantoo&amp;omaNummer=16711&amp;doelgroep=TS&amp;language=nl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e.vub.ac.be/dntk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vub.ac.be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e.vub.ac.be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e.vub.ac.be/dntk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iv.vub.ac.be/opaweb/index?page=variantoo&amp;omaNummer=10495&amp;doelgroep=TS&amp;language=nl" TargetMode="External"/><Relationship Id="rId4" Type="http://schemas.openxmlformats.org/officeDocument/2006/relationships/hyperlink" Target="http://aiv.vub.ac.be/opaweb/index?page=variantoo&amp;omaNummer=16704&amp;doelgroep=TS&amp;language=nl" TargetMode="External"/><Relationship Id="rId5" Type="http://schemas.openxmlformats.org/officeDocument/2006/relationships/hyperlink" Target="http://aiv.vub.ac.be/opaweb/index?page=variantoo&amp;omaNummer=10496&amp;doelgroep=TS&amp;language=nl" TargetMode="External"/><Relationship Id="rId6" Type="http://schemas.openxmlformats.org/officeDocument/2006/relationships/hyperlink" Target="http://aiv.vub.ac.be/opaweb/index?page=variantoo&amp;omaNummer=16624&amp;doelgroep=TS&amp;language=nl" TargetMode="External"/><Relationship Id="rId7" Type="http://schemas.openxmlformats.org/officeDocument/2006/relationships/hyperlink" Target="http://aiv.vub.ac.be/opaweb/index?page=variantoo&amp;omaNummer=16521&amp;doelgroep=TS&amp;language=nl" TargetMode="External"/><Relationship Id="rId8" Type="http://schemas.openxmlformats.org/officeDocument/2006/relationships/hyperlink" Target="http://aiv.vub.ac.be/opaweb/index?page=variantoo&amp;omaNummer=16522&amp;doelgroep=TS&amp;language=nl" TargetMode="External"/><Relationship Id="rId9" Type="http://schemas.openxmlformats.org/officeDocument/2006/relationships/hyperlink" Target="http://aiv.vub.ac.be/opaweb/index?page=variantoo&amp;omaNummer=10497&amp;doelgroep=TS&amp;language=nl" TargetMode="External"/><Relationship Id="rId10" Type="http://schemas.openxmlformats.org/officeDocument/2006/relationships/hyperlink" Target="http://aiv.vub.ac.be/opaweb/index?page=variantoo&amp;omaNummer=17304&amp;doelgroep=TS&amp;language=nl" TargetMode="External"/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aiv.vub.ac.be/opaweb/index?page=variantoo&amp;omaNummer=16513&amp;doelgroep=TS&amp;language=n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fld id="{25E51B09-85D4-45D2-995A-2ED1A76C449A}" type="slidenum">
              <a:rPr lang="nl-NL"/>
              <a:pPr/>
              <a:t>1</a:t>
            </a:fld>
            <a:endParaRPr lang="nl-NL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54100" y="936625"/>
            <a:ext cx="7045325" cy="627063"/>
          </a:xfrm>
          <a:noFill/>
        </p:spPr>
        <p:txBody>
          <a:bodyPr/>
          <a:lstStyle/>
          <a:p>
            <a:pPr eaLnBrk="1" hangingPunct="1"/>
            <a:r>
              <a:rPr lang="en-US" sz="4000" dirty="0" smtClean="0"/>
              <a:t>Welkom in de </a:t>
            </a:r>
            <a:r>
              <a:rPr lang="en-US" sz="4000" dirty="0" err="1" smtClean="0"/>
              <a:t>opleidingen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err="1" smtClean="0"/>
              <a:t>Fysica</a:t>
            </a:r>
            <a:r>
              <a:rPr lang="en-US" sz="4000" dirty="0" smtClean="0"/>
              <a:t> en </a:t>
            </a:r>
            <a:r>
              <a:rPr lang="en-US" sz="4000" dirty="0" err="1" smtClean="0"/>
              <a:t>Sterrenkunde</a:t>
            </a:r>
            <a:endParaRPr lang="en-US" sz="4000" dirty="0" smtClean="0"/>
          </a:p>
        </p:txBody>
      </p:sp>
      <p:sp>
        <p:nvSpPr>
          <p:cNvPr id="15366" name="Text Box 4"/>
          <p:cNvSpPr txBox="1">
            <a:spLocks noChangeArrowheads="1"/>
          </p:cNvSpPr>
          <p:nvPr/>
        </p:nvSpPr>
        <p:spPr bwMode="auto">
          <a:xfrm>
            <a:off x="3147957" y="3373438"/>
            <a:ext cx="27788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Verdana" pitchFamily="-112" charset="0"/>
              </a:rPr>
              <a:t>Jorgen </a:t>
            </a:r>
            <a:r>
              <a:rPr lang="en-US" sz="2400" dirty="0" err="1" smtClean="0">
                <a:solidFill>
                  <a:schemeClr val="bg1"/>
                </a:solidFill>
                <a:latin typeface="Verdana" pitchFamily="-112" charset="0"/>
              </a:rPr>
              <a:t>D’Hondt</a:t>
            </a:r>
            <a:endParaRPr lang="en-US" sz="2400" dirty="0">
              <a:solidFill>
                <a:schemeClr val="bg1"/>
              </a:solidFill>
              <a:latin typeface="Verdana" pitchFamily="-112" charset="0"/>
            </a:endParaRPr>
          </a:p>
        </p:txBody>
      </p:sp>
      <p:sp>
        <p:nvSpPr>
          <p:cNvPr id="15368" name="Text Box 6"/>
          <p:cNvSpPr txBox="1">
            <a:spLocks noChangeArrowheads="1"/>
          </p:cNvSpPr>
          <p:nvPr/>
        </p:nvSpPr>
        <p:spPr bwMode="auto">
          <a:xfrm>
            <a:off x="2765365" y="4079875"/>
            <a:ext cx="36323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Verdana" pitchFamily="-112" charset="0"/>
              </a:rPr>
              <a:t>Voorzitter</a:t>
            </a:r>
            <a:r>
              <a:rPr lang="en-US" sz="1600" dirty="0">
                <a:solidFill>
                  <a:schemeClr val="bg1"/>
                </a:solidFill>
                <a:latin typeface="Verdana" pitchFamily="-11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Verdana" pitchFamily="-112" charset="0"/>
              </a:rPr>
              <a:t>Vakgroep</a:t>
            </a:r>
            <a:r>
              <a:rPr lang="en-US" sz="1600" dirty="0">
                <a:solidFill>
                  <a:schemeClr val="bg1"/>
                </a:solidFill>
                <a:latin typeface="Verdana" pitchFamily="-112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Verdana" pitchFamily="-112" charset="0"/>
              </a:rPr>
              <a:t>Natuurkunde</a:t>
            </a:r>
            <a:endParaRPr lang="en-US" sz="1600" dirty="0">
              <a:solidFill>
                <a:schemeClr val="bg1"/>
              </a:solidFill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E1AB8640-A530-4951-9FE6-45359096FA7B}" type="slidenum">
              <a:rPr lang="en-US"/>
              <a:pPr/>
              <a:t>10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Eerste bachelor: keuze (0 tot 10 SP)</a:t>
            </a:r>
            <a:endParaRPr lang="nl-NL" smtClean="0"/>
          </a:p>
        </p:txBody>
      </p:sp>
      <p:graphicFrame>
        <p:nvGraphicFramePr>
          <p:cNvPr id="141339" name="Group 27"/>
          <p:cNvGraphicFramePr>
            <a:graphicFrameLocks noGrp="1"/>
          </p:cNvGraphicFramePr>
          <p:nvPr>
            <p:ph idx="1"/>
          </p:nvPr>
        </p:nvGraphicFramePr>
        <p:xfrm>
          <a:off x="187325" y="1600200"/>
          <a:ext cx="8818563" cy="4525963"/>
        </p:xfrm>
        <a:graphic>
          <a:graphicData uri="http://schemas.openxmlformats.org/drawingml/2006/table">
            <a:tbl>
              <a:tblPr/>
              <a:tblGrid>
                <a:gridCol w="4897438"/>
                <a:gridCol w="2370137"/>
                <a:gridCol w="1550988"/>
              </a:tblGrid>
              <a:tr h="22637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2"/>
                        </a:rPr>
                        <a:t>Evolutie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2de semester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3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21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3"/>
                        </a:rPr>
                        <a:t>Seminarie Actuele Wetenschappen en Samenleving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Jaaropleidings-onderdeel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3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99B97AE7-7BAF-4D35-A12C-A94C6D417EA4}" type="slidenum">
              <a:rPr lang="en-US"/>
              <a:pPr/>
              <a:t>11</a:t>
            </a:fld>
            <a:endParaRPr lang="en-US"/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Informatie</a:t>
            </a:r>
            <a:r>
              <a:rPr lang="en-US" dirty="0" smtClean="0"/>
              <a:t> over de </a:t>
            </a:r>
            <a:r>
              <a:rPr lang="en-US" dirty="0" err="1" smtClean="0"/>
              <a:t>aanbeidingen</a:t>
            </a:r>
            <a:r>
              <a:rPr lang="en-US" dirty="0" smtClean="0"/>
              <a:t>…</a:t>
            </a:r>
            <a:endParaRPr lang="nl-NL" dirty="0" smtClean="0"/>
          </a:p>
        </p:txBody>
      </p:sp>
      <p:sp>
        <p:nvSpPr>
          <p:cNvPr id="20486" name="Text Box 3"/>
          <p:cNvSpPr txBox="1">
            <a:spLocks noChangeArrowheads="1"/>
          </p:cNvSpPr>
          <p:nvPr/>
        </p:nvSpPr>
        <p:spPr bwMode="auto">
          <a:xfrm>
            <a:off x="1724836" y="1658377"/>
            <a:ext cx="56178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>
                <a:latin typeface="Verdana" pitchFamily="-112" charset="0"/>
                <a:hlinkClick r:id="rId2"/>
              </a:rPr>
              <a:t>http://</a:t>
            </a:r>
            <a:r>
              <a:rPr lang="nl-NL" sz="3200" dirty="0" err="1">
                <a:latin typeface="Verdana" pitchFamily="-112" charset="0"/>
                <a:hlinkClick r:id="rId2"/>
              </a:rPr>
              <a:t>we.vub.ac.be</a:t>
            </a:r>
            <a:r>
              <a:rPr lang="nl-NL" sz="3200" dirty="0">
                <a:latin typeface="Verdana" pitchFamily="-112" charset="0"/>
                <a:hlinkClick r:id="rId2"/>
              </a:rPr>
              <a:t>/</a:t>
            </a:r>
            <a:r>
              <a:rPr lang="nl-NL" sz="3200" dirty="0" err="1">
                <a:latin typeface="Verdana" pitchFamily="-112" charset="0"/>
                <a:hlinkClick r:id="rId2"/>
              </a:rPr>
              <a:t>dntk</a:t>
            </a:r>
            <a:r>
              <a:rPr lang="nl-NL" sz="3200" dirty="0">
                <a:latin typeface="Verdana" pitchFamily="-112" charset="0"/>
                <a:hlinkClick r:id="rId2"/>
              </a:rPr>
              <a:t>/</a:t>
            </a:r>
            <a:endParaRPr lang="nl-NL" sz="3200" dirty="0"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82053F43-DFD5-473B-B748-CE9731F6915B}" type="slidenum">
              <a:rPr lang="en-US"/>
              <a:pPr/>
              <a:t>12</a:t>
            </a:fld>
            <a:endParaRPr lang="en-US"/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Kalender</a:t>
            </a:r>
            <a:r>
              <a:rPr lang="en-US" dirty="0" smtClean="0"/>
              <a:t> van het </a:t>
            </a:r>
            <a:r>
              <a:rPr lang="en-US" dirty="0" err="1" smtClean="0"/>
              <a:t>academiejaar</a:t>
            </a:r>
            <a:endParaRPr lang="nl-NL" dirty="0" smtClean="0"/>
          </a:p>
        </p:txBody>
      </p:sp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2137324" y="1711610"/>
            <a:ext cx="43322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 dirty="0">
                <a:latin typeface="Verdana" pitchFamily="-112" charset="0"/>
                <a:hlinkClick r:id="rId2"/>
              </a:rPr>
              <a:t>http://</a:t>
            </a:r>
            <a:r>
              <a:rPr lang="nl-NL" sz="2800" dirty="0" err="1">
                <a:latin typeface="Verdana" pitchFamily="-112" charset="0"/>
                <a:hlinkClick r:id="rId2"/>
              </a:rPr>
              <a:t>www.vub.ac.be</a:t>
            </a:r>
            <a:r>
              <a:rPr lang="nl-NL" sz="2800" dirty="0">
                <a:latin typeface="Verdana" pitchFamily="-112" charset="0"/>
                <a:hlinkClick r:id="rId2"/>
              </a:rPr>
              <a:t>/</a:t>
            </a:r>
            <a:endParaRPr lang="nl-NL" sz="2800" dirty="0"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9274BE9C-D556-4909-996A-AF6FD91D8077}" type="slidenum">
              <a:rPr lang="en-US"/>
              <a:pPr/>
              <a:t>13</a:t>
            </a:fld>
            <a:endParaRPr lang="en-US"/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Tussentijdse evaluatie</a:t>
            </a:r>
            <a:endParaRPr lang="nl-NL" smtClean="0"/>
          </a:p>
        </p:txBody>
      </p:sp>
      <p:sp>
        <p:nvSpPr>
          <p:cNvPr id="26630" name="Text Box 3"/>
          <p:cNvSpPr txBox="1">
            <a:spLocks noChangeArrowheads="1"/>
          </p:cNvSpPr>
          <p:nvPr/>
        </p:nvSpPr>
        <p:spPr bwMode="auto">
          <a:xfrm>
            <a:off x="85725" y="1689294"/>
            <a:ext cx="895629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Lessen </a:t>
            </a:r>
            <a:r>
              <a:rPr lang="en-US" dirty="0" err="1">
                <a:latin typeface="Verdana" pitchFamily="-112" charset="0"/>
              </a:rPr>
              <a:t>eerste</a:t>
            </a:r>
            <a:r>
              <a:rPr lang="en-US" dirty="0">
                <a:latin typeface="Verdana" pitchFamily="-112" charset="0"/>
              </a:rPr>
              <a:t> semester BA1: </a:t>
            </a:r>
            <a:r>
              <a:rPr lang="en-US" dirty="0" err="1">
                <a:latin typeface="Verdana" pitchFamily="-112" charset="0"/>
              </a:rPr>
              <a:t>weken</a:t>
            </a:r>
            <a:r>
              <a:rPr lang="en-US" dirty="0">
                <a:latin typeface="Verdana" pitchFamily="-112" charset="0"/>
              </a:rPr>
              <a:t> 1-5 en 7-13</a:t>
            </a:r>
            <a:r>
              <a:rPr lang="en-US" sz="1600" dirty="0">
                <a:latin typeface="Verdana" pitchFamily="-112" charset="0"/>
              </a:rPr>
              <a:t/>
            </a:r>
            <a:br>
              <a:rPr lang="en-US" sz="1600" dirty="0">
                <a:latin typeface="Verdana" pitchFamily="-112" charset="0"/>
              </a:rPr>
            </a:br>
            <a:endParaRPr lang="en-US" sz="1600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nl-NL" dirty="0">
                <a:latin typeface="Verdana" pitchFamily="-112" charset="0"/>
              </a:rPr>
              <a:t> Week 6: verplichte tussentijdse evaluatie voor </a:t>
            </a:r>
            <a:r>
              <a:rPr lang="nl-NL" dirty="0" smtClean="0">
                <a:latin typeface="Verdana" pitchFamily="-112" charset="0"/>
              </a:rPr>
              <a:t>Lineaire </a:t>
            </a:r>
            <a:r>
              <a:rPr lang="nl-NL" dirty="0" smtClean="0">
                <a:latin typeface="Verdana" pitchFamily="-112" charset="0"/>
              </a:rPr>
              <a:t>Algebra </a:t>
            </a:r>
            <a:r>
              <a:rPr lang="nl-NL" dirty="0" smtClean="0">
                <a:latin typeface="Verdana" pitchFamily="-112" charset="0"/>
              </a:rPr>
              <a:t>en </a:t>
            </a:r>
            <a:r>
              <a:rPr lang="nl-NL" dirty="0">
                <a:latin typeface="Verdana" pitchFamily="-112" charset="0"/>
              </a:rPr>
              <a:t>Chemie</a:t>
            </a:r>
          </a:p>
        </p:txBody>
      </p:sp>
      <p:sp>
        <p:nvSpPr>
          <p:cNvPr id="26631" name="Text Box 4"/>
          <p:cNvSpPr txBox="1">
            <a:spLocks noChangeArrowheads="1"/>
          </p:cNvSpPr>
          <p:nvPr/>
        </p:nvSpPr>
        <p:spPr bwMode="auto">
          <a:xfrm>
            <a:off x="430213" y="2770381"/>
            <a:ext cx="868699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-112" charset="2"/>
              <a:buChar char="Ø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kan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enkel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positief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meetellen</a:t>
            </a:r>
            <a:r>
              <a:rPr lang="en-US" dirty="0">
                <a:latin typeface="Verdana" pitchFamily="-112" charset="0"/>
              </a:rPr>
              <a:t> in </a:t>
            </a:r>
            <a:r>
              <a:rPr lang="en-US" dirty="0" err="1">
                <a:latin typeface="Verdana" pitchFamily="-112" charset="0"/>
              </a:rPr>
              <a:t>examenresultaat</a:t>
            </a:r>
            <a:r>
              <a:rPr lang="en-US" dirty="0">
                <a:latin typeface="Verdana" pitchFamily="-112" charset="0"/>
              </a:rPr>
              <a:t> (details: </a:t>
            </a:r>
            <a:r>
              <a:rPr lang="en-US" dirty="0" err="1">
                <a:latin typeface="Verdana" pitchFamily="-112" charset="0"/>
              </a:rPr>
              <a:t>titularis</a:t>
            </a:r>
            <a:r>
              <a:rPr lang="en-US" dirty="0">
                <a:latin typeface="Verdana" pitchFamily="-112" charset="0"/>
              </a:rPr>
              <a:t>)</a:t>
            </a:r>
          </a:p>
          <a:p>
            <a:pPr>
              <a:buFont typeface="Wingdings" pitchFamily="-112" charset="2"/>
              <a:buChar char="Ø"/>
            </a:pPr>
            <a:endParaRPr lang="en-US" dirty="0">
              <a:latin typeface="Verdana" pitchFamily="-112" charset="0"/>
            </a:endParaRPr>
          </a:p>
          <a:p>
            <a:pPr>
              <a:buFont typeface="Wingdings" pitchFamily="-112" charset="2"/>
              <a:buChar char="Ø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kennismaking</a:t>
            </a:r>
            <a:r>
              <a:rPr lang="en-US" dirty="0">
                <a:latin typeface="Verdana" pitchFamily="-112" charset="0"/>
              </a:rPr>
              <a:t> met </a:t>
            </a:r>
            <a:r>
              <a:rPr lang="en-US" dirty="0" err="1">
                <a:latin typeface="Verdana" pitchFamily="-112" charset="0"/>
              </a:rPr>
              <a:t>wijze</a:t>
            </a:r>
            <a:r>
              <a:rPr lang="en-US" dirty="0">
                <a:latin typeface="Verdana" pitchFamily="-112" charset="0"/>
              </a:rPr>
              <a:t> van </a:t>
            </a:r>
            <a:r>
              <a:rPr lang="en-US" dirty="0" err="1">
                <a:latin typeface="Verdana" pitchFamily="-112" charset="0"/>
              </a:rPr>
              <a:t>examineren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aan</a:t>
            </a:r>
            <a:r>
              <a:rPr lang="en-US" dirty="0">
                <a:latin typeface="Verdana" pitchFamily="-112" charset="0"/>
              </a:rPr>
              <a:t> de </a:t>
            </a:r>
            <a:r>
              <a:rPr lang="en-US" dirty="0" err="1">
                <a:latin typeface="Verdana" pitchFamily="-112" charset="0"/>
              </a:rPr>
              <a:t>universiteit</a:t>
            </a:r>
            <a:endParaRPr lang="en-US" dirty="0">
              <a:latin typeface="Verdana" pitchFamily="-112" charset="0"/>
            </a:endParaRPr>
          </a:p>
          <a:p>
            <a:pPr>
              <a:buFont typeface="Wingdings" pitchFamily="-112" charset="2"/>
              <a:buChar char="Ø"/>
            </a:pPr>
            <a:endParaRPr lang="en-US" dirty="0">
              <a:latin typeface="Verdana" pitchFamily="-112" charset="0"/>
            </a:endParaRPr>
          </a:p>
          <a:p>
            <a:pPr>
              <a:buFont typeface="Wingdings" pitchFamily="-112" charset="2"/>
              <a:buChar char="Ø"/>
            </a:pPr>
            <a:r>
              <a:rPr lang="en-US" dirty="0">
                <a:latin typeface="Verdana" pitchFamily="-112" charset="0"/>
              </a:rPr>
              <a:t> feedback en </a:t>
            </a:r>
            <a:r>
              <a:rPr lang="en-US" dirty="0" err="1">
                <a:latin typeface="Verdana" pitchFamily="-112" charset="0"/>
              </a:rPr>
              <a:t>remediëring</a:t>
            </a:r>
            <a:r>
              <a:rPr lang="en-US" dirty="0">
                <a:latin typeface="Verdana" pitchFamily="-112" charset="0"/>
              </a:rPr>
              <a:t> door </a:t>
            </a:r>
            <a:r>
              <a:rPr lang="en-US" b="1" dirty="0">
                <a:solidFill>
                  <a:srgbClr val="FF0000"/>
                </a:solidFill>
                <a:latin typeface="Verdana" pitchFamily="-112" charset="0"/>
              </a:rPr>
              <a:t>Centrum </a:t>
            </a:r>
            <a:r>
              <a:rPr lang="en-US" b="1" dirty="0" err="1">
                <a:solidFill>
                  <a:srgbClr val="FF0000"/>
                </a:solidFill>
                <a:latin typeface="Verdana" pitchFamily="-112" charset="0"/>
              </a:rPr>
              <a:t>voor</a:t>
            </a:r>
            <a:r>
              <a:rPr lang="en-US" b="1" dirty="0">
                <a:solidFill>
                  <a:srgbClr val="FF0000"/>
                </a:solidFill>
                <a:latin typeface="Verdana" pitchFamily="-11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erdana" pitchFamily="-112" charset="0"/>
              </a:rPr>
              <a:t>Studie</a:t>
            </a:r>
            <a:r>
              <a:rPr lang="en-US" b="1" dirty="0">
                <a:solidFill>
                  <a:srgbClr val="FF0000"/>
                </a:solidFill>
                <a:latin typeface="Verdana" pitchFamily="-112" charset="0"/>
              </a:rPr>
              <a:t> en </a:t>
            </a:r>
            <a:r>
              <a:rPr lang="en-US" b="1" dirty="0" err="1" smtClean="0">
                <a:solidFill>
                  <a:srgbClr val="FF0000"/>
                </a:solidFill>
                <a:latin typeface="Verdana" pitchFamily="-112" charset="0"/>
              </a:rPr>
              <a:t>Begeleiding</a:t>
            </a:r>
            <a:endParaRPr lang="en-US" b="1" dirty="0" smtClean="0">
              <a:solidFill>
                <a:srgbClr val="FF0000"/>
              </a:solidFill>
              <a:latin typeface="Verdana" pitchFamily="-112" charset="0"/>
            </a:endParaRPr>
          </a:p>
          <a:p>
            <a:pPr>
              <a:buFont typeface="Wingdings" pitchFamily="-112" charset="2"/>
              <a:buChar char="Ø"/>
            </a:pPr>
            <a:endParaRPr lang="en-US" dirty="0">
              <a:latin typeface="Verdana" pitchFamily="-112" charset="0"/>
            </a:endParaRPr>
          </a:p>
          <a:p>
            <a:pPr>
              <a:buFont typeface="Wingdings" pitchFamily="-112" charset="2"/>
              <a:buChar char="Ø"/>
            </a:pP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ook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altijd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welkom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bij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voorzitter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examencommissie</a:t>
            </a:r>
            <a:r>
              <a:rPr lang="en-US" dirty="0" smtClean="0">
                <a:latin typeface="Verdana" pitchFamily="-112" charset="0"/>
              </a:rPr>
              <a:t> of </a:t>
            </a:r>
            <a:r>
              <a:rPr lang="en-US" dirty="0" err="1" smtClean="0">
                <a:latin typeface="Verdana" pitchFamily="-112" charset="0"/>
              </a:rPr>
              <a:t>andere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proffen</a:t>
            </a:r>
            <a:endParaRPr lang="en-US" dirty="0" smtClean="0">
              <a:latin typeface="Verdana" pitchFamily="-112" charset="0"/>
            </a:endParaRPr>
          </a:p>
          <a:p>
            <a:pPr>
              <a:buFont typeface="Wingdings" pitchFamily="-112" charset="2"/>
              <a:buChar char="Ø"/>
            </a:pPr>
            <a:endParaRPr lang="en-US" dirty="0">
              <a:latin typeface="Verdana" pitchFamily="-112" charset="0"/>
            </a:endParaRPr>
          </a:p>
          <a:p>
            <a:endParaRPr lang="en-US" dirty="0"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E6BC3B8E-CD01-4A4C-8EF0-E720208A8DD8}" type="slidenum">
              <a:rPr lang="en-US"/>
              <a:pPr/>
              <a:t>14</a:t>
            </a:fld>
            <a:endParaRPr lang="en-US"/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Studeren: advies en hulp</a:t>
            </a:r>
            <a:endParaRPr lang="nl-NL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08948">
            <a:off x="3580512" y="2011222"/>
            <a:ext cx="4249716" cy="3075248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 rot="795274">
            <a:off x="2784130" y="1515535"/>
            <a:ext cx="6150301" cy="4352863"/>
          </a:xfrm>
          <a:prstGeom prst="cloudCallout">
            <a:avLst>
              <a:gd name="adj1" fmla="val -71402"/>
              <a:gd name="adj2" fmla="val 4035"/>
            </a:avLst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28" y="2557545"/>
            <a:ext cx="1414319" cy="3474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E6BC3B8E-CD01-4A4C-8EF0-E720208A8DD8}" type="slidenum">
              <a:rPr lang="en-US"/>
              <a:pPr/>
              <a:t>15</a:t>
            </a:fld>
            <a:endParaRPr lang="en-US"/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Studeren: advies en hulp</a:t>
            </a:r>
            <a:endParaRPr lang="nl-NL" smtClean="0"/>
          </a:p>
        </p:txBody>
      </p:sp>
      <p:sp>
        <p:nvSpPr>
          <p:cNvPr id="27654" name="Text Box 3"/>
          <p:cNvSpPr txBox="1">
            <a:spLocks noChangeArrowheads="1"/>
          </p:cNvSpPr>
          <p:nvPr/>
        </p:nvSpPr>
        <p:spPr bwMode="auto">
          <a:xfrm>
            <a:off x="117475" y="1570717"/>
            <a:ext cx="894829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Reken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>
                <a:latin typeface="Verdana" pitchFamily="-112" charset="0"/>
              </a:rPr>
              <a:t>op 2 </a:t>
            </a:r>
            <a:r>
              <a:rPr lang="en-US" dirty="0" err="1">
                <a:latin typeface="Verdana" pitchFamily="-112" charset="0"/>
              </a:rPr>
              <a:t>à</a:t>
            </a:r>
            <a:r>
              <a:rPr lang="en-US" dirty="0">
                <a:latin typeface="Verdana" pitchFamily="-112" charset="0"/>
              </a:rPr>
              <a:t> 3 </a:t>
            </a:r>
            <a:r>
              <a:rPr lang="en-US" dirty="0" err="1">
                <a:latin typeface="Verdana" pitchFamily="-112" charset="0"/>
              </a:rPr>
              <a:t>uur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werk</a:t>
            </a:r>
            <a:r>
              <a:rPr lang="en-US" dirty="0">
                <a:latin typeface="Verdana" pitchFamily="-112" charset="0"/>
              </a:rPr>
              <a:t> per </a:t>
            </a:r>
            <a:r>
              <a:rPr lang="en-US" dirty="0" err="1">
                <a:latin typeface="Verdana" pitchFamily="-112" charset="0"/>
              </a:rPr>
              <a:t>weekdag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na</a:t>
            </a:r>
            <a:r>
              <a:rPr lang="en-US" dirty="0">
                <a:latin typeface="Verdana" pitchFamily="-112" charset="0"/>
              </a:rPr>
              <a:t> de lessen, plus </a:t>
            </a:r>
            <a:r>
              <a:rPr lang="en-US" dirty="0" err="1">
                <a:latin typeface="Verdana" pitchFamily="-112" charset="0"/>
              </a:rPr>
              <a:t>een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volle</a:t>
            </a:r>
            <a:r>
              <a:rPr lang="en-US" dirty="0">
                <a:latin typeface="Verdana" pitchFamily="-112" charset="0"/>
              </a:rPr>
              <a:t> dag 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err="1">
                <a:latin typeface="Verdana" pitchFamily="-112" charset="0"/>
              </a:rPr>
              <a:t>tijdens</a:t>
            </a:r>
            <a:r>
              <a:rPr lang="en-US" dirty="0">
                <a:latin typeface="Verdana" pitchFamily="-112" charset="0"/>
              </a:rPr>
              <a:t> het weekend</a:t>
            </a:r>
            <a:r>
              <a:rPr lang="en-US" sz="1600" dirty="0">
                <a:latin typeface="Verdana" pitchFamily="-112" charset="0"/>
              </a:rPr>
              <a:t/>
            </a:r>
            <a:br>
              <a:rPr lang="en-US" sz="1600" dirty="0">
                <a:latin typeface="Verdana" pitchFamily="-112" charset="0"/>
              </a:rPr>
            </a:br>
            <a:endParaRPr lang="nl-NL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nl-NL" dirty="0">
                <a:latin typeface="Verdana" pitchFamily="-112" charset="0"/>
              </a:rPr>
              <a:t> Hulp is beschikbaar voor studenten die bereid zijn hard te werken, onder</a:t>
            </a:r>
          </a:p>
          <a:p>
            <a:r>
              <a:rPr lang="nl-NL" dirty="0">
                <a:latin typeface="Verdana" pitchFamily="-112" charset="0"/>
              </a:rPr>
              <a:t>   andere op het Centrum voor Studie en Begeleiding. Aarzel niet eventuele</a:t>
            </a:r>
          </a:p>
          <a:p>
            <a:r>
              <a:rPr lang="nl-NL" dirty="0">
                <a:latin typeface="Verdana" pitchFamily="-112" charset="0"/>
              </a:rPr>
              <a:t>   studieproblemen meteen te melden.</a:t>
            </a:r>
          </a:p>
          <a:p>
            <a:endParaRPr lang="nl-NL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nl-NL" dirty="0">
                <a:latin typeface="Verdana" pitchFamily="-112" charset="0"/>
              </a:rPr>
              <a:t> Assistenten en proffen zijn ook bereikbaar (pauze tijdens les, email, </a:t>
            </a:r>
          </a:p>
          <a:p>
            <a:r>
              <a:rPr lang="nl-NL" dirty="0">
                <a:latin typeface="Verdana" pitchFamily="-112" charset="0"/>
              </a:rPr>
              <a:t>   afspraak). Praat vooral ook met jaargenoten als je stukken van de </a:t>
            </a:r>
          </a:p>
          <a:p>
            <a:r>
              <a:rPr lang="nl-NL" dirty="0">
                <a:latin typeface="Verdana" pitchFamily="-112" charset="0"/>
              </a:rPr>
              <a:t>   leerstof niet </a:t>
            </a:r>
            <a:r>
              <a:rPr lang="nl-NL" dirty="0" smtClean="0">
                <a:latin typeface="Verdana" pitchFamily="-112" charset="0"/>
              </a:rPr>
              <a:t>begrijpt.</a:t>
            </a:r>
            <a:endParaRPr lang="nl-NL" dirty="0">
              <a:latin typeface="Verdana" pitchFamily="-112" charset="0"/>
            </a:endParaRPr>
          </a:p>
          <a:p>
            <a:endParaRPr lang="nl-NL" dirty="0" smtClean="0">
              <a:latin typeface="Verdana" pitchFamily="-112" charset="0"/>
            </a:endParaRPr>
          </a:p>
          <a:p>
            <a:r>
              <a:rPr lang="en-US" i="1" dirty="0" err="1" smtClean="0">
                <a:latin typeface="Verdana" pitchFamily="-112" charset="0"/>
              </a:rPr>
              <a:t>mocht</a:t>
            </a:r>
            <a:r>
              <a:rPr lang="en-US" i="1" dirty="0" smtClean="0">
                <a:latin typeface="Verdana" pitchFamily="-112" charset="0"/>
              </a:rPr>
              <a:t> </a:t>
            </a:r>
            <a:r>
              <a:rPr lang="en-US" i="1" dirty="0">
                <a:latin typeface="Verdana" pitchFamily="-112" charset="0"/>
              </a:rPr>
              <a:t>je </a:t>
            </a:r>
            <a:r>
              <a:rPr lang="en-US" i="1" dirty="0" err="1">
                <a:latin typeface="Verdana" pitchFamily="-112" charset="0"/>
              </a:rPr>
              <a:t>beslissen</a:t>
            </a:r>
            <a:r>
              <a:rPr lang="en-US" i="1" dirty="0">
                <a:latin typeface="Verdana" pitchFamily="-112" charset="0"/>
              </a:rPr>
              <a:t> je studies stop </a:t>
            </a:r>
            <a:r>
              <a:rPr lang="en-US" i="1" dirty="0" err="1">
                <a:latin typeface="Verdana" pitchFamily="-112" charset="0"/>
              </a:rPr>
              <a:t>te</a:t>
            </a:r>
            <a:r>
              <a:rPr lang="en-US" i="1" dirty="0">
                <a:latin typeface="Verdana" pitchFamily="-112" charset="0"/>
              </a:rPr>
              <a:t> </a:t>
            </a:r>
            <a:r>
              <a:rPr lang="en-US" i="1" dirty="0" err="1">
                <a:latin typeface="Verdana" pitchFamily="-112" charset="0"/>
              </a:rPr>
              <a:t>zetten</a:t>
            </a:r>
            <a:r>
              <a:rPr lang="en-US" i="1" dirty="0">
                <a:latin typeface="Verdana" pitchFamily="-112" charset="0"/>
              </a:rPr>
              <a:t>, </a:t>
            </a:r>
            <a:r>
              <a:rPr lang="en-US" i="1" dirty="0" err="1">
                <a:latin typeface="Verdana" pitchFamily="-112" charset="0"/>
              </a:rPr>
              <a:t>heroriënteer</a:t>
            </a:r>
            <a:r>
              <a:rPr lang="en-US" i="1" dirty="0">
                <a:latin typeface="Verdana" pitchFamily="-112" charset="0"/>
              </a:rPr>
              <a:t> je </a:t>
            </a:r>
            <a:r>
              <a:rPr lang="en-US" i="1" dirty="0" err="1">
                <a:latin typeface="Verdana" pitchFamily="-112" charset="0"/>
              </a:rPr>
              <a:t>dan</a:t>
            </a:r>
            <a:r>
              <a:rPr lang="en-US" i="1" dirty="0">
                <a:latin typeface="Verdana" pitchFamily="-112" charset="0"/>
              </a:rPr>
              <a:t> </a:t>
            </a:r>
            <a:r>
              <a:rPr lang="en-US" i="1" dirty="0" err="1">
                <a:latin typeface="Verdana" pitchFamily="-112" charset="0"/>
              </a:rPr>
              <a:t>vroeg</a:t>
            </a:r>
            <a:endParaRPr lang="en-US" i="1" dirty="0">
              <a:latin typeface="Verdana" pitchFamily="-112" charset="0"/>
            </a:endParaRPr>
          </a:p>
          <a:p>
            <a:r>
              <a:rPr lang="en-US" i="1" dirty="0">
                <a:latin typeface="Verdana" pitchFamily="-112" charset="0"/>
              </a:rPr>
              <a:t>   </a:t>
            </a:r>
            <a:r>
              <a:rPr lang="en-US" i="1" dirty="0" err="1">
                <a:latin typeface="Verdana" pitchFamily="-112" charset="0"/>
              </a:rPr>
              <a:t>genoeg</a:t>
            </a:r>
            <a:r>
              <a:rPr lang="en-US" i="1" dirty="0">
                <a:latin typeface="Verdana" pitchFamily="-112" charset="0"/>
              </a:rPr>
              <a:t> en </a:t>
            </a:r>
            <a:r>
              <a:rPr lang="en-US" i="1" dirty="0" err="1">
                <a:latin typeface="Verdana" pitchFamily="-112" charset="0"/>
              </a:rPr>
              <a:t>schrijf</a:t>
            </a:r>
            <a:r>
              <a:rPr lang="en-US" i="1" dirty="0">
                <a:latin typeface="Verdana" pitchFamily="-112" charset="0"/>
              </a:rPr>
              <a:t> je op </a:t>
            </a:r>
            <a:r>
              <a:rPr lang="en-US" i="1" dirty="0" err="1">
                <a:latin typeface="Verdana" pitchFamily="-112" charset="0"/>
              </a:rPr>
              <a:t>tijd</a:t>
            </a:r>
            <a:r>
              <a:rPr lang="en-US" i="1" dirty="0">
                <a:latin typeface="Verdana" pitchFamily="-112" charset="0"/>
              </a:rPr>
              <a:t> </a:t>
            </a:r>
            <a:r>
              <a:rPr lang="en-US" i="1" dirty="0" err="1">
                <a:latin typeface="Verdana" pitchFamily="-112" charset="0"/>
              </a:rPr>
              <a:t>uit</a:t>
            </a:r>
            <a:r>
              <a:rPr lang="en-US" i="1" dirty="0">
                <a:latin typeface="Verdana" pitchFamily="-112" charset="0"/>
              </a:rPr>
              <a:t>!</a:t>
            </a:r>
          </a:p>
          <a:p>
            <a:endParaRPr lang="nl-NL" dirty="0">
              <a:latin typeface="Verdana" pitchFamily="-11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796" y="5720880"/>
            <a:ext cx="471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Begeleiding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smtClean="0">
                <a:solidFill>
                  <a:srgbClr val="FF0000"/>
                </a:solidFill>
              </a:rPr>
              <a:t>CSB via </a:t>
            </a:r>
            <a:r>
              <a:rPr lang="en-US" b="1" dirty="0" smtClean="0">
                <a:solidFill>
                  <a:srgbClr val="FF0000"/>
                </a:solidFill>
                <a:hlinkClick r:id="rId2"/>
              </a:rPr>
              <a:t>http</a:t>
            </a:r>
            <a:r>
              <a:rPr lang="en-US" b="1" dirty="0">
                <a:solidFill>
                  <a:srgbClr val="FF0000"/>
                </a:solidFill>
                <a:hlinkClick r:id="rId2"/>
              </a:rPr>
              <a:t>://</a:t>
            </a:r>
            <a:r>
              <a:rPr lang="en-US" b="1" dirty="0" err="1">
                <a:solidFill>
                  <a:srgbClr val="FF0000"/>
                </a:solidFill>
                <a:hlinkClick r:id="rId2"/>
              </a:rPr>
              <a:t>we.vub.ac.be</a:t>
            </a:r>
            <a:r>
              <a:rPr lang="en-US" b="1" dirty="0">
                <a:solidFill>
                  <a:srgbClr val="FF0000"/>
                </a:solidFill>
                <a:hlinkClick r:id="rId2"/>
              </a:rPr>
              <a:t>/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44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3FBDA5F6-C728-44F6-A484-EA67E9E7B78E}" type="slidenum">
              <a:rPr lang="en-US"/>
              <a:pPr/>
              <a:t>16</a:t>
            </a:fld>
            <a:endParaRPr lang="en-US"/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Bachelorproef (BA3)</a:t>
            </a:r>
            <a:endParaRPr lang="nl-NL" smtClean="0"/>
          </a:p>
        </p:txBody>
      </p:sp>
      <p:sp>
        <p:nvSpPr>
          <p:cNvPr id="31750" name="Text Box 3"/>
          <p:cNvSpPr txBox="1">
            <a:spLocks noChangeArrowheads="1"/>
          </p:cNvSpPr>
          <p:nvPr/>
        </p:nvSpPr>
        <p:spPr bwMode="auto">
          <a:xfrm>
            <a:off x="79375" y="2008188"/>
            <a:ext cx="900430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>
                <a:latin typeface="Verdana" pitchFamily="-112" charset="0"/>
              </a:rPr>
              <a:t> Tijdens laatste jaar van BA-opleiding (inschrijving waarbij </a:t>
            </a:r>
            <a:r>
              <a:rPr lang="nl-NL">
                <a:latin typeface="Verdana" pitchFamily="-112" charset="0"/>
              </a:rPr>
              <a:t>met de andere </a:t>
            </a:r>
          </a:p>
          <a:p>
            <a:r>
              <a:rPr lang="nl-NL">
                <a:latin typeface="Verdana" pitchFamily="-112" charset="0"/>
              </a:rPr>
              <a:t>   gekozen opleidingsonderdelen het volledige bachelortraject van minstens</a:t>
            </a:r>
          </a:p>
          <a:p>
            <a:r>
              <a:rPr lang="nl-NL">
                <a:latin typeface="Verdana" pitchFamily="-112" charset="0"/>
              </a:rPr>
              <a:t>   180 SP wordt ingevuld)</a:t>
            </a:r>
            <a:r>
              <a:rPr lang="nl-NL"/>
              <a:t> </a:t>
            </a:r>
            <a:r>
              <a:rPr lang="en-US">
                <a:latin typeface="Verdana" pitchFamily="-112" charset="0"/>
              </a:rPr>
              <a:t> </a:t>
            </a:r>
          </a:p>
          <a:p>
            <a:pPr>
              <a:buFontTx/>
              <a:buChar char="•"/>
            </a:pPr>
            <a:endParaRPr lang="en-US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>
                <a:latin typeface="Verdana" pitchFamily="-112" charset="0"/>
              </a:rPr>
              <a:t> Zoek begeleider binnen een van onze onderzoeksgroepen (of erbuiten)</a:t>
            </a:r>
          </a:p>
          <a:p>
            <a:pPr>
              <a:buFontTx/>
              <a:buChar char="•"/>
            </a:pPr>
            <a:endParaRPr lang="en-US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>
                <a:latin typeface="Verdana" pitchFamily="-112" charset="0"/>
              </a:rPr>
              <a:t> Informatie over mogelijke onderwerpen zal door Prof. Nick van Eijndhoven</a:t>
            </a:r>
          </a:p>
          <a:p>
            <a:r>
              <a:rPr lang="en-US">
                <a:latin typeface="Verdana" pitchFamily="-112" charset="0"/>
              </a:rPr>
              <a:t>   worden rondgestuurd</a:t>
            </a:r>
          </a:p>
          <a:p>
            <a:endParaRPr lang="en-US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>
                <a:latin typeface="Verdana" pitchFamily="-112" charset="0"/>
              </a:rPr>
              <a:t> Over meer formele aspecten (procedures, rapporteringsvereisten, </a:t>
            </a:r>
          </a:p>
          <a:p>
            <a:r>
              <a:rPr lang="en-US">
                <a:latin typeface="Verdana" pitchFamily="-112" charset="0"/>
              </a:rPr>
              <a:t>   deadlines) zal je geïnformeerd worden door de voorzitter van de</a:t>
            </a:r>
          </a:p>
          <a:p>
            <a:r>
              <a:rPr lang="en-US">
                <a:latin typeface="Verdana" pitchFamily="-112" charset="0"/>
              </a:rPr>
              <a:t>   examencommissie, Prof. Jan Danckaert</a:t>
            </a:r>
          </a:p>
          <a:p>
            <a:r>
              <a:rPr lang="en-US">
                <a:latin typeface="Verdana" pitchFamily="-112" charset="0"/>
              </a:rPr>
              <a:t>   </a:t>
            </a:r>
            <a:endParaRPr lang="nl-NL"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327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D0B6A321-CD11-45DA-B2DC-EBF51203334F}" type="slidenum">
              <a:rPr lang="en-US"/>
              <a:pPr/>
              <a:t>17</a:t>
            </a:fld>
            <a:endParaRPr lang="en-US"/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Toelichting</a:t>
            </a:r>
            <a:r>
              <a:rPr lang="en-US" dirty="0" smtClean="0"/>
              <a:t> </a:t>
            </a:r>
            <a:r>
              <a:rPr lang="en-US" dirty="0" smtClean="0"/>
              <a:t>Bachelor </a:t>
            </a:r>
            <a:r>
              <a:rPr lang="en-US" dirty="0" err="1" smtClean="0"/>
              <a:t>examens</a:t>
            </a:r>
            <a:endParaRPr lang="nl-NL" dirty="0" smtClean="0"/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420813"/>
            <a:ext cx="9144000" cy="4706937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BE" sz="1800" b="1" dirty="0" smtClean="0">
                <a:solidFill>
                  <a:schemeClr val="tx1"/>
                </a:solidFill>
              </a:rPr>
              <a:t>Flexibiliteit </a:t>
            </a:r>
            <a:r>
              <a:rPr lang="nl-BE" sz="1800" dirty="0" smtClean="0">
                <a:solidFill>
                  <a:schemeClr val="tx1"/>
                </a:solidFill>
              </a:rPr>
              <a:t>= </a:t>
            </a:r>
            <a:r>
              <a:rPr lang="nl-BE" sz="1800" b="1" dirty="0" smtClean="0">
                <a:solidFill>
                  <a:schemeClr val="tx1"/>
                </a:solidFill>
              </a:rPr>
              <a:t>meer vrijheid </a:t>
            </a:r>
            <a:r>
              <a:rPr lang="nl-BE" sz="1800" dirty="0" smtClean="0">
                <a:solidFill>
                  <a:schemeClr val="tx1"/>
                </a:solidFill>
              </a:rPr>
              <a:t>maar ook </a:t>
            </a:r>
            <a:r>
              <a:rPr lang="nl-BE" sz="1800" b="1" dirty="0" smtClean="0">
                <a:solidFill>
                  <a:schemeClr val="tx1"/>
                </a:solidFill>
              </a:rPr>
              <a:t>meer verantwoordelijkheid!</a:t>
            </a:r>
          </a:p>
          <a:p>
            <a:pPr eaLnBrk="1" hangingPunct="1">
              <a:buFontTx/>
              <a:buChar char="•"/>
            </a:pPr>
            <a:endParaRPr lang="nl-BE" sz="1800" dirty="0" smtClean="0">
              <a:solidFill>
                <a:schemeClr val="tx1"/>
              </a:solidFill>
            </a:endParaRPr>
          </a:p>
          <a:p>
            <a:pPr eaLnBrk="1" hangingPunct="1">
              <a:buFontTx/>
              <a:buChar char="•"/>
            </a:pPr>
            <a:r>
              <a:rPr lang="nl-BE" sz="1800" dirty="0" smtClean="0">
                <a:solidFill>
                  <a:schemeClr val="tx1"/>
                </a:solidFill>
              </a:rPr>
              <a:t> Credit systeem: slagen op een vak (10/20) = credit behaald, </a:t>
            </a:r>
            <a:br>
              <a:rPr lang="nl-BE" sz="1800" dirty="0" smtClean="0">
                <a:solidFill>
                  <a:schemeClr val="tx1"/>
                </a:solidFill>
              </a:rPr>
            </a:br>
            <a:r>
              <a:rPr lang="nl-BE" sz="1800" dirty="0" smtClean="0">
                <a:solidFill>
                  <a:schemeClr val="tx1"/>
                </a:solidFill>
              </a:rPr>
              <a:t>niet slagen  -&gt; opnieuw in 2de zit of het volgend academiejaar.</a:t>
            </a:r>
          </a:p>
          <a:p>
            <a:pPr eaLnBrk="1" hangingPunct="1"/>
            <a:endParaRPr lang="nl-BE" sz="1800" dirty="0" smtClean="0">
              <a:solidFill>
                <a:schemeClr val="tx1"/>
              </a:solidFill>
            </a:endParaRPr>
          </a:p>
          <a:p>
            <a:pPr eaLnBrk="1" hangingPunct="1">
              <a:buFontTx/>
              <a:buChar char="•"/>
            </a:pPr>
            <a:r>
              <a:rPr lang="nl-BE" sz="1800" dirty="0" smtClean="0">
                <a:solidFill>
                  <a:schemeClr val="tx1"/>
                </a:solidFill>
              </a:rPr>
              <a:t> Er zijn enkel zgn. toegelaten </a:t>
            </a:r>
            <a:r>
              <a:rPr lang="nl-BE" sz="1800" b="1" dirty="0" smtClean="0">
                <a:solidFill>
                  <a:schemeClr val="tx1"/>
                </a:solidFill>
              </a:rPr>
              <a:t>onvoldoendes </a:t>
            </a:r>
            <a:r>
              <a:rPr lang="nl-BE" sz="1800" dirty="0" smtClean="0">
                <a:solidFill>
                  <a:schemeClr val="tx1"/>
                </a:solidFill>
              </a:rPr>
              <a:t>(“buispunten”) in 1 Ba: max. 1 OO met 8/20 en 1 OO met 9/20 w. getolereerd (= spons erover). </a:t>
            </a:r>
          </a:p>
          <a:p>
            <a:pPr eaLnBrk="1" hangingPunct="1">
              <a:buFontTx/>
              <a:buChar char="•"/>
            </a:pPr>
            <a:endParaRPr lang="nl-BE" sz="1800" dirty="0" smtClean="0">
              <a:solidFill>
                <a:schemeClr val="tx1"/>
              </a:solidFill>
            </a:endParaRPr>
          </a:p>
          <a:p>
            <a:pPr eaLnBrk="1" hangingPunct="1">
              <a:buFontTx/>
              <a:buChar char="•"/>
            </a:pPr>
            <a:r>
              <a:rPr lang="nl-BE" sz="1800" dirty="0" smtClean="0">
                <a:solidFill>
                  <a:schemeClr val="tx1"/>
                </a:solidFill>
              </a:rPr>
              <a:t> Na 1 Ba moet je voor </a:t>
            </a:r>
            <a:r>
              <a:rPr lang="nl-BE" sz="1800" b="1" dirty="0" smtClean="0">
                <a:solidFill>
                  <a:schemeClr val="tx1"/>
                </a:solidFill>
              </a:rPr>
              <a:t>elk OO slagen </a:t>
            </a:r>
            <a:r>
              <a:rPr lang="nl-BE" sz="1800" dirty="0" smtClean="0">
                <a:solidFill>
                  <a:schemeClr val="tx1"/>
                </a:solidFill>
              </a:rPr>
              <a:t>om de credit te behalen!</a:t>
            </a:r>
          </a:p>
          <a:p>
            <a:pPr eaLnBrk="1" hangingPunct="1">
              <a:buFontTx/>
              <a:buChar char="•"/>
            </a:pPr>
            <a:endParaRPr lang="nl-BE" sz="1800" dirty="0" smtClean="0">
              <a:solidFill>
                <a:schemeClr val="tx1"/>
              </a:solidFill>
            </a:endParaRPr>
          </a:p>
          <a:p>
            <a:pPr eaLnBrk="1" hangingPunct="1">
              <a:buFontTx/>
              <a:buChar char="•"/>
            </a:pPr>
            <a:r>
              <a:rPr lang="nl-BE" sz="1800" dirty="0" smtClean="0">
                <a:solidFill>
                  <a:schemeClr val="tx1"/>
                </a:solidFill>
              </a:rPr>
              <a:t> Studenten die OO’s volgen uit ≠ jaren hebben onvermijdelijk conflicten in uur– en/of examenrooster. En 2de zittijd is kort! </a:t>
            </a:r>
            <a:br>
              <a:rPr lang="nl-BE" sz="1800" dirty="0" smtClean="0">
                <a:solidFill>
                  <a:schemeClr val="tx1"/>
                </a:solidFill>
              </a:rPr>
            </a:br>
            <a:r>
              <a:rPr lang="nl-BE" sz="1800" dirty="0" smtClean="0">
                <a:solidFill>
                  <a:schemeClr val="tx1"/>
                </a:solidFill>
              </a:rPr>
              <a:t>Een wijze raad: </a:t>
            </a:r>
            <a:r>
              <a:rPr lang="nl-BE" sz="1800" b="1" dirty="0" smtClean="0">
                <a:solidFill>
                  <a:schemeClr val="tx1"/>
                </a:solidFill>
              </a:rPr>
              <a:t>geef voorrang aan de OO’s uit het laagste jaar die je nog moet doen! </a:t>
            </a:r>
          </a:p>
          <a:p>
            <a:pPr eaLnBrk="1" hangingPunct="1">
              <a:buFont typeface="Verdana" pitchFamily="-112" charset="0"/>
              <a:buNone/>
            </a:pPr>
            <a:endParaRPr lang="nl-BE" sz="1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753A3A43-1661-41D6-BD91-0F26996B6EC5}" type="slidenum">
              <a:rPr lang="en-US"/>
              <a:pPr/>
              <a:t>18</a:t>
            </a:fld>
            <a:endParaRPr lang="en-US"/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Na de </a:t>
            </a:r>
            <a:r>
              <a:rPr lang="en-US" dirty="0" smtClean="0"/>
              <a:t>bachelor… de master </a:t>
            </a:r>
            <a:r>
              <a:rPr lang="en-US" dirty="0" err="1" smtClean="0"/>
              <a:t>opleiding</a:t>
            </a:r>
            <a:endParaRPr lang="nl-NL" dirty="0" smtClean="0"/>
          </a:p>
        </p:txBody>
      </p:sp>
      <p:sp>
        <p:nvSpPr>
          <p:cNvPr id="33798" name="Text Box 3"/>
          <p:cNvSpPr txBox="1">
            <a:spLocks noChangeArrowheads="1"/>
          </p:cNvSpPr>
          <p:nvPr/>
        </p:nvSpPr>
        <p:spPr bwMode="auto">
          <a:xfrm>
            <a:off x="11113" y="2878138"/>
            <a:ext cx="9164637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nl-BE">
                <a:latin typeface="Verdana" pitchFamily="-112" charset="0"/>
              </a:rPr>
              <a:t> Masteropleiding Fysica en Sterrenkunde </a:t>
            </a:r>
          </a:p>
          <a:p>
            <a:pPr>
              <a:buFontTx/>
              <a:buChar char="•"/>
            </a:pPr>
            <a:endParaRPr lang="nl-BE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nl-BE">
                <a:latin typeface="Verdana" pitchFamily="-112" charset="0"/>
              </a:rPr>
              <a:t> Master in de Ingenieurswetenschappen: Fotonica </a:t>
            </a:r>
          </a:p>
          <a:p>
            <a:pPr>
              <a:buFontTx/>
              <a:buChar char="•"/>
            </a:pPr>
            <a:endParaRPr lang="nl-BE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nl-BE">
                <a:latin typeface="Verdana" pitchFamily="-112" charset="0"/>
              </a:rPr>
              <a:t> Master in de Ingenieurswetenschappen: Biomedische Ingenieurstechnieken </a:t>
            </a:r>
            <a:endParaRPr lang="nl-NL">
              <a:latin typeface="Verdana" pitchFamily="-112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724836" y="1658377"/>
            <a:ext cx="56178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>
                <a:latin typeface="Verdana" pitchFamily="-112" charset="0"/>
                <a:hlinkClick r:id="rId2"/>
              </a:rPr>
              <a:t>http://</a:t>
            </a:r>
            <a:r>
              <a:rPr lang="nl-NL" sz="3200" dirty="0" err="1">
                <a:latin typeface="Verdana" pitchFamily="-112" charset="0"/>
                <a:hlinkClick r:id="rId2"/>
              </a:rPr>
              <a:t>we.vub.ac.be</a:t>
            </a:r>
            <a:r>
              <a:rPr lang="nl-NL" sz="3200" dirty="0">
                <a:latin typeface="Verdana" pitchFamily="-112" charset="0"/>
                <a:hlinkClick r:id="rId2"/>
              </a:rPr>
              <a:t>/</a:t>
            </a:r>
            <a:r>
              <a:rPr lang="nl-NL" sz="3200" dirty="0" err="1">
                <a:latin typeface="Verdana" pitchFamily="-112" charset="0"/>
                <a:hlinkClick r:id="rId2"/>
              </a:rPr>
              <a:t>dntk</a:t>
            </a:r>
            <a:r>
              <a:rPr lang="nl-NL" sz="3200" dirty="0">
                <a:latin typeface="Verdana" pitchFamily="-112" charset="0"/>
                <a:hlinkClick r:id="rId2"/>
              </a:rPr>
              <a:t>/</a:t>
            </a:r>
            <a:endParaRPr lang="nl-NL" sz="3200" dirty="0">
              <a:latin typeface="Verdana" pitchFamily="-112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529220" y="2344801"/>
            <a:ext cx="314796" cy="5753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2156" y="5232380"/>
            <a:ext cx="7813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Voorzitter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examencommissie</a:t>
            </a:r>
            <a:r>
              <a:rPr lang="en-US" sz="2400" dirty="0" smtClean="0">
                <a:solidFill>
                  <a:srgbClr val="FF0000"/>
                </a:solidFill>
              </a:rPr>
              <a:t>: Prof. Catherine De </a:t>
            </a:r>
            <a:r>
              <a:rPr lang="en-US" sz="2400" dirty="0" err="1" smtClean="0">
                <a:solidFill>
                  <a:srgbClr val="FF0000"/>
                </a:solidFill>
              </a:rPr>
              <a:t>Clercq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ECB9DEE6-3EEF-465B-895A-90F60B4C705C}" type="slidenum">
              <a:rPr lang="en-US"/>
              <a:pPr/>
              <a:t>19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Masterthesis</a:t>
            </a:r>
            <a:endParaRPr lang="nl-NL" smtClean="0"/>
          </a:p>
        </p:txBody>
      </p:sp>
      <p:sp>
        <p:nvSpPr>
          <p:cNvPr id="35846" name="Text Box 3"/>
          <p:cNvSpPr txBox="1">
            <a:spLocks noChangeArrowheads="1"/>
          </p:cNvSpPr>
          <p:nvPr/>
        </p:nvSpPr>
        <p:spPr bwMode="auto">
          <a:xfrm>
            <a:off x="79375" y="2008188"/>
            <a:ext cx="8533939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Tijdens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tweede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jaar</a:t>
            </a:r>
            <a:r>
              <a:rPr lang="en-US" dirty="0">
                <a:latin typeface="Verdana" pitchFamily="-112" charset="0"/>
              </a:rPr>
              <a:t> van MA-</a:t>
            </a:r>
            <a:r>
              <a:rPr lang="en-US" dirty="0" err="1">
                <a:latin typeface="Verdana" pitchFamily="-112" charset="0"/>
              </a:rPr>
              <a:t>opleiding</a:t>
            </a:r>
            <a:r>
              <a:rPr lang="en-US" dirty="0">
                <a:latin typeface="Verdana" pitchFamily="-112" charset="0"/>
              </a:rPr>
              <a:t>. </a:t>
            </a:r>
            <a:r>
              <a:rPr lang="en-US" dirty="0" err="1">
                <a:latin typeface="Verdana" pitchFamily="-112" charset="0"/>
              </a:rPr>
              <a:t>Zoek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promotor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tijdens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tweede</a:t>
            </a:r>
            <a:endParaRPr lang="en-US" dirty="0">
              <a:latin typeface="Verdana" pitchFamily="-112" charset="0"/>
            </a:endParaRPr>
          </a:p>
          <a:p>
            <a:r>
              <a:rPr lang="en-US" dirty="0">
                <a:latin typeface="Verdana" pitchFamily="-112" charset="0"/>
              </a:rPr>
              <a:t>   semester van MA1.</a:t>
            </a:r>
          </a:p>
          <a:p>
            <a:pPr>
              <a:buFontTx/>
              <a:buChar char="•"/>
            </a:pP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Binnen</a:t>
            </a:r>
            <a:r>
              <a:rPr lang="en-US" dirty="0">
                <a:latin typeface="Verdana" pitchFamily="-112" charset="0"/>
              </a:rPr>
              <a:t> de </a:t>
            </a:r>
            <a:r>
              <a:rPr lang="en-US" dirty="0" err="1">
                <a:latin typeface="Verdana" pitchFamily="-112" charset="0"/>
              </a:rPr>
              <a:t>onderzoeksgroepen</a:t>
            </a:r>
            <a:r>
              <a:rPr lang="en-US" dirty="0">
                <a:latin typeface="Verdana" pitchFamily="-112" charset="0"/>
              </a:rPr>
              <a:t> van VUB of </a:t>
            </a:r>
            <a:r>
              <a:rPr lang="en-US" dirty="0" err="1">
                <a:latin typeface="Verdana" pitchFamily="-112" charset="0"/>
              </a:rPr>
              <a:t>UGent</a:t>
            </a:r>
            <a:r>
              <a:rPr lang="en-US" dirty="0">
                <a:latin typeface="Verdana" pitchFamily="-112" charset="0"/>
              </a:rPr>
              <a:t> (</a:t>
            </a:r>
            <a:r>
              <a:rPr lang="en-US" dirty="0" err="1">
                <a:latin typeface="Verdana" pitchFamily="-112" charset="0"/>
              </a:rPr>
              <a:t>zeer</a:t>
            </a:r>
            <a:r>
              <a:rPr lang="en-US" dirty="0">
                <a:latin typeface="Verdana" pitchFamily="-112" charset="0"/>
              </a:rPr>
              <a:t> breed </a:t>
            </a:r>
            <a:r>
              <a:rPr lang="en-US" dirty="0" err="1">
                <a:latin typeface="Verdana" pitchFamily="-112" charset="0"/>
              </a:rPr>
              <a:t>aanbod</a:t>
            </a:r>
            <a:r>
              <a:rPr lang="en-US" dirty="0">
                <a:latin typeface="Verdana" pitchFamily="-112" charset="0"/>
              </a:rPr>
              <a:t>)</a:t>
            </a:r>
          </a:p>
          <a:p>
            <a:pPr>
              <a:buFontTx/>
              <a:buChar char="•"/>
            </a:pP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Informatie</a:t>
            </a:r>
            <a:r>
              <a:rPr lang="en-US" dirty="0">
                <a:latin typeface="Verdana" pitchFamily="-112" charset="0"/>
              </a:rPr>
              <a:t> over </a:t>
            </a:r>
            <a:r>
              <a:rPr lang="en-US" dirty="0" err="1">
                <a:latin typeface="Verdana" pitchFamily="-112" charset="0"/>
              </a:rPr>
              <a:t>mogelijke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onderwerpen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zal</a:t>
            </a:r>
            <a:r>
              <a:rPr lang="en-US" dirty="0">
                <a:latin typeface="Verdana" pitchFamily="-112" charset="0"/>
              </a:rPr>
              <a:t> later </a:t>
            </a:r>
            <a:r>
              <a:rPr lang="en-US" dirty="0" err="1">
                <a:latin typeface="Verdana" pitchFamily="-112" charset="0"/>
              </a:rPr>
              <a:t>worden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verspreid</a:t>
            </a:r>
            <a:r>
              <a:rPr lang="en-US" dirty="0" smtClean="0">
                <a:latin typeface="Verdana" pitchFamily="-112" charset="0"/>
              </a:rPr>
              <a:t>.</a:t>
            </a:r>
            <a:endParaRPr lang="en-US" dirty="0">
              <a:latin typeface="Verdana" pitchFamily="-112" charset="0"/>
            </a:endParaRPr>
          </a:p>
          <a:p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Over </a:t>
            </a:r>
            <a:r>
              <a:rPr lang="en-US" dirty="0" err="1">
                <a:latin typeface="Verdana" pitchFamily="-112" charset="0"/>
              </a:rPr>
              <a:t>meer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formele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aspecten</a:t>
            </a:r>
            <a:r>
              <a:rPr lang="en-US" dirty="0">
                <a:latin typeface="Verdana" pitchFamily="-112" charset="0"/>
              </a:rPr>
              <a:t> (procedures, </a:t>
            </a:r>
            <a:r>
              <a:rPr lang="en-US" dirty="0" err="1">
                <a:latin typeface="Verdana" pitchFamily="-112" charset="0"/>
              </a:rPr>
              <a:t>rapporteringsvereisten</a:t>
            </a:r>
            <a:r>
              <a:rPr lang="en-US" dirty="0">
                <a:latin typeface="Verdana" pitchFamily="-112" charset="0"/>
              </a:rPr>
              <a:t>, </a:t>
            </a:r>
          </a:p>
          <a:p>
            <a:r>
              <a:rPr lang="en-US" dirty="0">
                <a:latin typeface="Verdana" pitchFamily="-112" charset="0"/>
              </a:rPr>
              <a:t>   deadlines) </a:t>
            </a:r>
            <a:r>
              <a:rPr lang="en-US" dirty="0" err="1">
                <a:latin typeface="Verdana" pitchFamily="-112" charset="0"/>
              </a:rPr>
              <a:t>zal</a:t>
            </a:r>
            <a:r>
              <a:rPr lang="en-US" dirty="0">
                <a:latin typeface="Verdana" pitchFamily="-112" charset="0"/>
              </a:rPr>
              <a:t> je </a:t>
            </a:r>
            <a:r>
              <a:rPr lang="en-US" dirty="0" err="1">
                <a:latin typeface="Verdana" pitchFamily="-112" charset="0"/>
              </a:rPr>
              <a:t>geïnformeerd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worden</a:t>
            </a:r>
            <a:r>
              <a:rPr lang="en-US" dirty="0">
                <a:latin typeface="Verdana" pitchFamily="-112" charset="0"/>
              </a:rPr>
              <a:t> door de </a:t>
            </a:r>
            <a:r>
              <a:rPr lang="en-US" dirty="0" err="1">
                <a:latin typeface="Verdana" pitchFamily="-112" charset="0"/>
              </a:rPr>
              <a:t>voorzitter</a:t>
            </a:r>
            <a:r>
              <a:rPr lang="en-US" dirty="0">
                <a:latin typeface="Verdana" pitchFamily="-112" charset="0"/>
              </a:rPr>
              <a:t> van de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err="1">
                <a:latin typeface="Verdana" pitchFamily="-112" charset="0"/>
              </a:rPr>
              <a:t>examencommissie</a:t>
            </a:r>
            <a:r>
              <a:rPr lang="en-US" dirty="0">
                <a:latin typeface="Verdana" pitchFamily="-112" charset="0"/>
              </a:rPr>
              <a:t>, Prof. Catherine De </a:t>
            </a:r>
            <a:r>
              <a:rPr lang="en-US" dirty="0" err="1">
                <a:latin typeface="Verdana" pitchFamily="-112" charset="0"/>
              </a:rPr>
              <a:t>Clercq</a:t>
            </a:r>
            <a:endParaRPr lang="en-US" dirty="0">
              <a:latin typeface="Verdana" pitchFamily="-112" charset="0"/>
            </a:endParaRPr>
          </a:p>
          <a:p>
            <a:r>
              <a:rPr lang="en-US" dirty="0">
                <a:latin typeface="Verdana" pitchFamily="-112" charset="0"/>
              </a:rPr>
              <a:t>   </a:t>
            </a:r>
            <a:endParaRPr lang="nl-NL" dirty="0"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 dirty="0"/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0908770B-2219-4A72-9561-368679579DB9}" type="slidenum">
              <a:rPr lang="en-US"/>
              <a:pPr/>
              <a:t>2</a:t>
            </a:fld>
            <a:endParaRPr lang="en-US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Fysica</a:t>
            </a:r>
            <a:r>
              <a:rPr lang="en-US" dirty="0" smtClean="0"/>
              <a:t> en </a:t>
            </a:r>
            <a:r>
              <a:rPr lang="en-US" dirty="0" err="1" smtClean="0"/>
              <a:t>sterrenkunde</a:t>
            </a:r>
            <a:endParaRPr lang="nl-NL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04784" y="1565945"/>
            <a:ext cx="7867650" cy="4133850"/>
          </a:xfrm>
          <a:prstGeom prst="rect">
            <a:avLst/>
          </a:prstGeom>
        </p:spPr>
        <p:txBody>
          <a:bodyPr vert="horz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Verdana" pitchFamily="-112" charset="0"/>
              <a:buChar char=" "/>
              <a:defRPr sz="4000">
                <a:solidFill>
                  <a:srgbClr val="5F604A"/>
                </a:solidFill>
                <a:latin typeface="+mn-lt"/>
                <a:ea typeface="ＭＳ Ｐゴシック" pitchFamily="-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000">
                <a:solidFill>
                  <a:srgbClr val="7F7358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7F7358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F7358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F7358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eaLnBrk="1" hangingPunct="1">
              <a:buClr>
                <a:srgbClr val="FF6600"/>
              </a:buClr>
              <a:defRPr/>
            </a:pPr>
            <a:r>
              <a:rPr lang="nl-BE" sz="2000" dirty="0" smtClean="0">
                <a:solidFill>
                  <a:schemeClr val="tx1"/>
                </a:solidFill>
              </a:rPr>
              <a:t>Definitie van fysica volgens </a:t>
            </a:r>
            <a:r>
              <a:rPr lang="en-US" sz="2000" dirty="0" smtClean="0">
                <a:solidFill>
                  <a:schemeClr val="tx1"/>
                </a:solidFill>
              </a:rPr>
              <a:t>Erik B. </a:t>
            </a:r>
            <a:r>
              <a:rPr lang="en-US" sz="2000" dirty="0" err="1" smtClean="0">
                <a:solidFill>
                  <a:schemeClr val="tx1"/>
                </a:solidFill>
              </a:rPr>
              <a:t>Karlsson</a:t>
            </a:r>
            <a:r>
              <a:rPr lang="en-US" sz="2000" dirty="0" smtClean="0">
                <a:solidFill>
                  <a:schemeClr val="tx1"/>
                </a:solidFill>
              </a:rPr>
              <a:t>, “The Nobel Prize: The First 100 Years”, 2001</a:t>
            </a:r>
          </a:p>
          <a:p>
            <a:pPr eaLnBrk="1" hangingPunct="1">
              <a:buClr>
                <a:srgbClr val="FF6600"/>
              </a:buClr>
              <a:defRPr/>
            </a:pPr>
            <a:endParaRPr lang="nl-BE" sz="500" dirty="0" smtClean="0">
              <a:solidFill>
                <a:schemeClr val="tx1"/>
              </a:solidFill>
            </a:endParaRPr>
          </a:p>
          <a:p>
            <a:pPr lvl="1" eaLnBrk="1" hangingPunct="1">
              <a:buClr>
                <a:srgbClr val="FF6600"/>
              </a:buClr>
              <a:buFont typeface="Arial" charset="0"/>
              <a:buChar char="–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“</a:t>
            </a:r>
            <a:r>
              <a:rPr lang="en-US" sz="1800" i="1" dirty="0" smtClean="0">
                <a:solidFill>
                  <a:schemeClr val="tx1"/>
                </a:solidFill>
              </a:rPr>
              <a:t>Physics is considered to be the most basic of the natural sciences. </a:t>
            </a:r>
            <a:r>
              <a:rPr lang="en-US" sz="1800" i="1" u="sng" dirty="0" smtClean="0">
                <a:solidFill>
                  <a:schemeClr val="tx1"/>
                </a:solidFill>
              </a:rPr>
              <a:t>It deals with the fundamental constituents of matter and their interactions</a:t>
            </a:r>
            <a:r>
              <a:rPr lang="en-US" sz="1800" i="1" dirty="0" smtClean="0">
                <a:solidFill>
                  <a:schemeClr val="tx1"/>
                </a:solidFill>
              </a:rPr>
              <a:t> as well as the nature of atoms and the build-up of molecules and condensed matter. </a:t>
            </a:r>
            <a:r>
              <a:rPr lang="en-US" sz="1800" i="1" u="sng" dirty="0" smtClean="0">
                <a:solidFill>
                  <a:schemeClr val="tx1"/>
                </a:solidFill>
              </a:rPr>
              <a:t>It tries to give unified descriptions of the behavior of matter as well as of radiation, covering as many types of phenomena as possible</a:t>
            </a:r>
            <a:r>
              <a:rPr lang="en-US" sz="1800" i="1" dirty="0" smtClean="0">
                <a:solidFill>
                  <a:schemeClr val="tx1"/>
                </a:solidFill>
              </a:rPr>
              <a:t>. In some of its applications, it comes close to the classical areas of chemistry, and in others there is a clear connection to the phenomena traditionally studied by astronomers. Present trends are even pointing toward a close approach of some areas of physics and microbiology</a:t>
            </a:r>
            <a:r>
              <a:rPr lang="en-US" sz="1800" dirty="0" smtClean="0">
                <a:solidFill>
                  <a:schemeClr val="tx1"/>
                </a:solidFill>
              </a:rPr>
              <a:t>.”</a:t>
            </a:r>
            <a:endParaRPr lang="nl-BE" sz="3600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FF6600"/>
              </a:buClr>
              <a:defRPr/>
            </a:pPr>
            <a:endParaRPr lang="nl-BE" sz="900" dirty="0" smtClean="0">
              <a:solidFill>
                <a:schemeClr val="tx1"/>
              </a:solidFill>
            </a:endParaRPr>
          </a:p>
          <a:p>
            <a:pPr eaLnBrk="1" hangingPunct="1">
              <a:buClr>
                <a:srgbClr val="FF6600"/>
              </a:buClr>
              <a:defRPr/>
            </a:pPr>
            <a:endParaRPr lang="nl-BE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368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919BEEA8-BEA5-48D8-8CDF-BE9DD390C73B}" type="slidenum">
              <a:rPr lang="en-US"/>
              <a:pPr/>
              <a:t>20</a:t>
            </a:fld>
            <a:endParaRPr lang="en-US"/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Mobiliteit</a:t>
            </a:r>
            <a:endParaRPr lang="nl-NL" smtClean="0"/>
          </a:p>
        </p:txBody>
      </p:sp>
      <p:sp>
        <p:nvSpPr>
          <p:cNvPr id="36870" name="Text Box 3"/>
          <p:cNvSpPr txBox="1">
            <a:spLocks noChangeArrowheads="1"/>
          </p:cNvSpPr>
          <p:nvPr/>
        </p:nvSpPr>
        <p:spPr bwMode="auto">
          <a:xfrm>
            <a:off x="179388" y="1584325"/>
            <a:ext cx="48011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Minstens</a:t>
            </a:r>
            <a:r>
              <a:rPr lang="en-US" dirty="0">
                <a:latin typeface="Verdana" pitchFamily="-112" charset="0"/>
              </a:rPr>
              <a:t> 10 SP, </a:t>
            </a:r>
            <a:r>
              <a:rPr lang="en-US" dirty="0" err="1">
                <a:latin typeface="Verdana" pitchFamily="-112" charset="0"/>
              </a:rPr>
              <a:t>officieel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tijdens</a:t>
            </a:r>
            <a:r>
              <a:rPr lang="en-US" dirty="0">
                <a:latin typeface="Verdana" pitchFamily="-112" charset="0"/>
              </a:rPr>
              <a:t> MA2. </a:t>
            </a:r>
          </a:p>
          <a:p>
            <a:pPr>
              <a:buFontTx/>
              <a:buChar char="•"/>
            </a:pP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Mogelijke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invulling</a:t>
            </a:r>
            <a:r>
              <a:rPr lang="en-US" dirty="0">
                <a:latin typeface="Verdana" pitchFamily="-112" charset="0"/>
              </a:rPr>
              <a:t>:</a:t>
            </a:r>
          </a:p>
        </p:txBody>
      </p:sp>
      <p:sp>
        <p:nvSpPr>
          <p:cNvPr id="36871" name="Text Box 4"/>
          <p:cNvSpPr txBox="1">
            <a:spLocks noChangeArrowheads="1"/>
          </p:cNvSpPr>
          <p:nvPr/>
        </p:nvSpPr>
        <p:spPr bwMode="auto">
          <a:xfrm>
            <a:off x="412750" y="2668137"/>
            <a:ext cx="8761413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-112" charset="2"/>
              <a:buChar char="Ø"/>
            </a:pPr>
            <a:r>
              <a:rPr lang="en-US">
                <a:latin typeface="Verdana" pitchFamily="-112" charset="0"/>
              </a:rPr>
              <a:t> Vakken gedoceerd buiten de VUB (bv. UGent, ULB,…)</a:t>
            </a:r>
          </a:p>
          <a:p>
            <a:pPr>
              <a:buFont typeface="Wingdings" pitchFamily="-112" charset="2"/>
              <a:buChar char="Ø"/>
            </a:pPr>
            <a:r>
              <a:rPr lang="en-US">
                <a:latin typeface="Verdana" pitchFamily="-112" charset="0"/>
              </a:rPr>
              <a:t> Zomerschool (Utrecht, Strasbourg, Amsterdam-Brussel-Parijs doctorale </a:t>
            </a:r>
          </a:p>
          <a:p>
            <a:pPr>
              <a:buFont typeface="Wingdings" pitchFamily="-112" charset="2"/>
              <a:buNone/>
            </a:pPr>
            <a:r>
              <a:rPr lang="en-US">
                <a:latin typeface="Verdana" pitchFamily="-112" charset="0"/>
              </a:rPr>
              <a:t>    school,…)</a:t>
            </a:r>
          </a:p>
          <a:p>
            <a:pPr>
              <a:buFont typeface="Wingdings" pitchFamily="-112" charset="2"/>
              <a:buChar char="Ø"/>
            </a:pPr>
            <a:r>
              <a:rPr lang="en-US">
                <a:latin typeface="Verdana" pitchFamily="-112" charset="0"/>
              </a:rPr>
              <a:t> Stage (CERN, bedrijf,…)</a:t>
            </a:r>
          </a:p>
          <a:p>
            <a:pPr>
              <a:buFont typeface="Wingdings" pitchFamily="-112" charset="2"/>
              <a:buChar char="Ø"/>
            </a:pPr>
            <a:r>
              <a:rPr lang="en-US">
                <a:latin typeface="Verdana" pitchFamily="-112" charset="0"/>
              </a:rPr>
              <a:t> Erasmusverblijf in het buitenland (</a:t>
            </a:r>
            <a:r>
              <a:rPr lang="en-US">
                <a:latin typeface="Verdana" pitchFamily="-112" charset="0"/>
                <a:sym typeface="Wingdings" pitchFamily="-112" charset="2"/>
              </a:rPr>
              <a:t> Prof. Irina Veretennicoff)</a:t>
            </a:r>
            <a:endParaRPr lang="nl-NL">
              <a:latin typeface="Verdana" pitchFamily="-112" charset="0"/>
            </a:endParaRPr>
          </a:p>
        </p:txBody>
      </p:sp>
      <p:sp>
        <p:nvSpPr>
          <p:cNvPr id="36872" name="Text Box 5"/>
          <p:cNvSpPr txBox="1">
            <a:spLocks noChangeArrowheads="1"/>
          </p:cNvSpPr>
          <p:nvPr/>
        </p:nvSpPr>
        <p:spPr bwMode="auto">
          <a:xfrm>
            <a:off x="180975" y="4320724"/>
            <a:ext cx="8782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>
                <a:latin typeface="Verdana" pitchFamily="-112" charset="0"/>
              </a:rPr>
              <a:t> Vervoersonkosten i.v.m. vakken gevolgd aan UGent en andere Belgische</a:t>
            </a:r>
          </a:p>
          <a:p>
            <a:r>
              <a:rPr lang="en-US">
                <a:latin typeface="Verdana" pitchFamily="-112" charset="0"/>
              </a:rPr>
              <a:t>   universiteiten</a:t>
            </a:r>
          </a:p>
        </p:txBody>
      </p:sp>
      <p:sp>
        <p:nvSpPr>
          <p:cNvPr id="36873" name="Text Box 6"/>
          <p:cNvSpPr txBox="1">
            <a:spLocks noChangeArrowheads="1"/>
          </p:cNvSpPr>
          <p:nvPr/>
        </p:nvSpPr>
        <p:spPr bwMode="auto">
          <a:xfrm>
            <a:off x="414338" y="5027162"/>
            <a:ext cx="878317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-112" charset="2"/>
              <a:buChar char="Ø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Campuskaart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terugbetaald</a:t>
            </a:r>
            <a:r>
              <a:rPr lang="en-US" dirty="0">
                <a:latin typeface="Verdana" pitchFamily="-112" charset="0"/>
              </a:rPr>
              <a:t> door </a:t>
            </a:r>
            <a:r>
              <a:rPr lang="en-US" dirty="0" err="1">
                <a:latin typeface="Verdana" pitchFamily="-112" charset="0"/>
              </a:rPr>
              <a:t>faculteit</a:t>
            </a:r>
            <a:r>
              <a:rPr lang="en-US" dirty="0">
                <a:latin typeface="Verdana" pitchFamily="-112" charset="0"/>
              </a:rPr>
              <a:t> (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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Studentensecretariaat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WE)</a:t>
            </a:r>
          </a:p>
          <a:p>
            <a:pPr>
              <a:buFont typeface="Wingdings" pitchFamily="-112" charset="2"/>
              <a:buChar char="Ø"/>
            </a:pP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Indien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zeer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goed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reden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(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vraag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op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voorhand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na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):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verplaatsing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met </a:t>
            </a:r>
          </a:p>
          <a:p>
            <a:pPr>
              <a:buFont typeface="Wingdings" pitchFamily="-112" charset="2"/>
              <a:buNone/>
            </a:pPr>
            <a:r>
              <a:rPr lang="en-US" dirty="0">
                <a:latin typeface="Verdana" pitchFamily="-112" charset="0"/>
                <a:sym typeface="Wingdings" pitchFamily="-112" charset="2"/>
              </a:rPr>
              <a:t>  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wagen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vergoed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door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vakgroep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(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Secretariaat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DNTK)</a:t>
            </a:r>
            <a:endParaRPr lang="nl-NL" dirty="0"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40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3E02F294-3BB0-41AA-8F7B-1CAB868E5E04}" type="slidenum">
              <a:rPr lang="en-US"/>
              <a:pPr/>
              <a:t>21</a:t>
            </a:fld>
            <a:endParaRPr lang="en-US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Vakgroep</a:t>
            </a:r>
            <a:r>
              <a:rPr lang="en-US" dirty="0" smtClean="0"/>
              <a:t> </a:t>
            </a:r>
            <a:r>
              <a:rPr lang="en-US" dirty="0" err="1" smtClean="0"/>
              <a:t>Fysica</a:t>
            </a:r>
            <a:r>
              <a:rPr lang="en-US" dirty="0" smtClean="0"/>
              <a:t> (DNTK)</a:t>
            </a:r>
            <a:endParaRPr lang="nl-NL" dirty="0" smtClean="0"/>
          </a:p>
        </p:txBody>
      </p:sp>
      <p:sp>
        <p:nvSpPr>
          <p:cNvPr id="40966" name="Text Box 3"/>
          <p:cNvSpPr txBox="1">
            <a:spLocks noChangeArrowheads="1"/>
          </p:cNvSpPr>
          <p:nvPr/>
        </p:nvSpPr>
        <p:spPr bwMode="auto">
          <a:xfrm>
            <a:off x="227013" y="1573213"/>
            <a:ext cx="909736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Behoort</a:t>
            </a:r>
            <a:r>
              <a:rPr lang="en-US" dirty="0">
                <a:latin typeface="Verdana" pitchFamily="-112" charset="0"/>
              </a:rPr>
              <a:t> tot </a:t>
            </a:r>
            <a:r>
              <a:rPr lang="en-US" dirty="0" err="1">
                <a:latin typeface="Verdana" pitchFamily="-112" charset="0"/>
              </a:rPr>
              <a:t>Faculteit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Wetenschappen</a:t>
            </a:r>
            <a:r>
              <a:rPr lang="en-US" dirty="0">
                <a:latin typeface="Verdana" pitchFamily="-112" charset="0"/>
              </a:rPr>
              <a:t> en Bio-</a:t>
            </a:r>
            <a:r>
              <a:rPr lang="en-US" dirty="0" err="1">
                <a:latin typeface="Verdana" pitchFamily="-112" charset="0"/>
              </a:rPr>
              <a:t>ingenieurswetenschappen</a:t>
            </a: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Verantwoordelijk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voor</a:t>
            </a:r>
            <a:r>
              <a:rPr lang="en-US" dirty="0">
                <a:latin typeface="Verdana" pitchFamily="-112" charset="0"/>
              </a:rPr>
              <a:t> de </a:t>
            </a:r>
            <a:r>
              <a:rPr lang="en-US" dirty="0" err="1">
                <a:latin typeface="Verdana" pitchFamily="-112" charset="0"/>
              </a:rPr>
              <a:t>opleidingen</a:t>
            </a:r>
            <a:r>
              <a:rPr lang="en-US" dirty="0">
                <a:latin typeface="Verdana" pitchFamily="-112" charset="0"/>
              </a:rPr>
              <a:t> Bachelor en Master in de </a:t>
            </a:r>
            <a:r>
              <a:rPr lang="en-US" dirty="0" err="1">
                <a:latin typeface="Verdana" pitchFamily="-112" charset="0"/>
              </a:rPr>
              <a:t>Fysica</a:t>
            </a:r>
            <a:r>
              <a:rPr lang="en-US" dirty="0">
                <a:latin typeface="Verdana" pitchFamily="-112" charset="0"/>
              </a:rPr>
              <a:t> en</a:t>
            </a:r>
          </a:p>
          <a:p>
            <a:r>
              <a:rPr lang="en-US" dirty="0">
                <a:latin typeface="Verdana" pitchFamily="-112" charset="0"/>
              </a:rPr>
              <a:t>   de </a:t>
            </a:r>
            <a:r>
              <a:rPr lang="en-US" dirty="0" err="1">
                <a:latin typeface="Verdana" pitchFamily="-112" charset="0"/>
              </a:rPr>
              <a:t>Sterrenkunde</a:t>
            </a:r>
            <a:r>
              <a:rPr lang="en-US" dirty="0">
                <a:latin typeface="Verdana" pitchFamily="-112" charset="0"/>
              </a:rPr>
              <a:t> (“</a:t>
            </a:r>
            <a:r>
              <a:rPr lang="en-US" dirty="0" err="1">
                <a:latin typeface="Verdana" pitchFamily="-112" charset="0"/>
              </a:rPr>
              <a:t>opleidingsraden</a:t>
            </a:r>
            <a:r>
              <a:rPr lang="en-US" dirty="0">
                <a:latin typeface="Verdana" pitchFamily="-112" charset="0"/>
              </a:rPr>
              <a:t>”): </a:t>
            </a:r>
            <a:r>
              <a:rPr lang="en-US" dirty="0" err="1">
                <a:latin typeface="Verdana" pitchFamily="-112" charset="0"/>
              </a:rPr>
              <a:t>vakken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titularissen</a:t>
            </a:r>
            <a:r>
              <a:rPr lang="en-US" dirty="0">
                <a:latin typeface="Verdana" pitchFamily="-112" charset="0"/>
              </a:rPr>
              <a:t>, 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err="1">
                <a:latin typeface="Verdana" pitchFamily="-112" charset="0"/>
              </a:rPr>
              <a:t>samenwerkingen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kwaliteitsbewaking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praktische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regelingen</a:t>
            </a:r>
            <a:r>
              <a:rPr lang="en-US" dirty="0">
                <a:latin typeface="Verdana" pitchFamily="-112" charset="0"/>
              </a:rPr>
              <a:t>,…</a:t>
            </a:r>
          </a:p>
          <a:p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Stelt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doctoraatsjury’s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samen</a:t>
            </a:r>
            <a:endParaRPr lang="en-US" dirty="0">
              <a:latin typeface="Verdana" pitchFamily="-112" charset="0"/>
            </a:endParaRPr>
          </a:p>
          <a:p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Verantwoordelijk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voor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personeel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binnen</a:t>
            </a:r>
            <a:r>
              <a:rPr lang="en-US" dirty="0">
                <a:latin typeface="Verdana" pitchFamily="-112" charset="0"/>
              </a:rPr>
              <a:t> de </a:t>
            </a:r>
            <a:r>
              <a:rPr lang="en-US" dirty="0" err="1">
                <a:latin typeface="Verdana" pitchFamily="-112" charset="0"/>
              </a:rPr>
              <a:t>vakgroep</a:t>
            </a:r>
            <a:r>
              <a:rPr lang="en-US" dirty="0">
                <a:latin typeface="Verdana" pitchFamily="-112" charset="0"/>
              </a:rPr>
              <a:t> (</a:t>
            </a:r>
            <a:r>
              <a:rPr lang="en-US" dirty="0" err="1">
                <a:latin typeface="Verdana" pitchFamily="-112" charset="0"/>
              </a:rPr>
              <a:t>aanstellingen</a:t>
            </a:r>
            <a:r>
              <a:rPr lang="en-US" dirty="0">
                <a:latin typeface="Verdana" pitchFamily="-112" charset="0"/>
              </a:rPr>
              <a:t> van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err="1">
                <a:latin typeface="Verdana" pitchFamily="-112" charset="0"/>
              </a:rPr>
              <a:t>proffen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assistenten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administratief</a:t>
            </a:r>
            <a:r>
              <a:rPr lang="en-US" dirty="0">
                <a:latin typeface="Verdana" pitchFamily="-112" charset="0"/>
              </a:rPr>
              <a:t> en </a:t>
            </a:r>
            <a:r>
              <a:rPr lang="en-US" dirty="0" err="1">
                <a:latin typeface="Verdana" pitchFamily="-112" charset="0"/>
              </a:rPr>
              <a:t>technisch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personeel</a:t>
            </a:r>
            <a:r>
              <a:rPr lang="en-US" dirty="0">
                <a:latin typeface="Verdana" pitchFamily="-112" charset="0"/>
              </a:rPr>
              <a:t>)</a:t>
            </a:r>
          </a:p>
          <a:p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Vakgroepraad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vergadert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ongeveer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maandelijks</a:t>
            </a:r>
            <a:r>
              <a:rPr lang="en-US" dirty="0">
                <a:latin typeface="Verdana" pitchFamily="-112" charset="0"/>
              </a:rPr>
              <a:t>. </a:t>
            </a:r>
            <a:r>
              <a:rPr lang="en-US" dirty="0" err="1">
                <a:latin typeface="Verdana" pitchFamily="-112" charset="0"/>
              </a:rPr>
              <a:t>Bestaat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uit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proffen</a:t>
            </a:r>
            <a:r>
              <a:rPr lang="en-US" dirty="0">
                <a:latin typeface="Verdana" pitchFamily="-112" charset="0"/>
              </a:rPr>
              <a:t> en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err="1">
                <a:latin typeface="Verdana" pitchFamily="-112" charset="0"/>
              </a:rPr>
              <a:t>afgevaardigden</a:t>
            </a:r>
            <a:r>
              <a:rPr lang="en-US" dirty="0">
                <a:latin typeface="Verdana" pitchFamily="-112" charset="0"/>
              </a:rPr>
              <a:t> van </a:t>
            </a:r>
            <a:r>
              <a:rPr lang="en-US" dirty="0" err="1">
                <a:latin typeface="Verdana" pitchFamily="-112" charset="0"/>
              </a:rPr>
              <a:t>assistenten</a:t>
            </a:r>
            <a:r>
              <a:rPr lang="en-US" dirty="0">
                <a:latin typeface="Verdana" pitchFamily="-112" charset="0"/>
              </a:rPr>
              <a:t> en </a:t>
            </a:r>
            <a:r>
              <a:rPr lang="en-US" dirty="0" err="1">
                <a:latin typeface="Verdana" pitchFamily="-112" charset="0"/>
              </a:rPr>
              <a:t>studenten</a:t>
            </a:r>
            <a:endParaRPr lang="en-US" dirty="0">
              <a:latin typeface="Verdana" pitchFamily="-112" charset="0"/>
            </a:endParaRPr>
          </a:p>
          <a:p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Studenten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zijn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vertegenwoordigd</a:t>
            </a:r>
            <a:r>
              <a:rPr lang="en-US" dirty="0" smtClean="0">
                <a:latin typeface="Verdana" pitchFamily="-112" charset="0"/>
              </a:rPr>
              <a:t> : </a:t>
            </a:r>
            <a:r>
              <a:rPr lang="en-US" dirty="0" err="1"/>
              <a:t>Jeriek</a:t>
            </a:r>
            <a:r>
              <a:rPr lang="en-US" dirty="0"/>
              <a:t> Van den </a:t>
            </a:r>
            <a:r>
              <a:rPr lang="en-US" dirty="0" err="1" smtClean="0"/>
              <a:t>Abeele</a:t>
            </a:r>
            <a:r>
              <a:rPr lang="en-US" dirty="0" smtClean="0"/>
              <a:t> &amp; </a:t>
            </a:r>
            <a:r>
              <a:rPr lang="en-US" dirty="0"/>
              <a:t>Sophie </a:t>
            </a:r>
            <a:r>
              <a:rPr lang="en-US" dirty="0" err="1"/>
              <a:t>Viaene</a:t>
            </a:r>
            <a:endParaRPr lang="en-US" dirty="0">
              <a:latin typeface="Verdana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C5909B19-793C-418F-AE4D-9E4075DFD4E6}" type="slidenum">
              <a:rPr lang="en-US"/>
              <a:pPr/>
              <a:t>22</a:t>
            </a:fld>
            <a:endParaRPr lang="en-US"/>
          </a:p>
        </p:txBody>
      </p:sp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Bij wie kan je terecht?</a:t>
            </a:r>
          </a:p>
        </p:txBody>
      </p:sp>
      <p:sp>
        <p:nvSpPr>
          <p:cNvPr id="41990" name="Text Box 4"/>
          <p:cNvSpPr txBox="1">
            <a:spLocks noChangeArrowheads="1"/>
          </p:cNvSpPr>
          <p:nvPr/>
        </p:nvSpPr>
        <p:spPr bwMode="auto">
          <a:xfrm>
            <a:off x="111125" y="1774825"/>
            <a:ext cx="8816975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Individuele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studieprogramma’s</a:t>
            </a:r>
            <a:r>
              <a:rPr lang="en-US" dirty="0">
                <a:latin typeface="Verdana" pitchFamily="-112" charset="0"/>
              </a:rPr>
              <a:t>: </a:t>
            </a:r>
            <a:r>
              <a:rPr lang="en-US" dirty="0" err="1">
                <a:latin typeface="Verdana" pitchFamily="-112" charset="0"/>
              </a:rPr>
              <a:t>reglementen</a:t>
            </a:r>
            <a:r>
              <a:rPr lang="en-US" dirty="0">
                <a:latin typeface="Verdana" pitchFamily="-112" charset="0"/>
              </a:rPr>
              <a:t> en </a:t>
            </a:r>
            <a:r>
              <a:rPr lang="en-US" dirty="0" err="1">
                <a:latin typeface="Verdana" pitchFamily="-112" charset="0"/>
              </a:rPr>
              <a:t>andere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administratieve</a:t>
            </a:r>
            <a:r>
              <a:rPr lang="en-US" dirty="0">
                <a:latin typeface="Verdana" pitchFamily="-112" charset="0"/>
              </a:rPr>
              <a:t> 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err="1">
                <a:latin typeface="Verdana" pitchFamily="-112" charset="0"/>
              </a:rPr>
              <a:t>aspecten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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studietrajectbegeleider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Reen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Tallon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(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secretariaat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WE, 4F)</a:t>
            </a:r>
          </a:p>
          <a:p>
            <a:endParaRPr lang="en-US" dirty="0">
              <a:latin typeface="Verdana" pitchFamily="-112" charset="0"/>
              <a:sym typeface="Wingdings" pitchFamily="-112" charset="2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Individuele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studieprogramma’s</a:t>
            </a:r>
            <a:r>
              <a:rPr lang="en-US" dirty="0">
                <a:latin typeface="Verdana" pitchFamily="-112" charset="0"/>
              </a:rPr>
              <a:t>: </a:t>
            </a:r>
            <a:r>
              <a:rPr lang="en-US" dirty="0" err="1">
                <a:latin typeface="Verdana" pitchFamily="-112" charset="0"/>
              </a:rPr>
              <a:t>inhoudelijke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aspecten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o.a</a:t>
            </a:r>
            <a:r>
              <a:rPr lang="en-US" dirty="0">
                <a:latin typeface="Verdana" pitchFamily="-112" charset="0"/>
              </a:rPr>
              <a:t>. </a:t>
            </a:r>
            <a:r>
              <a:rPr lang="en-US" dirty="0" err="1">
                <a:latin typeface="Verdana" pitchFamily="-112" charset="0"/>
              </a:rPr>
              <a:t>keuzevakken</a:t>
            </a:r>
            <a:endParaRPr lang="en-US" dirty="0">
              <a:latin typeface="Verdana" pitchFamily="-112" charset="0"/>
            </a:endParaRP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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voorzitter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examencommissie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(Prof. Jan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Danckaert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voor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de bachelor,</a:t>
            </a:r>
          </a:p>
          <a:p>
            <a:r>
              <a:rPr lang="en-US" dirty="0">
                <a:latin typeface="Verdana" pitchFamily="-112" charset="0"/>
                <a:sym typeface="Wingdings" pitchFamily="-112" charset="2"/>
              </a:rPr>
              <a:t>   Prof. Catherine De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Clercq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voor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de master)</a:t>
            </a:r>
          </a:p>
          <a:p>
            <a:endParaRPr lang="en-US" dirty="0">
              <a:latin typeface="Verdana" pitchFamily="-112" charset="0"/>
              <a:sym typeface="Wingdings" pitchFamily="-112" charset="2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Mobiliteitsvakken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tijdens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de master: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titularissen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Prof. Catherine De </a:t>
            </a:r>
          </a:p>
          <a:p>
            <a:r>
              <a:rPr lang="en-US" dirty="0">
                <a:latin typeface="Verdana" pitchFamily="-112" charset="0"/>
                <a:sym typeface="Wingdings" pitchFamily="-112" charset="2"/>
              </a:rPr>
              <a:t>  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Clercq</a:t>
            </a:r>
            <a:r>
              <a:rPr lang="en-US" dirty="0">
                <a:latin typeface="Verdana" pitchFamily="-112" charset="0"/>
                <a:sym typeface="Wingdings" pitchFamily="-112" charset="2"/>
              </a:rPr>
              <a:t> en Prof. Jorgen </a:t>
            </a:r>
            <a:r>
              <a:rPr lang="en-US" dirty="0" err="1">
                <a:latin typeface="Verdana" pitchFamily="-112" charset="0"/>
                <a:sym typeface="Wingdings" pitchFamily="-112" charset="2"/>
              </a:rPr>
              <a:t>D’Hondt</a:t>
            </a:r>
            <a:endParaRPr lang="en-US" dirty="0">
              <a:latin typeface="Verdana" pitchFamily="-112" charset="0"/>
              <a:sym typeface="Wingdings" pitchFamily="-112" charset="2"/>
            </a:endParaRPr>
          </a:p>
          <a:p>
            <a:endParaRPr lang="en-US" dirty="0">
              <a:latin typeface="Verdana" pitchFamily="-112" charset="0"/>
              <a:sym typeface="Wingdings" pitchFamily="-112" charset="2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Terugbetaling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treintickets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mobiliteit</a:t>
            </a:r>
            <a:r>
              <a:rPr lang="en-US" dirty="0">
                <a:latin typeface="Verdana" pitchFamily="-112" charset="0"/>
              </a:rPr>
              <a:t>: </a:t>
            </a:r>
            <a:r>
              <a:rPr lang="en-US" dirty="0" err="1">
                <a:latin typeface="Verdana" pitchFamily="-112" charset="0"/>
              </a:rPr>
              <a:t>studentensecretariaat</a:t>
            </a:r>
            <a:r>
              <a:rPr lang="en-US" dirty="0">
                <a:latin typeface="Verdana" pitchFamily="-112" charset="0"/>
              </a:rPr>
              <a:t> WE (4F)</a:t>
            </a:r>
          </a:p>
          <a:p>
            <a:pPr>
              <a:buFontTx/>
              <a:buChar char="•"/>
            </a:pP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Kilometervergoeding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mobiliteit</a:t>
            </a:r>
            <a:r>
              <a:rPr lang="en-US" dirty="0">
                <a:latin typeface="Verdana" pitchFamily="-112" charset="0"/>
              </a:rPr>
              <a:t> (</a:t>
            </a:r>
            <a:r>
              <a:rPr lang="en-US" dirty="0" err="1">
                <a:latin typeface="Verdana" pitchFamily="-112" charset="0"/>
              </a:rPr>
              <a:t>zeer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goede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reden</a:t>
            </a:r>
            <a:r>
              <a:rPr lang="en-US" dirty="0">
                <a:latin typeface="Verdana" pitchFamily="-112" charset="0"/>
              </a:rPr>
              <a:t>): </a:t>
            </a:r>
            <a:r>
              <a:rPr lang="en-US" dirty="0" err="1">
                <a:latin typeface="Verdana" pitchFamily="-112" charset="0"/>
              </a:rPr>
              <a:t>secretariaat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fysica</a:t>
            </a:r>
            <a:r>
              <a:rPr lang="en-US" dirty="0">
                <a:latin typeface="Verdana" pitchFamily="-112" charset="0"/>
              </a:rPr>
              <a:t> 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smtClean="0">
                <a:latin typeface="Verdana" pitchFamily="-112" charset="0"/>
              </a:rPr>
              <a:t>(</a:t>
            </a:r>
            <a:r>
              <a:rPr lang="en-US" dirty="0" err="1" smtClean="0">
                <a:latin typeface="Verdana" pitchFamily="-112" charset="0"/>
              </a:rPr>
              <a:t>Merel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Fabré</a:t>
            </a:r>
            <a:r>
              <a:rPr lang="en-US" dirty="0" smtClean="0">
                <a:latin typeface="Verdana" pitchFamily="-112" charset="0"/>
              </a:rPr>
              <a:t>, </a:t>
            </a:r>
            <a:r>
              <a:rPr lang="en-US" dirty="0">
                <a:latin typeface="Verdana" pitchFamily="-112" charset="0"/>
              </a:rPr>
              <a:t>9F)</a:t>
            </a:r>
            <a:endParaRPr lang="nl-NL" dirty="0">
              <a:latin typeface="Verdana" pitchFamily="-112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987237D6-2B61-46FA-BA5F-CA7E366EC753}" type="slidenum">
              <a:rPr lang="en-US"/>
              <a:pPr/>
              <a:t>23</a:t>
            </a:fld>
            <a:endParaRPr lang="en-US"/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Bij wie kan je terecht? (vervolg)</a:t>
            </a:r>
          </a:p>
        </p:txBody>
      </p:sp>
      <p:sp>
        <p:nvSpPr>
          <p:cNvPr id="43014" name="Text Box 3"/>
          <p:cNvSpPr txBox="1">
            <a:spLocks noChangeArrowheads="1"/>
          </p:cNvSpPr>
          <p:nvPr/>
        </p:nvSpPr>
        <p:spPr bwMode="auto">
          <a:xfrm>
            <a:off x="158750" y="1703388"/>
            <a:ext cx="8693150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Erasmuswerking</a:t>
            </a:r>
            <a:r>
              <a:rPr lang="en-US" dirty="0">
                <a:latin typeface="Verdana" pitchFamily="-112" charset="0"/>
              </a:rPr>
              <a:t>: Prof. Irina </a:t>
            </a:r>
            <a:r>
              <a:rPr lang="en-US" dirty="0" err="1">
                <a:latin typeface="Verdana" pitchFamily="-112" charset="0"/>
              </a:rPr>
              <a:t>Veretennicoff</a:t>
            </a: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Examenroosters</a:t>
            </a:r>
            <a:r>
              <a:rPr lang="en-US" dirty="0">
                <a:latin typeface="Verdana" pitchFamily="-112" charset="0"/>
              </a:rPr>
              <a:t>: </a:t>
            </a:r>
            <a:r>
              <a:rPr lang="en-US" dirty="0" err="1">
                <a:latin typeface="Verdana" pitchFamily="-112" charset="0"/>
              </a:rPr>
              <a:t>studentensecretariaat</a:t>
            </a:r>
            <a:r>
              <a:rPr lang="en-US" dirty="0">
                <a:latin typeface="Verdana" pitchFamily="-112" charset="0"/>
              </a:rPr>
              <a:t> WE (4F) en </a:t>
            </a:r>
            <a:r>
              <a:rPr lang="en-US" dirty="0" err="1">
                <a:latin typeface="Verdana" pitchFamily="-112" charset="0"/>
              </a:rPr>
              <a:t>voorzitter</a:t>
            </a:r>
            <a:r>
              <a:rPr lang="en-US" dirty="0">
                <a:latin typeface="Verdana" pitchFamily="-112" charset="0"/>
              </a:rPr>
              <a:t> 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err="1">
                <a:latin typeface="Verdana" pitchFamily="-112" charset="0"/>
              </a:rPr>
              <a:t>examencommissie</a:t>
            </a: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Vragen</a:t>
            </a:r>
            <a:r>
              <a:rPr lang="en-US" dirty="0">
                <a:latin typeface="Verdana" pitchFamily="-112" charset="0"/>
              </a:rPr>
              <a:t> en </a:t>
            </a:r>
            <a:r>
              <a:rPr lang="en-US" dirty="0" err="1">
                <a:latin typeface="Verdana" pitchFamily="-112" charset="0"/>
              </a:rPr>
              <a:t>opmerkingen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werkcolleges</a:t>
            </a:r>
            <a:r>
              <a:rPr lang="en-US" dirty="0">
                <a:latin typeface="Verdana" pitchFamily="-112" charset="0"/>
              </a:rPr>
              <a:t>: </a:t>
            </a:r>
            <a:r>
              <a:rPr lang="en-US" dirty="0" err="1">
                <a:latin typeface="Verdana" pitchFamily="-112" charset="0"/>
              </a:rPr>
              <a:t>eerst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assistent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dan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titularis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dan</a:t>
            </a:r>
            <a:endParaRPr lang="en-US" dirty="0">
              <a:latin typeface="Verdana" pitchFamily="-112" charset="0"/>
            </a:endParaRP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err="1" smtClean="0">
                <a:latin typeface="Verdana" pitchFamily="-112" charset="0"/>
              </a:rPr>
              <a:t>vakgroepvoorzitter</a:t>
            </a:r>
            <a:r>
              <a:rPr lang="en-US" dirty="0" smtClean="0">
                <a:latin typeface="Verdana" pitchFamily="-112" charset="0"/>
              </a:rPr>
              <a:t> (doe </a:t>
            </a:r>
            <a:r>
              <a:rPr lang="en-US" dirty="0" err="1" smtClean="0">
                <a:latin typeface="Verdana" pitchFamily="-112" charset="0"/>
              </a:rPr>
              <a:t>dit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snel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genoeg</a:t>
            </a:r>
            <a:r>
              <a:rPr lang="en-US" dirty="0" smtClean="0">
                <a:latin typeface="Verdana" pitchFamily="-112" charset="0"/>
              </a:rPr>
              <a:t>!)</a:t>
            </a:r>
            <a:endParaRPr lang="en-US" dirty="0">
              <a:latin typeface="Verdana" pitchFamily="-112" charset="0"/>
            </a:endParaRPr>
          </a:p>
          <a:p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Vragen</a:t>
            </a:r>
            <a:r>
              <a:rPr lang="en-US" dirty="0">
                <a:latin typeface="Verdana" pitchFamily="-112" charset="0"/>
              </a:rPr>
              <a:t> en </a:t>
            </a:r>
            <a:r>
              <a:rPr lang="en-US" dirty="0" err="1">
                <a:latin typeface="Verdana" pitchFamily="-112" charset="0"/>
              </a:rPr>
              <a:t>opmerkingen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hoorcolleges</a:t>
            </a:r>
            <a:r>
              <a:rPr lang="en-US" dirty="0">
                <a:latin typeface="Verdana" pitchFamily="-112" charset="0"/>
              </a:rPr>
              <a:t>: </a:t>
            </a:r>
            <a:r>
              <a:rPr lang="en-US" dirty="0" err="1">
                <a:latin typeface="Verdana" pitchFamily="-112" charset="0"/>
              </a:rPr>
              <a:t>eerst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titularis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dan</a:t>
            </a:r>
            <a:r>
              <a:rPr lang="en-US" dirty="0">
                <a:latin typeface="Verdana" pitchFamily="-112" charset="0"/>
              </a:rPr>
              <a:t> 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err="1" smtClean="0">
                <a:latin typeface="Verdana" pitchFamily="-112" charset="0"/>
              </a:rPr>
              <a:t>vakgroepvoorzitter</a:t>
            </a:r>
            <a:r>
              <a:rPr lang="en-US" dirty="0" smtClean="0">
                <a:latin typeface="Verdana" pitchFamily="-112" charset="0"/>
              </a:rPr>
              <a:t> (doe </a:t>
            </a:r>
            <a:r>
              <a:rPr lang="en-US" dirty="0" err="1" smtClean="0">
                <a:latin typeface="Verdana" pitchFamily="-112" charset="0"/>
              </a:rPr>
              <a:t>dit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snel</a:t>
            </a:r>
            <a:r>
              <a:rPr lang="en-US" dirty="0" smtClean="0">
                <a:latin typeface="Verdana" pitchFamily="-112" charset="0"/>
              </a:rPr>
              <a:t> </a:t>
            </a:r>
            <a:r>
              <a:rPr lang="en-US" dirty="0" err="1" smtClean="0">
                <a:latin typeface="Verdana" pitchFamily="-112" charset="0"/>
              </a:rPr>
              <a:t>genoeg</a:t>
            </a:r>
            <a:r>
              <a:rPr lang="en-US" dirty="0" smtClean="0">
                <a:latin typeface="Verdana" pitchFamily="-112" charset="0"/>
              </a:rPr>
              <a:t>!)</a:t>
            </a:r>
            <a:endParaRPr lang="en-US" dirty="0">
              <a:latin typeface="Verdana" pitchFamily="-112" charset="0"/>
            </a:endParaRPr>
          </a:p>
          <a:p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Inhoudelijke</a:t>
            </a:r>
            <a:r>
              <a:rPr lang="en-US" dirty="0">
                <a:latin typeface="Verdana" pitchFamily="-112" charset="0"/>
              </a:rPr>
              <a:t> of </a:t>
            </a:r>
            <a:r>
              <a:rPr lang="en-US" dirty="0" err="1">
                <a:latin typeface="Verdana" pitchFamily="-112" charset="0"/>
              </a:rPr>
              <a:t>organisatorische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aspecten</a:t>
            </a:r>
            <a:r>
              <a:rPr lang="en-US" dirty="0">
                <a:latin typeface="Verdana" pitchFamily="-112" charset="0"/>
              </a:rPr>
              <a:t> van de </a:t>
            </a:r>
            <a:r>
              <a:rPr lang="en-US" dirty="0" err="1">
                <a:latin typeface="Verdana" pitchFamily="-112" charset="0"/>
              </a:rPr>
              <a:t>opleiding</a:t>
            </a:r>
            <a:r>
              <a:rPr lang="en-US" dirty="0">
                <a:latin typeface="Verdana" pitchFamily="-112" charset="0"/>
              </a:rPr>
              <a:t>: </a:t>
            </a:r>
            <a:r>
              <a:rPr lang="en-US" dirty="0" err="1">
                <a:latin typeface="Verdana" pitchFamily="-112" charset="0"/>
              </a:rPr>
              <a:t>studenten</a:t>
            </a:r>
            <a:r>
              <a:rPr lang="en-US" dirty="0">
                <a:latin typeface="Verdana" pitchFamily="-112" charset="0"/>
              </a:rPr>
              <a:t>-</a:t>
            </a:r>
          </a:p>
          <a:p>
            <a:r>
              <a:rPr lang="en-US" dirty="0">
                <a:latin typeface="Verdana" pitchFamily="-112" charset="0"/>
              </a:rPr>
              <a:t>   </a:t>
            </a:r>
            <a:r>
              <a:rPr lang="en-US" dirty="0" err="1">
                <a:latin typeface="Verdana" pitchFamily="-112" charset="0"/>
              </a:rPr>
              <a:t>vertegenwoordigers</a:t>
            </a:r>
            <a:r>
              <a:rPr lang="en-US" dirty="0">
                <a:latin typeface="Verdana" pitchFamily="-112" charset="0"/>
              </a:rPr>
              <a:t> in </a:t>
            </a:r>
            <a:r>
              <a:rPr lang="en-US" dirty="0" err="1">
                <a:latin typeface="Verdana" pitchFamily="-112" charset="0"/>
              </a:rPr>
              <a:t>vakgroepraad</a:t>
            </a:r>
            <a:r>
              <a:rPr lang="en-US" dirty="0">
                <a:latin typeface="Verdana" pitchFamily="-112" charset="0"/>
              </a:rPr>
              <a:t>, </a:t>
            </a:r>
            <a:r>
              <a:rPr lang="en-US" dirty="0" err="1">
                <a:latin typeface="Verdana" pitchFamily="-112" charset="0"/>
              </a:rPr>
              <a:t>vakgroepvoorzitter</a:t>
            </a:r>
            <a:endParaRPr lang="en-US" dirty="0">
              <a:latin typeface="Verdana" pitchFamily="-112" charset="0"/>
            </a:endParaRPr>
          </a:p>
          <a:p>
            <a:endParaRPr lang="en-US" dirty="0">
              <a:latin typeface="Verdana" pitchFamily="-112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Verdana" pitchFamily="-112" charset="0"/>
              </a:rPr>
              <a:t> Extra </a:t>
            </a:r>
            <a:r>
              <a:rPr lang="en-US" dirty="0" err="1">
                <a:latin typeface="Verdana" pitchFamily="-112" charset="0"/>
              </a:rPr>
              <a:t>studiebegeleiding</a:t>
            </a:r>
            <a:r>
              <a:rPr lang="en-US" dirty="0">
                <a:latin typeface="Verdana" pitchFamily="-112" charset="0"/>
              </a:rPr>
              <a:t>: Centrum </a:t>
            </a:r>
            <a:r>
              <a:rPr lang="en-US" dirty="0" err="1">
                <a:latin typeface="Verdana" pitchFamily="-112" charset="0"/>
              </a:rPr>
              <a:t>voor</a:t>
            </a:r>
            <a:r>
              <a:rPr lang="en-US" dirty="0">
                <a:latin typeface="Verdana" pitchFamily="-112" charset="0"/>
              </a:rPr>
              <a:t> </a:t>
            </a:r>
            <a:r>
              <a:rPr lang="en-US" dirty="0" err="1">
                <a:latin typeface="Verdana" pitchFamily="-112" charset="0"/>
              </a:rPr>
              <a:t>Studie</a:t>
            </a:r>
            <a:r>
              <a:rPr lang="en-US" dirty="0">
                <a:latin typeface="Verdana" pitchFamily="-112" charset="0"/>
              </a:rPr>
              <a:t> en </a:t>
            </a:r>
            <a:r>
              <a:rPr lang="en-US" dirty="0" err="1">
                <a:latin typeface="Verdana" pitchFamily="-112" charset="0"/>
              </a:rPr>
              <a:t>Begeleiding</a:t>
            </a:r>
            <a:endParaRPr lang="nl-NL" dirty="0">
              <a:latin typeface="Verdana" pitchFamily="-11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 dirty="0"/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0908770B-2219-4A72-9561-368679579DB9}" type="slidenum">
              <a:rPr lang="en-US"/>
              <a:pPr/>
              <a:t>3</a:t>
            </a:fld>
            <a:endParaRPr lang="en-US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Fysica</a:t>
            </a:r>
            <a:r>
              <a:rPr lang="en-US" dirty="0" smtClean="0"/>
              <a:t> en </a:t>
            </a:r>
            <a:r>
              <a:rPr lang="en-US" dirty="0" err="1" smtClean="0"/>
              <a:t>sterrenkunde</a:t>
            </a:r>
            <a:endParaRPr lang="nl-NL" dirty="0" smtClean="0"/>
          </a:p>
        </p:txBody>
      </p:sp>
      <p:pic>
        <p:nvPicPr>
          <p:cNvPr id="6" name="Picture 13" descr="wmap-pictu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" y="1565512"/>
            <a:ext cx="4721205" cy="4486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6859">
            <a:off x="5774965" y="1620681"/>
            <a:ext cx="2160065" cy="2257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956" y="1758601"/>
            <a:ext cx="185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 err="1" smtClean="0">
                <a:solidFill>
                  <a:schemeClr val="bg1"/>
                </a:solidFill>
              </a:rPr>
              <a:t>foto</a:t>
            </a:r>
            <a:r>
              <a:rPr lang="en-US" dirty="0" smtClean="0">
                <a:solidFill>
                  <a:schemeClr val="bg1"/>
                </a:solidFill>
              </a:rPr>
              <a:t>” </a:t>
            </a:r>
            <a:r>
              <a:rPr lang="en-US" dirty="0" err="1" smtClean="0">
                <a:solidFill>
                  <a:schemeClr val="bg1"/>
                </a:solidFill>
              </a:rPr>
              <a:t>universum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821" y="5406491"/>
            <a:ext cx="4174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“model” </a:t>
            </a:r>
            <a:r>
              <a:rPr lang="en-US" dirty="0" err="1" smtClean="0">
                <a:solidFill>
                  <a:schemeClr val="bg1"/>
                </a:solidFill>
              </a:rPr>
              <a:t>universum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een</a:t>
            </a:r>
            <a:r>
              <a:rPr lang="en-US" dirty="0" smtClean="0">
                <a:solidFill>
                  <a:schemeClr val="bg1"/>
                </a:solidFill>
              </a:rPr>
              <a:t> van de </a:t>
            </a:r>
            <a:r>
              <a:rPr lang="en-US" dirty="0" err="1" smtClean="0">
                <a:solidFill>
                  <a:schemeClr val="bg1"/>
                </a:solidFill>
              </a:rPr>
              <a:t>vele</a:t>
            </a:r>
            <a:r>
              <a:rPr lang="en-US" dirty="0" smtClean="0">
                <a:solidFill>
                  <a:schemeClr val="bg1"/>
                </a:solidFill>
              </a:rPr>
              <a:t>…)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4943005" y="4088024"/>
            <a:ext cx="4044954" cy="1938992"/>
          </a:xfrm>
          <a:prstGeom prst="rect">
            <a:avLst/>
          </a:prstGeom>
          <a:solidFill>
            <a:srgbClr val="E5FFC5"/>
          </a:solidFill>
          <a:ln w="28575">
            <a:solidFill>
              <a:srgbClr val="E5FFC5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</a:rPr>
              <a:t>Als</a:t>
            </a:r>
            <a:r>
              <a:rPr lang="en-US" sz="2000" dirty="0">
                <a:solidFill>
                  <a:srgbClr val="000000"/>
                </a:solidFill>
              </a:rPr>
              <a:t> we </a:t>
            </a:r>
            <a:r>
              <a:rPr lang="en-US" sz="2000" dirty="0" smtClean="0">
                <a:solidFill>
                  <a:srgbClr val="000000"/>
                </a:solidFill>
              </a:rPr>
              <a:t>de “</a:t>
            </a:r>
            <a:r>
              <a:rPr lang="en-US" sz="2000" dirty="0" err="1" smtClean="0">
                <a:solidFill>
                  <a:srgbClr val="000000"/>
                </a:solidFill>
              </a:rPr>
              <a:t>foto</a:t>
            </a:r>
            <a:r>
              <a:rPr lang="en-US" sz="2000" dirty="0" smtClean="0">
                <a:solidFill>
                  <a:srgbClr val="000000"/>
                </a:solidFill>
              </a:rPr>
              <a:t>” </a:t>
            </a:r>
            <a:r>
              <a:rPr lang="en-US" sz="2000" dirty="0" err="1" smtClean="0">
                <a:solidFill>
                  <a:srgbClr val="000000"/>
                </a:solidFill>
              </a:rPr>
              <a:t>vergelijken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met </a:t>
            </a:r>
            <a:r>
              <a:rPr lang="en-US" sz="2000" dirty="0" smtClean="0">
                <a:solidFill>
                  <a:srgbClr val="000000"/>
                </a:solidFill>
              </a:rPr>
              <a:t>de </a:t>
            </a:r>
            <a:r>
              <a:rPr lang="en-US" sz="2000" dirty="0" err="1" smtClean="0">
                <a:solidFill>
                  <a:srgbClr val="000000"/>
                </a:solidFill>
              </a:rPr>
              <a:t>fysica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modellen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vinden</a:t>
            </a:r>
            <a:r>
              <a:rPr lang="en-US" sz="2000" dirty="0">
                <a:solidFill>
                  <a:srgbClr val="000000"/>
                </a:solidFill>
              </a:rPr>
              <a:t> we </a:t>
            </a:r>
            <a:r>
              <a:rPr lang="en-US" sz="2000" dirty="0" smtClean="0">
                <a:solidFill>
                  <a:srgbClr val="000000"/>
                </a:solidFill>
              </a:rPr>
              <a:t>: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96%</a:t>
            </a:r>
            <a:r>
              <a:rPr lang="en-US" sz="2000" dirty="0">
                <a:solidFill>
                  <a:srgbClr val="000000"/>
                </a:solidFill>
              </a:rPr>
              <a:t> van de </a:t>
            </a:r>
            <a:r>
              <a:rPr lang="en-US" sz="2000" dirty="0" err="1">
                <a:solidFill>
                  <a:srgbClr val="000000"/>
                </a:solidFill>
              </a:rPr>
              <a:t>inhoud</a:t>
            </a:r>
            <a:r>
              <a:rPr lang="en-US" sz="2000" dirty="0">
                <a:solidFill>
                  <a:srgbClr val="000000"/>
                </a:solidFill>
              </a:rPr>
              <a:t> van het </a:t>
            </a:r>
            <a:r>
              <a:rPr lang="en-US" sz="2000" dirty="0" err="1">
                <a:solidFill>
                  <a:srgbClr val="000000"/>
                </a:solidFill>
              </a:rPr>
              <a:t>universum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kunnen</a:t>
            </a:r>
            <a:r>
              <a:rPr lang="en-US" sz="2000" dirty="0">
                <a:solidFill>
                  <a:srgbClr val="000000"/>
                </a:solidFill>
              </a:rPr>
              <a:t> we </a:t>
            </a:r>
            <a:r>
              <a:rPr lang="en-US" sz="2000" dirty="0" err="1">
                <a:solidFill>
                  <a:srgbClr val="000000"/>
                </a:solidFill>
              </a:rPr>
              <a:t>niet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verklaren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52211" y="2659618"/>
            <a:ext cx="1694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mtClean="0"/>
              <a:t>WMAP sateliet</a:t>
            </a:r>
          </a:p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4102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 dirty="0"/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0908770B-2219-4A72-9561-368679579DB9}" type="slidenum">
              <a:rPr lang="en-US"/>
              <a:pPr/>
              <a:t>4</a:t>
            </a:fld>
            <a:endParaRPr lang="en-US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Fysica</a:t>
            </a:r>
            <a:r>
              <a:rPr lang="en-US" dirty="0" smtClean="0"/>
              <a:t> en </a:t>
            </a:r>
            <a:r>
              <a:rPr lang="en-US" dirty="0" err="1" smtClean="0"/>
              <a:t>sterrenkunde</a:t>
            </a:r>
            <a:endParaRPr lang="nl-NL" dirty="0" smtClean="0"/>
          </a:p>
        </p:txBody>
      </p:sp>
      <p:pic>
        <p:nvPicPr>
          <p:cNvPr id="11" name="Picture 3" descr="particle detector data for black hole"/>
          <p:cNvPicPr>
            <a:picLocks noChangeAspect="1" noChangeArrowheads="1"/>
          </p:cNvPicPr>
          <p:nvPr/>
        </p:nvPicPr>
        <p:blipFill>
          <a:blip r:embed="rId2"/>
          <a:srcRect t="5640" b="3287"/>
          <a:stretch>
            <a:fillRect/>
          </a:stretch>
        </p:blipFill>
        <p:spPr bwMode="auto">
          <a:xfrm>
            <a:off x="132408" y="1552345"/>
            <a:ext cx="3932817" cy="452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0606036_01-A4-at-144-dp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8329" y="1536792"/>
            <a:ext cx="3408477" cy="2559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4179184" y="4120590"/>
            <a:ext cx="4841340" cy="1938992"/>
          </a:xfrm>
          <a:prstGeom prst="rect">
            <a:avLst/>
          </a:prstGeom>
          <a:solidFill>
            <a:srgbClr val="E5FFC5"/>
          </a:solidFill>
          <a:ln w="28575">
            <a:solidFill>
              <a:srgbClr val="E5FFC5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We </a:t>
            </a:r>
            <a:r>
              <a:rPr lang="en-US" sz="2000" dirty="0" err="1" smtClean="0"/>
              <a:t>botsen</a:t>
            </a:r>
            <a:r>
              <a:rPr lang="en-US" sz="2000" dirty="0" smtClean="0"/>
              <a:t> </a:t>
            </a:r>
            <a:r>
              <a:rPr lang="en-US" sz="2000" dirty="0" err="1" smtClean="0"/>
              <a:t>deeltjes</a:t>
            </a:r>
            <a:r>
              <a:rPr lang="en-US" sz="2000" dirty="0" smtClean="0"/>
              <a:t> op </a:t>
            </a:r>
            <a:r>
              <a:rPr lang="en-US" sz="2000" dirty="0" err="1" smtClean="0"/>
              <a:t>elkaar</a:t>
            </a:r>
            <a:r>
              <a:rPr lang="en-US" sz="2000" dirty="0" smtClean="0"/>
              <a:t> </a:t>
            </a:r>
            <a:r>
              <a:rPr lang="en-US" sz="2000" dirty="0" err="1" smtClean="0"/>
              <a:t>te</a:t>
            </a:r>
            <a:r>
              <a:rPr lang="en-US" sz="2000" dirty="0" smtClean="0"/>
              <a:t> CERN </a:t>
            </a:r>
            <a:r>
              <a:rPr lang="en-US" sz="2000" dirty="0" err="1" smtClean="0"/>
              <a:t>om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te</a:t>
            </a:r>
            <a:r>
              <a:rPr lang="en-US" sz="2000" dirty="0" smtClean="0"/>
              <a:t> </a:t>
            </a:r>
            <a:r>
              <a:rPr lang="en-US" sz="2000" dirty="0" err="1" smtClean="0"/>
              <a:t>gaan</a:t>
            </a:r>
            <a:r>
              <a:rPr lang="en-US" sz="2000" dirty="0" smtClean="0"/>
              <a:t> </a:t>
            </a:r>
            <a:r>
              <a:rPr lang="en-US" sz="2000" dirty="0" err="1" smtClean="0"/>
              <a:t>wat</a:t>
            </a:r>
            <a:r>
              <a:rPr lang="en-US" sz="2000" dirty="0" smtClean="0"/>
              <a:t> de </a:t>
            </a:r>
            <a:r>
              <a:rPr lang="en-US" sz="2000" dirty="0" err="1" smtClean="0"/>
              <a:t>fundamentele</a:t>
            </a:r>
            <a:r>
              <a:rPr lang="en-US" sz="2000" dirty="0" smtClean="0"/>
              <a:t> </a:t>
            </a:r>
            <a:r>
              <a:rPr lang="en-US" sz="2000" dirty="0" err="1" smtClean="0"/>
              <a:t>bouwstenen</a:t>
            </a:r>
            <a:r>
              <a:rPr lang="en-US" sz="2000" dirty="0" smtClean="0"/>
              <a:t> </a:t>
            </a:r>
            <a:r>
              <a:rPr lang="en-US" sz="2000" dirty="0" err="1" smtClean="0"/>
              <a:t>zijn</a:t>
            </a:r>
            <a:r>
              <a:rPr lang="en-US" sz="2000" dirty="0" smtClean="0"/>
              <a:t> van het </a:t>
            </a:r>
            <a:r>
              <a:rPr lang="en-US" sz="2000" dirty="0" err="1" smtClean="0"/>
              <a:t>universum</a:t>
            </a:r>
            <a:r>
              <a:rPr lang="en-US" sz="2000" dirty="0" smtClean="0"/>
              <a:t> en hoe </a:t>
            </a:r>
            <a:r>
              <a:rPr lang="en-US" sz="2000" dirty="0" err="1" smtClean="0"/>
              <a:t>ze</a:t>
            </a:r>
            <a:r>
              <a:rPr lang="en-US" sz="2000" dirty="0" smtClean="0"/>
              <a:t> met </a:t>
            </a:r>
            <a:r>
              <a:rPr lang="en-US" sz="2000" dirty="0" err="1" smtClean="0"/>
              <a:t>elkaar</a:t>
            </a:r>
            <a:r>
              <a:rPr lang="en-US" sz="2000" dirty="0" smtClean="0"/>
              <a:t> </a:t>
            </a:r>
            <a:r>
              <a:rPr lang="en-US" sz="2000" dirty="0" err="1" smtClean="0"/>
              <a:t>interageren</a:t>
            </a:r>
            <a:r>
              <a:rPr lang="en-US" sz="2000" dirty="0" smtClean="0"/>
              <a:t>. We </a:t>
            </a:r>
            <a:r>
              <a:rPr lang="en-US" sz="2000" dirty="0" err="1" smtClean="0"/>
              <a:t>vergelijken</a:t>
            </a:r>
            <a:r>
              <a:rPr lang="en-US" sz="2000" dirty="0" smtClean="0"/>
              <a:t> </a:t>
            </a:r>
            <a:r>
              <a:rPr lang="en-US" sz="2000" dirty="0" err="1" smtClean="0"/>
              <a:t>theoretische</a:t>
            </a:r>
            <a:r>
              <a:rPr lang="en-US" sz="2000" dirty="0" smtClean="0"/>
              <a:t> </a:t>
            </a:r>
            <a:r>
              <a:rPr lang="en-US" sz="2000" dirty="0" err="1" smtClean="0"/>
              <a:t>modellen</a:t>
            </a:r>
            <a:r>
              <a:rPr lang="en-US" sz="2000" dirty="0" smtClean="0"/>
              <a:t> met de </a:t>
            </a:r>
            <a:r>
              <a:rPr lang="en-US" sz="2000" dirty="0" err="1" smtClean="0"/>
              <a:t>experimentele</a:t>
            </a:r>
            <a:r>
              <a:rPr lang="en-US" sz="2000" dirty="0" smtClean="0"/>
              <a:t> </a:t>
            </a:r>
            <a:r>
              <a:rPr lang="en-US" sz="2000" dirty="0" err="1" smtClean="0"/>
              <a:t>observaties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20166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 dirty="0"/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0908770B-2219-4A72-9561-368679579DB9}" type="slidenum">
              <a:rPr lang="en-US"/>
              <a:pPr/>
              <a:t>5</a:t>
            </a:fld>
            <a:endParaRPr lang="en-US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Fysica</a:t>
            </a:r>
            <a:r>
              <a:rPr lang="en-US" dirty="0" smtClean="0"/>
              <a:t> en </a:t>
            </a:r>
            <a:r>
              <a:rPr lang="en-US" dirty="0" err="1" smtClean="0"/>
              <a:t>sterrenkunde</a:t>
            </a:r>
            <a:endParaRPr lang="nl-NL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6" y="1508924"/>
            <a:ext cx="6621564" cy="4621852"/>
          </a:xfrm>
          <a:prstGeom prst="rect">
            <a:avLst/>
          </a:prstGeom>
        </p:spPr>
      </p:pic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5188701" y="4609090"/>
            <a:ext cx="3820968" cy="1323439"/>
          </a:xfrm>
          <a:prstGeom prst="rect">
            <a:avLst/>
          </a:prstGeom>
          <a:solidFill>
            <a:srgbClr val="E5FFC5"/>
          </a:solidFill>
          <a:ln w="28575">
            <a:solidFill>
              <a:srgbClr val="E5FFC5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nl-BE" sz="2000" dirty="0" smtClean="0"/>
              <a:t>We bestuderen energetische ontploffingen in ver afgelegen galaxien met neutrino telescopen op de Zuidpool.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303730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 dirty="0"/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0908770B-2219-4A72-9561-368679579DB9}" type="slidenum">
              <a:rPr lang="en-US"/>
              <a:pPr/>
              <a:t>6</a:t>
            </a:fld>
            <a:endParaRPr lang="en-US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Fysica</a:t>
            </a:r>
            <a:r>
              <a:rPr lang="en-US" dirty="0" smtClean="0"/>
              <a:t> en </a:t>
            </a:r>
            <a:r>
              <a:rPr lang="en-US" dirty="0" err="1" smtClean="0"/>
              <a:t>sterrenkunde</a:t>
            </a:r>
            <a:endParaRPr lang="nl-NL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5" y="1519777"/>
            <a:ext cx="6122538" cy="4591903"/>
          </a:xfrm>
          <a:prstGeom prst="rect">
            <a:avLst/>
          </a:prstGeom>
        </p:spPr>
      </p:pic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4602530" y="4609090"/>
            <a:ext cx="4407139" cy="1323439"/>
          </a:xfrm>
          <a:prstGeom prst="rect">
            <a:avLst/>
          </a:prstGeom>
          <a:solidFill>
            <a:srgbClr val="E5FFC5"/>
          </a:solidFill>
          <a:ln w="28575">
            <a:solidFill>
              <a:srgbClr val="E5FFC5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nl-BE" sz="2000" dirty="0" smtClean="0"/>
              <a:t>We bestuderen theoretische modellen die eventueel de droom van Einstein kunnen verwezenlijken: “The theory of everything”.</a:t>
            </a:r>
            <a:endParaRPr lang="nl-BE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263349" y="1541490"/>
            <a:ext cx="145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tring theory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4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 dirty="0"/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0908770B-2219-4A72-9561-368679579DB9}" type="slidenum">
              <a:rPr lang="en-US"/>
              <a:pPr/>
              <a:t>7</a:t>
            </a:fld>
            <a:endParaRPr lang="en-US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Fysica</a:t>
            </a:r>
            <a:r>
              <a:rPr lang="en-US" dirty="0" smtClean="0"/>
              <a:t> en </a:t>
            </a:r>
            <a:r>
              <a:rPr lang="en-US" dirty="0" err="1" smtClean="0"/>
              <a:t>sterrenkunde</a:t>
            </a:r>
            <a:endParaRPr lang="nl-NL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61" y="1498387"/>
            <a:ext cx="6915719" cy="4635003"/>
          </a:xfrm>
          <a:prstGeom prst="rect">
            <a:avLst/>
          </a:prstGeom>
        </p:spPr>
      </p:pic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4363720" y="4609090"/>
            <a:ext cx="4645950" cy="1015663"/>
          </a:xfrm>
          <a:prstGeom prst="rect">
            <a:avLst/>
          </a:prstGeom>
          <a:solidFill>
            <a:srgbClr val="E5FFC5"/>
          </a:solidFill>
          <a:ln w="28575">
            <a:solidFill>
              <a:srgbClr val="E5FFC5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nl-BE" sz="2000" dirty="0" smtClean="0"/>
              <a:t>We bestuderen de toepassingsgerichte phenomenen in de fotonica; denk maar aan een laser.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4285115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/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0908770B-2219-4A72-9561-368679579DB9}" type="slidenum">
              <a:rPr lang="en-US"/>
              <a:pPr/>
              <a:t>8</a:t>
            </a:fld>
            <a:endParaRPr lang="en-US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180 </a:t>
            </a:r>
            <a:r>
              <a:rPr lang="en-US" dirty="0" err="1" smtClean="0"/>
              <a:t>studiepunten</a:t>
            </a:r>
            <a:r>
              <a:rPr lang="en-US" dirty="0" smtClean="0"/>
              <a:t> (SP) in 3 </a:t>
            </a:r>
            <a:r>
              <a:rPr lang="en-US" dirty="0" err="1" smtClean="0"/>
              <a:t>jaar</a:t>
            </a:r>
            <a:endParaRPr lang="nl-NL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483" y="2258393"/>
            <a:ext cx="5438367" cy="31270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6098" y="5720880"/>
            <a:ext cx="7186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 </a:t>
            </a:r>
            <a:r>
              <a:rPr lang="en-US" dirty="0" err="1" smtClean="0"/>
              <a:t>moet</a:t>
            </a:r>
            <a:r>
              <a:rPr lang="en-US" dirty="0" smtClean="0"/>
              <a:t> per </a:t>
            </a:r>
            <a:r>
              <a:rPr lang="en-US" dirty="0" err="1" smtClean="0"/>
              <a:t>jaar</a:t>
            </a:r>
            <a:r>
              <a:rPr lang="en-US" dirty="0" smtClean="0"/>
              <a:t> </a:t>
            </a:r>
            <a:r>
              <a:rPr lang="en-US" dirty="0" err="1"/>
              <a:t>tussen</a:t>
            </a:r>
            <a:r>
              <a:rPr lang="en-US" dirty="0"/>
              <a:t> 54 en 66 SP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voltijds</a:t>
            </a:r>
            <a:r>
              <a:rPr lang="en-US" dirty="0"/>
              <a:t> </a:t>
            </a:r>
            <a:r>
              <a:rPr lang="en-US" dirty="0" err="1" smtClean="0"/>
              <a:t>traject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04907" y="1660901"/>
            <a:ext cx="7019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Voorzitter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examencommissie</a:t>
            </a:r>
            <a:r>
              <a:rPr lang="en-US" sz="2400" dirty="0" smtClean="0">
                <a:solidFill>
                  <a:srgbClr val="FF0000"/>
                </a:solidFill>
              </a:rPr>
              <a:t>: Prof. Jan </a:t>
            </a:r>
            <a:r>
              <a:rPr lang="en-US" sz="2400" dirty="0" err="1" smtClean="0">
                <a:solidFill>
                  <a:srgbClr val="FF0000"/>
                </a:solidFill>
              </a:rPr>
              <a:t>Danckaert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38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Jorgen D'Hondt                                   Vakgroep Fysica                              </a:t>
            </a:r>
            <a:endParaRPr lang="nl-NL" dirty="0"/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p. </a:t>
            </a:r>
            <a:fld id="{0908770B-2219-4A72-9561-368679579DB9}" type="slidenum">
              <a:rPr lang="en-US"/>
              <a:pPr/>
              <a:t>9</a:t>
            </a:fld>
            <a:endParaRPr lang="en-US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Eerste bachelor: verplicht (56 SP)</a:t>
            </a:r>
            <a:endParaRPr lang="nl-NL" smtClean="0"/>
          </a:p>
        </p:txBody>
      </p:sp>
      <p:graphicFrame>
        <p:nvGraphicFramePr>
          <p:cNvPr id="136286" name="Group 94"/>
          <p:cNvGraphicFramePr>
            <a:graphicFrameLocks noGrp="1"/>
          </p:cNvGraphicFramePr>
          <p:nvPr>
            <p:ph idx="1"/>
          </p:nvPr>
        </p:nvGraphicFramePr>
        <p:xfrm>
          <a:off x="457200" y="1422400"/>
          <a:ext cx="8229600" cy="4765041"/>
        </p:xfrm>
        <a:graphic>
          <a:graphicData uri="http://schemas.openxmlformats.org/drawingml/2006/table">
            <a:tbl>
              <a:tblPr/>
              <a:tblGrid>
                <a:gridCol w="4151313"/>
                <a:gridCol w="793750"/>
                <a:gridCol w="1931987"/>
                <a:gridCol w="1352550"/>
              </a:tblGrid>
              <a:tr h="6810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2"/>
                        </a:rPr>
                        <a:t>Mechanica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1ste semester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6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3"/>
                        </a:rPr>
                        <a:t>Analyse: afleiden, integreren, wiskundige software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Jaaropleidings-onderdeel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14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4"/>
                        </a:rPr>
                        <a:t>Chemie: bouw van de materie en chemische reacties I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1ste semester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6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5"/>
                        </a:rPr>
                        <a:t>Lineaire algebra : stelsels, matrices en afbeeldingen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1ste semester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6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6"/>
                        </a:rPr>
                        <a:t>Inleiding tot de computerwetenschappen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1ste semester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6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7"/>
                        </a:rPr>
                        <a:t>Fysica: trillingen, golven en thermodynamica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2de semester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3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8"/>
                        </a:rPr>
                        <a:t>Experimentele fysica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2de semester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3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9"/>
                        </a:rPr>
                        <a:t>Golven en elektromagnetisme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2de semester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9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  <a:hlinkClick r:id="rId10"/>
                        </a:rPr>
                        <a:t>Toegepaste statistiek </a:t>
                      </a:r>
                      <a:endParaRPr kumimoji="0" lang="nl-NL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  <a:ea typeface="ＭＳ Ｐゴシック" pitchFamily="-112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2de semester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  <a:ea typeface="ＭＳ Ｐゴシック" pitchFamily="-112" charset="-128"/>
                        </a:rPr>
                        <a:t>3 SP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459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AMBLE" val="\documentclass{article}&#10;\pagestyle{empty}&#10;\usepackage{xspace,amssymb,amsfonts,amsmath}&#10;\usepackage{color}&#10;\usepackage{TeX4PPT}&#10;\newcommand{\green}[1]{{\color[rgb]{0.1,0.4,0.1}#1}}&#10;\newcommand{\blue}[1]{{\color{blue}#1}}&#10;\newcommand{\red}[1]{{\color{red}#1}}&#10;\newcommand{\Z}{{\mathbb Z}}&#10;\newcommand{\R}{{\mathbb R}}&#10;\newcommand{\C}{\mathbb C}}&#10;\newcommand{\m}{\displaystyle}"/>
  <p:tag name="MAGPC" val="200"/>
  <p:tag name="FONTSIZE" val="10"/>
</p:tagLst>
</file>

<file path=ppt/theme/theme1.xml><?xml version="1.0" encoding="utf-8"?>
<a:theme xmlns:a="http://schemas.openxmlformats.org/drawingml/2006/main" name="test kunstmaan">
  <a:themeElements>
    <a:clrScheme name="test kunstmaa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st kunstmaa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est kunstma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 kunstma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 kunstma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 kunstma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 kunstma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 kunstma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t kunstma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t kunstma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t kunstma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t kunstma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t kunstma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t kunstma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10930</TotalTime>
  <Words>1372</Words>
  <Application>Microsoft Macintosh PowerPoint</Application>
  <PresentationFormat>On-screen Show (4:3)</PresentationFormat>
  <Paragraphs>241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test kunstmaan</vt:lpstr>
      <vt:lpstr>Welkom in de opleidingen  Fysica en Sterrenkunde</vt:lpstr>
      <vt:lpstr>Fysica en sterrenkunde</vt:lpstr>
      <vt:lpstr>Fysica en sterrenkunde</vt:lpstr>
      <vt:lpstr>Fysica en sterrenkunde</vt:lpstr>
      <vt:lpstr>Fysica en sterrenkunde</vt:lpstr>
      <vt:lpstr>Fysica en sterrenkunde</vt:lpstr>
      <vt:lpstr>Fysica en sterrenkunde</vt:lpstr>
      <vt:lpstr>180 studiepunten (SP) in 3 jaar</vt:lpstr>
      <vt:lpstr>Eerste bachelor: verplicht (56 SP)</vt:lpstr>
      <vt:lpstr>Eerste bachelor: keuze (0 tot 10 SP)</vt:lpstr>
      <vt:lpstr>Informatie over de aanbeidingen…</vt:lpstr>
      <vt:lpstr>Kalender van het academiejaar</vt:lpstr>
      <vt:lpstr>Tussentijdse evaluatie</vt:lpstr>
      <vt:lpstr>Studeren: advies en hulp</vt:lpstr>
      <vt:lpstr>Studeren: advies en hulp</vt:lpstr>
      <vt:lpstr>Bachelorproef (BA3)</vt:lpstr>
      <vt:lpstr>Toelichting Bachelor examens</vt:lpstr>
      <vt:lpstr>Na de bachelor… de master opleiding</vt:lpstr>
      <vt:lpstr>Masterthesis</vt:lpstr>
      <vt:lpstr>Mobiliteit</vt:lpstr>
      <vt:lpstr>Vakgroep Fysica (DNTK)</vt:lpstr>
      <vt:lpstr>Bij wie kan je terecht?</vt:lpstr>
      <vt:lpstr>Bij wie kan je terecht? (vervolg)</vt:lpstr>
    </vt:vector>
  </TitlesOfParts>
  <Company>ID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Anne</dc:creator>
  <cp:lastModifiedBy>xxxx yyyy</cp:lastModifiedBy>
  <cp:revision>112</cp:revision>
  <dcterms:created xsi:type="dcterms:W3CDTF">2005-04-26T06:53:53Z</dcterms:created>
  <dcterms:modified xsi:type="dcterms:W3CDTF">2012-09-24T10:51:47Z</dcterms:modified>
</cp:coreProperties>
</file>