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324" r:id="rId3"/>
    <p:sldId id="332" r:id="rId4"/>
    <p:sldId id="336" r:id="rId5"/>
    <p:sldId id="343" r:id="rId6"/>
    <p:sldId id="344" r:id="rId7"/>
    <p:sldId id="350" r:id="rId8"/>
    <p:sldId id="351" r:id="rId9"/>
    <p:sldId id="352" r:id="rId10"/>
    <p:sldId id="345" r:id="rId11"/>
    <p:sldId id="346" r:id="rId12"/>
    <p:sldId id="347" r:id="rId13"/>
    <p:sldId id="348" r:id="rId14"/>
    <p:sldId id="340" r:id="rId15"/>
    <p:sldId id="353" r:id="rId16"/>
    <p:sldId id="349" r:id="rId17"/>
    <p:sldId id="329" r:id="rId18"/>
    <p:sldId id="341" r:id="rId19"/>
    <p:sldId id="335" r:id="rId20"/>
    <p:sldId id="325" r:id="rId21"/>
    <p:sldId id="330" r:id="rId22"/>
    <p:sldId id="331" r:id="rId23"/>
    <p:sldId id="354" r:id="rId24"/>
    <p:sldId id="342" r:id="rId25"/>
    <p:sldId id="337" r:id="rId26"/>
    <p:sldId id="327" r:id="rId27"/>
    <p:sldId id="328" r:id="rId28"/>
    <p:sldId id="339" r:id="rId29"/>
  </p:sldIdLst>
  <p:sldSz cx="9144000" cy="6858000" type="screen4x3"/>
  <p:notesSz cx="6858000" cy="9144000"/>
  <p:custDataLst>
    <p:tags r:id="rId31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7F7358"/>
    <a:srgbClr val="ABB202"/>
    <a:srgbClr val="5F604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Click to edit Master text styles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/>
              <a:t>Third level</a:t>
            </a:r>
          </a:p>
          <a:p>
            <a:pPr lvl="3"/>
            <a:r>
              <a:rPr lang="nl-NL" noProof="0"/>
              <a:t>Fourth level</a:t>
            </a:r>
          </a:p>
          <a:p>
            <a:pPr lvl="4"/>
            <a:r>
              <a:rPr lang="nl-NL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E1BC82-AF40-4892-A489-C531877B9512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0"/>
            <a:ext cx="9140825" cy="5235575"/>
          </a:xfrm>
          <a:prstGeom prst="rect">
            <a:avLst/>
          </a:prstGeom>
          <a:solidFill>
            <a:srgbClr val="7F7358"/>
          </a:solidFill>
          <a:ln w="9525">
            <a:solidFill>
              <a:srgbClr val="7F735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12" charset="0"/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18113" y="6638925"/>
            <a:ext cx="3922712" cy="215900"/>
          </a:xfrm>
          <a:prstGeom prst="rect">
            <a:avLst/>
          </a:prstGeom>
          <a:solidFill>
            <a:srgbClr val="5F604A"/>
          </a:solidFill>
          <a:ln w="9525">
            <a:solidFill>
              <a:srgbClr val="5F604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12" charset="0"/>
              <a:ea typeface="+mn-ea"/>
            </a:endParaRPr>
          </a:p>
        </p:txBody>
      </p:sp>
      <p:pic>
        <p:nvPicPr>
          <p:cNvPr id="6" name="Picture 10" descr="VUB_logo sig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5541963"/>
            <a:ext cx="3490913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9500" y="1619250"/>
            <a:ext cx="7772400" cy="2097088"/>
          </a:xfrm>
          <a:noFill/>
        </p:spPr>
        <p:txBody>
          <a:bodyPr lIns="0" tIns="0"/>
          <a:lstStyle>
            <a:lvl1pPr>
              <a:defRPr sz="3500"/>
            </a:lvl1pPr>
          </a:lstStyle>
          <a:p>
            <a:r>
              <a:rPr lang="nl-NL"/>
              <a:t>Titel van de presentatie</a:t>
            </a:r>
            <a:br>
              <a:rPr lang="nl-NL"/>
            </a:br>
            <a:endParaRPr lang="nl-NL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79500" y="4138613"/>
            <a:ext cx="7740650" cy="585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Font typeface="Verdana" pitchFamily="-112" charset="0"/>
              <a:buNone/>
              <a:defRPr sz="2000"/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rIns="91440" bIns="45720"/>
          <a:lstStyle>
            <a:lvl1pPr>
              <a:defRPr sz="1000"/>
            </a:lvl1pPr>
          </a:lstStyle>
          <a:p>
            <a:r>
              <a:rPr lang="nl-NL"/>
              <a:t>27-9-2010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 lIns="0" tIns="0" rIns="0" bIns="0"/>
          <a:lstStyle>
            <a:lvl1pPr algn="l">
              <a:defRPr sz="1000">
                <a:latin typeface="Verdana" pitchFamily="-112" charset="0"/>
              </a:defRPr>
            </a:lvl1pPr>
          </a:lstStyle>
          <a:p>
            <a:fld id="{5BF79506-E104-4D7A-93C9-7A49E9D6F6FB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</p:spPr>
        <p:txBody>
          <a:bodyPr anchor="t"/>
          <a:lstStyle>
            <a:lvl1pPr algn="r">
              <a:defRPr sz="1000"/>
            </a:lvl1pPr>
          </a:lstStyle>
          <a:p>
            <a:r>
              <a:rPr lang="nl-NL"/>
              <a:t>Ben Craps                                   Vakgroep Fysica                             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27-9-2010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p. </a:t>
            </a:r>
            <a:fld id="{AB1EA678-D128-4C05-9D2C-5DEB0E69BC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27-9-2010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p. </a:t>
            </a:r>
            <a:fld id="{041FA237-77C4-4A3A-AC5C-498D3EB53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0825" cy="1439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27-9-2010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p. </a:t>
            </a:r>
            <a:fld id="{401D71DC-74E8-4528-8C63-0BCB68A602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27-9-2010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p. </a:t>
            </a:r>
            <a:fld id="{D898BB03-D48C-462D-A47D-97D4D7DB1E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27-9-2010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p. </a:t>
            </a:r>
            <a:fld id="{C9191DF5-3F4D-41BA-ABCA-D19AC4148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27-9-2010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p. </a:t>
            </a:r>
            <a:fld id="{50B6EF24-A9DB-4C46-A2B5-CA8451D59B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27-9-2010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p. </a:t>
            </a:r>
            <a:fld id="{5D362091-2103-4D6C-B2E9-1CBF66104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27-9-2010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p. </a:t>
            </a:r>
            <a:fld id="{C3AC8682-2403-459D-BD11-A0602EAC23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27-9-2010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p. </a:t>
            </a:r>
            <a:fld id="{BB6733E5-C8D3-427F-AF86-9984C92027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27-9-2010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p. </a:t>
            </a:r>
            <a:fld id="{B1F7897D-D148-4513-B11B-CF772F78B4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27-9-2010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p. </a:t>
            </a:r>
            <a:fld id="{37B6E201-6B84-4E72-B8DE-DF8322F62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207125"/>
            <a:ext cx="9140825" cy="647700"/>
          </a:xfrm>
          <a:prstGeom prst="rect">
            <a:avLst/>
          </a:prstGeom>
          <a:solidFill>
            <a:srgbClr val="ABB202"/>
          </a:solidFill>
          <a:ln w="9525">
            <a:solidFill>
              <a:srgbClr val="ABB20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12" charset="0"/>
              <a:ea typeface="+mn-e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0825" cy="1439863"/>
          </a:xfrm>
          <a:prstGeom prst="rect">
            <a:avLst/>
          </a:prstGeom>
          <a:solidFill>
            <a:srgbClr val="5F604A"/>
          </a:solidFill>
          <a:ln w="9525">
            <a:noFill/>
            <a:miter lim="800000"/>
            <a:headEnd/>
            <a:tailEnd/>
          </a:ln>
        </p:spPr>
        <p:txBody>
          <a:bodyPr vert="horz" wrap="square" lIns="792000" tIns="432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Titel van de Slide</a:t>
            </a:r>
            <a:endParaRPr 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97663" y="6550025"/>
            <a:ext cx="1087437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Verdana" pitchFamily="-112" charset="0"/>
              </a:defRPr>
            </a:lvl1pPr>
          </a:lstStyle>
          <a:p>
            <a:r>
              <a:rPr lang="nl-NL"/>
              <a:t>27-9-2010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219700" y="6207125"/>
            <a:ext cx="3922713" cy="215900"/>
          </a:xfrm>
          <a:prstGeom prst="rect">
            <a:avLst/>
          </a:prstGeom>
          <a:solidFill>
            <a:srgbClr val="5F604A"/>
          </a:solidFill>
          <a:ln w="9525">
            <a:solidFill>
              <a:srgbClr val="5F604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12" charset="0"/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6525" y="6543675"/>
            <a:ext cx="64912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Verdana" pitchFamily="-112" charset="0"/>
              </a:defRPr>
            </a:lvl1pPr>
          </a:lstStyle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8800" y="6505575"/>
            <a:ext cx="831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p. </a:t>
            </a:r>
            <a:fld id="{DF87CF84-777E-4879-9A40-0602161671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pitchFamily="-112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-112" charset="0"/>
          <a:ea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-112" charset="0"/>
          <a:ea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-112" charset="0"/>
          <a:ea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-112" charset="0"/>
          <a:ea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Verdana" pitchFamily="-112" charset="0"/>
        <a:buChar char=" "/>
        <a:defRPr sz="4000">
          <a:solidFill>
            <a:srgbClr val="5F604A"/>
          </a:solidFill>
          <a:latin typeface="+mn-lt"/>
          <a:ea typeface="ＭＳ Ｐゴシック" pitchFamily="-112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rgbClr val="7F7358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F7358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F7358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F7358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F7358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F7358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F7358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F7358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catherine.de.clercq@vub.ac.be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jorgen.dhondt@vub.ac.be" TargetMode="External"/><Relationship Id="rId2" Type="http://schemas.openxmlformats.org/officeDocument/2006/relationships/hyperlink" Target="mailto:catherine.de.clercq@vub.ac.b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catherine.de.clercq@vub.ac.b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aiv.vub.ac.be/opaweb/index?page=variantoo&amp;omaNummer=16522&amp;doelgroep=TS&amp;language=nl" TargetMode="External"/><Relationship Id="rId3" Type="http://schemas.openxmlformats.org/officeDocument/2006/relationships/hyperlink" Target="http://aiv.vub.ac.be/opaweb/index?page=variantoo&amp;omaNummer=10495&amp;doelgroep=TS&amp;language=nl" TargetMode="External"/><Relationship Id="rId7" Type="http://schemas.openxmlformats.org/officeDocument/2006/relationships/hyperlink" Target="http://aiv.vub.ac.be/opaweb/index?page=variantoo&amp;omaNummer=16521&amp;doelgroep=TS&amp;language=nl" TargetMode="External"/><Relationship Id="rId2" Type="http://schemas.openxmlformats.org/officeDocument/2006/relationships/hyperlink" Target="http://aiv.vub.ac.be/opaweb/index?page=variantoo&amp;omaNummer=16513&amp;doelgroep=TS&amp;language=nl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aiv.vub.ac.be/opaweb/index?page=variantoo&amp;omaNummer=16624&amp;doelgroep=TS&amp;language=nl" TargetMode="External"/><Relationship Id="rId5" Type="http://schemas.openxmlformats.org/officeDocument/2006/relationships/hyperlink" Target="http://aiv.vub.ac.be/opaweb/index?page=variantoo&amp;omaNummer=10496&amp;doelgroep=TS&amp;language=nl" TargetMode="External"/><Relationship Id="rId10" Type="http://schemas.openxmlformats.org/officeDocument/2006/relationships/hyperlink" Target="http://aiv.vub.ac.be/opaweb/index?page=variantoo&amp;omaNummer=17304&amp;doelgroep=TS&amp;language=nl" TargetMode="External"/><Relationship Id="rId4" Type="http://schemas.openxmlformats.org/officeDocument/2006/relationships/hyperlink" Target="http://aiv.vub.ac.be/opaweb/index?page=variantoo&amp;omaNummer=16704&amp;doelgroep=TS&amp;language=nl" TargetMode="External"/><Relationship Id="rId9" Type="http://schemas.openxmlformats.org/officeDocument/2006/relationships/hyperlink" Target="http://aiv.vub.ac.be/opaweb/index?page=variantoo&amp;omaNummer=10497&amp;doelgroep=TS&amp;language=n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iv.vub.ac.be/opaweb/index?page=variantoo&amp;omaNummer=16711&amp;doelgroep=TS&amp;language=nl" TargetMode="External"/><Relationship Id="rId2" Type="http://schemas.openxmlformats.org/officeDocument/2006/relationships/hyperlink" Target="http://aiv.vub.ac.be/opaweb/index?page=variantoo&amp;omaNummer=16505&amp;doelgroep=TS&amp;language=nl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e.vub.ac.be/index.php?option=com_content&amp;task=view&amp;id=31&amp;Itemid=239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e.vub.ac.be/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25E51B09-85D4-45D2-995A-2ED1A76C449A}" type="slidenum">
              <a:rPr lang="nl-NL"/>
              <a:pPr/>
              <a:t>1</a:t>
            </a:fld>
            <a:endParaRPr lang="nl-N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54100" y="936625"/>
            <a:ext cx="7045325" cy="627063"/>
          </a:xfrm>
          <a:noFill/>
        </p:spPr>
        <p:txBody>
          <a:bodyPr/>
          <a:lstStyle/>
          <a:p>
            <a:pPr eaLnBrk="1" hangingPunct="1"/>
            <a:r>
              <a:rPr lang="en-US" sz="4000" smtClean="0"/>
              <a:t>Welkom in de opleidingen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Fysica en Sterrenkunde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3702050" y="3373438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Verdana" pitchFamily="-112" charset="0"/>
              </a:rPr>
              <a:t>Ben Craps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53975" y="6411913"/>
            <a:ext cx="3576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600" dirty="0" err="1">
                <a:latin typeface="Verdana" pitchFamily="-112" charset="0"/>
              </a:rPr>
              <a:t>Onthaaldag</a:t>
            </a:r>
            <a:r>
              <a:rPr lang="en-US" sz="1600" dirty="0">
                <a:latin typeface="Verdana" pitchFamily="-112" charset="0"/>
              </a:rPr>
              <a:t>, </a:t>
            </a:r>
            <a:r>
              <a:rPr lang="en-US" sz="1600" dirty="0" smtClean="0">
                <a:latin typeface="Verdana" pitchFamily="-112" charset="0"/>
              </a:rPr>
              <a:t>26 </a:t>
            </a:r>
            <a:r>
              <a:rPr lang="en-US" sz="1600" dirty="0" err="1">
                <a:latin typeface="Verdana" pitchFamily="-112" charset="0"/>
              </a:rPr>
              <a:t>september</a:t>
            </a:r>
            <a:r>
              <a:rPr lang="en-US" sz="1600" dirty="0">
                <a:latin typeface="Verdana" pitchFamily="-112" charset="0"/>
              </a:rPr>
              <a:t> </a:t>
            </a:r>
            <a:r>
              <a:rPr lang="en-US" sz="1600" dirty="0" smtClean="0">
                <a:latin typeface="Verdana" pitchFamily="-112" charset="0"/>
              </a:rPr>
              <a:t>2011</a:t>
            </a:r>
            <a:endParaRPr lang="en-US" sz="1600" dirty="0">
              <a:latin typeface="Verdana" pitchFamily="-112" charset="0"/>
            </a:endParaRP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3117850" y="4079875"/>
            <a:ext cx="292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Verdana" pitchFamily="-112" charset="0"/>
              </a:rPr>
              <a:t>Voorzitter Vakgroep Fysica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28F720F0-C5BD-481C-A4EA-9F4184A58EE4}" type="slidenum">
              <a:rPr lang="en-US"/>
              <a:pPr/>
              <a:t>10</a:t>
            </a:fld>
            <a:endParaRPr 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Studiemateriaal</a:t>
            </a:r>
            <a:endParaRPr lang="nl-NL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85725" y="2058988"/>
            <a:ext cx="86756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Zie OO-fiches. Toelichting door prof vandaag en/of tijdens eerste les</a:t>
            </a:r>
          </a:p>
          <a:p>
            <a:pPr>
              <a:buFontTx/>
              <a:buChar char="•"/>
            </a:pPr>
            <a:endParaRPr lang="en-US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Vaak cursus geschreven door prof, te koop bij VUBtiek of zelf te printen</a:t>
            </a:r>
          </a:p>
          <a:p>
            <a:pPr>
              <a:buFontTx/>
              <a:buChar char="•"/>
            </a:pPr>
            <a:endParaRPr lang="en-US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Soms handboek, meestal te koop in VUBtiek. Soms aantal exemplaren</a:t>
            </a:r>
          </a:p>
          <a:p>
            <a:r>
              <a:rPr lang="en-US">
                <a:latin typeface="Verdana" pitchFamily="-112" charset="0"/>
              </a:rPr>
              <a:t>   beschikbaar in bibliotheek</a:t>
            </a:r>
            <a:endParaRPr lang="nl-NL">
              <a:latin typeface="Verdan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82053F43-DFD5-473B-B748-CE9731F6915B}" type="slidenum">
              <a:rPr lang="en-US"/>
              <a:pPr/>
              <a:t>11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Examens</a:t>
            </a:r>
            <a:r>
              <a:rPr lang="en-US" dirty="0" smtClean="0"/>
              <a:t> 2011-2012</a:t>
            </a:r>
            <a:endParaRPr lang="nl-NL" dirty="0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85725" y="2058988"/>
            <a:ext cx="890905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Eerste</a:t>
            </a:r>
            <a:r>
              <a:rPr lang="en-US" dirty="0">
                <a:latin typeface="Verdana" pitchFamily="-112" charset="0"/>
              </a:rPr>
              <a:t> semester: </a:t>
            </a:r>
            <a:r>
              <a:rPr lang="en-US" dirty="0" smtClean="0">
                <a:latin typeface="Verdana" pitchFamily="-112" charset="0"/>
              </a:rPr>
              <a:t>16 </a:t>
            </a:r>
            <a:r>
              <a:rPr lang="en-US" dirty="0" err="1">
                <a:latin typeface="Verdana" pitchFamily="-112" charset="0"/>
              </a:rPr>
              <a:t>januari</a:t>
            </a:r>
            <a:r>
              <a:rPr lang="en-US" dirty="0">
                <a:latin typeface="Verdana" pitchFamily="-112" charset="0"/>
              </a:rPr>
              <a:t> – </a:t>
            </a:r>
            <a:r>
              <a:rPr lang="en-US" dirty="0" smtClean="0">
                <a:latin typeface="Verdana" pitchFamily="-112" charset="0"/>
              </a:rPr>
              <a:t>4 </a:t>
            </a:r>
            <a:r>
              <a:rPr lang="en-US" dirty="0" err="1">
                <a:latin typeface="Verdana" pitchFamily="-112" charset="0"/>
              </a:rPr>
              <a:t>februari</a:t>
            </a:r>
            <a:r>
              <a:rPr lang="en-US" dirty="0">
                <a:latin typeface="Verdana" pitchFamily="-112" charset="0"/>
              </a:rPr>
              <a:t> (</a:t>
            </a:r>
            <a:r>
              <a:rPr lang="en-US" dirty="0" err="1">
                <a:latin typeface="Verdana" pitchFamily="-112" charset="0"/>
              </a:rPr>
              <a:t>na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wintervakantie</a:t>
            </a:r>
            <a:r>
              <a:rPr lang="en-US" dirty="0">
                <a:latin typeface="Verdana" pitchFamily="-112" charset="0"/>
              </a:rPr>
              <a:t> en </a:t>
            </a:r>
            <a:r>
              <a:rPr lang="en-US" dirty="0" err="1">
                <a:latin typeface="Verdana" pitchFamily="-112" charset="0"/>
              </a:rPr>
              <a:t>blokweek</a:t>
            </a:r>
            <a:r>
              <a:rPr lang="en-US" dirty="0">
                <a:latin typeface="Verdana" pitchFamily="-112" charset="0"/>
              </a:rPr>
              <a:t>)</a:t>
            </a: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Tweede</a:t>
            </a:r>
            <a:r>
              <a:rPr lang="en-US" dirty="0">
                <a:latin typeface="Verdana" pitchFamily="-112" charset="0"/>
              </a:rPr>
              <a:t> semester: </a:t>
            </a:r>
            <a:r>
              <a:rPr lang="en-US" dirty="0" smtClean="0">
                <a:latin typeface="Verdana" pitchFamily="-112" charset="0"/>
              </a:rPr>
              <a:t>11 </a:t>
            </a:r>
            <a:r>
              <a:rPr lang="en-US" dirty="0" err="1">
                <a:latin typeface="Verdana" pitchFamily="-112" charset="0"/>
              </a:rPr>
              <a:t>juni</a:t>
            </a:r>
            <a:r>
              <a:rPr lang="en-US" dirty="0">
                <a:latin typeface="Verdana" pitchFamily="-112" charset="0"/>
              </a:rPr>
              <a:t> – </a:t>
            </a:r>
            <a:r>
              <a:rPr lang="en-US" dirty="0" smtClean="0">
                <a:latin typeface="Verdana" pitchFamily="-112" charset="0"/>
              </a:rPr>
              <a:t>30 </a:t>
            </a:r>
            <a:r>
              <a:rPr lang="en-US" dirty="0" err="1" smtClean="0">
                <a:latin typeface="Verdana" pitchFamily="-112" charset="0"/>
              </a:rPr>
              <a:t>juni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>
                <a:latin typeface="Verdana" pitchFamily="-112" charset="0"/>
              </a:rPr>
              <a:t>(</a:t>
            </a:r>
            <a:r>
              <a:rPr lang="en-US" dirty="0" err="1">
                <a:latin typeface="Verdana" pitchFamily="-112" charset="0"/>
              </a:rPr>
              <a:t>na</a:t>
            </a:r>
            <a:r>
              <a:rPr lang="en-US" dirty="0">
                <a:latin typeface="Verdana" pitchFamily="-112" charset="0"/>
              </a:rPr>
              <a:t> twee </a:t>
            </a:r>
            <a:r>
              <a:rPr lang="en-US" dirty="0" err="1">
                <a:latin typeface="Verdana" pitchFamily="-112" charset="0"/>
              </a:rPr>
              <a:t>blokweken</a:t>
            </a:r>
            <a:r>
              <a:rPr lang="en-US" dirty="0">
                <a:latin typeface="Verdana" pitchFamily="-112" charset="0"/>
              </a:rPr>
              <a:t>)</a:t>
            </a:r>
            <a:r>
              <a:rPr lang="en-US" sz="1600" dirty="0">
                <a:latin typeface="Verdana" pitchFamily="-112" charset="0"/>
              </a:rPr>
              <a:t/>
            </a:r>
            <a:br>
              <a:rPr lang="en-US" sz="1600" dirty="0">
                <a:latin typeface="Verdana" pitchFamily="-112" charset="0"/>
              </a:rPr>
            </a:br>
            <a:endParaRPr lang="en-US" sz="1600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sz="1600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nl-NL" dirty="0">
                <a:latin typeface="Verdana" pitchFamily="-112" charset="0"/>
              </a:rPr>
              <a:t> Tweede zittijd: </a:t>
            </a:r>
            <a:r>
              <a:rPr lang="nl-NL" dirty="0" smtClean="0">
                <a:latin typeface="Verdana" pitchFamily="-112" charset="0"/>
              </a:rPr>
              <a:t>20 </a:t>
            </a:r>
            <a:r>
              <a:rPr lang="nl-NL" dirty="0">
                <a:latin typeface="Verdana" pitchFamily="-112" charset="0"/>
              </a:rPr>
              <a:t>augustus – 8</a:t>
            </a:r>
            <a:r>
              <a:rPr lang="nl-NL" dirty="0" smtClean="0">
                <a:latin typeface="Verdana" pitchFamily="-112" charset="0"/>
              </a:rPr>
              <a:t> </a:t>
            </a:r>
            <a:r>
              <a:rPr lang="nl-NL" dirty="0">
                <a:latin typeface="Verdana" pitchFamily="-112" charset="0"/>
              </a:rPr>
              <a:t>september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9274BE9C-D556-4909-996A-AF6FD91D8077}" type="slidenum">
              <a:rPr lang="en-US"/>
              <a:pPr/>
              <a:t>12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Tussentijdse evaluatie</a:t>
            </a:r>
            <a:endParaRPr lang="nl-NL" smtClean="0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85725" y="1841278"/>
            <a:ext cx="802163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Lessen </a:t>
            </a:r>
            <a:r>
              <a:rPr lang="en-US" dirty="0" err="1">
                <a:latin typeface="Verdana" pitchFamily="-112" charset="0"/>
              </a:rPr>
              <a:t>eerste</a:t>
            </a:r>
            <a:r>
              <a:rPr lang="en-US" dirty="0">
                <a:latin typeface="Verdana" pitchFamily="-112" charset="0"/>
              </a:rPr>
              <a:t> semester BA1: </a:t>
            </a:r>
            <a:r>
              <a:rPr lang="en-US" dirty="0" err="1">
                <a:latin typeface="Verdana" pitchFamily="-112" charset="0"/>
              </a:rPr>
              <a:t>weken</a:t>
            </a:r>
            <a:r>
              <a:rPr lang="en-US" dirty="0">
                <a:latin typeface="Verdana" pitchFamily="-112" charset="0"/>
              </a:rPr>
              <a:t> 1-5 en 7-13</a:t>
            </a:r>
            <a:r>
              <a:rPr lang="en-US" sz="1600" dirty="0">
                <a:latin typeface="Verdana" pitchFamily="-112" charset="0"/>
              </a:rPr>
              <a:t/>
            </a:r>
            <a:br>
              <a:rPr lang="en-US" sz="1600" dirty="0">
                <a:latin typeface="Verdana" pitchFamily="-112" charset="0"/>
              </a:rPr>
            </a:br>
            <a:endParaRPr lang="en-US" sz="1600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nl-NL" dirty="0">
                <a:latin typeface="Verdana" pitchFamily="-112" charset="0"/>
              </a:rPr>
              <a:t> Week 6: verplichte tussentijdse evaluatie voor Analyse en Chemie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430213" y="2922365"/>
            <a:ext cx="8650381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112" charset="2"/>
              <a:buChar char="Ø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kan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enkel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positief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meetellen</a:t>
            </a:r>
            <a:r>
              <a:rPr lang="en-US" dirty="0">
                <a:latin typeface="Verdana" pitchFamily="-112" charset="0"/>
              </a:rPr>
              <a:t> in </a:t>
            </a:r>
            <a:r>
              <a:rPr lang="en-US" dirty="0" err="1">
                <a:latin typeface="Verdana" pitchFamily="-112" charset="0"/>
              </a:rPr>
              <a:t>examenresultaat</a:t>
            </a:r>
            <a:r>
              <a:rPr lang="en-US" dirty="0">
                <a:latin typeface="Verdana" pitchFamily="-112" charset="0"/>
              </a:rPr>
              <a:t> (details: </a:t>
            </a:r>
            <a:r>
              <a:rPr lang="en-US" dirty="0" err="1">
                <a:latin typeface="Verdana" pitchFamily="-112" charset="0"/>
              </a:rPr>
              <a:t>titularis</a:t>
            </a:r>
            <a:r>
              <a:rPr lang="en-US" dirty="0">
                <a:latin typeface="Verdana" pitchFamily="-112" charset="0"/>
              </a:rPr>
              <a:t>)</a:t>
            </a:r>
          </a:p>
          <a:p>
            <a:pPr>
              <a:buFont typeface="Wingdings" pitchFamily="-112" charset="2"/>
              <a:buChar char="Ø"/>
            </a:pPr>
            <a:endParaRPr lang="en-US" dirty="0">
              <a:latin typeface="Verdana" pitchFamily="-112" charset="0"/>
            </a:endParaRPr>
          </a:p>
          <a:p>
            <a:pPr>
              <a:buFont typeface="Wingdings" pitchFamily="-112" charset="2"/>
              <a:buChar char="Ø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kennismaking</a:t>
            </a:r>
            <a:r>
              <a:rPr lang="en-US" dirty="0">
                <a:latin typeface="Verdana" pitchFamily="-112" charset="0"/>
              </a:rPr>
              <a:t> met </a:t>
            </a:r>
            <a:r>
              <a:rPr lang="en-US" dirty="0" err="1">
                <a:latin typeface="Verdana" pitchFamily="-112" charset="0"/>
              </a:rPr>
              <a:t>wijze</a:t>
            </a:r>
            <a:r>
              <a:rPr lang="en-US" dirty="0">
                <a:latin typeface="Verdana" pitchFamily="-112" charset="0"/>
              </a:rPr>
              <a:t> van </a:t>
            </a:r>
            <a:r>
              <a:rPr lang="en-US" dirty="0" err="1">
                <a:latin typeface="Verdana" pitchFamily="-112" charset="0"/>
              </a:rPr>
              <a:t>examineren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aan</a:t>
            </a:r>
            <a:r>
              <a:rPr lang="en-US" dirty="0">
                <a:latin typeface="Verdana" pitchFamily="-112" charset="0"/>
              </a:rPr>
              <a:t> de </a:t>
            </a:r>
            <a:r>
              <a:rPr lang="en-US" dirty="0" err="1">
                <a:latin typeface="Verdana" pitchFamily="-112" charset="0"/>
              </a:rPr>
              <a:t>universiteit</a:t>
            </a:r>
            <a:endParaRPr lang="en-US" dirty="0">
              <a:latin typeface="Verdana" pitchFamily="-112" charset="0"/>
            </a:endParaRPr>
          </a:p>
          <a:p>
            <a:pPr>
              <a:buFont typeface="Wingdings" pitchFamily="-112" charset="2"/>
              <a:buChar char="Ø"/>
            </a:pPr>
            <a:endParaRPr lang="en-US" dirty="0">
              <a:latin typeface="Verdana" pitchFamily="-112" charset="0"/>
            </a:endParaRPr>
          </a:p>
          <a:p>
            <a:pPr>
              <a:buFont typeface="Wingdings" pitchFamily="-112" charset="2"/>
              <a:buChar char="Ø"/>
            </a:pPr>
            <a:r>
              <a:rPr lang="en-US" dirty="0">
                <a:latin typeface="Verdana" pitchFamily="-112" charset="0"/>
              </a:rPr>
              <a:t> feedback en </a:t>
            </a:r>
            <a:r>
              <a:rPr lang="en-US" dirty="0" err="1">
                <a:latin typeface="Verdana" pitchFamily="-112" charset="0"/>
              </a:rPr>
              <a:t>remediëring</a:t>
            </a:r>
            <a:r>
              <a:rPr lang="en-US" dirty="0">
                <a:latin typeface="Verdana" pitchFamily="-112" charset="0"/>
              </a:rPr>
              <a:t> door Centrum </a:t>
            </a:r>
            <a:r>
              <a:rPr lang="en-US" dirty="0" err="1">
                <a:latin typeface="Verdana" pitchFamily="-112" charset="0"/>
              </a:rPr>
              <a:t>voor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Studie</a:t>
            </a:r>
            <a:r>
              <a:rPr lang="en-US" dirty="0">
                <a:latin typeface="Verdana" pitchFamily="-112" charset="0"/>
              </a:rPr>
              <a:t> en </a:t>
            </a:r>
            <a:r>
              <a:rPr lang="en-US" dirty="0" err="1" smtClean="0">
                <a:latin typeface="Verdana" pitchFamily="-112" charset="0"/>
              </a:rPr>
              <a:t>Begeleiding</a:t>
            </a:r>
            <a:endParaRPr lang="en-US" dirty="0" smtClean="0">
              <a:latin typeface="Verdana" pitchFamily="-112" charset="0"/>
            </a:endParaRPr>
          </a:p>
          <a:p>
            <a:pPr>
              <a:buFont typeface="Wingdings" pitchFamily="-112" charset="2"/>
              <a:buChar char="Ø"/>
            </a:pPr>
            <a:endParaRPr lang="en-US" dirty="0">
              <a:latin typeface="Verdana" pitchFamily="-112" charset="0"/>
            </a:endParaRPr>
          </a:p>
          <a:p>
            <a:pPr>
              <a:buFont typeface="Wingdings" pitchFamily="-112" charset="2"/>
              <a:buChar char="Ø"/>
            </a:pP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ook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altijd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welkom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bij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voorzitter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examencommissie</a:t>
            </a:r>
            <a:r>
              <a:rPr lang="en-US" dirty="0" smtClean="0">
                <a:latin typeface="Verdana" pitchFamily="-112" charset="0"/>
              </a:rPr>
              <a:t> of </a:t>
            </a:r>
            <a:r>
              <a:rPr lang="en-US" dirty="0" err="1" smtClean="0">
                <a:latin typeface="Verdana" pitchFamily="-112" charset="0"/>
              </a:rPr>
              <a:t>andere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proffen</a:t>
            </a:r>
            <a:endParaRPr lang="en-US" dirty="0" smtClean="0">
              <a:latin typeface="Verdana" pitchFamily="-112" charset="0"/>
            </a:endParaRPr>
          </a:p>
          <a:p>
            <a:pPr>
              <a:buFont typeface="Wingdings" pitchFamily="-112" charset="2"/>
              <a:buChar char="Ø"/>
            </a:pPr>
            <a:endParaRPr lang="en-US" dirty="0">
              <a:latin typeface="Verdana" pitchFamily="-112" charset="0"/>
            </a:endParaRPr>
          </a:p>
          <a:p>
            <a:pPr>
              <a:buFont typeface="Wingdings" pitchFamily="-112" charset="2"/>
              <a:buChar char="Ø"/>
            </a:pP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mocht</a:t>
            </a:r>
            <a:r>
              <a:rPr lang="en-US" dirty="0" smtClean="0">
                <a:latin typeface="Verdana" pitchFamily="-112" charset="0"/>
              </a:rPr>
              <a:t> je </a:t>
            </a:r>
            <a:r>
              <a:rPr lang="en-US" dirty="0" err="1" smtClean="0">
                <a:latin typeface="Verdana" pitchFamily="-112" charset="0"/>
              </a:rPr>
              <a:t>beslissen</a:t>
            </a:r>
            <a:r>
              <a:rPr lang="en-US" dirty="0" smtClean="0">
                <a:latin typeface="Verdana" pitchFamily="-112" charset="0"/>
              </a:rPr>
              <a:t> je studies stop </a:t>
            </a:r>
            <a:r>
              <a:rPr lang="en-US" dirty="0" err="1" smtClean="0">
                <a:latin typeface="Verdana" pitchFamily="-112" charset="0"/>
              </a:rPr>
              <a:t>te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zetten</a:t>
            </a:r>
            <a:r>
              <a:rPr lang="en-US" dirty="0" smtClean="0">
                <a:latin typeface="Verdana" pitchFamily="-112" charset="0"/>
              </a:rPr>
              <a:t>, </a:t>
            </a:r>
            <a:r>
              <a:rPr lang="en-US" dirty="0" err="1" smtClean="0">
                <a:latin typeface="Verdana" pitchFamily="-112" charset="0"/>
              </a:rPr>
              <a:t>heroriënteer</a:t>
            </a:r>
            <a:r>
              <a:rPr lang="en-US" dirty="0" smtClean="0">
                <a:latin typeface="Verdana" pitchFamily="-112" charset="0"/>
              </a:rPr>
              <a:t> je </a:t>
            </a:r>
            <a:r>
              <a:rPr lang="en-US" dirty="0" err="1" smtClean="0">
                <a:latin typeface="Verdana" pitchFamily="-112" charset="0"/>
              </a:rPr>
              <a:t>dan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vroeg</a:t>
            </a:r>
            <a:endParaRPr lang="en-US" dirty="0" smtClean="0">
              <a:latin typeface="Verdana" pitchFamily="-112" charset="0"/>
            </a:endParaRPr>
          </a:p>
          <a:p>
            <a:r>
              <a:rPr lang="en-US" dirty="0">
                <a:latin typeface="Verdana" pitchFamily="-112" charset="0"/>
              </a:rPr>
              <a:t> 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genoeg</a:t>
            </a:r>
            <a:r>
              <a:rPr lang="en-US" dirty="0" smtClean="0">
                <a:latin typeface="Verdana" pitchFamily="-112" charset="0"/>
              </a:rPr>
              <a:t> en </a:t>
            </a:r>
            <a:r>
              <a:rPr lang="en-US" dirty="0" err="1" smtClean="0">
                <a:latin typeface="Verdana" pitchFamily="-112" charset="0"/>
              </a:rPr>
              <a:t>schrijf</a:t>
            </a:r>
            <a:r>
              <a:rPr lang="en-US" dirty="0" smtClean="0">
                <a:latin typeface="Verdana" pitchFamily="-112" charset="0"/>
              </a:rPr>
              <a:t> je op </a:t>
            </a:r>
            <a:r>
              <a:rPr lang="en-US" dirty="0" err="1" smtClean="0">
                <a:latin typeface="Verdana" pitchFamily="-112" charset="0"/>
              </a:rPr>
              <a:t>tijd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uit</a:t>
            </a:r>
            <a:r>
              <a:rPr lang="en-US" dirty="0" smtClean="0">
                <a:latin typeface="Verdana" pitchFamily="-112" charset="0"/>
              </a:rPr>
              <a:t>!</a:t>
            </a:r>
            <a:endParaRPr lang="en-US" dirty="0">
              <a:latin typeface="Verdan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E6BC3B8E-CD01-4A4C-8EF0-E720208A8DD8}" type="slidenum">
              <a:rPr lang="en-US"/>
              <a:pPr/>
              <a:t>13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Studeren: advies en hulp</a:t>
            </a:r>
            <a:endParaRPr lang="nl-NL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117475" y="1733550"/>
            <a:ext cx="8882063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Inzet en engagement vereist om te slagen! Even belangrijk als talent.</a:t>
            </a:r>
          </a:p>
          <a:p>
            <a:pPr>
              <a:buFontTx/>
              <a:buChar char="•"/>
            </a:pPr>
            <a:endParaRPr lang="en-US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Reken op 2 à 3 uur werk per weekdag na de lessen, plus een volle dag </a:t>
            </a:r>
          </a:p>
          <a:p>
            <a:r>
              <a:rPr lang="en-US">
                <a:latin typeface="Verdana" pitchFamily="-112" charset="0"/>
              </a:rPr>
              <a:t>   tijdens het weekend</a:t>
            </a:r>
            <a:r>
              <a:rPr lang="en-US" sz="1600">
                <a:latin typeface="Verdana" pitchFamily="-112" charset="0"/>
              </a:rPr>
              <a:t/>
            </a:r>
            <a:br>
              <a:rPr lang="en-US" sz="1600">
                <a:latin typeface="Verdana" pitchFamily="-112" charset="0"/>
              </a:rPr>
            </a:br>
            <a:endParaRPr lang="en-US" sz="160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nl-NL">
                <a:latin typeface="Verdana" pitchFamily="-112" charset="0"/>
              </a:rPr>
              <a:t> Sport/muziek/andere hobby’s/sociaal leven zijn ook belangrijk: zoek een</a:t>
            </a:r>
          </a:p>
          <a:p>
            <a:r>
              <a:rPr lang="nl-NL">
                <a:latin typeface="Verdana" pitchFamily="-112" charset="0"/>
              </a:rPr>
              <a:t>   goede balans</a:t>
            </a:r>
          </a:p>
          <a:p>
            <a:endParaRPr lang="nl-NL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nl-NL">
                <a:latin typeface="Verdana" pitchFamily="-112" charset="0"/>
              </a:rPr>
              <a:t> Hulp is beschikbaar voor studenten die bereid zijn hard te werken, onder</a:t>
            </a:r>
          </a:p>
          <a:p>
            <a:r>
              <a:rPr lang="nl-NL">
                <a:latin typeface="Verdana" pitchFamily="-112" charset="0"/>
              </a:rPr>
              <a:t>   andere op het Centrum voor Studie en Begeleiding. Aarzel niet eventuele</a:t>
            </a:r>
          </a:p>
          <a:p>
            <a:r>
              <a:rPr lang="nl-NL">
                <a:latin typeface="Verdana" pitchFamily="-112" charset="0"/>
              </a:rPr>
              <a:t>   studieproblemen meteen te melden.</a:t>
            </a:r>
          </a:p>
          <a:p>
            <a:endParaRPr lang="nl-NL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nl-NL">
                <a:latin typeface="Verdana" pitchFamily="-112" charset="0"/>
              </a:rPr>
              <a:t> Assistenten en proffen zijn ook bereikbaar (pauze tijdens les, email, </a:t>
            </a:r>
          </a:p>
          <a:p>
            <a:r>
              <a:rPr lang="nl-NL">
                <a:latin typeface="Verdana" pitchFamily="-112" charset="0"/>
              </a:rPr>
              <a:t>   afspraak). Praat vooral ook met jaargenoten als je stukken van de </a:t>
            </a:r>
          </a:p>
          <a:p>
            <a:r>
              <a:rPr lang="nl-NL">
                <a:latin typeface="Verdana" pitchFamily="-112" charset="0"/>
              </a:rPr>
              <a:t>   leerstof niet begrijpt.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50DA6755-8E9B-41F7-BEFB-1C1EF1268000}" type="slidenum">
              <a:rPr lang="en-US"/>
              <a:pPr/>
              <a:t>14</a:t>
            </a:fld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Toelichting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vakken</a:t>
            </a:r>
            <a:endParaRPr lang="nl-NL" dirty="0" smtClean="0"/>
          </a:p>
        </p:txBody>
      </p:sp>
      <p:sp>
        <p:nvSpPr>
          <p:cNvPr id="30726" name="Text Box 15"/>
          <p:cNvSpPr txBox="1">
            <a:spLocks noChangeArrowheads="1"/>
          </p:cNvSpPr>
          <p:nvPr/>
        </p:nvSpPr>
        <p:spPr bwMode="auto">
          <a:xfrm>
            <a:off x="1670050" y="2816225"/>
            <a:ext cx="642829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Mechanica</a:t>
            </a:r>
            <a:r>
              <a:rPr lang="en-US" dirty="0">
                <a:latin typeface="Verdana" pitchFamily="-112" charset="0"/>
              </a:rPr>
              <a:t> [Alexander </a:t>
            </a:r>
            <a:r>
              <a:rPr lang="en-US" dirty="0" err="1">
                <a:latin typeface="Verdana" pitchFamily="-112" charset="0"/>
              </a:rPr>
              <a:t>Sevrin</a:t>
            </a:r>
            <a:r>
              <a:rPr lang="en-US" dirty="0">
                <a:latin typeface="Verdana" pitchFamily="-112" charset="0"/>
              </a:rPr>
              <a:t>]</a:t>
            </a: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Practica-vakken</a:t>
            </a:r>
            <a:r>
              <a:rPr lang="en-US" dirty="0">
                <a:latin typeface="Verdana" pitchFamily="-112" charset="0"/>
              </a:rPr>
              <a:t> [Catherine De </a:t>
            </a:r>
            <a:r>
              <a:rPr lang="en-US" dirty="0" err="1">
                <a:latin typeface="Verdana" pitchFamily="-112" charset="0"/>
              </a:rPr>
              <a:t>Clercq</a:t>
            </a:r>
            <a:r>
              <a:rPr lang="en-US" dirty="0">
                <a:latin typeface="Verdana" pitchFamily="-112" charset="0"/>
              </a:rPr>
              <a:t>]</a:t>
            </a: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Seminarie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Actuele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Wetenschappen</a:t>
            </a:r>
            <a:r>
              <a:rPr lang="en-US" dirty="0" smtClean="0">
                <a:latin typeface="Verdana" pitchFamily="-112" charset="0"/>
              </a:rPr>
              <a:t> en </a:t>
            </a:r>
            <a:r>
              <a:rPr lang="en-US" dirty="0" err="1" smtClean="0">
                <a:latin typeface="Verdana" pitchFamily="-112" charset="0"/>
              </a:rPr>
              <a:t>Samenleving</a:t>
            </a:r>
            <a:r>
              <a:rPr lang="en-US" dirty="0" smtClean="0">
                <a:latin typeface="Verdana" pitchFamily="-112" charset="0"/>
              </a:rPr>
              <a:t> </a:t>
            </a:r>
          </a:p>
          <a:p>
            <a:r>
              <a:rPr lang="en-US" dirty="0">
                <a:latin typeface="Verdana" pitchFamily="-112" charset="0"/>
              </a:rPr>
              <a:t> </a:t>
            </a:r>
            <a:r>
              <a:rPr lang="en-US" dirty="0" smtClean="0">
                <a:latin typeface="Verdana" pitchFamily="-112" charset="0"/>
              </a:rPr>
              <a:t>  [Irina </a:t>
            </a:r>
            <a:r>
              <a:rPr lang="en-US" dirty="0" err="1" smtClean="0">
                <a:latin typeface="Verdana" pitchFamily="-112" charset="0"/>
              </a:rPr>
              <a:t>Veretennicoff</a:t>
            </a:r>
            <a:r>
              <a:rPr lang="en-US" dirty="0" smtClean="0">
                <a:latin typeface="Verdana" pitchFamily="-112" charset="0"/>
              </a:rPr>
              <a:t>]</a:t>
            </a:r>
            <a:endParaRPr lang="en-US" dirty="0">
              <a:latin typeface="Verdan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27-9-2010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Ben Craps                                   Vakgroep Fysica                              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p. </a:t>
            </a:r>
            <a:fld id="{401D71DC-74E8-4528-8C63-0BCB68A602E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0825" cy="1439863"/>
          </a:xfrm>
          <a:prstGeom prst="rect">
            <a:avLst/>
          </a:prstGeom>
          <a:solidFill>
            <a:srgbClr val="5F604A"/>
          </a:solidFill>
          <a:ln w="9525">
            <a:noFill/>
            <a:miter lim="800000"/>
            <a:headEnd/>
            <a:tailEnd/>
          </a:ln>
        </p:spPr>
        <p:txBody>
          <a:bodyPr vert="horz" wrap="square" lIns="792000" tIns="432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pitchFamily="-112" charset="-128"/>
                <a:cs typeface="+mj-cs"/>
              </a:rPr>
              <a:t>Practicum Fysica in 1ste bachelor</a:t>
            </a:r>
            <a:endParaRPr kumimoji="0" lang="nl-NL" sz="32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pitchFamily="-112" charset="-128"/>
              <a:cs typeface="+mj-cs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79388" y="1584325"/>
            <a:ext cx="8499475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practicum </a:t>
            </a:r>
            <a:r>
              <a:rPr lang="en-US" dirty="0" err="1">
                <a:latin typeface="Verdana" pitchFamily="-112" charset="0"/>
              </a:rPr>
              <a:t>Fysica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gaat</a:t>
            </a:r>
            <a:r>
              <a:rPr lang="en-US" dirty="0">
                <a:latin typeface="Verdana" pitchFamily="-112" charset="0"/>
              </a:rPr>
              <a:t> door in </a:t>
            </a:r>
            <a:r>
              <a:rPr lang="en-US" dirty="0" err="1">
                <a:latin typeface="Verdana" pitchFamily="-112" charset="0"/>
              </a:rPr>
              <a:t>tweede</a:t>
            </a:r>
            <a:r>
              <a:rPr lang="en-US" dirty="0">
                <a:latin typeface="Verdana" pitchFamily="-112" charset="0"/>
              </a:rPr>
              <a:t> semester</a:t>
            </a: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Twee </a:t>
            </a:r>
            <a:r>
              <a:rPr lang="en-US" dirty="0" err="1">
                <a:latin typeface="Verdana" pitchFamily="-112" charset="0"/>
              </a:rPr>
              <a:t>vakken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gegroepeerd</a:t>
            </a:r>
            <a:r>
              <a:rPr lang="en-US" dirty="0">
                <a:latin typeface="Verdana" pitchFamily="-112" charset="0"/>
              </a:rPr>
              <a:t> en </a:t>
            </a:r>
            <a:r>
              <a:rPr lang="en-US" dirty="0" err="1">
                <a:latin typeface="Verdana" pitchFamily="-112" charset="0"/>
              </a:rPr>
              <a:t>gecoördineerd</a:t>
            </a:r>
            <a:r>
              <a:rPr lang="en-US" dirty="0">
                <a:latin typeface="Verdana" pitchFamily="-112" charset="0"/>
              </a:rPr>
              <a:t> door Prof. C. De </a:t>
            </a:r>
            <a:r>
              <a:rPr lang="en-US" dirty="0" err="1">
                <a:latin typeface="Verdana" pitchFamily="-112" charset="0"/>
              </a:rPr>
              <a:t>Clercq</a:t>
            </a:r>
            <a:endParaRPr lang="en-US" dirty="0">
              <a:latin typeface="Verdana" pitchFamily="-112" charset="0"/>
            </a:endParaRPr>
          </a:p>
          <a:p>
            <a:pPr lvl="1">
              <a:buFontTx/>
              <a:buChar char="•"/>
            </a:pPr>
            <a:r>
              <a:rPr lang="en-US" dirty="0" err="1">
                <a:latin typeface="Verdana" pitchFamily="-112" charset="0"/>
              </a:rPr>
              <a:t>Experimentele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Fysica</a:t>
            </a:r>
            <a:r>
              <a:rPr lang="en-US" dirty="0">
                <a:latin typeface="Verdana" pitchFamily="-112" charset="0"/>
              </a:rPr>
              <a:t> (3SP, C. De </a:t>
            </a:r>
            <a:r>
              <a:rPr lang="en-US" dirty="0" err="1">
                <a:latin typeface="Verdana" pitchFamily="-112" charset="0"/>
              </a:rPr>
              <a:t>Clercq</a:t>
            </a:r>
            <a:r>
              <a:rPr lang="en-US" dirty="0">
                <a:latin typeface="Verdana" pitchFamily="-112" charset="0"/>
              </a:rPr>
              <a:t>)</a:t>
            </a:r>
          </a:p>
          <a:p>
            <a:pPr lvl="1">
              <a:buFontTx/>
              <a:buChar char="•"/>
            </a:pPr>
            <a:r>
              <a:rPr lang="en-US" dirty="0" err="1">
                <a:latin typeface="Verdana" pitchFamily="-112" charset="0"/>
              </a:rPr>
              <a:t>Fysica</a:t>
            </a:r>
            <a:r>
              <a:rPr lang="en-US" dirty="0">
                <a:latin typeface="Verdana" pitchFamily="-112" charset="0"/>
              </a:rPr>
              <a:t>: </a:t>
            </a:r>
            <a:r>
              <a:rPr lang="en-US" dirty="0" err="1">
                <a:latin typeface="Verdana" pitchFamily="-112" charset="0"/>
              </a:rPr>
              <a:t>trillingen</a:t>
            </a:r>
            <a:r>
              <a:rPr lang="en-US" dirty="0">
                <a:latin typeface="Verdana" pitchFamily="-112" charset="0"/>
              </a:rPr>
              <a:t>, </a:t>
            </a:r>
            <a:r>
              <a:rPr lang="en-US" dirty="0" err="1">
                <a:latin typeface="Verdana" pitchFamily="-112" charset="0"/>
              </a:rPr>
              <a:t>Golven</a:t>
            </a:r>
            <a:r>
              <a:rPr lang="en-US" dirty="0">
                <a:latin typeface="Verdana" pitchFamily="-112" charset="0"/>
              </a:rPr>
              <a:t>  en </a:t>
            </a:r>
            <a:r>
              <a:rPr lang="en-US" dirty="0" err="1">
                <a:latin typeface="Verdana" pitchFamily="-112" charset="0"/>
              </a:rPr>
              <a:t>Thermodynamica</a:t>
            </a:r>
            <a:r>
              <a:rPr lang="en-US" dirty="0">
                <a:latin typeface="Verdana" pitchFamily="-112" charset="0"/>
              </a:rPr>
              <a:t> (3SP, J. </a:t>
            </a:r>
            <a:r>
              <a:rPr lang="en-US" dirty="0" err="1">
                <a:latin typeface="Verdana" pitchFamily="-112" charset="0"/>
              </a:rPr>
              <a:t>Danckaert</a:t>
            </a:r>
            <a:r>
              <a:rPr lang="en-US" dirty="0">
                <a:latin typeface="Verdana" pitchFamily="-112" charset="0"/>
              </a:rPr>
              <a:t>)</a:t>
            </a: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 err="1">
                <a:latin typeface="Verdana" pitchFamily="-112" charset="0"/>
              </a:rPr>
              <a:t>Eén</a:t>
            </a:r>
            <a:r>
              <a:rPr lang="en-US" dirty="0">
                <a:latin typeface="Verdana" pitchFamily="-112" charset="0"/>
              </a:rPr>
              <a:t> syllabus ‘</a:t>
            </a:r>
            <a:r>
              <a:rPr lang="en-US" dirty="0" err="1">
                <a:latin typeface="Verdana" pitchFamily="-112" charset="0"/>
              </a:rPr>
              <a:t>Experimentele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Fysica</a:t>
            </a:r>
            <a:r>
              <a:rPr lang="en-US" dirty="0">
                <a:latin typeface="Verdana" pitchFamily="-112" charset="0"/>
              </a:rPr>
              <a:t>’ – </a:t>
            </a:r>
            <a:r>
              <a:rPr lang="en-US" dirty="0" err="1">
                <a:latin typeface="Verdana" pitchFamily="-112" charset="0"/>
              </a:rPr>
              <a:t>te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verkrijgen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bij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cursusdienst</a:t>
            </a: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10 </a:t>
            </a:r>
            <a:r>
              <a:rPr lang="en-US" dirty="0" err="1">
                <a:latin typeface="Verdana" pitchFamily="-112" charset="0"/>
              </a:rPr>
              <a:t>proeven</a:t>
            </a:r>
            <a:r>
              <a:rPr lang="en-US" dirty="0">
                <a:latin typeface="Verdana" pitchFamily="-112" charset="0"/>
              </a:rPr>
              <a:t> in </a:t>
            </a:r>
            <a:r>
              <a:rPr lang="en-US" dirty="0" err="1">
                <a:latin typeface="Verdana" pitchFamily="-112" charset="0"/>
              </a:rPr>
              <a:t>mechanica</a:t>
            </a:r>
            <a:r>
              <a:rPr lang="en-US" dirty="0">
                <a:latin typeface="Verdana" pitchFamily="-112" charset="0"/>
              </a:rPr>
              <a:t>, </a:t>
            </a:r>
            <a:r>
              <a:rPr lang="en-US" dirty="0" err="1">
                <a:latin typeface="Verdana" pitchFamily="-112" charset="0"/>
              </a:rPr>
              <a:t>elektromagnetisme</a:t>
            </a:r>
            <a:r>
              <a:rPr lang="en-US" dirty="0">
                <a:latin typeface="Verdana" pitchFamily="-112" charset="0"/>
              </a:rPr>
              <a:t> en </a:t>
            </a:r>
            <a:r>
              <a:rPr lang="en-US" dirty="0" err="1">
                <a:latin typeface="Verdana" pitchFamily="-112" charset="0"/>
              </a:rPr>
              <a:t>golven</a:t>
            </a: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Info </a:t>
            </a:r>
            <a:r>
              <a:rPr lang="en-US" dirty="0">
                <a:latin typeface="Verdana" pitchFamily="-112" charset="0"/>
                <a:hlinkClick r:id="rId2"/>
              </a:rPr>
              <a:t>catherine.de.clercq@vub.ac.be</a:t>
            </a: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nl-NL" dirty="0">
              <a:latin typeface="Verdana" pitchFamily="-11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8AD6D407-0269-4E06-AE1E-5C8B74090CC3}" type="slidenum">
              <a:rPr lang="en-US"/>
              <a:pPr/>
              <a:t>16</a:t>
            </a:fld>
            <a:endParaRPr lang="en-US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Seminarie actuele wetenschappen en </a:t>
            </a:r>
            <a:br>
              <a:rPr lang="en-US" smtClean="0"/>
            </a:br>
            <a:r>
              <a:rPr lang="en-US" smtClean="0"/>
              <a:t>samenleving</a:t>
            </a:r>
            <a:endParaRPr lang="nl-NL" smtClean="0"/>
          </a:p>
        </p:txBody>
      </p:sp>
      <p:sp>
        <p:nvSpPr>
          <p:cNvPr id="28679" name="Text Box 3"/>
          <p:cNvSpPr txBox="1">
            <a:spLocks noChangeArrowheads="1"/>
          </p:cNvSpPr>
          <p:nvPr/>
        </p:nvSpPr>
        <p:spPr bwMode="auto">
          <a:xfrm>
            <a:off x="85725" y="2844323"/>
            <a:ext cx="902792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NL" dirty="0">
                <a:latin typeface="Verdana" pitchFamily="-112" charset="0"/>
              </a:rPr>
              <a:t> Studenten Fysica en Sterrenkunde volgen de module </a:t>
            </a:r>
            <a:r>
              <a:rPr lang="nl-NL" dirty="0" smtClean="0">
                <a:latin typeface="Verdana" pitchFamily="-112" charset="0"/>
              </a:rPr>
              <a:t>Fysica</a:t>
            </a:r>
          </a:p>
          <a:p>
            <a:pPr>
              <a:buFontTx/>
              <a:buChar char="•"/>
            </a:pPr>
            <a:endParaRPr lang="nl-NL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nl-NL" dirty="0">
                <a:latin typeface="Verdana" pitchFamily="-112" charset="0"/>
              </a:rPr>
              <a:t> Lesgever/coördinator: Prof. </a:t>
            </a:r>
            <a:r>
              <a:rPr lang="nl-NL" dirty="0" smtClean="0">
                <a:latin typeface="Verdana" pitchFamily="-112" charset="0"/>
              </a:rPr>
              <a:t>Irina Veretennicoff </a:t>
            </a:r>
          </a:p>
          <a:p>
            <a:pPr>
              <a:buFontTx/>
              <a:buChar char="•"/>
            </a:pPr>
            <a:endParaRPr lang="nl-NL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nl-NL" dirty="0" smtClean="0">
                <a:latin typeface="Verdana" pitchFamily="-112" charset="0"/>
              </a:rPr>
              <a:t> Dit keuzevak wordt geroosterd (dus geen conflict mogelijk met verplichte </a:t>
            </a:r>
          </a:p>
          <a:p>
            <a:r>
              <a:rPr lang="nl-NL" dirty="0">
                <a:latin typeface="Verdana" pitchFamily="-112" charset="0"/>
              </a:rPr>
              <a:t> </a:t>
            </a:r>
            <a:r>
              <a:rPr lang="nl-NL" dirty="0" smtClean="0">
                <a:latin typeface="Verdana" pitchFamily="-112" charset="0"/>
              </a:rPr>
              <a:t>  vakken)</a:t>
            </a:r>
            <a:endParaRPr lang="nl-NL" dirty="0">
              <a:latin typeface="Verdan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3FBDA5F6-C728-44F6-A484-EA67E9E7B78E}" type="slidenum">
              <a:rPr lang="en-US"/>
              <a:pPr/>
              <a:t>17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Bachelorproef (BA3)</a:t>
            </a:r>
            <a:endParaRPr lang="nl-NL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79375" y="2008188"/>
            <a:ext cx="90043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Tijdens laatste jaar van BA-opleiding (inschrijving waarbij </a:t>
            </a:r>
            <a:r>
              <a:rPr lang="nl-NL">
                <a:latin typeface="Verdana" pitchFamily="-112" charset="0"/>
              </a:rPr>
              <a:t>met de andere </a:t>
            </a:r>
          </a:p>
          <a:p>
            <a:r>
              <a:rPr lang="nl-NL">
                <a:latin typeface="Verdana" pitchFamily="-112" charset="0"/>
              </a:rPr>
              <a:t>   gekozen opleidingsonderdelen het volledige bachelortraject van minstens</a:t>
            </a:r>
          </a:p>
          <a:p>
            <a:r>
              <a:rPr lang="nl-NL">
                <a:latin typeface="Verdana" pitchFamily="-112" charset="0"/>
              </a:rPr>
              <a:t>   180 SP wordt ingevuld)</a:t>
            </a:r>
            <a:r>
              <a:rPr lang="nl-NL"/>
              <a:t> </a:t>
            </a:r>
            <a:r>
              <a:rPr lang="en-US">
                <a:latin typeface="Verdana" pitchFamily="-112" charset="0"/>
              </a:rPr>
              <a:t> </a:t>
            </a:r>
          </a:p>
          <a:p>
            <a:pPr>
              <a:buFontTx/>
              <a:buChar char="•"/>
            </a:pPr>
            <a:endParaRPr lang="en-US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Zoek begeleider binnen een van onze onderzoeksgroepen (of erbuiten)</a:t>
            </a:r>
          </a:p>
          <a:p>
            <a:pPr>
              <a:buFontTx/>
              <a:buChar char="•"/>
            </a:pPr>
            <a:endParaRPr lang="en-US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Informatie over mogelijke onderwerpen zal door Prof. Nick van Eijndhoven</a:t>
            </a:r>
          </a:p>
          <a:p>
            <a:r>
              <a:rPr lang="en-US">
                <a:latin typeface="Verdana" pitchFamily="-112" charset="0"/>
              </a:rPr>
              <a:t>   worden rondgestuurd</a:t>
            </a:r>
          </a:p>
          <a:p>
            <a:endParaRPr lang="en-US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Over meer formele aspecten (procedures, rapporteringsvereisten, </a:t>
            </a:r>
          </a:p>
          <a:p>
            <a:r>
              <a:rPr lang="en-US">
                <a:latin typeface="Verdana" pitchFamily="-112" charset="0"/>
              </a:rPr>
              <a:t>   deadlines) zal je geïnformeerd worden door de voorzitter van de</a:t>
            </a:r>
          </a:p>
          <a:p>
            <a:r>
              <a:rPr lang="en-US">
                <a:latin typeface="Verdana" pitchFamily="-112" charset="0"/>
              </a:rPr>
              <a:t>   examencommissie, Prof. Jan Danckaert</a:t>
            </a:r>
          </a:p>
          <a:p>
            <a:r>
              <a:rPr lang="en-US">
                <a:latin typeface="Verdana" pitchFamily="-112" charset="0"/>
              </a:rPr>
              <a:t>   </a:t>
            </a:r>
            <a:endParaRPr lang="nl-NL">
              <a:latin typeface="Verdan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D0B6A321-CD11-45DA-B2DC-EBF51203334F}" type="slidenum">
              <a:rPr lang="en-US"/>
              <a:pPr/>
              <a:t>18</a:t>
            </a:fld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Toelichting voorzitter examencommissie</a:t>
            </a:r>
            <a:endParaRPr lang="nl-NL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20813"/>
            <a:ext cx="9144000" cy="470693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nl-BE" sz="1800" dirty="0" smtClean="0">
                <a:solidFill>
                  <a:schemeClr val="tx1"/>
                </a:solidFill>
              </a:rPr>
              <a:t> Jullie zijn de 2de generatie in de </a:t>
            </a:r>
            <a:r>
              <a:rPr lang="nl-BE" sz="1800" b="1" dirty="0" smtClean="0">
                <a:solidFill>
                  <a:schemeClr val="tx1"/>
                </a:solidFill>
              </a:rPr>
              <a:t>flexibele Bachelor</a:t>
            </a:r>
            <a:r>
              <a:rPr lang="nl-BE" sz="1800" dirty="0" smtClean="0">
                <a:solidFill>
                  <a:schemeClr val="tx1"/>
                </a:solidFill>
              </a:rPr>
              <a:t>. </a:t>
            </a:r>
          </a:p>
          <a:p>
            <a:pPr eaLnBrk="1" hangingPunct="1"/>
            <a:r>
              <a:rPr lang="nl-BE" sz="1800" b="1" dirty="0" smtClean="0">
                <a:solidFill>
                  <a:schemeClr val="tx1"/>
                </a:solidFill>
              </a:rPr>
              <a:t>Flexibiliteit </a:t>
            </a:r>
            <a:r>
              <a:rPr lang="nl-BE" sz="1800" dirty="0" smtClean="0">
                <a:solidFill>
                  <a:schemeClr val="tx1"/>
                </a:solidFill>
              </a:rPr>
              <a:t>= </a:t>
            </a:r>
            <a:r>
              <a:rPr lang="nl-BE" sz="1800" b="1" dirty="0" smtClean="0">
                <a:solidFill>
                  <a:schemeClr val="tx1"/>
                </a:solidFill>
              </a:rPr>
              <a:t>meer vrijheid </a:t>
            </a:r>
            <a:r>
              <a:rPr lang="nl-BE" sz="1800" dirty="0" smtClean="0">
                <a:solidFill>
                  <a:schemeClr val="tx1"/>
                </a:solidFill>
              </a:rPr>
              <a:t>maar ook </a:t>
            </a:r>
            <a:r>
              <a:rPr lang="nl-BE" sz="1800" b="1" dirty="0" smtClean="0">
                <a:solidFill>
                  <a:schemeClr val="tx1"/>
                </a:solidFill>
              </a:rPr>
              <a:t>meer verantwoordelijkheid!</a:t>
            </a:r>
          </a:p>
          <a:p>
            <a:pPr eaLnBrk="1" hangingPunct="1">
              <a:buFontTx/>
              <a:buChar char="•"/>
            </a:pPr>
            <a:endParaRPr lang="nl-BE" sz="1800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nl-BE" sz="1800" dirty="0" smtClean="0">
                <a:solidFill>
                  <a:schemeClr val="tx1"/>
                </a:solidFill>
              </a:rPr>
              <a:t> Credit systeem: slagen op een vak (10/20) = credit behaald, </a:t>
            </a:r>
            <a:br>
              <a:rPr lang="nl-BE" sz="1800" dirty="0" smtClean="0">
                <a:solidFill>
                  <a:schemeClr val="tx1"/>
                </a:solidFill>
              </a:rPr>
            </a:br>
            <a:r>
              <a:rPr lang="nl-BE" sz="1800" dirty="0" smtClean="0">
                <a:solidFill>
                  <a:schemeClr val="tx1"/>
                </a:solidFill>
              </a:rPr>
              <a:t>niet slagen  -&gt; opnieuw in 2de zit of het volgend academiejaar.</a:t>
            </a:r>
          </a:p>
          <a:p>
            <a:pPr eaLnBrk="1" hangingPunct="1"/>
            <a:endParaRPr lang="nl-BE" sz="1800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nl-BE" sz="1800" dirty="0" smtClean="0">
                <a:solidFill>
                  <a:schemeClr val="tx1"/>
                </a:solidFill>
              </a:rPr>
              <a:t> Er zijn enkel zgn. toegelaten </a:t>
            </a:r>
            <a:r>
              <a:rPr lang="nl-BE" sz="1800" b="1" dirty="0" smtClean="0">
                <a:solidFill>
                  <a:schemeClr val="tx1"/>
                </a:solidFill>
              </a:rPr>
              <a:t>onvoldoendes </a:t>
            </a:r>
            <a:r>
              <a:rPr lang="nl-BE" sz="1800" dirty="0" smtClean="0">
                <a:solidFill>
                  <a:schemeClr val="tx1"/>
                </a:solidFill>
              </a:rPr>
              <a:t>(“buispunten”) in 1 Ba: max. 1 OO met 8/20 en 1 OO met 9/20 w. getolereerd (= spons erover). </a:t>
            </a:r>
          </a:p>
          <a:p>
            <a:pPr eaLnBrk="1" hangingPunct="1">
              <a:buFontTx/>
              <a:buChar char="•"/>
            </a:pPr>
            <a:endParaRPr lang="nl-BE" sz="1800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nl-BE" sz="1800" dirty="0" smtClean="0">
                <a:solidFill>
                  <a:schemeClr val="tx1"/>
                </a:solidFill>
              </a:rPr>
              <a:t> Na 1 Ba moet je voor </a:t>
            </a:r>
            <a:r>
              <a:rPr lang="nl-BE" sz="1800" b="1" dirty="0" smtClean="0">
                <a:solidFill>
                  <a:schemeClr val="tx1"/>
                </a:solidFill>
              </a:rPr>
              <a:t>elk OO slagen </a:t>
            </a:r>
            <a:r>
              <a:rPr lang="nl-BE" sz="1800" dirty="0" smtClean="0">
                <a:solidFill>
                  <a:schemeClr val="tx1"/>
                </a:solidFill>
              </a:rPr>
              <a:t>om de credit te behalen!</a:t>
            </a:r>
          </a:p>
          <a:p>
            <a:pPr eaLnBrk="1" hangingPunct="1">
              <a:buFontTx/>
              <a:buChar char="•"/>
            </a:pPr>
            <a:endParaRPr lang="nl-BE" sz="1800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nl-BE" sz="1800" dirty="0" smtClean="0">
                <a:solidFill>
                  <a:schemeClr val="tx1"/>
                </a:solidFill>
              </a:rPr>
              <a:t> Studenten die OO’s volgen uit ≠ jaren hebben onvermijdelijk conflicten in uur– en/of examenrooster. En 2de zittijd is kort! </a:t>
            </a:r>
            <a:br>
              <a:rPr lang="nl-BE" sz="1800" dirty="0" smtClean="0">
                <a:solidFill>
                  <a:schemeClr val="tx1"/>
                </a:solidFill>
              </a:rPr>
            </a:br>
            <a:r>
              <a:rPr lang="nl-BE" sz="1800" dirty="0" smtClean="0">
                <a:solidFill>
                  <a:schemeClr val="tx1"/>
                </a:solidFill>
              </a:rPr>
              <a:t>Een wijze raad: </a:t>
            </a:r>
            <a:r>
              <a:rPr lang="nl-BE" sz="1800" b="1" dirty="0" smtClean="0">
                <a:solidFill>
                  <a:schemeClr val="tx1"/>
                </a:solidFill>
              </a:rPr>
              <a:t>geef voorrang aan de OO’s uit het laagste jaar die je nog moet doen! </a:t>
            </a:r>
          </a:p>
          <a:p>
            <a:pPr eaLnBrk="1" hangingPunct="1">
              <a:buFont typeface="Verdana" pitchFamily="-112" charset="0"/>
              <a:buNone/>
            </a:pPr>
            <a:endParaRPr lang="nl-BE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753A3A43-1661-41D6-BD91-0F26996B6EC5}" type="slidenum">
              <a:rPr lang="en-US"/>
              <a:pPr/>
              <a:t>19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 de bachelor</a:t>
            </a:r>
            <a:endParaRPr lang="nl-NL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11113" y="2878138"/>
            <a:ext cx="91646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Verdana" pitchFamily="-112" charset="0"/>
              </a:rPr>
              <a:t> Masteropleiding Fysica en Sterrenkunde </a:t>
            </a:r>
          </a:p>
          <a:p>
            <a:pPr>
              <a:buFontTx/>
              <a:buChar char="•"/>
            </a:pPr>
            <a:endParaRPr lang="nl-BE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nl-BE">
                <a:latin typeface="Verdana" pitchFamily="-112" charset="0"/>
              </a:rPr>
              <a:t> Master in de Ingenieurswetenschappen: Fotonica </a:t>
            </a:r>
          </a:p>
          <a:p>
            <a:pPr>
              <a:buFontTx/>
              <a:buChar char="•"/>
            </a:pPr>
            <a:endParaRPr lang="nl-BE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nl-BE">
                <a:latin typeface="Verdana" pitchFamily="-112" charset="0"/>
              </a:rPr>
              <a:t> Master in de Ingenieurswetenschappen: Biomedische Ingenieurstechnieken </a:t>
            </a:r>
            <a:endParaRPr lang="nl-NL">
              <a:latin typeface="Verdan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32AAA671-ACEB-41FD-B053-75564AAA29B8}" type="slidenum">
              <a:rPr lang="en-US"/>
              <a:pPr/>
              <a:t>2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Bachelor Fysica en Sterrenkunde</a:t>
            </a:r>
            <a:endParaRPr lang="nl-NL" smtClean="0"/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179388" y="1584325"/>
            <a:ext cx="83851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Sinds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>
                <a:latin typeface="Verdana" pitchFamily="-112" charset="0"/>
              </a:rPr>
              <a:t>2010-2011 (</a:t>
            </a:r>
            <a:r>
              <a:rPr lang="en-US" dirty="0" err="1">
                <a:latin typeface="Verdana" pitchFamily="-112" charset="0"/>
              </a:rPr>
              <a:t>progressief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ingevoerd</a:t>
            </a:r>
            <a:r>
              <a:rPr lang="en-US" dirty="0">
                <a:latin typeface="Verdana" pitchFamily="-112" charset="0"/>
              </a:rPr>
              <a:t>): </a:t>
            </a:r>
            <a:r>
              <a:rPr lang="en-US" dirty="0" err="1">
                <a:latin typeface="Verdana" pitchFamily="-112" charset="0"/>
              </a:rPr>
              <a:t>flexibele</a:t>
            </a:r>
            <a:r>
              <a:rPr lang="en-US" dirty="0">
                <a:latin typeface="Verdana" pitchFamily="-112" charset="0"/>
              </a:rPr>
              <a:t> bachelor</a:t>
            </a: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Kern </a:t>
            </a:r>
            <a:r>
              <a:rPr lang="en-US" dirty="0" err="1">
                <a:latin typeface="Verdana" pitchFamily="-112" charset="0"/>
              </a:rPr>
              <a:t>garandeert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voldoende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fysica-kennis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voor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instroom</a:t>
            </a:r>
            <a:r>
              <a:rPr lang="en-US" dirty="0">
                <a:latin typeface="Verdana" pitchFamily="-112" charset="0"/>
              </a:rPr>
              <a:t> in master.</a:t>
            </a: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Flexibel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deel</a:t>
            </a:r>
            <a:r>
              <a:rPr lang="en-US" dirty="0">
                <a:latin typeface="Verdana" pitchFamily="-112" charset="0"/>
              </a:rPr>
              <a:t>: </a:t>
            </a:r>
            <a:r>
              <a:rPr lang="en-US" dirty="0" err="1">
                <a:latin typeface="Verdana" pitchFamily="-112" charset="0"/>
              </a:rPr>
              <a:t>volgens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eigen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interesses</a:t>
            </a:r>
            <a:r>
              <a:rPr lang="en-US" dirty="0">
                <a:latin typeface="Verdana" pitchFamily="-112" charset="0"/>
              </a:rPr>
              <a:t> in </a:t>
            </a:r>
            <a:r>
              <a:rPr lang="en-US" dirty="0" err="1">
                <a:latin typeface="Verdana" pitchFamily="-112" charset="0"/>
              </a:rPr>
              <a:t>te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vullen</a:t>
            </a:r>
            <a:r>
              <a:rPr lang="en-US" dirty="0">
                <a:latin typeface="Verdana" pitchFamily="-112" charset="0"/>
              </a:rPr>
              <a:t> (</a:t>
            </a:r>
            <a:r>
              <a:rPr lang="en-US" dirty="0" err="1">
                <a:latin typeface="Verdana" pitchFamily="-112" charset="0"/>
              </a:rPr>
              <a:t>mits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goedkeuring</a:t>
            </a:r>
            <a:endParaRPr lang="en-US" dirty="0">
              <a:latin typeface="Verdana" pitchFamily="-112" charset="0"/>
            </a:endParaRPr>
          </a:p>
          <a:p>
            <a:r>
              <a:rPr lang="en-US" dirty="0">
                <a:latin typeface="Verdana" pitchFamily="-112" charset="0"/>
              </a:rPr>
              <a:t>   door </a:t>
            </a:r>
            <a:r>
              <a:rPr lang="en-US" dirty="0" err="1" smtClean="0">
                <a:latin typeface="Verdana" pitchFamily="-112" charset="0"/>
              </a:rPr>
              <a:t>voorzitter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examencommissie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indien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buiten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lijst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gekozen</a:t>
            </a:r>
            <a:r>
              <a:rPr lang="en-US" dirty="0">
                <a:latin typeface="Verdana" pitchFamily="-112" charset="0"/>
              </a:rPr>
              <a:t>)</a:t>
            </a: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Oude bachelor </a:t>
            </a:r>
            <a:r>
              <a:rPr lang="en-US" dirty="0" err="1">
                <a:latin typeface="Verdana" pitchFamily="-112" charset="0"/>
              </a:rPr>
              <a:t>wordt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tegelijk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progressief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afgeschaft</a:t>
            </a:r>
            <a:r>
              <a:rPr lang="en-US" dirty="0">
                <a:latin typeface="Verdana" pitchFamily="-112" charset="0"/>
              </a:rPr>
              <a:t>: </a:t>
            </a:r>
            <a:r>
              <a:rPr lang="en-US" dirty="0" err="1">
                <a:latin typeface="Verdana" pitchFamily="-112" charset="0"/>
              </a:rPr>
              <a:t>studenten</a:t>
            </a:r>
            <a:r>
              <a:rPr lang="en-US" dirty="0">
                <a:latin typeface="Verdana" pitchFamily="-112" charset="0"/>
              </a:rPr>
              <a:t> die </a:t>
            </a:r>
          </a:p>
          <a:p>
            <a:r>
              <a:rPr lang="en-US" dirty="0">
                <a:latin typeface="Verdana" pitchFamily="-112" charset="0"/>
              </a:rPr>
              <a:t>   </a:t>
            </a:r>
            <a:r>
              <a:rPr lang="en-US" dirty="0" err="1">
                <a:latin typeface="Verdana" pitchFamily="-112" charset="0"/>
              </a:rPr>
              <a:t>vorig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academiejaar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niet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geslaagd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waren</a:t>
            </a:r>
            <a:r>
              <a:rPr lang="en-US" dirty="0">
                <a:latin typeface="Verdana" pitchFamily="-112" charset="0"/>
              </a:rPr>
              <a:t> in </a:t>
            </a:r>
            <a:r>
              <a:rPr lang="en-US" dirty="0" smtClean="0">
                <a:latin typeface="Verdana" pitchFamily="-112" charset="0"/>
              </a:rPr>
              <a:t>BA2, </a:t>
            </a:r>
            <a:r>
              <a:rPr lang="en-US" dirty="0" err="1">
                <a:latin typeface="Verdana" pitchFamily="-112" charset="0"/>
              </a:rPr>
              <a:t>komen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dus</a:t>
            </a:r>
            <a:r>
              <a:rPr lang="en-US" dirty="0">
                <a:latin typeface="Verdana" pitchFamily="-112" charset="0"/>
              </a:rPr>
              <a:t> in het </a:t>
            </a:r>
          </a:p>
          <a:p>
            <a:r>
              <a:rPr lang="en-US" dirty="0">
                <a:latin typeface="Verdana" pitchFamily="-112" charset="0"/>
              </a:rPr>
              <a:t>   </a:t>
            </a:r>
            <a:r>
              <a:rPr lang="en-US" dirty="0" err="1">
                <a:latin typeface="Verdana" pitchFamily="-112" charset="0"/>
              </a:rPr>
              <a:t>nieuwe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systeem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terecht</a:t>
            </a:r>
            <a:r>
              <a:rPr lang="en-US" dirty="0">
                <a:latin typeface="Verdana" pitchFamily="-112" charset="0"/>
              </a:rPr>
              <a:t>. </a:t>
            </a:r>
            <a:r>
              <a:rPr lang="en-US" dirty="0" err="1">
                <a:latin typeface="Verdana" pitchFamily="-112" charset="0"/>
              </a:rPr>
              <a:t>Bij</a:t>
            </a:r>
            <a:r>
              <a:rPr lang="en-US" dirty="0">
                <a:latin typeface="Verdana" pitchFamily="-112" charset="0"/>
              </a:rPr>
              <a:t> het </a:t>
            </a:r>
            <a:r>
              <a:rPr lang="en-US" dirty="0" err="1">
                <a:latin typeface="Verdana" pitchFamily="-112" charset="0"/>
              </a:rPr>
              <a:t>bepalen</a:t>
            </a:r>
            <a:r>
              <a:rPr lang="en-US" dirty="0">
                <a:latin typeface="Verdana" pitchFamily="-112" charset="0"/>
              </a:rPr>
              <a:t> van </a:t>
            </a:r>
            <a:r>
              <a:rPr lang="en-US" dirty="0" err="1">
                <a:latin typeface="Verdana" pitchFamily="-112" charset="0"/>
              </a:rPr>
              <a:t>hun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studieprogramma</a:t>
            </a:r>
            <a:endParaRPr lang="en-US" dirty="0">
              <a:latin typeface="Verdana" pitchFamily="-112" charset="0"/>
            </a:endParaRPr>
          </a:p>
          <a:p>
            <a:r>
              <a:rPr lang="en-US" dirty="0">
                <a:latin typeface="Verdana" pitchFamily="-112" charset="0"/>
              </a:rPr>
              <a:t>   </a:t>
            </a:r>
            <a:r>
              <a:rPr lang="en-US" dirty="0" err="1">
                <a:latin typeface="Verdana" pitchFamily="-112" charset="0"/>
              </a:rPr>
              <a:t>wordt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wel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rekening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gehouden</a:t>
            </a:r>
            <a:r>
              <a:rPr lang="en-US" dirty="0">
                <a:latin typeface="Verdana" pitchFamily="-112" charset="0"/>
              </a:rPr>
              <a:t> met reeds </a:t>
            </a:r>
            <a:r>
              <a:rPr lang="en-US" dirty="0" err="1">
                <a:latin typeface="Verdana" pitchFamily="-112" charset="0"/>
              </a:rPr>
              <a:t>behaalde</a:t>
            </a:r>
            <a:r>
              <a:rPr lang="en-US" dirty="0">
                <a:latin typeface="Verdana" pitchFamily="-112" charset="0"/>
              </a:rPr>
              <a:t> credits.</a:t>
            </a:r>
            <a:endParaRPr lang="nl-NL" dirty="0">
              <a:latin typeface="Verdana" pitchFamily="-112" charset="0"/>
            </a:endParaRPr>
          </a:p>
        </p:txBody>
      </p:sp>
      <p:pic>
        <p:nvPicPr>
          <p:cNvPr id="16391" name="Picture 8" descr="kernfle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206625"/>
            <a:ext cx="1905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40DF1A02-89C3-44D8-BF54-CE2428EA9A35}" type="slidenum">
              <a:rPr lang="en-US"/>
              <a:pPr/>
              <a:t>20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Master Fysica en Sterrenkunde</a:t>
            </a:r>
            <a:endParaRPr lang="nl-NL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179388" y="1584325"/>
            <a:ext cx="901382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Vanaf 2010-2011 (progressief ingevoerd): master gezamenlijk</a:t>
            </a:r>
          </a:p>
          <a:p>
            <a:r>
              <a:rPr lang="en-US">
                <a:latin typeface="Verdana" pitchFamily="-112" charset="0"/>
              </a:rPr>
              <a:t>   georganiseerd met UGent</a:t>
            </a:r>
          </a:p>
          <a:p>
            <a:endParaRPr lang="en-US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30 SP verplicht (5 verplichte vakken, te volgen aan de VUB)</a:t>
            </a:r>
          </a:p>
          <a:p>
            <a:pPr>
              <a:buFontTx/>
              <a:buChar char="•"/>
            </a:pPr>
            <a:endParaRPr lang="en-US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30 SP masterthesis (VUB of UGent)</a:t>
            </a:r>
          </a:p>
          <a:p>
            <a:pPr>
              <a:buFontTx/>
              <a:buChar char="•"/>
            </a:pPr>
            <a:endParaRPr lang="en-US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60 SP afhankelijk van minor (ruwe schets, zie website voor meer precieze </a:t>
            </a:r>
          </a:p>
          <a:p>
            <a:r>
              <a:rPr lang="en-US">
                <a:latin typeface="Verdana" pitchFamily="-112" charset="0"/>
              </a:rPr>
              <a:t>   info):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379413" y="4356100"/>
            <a:ext cx="876141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112" charset="2"/>
              <a:buChar char="Ø"/>
            </a:pPr>
            <a:r>
              <a:rPr lang="en-US">
                <a:latin typeface="Verdana" pitchFamily="-112" charset="0"/>
              </a:rPr>
              <a:t> Onderzoek: 10 SP mobiliteitsvakken + 50 SP keuzevakken</a:t>
            </a:r>
          </a:p>
          <a:p>
            <a:pPr>
              <a:buFont typeface="Wingdings" pitchFamily="-112" charset="2"/>
              <a:buChar char="Ø"/>
            </a:pPr>
            <a:endParaRPr lang="en-US">
              <a:latin typeface="Verdana" pitchFamily="-112" charset="0"/>
            </a:endParaRPr>
          </a:p>
          <a:p>
            <a:pPr>
              <a:buFont typeface="Wingdings" pitchFamily="-112" charset="2"/>
              <a:buChar char="Ø"/>
            </a:pPr>
            <a:r>
              <a:rPr lang="en-US">
                <a:latin typeface="Verdana" pitchFamily="-112" charset="0"/>
              </a:rPr>
              <a:t> Onderwijs: 30 SP specifiek (VUB) + 30 SP keuzevakken</a:t>
            </a:r>
          </a:p>
          <a:p>
            <a:pPr>
              <a:buFont typeface="Wingdings" pitchFamily="-112" charset="2"/>
              <a:buChar char="Ø"/>
            </a:pPr>
            <a:endParaRPr lang="en-US">
              <a:latin typeface="Verdana" pitchFamily="-112" charset="0"/>
            </a:endParaRPr>
          </a:p>
          <a:p>
            <a:pPr>
              <a:buFont typeface="Wingdings" pitchFamily="-112" charset="2"/>
              <a:buChar char="Ø"/>
            </a:pPr>
            <a:r>
              <a:rPr lang="en-US">
                <a:latin typeface="Verdana" pitchFamily="-112" charset="0"/>
              </a:rPr>
              <a:t> Economie en bedrijfsleven: 30 SP specifiek (VUB) + 30 SP keuzevakken</a:t>
            </a:r>
            <a:endParaRPr lang="nl-NL">
              <a:latin typeface="Verdan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ECB9DEE6-3EEF-465B-895A-90F60B4C705C}" type="slidenum">
              <a:rPr lang="en-US"/>
              <a:pPr/>
              <a:t>21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Masterthesis</a:t>
            </a:r>
            <a:endParaRPr lang="nl-NL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79375" y="2008188"/>
            <a:ext cx="8533939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Tijdens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tweede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jaar</a:t>
            </a:r>
            <a:r>
              <a:rPr lang="en-US" dirty="0">
                <a:latin typeface="Verdana" pitchFamily="-112" charset="0"/>
              </a:rPr>
              <a:t> van MA-</a:t>
            </a:r>
            <a:r>
              <a:rPr lang="en-US" dirty="0" err="1">
                <a:latin typeface="Verdana" pitchFamily="-112" charset="0"/>
              </a:rPr>
              <a:t>opleiding</a:t>
            </a:r>
            <a:r>
              <a:rPr lang="en-US" dirty="0">
                <a:latin typeface="Verdana" pitchFamily="-112" charset="0"/>
              </a:rPr>
              <a:t>. </a:t>
            </a:r>
            <a:r>
              <a:rPr lang="en-US" dirty="0" err="1">
                <a:latin typeface="Verdana" pitchFamily="-112" charset="0"/>
              </a:rPr>
              <a:t>Zoek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promotor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tijdens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tweede</a:t>
            </a:r>
            <a:endParaRPr lang="en-US" dirty="0">
              <a:latin typeface="Verdana" pitchFamily="-112" charset="0"/>
            </a:endParaRPr>
          </a:p>
          <a:p>
            <a:r>
              <a:rPr lang="en-US" dirty="0">
                <a:latin typeface="Verdana" pitchFamily="-112" charset="0"/>
              </a:rPr>
              <a:t>   semester van MA1.</a:t>
            </a: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Binnen</a:t>
            </a:r>
            <a:r>
              <a:rPr lang="en-US" dirty="0">
                <a:latin typeface="Verdana" pitchFamily="-112" charset="0"/>
              </a:rPr>
              <a:t> de </a:t>
            </a:r>
            <a:r>
              <a:rPr lang="en-US" dirty="0" err="1">
                <a:latin typeface="Verdana" pitchFamily="-112" charset="0"/>
              </a:rPr>
              <a:t>onderzoeksgroepen</a:t>
            </a:r>
            <a:r>
              <a:rPr lang="en-US" dirty="0">
                <a:latin typeface="Verdana" pitchFamily="-112" charset="0"/>
              </a:rPr>
              <a:t> van VUB of </a:t>
            </a:r>
            <a:r>
              <a:rPr lang="en-US" dirty="0" err="1">
                <a:latin typeface="Verdana" pitchFamily="-112" charset="0"/>
              </a:rPr>
              <a:t>UGent</a:t>
            </a:r>
            <a:r>
              <a:rPr lang="en-US" dirty="0">
                <a:latin typeface="Verdana" pitchFamily="-112" charset="0"/>
              </a:rPr>
              <a:t> (</a:t>
            </a:r>
            <a:r>
              <a:rPr lang="en-US" dirty="0" err="1">
                <a:latin typeface="Verdana" pitchFamily="-112" charset="0"/>
              </a:rPr>
              <a:t>zeer</a:t>
            </a:r>
            <a:r>
              <a:rPr lang="en-US" dirty="0">
                <a:latin typeface="Verdana" pitchFamily="-112" charset="0"/>
              </a:rPr>
              <a:t> breed </a:t>
            </a:r>
            <a:r>
              <a:rPr lang="en-US" dirty="0" err="1">
                <a:latin typeface="Verdana" pitchFamily="-112" charset="0"/>
              </a:rPr>
              <a:t>aanbod</a:t>
            </a:r>
            <a:r>
              <a:rPr lang="en-US" dirty="0">
                <a:latin typeface="Verdana" pitchFamily="-112" charset="0"/>
              </a:rPr>
              <a:t>)</a:t>
            </a: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Informatie</a:t>
            </a:r>
            <a:r>
              <a:rPr lang="en-US" dirty="0">
                <a:latin typeface="Verdana" pitchFamily="-112" charset="0"/>
              </a:rPr>
              <a:t> over </a:t>
            </a:r>
            <a:r>
              <a:rPr lang="en-US" dirty="0" err="1">
                <a:latin typeface="Verdana" pitchFamily="-112" charset="0"/>
              </a:rPr>
              <a:t>mogelijke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onderwerpen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zal</a:t>
            </a:r>
            <a:r>
              <a:rPr lang="en-US" dirty="0">
                <a:latin typeface="Verdana" pitchFamily="-112" charset="0"/>
              </a:rPr>
              <a:t> later </a:t>
            </a:r>
            <a:r>
              <a:rPr lang="en-US" dirty="0" err="1">
                <a:latin typeface="Verdana" pitchFamily="-112" charset="0"/>
              </a:rPr>
              <a:t>worden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verspreid</a:t>
            </a:r>
            <a:r>
              <a:rPr lang="en-US" dirty="0" smtClean="0">
                <a:latin typeface="Verdana" pitchFamily="-112" charset="0"/>
              </a:rPr>
              <a:t>.</a:t>
            </a:r>
            <a:endParaRPr lang="en-US" dirty="0">
              <a:latin typeface="Verdana" pitchFamily="-112" charset="0"/>
            </a:endParaRPr>
          </a:p>
          <a:p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Over </a:t>
            </a:r>
            <a:r>
              <a:rPr lang="en-US" dirty="0" err="1">
                <a:latin typeface="Verdana" pitchFamily="-112" charset="0"/>
              </a:rPr>
              <a:t>meer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formele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aspecten</a:t>
            </a:r>
            <a:r>
              <a:rPr lang="en-US" dirty="0">
                <a:latin typeface="Verdana" pitchFamily="-112" charset="0"/>
              </a:rPr>
              <a:t> (procedures, </a:t>
            </a:r>
            <a:r>
              <a:rPr lang="en-US" dirty="0" err="1">
                <a:latin typeface="Verdana" pitchFamily="-112" charset="0"/>
              </a:rPr>
              <a:t>rapporteringsvereisten</a:t>
            </a:r>
            <a:r>
              <a:rPr lang="en-US" dirty="0">
                <a:latin typeface="Verdana" pitchFamily="-112" charset="0"/>
              </a:rPr>
              <a:t>, </a:t>
            </a:r>
          </a:p>
          <a:p>
            <a:r>
              <a:rPr lang="en-US" dirty="0">
                <a:latin typeface="Verdana" pitchFamily="-112" charset="0"/>
              </a:rPr>
              <a:t>   deadlines) </a:t>
            </a:r>
            <a:r>
              <a:rPr lang="en-US" dirty="0" err="1">
                <a:latin typeface="Verdana" pitchFamily="-112" charset="0"/>
              </a:rPr>
              <a:t>zal</a:t>
            </a:r>
            <a:r>
              <a:rPr lang="en-US" dirty="0">
                <a:latin typeface="Verdana" pitchFamily="-112" charset="0"/>
              </a:rPr>
              <a:t> je </a:t>
            </a:r>
            <a:r>
              <a:rPr lang="en-US" dirty="0" err="1">
                <a:latin typeface="Verdana" pitchFamily="-112" charset="0"/>
              </a:rPr>
              <a:t>geïnformeerd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worden</a:t>
            </a:r>
            <a:r>
              <a:rPr lang="en-US" dirty="0">
                <a:latin typeface="Verdana" pitchFamily="-112" charset="0"/>
              </a:rPr>
              <a:t> door de </a:t>
            </a:r>
            <a:r>
              <a:rPr lang="en-US" dirty="0" err="1">
                <a:latin typeface="Verdana" pitchFamily="-112" charset="0"/>
              </a:rPr>
              <a:t>voorzitter</a:t>
            </a:r>
            <a:r>
              <a:rPr lang="en-US" dirty="0">
                <a:latin typeface="Verdana" pitchFamily="-112" charset="0"/>
              </a:rPr>
              <a:t> van de</a:t>
            </a:r>
          </a:p>
          <a:p>
            <a:r>
              <a:rPr lang="en-US" dirty="0">
                <a:latin typeface="Verdana" pitchFamily="-112" charset="0"/>
              </a:rPr>
              <a:t>   </a:t>
            </a:r>
            <a:r>
              <a:rPr lang="en-US" dirty="0" err="1">
                <a:latin typeface="Verdana" pitchFamily="-112" charset="0"/>
              </a:rPr>
              <a:t>examencommissie</a:t>
            </a:r>
            <a:r>
              <a:rPr lang="en-US" dirty="0">
                <a:latin typeface="Verdana" pitchFamily="-112" charset="0"/>
              </a:rPr>
              <a:t>, Prof. Catherine De </a:t>
            </a:r>
            <a:r>
              <a:rPr lang="en-US" dirty="0" err="1">
                <a:latin typeface="Verdana" pitchFamily="-112" charset="0"/>
              </a:rPr>
              <a:t>Clercq</a:t>
            </a:r>
            <a:endParaRPr lang="en-US" dirty="0">
              <a:latin typeface="Verdana" pitchFamily="-112" charset="0"/>
            </a:endParaRPr>
          </a:p>
          <a:p>
            <a:r>
              <a:rPr lang="en-US" dirty="0">
                <a:latin typeface="Verdana" pitchFamily="-112" charset="0"/>
              </a:rPr>
              <a:t>   </a:t>
            </a:r>
            <a:endParaRPr lang="nl-NL" dirty="0">
              <a:latin typeface="Verdan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919BEEA8-BEA5-48D8-8CDF-BE9DD390C73B}" type="slidenum">
              <a:rPr lang="en-US"/>
              <a:pPr/>
              <a:t>22</a:t>
            </a:fld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Mobiliteit</a:t>
            </a:r>
            <a:endParaRPr lang="nl-NL" smtClean="0"/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179388" y="1584325"/>
            <a:ext cx="480118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Minstens</a:t>
            </a:r>
            <a:r>
              <a:rPr lang="en-US" dirty="0">
                <a:latin typeface="Verdana" pitchFamily="-112" charset="0"/>
              </a:rPr>
              <a:t> 10 SP, </a:t>
            </a:r>
            <a:r>
              <a:rPr lang="en-US" dirty="0" err="1">
                <a:latin typeface="Verdana" pitchFamily="-112" charset="0"/>
              </a:rPr>
              <a:t>officieel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tijdens</a:t>
            </a:r>
            <a:r>
              <a:rPr lang="en-US" dirty="0">
                <a:latin typeface="Verdana" pitchFamily="-112" charset="0"/>
              </a:rPr>
              <a:t> MA2. </a:t>
            </a: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Mogelijke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invulling</a:t>
            </a:r>
            <a:r>
              <a:rPr lang="en-US" dirty="0">
                <a:latin typeface="Verdana" pitchFamily="-112" charset="0"/>
              </a:rPr>
              <a:t>:</a:t>
            </a:r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412750" y="2668137"/>
            <a:ext cx="876141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112" charset="2"/>
              <a:buChar char="Ø"/>
            </a:pPr>
            <a:r>
              <a:rPr lang="en-US">
                <a:latin typeface="Verdana" pitchFamily="-112" charset="0"/>
              </a:rPr>
              <a:t> Vakken gedoceerd buiten de VUB (bv. UGent, ULB,…)</a:t>
            </a:r>
          </a:p>
          <a:p>
            <a:pPr>
              <a:buFont typeface="Wingdings" pitchFamily="-112" charset="2"/>
              <a:buChar char="Ø"/>
            </a:pPr>
            <a:r>
              <a:rPr lang="en-US">
                <a:latin typeface="Verdana" pitchFamily="-112" charset="0"/>
              </a:rPr>
              <a:t> Zomerschool (Utrecht, Strasbourg, Amsterdam-Brussel-Parijs doctorale </a:t>
            </a:r>
          </a:p>
          <a:p>
            <a:pPr>
              <a:buFont typeface="Wingdings" pitchFamily="-112" charset="2"/>
              <a:buNone/>
            </a:pPr>
            <a:r>
              <a:rPr lang="en-US">
                <a:latin typeface="Verdana" pitchFamily="-112" charset="0"/>
              </a:rPr>
              <a:t>    school,…)</a:t>
            </a:r>
          </a:p>
          <a:p>
            <a:pPr>
              <a:buFont typeface="Wingdings" pitchFamily="-112" charset="2"/>
              <a:buChar char="Ø"/>
            </a:pPr>
            <a:r>
              <a:rPr lang="en-US">
                <a:latin typeface="Verdana" pitchFamily="-112" charset="0"/>
              </a:rPr>
              <a:t> Stage (CERN, bedrijf,…)</a:t>
            </a:r>
          </a:p>
          <a:p>
            <a:pPr>
              <a:buFont typeface="Wingdings" pitchFamily="-112" charset="2"/>
              <a:buChar char="Ø"/>
            </a:pPr>
            <a:r>
              <a:rPr lang="en-US">
                <a:latin typeface="Verdana" pitchFamily="-112" charset="0"/>
              </a:rPr>
              <a:t> Erasmusverblijf in het buitenland (</a:t>
            </a:r>
            <a:r>
              <a:rPr lang="en-US">
                <a:latin typeface="Verdana" pitchFamily="-112" charset="0"/>
                <a:sym typeface="Wingdings" pitchFamily="-112" charset="2"/>
              </a:rPr>
              <a:t> Prof. Irina Veretennicoff)</a:t>
            </a:r>
            <a:endParaRPr lang="nl-NL">
              <a:latin typeface="Verdana" pitchFamily="-112" charset="0"/>
            </a:endParaRP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180975" y="4320724"/>
            <a:ext cx="8782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Vervoersonkosten i.v.m. vakken gevolgd aan UGent en andere Belgische</a:t>
            </a:r>
          </a:p>
          <a:p>
            <a:r>
              <a:rPr lang="en-US">
                <a:latin typeface="Verdana" pitchFamily="-112" charset="0"/>
              </a:rPr>
              <a:t>   universiteiten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414338" y="5027162"/>
            <a:ext cx="87831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112" charset="2"/>
              <a:buChar char="Ø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Campuskaart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terugbetaald</a:t>
            </a:r>
            <a:r>
              <a:rPr lang="en-US" dirty="0">
                <a:latin typeface="Verdana" pitchFamily="-112" charset="0"/>
              </a:rPr>
              <a:t> door </a:t>
            </a:r>
            <a:r>
              <a:rPr lang="en-US" dirty="0" err="1">
                <a:latin typeface="Verdana" pitchFamily="-112" charset="0"/>
              </a:rPr>
              <a:t>faculteit</a:t>
            </a:r>
            <a:r>
              <a:rPr lang="en-US" dirty="0">
                <a:latin typeface="Verdana" pitchFamily="-112" charset="0"/>
              </a:rPr>
              <a:t> (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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Studentensecretariaat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WE)</a:t>
            </a:r>
          </a:p>
          <a:p>
            <a:pPr>
              <a:buFont typeface="Wingdings" pitchFamily="-112" charset="2"/>
              <a:buChar char="Ø"/>
            </a:pPr>
            <a:r>
              <a:rPr lang="en-US" dirty="0">
                <a:latin typeface="Verdana" pitchFamily="-112" charset="0"/>
                <a:sym typeface="Wingdings" pitchFamily="-112" charset="2"/>
              </a:rPr>
              <a:t>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Indien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zeer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goed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reden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(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vraag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op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voorhand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na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):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verplaatsing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met </a:t>
            </a:r>
          </a:p>
          <a:p>
            <a:pPr>
              <a:buFont typeface="Wingdings" pitchFamily="-112" charset="2"/>
              <a:buNone/>
            </a:pPr>
            <a:r>
              <a:rPr lang="en-US" dirty="0">
                <a:latin typeface="Verdana" pitchFamily="-112" charset="0"/>
                <a:sym typeface="Wingdings" pitchFamily="-112" charset="2"/>
              </a:rPr>
              <a:t>  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wagen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vergoed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door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vakgroep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(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Secretariaat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DNTK)</a:t>
            </a:r>
            <a:endParaRPr lang="nl-NL" dirty="0">
              <a:latin typeface="Verdan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27-9-2010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Ben Craps                                   Vakgroep Fysica                              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p. </a:t>
            </a:r>
            <a:fld id="{D898BB03-D48C-462D-A47D-97D4D7DB1ED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0825" cy="1439863"/>
          </a:xfrm>
          <a:prstGeom prst="rect">
            <a:avLst/>
          </a:prstGeom>
          <a:solidFill>
            <a:srgbClr val="5F604A"/>
          </a:solidFill>
          <a:ln w="9525">
            <a:noFill/>
            <a:miter lim="800000"/>
            <a:headEnd/>
            <a:tailEnd/>
          </a:ln>
        </p:spPr>
        <p:txBody>
          <a:bodyPr vert="horz" wrap="square" lIns="792000" tIns="432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pitchFamily="-112" charset="-128"/>
                <a:cs typeface="+mj-cs"/>
              </a:rPr>
              <a:t>Mobiliteit A en B</a:t>
            </a:r>
            <a:endParaRPr kumimoji="0" lang="nl-NL" sz="32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pitchFamily="-112" charset="-128"/>
              <a:cs typeface="+mj-cs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79388" y="1403350"/>
            <a:ext cx="874712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is </a:t>
            </a:r>
            <a:r>
              <a:rPr lang="en-US" dirty="0" err="1">
                <a:latin typeface="Verdana" pitchFamily="-112" charset="0"/>
              </a:rPr>
              <a:t>bedoeld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voor</a:t>
            </a:r>
            <a:r>
              <a:rPr lang="en-US" dirty="0">
                <a:latin typeface="Verdana" pitchFamily="-112" charset="0"/>
              </a:rPr>
              <a:t> stages en </a:t>
            </a:r>
            <a:r>
              <a:rPr lang="en-US" dirty="0" err="1">
                <a:latin typeface="Verdana" pitchFamily="-112" charset="0"/>
              </a:rPr>
              <a:t>zomerscholen</a:t>
            </a: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Stages en </a:t>
            </a:r>
            <a:r>
              <a:rPr lang="en-US" dirty="0" err="1">
                <a:latin typeface="Verdana" pitchFamily="-112" charset="0"/>
              </a:rPr>
              <a:t>zomerscholen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kunnen</a:t>
            </a:r>
            <a:r>
              <a:rPr lang="en-US" dirty="0">
                <a:latin typeface="Verdana" pitchFamily="-112" charset="0"/>
              </a:rPr>
              <a:t>  </a:t>
            </a:r>
            <a:r>
              <a:rPr lang="en-US" dirty="0" err="1">
                <a:latin typeface="Verdana" pitchFamily="-112" charset="0"/>
              </a:rPr>
              <a:t>uitgevoerd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worden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tijdens</a:t>
            </a:r>
            <a:r>
              <a:rPr lang="en-US" dirty="0">
                <a:latin typeface="Verdana" pitchFamily="-112" charset="0"/>
              </a:rPr>
              <a:t> de </a:t>
            </a:r>
            <a:r>
              <a:rPr lang="en-US" dirty="0" err="1">
                <a:latin typeface="Verdana" pitchFamily="-112" charset="0"/>
              </a:rPr>
              <a:t>zomer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tussen</a:t>
            </a:r>
            <a:r>
              <a:rPr lang="en-US" dirty="0">
                <a:latin typeface="Verdana" pitchFamily="-112" charset="0"/>
              </a:rPr>
              <a:t> MA1 en MA2 </a:t>
            </a: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Stage </a:t>
            </a:r>
            <a:r>
              <a:rPr lang="en-US" dirty="0" err="1">
                <a:latin typeface="Verdana" pitchFamily="-112" charset="0"/>
              </a:rPr>
              <a:t>kan</a:t>
            </a:r>
            <a:r>
              <a:rPr lang="en-US" dirty="0">
                <a:latin typeface="Verdana" pitchFamily="-112" charset="0"/>
              </a:rPr>
              <a:t> in </a:t>
            </a:r>
            <a:r>
              <a:rPr lang="en-US" dirty="0" err="1">
                <a:latin typeface="Verdana" pitchFamily="-112" charset="0"/>
              </a:rPr>
              <a:t>een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bedrijf</a:t>
            </a:r>
            <a:r>
              <a:rPr lang="en-US" dirty="0">
                <a:latin typeface="Verdana" pitchFamily="-112" charset="0"/>
              </a:rPr>
              <a:t>, </a:t>
            </a:r>
            <a:r>
              <a:rPr lang="en-US" dirty="0" err="1">
                <a:latin typeface="Verdana" pitchFamily="-112" charset="0"/>
              </a:rPr>
              <a:t>laboratorium</a:t>
            </a:r>
            <a:r>
              <a:rPr lang="en-US" dirty="0">
                <a:latin typeface="Verdana" pitchFamily="-112" charset="0"/>
              </a:rPr>
              <a:t> …</a:t>
            </a: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de </a:t>
            </a:r>
            <a:r>
              <a:rPr lang="en-US" dirty="0" err="1">
                <a:latin typeface="Verdana" pitchFamily="-112" charset="0"/>
              </a:rPr>
              <a:t>evaluatie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gebeurt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aan</a:t>
            </a:r>
            <a:r>
              <a:rPr lang="en-US" dirty="0">
                <a:latin typeface="Verdana" pitchFamily="-112" charset="0"/>
              </a:rPr>
              <a:t> de hand van het </a:t>
            </a:r>
            <a:r>
              <a:rPr lang="en-US" dirty="0" err="1">
                <a:latin typeface="Verdana" pitchFamily="-112" charset="0"/>
              </a:rPr>
              <a:t>verslag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dat</a:t>
            </a:r>
            <a:r>
              <a:rPr lang="en-US" dirty="0">
                <a:latin typeface="Verdana" pitchFamily="-112" charset="0"/>
              </a:rPr>
              <a:t> in MA2 </a:t>
            </a:r>
            <a:r>
              <a:rPr lang="en-US" dirty="0" err="1">
                <a:latin typeface="Verdana" pitchFamily="-112" charset="0"/>
              </a:rPr>
              <a:t>wordt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ingediend</a:t>
            </a: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 err="1">
                <a:latin typeface="Verdana" pitchFamily="-112" charset="0"/>
              </a:rPr>
              <a:t>Voor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stageplaatsen</a:t>
            </a:r>
            <a:r>
              <a:rPr lang="en-US" dirty="0">
                <a:latin typeface="Verdana" pitchFamily="-112" charset="0"/>
              </a:rPr>
              <a:t> en </a:t>
            </a:r>
            <a:r>
              <a:rPr lang="en-US" dirty="0" err="1">
                <a:latin typeface="Verdana" pitchFamily="-112" charset="0"/>
              </a:rPr>
              <a:t>mogelijke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zomerscholen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neemt</a:t>
            </a:r>
            <a:r>
              <a:rPr lang="en-US" dirty="0">
                <a:latin typeface="Verdana" pitchFamily="-112" charset="0"/>
              </a:rPr>
              <a:t> men best contact op met J. </a:t>
            </a:r>
            <a:r>
              <a:rPr lang="en-US" dirty="0" err="1">
                <a:latin typeface="Verdana" pitchFamily="-112" charset="0"/>
              </a:rPr>
              <a:t>D’Hondt</a:t>
            </a:r>
            <a:r>
              <a:rPr lang="en-US" dirty="0">
                <a:latin typeface="Verdana" pitchFamily="-112" charset="0"/>
              </a:rPr>
              <a:t> of C. De </a:t>
            </a:r>
            <a:r>
              <a:rPr lang="en-US" dirty="0" err="1">
                <a:latin typeface="Verdana" pitchFamily="-112" charset="0"/>
              </a:rPr>
              <a:t>Clercq</a:t>
            </a: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De stage/</a:t>
            </a:r>
            <a:r>
              <a:rPr lang="en-US" dirty="0" err="1">
                <a:latin typeface="Verdana" pitchFamily="-112" charset="0"/>
              </a:rPr>
              <a:t>zomerschool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moet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vooraf</a:t>
            </a:r>
            <a:r>
              <a:rPr lang="en-US" dirty="0">
                <a:latin typeface="Verdana" pitchFamily="-112" charset="0"/>
              </a:rPr>
              <a:t> door de </a:t>
            </a:r>
            <a:r>
              <a:rPr lang="en-US" dirty="0" err="1">
                <a:latin typeface="Verdana" pitchFamily="-112" charset="0"/>
              </a:rPr>
              <a:t>titularissen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goedgekeurd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worden</a:t>
            </a: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Info </a:t>
            </a:r>
            <a:r>
              <a:rPr lang="en-US" dirty="0">
                <a:latin typeface="Verdana" pitchFamily="-112" charset="0"/>
                <a:hlinkClick r:id="rId2"/>
              </a:rPr>
              <a:t>catherine.de.clercq@vub.ac.be</a:t>
            </a:r>
            <a:r>
              <a:rPr lang="en-US" dirty="0">
                <a:latin typeface="Verdana" pitchFamily="-112" charset="0"/>
              </a:rPr>
              <a:t> en </a:t>
            </a:r>
            <a:r>
              <a:rPr lang="en-US" dirty="0">
                <a:latin typeface="Verdana" pitchFamily="-112" charset="0"/>
                <a:hlinkClick r:id="rId3"/>
              </a:rPr>
              <a:t>jorgen.dhondt@vub.ac.be</a:t>
            </a:r>
            <a:r>
              <a:rPr lang="en-US" dirty="0">
                <a:latin typeface="Verdana" pitchFamily="-112" charset="0"/>
              </a:rPr>
              <a:t> </a:t>
            </a:r>
          </a:p>
          <a:p>
            <a:pPr>
              <a:buFontTx/>
              <a:buChar char="•"/>
            </a:pPr>
            <a:endParaRPr lang="nl-NL" dirty="0">
              <a:latin typeface="Verdana" pitchFamily="-112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3BE40392-DB62-4F71-868E-56E828290808}" type="slidenum">
              <a:rPr lang="en-US"/>
              <a:pPr/>
              <a:t>24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0"/>
            <a:ext cx="9140825" cy="1439863"/>
          </a:xfrm>
          <a:prstGeom prst="rect">
            <a:avLst/>
          </a:prstGeom>
          <a:solidFill>
            <a:srgbClr val="5F604A"/>
          </a:solidFill>
          <a:ln w="9525">
            <a:noFill/>
            <a:miter lim="800000"/>
            <a:headEnd/>
            <a:tailEnd/>
          </a:ln>
        </p:spPr>
        <p:txBody>
          <a:bodyPr vert="horz" wrap="square" lIns="792000" tIns="432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pitchFamily="-112" charset="-128"/>
                <a:cs typeface="+mj-cs"/>
              </a:rPr>
              <a:t>Examencommissie Master</a:t>
            </a:r>
            <a:endParaRPr kumimoji="0" lang="nl-NL" sz="32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pitchFamily="-112" charset="-128"/>
              <a:cs typeface="+mj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9388" y="1584325"/>
            <a:ext cx="8747125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 err="1">
                <a:latin typeface="Verdana" pitchFamily="-112" charset="0"/>
              </a:rPr>
              <a:t>voorzitter</a:t>
            </a:r>
            <a:r>
              <a:rPr lang="en-US" dirty="0">
                <a:latin typeface="Verdana" pitchFamily="-112" charset="0"/>
              </a:rPr>
              <a:t> Catherine De </a:t>
            </a:r>
            <a:r>
              <a:rPr lang="en-US" dirty="0" err="1">
                <a:latin typeface="Verdana" pitchFamily="-112" charset="0"/>
              </a:rPr>
              <a:t>Clercq</a:t>
            </a: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 err="1">
                <a:latin typeface="Verdana" pitchFamily="-112" charset="0"/>
              </a:rPr>
              <a:t>Secretaris</a:t>
            </a:r>
            <a:r>
              <a:rPr lang="en-US" dirty="0">
                <a:latin typeface="Verdana" pitchFamily="-112" charset="0"/>
              </a:rPr>
              <a:t> Jorgen </a:t>
            </a:r>
            <a:r>
              <a:rPr lang="en-US" dirty="0" err="1">
                <a:latin typeface="Verdana" pitchFamily="-112" charset="0"/>
              </a:rPr>
              <a:t>D’Hondt</a:t>
            </a: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 err="1">
                <a:latin typeface="Verdana" pitchFamily="-112" charset="0"/>
              </a:rPr>
              <a:t>Organisatie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masterthesis</a:t>
            </a: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nl-NL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nl-NL" dirty="0">
                <a:latin typeface="Verdana" pitchFamily="-112" charset="0"/>
              </a:rPr>
              <a:t>Informatie keuzevakken</a:t>
            </a:r>
          </a:p>
          <a:p>
            <a:pPr>
              <a:buFontTx/>
              <a:buChar char="•"/>
            </a:pPr>
            <a:endParaRPr lang="nl-NL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nl-NL" dirty="0">
                <a:latin typeface="Verdana" pitchFamily="-112" charset="0"/>
              </a:rPr>
              <a:t>Keuzevakken buiten de VUB:</a:t>
            </a:r>
          </a:p>
          <a:p>
            <a:pPr>
              <a:buFontTx/>
              <a:buChar char="•"/>
            </a:pPr>
            <a:r>
              <a:rPr lang="nl-NL" dirty="0">
                <a:latin typeface="Verdana" pitchFamily="-112" charset="0"/>
              </a:rPr>
              <a:t>Inschrijving via VUB + registratie in ontvangende universiteit</a:t>
            </a:r>
          </a:p>
          <a:p>
            <a:pPr>
              <a:buFontTx/>
              <a:buChar char="•"/>
            </a:pPr>
            <a:endParaRPr lang="nl-NL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nl-NL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Info </a:t>
            </a:r>
            <a:r>
              <a:rPr lang="en-US" dirty="0">
                <a:latin typeface="Verdana" pitchFamily="-112" charset="0"/>
                <a:hlinkClick r:id="rId2"/>
              </a:rPr>
              <a:t>catherine.de.clercq@vub.ac.be</a:t>
            </a:r>
            <a:r>
              <a:rPr lang="en-US" dirty="0">
                <a:latin typeface="Verdana" pitchFamily="-112" charset="0"/>
              </a:rPr>
              <a:t> </a:t>
            </a: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E5BDFEFD-71F0-4794-81FB-FAD8850E9096}" type="slidenum">
              <a:rPr lang="en-US"/>
              <a:pPr/>
              <a:t>25</a:t>
            </a:fld>
            <a:endParaRPr lang="en-US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 de master</a:t>
            </a:r>
            <a:endParaRPr lang="nl-NL" smtClean="0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227013" y="1731963"/>
            <a:ext cx="176371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Privé-sector</a:t>
            </a:r>
          </a:p>
          <a:p>
            <a:pPr>
              <a:buFontTx/>
              <a:buChar char="•"/>
            </a:pPr>
            <a:endParaRPr lang="en-US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Onderwijs</a:t>
            </a:r>
          </a:p>
          <a:p>
            <a:pPr>
              <a:buFontTx/>
              <a:buChar char="•"/>
            </a:pPr>
            <a:endParaRPr lang="en-US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Doctoraat</a:t>
            </a:r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465138" y="3351213"/>
            <a:ext cx="86344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112" charset="2"/>
              <a:buChar char="Ø"/>
            </a:pPr>
            <a:r>
              <a:rPr lang="en-US">
                <a:latin typeface="Verdana" pitchFamily="-112" charset="0"/>
              </a:rPr>
              <a:t> Aspirant FWO (excellente studieresultaten vereist over hele loopbaan!)</a:t>
            </a:r>
          </a:p>
          <a:p>
            <a:pPr>
              <a:buFont typeface="Wingdings" pitchFamily="-112" charset="2"/>
              <a:buChar char="Ø"/>
            </a:pPr>
            <a:r>
              <a:rPr lang="en-US">
                <a:latin typeface="Verdana" pitchFamily="-112" charset="0"/>
              </a:rPr>
              <a:t> IWT-bursaal (enkel voor toepasbaar onderzoek)</a:t>
            </a:r>
          </a:p>
          <a:p>
            <a:pPr>
              <a:buFont typeface="Wingdings" pitchFamily="-112" charset="2"/>
              <a:buChar char="Ø"/>
            </a:pPr>
            <a:r>
              <a:rPr lang="en-US">
                <a:latin typeface="Verdana" pitchFamily="-112" charset="0"/>
              </a:rPr>
              <a:t> Onderzoeksproject promotor</a:t>
            </a:r>
          </a:p>
          <a:p>
            <a:pPr>
              <a:buFont typeface="Wingdings" pitchFamily="-112" charset="2"/>
              <a:buChar char="Ø"/>
            </a:pPr>
            <a:r>
              <a:rPr lang="en-US">
                <a:latin typeface="Verdana" pitchFamily="-112" charset="0"/>
              </a:rPr>
              <a:t> Mandaatassistent (voorbereiding doctoraat + grote onderwijsopdracht)</a:t>
            </a:r>
            <a:endParaRPr lang="nl-NL">
              <a:latin typeface="Verdan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3E02F294-3BB0-41AA-8F7B-1CAB868E5E04}" type="slidenum">
              <a:rPr lang="en-US"/>
              <a:pPr/>
              <a:t>26</a:t>
            </a:fld>
            <a:endParaRPr lang="en-US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Vakgroep Fysica</a:t>
            </a:r>
            <a:endParaRPr lang="nl-NL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227013" y="1573213"/>
            <a:ext cx="87661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Behoort tot Faculteit Wetenschappen en Bio-ingenieurswetenschappen</a:t>
            </a:r>
          </a:p>
          <a:p>
            <a:pPr>
              <a:buFontTx/>
              <a:buChar char="•"/>
            </a:pPr>
            <a:endParaRPr lang="en-US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Verantwoordelijk voor de opleidingen Bachelor en Master in de Fysica en</a:t>
            </a:r>
          </a:p>
          <a:p>
            <a:r>
              <a:rPr lang="en-US">
                <a:latin typeface="Verdana" pitchFamily="-112" charset="0"/>
              </a:rPr>
              <a:t>   de Sterrenkunde (“opleidingsraden”): vakken, titularissen, </a:t>
            </a:r>
          </a:p>
          <a:p>
            <a:r>
              <a:rPr lang="en-US">
                <a:latin typeface="Verdana" pitchFamily="-112" charset="0"/>
              </a:rPr>
              <a:t>   samenwerkingen, kwaliteitsbewaking, praktische regelingen,…</a:t>
            </a:r>
          </a:p>
          <a:p>
            <a:endParaRPr lang="en-US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Stelt doctoraatsjury’s samen</a:t>
            </a:r>
          </a:p>
          <a:p>
            <a:endParaRPr lang="en-US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Verantwoordelijk voor personeel binnen de vakgroep (aanstellingen van</a:t>
            </a:r>
          </a:p>
          <a:p>
            <a:r>
              <a:rPr lang="en-US">
                <a:latin typeface="Verdana" pitchFamily="-112" charset="0"/>
              </a:rPr>
              <a:t>   proffen, assistenten, administratief en technisch personeel)</a:t>
            </a:r>
          </a:p>
          <a:p>
            <a:endParaRPr lang="en-US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Vakgroepraad vergadert ongeveer maandelijks. Bestaat uit proffen en</a:t>
            </a:r>
          </a:p>
          <a:p>
            <a:r>
              <a:rPr lang="en-US">
                <a:latin typeface="Verdana" pitchFamily="-112" charset="0"/>
              </a:rPr>
              <a:t>   afgevaardigden van assistenten en studenten</a:t>
            </a:r>
          </a:p>
          <a:p>
            <a:endParaRPr lang="en-US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>
                <a:latin typeface="Verdana" pitchFamily="-112" charset="0"/>
              </a:rPr>
              <a:t> Oproep voor kandidaturen studentenvertegenwoordigers: één uit de </a:t>
            </a:r>
          </a:p>
          <a:p>
            <a:r>
              <a:rPr lang="en-US">
                <a:latin typeface="Verdana" pitchFamily="-112" charset="0"/>
              </a:rPr>
              <a:t>   BA-jaren en één uit de MA-jaren (</a:t>
            </a:r>
            <a:r>
              <a:rPr lang="en-US">
                <a:latin typeface="Verdana" pitchFamily="-112" charset="0"/>
                <a:sym typeface="Wingdings" pitchFamily="-112" charset="2"/>
              </a:rPr>
              <a:t> welkom bij vakgroepvoorzitter)</a:t>
            </a:r>
            <a:endParaRPr lang="en-US">
              <a:latin typeface="Verdan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C5909B19-793C-418F-AE4D-9E4075DFD4E6}" type="slidenum">
              <a:rPr lang="en-US"/>
              <a:pPr/>
              <a:t>27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Bij wie kan je terecht?</a:t>
            </a:r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111125" y="1774825"/>
            <a:ext cx="88169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Individuele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studieprogramma’s</a:t>
            </a:r>
            <a:r>
              <a:rPr lang="en-US" dirty="0">
                <a:latin typeface="Verdana" pitchFamily="-112" charset="0"/>
              </a:rPr>
              <a:t>: </a:t>
            </a:r>
            <a:r>
              <a:rPr lang="en-US" dirty="0" err="1">
                <a:latin typeface="Verdana" pitchFamily="-112" charset="0"/>
              </a:rPr>
              <a:t>reglementen</a:t>
            </a:r>
            <a:r>
              <a:rPr lang="en-US" dirty="0">
                <a:latin typeface="Verdana" pitchFamily="-112" charset="0"/>
              </a:rPr>
              <a:t> en </a:t>
            </a:r>
            <a:r>
              <a:rPr lang="en-US" dirty="0" err="1">
                <a:latin typeface="Verdana" pitchFamily="-112" charset="0"/>
              </a:rPr>
              <a:t>andere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administratieve</a:t>
            </a:r>
            <a:r>
              <a:rPr lang="en-US" dirty="0">
                <a:latin typeface="Verdana" pitchFamily="-112" charset="0"/>
              </a:rPr>
              <a:t> </a:t>
            </a:r>
          </a:p>
          <a:p>
            <a:r>
              <a:rPr lang="en-US" dirty="0">
                <a:latin typeface="Verdana" pitchFamily="-112" charset="0"/>
              </a:rPr>
              <a:t>   </a:t>
            </a:r>
            <a:r>
              <a:rPr lang="en-US" dirty="0" err="1">
                <a:latin typeface="Verdana" pitchFamily="-112" charset="0"/>
              </a:rPr>
              <a:t>aspecten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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studietrajectbegeleider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Reen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Tallon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(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secretariaat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WE, 4F)</a:t>
            </a:r>
          </a:p>
          <a:p>
            <a:endParaRPr lang="en-US" dirty="0">
              <a:latin typeface="Verdana" pitchFamily="-112" charset="0"/>
              <a:sym typeface="Wingdings" pitchFamily="-112" charset="2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Individuele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studieprogramma’s</a:t>
            </a:r>
            <a:r>
              <a:rPr lang="en-US" dirty="0">
                <a:latin typeface="Verdana" pitchFamily="-112" charset="0"/>
              </a:rPr>
              <a:t>: </a:t>
            </a:r>
            <a:r>
              <a:rPr lang="en-US" dirty="0" err="1">
                <a:latin typeface="Verdana" pitchFamily="-112" charset="0"/>
              </a:rPr>
              <a:t>inhoudelijke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aspecten</a:t>
            </a:r>
            <a:r>
              <a:rPr lang="en-US" dirty="0">
                <a:latin typeface="Verdana" pitchFamily="-112" charset="0"/>
              </a:rPr>
              <a:t>, </a:t>
            </a:r>
            <a:r>
              <a:rPr lang="en-US" dirty="0" err="1">
                <a:latin typeface="Verdana" pitchFamily="-112" charset="0"/>
              </a:rPr>
              <a:t>o.a</a:t>
            </a:r>
            <a:r>
              <a:rPr lang="en-US" dirty="0">
                <a:latin typeface="Verdana" pitchFamily="-112" charset="0"/>
              </a:rPr>
              <a:t>. </a:t>
            </a:r>
            <a:r>
              <a:rPr lang="en-US" dirty="0" err="1">
                <a:latin typeface="Verdana" pitchFamily="-112" charset="0"/>
              </a:rPr>
              <a:t>keuzevakken</a:t>
            </a:r>
            <a:endParaRPr lang="en-US" dirty="0">
              <a:latin typeface="Verdana" pitchFamily="-112" charset="0"/>
            </a:endParaRPr>
          </a:p>
          <a:p>
            <a:r>
              <a:rPr lang="en-US" dirty="0">
                <a:latin typeface="Verdana" pitchFamily="-112" charset="0"/>
              </a:rPr>
              <a:t>   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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voorzitter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examencommissie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(Prof. Jan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Danckaert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voor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de bachelor,</a:t>
            </a:r>
          </a:p>
          <a:p>
            <a:r>
              <a:rPr lang="en-US" dirty="0">
                <a:latin typeface="Verdana" pitchFamily="-112" charset="0"/>
                <a:sym typeface="Wingdings" pitchFamily="-112" charset="2"/>
              </a:rPr>
              <a:t>   Prof. Catherine De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Clercq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voor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de master)</a:t>
            </a:r>
          </a:p>
          <a:p>
            <a:endParaRPr lang="en-US" dirty="0">
              <a:latin typeface="Verdana" pitchFamily="-112" charset="0"/>
              <a:sym typeface="Wingdings" pitchFamily="-112" charset="2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  <a:sym typeface="Wingdings" pitchFamily="-112" charset="2"/>
              </a:rPr>
              <a:t>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Mobiliteitsvakken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tijdens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de master: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titularissen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Prof. Catherine De </a:t>
            </a:r>
          </a:p>
          <a:p>
            <a:r>
              <a:rPr lang="en-US" dirty="0">
                <a:latin typeface="Verdana" pitchFamily="-112" charset="0"/>
                <a:sym typeface="Wingdings" pitchFamily="-112" charset="2"/>
              </a:rPr>
              <a:t>  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Clercq</a:t>
            </a:r>
            <a:r>
              <a:rPr lang="en-US" dirty="0">
                <a:latin typeface="Verdana" pitchFamily="-112" charset="0"/>
                <a:sym typeface="Wingdings" pitchFamily="-112" charset="2"/>
              </a:rPr>
              <a:t> en Prof. Jorgen </a:t>
            </a:r>
            <a:r>
              <a:rPr lang="en-US" dirty="0" err="1">
                <a:latin typeface="Verdana" pitchFamily="-112" charset="0"/>
                <a:sym typeface="Wingdings" pitchFamily="-112" charset="2"/>
              </a:rPr>
              <a:t>D’Hondt</a:t>
            </a:r>
            <a:endParaRPr lang="en-US" dirty="0">
              <a:latin typeface="Verdana" pitchFamily="-112" charset="0"/>
              <a:sym typeface="Wingdings" pitchFamily="-112" charset="2"/>
            </a:endParaRPr>
          </a:p>
          <a:p>
            <a:endParaRPr lang="en-US" dirty="0">
              <a:latin typeface="Verdana" pitchFamily="-112" charset="0"/>
              <a:sym typeface="Wingdings" pitchFamily="-112" charset="2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Terugbetaling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treintickets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mobiliteit</a:t>
            </a:r>
            <a:r>
              <a:rPr lang="en-US" dirty="0">
                <a:latin typeface="Verdana" pitchFamily="-112" charset="0"/>
              </a:rPr>
              <a:t>: </a:t>
            </a:r>
            <a:r>
              <a:rPr lang="en-US" dirty="0" err="1">
                <a:latin typeface="Verdana" pitchFamily="-112" charset="0"/>
              </a:rPr>
              <a:t>studentensecretariaat</a:t>
            </a:r>
            <a:r>
              <a:rPr lang="en-US" dirty="0">
                <a:latin typeface="Verdana" pitchFamily="-112" charset="0"/>
              </a:rPr>
              <a:t> WE (4F)</a:t>
            </a: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Kilometervergoeding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mobiliteit</a:t>
            </a:r>
            <a:r>
              <a:rPr lang="en-US" dirty="0">
                <a:latin typeface="Verdana" pitchFamily="-112" charset="0"/>
              </a:rPr>
              <a:t> (</a:t>
            </a:r>
            <a:r>
              <a:rPr lang="en-US" dirty="0" err="1">
                <a:latin typeface="Verdana" pitchFamily="-112" charset="0"/>
              </a:rPr>
              <a:t>zeer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goede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reden</a:t>
            </a:r>
            <a:r>
              <a:rPr lang="en-US" dirty="0">
                <a:latin typeface="Verdana" pitchFamily="-112" charset="0"/>
              </a:rPr>
              <a:t>): </a:t>
            </a:r>
            <a:r>
              <a:rPr lang="en-US" dirty="0" err="1">
                <a:latin typeface="Verdana" pitchFamily="-112" charset="0"/>
              </a:rPr>
              <a:t>secretariaat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fysica</a:t>
            </a:r>
            <a:r>
              <a:rPr lang="en-US" dirty="0">
                <a:latin typeface="Verdana" pitchFamily="-112" charset="0"/>
              </a:rPr>
              <a:t> </a:t>
            </a:r>
          </a:p>
          <a:p>
            <a:r>
              <a:rPr lang="en-US" dirty="0">
                <a:latin typeface="Verdana" pitchFamily="-112" charset="0"/>
              </a:rPr>
              <a:t>   </a:t>
            </a:r>
            <a:r>
              <a:rPr lang="en-US" dirty="0" smtClean="0">
                <a:latin typeface="Verdana" pitchFamily="-112" charset="0"/>
              </a:rPr>
              <a:t>(</a:t>
            </a:r>
            <a:r>
              <a:rPr lang="en-US" dirty="0" err="1" smtClean="0">
                <a:latin typeface="Verdana" pitchFamily="-112" charset="0"/>
              </a:rPr>
              <a:t>Merel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Fabré</a:t>
            </a:r>
            <a:r>
              <a:rPr lang="en-US" dirty="0" smtClean="0">
                <a:latin typeface="Verdana" pitchFamily="-112" charset="0"/>
              </a:rPr>
              <a:t>, </a:t>
            </a:r>
            <a:r>
              <a:rPr lang="en-US" dirty="0">
                <a:latin typeface="Verdana" pitchFamily="-112" charset="0"/>
              </a:rPr>
              <a:t>9F)</a:t>
            </a:r>
            <a:endParaRPr lang="nl-NL" dirty="0">
              <a:latin typeface="Verdana" pitchFamily="-112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987237D6-2B61-46FA-BA5F-CA7E366EC753}" type="slidenum">
              <a:rPr lang="en-US"/>
              <a:pPr/>
              <a:t>28</a:t>
            </a:fld>
            <a:endParaRPr lang="en-US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Bij wie kan je terecht? (vervolg)</a:t>
            </a:r>
          </a:p>
        </p:txBody>
      </p:sp>
      <p:sp>
        <p:nvSpPr>
          <p:cNvPr id="43014" name="Text Box 3"/>
          <p:cNvSpPr txBox="1">
            <a:spLocks noChangeArrowheads="1"/>
          </p:cNvSpPr>
          <p:nvPr/>
        </p:nvSpPr>
        <p:spPr bwMode="auto">
          <a:xfrm>
            <a:off x="158750" y="1703388"/>
            <a:ext cx="869315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Erasmuswerking</a:t>
            </a:r>
            <a:r>
              <a:rPr lang="en-US" dirty="0">
                <a:latin typeface="Verdana" pitchFamily="-112" charset="0"/>
              </a:rPr>
              <a:t>: Prof. Irina </a:t>
            </a:r>
            <a:r>
              <a:rPr lang="en-US" dirty="0" err="1">
                <a:latin typeface="Verdana" pitchFamily="-112" charset="0"/>
              </a:rPr>
              <a:t>Veretennicoff</a:t>
            </a: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Examenroosters</a:t>
            </a:r>
            <a:r>
              <a:rPr lang="en-US" dirty="0">
                <a:latin typeface="Verdana" pitchFamily="-112" charset="0"/>
              </a:rPr>
              <a:t>: </a:t>
            </a:r>
            <a:r>
              <a:rPr lang="en-US" dirty="0" err="1">
                <a:latin typeface="Verdana" pitchFamily="-112" charset="0"/>
              </a:rPr>
              <a:t>studentensecretariaat</a:t>
            </a:r>
            <a:r>
              <a:rPr lang="en-US" dirty="0">
                <a:latin typeface="Verdana" pitchFamily="-112" charset="0"/>
              </a:rPr>
              <a:t> WE (4F) en </a:t>
            </a:r>
            <a:r>
              <a:rPr lang="en-US" dirty="0" err="1">
                <a:latin typeface="Verdana" pitchFamily="-112" charset="0"/>
              </a:rPr>
              <a:t>voorzitter</a:t>
            </a:r>
            <a:r>
              <a:rPr lang="en-US" dirty="0">
                <a:latin typeface="Verdana" pitchFamily="-112" charset="0"/>
              </a:rPr>
              <a:t> </a:t>
            </a:r>
          </a:p>
          <a:p>
            <a:r>
              <a:rPr lang="en-US" dirty="0">
                <a:latin typeface="Verdana" pitchFamily="-112" charset="0"/>
              </a:rPr>
              <a:t>   </a:t>
            </a:r>
            <a:r>
              <a:rPr lang="en-US" dirty="0" err="1">
                <a:latin typeface="Verdana" pitchFamily="-112" charset="0"/>
              </a:rPr>
              <a:t>examencommissie</a:t>
            </a: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Vragen</a:t>
            </a:r>
            <a:r>
              <a:rPr lang="en-US" dirty="0">
                <a:latin typeface="Verdana" pitchFamily="-112" charset="0"/>
              </a:rPr>
              <a:t> en </a:t>
            </a:r>
            <a:r>
              <a:rPr lang="en-US" dirty="0" err="1">
                <a:latin typeface="Verdana" pitchFamily="-112" charset="0"/>
              </a:rPr>
              <a:t>opmerkingen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werkcolleges</a:t>
            </a:r>
            <a:r>
              <a:rPr lang="en-US" dirty="0">
                <a:latin typeface="Verdana" pitchFamily="-112" charset="0"/>
              </a:rPr>
              <a:t>: </a:t>
            </a:r>
            <a:r>
              <a:rPr lang="en-US" dirty="0" err="1">
                <a:latin typeface="Verdana" pitchFamily="-112" charset="0"/>
              </a:rPr>
              <a:t>eerst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assistent</a:t>
            </a:r>
            <a:r>
              <a:rPr lang="en-US" dirty="0">
                <a:latin typeface="Verdana" pitchFamily="-112" charset="0"/>
              </a:rPr>
              <a:t>, </a:t>
            </a:r>
            <a:r>
              <a:rPr lang="en-US" dirty="0" err="1">
                <a:latin typeface="Verdana" pitchFamily="-112" charset="0"/>
              </a:rPr>
              <a:t>dan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titularis</a:t>
            </a:r>
            <a:r>
              <a:rPr lang="en-US" dirty="0">
                <a:latin typeface="Verdana" pitchFamily="-112" charset="0"/>
              </a:rPr>
              <a:t>, </a:t>
            </a:r>
            <a:r>
              <a:rPr lang="en-US" dirty="0" err="1">
                <a:latin typeface="Verdana" pitchFamily="-112" charset="0"/>
              </a:rPr>
              <a:t>dan</a:t>
            </a:r>
            <a:endParaRPr lang="en-US" dirty="0">
              <a:latin typeface="Verdana" pitchFamily="-112" charset="0"/>
            </a:endParaRPr>
          </a:p>
          <a:p>
            <a:r>
              <a:rPr lang="en-US" dirty="0">
                <a:latin typeface="Verdana" pitchFamily="-112" charset="0"/>
              </a:rPr>
              <a:t>   </a:t>
            </a:r>
            <a:r>
              <a:rPr lang="en-US" dirty="0" err="1" smtClean="0">
                <a:latin typeface="Verdana" pitchFamily="-112" charset="0"/>
              </a:rPr>
              <a:t>vakgroepvoorzitter</a:t>
            </a:r>
            <a:r>
              <a:rPr lang="en-US" dirty="0" smtClean="0">
                <a:latin typeface="Verdana" pitchFamily="-112" charset="0"/>
              </a:rPr>
              <a:t> (doe </a:t>
            </a:r>
            <a:r>
              <a:rPr lang="en-US" dirty="0" err="1" smtClean="0">
                <a:latin typeface="Verdana" pitchFamily="-112" charset="0"/>
              </a:rPr>
              <a:t>dit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snel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genoeg</a:t>
            </a:r>
            <a:r>
              <a:rPr lang="en-US" dirty="0" smtClean="0">
                <a:latin typeface="Verdana" pitchFamily="-112" charset="0"/>
              </a:rPr>
              <a:t>!)</a:t>
            </a:r>
            <a:endParaRPr lang="en-US" dirty="0">
              <a:latin typeface="Verdana" pitchFamily="-112" charset="0"/>
            </a:endParaRPr>
          </a:p>
          <a:p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Vragen</a:t>
            </a:r>
            <a:r>
              <a:rPr lang="en-US" dirty="0">
                <a:latin typeface="Verdana" pitchFamily="-112" charset="0"/>
              </a:rPr>
              <a:t> en </a:t>
            </a:r>
            <a:r>
              <a:rPr lang="en-US" dirty="0" err="1">
                <a:latin typeface="Verdana" pitchFamily="-112" charset="0"/>
              </a:rPr>
              <a:t>opmerkingen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hoorcolleges</a:t>
            </a:r>
            <a:r>
              <a:rPr lang="en-US" dirty="0">
                <a:latin typeface="Verdana" pitchFamily="-112" charset="0"/>
              </a:rPr>
              <a:t>: </a:t>
            </a:r>
            <a:r>
              <a:rPr lang="en-US" dirty="0" err="1">
                <a:latin typeface="Verdana" pitchFamily="-112" charset="0"/>
              </a:rPr>
              <a:t>eerst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titularis</a:t>
            </a:r>
            <a:r>
              <a:rPr lang="en-US" dirty="0">
                <a:latin typeface="Verdana" pitchFamily="-112" charset="0"/>
              </a:rPr>
              <a:t>, </a:t>
            </a:r>
            <a:r>
              <a:rPr lang="en-US" dirty="0" err="1">
                <a:latin typeface="Verdana" pitchFamily="-112" charset="0"/>
              </a:rPr>
              <a:t>dan</a:t>
            </a:r>
            <a:r>
              <a:rPr lang="en-US" dirty="0">
                <a:latin typeface="Verdana" pitchFamily="-112" charset="0"/>
              </a:rPr>
              <a:t> </a:t>
            </a:r>
          </a:p>
          <a:p>
            <a:r>
              <a:rPr lang="en-US" dirty="0">
                <a:latin typeface="Verdana" pitchFamily="-112" charset="0"/>
              </a:rPr>
              <a:t>   </a:t>
            </a:r>
            <a:r>
              <a:rPr lang="en-US" dirty="0" err="1" smtClean="0">
                <a:latin typeface="Verdana" pitchFamily="-112" charset="0"/>
              </a:rPr>
              <a:t>vakgroepvoorzitter</a:t>
            </a:r>
            <a:r>
              <a:rPr lang="en-US" dirty="0" smtClean="0">
                <a:latin typeface="Verdana" pitchFamily="-112" charset="0"/>
              </a:rPr>
              <a:t> (doe </a:t>
            </a:r>
            <a:r>
              <a:rPr lang="en-US" dirty="0" err="1" smtClean="0">
                <a:latin typeface="Verdana" pitchFamily="-112" charset="0"/>
              </a:rPr>
              <a:t>dit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snel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genoeg</a:t>
            </a:r>
            <a:r>
              <a:rPr lang="en-US" dirty="0" smtClean="0">
                <a:latin typeface="Verdana" pitchFamily="-112" charset="0"/>
              </a:rPr>
              <a:t>!)</a:t>
            </a:r>
            <a:endParaRPr lang="en-US" dirty="0">
              <a:latin typeface="Verdana" pitchFamily="-112" charset="0"/>
            </a:endParaRPr>
          </a:p>
          <a:p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Inhoudelijke</a:t>
            </a:r>
            <a:r>
              <a:rPr lang="en-US" dirty="0">
                <a:latin typeface="Verdana" pitchFamily="-112" charset="0"/>
              </a:rPr>
              <a:t> of </a:t>
            </a:r>
            <a:r>
              <a:rPr lang="en-US" dirty="0" err="1">
                <a:latin typeface="Verdana" pitchFamily="-112" charset="0"/>
              </a:rPr>
              <a:t>organisatorische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aspecten</a:t>
            </a:r>
            <a:r>
              <a:rPr lang="en-US" dirty="0">
                <a:latin typeface="Verdana" pitchFamily="-112" charset="0"/>
              </a:rPr>
              <a:t> van de </a:t>
            </a:r>
            <a:r>
              <a:rPr lang="en-US" dirty="0" err="1">
                <a:latin typeface="Verdana" pitchFamily="-112" charset="0"/>
              </a:rPr>
              <a:t>opleiding</a:t>
            </a:r>
            <a:r>
              <a:rPr lang="en-US" dirty="0">
                <a:latin typeface="Verdana" pitchFamily="-112" charset="0"/>
              </a:rPr>
              <a:t>: </a:t>
            </a:r>
            <a:r>
              <a:rPr lang="en-US" dirty="0" err="1">
                <a:latin typeface="Verdana" pitchFamily="-112" charset="0"/>
              </a:rPr>
              <a:t>studenten</a:t>
            </a:r>
            <a:r>
              <a:rPr lang="en-US" dirty="0">
                <a:latin typeface="Verdana" pitchFamily="-112" charset="0"/>
              </a:rPr>
              <a:t>-</a:t>
            </a:r>
          </a:p>
          <a:p>
            <a:r>
              <a:rPr lang="en-US" dirty="0">
                <a:latin typeface="Verdana" pitchFamily="-112" charset="0"/>
              </a:rPr>
              <a:t>   </a:t>
            </a:r>
            <a:r>
              <a:rPr lang="en-US" dirty="0" err="1">
                <a:latin typeface="Verdana" pitchFamily="-112" charset="0"/>
              </a:rPr>
              <a:t>vertegenwoordigers</a:t>
            </a:r>
            <a:r>
              <a:rPr lang="en-US" dirty="0">
                <a:latin typeface="Verdana" pitchFamily="-112" charset="0"/>
              </a:rPr>
              <a:t> in </a:t>
            </a:r>
            <a:r>
              <a:rPr lang="en-US" dirty="0" err="1">
                <a:latin typeface="Verdana" pitchFamily="-112" charset="0"/>
              </a:rPr>
              <a:t>vakgroepraad</a:t>
            </a:r>
            <a:r>
              <a:rPr lang="en-US" dirty="0">
                <a:latin typeface="Verdana" pitchFamily="-112" charset="0"/>
              </a:rPr>
              <a:t>, </a:t>
            </a:r>
            <a:r>
              <a:rPr lang="en-US" dirty="0" err="1">
                <a:latin typeface="Verdana" pitchFamily="-112" charset="0"/>
              </a:rPr>
              <a:t>vakgroepvoorzitter</a:t>
            </a:r>
            <a:endParaRPr lang="en-US" dirty="0">
              <a:latin typeface="Verdana" pitchFamily="-112" charset="0"/>
            </a:endParaRPr>
          </a:p>
          <a:p>
            <a:endParaRPr lang="en-US" dirty="0">
              <a:latin typeface="Verdana" pitchFamily="-112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Verdana" pitchFamily="-112" charset="0"/>
              </a:rPr>
              <a:t> Extra </a:t>
            </a:r>
            <a:r>
              <a:rPr lang="en-US" dirty="0" err="1">
                <a:latin typeface="Verdana" pitchFamily="-112" charset="0"/>
              </a:rPr>
              <a:t>studiebegeleiding</a:t>
            </a:r>
            <a:r>
              <a:rPr lang="en-US" dirty="0">
                <a:latin typeface="Verdana" pitchFamily="-112" charset="0"/>
              </a:rPr>
              <a:t>: Centrum </a:t>
            </a:r>
            <a:r>
              <a:rPr lang="en-US" dirty="0" err="1">
                <a:latin typeface="Verdana" pitchFamily="-112" charset="0"/>
              </a:rPr>
              <a:t>voor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Studie</a:t>
            </a:r>
            <a:r>
              <a:rPr lang="en-US" dirty="0">
                <a:latin typeface="Verdana" pitchFamily="-112" charset="0"/>
              </a:rPr>
              <a:t> en </a:t>
            </a:r>
            <a:r>
              <a:rPr lang="en-US" dirty="0" err="1">
                <a:latin typeface="Verdana" pitchFamily="-112" charset="0"/>
              </a:rPr>
              <a:t>Begeleiding</a:t>
            </a:r>
            <a:endParaRPr lang="nl-NL" dirty="0">
              <a:latin typeface="Verdana" pitchFamily="-11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0908770B-2219-4A72-9561-368679579DB9}" type="slidenum">
              <a:rPr lang="en-US"/>
              <a:pPr/>
              <a:t>3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Eerste bachelor: verplicht (56 SP)</a:t>
            </a:r>
            <a:endParaRPr lang="nl-NL" smtClean="0"/>
          </a:p>
        </p:txBody>
      </p:sp>
      <p:graphicFrame>
        <p:nvGraphicFramePr>
          <p:cNvPr id="136286" name="Group 94"/>
          <p:cNvGraphicFramePr>
            <a:graphicFrameLocks noGrp="1"/>
          </p:cNvGraphicFramePr>
          <p:nvPr>
            <p:ph idx="1"/>
          </p:nvPr>
        </p:nvGraphicFramePr>
        <p:xfrm>
          <a:off x="457200" y="1422400"/>
          <a:ext cx="8229600" cy="4765042"/>
        </p:xfrm>
        <a:graphic>
          <a:graphicData uri="http://schemas.openxmlformats.org/drawingml/2006/table">
            <a:tbl>
              <a:tblPr/>
              <a:tblGrid>
                <a:gridCol w="4151313"/>
                <a:gridCol w="793750"/>
                <a:gridCol w="1931987"/>
                <a:gridCol w="1352550"/>
              </a:tblGrid>
              <a:tr h="681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  <a:hlinkClick r:id="rId2"/>
                        </a:rPr>
                        <a:t>Mechanica </a:t>
                      </a: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1ste semester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6 SP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  <a:hlinkClick r:id="rId3"/>
                        </a:rPr>
                        <a:t>Analyse: afleiden, integreren, wiskundige software </a:t>
                      </a: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Jaaropleidings-onderdeel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14 SP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  <a:hlinkClick r:id="rId4"/>
                        </a:rPr>
                        <a:t>Chemie: bouw van de materie en chemische reacties I </a:t>
                      </a: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1ste semester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6 SP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  <a:hlinkClick r:id="rId5"/>
                        </a:rPr>
                        <a:t>Lineaire algebra : stelsels, matrices en afbeeldingen </a:t>
                      </a: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1ste semester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6 SP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  <a:hlinkClick r:id="rId6"/>
                        </a:rPr>
                        <a:t>Inleiding tot de computerwetenschappen </a:t>
                      </a: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1ste semester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6 SP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  <a:hlinkClick r:id="rId7"/>
                        </a:rPr>
                        <a:t>Fysica: trillingen, golven en thermodynamica </a:t>
                      </a: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2de semester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3 SP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  <a:hlinkClick r:id="rId8"/>
                        </a:rPr>
                        <a:t>Experimentele fysica </a:t>
                      </a: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2de semester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3 SP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  <a:hlinkClick r:id="rId9"/>
                        </a:rPr>
                        <a:t>Golven en elektromagnetisme </a:t>
                      </a: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2de semester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9 SP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  <a:hlinkClick r:id="rId10"/>
                        </a:rPr>
                        <a:t>Toegepaste statistiek </a:t>
                      </a: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2de semester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3 SP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E1AB8640-A530-4951-9FE6-45359096FA7B}" type="slidenum">
              <a:rPr lang="en-US"/>
              <a:pPr/>
              <a:t>4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Eerste bachelor: keuze (0 tot 10 SP)</a:t>
            </a:r>
            <a:endParaRPr lang="nl-NL" smtClean="0"/>
          </a:p>
        </p:txBody>
      </p:sp>
      <p:graphicFrame>
        <p:nvGraphicFramePr>
          <p:cNvPr id="141339" name="Group 27"/>
          <p:cNvGraphicFramePr>
            <a:graphicFrameLocks noGrp="1"/>
          </p:cNvGraphicFramePr>
          <p:nvPr>
            <p:ph idx="1"/>
          </p:nvPr>
        </p:nvGraphicFramePr>
        <p:xfrm>
          <a:off x="187325" y="1600200"/>
          <a:ext cx="8818563" cy="4525963"/>
        </p:xfrm>
        <a:graphic>
          <a:graphicData uri="http://schemas.openxmlformats.org/drawingml/2006/table">
            <a:tbl>
              <a:tblPr/>
              <a:tblGrid>
                <a:gridCol w="4897438"/>
                <a:gridCol w="2370137"/>
                <a:gridCol w="1550988"/>
              </a:tblGrid>
              <a:tr h="2263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  <a:hlinkClick r:id="rId2"/>
                        </a:rPr>
                        <a:t>Evolutie </a:t>
                      </a: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2de semester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3 SP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  <a:hlinkClick r:id="rId3"/>
                        </a:rPr>
                        <a:t>Seminarie Actuele Wetenschappen en Samenleving </a:t>
                      </a:r>
                      <a:endParaRPr kumimoji="0" 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Jaaropleidings-onderdeel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2" charset="0"/>
                          <a:ea typeface="ＭＳ Ｐゴシック" pitchFamily="-112" charset="-128"/>
                        </a:rPr>
                        <a:t>3 SP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EB2881F4-062E-4F4E-A52E-497F74BFE304}" type="slidenum">
              <a:rPr lang="en-US"/>
              <a:pPr/>
              <a:t>5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Eerste bachelor: keuze (vervolg)</a:t>
            </a:r>
            <a:endParaRPr lang="nl-NL" smtClean="0"/>
          </a:p>
        </p:txBody>
      </p:sp>
      <p:sp>
        <p:nvSpPr>
          <p:cNvPr id="19462" name="Text Box 15"/>
          <p:cNvSpPr txBox="1">
            <a:spLocks noChangeArrowheads="1"/>
          </p:cNvSpPr>
          <p:nvPr/>
        </p:nvSpPr>
        <p:spPr bwMode="auto">
          <a:xfrm>
            <a:off x="85725" y="2058988"/>
            <a:ext cx="9063956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-112" charset="0"/>
              </a:rPr>
              <a:t>Het </a:t>
            </a:r>
            <a:r>
              <a:rPr lang="en-US" dirty="0" err="1">
                <a:latin typeface="Verdana" pitchFamily="-112" charset="0"/>
              </a:rPr>
              <a:t>belangrijk</a:t>
            </a:r>
            <a:r>
              <a:rPr lang="en-US" dirty="0">
                <a:latin typeface="Verdana" pitchFamily="-112" charset="0"/>
              </a:rPr>
              <a:t> is </a:t>
            </a:r>
            <a:r>
              <a:rPr lang="en-US" dirty="0" err="1">
                <a:latin typeface="Verdana" pitchFamily="-112" charset="0"/>
              </a:rPr>
              <a:t>zo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snel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mogelijk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smtClean="0">
                <a:latin typeface="Verdana" pitchFamily="-112" charset="0"/>
              </a:rPr>
              <a:t>(ten </a:t>
            </a:r>
            <a:r>
              <a:rPr lang="en-US" dirty="0" err="1" smtClean="0">
                <a:latin typeface="Verdana" pitchFamily="-112" charset="0"/>
              </a:rPr>
              <a:t>laatste</a:t>
            </a:r>
            <a:r>
              <a:rPr lang="en-US" dirty="0" smtClean="0">
                <a:latin typeface="Verdana" pitchFamily="-112" charset="0"/>
              </a:rPr>
              <a:t> op </a:t>
            </a:r>
            <a:r>
              <a:rPr lang="en-US" dirty="0" err="1" smtClean="0">
                <a:latin typeface="Verdana" pitchFamily="-112" charset="0"/>
              </a:rPr>
              <a:t>vrijdag</a:t>
            </a:r>
            <a:r>
              <a:rPr lang="en-US" dirty="0" smtClean="0">
                <a:latin typeface="Verdana" pitchFamily="-112" charset="0"/>
              </a:rPr>
              <a:t> 30 </a:t>
            </a:r>
            <a:r>
              <a:rPr lang="en-US" dirty="0" err="1" smtClean="0">
                <a:latin typeface="Verdana" pitchFamily="-112" charset="0"/>
              </a:rPr>
              <a:t>september</a:t>
            </a:r>
            <a:r>
              <a:rPr lang="en-US" dirty="0" smtClean="0">
                <a:latin typeface="Verdana" pitchFamily="-112" charset="0"/>
              </a:rPr>
              <a:t>) het </a:t>
            </a:r>
          </a:p>
          <a:p>
            <a:r>
              <a:rPr lang="en-US" dirty="0" err="1" smtClean="0">
                <a:latin typeface="Verdana" pitchFamily="-112" charset="0"/>
              </a:rPr>
              <a:t>formulier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>
                <a:latin typeface="Verdana" pitchFamily="-112" charset="0"/>
              </a:rPr>
              <a:t>met je </a:t>
            </a:r>
            <a:r>
              <a:rPr lang="en-US" dirty="0" err="1">
                <a:latin typeface="Verdana" pitchFamily="-112" charset="0"/>
              </a:rPr>
              <a:t>keuzevakken</a:t>
            </a:r>
            <a:r>
              <a:rPr lang="en-US" dirty="0">
                <a:latin typeface="Verdana" pitchFamily="-112" charset="0"/>
              </a:rPr>
              <a:t> in </a:t>
            </a:r>
            <a:r>
              <a:rPr lang="en-US" dirty="0" err="1">
                <a:latin typeface="Verdana" pitchFamily="-112" charset="0"/>
              </a:rPr>
              <a:t>te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dienen</a:t>
            </a:r>
            <a:r>
              <a:rPr lang="en-US" dirty="0" smtClean="0">
                <a:latin typeface="Verdana" pitchFamily="-112" charset="0"/>
              </a:rPr>
              <a:t> </a:t>
            </a:r>
            <a:r>
              <a:rPr lang="en-US" dirty="0">
                <a:latin typeface="Verdana" pitchFamily="-112" charset="0"/>
              </a:rPr>
              <a:t>op het </a:t>
            </a:r>
            <a:r>
              <a:rPr lang="en-US" dirty="0" err="1">
                <a:latin typeface="Verdana" pitchFamily="-112" charset="0"/>
              </a:rPr>
              <a:t>faculteitssecretariaat</a:t>
            </a:r>
            <a:r>
              <a:rPr lang="en-US" dirty="0">
                <a:latin typeface="Verdana" pitchFamily="-112" charset="0"/>
              </a:rPr>
              <a:t> WE </a:t>
            </a:r>
            <a:endParaRPr lang="en-US" dirty="0" smtClean="0">
              <a:latin typeface="Verdana" pitchFamily="-112" charset="0"/>
            </a:endParaRPr>
          </a:p>
          <a:p>
            <a:r>
              <a:rPr lang="en-US" dirty="0" smtClean="0">
                <a:latin typeface="Verdana" pitchFamily="-112" charset="0"/>
              </a:rPr>
              <a:t>(</a:t>
            </a:r>
            <a:r>
              <a:rPr lang="en-US" dirty="0">
                <a:latin typeface="Verdana" pitchFamily="-112" charset="0"/>
              </a:rPr>
              <a:t>4F). </a:t>
            </a:r>
            <a:br>
              <a:rPr lang="en-US" dirty="0">
                <a:latin typeface="Verdana" pitchFamily="-112" charset="0"/>
              </a:rPr>
            </a:br>
            <a:r>
              <a:rPr lang="en-US" dirty="0">
                <a:latin typeface="Verdana" pitchFamily="-112" charset="0"/>
              </a:rPr>
              <a:t/>
            </a:r>
            <a:br>
              <a:rPr lang="en-US" dirty="0">
                <a:latin typeface="Verdana" pitchFamily="-112" charset="0"/>
              </a:rPr>
            </a:br>
            <a:r>
              <a:rPr lang="en-US" dirty="0">
                <a:latin typeface="Verdana" pitchFamily="-112" charset="0"/>
              </a:rPr>
              <a:t>De </a:t>
            </a:r>
            <a:r>
              <a:rPr lang="en-US" dirty="0" err="1">
                <a:latin typeface="Verdana" pitchFamily="-112" charset="0"/>
              </a:rPr>
              <a:t>keuzeformulieren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zijn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vinden</a:t>
            </a:r>
            <a:r>
              <a:rPr lang="en-US" dirty="0">
                <a:latin typeface="Verdana" pitchFamily="-112" charset="0"/>
              </a:rPr>
              <a:t> via de </a:t>
            </a:r>
            <a:r>
              <a:rPr lang="en-US" dirty="0" err="1">
                <a:latin typeface="Verdana" pitchFamily="-112" charset="0"/>
              </a:rPr>
              <a:t>facultaire</a:t>
            </a:r>
            <a:r>
              <a:rPr lang="en-US" dirty="0">
                <a:latin typeface="Verdana" pitchFamily="-112" charset="0"/>
              </a:rPr>
              <a:t> website &gt; </a:t>
            </a:r>
            <a:r>
              <a:rPr lang="en-US" dirty="0" err="1">
                <a:latin typeface="Verdana" pitchFamily="-112" charset="0"/>
              </a:rPr>
              <a:t>formulieren</a:t>
            </a:r>
            <a:r>
              <a:rPr lang="en-US" dirty="0">
                <a:latin typeface="Verdana" pitchFamily="-112" charset="0"/>
              </a:rPr>
              <a:t>. </a:t>
            </a:r>
            <a:br>
              <a:rPr lang="en-US" dirty="0">
                <a:latin typeface="Verdana" pitchFamily="-112" charset="0"/>
              </a:rPr>
            </a:br>
            <a:r>
              <a:rPr lang="en-US" sz="1600" dirty="0">
                <a:latin typeface="Verdana" pitchFamily="-112" charset="0"/>
                <a:hlinkClick r:id="rId2"/>
              </a:rPr>
              <a:t>http://we.vub.ac.be/index.php?option=com_content&amp;task=view&amp;id=31&amp;Itemid=239</a:t>
            </a:r>
            <a:r>
              <a:rPr lang="en-US" sz="1600" dirty="0">
                <a:latin typeface="Verdana" pitchFamily="-112" charset="0"/>
              </a:rPr>
              <a:t> </a:t>
            </a:r>
            <a:br>
              <a:rPr lang="en-US" sz="1600" dirty="0">
                <a:latin typeface="Verdana" pitchFamily="-112" charset="0"/>
              </a:rPr>
            </a:br>
            <a:endParaRPr lang="nl-NL" sz="1600" dirty="0">
              <a:latin typeface="Verdan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99B97AE7-7BAF-4D35-A12C-A94C6D417EA4}" type="slidenum">
              <a:rPr lang="en-US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OO-fiches</a:t>
            </a:r>
            <a:endParaRPr lang="nl-NL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85725" y="1701800"/>
            <a:ext cx="8558213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-112" charset="0"/>
              </a:rPr>
              <a:t>OO = </a:t>
            </a:r>
            <a:r>
              <a:rPr lang="en-US" dirty="0" err="1">
                <a:latin typeface="Verdana" pitchFamily="-112" charset="0"/>
              </a:rPr>
              <a:t>OpleidingsOnderdeel</a:t>
            </a:r>
            <a:r>
              <a:rPr lang="en-US" dirty="0">
                <a:latin typeface="Verdana" pitchFamily="-112" charset="0"/>
              </a:rPr>
              <a:t> (“</a:t>
            </a:r>
            <a:r>
              <a:rPr lang="en-US" dirty="0" err="1">
                <a:latin typeface="Verdana" pitchFamily="-112" charset="0"/>
              </a:rPr>
              <a:t>vak</a:t>
            </a:r>
            <a:r>
              <a:rPr lang="en-US" dirty="0">
                <a:latin typeface="Verdana" pitchFamily="-112" charset="0"/>
              </a:rPr>
              <a:t>”)</a:t>
            </a:r>
          </a:p>
          <a:p>
            <a:endParaRPr lang="en-US" dirty="0">
              <a:latin typeface="Verdana" pitchFamily="-112" charset="0"/>
            </a:endParaRPr>
          </a:p>
          <a:p>
            <a:r>
              <a:rPr lang="en-US" dirty="0">
                <a:latin typeface="Verdana" pitchFamily="-112" charset="0"/>
              </a:rPr>
              <a:t>OO-fiches </a:t>
            </a:r>
            <a:r>
              <a:rPr lang="en-US" dirty="0" err="1">
                <a:latin typeface="Verdana" pitchFamily="-112" charset="0"/>
              </a:rPr>
              <a:t>zijn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te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vinden</a:t>
            </a:r>
            <a:r>
              <a:rPr lang="en-US" dirty="0">
                <a:latin typeface="Verdana" pitchFamily="-112" charset="0"/>
              </a:rPr>
              <a:t> via </a:t>
            </a:r>
          </a:p>
          <a:p>
            <a:r>
              <a:rPr lang="en-US" dirty="0">
                <a:solidFill>
                  <a:schemeClr val="tx2"/>
                </a:solidFill>
                <a:latin typeface="Verdana" pitchFamily="-112" charset="0"/>
                <a:hlinkClick r:id="rId2"/>
              </a:rPr>
              <a:t>http://we.vub.ac.be/</a:t>
            </a:r>
            <a:endParaRPr lang="en-US" dirty="0">
              <a:latin typeface="Verdana" pitchFamily="-112" charset="0"/>
            </a:endParaRPr>
          </a:p>
          <a:p>
            <a:pPr>
              <a:buFont typeface="Wingdings" pitchFamily="-112" charset="2"/>
              <a:buChar char="à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Jaarprogramma's</a:t>
            </a:r>
            <a:endParaRPr lang="en-US" dirty="0">
              <a:latin typeface="Verdana" pitchFamily="-112" charset="0"/>
            </a:endParaRPr>
          </a:p>
          <a:p>
            <a:pPr>
              <a:buFont typeface="Wingdings" pitchFamily="-112" charset="2"/>
              <a:buChar char="à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 smtClean="0">
                <a:latin typeface="Verdana" pitchFamily="-112" charset="0"/>
              </a:rPr>
              <a:t>Fysica</a:t>
            </a:r>
            <a:r>
              <a:rPr lang="en-US" dirty="0" smtClean="0">
                <a:latin typeface="Verdana" pitchFamily="-112" charset="0"/>
              </a:rPr>
              <a:t> en </a:t>
            </a:r>
            <a:r>
              <a:rPr lang="en-US" dirty="0" err="1" smtClean="0">
                <a:latin typeface="Verdana" pitchFamily="-112" charset="0"/>
              </a:rPr>
              <a:t>Sterrenkunde</a:t>
            </a:r>
            <a:r>
              <a:rPr lang="en-US" dirty="0" smtClean="0">
                <a:latin typeface="Verdana" pitchFamily="-112" charset="0"/>
              </a:rPr>
              <a:t> </a:t>
            </a:r>
            <a:endParaRPr lang="en-US" dirty="0">
              <a:latin typeface="Verdana" pitchFamily="-112" charset="0"/>
            </a:endParaRPr>
          </a:p>
          <a:p>
            <a:pPr>
              <a:buFont typeface="Wingdings" pitchFamily="-112" charset="2"/>
              <a:buChar char="à"/>
            </a:pPr>
            <a:r>
              <a:rPr lang="en-US" dirty="0">
                <a:latin typeface="Verdana" pitchFamily="-112" charset="0"/>
              </a:rPr>
              <a:t> 1ste </a:t>
            </a:r>
            <a:r>
              <a:rPr lang="en-US" dirty="0" err="1">
                <a:latin typeface="Verdana" pitchFamily="-112" charset="0"/>
              </a:rPr>
              <a:t>jaar</a:t>
            </a:r>
            <a:r>
              <a:rPr lang="en-US" dirty="0">
                <a:latin typeface="Verdana" pitchFamily="-112" charset="0"/>
              </a:rPr>
              <a:t> Bachelor in de </a:t>
            </a:r>
            <a:r>
              <a:rPr lang="en-US" dirty="0" err="1">
                <a:latin typeface="Verdana" pitchFamily="-112" charset="0"/>
              </a:rPr>
              <a:t>Fysica</a:t>
            </a:r>
            <a:r>
              <a:rPr lang="en-US" dirty="0">
                <a:latin typeface="Verdana" pitchFamily="-112" charset="0"/>
              </a:rPr>
              <a:t> en de </a:t>
            </a:r>
            <a:r>
              <a:rPr lang="en-US" dirty="0" err="1">
                <a:latin typeface="Verdana" pitchFamily="-112" charset="0"/>
              </a:rPr>
              <a:t>Sterrenkunde</a:t>
            </a:r>
            <a:r>
              <a:rPr lang="en-US" dirty="0">
                <a:latin typeface="Verdana" pitchFamily="-112" charset="0"/>
              </a:rPr>
              <a:t> , </a:t>
            </a:r>
            <a:r>
              <a:rPr lang="en-US" dirty="0" err="1">
                <a:latin typeface="Verdana" pitchFamily="-112" charset="0"/>
              </a:rPr>
              <a:t>Basisprogramma</a:t>
            </a:r>
            <a:endParaRPr lang="en-US" dirty="0">
              <a:latin typeface="Verdana" pitchFamily="-112" charset="0"/>
            </a:endParaRPr>
          </a:p>
          <a:p>
            <a:pPr>
              <a:buFont typeface="Wingdings" pitchFamily="-112" charset="2"/>
              <a:buChar char="à"/>
            </a:pP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Klik</a:t>
            </a:r>
            <a:r>
              <a:rPr lang="en-US" dirty="0">
                <a:latin typeface="Verdana" pitchFamily="-112" charset="0"/>
              </a:rPr>
              <a:t> op OO </a:t>
            </a:r>
            <a:r>
              <a:rPr lang="en-US" dirty="0" err="1">
                <a:latin typeface="Verdana" pitchFamily="-112" charset="0"/>
              </a:rPr>
              <a:t>om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corresponderende</a:t>
            </a:r>
            <a:r>
              <a:rPr lang="en-US" dirty="0">
                <a:latin typeface="Verdana" pitchFamily="-112" charset="0"/>
              </a:rPr>
              <a:t> fiche </a:t>
            </a:r>
            <a:r>
              <a:rPr lang="en-US" dirty="0" err="1">
                <a:latin typeface="Verdana" pitchFamily="-112" charset="0"/>
              </a:rPr>
              <a:t>te</a:t>
            </a:r>
            <a:r>
              <a:rPr lang="en-US" dirty="0">
                <a:latin typeface="Verdana" pitchFamily="-112" charset="0"/>
              </a:rPr>
              <a:t> </a:t>
            </a:r>
            <a:r>
              <a:rPr lang="en-US" dirty="0" err="1">
                <a:latin typeface="Verdana" pitchFamily="-112" charset="0"/>
              </a:rPr>
              <a:t>zien</a:t>
            </a:r>
            <a:endParaRPr lang="en-US" dirty="0">
              <a:latin typeface="Verdana" pitchFamily="-112" charset="0"/>
            </a:endParaRPr>
          </a:p>
          <a:p>
            <a:pPr>
              <a:buFont typeface="Wingdings" pitchFamily="-112" charset="2"/>
              <a:buChar char="à"/>
            </a:pPr>
            <a:endParaRPr lang="nl-NL" dirty="0">
              <a:solidFill>
                <a:srgbClr val="3333CC"/>
              </a:solidFill>
              <a:latin typeface="Verdana" pitchFamily="-112" charset="0"/>
            </a:endParaRPr>
          </a:p>
          <a:p>
            <a:pPr>
              <a:buFont typeface="Wingdings" pitchFamily="-112" charset="2"/>
              <a:buNone/>
            </a:pPr>
            <a:endParaRPr lang="nl-NL" dirty="0">
              <a:solidFill>
                <a:srgbClr val="3333CC"/>
              </a:solidFill>
              <a:latin typeface="Verdana" pitchFamily="-112" charset="0"/>
            </a:endParaRPr>
          </a:p>
          <a:p>
            <a:pPr>
              <a:buFont typeface="Wingdings" pitchFamily="-112" charset="2"/>
              <a:buNone/>
            </a:pPr>
            <a:r>
              <a:rPr lang="nl-NL" dirty="0">
                <a:latin typeface="Verdana" pitchFamily="-112" charset="0"/>
              </a:rPr>
              <a:t>SP = Studiepunt = 25 à 30 uur studietijd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B44B379C-EFA1-49A5-B9B4-D2DD6BB5AC69}" type="slidenum">
              <a:rPr lang="en-US"/>
              <a:pPr/>
              <a:t>7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OO-fiches: voorbeeld</a:t>
            </a:r>
            <a:endParaRPr lang="nl-NL" smtClean="0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6639" y="1436915"/>
            <a:ext cx="7198360" cy="474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D520AF18-1350-4712-BE03-CA9F9F1EB8A2}" type="slidenum">
              <a:rPr lang="en-US"/>
              <a:pPr/>
              <a:t>8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OO-fiches: voorbeeld (vervolg)</a:t>
            </a:r>
            <a:endParaRPr lang="nl-NL" smtClean="0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6236" y="1453233"/>
            <a:ext cx="5721993" cy="474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nl-NL"/>
              <a:t>27-9-2010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Ben Craps                                   Vakgroep Fysica                              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p. </a:t>
            </a:r>
            <a:fld id="{8F0C0C3B-B810-4D92-99F4-853D5BCC2E58}" type="slidenum">
              <a:rPr lang="en-US"/>
              <a:pPr/>
              <a:t>9</a:t>
            </a:fld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OO-fiches: voorbeeld (vervolg 2)</a:t>
            </a:r>
            <a:endParaRPr lang="nl-NL" smtClean="0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780" y="1451429"/>
            <a:ext cx="7152081" cy="473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0;\pagestyle{empty}&#10;\usepackage{xspace,amssymb,amsfonts,amsmath}&#10;\usepackage{color}&#10;\usepackage{TeX4PPT}&#10;\newcommand{\green}[1]{{\color[rgb]{0.1,0.4,0.1}#1}}&#10;\newcommand{\blue}[1]{{\color{blue}#1}}&#10;\newcommand{\red}[1]{{\color{red}#1}}&#10;\newcommand{\Z}{{\mathbb Z}}&#10;\newcommand{\R}{{\mathbb R}}&#10;\newcommand{\C}{\mathbb C}}&#10;\newcommand{\m}{\displaystyle}"/>
  <p:tag name="MAGPC" val="200"/>
  <p:tag name="FONTSIZE" val="10"/>
</p:tagLst>
</file>

<file path=ppt/theme/theme1.xml><?xml version="1.0" encoding="utf-8"?>
<a:theme xmlns:a="http://schemas.openxmlformats.org/drawingml/2006/main" name="test kunstmaan">
  <a:themeElements>
    <a:clrScheme name="test kunstma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st kunstma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est kunstma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kunstmaa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kunstmaa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kunstmaa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kunstmaa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 kunstmaa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 kunstmaa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 kunstmaa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 kunstmaa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 kunstmaa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 kunstmaa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 kunstmaa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10843</TotalTime>
  <Words>1730</Words>
  <Application>Microsoft Office PowerPoint</Application>
  <PresentationFormat>On-screen Show (4:3)</PresentationFormat>
  <Paragraphs>385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test kunstmaan</vt:lpstr>
      <vt:lpstr>Welkom in de opleidingen  Fysica en Sterrenkunde</vt:lpstr>
      <vt:lpstr>Bachelor Fysica en Sterrenkunde</vt:lpstr>
      <vt:lpstr>Eerste bachelor: verplicht (56 SP)</vt:lpstr>
      <vt:lpstr>Eerste bachelor: keuze (0 tot 10 SP)</vt:lpstr>
      <vt:lpstr>Eerste bachelor: keuze (vervolg)</vt:lpstr>
      <vt:lpstr>OO-fiches</vt:lpstr>
      <vt:lpstr>OO-fiches: voorbeeld</vt:lpstr>
      <vt:lpstr>OO-fiches: voorbeeld (vervolg)</vt:lpstr>
      <vt:lpstr>OO-fiches: voorbeeld (vervolg 2)</vt:lpstr>
      <vt:lpstr>Studiemateriaal</vt:lpstr>
      <vt:lpstr>Examens 2011-2012</vt:lpstr>
      <vt:lpstr>Tussentijdse evaluatie</vt:lpstr>
      <vt:lpstr>Studeren: advies en hulp</vt:lpstr>
      <vt:lpstr>Toelichting bij een aantal vakken</vt:lpstr>
      <vt:lpstr>Slide 15</vt:lpstr>
      <vt:lpstr>Seminarie actuele wetenschappen en  samenleving</vt:lpstr>
      <vt:lpstr>Bachelorproef (BA3)</vt:lpstr>
      <vt:lpstr>Toelichting voorzitter examencommissie</vt:lpstr>
      <vt:lpstr>Na de bachelor</vt:lpstr>
      <vt:lpstr>Master Fysica en Sterrenkunde</vt:lpstr>
      <vt:lpstr>Masterthesis</vt:lpstr>
      <vt:lpstr>Mobiliteit</vt:lpstr>
      <vt:lpstr>Slide 23</vt:lpstr>
      <vt:lpstr>Slide 24</vt:lpstr>
      <vt:lpstr>Na de master</vt:lpstr>
      <vt:lpstr>Vakgroep Fysica</vt:lpstr>
      <vt:lpstr>Bij wie kan je terecht?</vt:lpstr>
      <vt:lpstr>Bij wie kan je terecht? (vervolg)</vt:lpstr>
    </vt:vector>
  </TitlesOfParts>
  <Company>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</dc:creator>
  <cp:lastModifiedBy>Ben</cp:lastModifiedBy>
  <cp:revision>103</cp:revision>
  <dcterms:created xsi:type="dcterms:W3CDTF">2005-04-26T06:53:53Z</dcterms:created>
  <dcterms:modified xsi:type="dcterms:W3CDTF">2011-09-18T08:43:17Z</dcterms:modified>
</cp:coreProperties>
</file>