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  <p:sldMasterId id="2147483690" r:id="rId2"/>
  </p:sldMasterIdLst>
  <p:notesMasterIdLst>
    <p:notesMasterId r:id="rId31"/>
  </p:notesMasterIdLst>
  <p:handoutMasterIdLst>
    <p:handoutMasterId r:id="rId32"/>
  </p:handoutMasterIdLst>
  <p:sldIdLst>
    <p:sldId id="380" r:id="rId3"/>
    <p:sldId id="378" r:id="rId4"/>
    <p:sldId id="358" r:id="rId5"/>
    <p:sldId id="359" r:id="rId6"/>
    <p:sldId id="360" r:id="rId7"/>
    <p:sldId id="361" r:id="rId8"/>
    <p:sldId id="362" r:id="rId9"/>
    <p:sldId id="369" r:id="rId10"/>
    <p:sldId id="355" r:id="rId11"/>
    <p:sldId id="346" r:id="rId12"/>
    <p:sldId id="357" r:id="rId13"/>
    <p:sldId id="376" r:id="rId14"/>
    <p:sldId id="365" r:id="rId15"/>
    <p:sldId id="366" r:id="rId16"/>
    <p:sldId id="367" r:id="rId17"/>
    <p:sldId id="368" r:id="rId18"/>
    <p:sldId id="347" r:id="rId19"/>
    <p:sldId id="348" r:id="rId20"/>
    <p:sldId id="356" r:id="rId21"/>
    <p:sldId id="341" r:id="rId22"/>
    <p:sldId id="373" r:id="rId23"/>
    <p:sldId id="339" r:id="rId24"/>
    <p:sldId id="329" r:id="rId25"/>
    <p:sldId id="327" r:id="rId26"/>
    <p:sldId id="379" r:id="rId27"/>
    <p:sldId id="328" r:id="rId28"/>
    <p:sldId id="371" r:id="rId29"/>
    <p:sldId id="372" r:id="rId30"/>
  </p:sldIdLst>
  <p:sldSz cx="9144000" cy="6858000" type="screen4x3"/>
  <p:notesSz cx="6858000" cy="9144000"/>
  <p:custDataLst>
    <p:tags r:id="rId34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606"/>
    <a:srgbClr val="0433A0"/>
    <a:srgbClr val="E5FFC5"/>
    <a:srgbClr val="3333CC"/>
    <a:srgbClr val="7F7358"/>
    <a:srgbClr val="ABB202"/>
    <a:srgbClr val="5F6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53" autoAdjust="0"/>
    <p:restoredTop sz="94660"/>
  </p:normalViewPr>
  <p:slideViewPr>
    <p:cSldViewPr snapToGrid="0">
      <p:cViewPr>
        <p:scale>
          <a:sx n="100" d="100"/>
          <a:sy n="100" d="100"/>
        </p:scale>
        <p:origin x="-54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tags" Target="tags/tag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F2213-510A-584B-A01C-DB89EDD714E9}" type="datetimeFigureOut">
              <a:rPr lang="en-US" smtClean="0"/>
              <a:pPr/>
              <a:t>25/09/16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467CC-DCED-F240-97B8-0F0158E8B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94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E1BC82-AF40-4892-A489-C531877B951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8019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9144000" cy="5697538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smtClean="0"/>
              <a:t>Achtergrondafbeeldings</a:t>
            </a:r>
            <a:r>
              <a:rPr lang="nl-NL" dirty="0" smtClean="0"/>
              <a:t>-kader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40000" y="1332000"/>
            <a:ext cx="5940000" cy="360000"/>
          </a:xfrm>
          <a:solidFill>
            <a:srgbClr val="0033A0"/>
          </a:solidFill>
        </p:spPr>
        <p:txBody>
          <a:bodyPr lIns="90000" anchor="ctr" anchorCtr="0"/>
          <a:lstStyle>
            <a:lvl1pPr marL="179996" indent="0" algn="l">
              <a:buNone/>
              <a:defRPr lang="nl-NL" sz="1800" kern="12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5" y="714542"/>
            <a:ext cx="209350" cy="718302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01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72000" cy="5697538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dirty="0" smtClean="0"/>
              <a:t>Links uit te lijnen afbeelding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12000" y="720000"/>
            <a:ext cx="3510000" cy="540000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nl-NL" dirty="0" smtClean="0"/>
              <a:t>TITEL VAN MODEL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12000" y="1440000"/>
            <a:ext cx="3510000" cy="3600000"/>
          </a:xfrm>
        </p:spPr>
        <p:txBody>
          <a:bodyPr lIns="90000"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5" y="714542"/>
            <a:ext cx="209350" cy="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4572000" y="0"/>
            <a:ext cx="4572000" cy="5697538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smtClean="0"/>
              <a:t>Rechts uit </a:t>
            </a:r>
            <a:r>
              <a:rPr lang="nl-NL" dirty="0" smtClean="0"/>
              <a:t>te lijnen afbeelding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3510000" cy="540000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nl-NL" dirty="0" smtClean="0"/>
              <a:t>TITEL VAN MODEL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1440000"/>
            <a:ext cx="3510000" cy="3600000"/>
          </a:xfrm>
        </p:spPr>
        <p:txBody>
          <a:bodyPr lIns="90000"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5" y="714542"/>
            <a:ext cx="209350" cy="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0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1440000"/>
            <a:ext cx="7027448" cy="3600000"/>
          </a:xfrm>
        </p:spPr>
        <p:txBody>
          <a:bodyPr lIns="90000"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4590000" cy="540000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612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1439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97663" y="6550025"/>
            <a:ext cx="1087437" cy="2079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401D71DC-74E8-4528-8C63-0BCB68A602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" y="6207125"/>
            <a:ext cx="9140825" cy="647700"/>
          </a:xfrm>
          <a:prstGeom prst="rect">
            <a:avLst/>
          </a:prstGeom>
          <a:solidFill>
            <a:srgbClr val="ABB202"/>
          </a:solidFill>
          <a:ln w="9525">
            <a:solidFill>
              <a:srgbClr val="ABB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219700" y="6207125"/>
            <a:ext cx="3922713" cy="215900"/>
          </a:xfrm>
          <a:prstGeom prst="rect">
            <a:avLst/>
          </a:prstGeom>
          <a:solidFill>
            <a:srgbClr val="5F604A"/>
          </a:solidFill>
          <a:ln w="9525">
            <a:solidFill>
              <a:srgbClr val="5F604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0539" y="1989138"/>
            <a:ext cx="8529637" cy="400685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7550" y="6500815"/>
            <a:ext cx="781050" cy="3317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0A143E6F-86C9-2C42-9264-D406A1443FFF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1645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9144000" cy="5697538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smtClean="0"/>
              <a:t>Achtergrondafbeeldings</a:t>
            </a:r>
            <a:r>
              <a:rPr lang="nl-NL" dirty="0" smtClean="0"/>
              <a:t>-kader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40000" y="1332000"/>
            <a:ext cx="5940000" cy="360000"/>
          </a:xfrm>
          <a:solidFill>
            <a:srgbClr val="0033A0"/>
          </a:solidFill>
        </p:spPr>
        <p:txBody>
          <a:bodyPr lIns="90000" anchor="ctr" anchorCtr="0"/>
          <a:lstStyle>
            <a:lvl1pPr marL="179996" indent="0" algn="l">
              <a:buNone/>
              <a:defRPr lang="nl-NL" sz="1800" kern="12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Titel van dia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 </a:t>
            </a:r>
            <a:fld id="{141DC315-004D-734B-91F7-61E542849DC9}" type="datetimeFigureOut">
              <a:rPr lang="nl-NL" smtClean="0"/>
              <a:pPr/>
              <a:t>25/09/16</a:t>
            </a:fld>
            <a:r>
              <a:rPr lang="nl-NL" smtClean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40000" y="1332000"/>
            <a:ext cx="5940000" cy="360000"/>
          </a:xfrm>
          <a:solidFill>
            <a:srgbClr val="0033A0"/>
          </a:solidFill>
        </p:spPr>
        <p:txBody>
          <a:bodyPr lIns="90000" anchor="ctr" anchorCtr="0"/>
          <a:lstStyle>
            <a:lvl1pPr marL="179996" indent="0" algn="l">
              <a:buNone/>
              <a:defRPr lang="nl-NL" sz="1800" kern="12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4590000" cy="540000"/>
          </a:xfrm>
        </p:spPr>
        <p:txBody>
          <a:bodyPr lIns="90000"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Titel van dia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fld id="{141DC315-004D-734B-91F7-61E542849DC9}" type="datetimeFigureOut">
              <a:rPr lang="nl-NL" smtClean="0"/>
              <a:pPr/>
              <a:t>25/09/16</a:t>
            </a:fld>
            <a:r>
              <a:rPr lang="nl-NL" dirty="0" smtClean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2"/>
          </p:nvPr>
        </p:nvSpPr>
        <p:spPr>
          <a:xfrm>
            <a:off x="540002" y="1980006"/>
            <a:ext cx="7881561" cy="3365937"/>
          </a:xfrm>
        </p:spPr>
        <p:txBody>
          <a:bodyPr lIns="9000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4590000" cy="540000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2" y="1620000"/>
            <a:ext cx="7881561" cy="3804854"/>
          </a:xfrm>
        </p:spPr>
        <p:txBody>
          <a:bodyPr lIns="9000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Titel van dia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NL" dirty="0" smtClean="0"/>
              <a:t> </a:t>
            </a:r>
            <a:fld id="{141DC315-004D-734B-91F7-61E542849DC9}" type="datetimeFigureOut">
              <a:rPr lang="nl-NL" smtClean="0"/>
              <a:pPr/>
              <a:t>25/09/16</a:t>
            </a:fld>
            <a:r>
              <a:rPr lang="nl-NL" dirty="0" smtClean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5" y="1620000"/>
            <a:ext cx="3918839" cy="3684423"/>
          </a:xfrm>
        </p:spPr>
        <p:txBody>
          <a:bodyPr lIns="90000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42005" y="1620005"/>
            <a:ext cx="4079327" cy="3676541"/>
          </a:xfrm>
        </p:spPr>
        <p:txBody>
          <a:bodyPr lIns="90000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Titel van dia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fld id="{141DC315-004D-734B-91F7-61E542849DC9}" type="datetimeFigureOut">
              <a:rPr lang="nl-NL" smtClean="0"/>
              <a:pPr/>
              <a:t>25/09/16</a:t>
            </a:fld>
            <a:r>
              <a:rPr lang="nl-NL" dirty="0" smtClean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Titel van dia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fld id="{141DC315-004D-734B-91F7-61E542849DC9}" type="datetimeFigureOut">
              <a:rPr lang="nl-NL" smtClean="0"/>
              <a:pPr/>
              <a:t>25/09/16</a:t>
            </a:fld>
            <a:r>
              <a:rPr lang="nl-NL" dirty="0" smtClean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9144000" cy="5697538"/>
          </a:xfrm>
        </p:spPr>
        <p:txBody>
          <a:bodyPr anchor="t" anchorCtr="0"/>
          <a:lstStyle>
            <a:lvl1pPr marL="0" indent="0" algn="l">
              <a:buNone/>
              <a:defRPr sz="3200">
                <a:solidFill>
                  <a:schemeClr val="bg2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dirty="0" err="1" smtClean="0"/>
              <a:t>Achtergrondafbeeldings</a:t>
            </a:r>
            <a:r>
              <a:rPr lang="nl-NL" dirty="0" smtClean="0"/>
              <a:t>-kader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40000" y="3822952"/>
            <a:ext cx="5940000" cy="360000"/>
          </a:xfrm>
          <a:solidFill>
            <a:schemeClr val="bg1"/>
          </a:solidFill>
        </p:spPr>
        <p:txBody>
          <a:bodyPr lIns="90000" anchor="ctr" anchorCtr="0"/>
          <a:lstStyle>
            <a:lvl1pPr marL="179996" indent="0" algn="l">
              <a:buNone/>
              <a:defRPr lang="nl-NL" sz="1800" kern="120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40000" y="720004"/>
            <a:ext cx="3836057" cy="2929717"/>
          </a:xfrm>
          <a:noFill/>
          <a:effectLst>
            <a:outerShdw blurRad="50800" dist="38100" dir="5400000" algn="t" rotWithShape="0">
              <a:prstClr val="black">
                <a:alpha val="26000"/>
              </a:prstClr>
            </a:outerShdw>
          </a:effectLst>
        </p:spPr>
        <p:txBody>
          <a:bodyPr>
            <a:noAutofit/>
          </a:bodyPr>
          <a:lstStyle>
            <a:lvl1pPr>
              <a:defRPr sz="6600" baseline="0"/>
            </a:lvl1pPr>
          </a:lstStyle>
          <a:p>
            <a:r>
              <a:rPr lang="nl-NL" dirty="0" smtClean="0"/>
              <a:t>Titelstijl</a:t>
            </a:r>
            <a:br>
              <a:rPr lang="nl-NL" dirty="0" smtClean="0"/>
            </a:br>
            <a:r>
              <a:rPr lang="nl-NL" dirty="0" smtClean="0"/>
              <a:t>van model bewerken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1440000"/>
            <a:ext cx="7027448" cy="3600000"/>
          </a:xfrm>
        </p:spPr>
        <p:txBody>
          <a:bodyPr lIns="90000"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Titel van dia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NL" dirty="0" smtClean="0"/>
              <a:t> </a:t>
            </a:r>
            <a:fld id="{141DC315-004D-734B-91F7-61E542849DC9}" type="datetimeFigureOut">
              <a:rPr lang="nl-NL" smtClean="0"/>
              <a:pPr/>
              <a:t>25/09/16</a:t>
            </a:fld>
            <a:r>
              <a:rPr lang="nl-NL" dirty="0" smtClean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 smtClean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4590000" cy="540000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Titel van dia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fld id="{141DC315-004D-734B-91F7-61E542849DC9}" type="datetimeFigureOut">
              <a:rPr lang="nl-NL" smtClean="0"/>
              <a:pPr/>
              <a:t>25/09/16</a:t>
            </a:fld>
            <a:r>
              <a:rPr lang="nl-NL" dirty="0" smtClean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40000" y="1332000"/>
            <a:ext cx="5940000" cy="360000"/>
          </a:xfrm>
          <a:solidFill>
            <a:srgbClr val="0033A0"/>
          </a:solidFill>
        </p:spPr>
        <p:txBody>
          <a:bodyPr lIns="90000" anchor="ctr" anchorCtr="0"/>
          <a:lstStyle>
            <a:lvl1pPr marL="179996" indent="0" algn="l">
              <a:buNone/>
              <a:defRPr lang="nl-NL" sz="1800" kern="12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4590000" cy="540000"/>
          </a:xfrm>
        </p:spPr>
        <p:txBody>
          <a:bodyPr lIns="90000"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2"/>
          </p:nvPr>
        </p:nvSpPr>
        <p:spPr>
          <a:xfrm>
            <a:off x="540002" y="1980005"/>
            <a:ext cx="7881561" cy="3365937"/>
          </a:xfrm>
        </p:spPr>
        <p:txBody>
          <a:bodyPr lIns="9000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5" y="714542"/>
            <a:ext cx="209350" cy="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0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4590000" cy="540000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2" y="1620000"/>
            <a:ext cx="7881561" cy="3804854"/>
          </a:xfrm>
        </p:spPr>
        <p:txBody>
          <a:bodyPr lIns="9000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Titel van dia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A143E6F-86C9-2C42-9264-D406A1443FFF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5" y="714542"/>
            <a:ext cx="209350" cy="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3" y="1620000"/>
            <a:ext cx="3918839" cy="3684423"/>
          </a:xfrm>
        </p:spPr>
        <p:txBody>
          <a:bodyPr lIns="90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42003" y="1620005"/>
            <a:ext cx="4079327" cy="3676541"/>
          </a:xfrm>
        </p:spPr>
        <p:txBody>
          <a:bodyPr lIns="90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5" y="714542"/>
            <a:ext cx="209350" cy="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9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1" y="1980005"/>
            <a:ext cx="3868340" cy="3365937"/>
          </a:xfrm>
        </p:spPr>
        <p:txBody>
          <a:bodyPr lIns="90000"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1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42002" y="1980003"/>
            <a:ext cx="3777797" cy="3372417"/>
          </a:xfrm>
        </p:spPr>
        <p:txBody>
          <a:bodyPr lIns="90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2" y="720000"/>
            <a:ext cx="8097533" cy="540000"/>
          </a:xfrm>
        </p:spPr>
        <p:txBody>
          <a:bodyPr>
            <a:normAutofit/>
          </a:bodyPr>
          <a:lstStyle>
            <a:lvl1pPr marL="179996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400" kern="1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1" y="1620000"/>
            <a:ext cx="3868340" cy="3777268"/>
          </a:xfrm>
        </p:spPr>
        <p:txBody>
          <a:bodyPr lIns="90000"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1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42002" y="1620000"/>
            <a:ext cx="3777797" cy="3787572"/>
          </a:xfrm>
        </p:spPr>
        <p:txBody>
          <a:bodyPr lIns="90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5" y="714542"/>
            <a:ext cx="209350" cy="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3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theme" Target="../theme/theme2.xml"/><Relationship Id="rId9" Type="http://schemas.openxmlformats.org/officeDocument/2006/relationships/image" Target="../media/image1.png"/><Relationship Id="rId1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7715" r="17823" b="9547"/>
          <a:stretch/>
        </p:blipFill>
        <p:spPr>
          <a:xfrm>
            <a:off x="0" y="5704886"/>
            <a:ext cx="9158161" cy="115716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720000"/>
            <a:ext cx="4590000" cy="540000"/>
          </a:xfrm>
          <a:prstGeom prst="rect">
            <a:avLst/>
          </a:prstGeom>
          <a:solidFill>
            <a:srgbClr val="0033A0"/>
          </a:solidFill>
        </p:spPr>
        <p:txBody>
          <a:bodyPr vert="horz" lIns="9000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1" y="1620000"/>
            <a:ext cx="7962524" cy="3891066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457950" y="6203733"/>
            <a:ext cx="2057400" cy="156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mtClean="0"/>
              <a:t>Jan Danckaert                                 Vakgroep Fysica                              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173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mtClean="0"/>
              <a:t>p. </a:t>
            </a:r>
            <a:fld id="{DF87CF84-777E-4879-9A40-0602161671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9" r:id="rId13"/>
    <p:sldLayoutId id="2147483674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marL="179996" algn="l" defTabSz="914377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342900" indent="-342900" algn="l" defTabSz="914377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3997" userDrawn="1">
          <p15:clr>
            <a:srgbClr val="F26B43"/>
          </p15:clr>
        </p15:guide>
        <p15:guide id="3" orient="horz" pos="4178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3748" userDrawn="1">
          <p15:clr>
            <a:srgbClr val="F26B43"/>
          </p15:clr>
        </p15:guide>
        <p15:guide id="8" pos="461" userDrawn="1">
          <p15:clr>
            <a:srgbClr val="F26B43"/>
          </p15:clr>
        </p15:guide>
        <p15:guide id="9" orient="horz" pos="35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t="7715" r="17823" b="9547"/>
          <a:stretch/>
        </p:blipFill>
        <p:spPr>
          <a:xfrm>
            <a:off x="-5575" y="5704888"/>
            <a:ext cx="9163736" cy="115716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720000"/>
            <a:ext cx="4590000" cy="540000"/>
          </a:xfrm>
          <a:prstGeom prst="rect">
            <a:avLst/>
          </a:prstGeom>
          <a:solidFill>
            <a:srgbClr val="0033A0"/>
          </a:solidFill>
        </p:spPr>
        <p:txBody>
          <a:bodyPr vert="horz" lIns="9000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1" y="1620000"/>
            <a:ext cx="7962524" cy="3891066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457950" y="6203733"/>
            <a:ext cx="2057400" cy="156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 smtClean="0"/>
              <a:t>Titel van dia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173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 dirty="0" smtClean="0"/>
              <a:t> </a:t>
            </a:r>
            <a:fld id="{141DC315-004D-734B-91F7-61E542849DC9}" type="datetimeFigureOut">
              <a:rPr lang="nl-NL" smtClean="0"/>
              <a:pPr/>
              <a:t>25/09/16</a:t>
            </a:fld>
            <a:r>
              <a:rPr lang="nl-NL" dirty="0" smtClean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399" y="-1"/>
            <a:ext cx="1448602" cy="283845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5" y="714542"/>
            <a:ext cx="209350" cy="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7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marL="179996" algn="l" defTabSz="914377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rgbClr val="FF5000"/>
          </a:solidFill>
          <a:latin typeface="Verdana" charset="0"/>
          <a:ea typeface="Verdana" charset="0"/>
          <a:cs typeface="Verdana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3997" userDrawn="1">
          <p15:clr>
            <a:srgbClr val="F26B43"/>
          </p15:clr>
        </p15:guide>
        <p15:guide id="3" orient="horz" pos="4110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35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vub.ac.b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iv.vub.ac.be/opaweb/index?page=variantoo&amp;omaNummer=10495&amp;doelgroep=TS&amp;language=nl" TargetMode="External"/><Relationship Id="rId4" Type="http://schemas.openxmlformats.org/officeDocument/2006/relationships/hyperlink" Target="http://aiv.vub.ac.be/opaweb/index?page=variantoo&amp;omaNummer=16704&amp;doelgroep=TS&amp;language=nl" TargetMode="External"/><Relationship Id="rId5" Type="http://schemas.openxmlformats.org/officeDocument/2006/relationships/hyperlink" Target="http://aiv.vub.ac.be/opaweb/index?page=variantoo&amp;omaNummer=10496&amp;doelgroep=TS&amp;language=nl" TargetMode="External"/><Relationship Id="rId6" Type="http://schemas.openxmlformats.org/officeDocument/2006/relationships/hyperlink" Target="http://aiv.vub.ac.be/opaweb/index?page=variantoo&amp;omaNummer=16624&amp;doelgroep=TS&amp;language=nl" TargetMode="External"/><Relationship Id="rId7" Type="http://schemas.openxmlformats.org/officeDocument/2006/relationships/hyperlink" Target="http://aiv.vub.ac.be/opaweb/index?page=variantoo&amp;omaNummer=16522&amp;doelgroep=TS&amp;language=nl" TargetMode="External"/><Relationship Id="rId8" Type="http://schemas.openxmlformats.org/officeDocument/2006/relationships/hyperlink" Target="http://aiv.vub.ac.be/opaweb/index?page=variantoo&amp;omaNummer=10497&amp;doelgroep=TS&amp;language=nl" TargetMode="External"/><Relationship Id="rId9" Type="http://schemas.openxmlformats.org/officeDocument/2006/relationships/hyperlink" Target="http://aiv.vub.ac.be/opaweb/index?page=variantoo&amp;omaNummer=17304&amp;doelgroep=TS&amp;language=nl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aiv.vub.ac.be/opaweb/index?page=variantoo&amp;omaNummer=16513&amp;doelgroep=TS&amp;language=n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e.vub.ac.be/nl/bachelor-science-de-fysica-en-sterrenkund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57772" y="936625"/>
            <a:ext cx="7045325" cy="1940042"/>
          </a:xfrm>
          <a:prstGeom prst="rect">
            <a:avLst/>
          </a:prstGeom>
          <a:solidFill>
            <a:srgbClr val="0433A0"/>
          </a:solidFill>
        </p:spPr>
        <p:txBody>
          <a:bodyPr vert="horz" lIns="90000" tIns="45720" rIns="91440" bIns="45720" rtlCol="0" anchor="ctr">
            <a:normAutofit/>
          </a:bodyPr>
          <a:lstStyle>
            <a:lvl1pPr marL="179996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/>
            <a:r>
              <a:rPr lang="en-US" sz="4000" smtClean="0"/>
              <a:t>Welkom in de opleiding</a:t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Fysica en Sterrenkunde</a:t>
            </a:r>
            <a:endParaRPr lang="en-US" sz="4000" dirty="0" smtClean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90991" y="3386138"/>
            <a:ext cx="2436709" cy="500062"/>
          </a:xfrm>
          <a:prstGeom prst="rect">
            <a:avLst/>
          </a:prstGeom>
          <a:solidFill>
            <a:srgbClr val="0433A0"/>
          </a:solidFill>
        </p:spPr>
        <p:txBody>
          <a:bodyPr vert="horz" lIns="0" tIns="0" rIns="91440" bIns="45720" rtlCol="0" anchor="ctr">
            <a:normAutofit/>
          </a:bodyPr>
          <a:lstStyle>
            <a:lvl1pPr marL="179996" algn="ctr" defTabSz="914377" eaLnBrk="1" latinLnBrk="0" hangingPunct="1">
              <a:lnSpc>
                <a:spcPct val="90000"/>
              </a:lnSpc>
              <a:buNone/>
              <a:defRPr sz="4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z="2000" dirty="0"/>
              <a:t>Jorgen </a:t>
            </a:r>
            <a:r>
              <a:rPr lang="en-US" sz="2000" dirty="0" err="1"/>
              <a:t>D’Hondt</a:t>
            </a:r>
            <a:endParaRPr lang="en-US" sz="20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16730" y="4079875"/>
            <a:ext cx="7049370" cy="428625"/>
          </a:xfrm>
          <a:prstGeom prst="rect">
            <a:avLst/>
          </a:prstGeom>
          <a:solidFill>
            <a:srgbClr val="0433A0"/>
          </a:solidFill>
        </p:spPr>
        <p:txBody>
          <a:bodyPr vert="horz" lIns="0" tIns="0" rIns="91440" bIns="45720" rtlCol="0" anchor="ctr">
            <a:normAutofit/>
          </a:bodyPr>
          <a:lstStyle>
            <a:defPPr>
              <a:defRPr lang="nl-NL"/>
            </a:defPPr>
            <a:lvl1pPr marL="179996" algn="ctr" defTabSz="914377" eaLnBrk="1" latinLnBrk="0" hangingPunct="1">
              <a:lnSpc>
                <a:spcPct val="90000"/>
              </a:lnSpc>
              <a:buNone/>
              <a:defRPr sz="4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z="2000" dirty="0" err="1"/>
              <a:t>Voorzitter</a:t>
            </a:r>
            <a:r>
              <a:rPr lang="en-US" sz="2000" dirty="0"/>
              <a:t> </a:t>
            </a:r>
            <a:r>
              <a:rPr lang="en-US" sz="2000" dirty="0" err="1"/>
              <a:t>Vakgroep</a:t>
            </a:r>
            <a:r>
              <a:rPr lang="en-US" sz="2000" dirty="0"/>
              <a:t> </a:t>
            </a:r>
            <a:r>
              <a:rPr lang="en-US" sz="2000" dirty="0" err="1"/>
              <a:t>Natuurkunde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070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Kalender</a:t>
            </a:r>
            <a:r>
              <a:rPr lang="en-US" dirty="0" smtClean="0"/>
              <a:t> van het </a:t>
            </a:r>
            <a:r>
              <a:rPr lang="en-US" dirty="0" err="1" smtClean="0"/>
              <a:t>academiejaar</a:t>
            </a:r>
            <a:endParaRPr lang="nl-NL" dirty="0" smtClean="0"/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4595921" y="1746562"/>
            <a:ext cx="4332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>
                <a:latin typeface="Verdana" pitchFamily="-112" charset="0"/>
                <a:hlinkClick r:id="rId2"/>
              </a:rPr>
              <a:t>http://</a:t>
            </a:r>
            <a:r>
              <a:rPr lang="nl-NL" sz="2800" dirty="0" err="1">
                <a:latin typeface="Verdana" pitchFamily="-112" charset="0"/>
                <a:hlinkClick r:id="rId2"/>
              </a:rPr>
              <a:t>www.vub.ac.be</a:t>
            </a:r>
            <a:r>
              <a:rPr lang="nl-NL" sz="2800" dirty="0">
                <a:latin typeface="Verdana" pitchFamily="-112" charset="0"/>
                <a:hlinkClick r:id="rId2"/>
              </a:rPr>
              <a:t>/</a:t>
            </a:r>
            <a:endParaRPr lang="nl-NL" sz="2800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Eerste</a:t>
            </a:r>
            <a:r>
              <a:rPr lang="en-US" dirty="0" smtClean="0"/>
              <a:t> bachelor: </a:t>
            </a:r>
            <a:r>
              <a:rPr lang="en-US" dirty="0" err="1" smtClean="0"/>
              <a:t>verplicht</a:t>
            </a:r>
            <a:r>
              <a:rPr lang="en-US" dirty="0" smtClean="0"/>
              <a:t> (60 SP)</a:t>
            </a:r>
            <a:endParaRPr lang="nl-NL" dirty="0" smtClean="0"/>
          </a:p>
        </p:txBody>
      </p:sp>
      <p:graphicFrame>
        <p:nvGraphicFramePr>
          <p:cNvPr id="136286" name="Group 9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35047385"/>
              </p:ext>
            </p:extLst>
          </p:nvPr>
        </p:nvGraphicFramePr>
        <p:xfrm>
          <a:off x="203201" y="1589689"/>
          <a:ext cx="8794050" cy="526831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436043"/>
                <a:gridCol w="848191"/>
                <a:gridCol w="2064498"/>
                <a:gridCol w="1445318"/>
              </a:tblGrid>
              <a:tr h="712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"/>
                        </a:rPr>
                        <a:t>Mechanica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1ste semester </a:t>
                      </a:r>
                      <a:endParaRPr kumimoji="0" lang="nl-N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 SP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</a:tr>
              <a:tr h="63528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3"/>
                        </a:rPr>
                        <a:t>Analyse: afleiden, integreren, wiskundige software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Jaaropleidings-onderdeel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 SP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</a:tr>
              <a:tr h="63528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4"/>
                        </a:rPr>
                        <a:t>Chemie: bouw van de materie en chemische reacties I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1ste semester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 SP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</a:tr>
              <a:tr h="63528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5"/>
                        </a:rPr>
                        <a:t>Lineaire algebra : stelsels, matrices en afbeeldingen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1ste semester </a:t>
                      </a:r>
                      <a:endParaRPr kumimoji="0" lang="nl-N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 SP </a:t>
                      </a:r>
                      <a:endParaRPr kumimoji="0" lang="nl-N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</a:tr>
              <a:tr h="61698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smtClean="0">
                          <a:ln>
                            <a:noFill/>
                          </a:ln>
                          <a:effectLst/>
                          <a:hlinkClick r:id="rId6"/>
                        </a:rPr>
                        <a:t>Inleiding tot de computerwetenschappen </a:t>
                      </a:r>
                      <a:endParaRPr kumimoji="0" lang="nl-N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1ste semester </a:t>
                      </a:r>
                      <a:endParaRPr kumimoji="0" lang="nl-N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 SP </a:t>
                      </a:r>
                      <a:endParaRPr kumimoji="0" lang="nl-N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</a:tr>
              <a:tr h="6150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7"/>
                        </a:rPr>
                        <a:t>Experimentele fysica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2de semester </a:t>
                      </a:r>
                      <a:endParaRPr kumimoji="0" lang="nl-N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 SP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</a:tr>
              <a:tr h="61698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8"/>
                        </a:rPr>
                        <a:t>Golven en elektromagnetisme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2de semester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 SP </a:t>
                      </a: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</a:tr>
              <a:tr h="8006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9"/>
                        </a:rPr>
                        <a:t>Toegepaste statistiek </a:t>
                      </a:r>
                      <a:endParaRPr kumimoji="0" lang="nl-NL" sz="15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Seminarie Actuele Wetenschappen</a:t>
                      </a: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2de semester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</a:t>
                      </a:r>
                      <a:r>
                        <a:rPr kumimoji="0" lang="nl-NL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ste</a:t>
                      </a:r>
                      <a:r>
                        <a:rPr kumimoji="0" lang="nl-N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 &amp; 2</a:t>
                      </a:r>
                      <a:r>
                        <a:rPr kumimoji="0" lang="nl-NL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de</a:t>
                      </a:r>
                      <a:r>
                        <a:rPr kumimoji="0" lang="nl-N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 </a:t>
                      </a:r>
                      <a:r>
                        <a:rPr kumimoji="0" lang="nl-NL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sem</a:t>
                      </a:r>
                      <a:r>
                        <a:rPr kumimoji="0" lang="nl-N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.</a:t>
                      </a:r>
                    </a:p>
                  </a:txBody>
                  <a:tcPr marL="97712" marR="97712" marT="48855" marB="48855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 SP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</a:t>
                      </a:r>
                    </a:p>
                  </a:txBody>
                  <a:tcPr marL="97712" marR="97712" marT="48855" marB="48855" anchor="ctr" horzOverflow="overflow"/>
                </a:tc>
              </a:tr>
            </a:tbl>
          </a:graphicData>
        </a:graphic>
      </p:graphicFrame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9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4838700" y="1441682"/>
            <a:ext cx="40767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/>
              <a:t>Eerste</a:t>
            </a:r>
            <a:r>
              <a:rPr lang="en-US" sz="2400" dirty="0" smtClean="0"/>
              <a:t> </a:t>
            </a:r>
            <a:r>
              <a:rPr lang="en-US" sz="2400" dirty="0" err="1" smtClean="0"/>
              <a:t>activiteit</a:t>
            </a:r>
            <a:r>
              <a:rPr lang="en-US" sz="2400" dirty="0" smtClean="0"/>
              <a:t> in “</a:t>
            </a:r>
            <a:r>
              <a:rPr lang="en-US" sz="2400" dirty="0" err="1" smtClean="0"/>
              <a:t>Seminarie</a:t>
            </a:r>
            <a:r>
              <a:rPr lang="en-US" sz="2400" dirty="0" smtClean="0"/>
              <a:t> </a:t>
            </a:r>
            <a:r>
              <a:rPr lang="en-US" sz="2400" dirty="0" err="1" smtClean="0"/>
              <a:t>Actuele</a:t>
            </a:r>
            <a:r>
              <a:rPr lang="en-US" sz="2400" dirty="0" smtClean="0"/>
              <a:t> </a:t>
            </a:r>
            <a:r>
              <a:rPr lang="en-US" sz="2400" dirty="0" err="1" smtClean="0"/>
              <a:t>Wetenschappen</a:t>
            </a:r>
            <a:r>
              <a:rPr lang="en-US" sz="2400" dirty="0" smtClean="0"/>
              <a:t>” </a:t>
            </a:r>
          </a:p>
          <a:p>
            <a:r>
              <a:rPr lang="en-US" sz="2400" dirty="0" smtClean="0"/>
              <a:t>is </a:t>
            </a:r>
            <a:r>
              <a:rPr lang="en-US" sz="2400" dirty="0" err="1" smtClean="0"/>
              <a:t>deelname</a:t>
            </a:r>
            <a:r>
              <a:rPr lang="en-US" sz="2400" dirty="0" smtClean="0"/>
              <a:t> </a:t>
            </a:r>
            <a:r>
              <a:rPr lang="en-US" sz="2400" dirty="0" err="1" smtClean="0"/>
              <a:t>aan</a:t>
            </a:r>
            <a:r>
              <a:rPr lang="en-US" sz="2400" dirty="0" smtClean="0"/>
              <a:t> Solvay Public Lectures in </a:t>
            </a:r>
            <a:r>
              <a:rPr lang="en-US" sz="2400" dirty="0" err="1" smtClean="0"/>
              <a:t>Flagey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Noteer</a:t>
            </a:r>
            <a:r>
              <a:rPr lang="en-US" sz="2400" dirty="0" smtClean="0"/>
              <a:t> de datum, </a:t>
            </a:r>
            <a:r>
              <a:rPr lang="en-US" sz="2400" b="1" dirty="0" err="1" smtClean="0"/>
              <a:t>zondag</a:t>
            </a:r>
            <a:r>
              <a:rPr lang="en-US" sz="2400" b="1" dirty="0" smtClean="0"/>
              <a:t> 18 </a:t>
            </a:r>
            <a:r>
              <a:rPr lang="en-US" sz="2400" b="1" dirty="0" err="1" smtClean="0"/>
              <a:t>oktober</a:t>
            </a:r>
            <a:r>
              <a:rPr lang="en-US" sz="2400" b="1" dirty="0" smtClean="0"/>
              <a:t>, 15h00</a:t>
            </a:r>
            <a:r>
              <a:rPr lang="en-US" sz="2400" dirty="0" smtClean="0"/>
              <a:t> </a:t>
            </a:r>
            <a:r>
              <a:rPr lang="en-US" sz="2400" dirty="0" err="1" smtClean="0"/>
              <a:t>alvast</a:t>
            </a:r>
            <a:r>
              <a:rPr lang="en-US" sz="2400" dirty="0" smtClean="0"/>
              <a:t> in je agenda.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3" name="Picture 2" descr="poster_PE_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47777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859"/>
            <a:ext cx="9144000" cy="6429969"/>
          </a:xfrm>
          <a:prstGeom prst="rect">
            <a:avLst/>
          </a:prstGeom>
        </p:spPr>
      </p:pic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Eerste</a:t>
            </a:r>
            <a:r>
              <a:rPr lang="en-US" dirty="0" smtClean="0"/>
              <a:t> bachelor: </a:t>
            </a:r>
            <a:r>
              <a:rPr lang="en-US" dirty="0" err="1" smtClean="0"/>
              <a:t>pretoetsen</a:t>
            </a:r>
            <a:endParaRPr lang="nl-NL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2019300" y="2695222"/>
            <a:ext cx="3371144" cy="221544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Eerste</a:t>
            </a:r>
            <a:r>
              <a:rPr lang="en-US" dirty="0" smtClean="0"/>
              <a:t> bachelor: </a:t>
            </a:r>
            <a:r>
              <a:rPr lang="en-US" dirty="0" err="1" smtClean="0"/>
              <a:t>pretoetsen</a:t>
            </a:r>
            <a:r>
              <a:rPr lang="en-US" dirty="0" smtClean="0"/>
              <a:t> en feedback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346" y="1677727"/>
            <a:ext cx="8584699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smtClean="0">
                <a:latin typeface="Verdana"/>
                <a:cs typeface="Verdana"/>
              </a:rPr>
              <a:t>door de jaren heen is gebleken dat de resultaten op onze pretoetsen een sterke voorspellende waarde hebben met de resultaten later op examens; dus</a:t>
            </a:r>
          </a:p>
          <a:p>
            <a:endParaRPr lang="nl-BE" sz="2400" smtClean="0">
              <a:latin typeface="Verdana"/>
              <a:cs typeface="Verdana"/>
            </a:endParaRPr>
          </a:p>
          <a:p>
            <a:pPr>
              <a:buFontTx/>
              <a:buChar char="-"/>
            </a:pPr>
            <a:r>
              <a:rPr lang="nl-BE" sz="2400" smtClean="0">
                <a:latin typeface="Verdana"/>
                <a:cs typeface="Verdana"/>
              </a:rPr>
              <a:t> doe mee aan de pretoetsen en doe dit ernstig;</a:t>
            </a:r>
          </a:p>
          <a:p>
            <a:pPr>
              <a:buFontTx/>
              <a:buChar char="-"/>
            </a:pPr>
            <a:r>
              <a:rPr lang="nl-BE" sz="2400" smtClean="0">
                <a:latin typeface="Verdana"/>
                <a:cs typeface="Verdana"/>
              </a:rPr>
              <a:t> je krijgt (per email) een uitnodiging voor individuële feedback; </a:t>
            </a:r>
          </a:p>
          <a:p>
            <a:pPr>
              <a:buFontTx/>
              <a:buChar char="-"/>
            </a:pPr>
            <a:r>
              <a:rPr lang="nl-BE" sz="2400" smtClean="0">
                <a:latin typeface="Verdana"/>
                <a:cs typeface="Verdana"/>
              </a:rPr>
              <a:t> struisvogelattitude (= je kop in het zand steken bij detectie van problemen) is de slechtst mogelijke reactie.</a:t>
            </a:r>
          </a:p>
          <a:p>
            <a:pPr algn="ctr"/>
            <a:r>
              <a:rPr lang="nl-BE" sz="2400" smtClean="0">
                <a:solidFill>
                  <a:srgbClr val="3C8C93"/>
                </a:solidFill>
                <a:latin typeface="Verdana"/>
                <a:cs typeface="Verdana"/>
              </a:rPr>
              <a:t>vroege detectie van problemen </a:t>
            </a:r>
            <a:br>
              <a:rPr lang="nl-BE" sz="2400" smtClean="0">
                <a:solidFill>
                  <a:srgbClr val="3C8C93"/>
                </a:solidFill>
                <a:latin typeface="Verdana"/>
                <a:cs typeface="Verdana"/>
              </a:rPr>
            </a:br>
            <a:r>
              <a:rPr lang="nl-BE" sz="2400" smtClean="0">
                <a:solidFill>
                  <a:srgbClr val="3C8C93"/>
                </a:solidFill>
                <a:latin typeface="Verdana"/>
                <a:cs typeface="Verdana"/>
              </a:rPr>
              <a:t>= meer tijd voor remediëren !</a:t>
            </a:r>
          </a:p>
          <a:p>
            <a:endParaRPr lang="nl-BE" sz="2400" smtClean="0">
              <a:latin typeface="Verdana"/>
              <a:cs typeface="Verdana"/>
            </a:endParaRPr>
          </a:p>
          <a:p>
            <a:endParaRPr lang="nl-BE" sz="2400" smtClean="0">
              <a:latin typeface="Verdana"/>
              <a:cs typeface="Verdana"/>
            </a:endParaRPr>
          </a:p>
          <a:p>
            <a:endParaRPr lang="nl-BE" sz="24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859"/>
            <a:ext cx="9144000" cy="6429969"/>
          </a:xfrm>
          <a:prstGeom prst="rect">
            <a:avLst/>
          </a:prstGeom>
        </p:spPr>
      </p:pic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Eerste</a:t>
            </a:r>
            <a:r>
              <a:rPr lang="en-US" dirty="0" smtClean="0"/>
              <a:t> bachelor: </a:t>
            </a:r>
            <a:br>
              <a:rPr lang="en-US" dirty="0" smtClean="0"/>
            </a:br>
            <a:r>
              <a:rPr lang="en-US" dirty="0" err="1" smtClean="0"/>
              <a:t>overmorgen</a:t>
            </a:r>
            <a:r>
              <a:rPr lang="en-US" dirty="0" smtClean="0"/>
              <a:t> start je met de lessen</a:t>
            </a:r>
            <a:endParaRPr lang="nl-NL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3112070" y="4928969"/>
            <a:ext cx="2348930" cy="140833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05970" y="3354169"/>
            <a:ext cx="2348930" cy="140833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99870" y="2159000"/>
            <a:ext cx="2196530" cy="48133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Begeleiding</a:t>
            </a:r>
            <a:r>
              <a:rPr lang="en-US" dirty="0" smtClean="0"/>
              <a:t>: tutor project</a:t>
            </a:r>
            <a:endParaRPr lang="nl-NL" dirty="0" smtClean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726" y="1689294"/>
            <a:ext cx="883979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Persoonlijke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hulp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betreffende</a:t>
            </a:r>
            <a:r>
              <a:rPr lang="en-US" sz="2000" dirty="0" smtClean="0">
                <a:latin typeface="Verdana" pitchFamily="-112" charset="0"/>
              </a:rPr>
              <a:t> de </a:t>
            </a:r>
            <a:r>
              <a:rPr lang="en-US" sz="2000" dirty="0" err="1" smtClean="0">
                <a:latin typeface="Verdana" pitchFamily="-112" charset="0"/>
              </a:rPr>
              <a:t>studiemethode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voor</a:t>
            </a:r>
            <a:r>
              <a:rPr lang="en-US" sz="2000" dirty="0" smtClean="0">
                <a:latin typeface="Verdana" pitchFamily="-112" charset="0"/>
              </a:rPr>
              <a:t> de </a:t>
            </a:r>
            <a:r>
              <a:rPr lang="en-US" sz="2000" dirty="0" err="1" smtClean="0">
                <a:latin typeface="Verdana" pitchFamily="-112" charset="0"/>
              </a:rPr>
              <a:t>leerstof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wiskunde</a:t>
            </a:r>
            <a:r>
              <a:rPr lang="en-US" sz="2000" dirty="0" smtClean="0">
                <a:latin typeface="Verdana" pitchFamily="-112" charset="0"/>
              </a:rPr>
              <a:t> (algebra en </a:t>
            </a:r>
            <a:r>
              <a:rPr lang="en-US" sz="2000" dirty="0" err="1" smtClean="0">
                <a:latin typeface="Verdana" pitchFamily="-112" charset="0"/>
              </a:rPr>
              <a:t>analyse</a:t>
            </a:r>
            <a:r>
              <a:rPr lang="en-US" sz="2000" dirty="0" smtClean="0">
                <a:latin typeface="Verdana" pitchFamily="-112" charset="0"/>
              </a:rPr>
              <a:t>) </a:t>
            </a:r>
          </a:p>
          <a:p>
            <a:pPr>
              <a:buFontTx/>
              <a:buChar char="•"/>
            </a:pPr>
            <a:endParaRPr lang="en-US" sz="2000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latin typeface="Verdana" pitchFamily="-112" charset="0"/>
              </a:rPr>
              <a:t> Start in week 3 (let op: </a:t>
            </a:r>
            <a:r>
              <a:rPr lang="en-US" sz="2000" dirty="0" err="1" smtClean="0">
                <a:latin typeface="Verdana" pitchFamily="-112" charset="0"/>
              </a:rPr>
              <a:t>deze</a:t>
            </a:r>
            <a:r>
              <a:rPr lang="en-US" sz="2000" dirty="0" smtClean="0">
                <a:latin typeface="Verdana" pitchFamily="-112" charset="0"/>
              </a:rPr>
              <a:t> week = week 2!).</a:t>
            </a:r>
            <a:r>
              <a:rPr lang="en-US" sz="2000" dirty="0">
                <a:latin typeface="Verdana" pitchFamily="-112" charset="0"/>
              </a:rPr>
              <a:t/>
            </a:r>
            <a:br>
              <a:rPr lang="en-US" sz="2000" dirty="0">
                <a:latin typeface="Verdana" pitchFamily="-112" charset="0"/>
              </a:rPr>
            </a:br>
            <a:endParaRPr lang="en-US" sz="2000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sz="2000" dirty="0" smtClean="0">
                <a:latin typeface="Verdana" pitchFamily="-112" charset="0"/>
              </a:rPr>
              <a:t> Contact personen: nog te bepalen (oproep naar hogere jaar-studenten)</a:t>
            </a:r>
          </a:p>
          <a:p>
            <a:pPr>
              <a:buFontTx/>
              <a:buChar char="•"/>
            </a:pPr>
            <a:endParaRPr lang="nl-NL" sz="2000" dirty="0" smtClean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sz="2000" dirty="0" smtClean="0">
                <a:latin typeface="Verdana" pitchFamily="-112" charset="0"/>
              </a:rPr>
              <a:t> Wekelijks contact om je te helpen bij leerstof Wiskunde</a:t>
            </a:r>
          </a:p>
          <a:p>
            <a:pPr>
              <a:buFontTx/>
              <a:buChar char="•"/>
            </a:pPr>
            <a:endParaRPr lang="nl-NL" sz="2000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sz="2000" dirty="0" smtClean="0">
                <a:latin typeface="Verdana" pitchFamily="-112" charset="0"/>
              </a:rPr>
              <a:t> Week 3-6: af te spreken, in SBC</a:t>
            </a:r>
          </a:p>
          <a:p>
            <a:pPr>
              <a:buFontTx/>
              <a:buChar char="•"/>
            </a:pPr>
            <a:endParaRPr lang="nl-NL" sz="2000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sz="2000" dirty="0" smtClean="0">
                <a:latin typeface="Verdana" pitchFamily="-112" charset="0"/>
              </a:rPr>
              <a:t> Vrijblijvend, maar sterk aangeraden, en gratis uiteraard!</a:t>
            </a:r>
            <a:endParaRPr lang="nl-NL" sz="2000" dirty="0">
              <a:latin typeface="Verdan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6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Begeleiding</a:t>
            </a:r>
            <a:r>
              <a:rPr lang="en-US" dirty="0" smtClean="0"/>
              <a:t>: </a:t>
            </a:r>
            <a:r>
              <a:rPr lang="en-US" dirty="0" err="1" smtClean="0"/>
              <a:t>tussentijdse</a:t>
            </a:r>
            <a:r>
              <a:rPr lang="en-US" dirty="0" smtClean="0"/>
              <a:t> </a:t>
            </a:r>
            <a:r>
              <a:rPr lang="en-US" dirty="0" err="1" smtClean="0"/>
              <a:t>evaluatie</a:t>
            </a:r>
            <a:endParaRPr lang="nl-NL" dirty="0" smtClean="0"/>
          </a:p>
        </p:txBody>
      </p:sp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0" y="1618073"/>
            <a:ext cx="903008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latin typeface="Verdana" pitchFamily="-112" charset="0"/>
              </a:rPr>
              <a:t> Lessen </a:t>
            </a:r>
            <a:r>
              <a:rPr lang="en-US" sz="2000" dirty="0" err="1">
                <a:latin typeface="Verdana" pitchFamily="-112" charset="0"/>
              </a:rPr>
              <a:t>eerste</a:t>
            </a:r>
            <a:r>
              <a:rPr lang="en-US" sz="2000" dirty="0">
                <a:latin typeface="Verdana" pitchFamily="-112" charset="0"/>
              </a:rPr>
              <a:t> semester BA1: </a:t>
            </a:r>
            <a:r>
              <a:rPr lang="en-US" sz="2000" dirty="0" err="1">
                <a:latin typeface="Verdana" pitchFamily="-112" charset="0"/>
              </a:rPr>
              <a:t>weken</a:t>
            </a:r>
            <a:r>
              <a:rPr lang="en-US" sz="2000" dirty="0" smtClean="0">
                <a:latin typeface="Verdana" pitchFamily="-112" charset="0"/>
              </a:rPr>
              <a:t> 2 – 6 en 8 </a:t>
            </a:r>
            <a:r>
              <a:rPr lang="en-US" sz="2000" dirty="0">
                <a:latin typeface="Verdana" pitchFamily="-112" charset="0"/>
              </a:rPr>
              <a:t>– </a:t>
            </a:r>
            <a:r>
              <a:rPr lang="en-US" sz="2000" dirty="0" smtClean="0">
                <a:latin typeface="Verdana" pitchFamily="-112" charset="0"/>
              </a:rPr>
              <a:t>14</a:t>
            </a:r>
            <a:r>
              <a:rPr lang="en-US" dirty="0" smtClean="0">
                <a:latin typeface="Verdana" pitchFamily="-112" charset="0"/>
              </a:rPr>
              <a:t/>
            </a:r>
            <a:br>
              <a:rPr lang="en-US" dirty="0" smtClean="0">
                <a:latin typeface="Verdana" pitchFamily="-112" charset="0"/>
              </a:rPr>
            </a:b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sz="2000" dirty="0">
                <a:latin typeface="Verdana" pitchFamily="-112" charset="0"/>
              </a:rPr>
              <a:t> Week</a:t>
            </a:r>
            <a:r>
              <a:rPr lang="nl-NL" sz="2000" dirty="0" smtClean="0">
                <a:latin typeface="Verdana" pitchFamily="-112" charset="0"/>
              </a:rPr>
              <a:t> 7: </a:t>
            </a:r>
            <a:r>
              <a:rPr lang="nl-NL" sz="2000" dirty="0">
                <a:latin typeface="Verdana" pitchFamily="-112" charset="0"/>
              </a:rPr>
              <a:t>verplichte tussentijdse evaluatie</a:t>
            </a:r>
            <a:r>
              <a:rPr lang="nl-NL" sz="2000" dirty="0" smtClean="0">
                <a:latin typeface="Verdana" pitchFamily="-112" charset="0"/>
              </a:rPr>
              <a:t> (TE) voor Lineaire Algebra, Chemie en Wiskundige vaardigheden (seminarie)</a:t>
            </a:r>
            <a:endParaRPr lang="nl-NL" sz="2000" dirty="0">
              <a:latin typeface="Verdana" pitchFamily="-112" charset="0"/>
            </a:endParaRPr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145333" y="2972171"/>
            <a:ext cx="899866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-112" charset="2"/>
              <a:buChar char="Ø"/>
            </a:pPr>
            <a:r>
              <a:rPr lang="en-US" sz="2000" dirty="0">
                <a:latin typeface="Verdana" pitchFamily="-112" charset="0"/>
              </a:rPr>
              <a:t> </a:t>
            </a:r>
            <a:r>
              <a:rPr lang="en-US" sz="2000" dirty="0" err="1">
                <a:latin typeface="Verdana" pitchFamily="-112" charset="0"/>
              </a:rPr>
              <a:t>kan</a:t>
            </a:r>
            <a:r>
              <a:rPr lang="en-US" sz="2000" dirty="0">
                <a:latin typeface="Verdana" pitchFamily="-112" charset="0"/>
              </a:rPr>
              <a:t> </a:t>
            </a:r>
            <a:r>
              <a:rPr lang="en-US" sz="2000" b="1" dirty="0" err="1">
                <a:solidFill>
                  <a:srgbClr val="3C8C93"/>
                </a:solidFill>
                <a:latin typeface="Verdana" pitchFamily="-112" charset="0"/>
              </a:rPr>
              <a:t>enkel</a:t>
            </a:r>
            <a:r>
              <a:rPr lang="en-US" sz="2000" b="1" dirty="0">
                <a:solidFill>
                  <a:srgbClr val="3C8C93"/>
                </a:solidFill>
                <a:latin typeface="Verdana" pitchFamily="-112" charset="0"/>
              </a:rPr>
              <a:t> </a:t>
            </a:r>
            <a:r>
              <a:rPr lang="en-US" sz="2000" b="1" dirty="0" err="1">
                <a:solidFill>
                  <a:srgbClr val="3C8C93"/>
                </a:solidFill>
                <a:latin typeface="Verdana" pitchFamily="-112" charset="0"/>
              </a:rPr>
              <a:t>positief</a:t>
            </a:r>
            <a:r>
              <a:rPr lang="en-US" sz="2000" b="1" dirty="0">
                <a:solidFill>
                  <a:srgbClr val="3C8C93"/>
                </a:solidFill>
                <a:latin typeface="Verdana" pitchFamily="-112" charset="0"/>
              </a:rPr>
              <a:t> </a:t>
            </a:r>
            <a:r>
              <a:rPr lang="en-US" sz="2000" dirty="0" err="1">
                <a:latin typeface="Verdana" pitchFamily="-112" charset="0"/>
              </a:rPr>
              <a:t>meetellen</a:t>
            </a:r>
            <a:r>
              <a:rPr lang="en-US" sz="2000" dirty="0">
                <a:latin typeface="Verdana" pitchFamily="-112" charset="0"/>
              </a:rPr>
              <a:t> in </a:t>
            </a:r>
            <a:r>
              <a:rPr lang="en-US" sz="2000" dirty="0" err="1">
                <a:latin typeface="Verdana" pitchFamily="-112" charset="0"/>
              </a:rPr>
              <a:t>examenresultaat</a:t>
            </a:r>
            <a:r>
              <a:rPr lang="en-US" sz="2000" dirty="0">
                <a:latin typeface="Verdana" pitchFamily="-112" charset="0"/>
              </a:rPr>
              <a:t> (details: </a:t>
            </a:r>
            <a:r>
              <a:rPr lang="en-US" sz="2000" dirty="0" err="1">
                <a:latin typeface="Verdana" pitchFamily="-112" charset="0"/>
              </a:rPr>
              <a:t>titularis</a:t>
            </a:r>
            <a:r>
              <a:rPr lang="en-US" sz="2000" dirty="0">
                <a:latin typeface="Verdana" pitchFamily="-112" charset="0"/>
              </a:rPr>
              <a:t>)</a:t>
            </a:r>
          </a:p>
          <a:p>
            <a:pPr>
              <a:buFont typeface="Wingdings" pitchFamily="-112" charset="2"/>
              <a:buChar char="Ø"/>
            </a:pPr>
            <a:endParaRPr lang="en-US" sz="2000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sz="2000" dirty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eerste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kennismaking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>
                <a:latin typeface="Verdana" pitchFamily="-112" charset="0"/>
              </a:rPr>
              <a:t>met </a:t>
            </a:r>
            <a:r>
              <a:rPr lang="en-US" sz="2000" dirty="0" err="1">
                <a:latin typeface="Verdana" pitchFamily="-112" charset="0"/>
              </a:rPr>
              <a:t>wijze</a:t>
            </a:r>
            <a:r>
              <a:rPr lang="en-US" sz="2000" dirty="0">
                <a:latin typeface="Verdana" pitchFamily="-112" charset="0"/>
              </a:rPr>
              <a:t> van </a:t>
            </a:r>
            <a:r>
              <a:rPr lang="en-US" sz="2000" dirty="0" err="1">
                <a:latin typeface="Verdana" pitchFamily="-112" charset="0"/>
              </a:rPr>
              <a:t>examineren</a:t>
            </a:r>
            <a:r>
              <a:rPr lang="en-US" sz="2000" dirty="0">
                <a:latin typeface="Verdana" pitchFamily="-112" charset="0"/>
              </a:rPr>
              <a:t> </a:t>
            </a:r>
            <a:r>
              <a:rPr lang="en-US" sz="2000" dirty="0" err="1">
                <a:latin typeface="Verdana" pitchFamily="-112" charset="0"/>
              </a:rPr>
              <a:t>aan</a:t>
            </a:r>
            <a:r>
              <a:rPr lang="en-US" sz="2000" dirty="0">
                <a:latin typeface="Verdana" pitchFamily="-112" charset="0"/>
              </a:rPr>
              <a:t> de </a:t>
            </a:r>
            <a:r>
              <a:rPr lang="en-US" sz="2000" dirty="0" err="1" smtClean="0">
                <a:latin typeface="Verdana" pitchFamily="-112" charset="0"/>
              </a:rPr>
              <a:t>univ.</a:t>
            </a:r>
            <a:endParaRPr lang="en-US" sz="2000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endParaRPr lang="en-US" sz="2000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sz="2000" dirty="0">
                <a:latin typeface="Verdana" pitchFamily="-112" charset="0"/>
              </a:rPr>
              <a:t> feedback en </a:t>
            </a:r>
            <a:r>
              <a:rPr lang="en-US" sz="2000" dirty="0" err="1" smtClean="0">
                <a:latin typeface="Verdana" pitchFamily="-112" charset="0"/>
              </a:rPr>
              <a:t>remediëring</a:t>
            </a:r>
            <a:r>
              <a:rPr lang="en-US" sz="2000" dirty="0" smtClean="0">
                <a:latin typeface="Verdana" pitchFamily="-112" charset="0"/>
              </a:rPr>
              <a:t>: </a:t>
            </a:r>
            <a:r>
              <a:rPr lang="en-US" sz="2000" b="1" dirty="0" err="1" smtClean="0">
                <a:solidFill>
                  <a:srgbClr val="3C8C93"/>
                </a:solidFill>
                <a:latin typeface="Verdana" pitchFamily="-112" charset="0"/>
              </a:rPr>
              <a:t>Studiebegeleidingcentrum</a:t>
            </a:r>
            <a:r>
              <a:rPr lang="en-US" sz="2000" b="1" dirty="0" smtClean="0">
                <a:solidFill>
                  <a:srgbClr val="3C8C93"/>
                </a:solidFill>
                <a:latin typeface="Verdana" pitchFamily="-112" charset="0"/>
              </a:rPr>
              <a:t> </a:t>
            </a:r>
            <a:r>
              <a:rPr lang="en-US" sz="2000" b="1" dirty="0" smtClean="0">
                <a:solidFill>
                  <a:srgbClr val="3C8C93"/>
                </a:solidFill>
                <a:latin typeface="Verdana" pitchFamily="-112" charset="0"/>
              </a:rPr>
              <a:t>(SBC)</a:t>
            </a:r>
          </a:p>
          <a:p>
            <a:pPr>
              <a:buFont typeface="Wingdings" pitchFamily="-112" charset="2"/>
              <a:buChar char="Ø"/>
            </a:pPr>
            <a:endParaRPr lang="en-US" sz="2000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ook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altijd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welkom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bij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voorzitter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examencommissie</a:t>
            </a:r>
            <a:r>
              <a:rPr lang="en-US" sz="2000" dirty="0" smtClean="0">
                <a:latin typeface="Verdana" pitchFamily="-112" charset="0"/>
              </a:rPr>
              <a:t> (B. Craps) of </a:t>
            </a:r>
            <a:r>
              <a:rPr lang="en-US" sz="2000" dirty="0" err="1" smtClean="0">
                <a:latin typeface="Verdana" pitchFamily="-112" charset="0"/>
              </a:rPr>
              <a:t>andere</a:t>
            </a:r>
            <a:r>
              <a:rPr lang="en-US" sz="2000" dirty="0" smtClean="0">
                <a:latin typeface="Verdana" pitchFamily="-112" charset="0"/>
              </a:rPr>
              <a:t> </a:t>
            </a:r>
            <a:r>
              <a:rPr lang="en-US" sz="2000" dirty="0" err="1" smtClean="0">
                <a:latin typeface="Verdana" pitchFamily="-112" charset="0"/>
              </a:rPr>
              <a:t>proffen</a:t>
            </a:r>
            <a:endParaRPr lang="en-US" sz="2000" dirty="0" smtClean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endParaRPr lang="en-US" sz="2000" dirty="0">
              <a:latin typeface="Verdana" pitchFamily="-112" charset="0"/>
            </a:endParaRPr>
          </a:p>
          <a:p>
            <a:endParaRPr lang="en-US" sz="2000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Begeleiding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studeren</a:t>
            </a:r>
            <a:r>
              <a:rPr lang="en-US" dirty="0" smtClean="0"/>
              <a:t>: </a:t>
            </a:r>
            <a:r>
              <a:rPr lang="en-US" dirty="0" err="1" smtClean="0"/>
              <a:t>advies</a:t>
            </a:r>
            <a:r>
              <a:rPr lang="en-US" dirty="0" smtClean="0"/>
              <a:t> en </a:t>
            </a:r>
            <a:r>
              <a:rPr lang="en-US" dirty="0" err="1" smtClean="0"/>
              <a:t>hulp</a:t>
            </a:r>
            <a:endParaRPr lang="nl-NL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8948">
            <a:off x="3580512" y="2011222"/>
            <a:ext cx="4249716" cy="3075248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795274">
            <a:off x="2784130" y="1515535"/>
            <a:ext cx="6150301" cy="4352863"/>
          </a:xfrm>
          <a:prstGeom prst="cloudCallout">
            <a:avLst>
              <a:gd name="adj1" fmla="val -71402"/>
              <a:gd name="adj2" fmla="val 4035"/>
            </a:avLst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28" y="2557545"/>
            <a:ext cx="1414319" cy="3474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Begeleiding</a:t>
            </a:r>
            <a:r>
              <a:rPr lang="en-US" dirty="0" smtClean="0"/>
              <a:t>: </a:t>
            </a:r>
            <a:r>
              <a:rPr lang="en-US" dirty="0" err="1" smtClean="0"/>
              <a:t>advies</a:t>
            </a:r>
            <a:r>
              <a:rPr lang="en-US" dirty="0" smtClean="0"/>
              <a:t> en </a:t>
            </a:r>
            <a:r>
              <a:rPr lang="en-US" dirty="0" err="1" smtClean="0"/>
              <a:t>hulp</a:t>
            </a:r>
            <a:endParaRPr lang="nl-NL" dirty="0" smtClean="0"/>
          </a:p>
        </p:txBody>
      </p:sp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117475" y="1510333"/>
            <a:ext cx="9026525" cy="393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Er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bestaat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geen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mirakelrecept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bij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universitaire</a:t>
            </a:r>
            <a:r>
              <a:rPr lang="en-US" dirty="0" smtClean="0">
                <a:latin typeface="Calibri"/>
                <a:cs typeface="Calibri"/>
              </a:rPr>
              <a:t> studies: </a:t>
            </a:r>
            <a:r>
              <a:rPr lang="en-US" dirty="0" err="1" smtClean="0">
                <a:latin typeface="Calibri"/>
                <a:cs typeface="Calibri"/>
              </a:rPr>
              <a:t>motivatie</a:t>
            </a:r>
            <a:r>
              <a:rPr lang="en-US" dirty="0" smtClean="0">
                <a:latin typeface="Calibri"/>
                <a:cs typeface="Calibri"/>
              </a:rPr>
              <a:t> en </a:t>
            </a:r>
            <a:r>
              <a:rPr lang="en-US" dirty="0" err="1" smtClean="0">
                <a:latin typeface="Calibri"/>
                <a:cs typeface="Calibri"/>
              </a:rPr>
              <a:t>studeren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studeren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studeren</a:t>
            </a:r>
            <a:r>
              <a:rPr lang="en-US" dirty="0" smtClean="0">
                <a:latin typeface="Calibri"/>
                <a:cs typeface="Calibri"/>
              </a:rPr>
              <a:t>, …  </a:t>
            </a:r>
            <a:r>
              <a:rPr lang="en-US" dirty="0" err="1" smtClean="0">
                <a:latin typeface="Calibri"/>
                <a:cs typeface="Calibri"/>
              </a:rPr>
              <a:t>Reken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op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regelmatig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werken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alibri"/>
                <a:cs typeface="Calibri"/>
              </a:rPr>
              <a:t>elke</a:t>
            </a:r>
            <a:r>
              <a:rPr lang="en-US" dirty="0" smtClean="0">
                <a:latin typeface="Calibri"/>
                <a:cs typeface="Calibri"/>
              </a:rPr>
              <a:t> dag </a:t>
            </a:r>
            <a:r>
              <a:rPr lang="en-US" dirty="0" err="1">
                <a:latin typeface="Calibri"/>
                <a:cs typeface="Calibri"/>
              </a:rPr>
              <a:t>na</a:t>
            </a:r>
            <a:r>
              <a:rPr lang="en-US" dirty="0">
                <a:latin typeface="Calibri"/>
                <a:cs typeface="Calibri"/>
              </a:rPr>
              <a:t> de lessen, </a:t>
            </a:r>
            <a:r>
              <a:rPr lang="en-US" dirty="0" smtClean="0">
                <a:latin typeface="Calibri"/>
                <a:cs typeface="Calibri"/>
              </a:rPr>
              <a:t>plus in ‘t weekend.</a:t>
            </a:r>
            <a:r>
              <a:rPr lang="en-US" sz="1600" dirty="0">
                <a:latin typeface="Calibri"/>
                <a:cs typeface="Calibri"/>
              </a:rPr>
              <a:t/>
            </a:r>
            <a:br>
              <a:rPr lang="en-US" sz="1600" dirty="0">
                <a:latin typeface="Calibri"/>
                <a:cs typeface="Calibri"/>
              </a:rPr>
            </a:br>
            <a:endParaRPr lang="nl-NL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b="1" dirty="0" smtClean="0">
                <a:latin typeface="Calibri"/>
                <a:cs typeface="Calibri"/>
              </a:rPr>
              <a:t>Hulp </a:t>
            </a:r>
            <a:r>
              <a:rPr lang="nl-NL" b="1" dirty="0">
                <a:latin typeface="Calibri"/>
                <a:cs typeface="Calibri"/>
              </a:rPr>
              <a:t>is beschikbaar</a:t>
            </a:r>
            <a:r>
              <a:rPr lang="nl-NL" b="1" dirty="0" smtClean="0">
                <a:latin typeface="Calibri"/>
                <a:cs typeface="Calibri"/>
              </a:rPr>
              <a:t> </a:t>
            </a:r>
            <a:r>
              <a:rPr lang="nl-NL" dirty="0" smtClean="0">
                <a:latin typeface="Calibri"/>
                <a:cs typeface="Calibri"/>
              </a:rPr>
              <a:t>(voor </a:t>
            </a:r>
            <a:r>
              <a:rPr lang="nl-NL" dirty="0">
                <a:latin typeface="Calibri"/>
                <a:cs typeface="Calibri"/>
              </a:rPr>
              <a:t>studenten die bereid zijn</a:t>
            </a:r>
            <a:r>
              <a:rPr lang="nl-NL" dirty="0" smtClean="0">
                <a:latin typeface="Calibri"/>
                <a:cs typeface="Calibri"/>
              </a:rPr>
              <a:t> te werken), o.a.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smtClean="0">
                <a:latin typeface="Calibri"/>
                <a:cs typeface="Calibri"/>
              </a:rPr>
              <a:t>op </a:t>
            </a:r>
            <a:r>
              <a:rPr lang="nl-NL" dirty="0">
                <a:latin typeface="Calibri"/>
                <a:cs typeface="Calibri"/>
              </a:rPr>
              <a:t>het </a:t>
            </a:r>
            <a:r>
              <a:rPr lang="nl-NL" dirty="0" smtClean="0">
                <a:latin typeface="Calibri"/>
                <a:cs typeface="Calibri"/>
              </a:rPr>
              <a:t>Studiebegeleidingscentrum (SBC). </a:t>
            </a:r>
            <a:r>
              <a:rPr lang="nl-NL" dirty="0">
                <a:latin typeface="Calibri"/>
                <a:cs typeface="Calibri"/>
              </a:rPr>
              <a:t>Aarzel niet </a:t>
            </a:r>
            <a:r>
              <a:rPr lang="nl-NL" dirty="0" smtClean="0">
                <a:latin typeface="Calibri"/>
                <a:cs typeface="Calibri"/>
              </a:rPr>
              <a:t>eventuele studieproblemen </a:t>
            </a:r>
            <a:r>
              <a:rPr lang="nl-NL" dirty="0">
                <a:latin typeface="Calibri"/>
                <a:cs typeface="Calibri"/>
              </a:rPr>
              <a:t>meteen te melden</a:t>
            </a:r>
            <a:r>
              <a:rPr lang="nl-NL" dirty="0" smtClean="0">
                <a:latin typeface="Calibri"/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nl-NL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dirty="0" smtClean="0">
                <a:latin typeface="Calibri"/>
                <a:cs typeface="Calibri"/>
              </a:rPr>
              <a:t>Ook andere bijstand is beschikbaar: studentenpsychologen (faalangst, examenstress, …)</a:t>
            </a:r>
          </a:p>
          <a:p>
            <a:pPr marL="285750" indent="-285750">
              <a:buFont typeface="Arial"/>
              <a:buChar char="•"/>
            </a:pPr>
            <a:endParaRPr lang="nl-NL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dirty="0" smtClean="0">
                <a:latin typeface="Calibri"/>
                <a:cs typeface="Calibri"/>
              </a:rPr>
              <a:t>Assistenten </a:t>
            </a:r>
            <a:r>
              <a:rPr lang="nl-NL" dirty="0">
                <a:latin typeface="Calibri"/>
                <a:cs typeface="Calibri"/>
              </a:rPr>
              <a:t>en proffen zijn ook bereikbaar (pauze tijdens les, email</a:t>
            </a:r>
            <a:r>
              <a:rPr lang="nl-NL" dirty="0" smtClean="0">
                <a:latin typeface="Calibri"/>
                <a:cs typeface="Calibri"/>
              </a:rPr>
              <a:t>, op afspraak</a:t>
            </a:r>
            <a:r>
              <a:rPr lang="nl-NL" dirty="0">
                <a:latin typeface="Calibri"/>
                <a:cs typeface="Calibri"/>
              </a:rPr>
              <a:t>). Praat</a:t>
            </a:r>
            <a:r>
              <a:rPr lang="nl-NL" dirty="0" smtClean="0">
                <a:latin typeface="Calibri"/>
                <a:cs typeface="Calibri"/>
              </a:rPr>
              <a:t> ook met </a:t>
            </a:r>
            <a:r>
              <a:rPr lang="nl-NL" dirty="0">
                <a:latin typeface="Calibri"/>
                <a:cs typeface="Calibri"/>
              </a:rPr>
              <a:t>jaargenoten als je </a:t>
            </a:r>
            <a:r>
              <a:rPr lang="nl-NL" dirty="0" smtClean="0">
                <a:latin typeface="Calibri"/>
                <a:cs typeface="Calibri"/>
              </a:rPr>
              <a:t>delen van de leerstof niet begrijpt.</a:t>
            </a:r>
            <a:endParaRPr lang="nl-NL" dirty="0">
              <a:latin typeface="Calibri"/>
              <a:cs typeface="Calibri"/>
            </a:endParaRPr>
          </a:p>
          <a:p>
            <a:endParaRPr lang="nl-NL" dirty="0" smtClean="0">
              <a:latin typeface="Calibri"/>
              <a:cs typeface="Calibri"/>
            </a:endParaRPr>
          </a:p>
          <a:p>
            <a:r>
              <a:rPr lang="en-US" sz="1600" b="1" dirty="0" err="1" smtClean="0">
                <a:solidFill>
                  <a:srgbClr val="FB3606"/>
                </a:solidFill>
                <a:latin typeface="Calibri"/>
                <a:cs typeface="Calibri"/>
              </a:rPr>
              <a:t>Mocht</a:t>
            </a:r>
            <a:r>
              <a:rPr lang="en-US" sz="1600" b="1" dirty="0" smtClean="0">
                <a:solidFill>
                  <a:srgbClr val="FB3606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je </a:t>
            </a:r>
            <a:r>
              <a:rPr lang="en-US" sz="1600" b="1" dirty="0" err="1">
                <a:solidFill>
                  <a:srgbClr val="FB3606"/>
                </a:solidFill>
                <a:latin typeface="Calibri"/>
                <a:cs typeface="Calibri"/>
              </a:rPr>
              <a:t>beslissen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 je studies stop </a:t>
            </a:r>
            <a:r>
              <a:rPr lang="en-US" sz="1600" b="1" dirty="0" err="1">
                <a:solidFill>
                  <a:srgbClr val="FB3606"/>
                </a:solidFill>
                <a:latin typeface="Calibri"/>
                <a:cs typeface="Calibri"/>
              </a:rPr>
              <a:t>te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 </a:t>
            </a:r>
            <a:r>
              <a:rPr lang="en-US" sz="1600" b="1" dirty="0" err="1">
                <a:solidFill>
                  <a:srgbClr val="FB3606"/>
                </a:solidFill>
                <a:latin typeface="Calibri"/>
                <a:cs typeface="Calibri"/>
              </a:rPr>
              <a:t>zetten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, </a:t>
            </a:r>
            <a:r>
              <a:rPr lang="en-US" sz="1600" b="1" dirty="0" err="1">
                <a:solidFill>
                  <a:srgbClr val="FB3606"/>
                </a:solidFill>
                <a:latin typeface="Calibri"/>
                <a:cs typeface="Calibri"/>
              </a:rPr>
              <a:t>heroriënteer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 je </a:t>
            </a:r>
            <a:r>
              <a:rPr lang="en-US" sz="1600" b="1" dirty="0" err="1">
                <a:solidFill>
                  <a:srgbClr val="FB3606"/>
                </a:solidFill>
                <a:latin typeface="Calibri"/>
                <a:cs typeface="Calibri"/>
              </a:rPr>
              <a:t>dan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 </a:t>
            </a:r>
            <a:r>
              <a:rPr lang="en-US" sz="1600" b="1" dirty="0" err="1" smtClean="0">
                <a:solidFill>
                  <a:srgbClr val="FB3606"/>
                </a:solidFill>
                <a:latin typeface="Calibri"/>
                <a:cs typeface="Calibri"/>
              </a:rPr>
              <a:t>vroeg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 </a:t>
            </a:r>
            <a:r>
              <a:rPr lang="en-US" sz="1600" b="1" dirty="0" err="1" smtClean="0">
                <a:solidFill>
                  <a:srgbClr val="FB3606"/>
                </a:solidFill>
                <a:latin typeface="Calibri"/>
                <a:cs typeface="Calibri"/>
              </a:rPr>
              <a:t>genoeg</a:t>
            </a:r>
            <a:r>
              <a:rPr lang="en-US" sz="1600" b="1" dirty="0" smtClean="0">
                <a:solidFill>
                  <a:srgbClr val="FB3606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en </a:t>
            </a:r>
            <a:r>
              <a:rPr lang="en-US" sz="1600" b="1" dirty="0" err="1">
                <a:solidFill>
                  <a:srgbClr val="FB3606"/>
                </a:solidFill>
                <a:latin typeface="Calibri"/>
                <a:cs typeface="Calibri"/>
              </a:rPr>
              <a:t>schrijf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 je op </a:t>
            </a:r>
            <a:r>
              <a:rPr lang="en-US" sz="1600" b="1" dirty="0" err="1">
                <a:solidFill>
                  <a:srgbClr val="FB3606"/>
                </a:solidFill>
                <a:latin typeface="Calibri"/>
                <a:cs typeface="Calibri"/>
              </a:rPr>
              <a:t>tijd</a:t>
            </a:r>
            <a:r>
              <a:rPr lang="en-US" sz="1600" b="1" dirty="0">
                <a:solidFill>
                  <a:srgbClr val="FB3606"/>
                </a:solidFill>
                <a:latin typeface="Calibri"/>
                <a:cs typeface="Calibri"/>
              </a:rPr>
              <a:t> </a:t>
            </a:r>
            <a:r>
              <a:rPr lang="en-US" sz="1600" b="1" dirty="0" err="1">
                <a:solidFill>
                  <a:srgbClr val="FB3606"/>
                </a:solidFill>
                <a:latin typeface="Calibri"/>
                <a:cs typeface="Calibri"/>
              </a:rPr>
              <a:t>uit</a:t>
            </a:r>
            <a:r>
              <a:rPr lang="en-US" sz="1600" b="1" dirty="0" smtClean="0">
                <a:solidFill>
                  <a:srgbClr val="FB3606"/>
                </a:solidFill>
                <a:latin typeface="Calibri"/>
                <a:cs typeface="Calibri"/>
              </a:rPr>
              <a:t>! </a:t>
            </a:r>
            <a:endParaRPr lang="en-US" sz="1600" b="1" dirty="0">
              <a:solidFill>
                <a:srgbClr val="FB3606"/>
              </a:solidFill>
              <a:latin typeface="Calibri"/>
              <a:cs typeface="Calibri"/>
            </a:endParaRPr>
          </a:p>
          <a:p>
            <a:endParaRPr lang="nl-NL" dirty="0">
              <a:latin typeface="Verdan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Wat</a:t>
            </a:r>
            <a:r>
              <a:rPr lang="en-US" dirty="0" smtClean="0"/>
              <a:t> is </a:t>
            </a:r>
            <a:r>
              <a:rPr lang="en-US" dirty="0" err="1" smtClean="0"/>
              <a:t>Fysica</a:t>
            </a:r>
            <a:r>
              <a:rPr lang="en-US" dirty="0" smtClean="0"/>
              <a:t> ?</a:t>
            </a:r>
            <a:endParaRPr lang="nl-NL" dirty="0" smtClean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970243"/>
              </p:ext>
            </p:extLst>
          </p:nvPr>
        </p:nvGraphicFramePr>
        <p:xfrm>
          <a:off x="0" y="1514533"/>
          <a:ext cx="4148837" cy="436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4" imgW="5664200" imgH="5943600" progId="Word.Document.8">
                  <p:embed/>
                </p:oleObj>
              </mc:Choice>
              <mc:Fallback>
                <p:oleObj name="Document" r:id="rId4" imgW="5664200" imgH="5943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14533"/>
                        <a:ext cx="4148837" cy="43655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051301" y="1453903"/>
            <a:ext cx="5092700" cy="48482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Is een </a:t>
            </a:r>
            <a:r>
              <a:rPr kumimoji="0" lang="nl-N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B3606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natuurwetenschap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B3606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samen met scheikunde, biologie, …</a:t>
            </a:r>
            <a:r>
              <a:rPr kumimoji="0" lang="nl-NL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bestudeert &amp; verklaart: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Structuur en opbouw van de </a:t>
            </a:r>
            <a:r>
              <a:rPr kumimoji="0" lang="nl-NL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materie</a:t>
            </a:r>
            <a:r>
              <a:rPr kumimoji="0" lang="nl-NL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in het universum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Interacties</a:t>
            </a:r>
            <a:r>
              <a:rPr kumimoji="0" lang="nl-NL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Evolutie</a:t>
            </a:r>
            <a:r>
              <a:rPr kumimoji="0" lang="nl-NL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in de tijd.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bouwt </a:t>
            </a:r>
            <a:r>
              <a:rPr kumimoji="0" lang="nl-N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modellen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van de werkelijkheid: </a:t>
            </a:r>
            <a:r>
              <a:rPr kumimoji="0" lang="nl-NL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B3606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model-constructie</a:t>
            </a:r>
            <a:r>
              <a:rPr kumimoji="0" lang="nl-N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B3606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is de essentie van elke wetenschap!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l-NL" sz="2000" dirty="0" smtClean="0">
                <a:solidFill>
                  <a:srgbClr val="000000"/>
                </a:solidFill>
                <a:latin typeface="Calibri"/>
                <a:ea typeface="ＭＳ Ｐゴシック" pitchFamily="-65" charset="-128"/>
                <a:cs typeface="Calibri"/>
              </a:rPr>
              <a:t>vergelijkt de </a:t>
            </a:r>
            <a:r>
              <a:rPr lang="nl-NL" sz="2000" b="1" dirty="0" smtClean="0">
                <a:solidFill>
                  <a:srgbClr val="FB3606"/>
                </a:solidFill>
                <a:latin typeface="Calibri"/>
                <a:ea typeface="ＭＳ Ｐゴシック" pitchFamily="-65" charset="-128"/>
                <a:cs typeface="Calibri"/>
              </a:rPr>
              <a:t>predicties</a:t>
            </a:r>
            <a:r>
              <a:rPr lang="nl-NL" sz="2000" dirty="0" smtClean="0">
                <a:solidFill>
                  <a:srgbClr val="FB3606"/>
                </a:solidFill>
                <a:latin typeface="Calibri"/>
                <a:ea typeface="ＭＳ Ｐゴシック" pitchFamily="-65" charset="-128"/>
                <a:cs typeface="Calibri"/>
              </a:rPr>
              <a:t> </a:t>
            </a:r>
            <a:r>
              <a:rPr lang="nl-NL" sz="2000" dirty="0" smtClean="0">
                <a:latin typeface="Calibri"/>
                <a:ea typeface="ＭＳ Ｐゴシック" pitchFamily="-65" charset="-128"/>
                <a:cs typeface="Calibri"/>
              </a:rPr>
              <a:t>van die modellen met observaties en/of experimentele waarnemingen</a:t>
            </a:r>
            <a:endParaRPr kumimoji="0" lang="nl-NL" sz="2000" b="1" i="0" u="none" strike="noStrike" kern="0" cap="none" spc="0" normalizeH="0" baseline="0" noProof="0" dirty="0">
              <a:ln>
                <a:noFill/>
              </a:ln>
              <a:solidFill>
                <a:srgbClr val="817356"/>
              </a:solidFill>
              <a:effectLst/>
              <a:uLnTx/>
              <a:uFillTx/>
              <a:latin typeface="Calibri"/>
              <a:ea typeface="ＭＳ Ｐゴシック" pitchFamily="-65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20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/>
              <a:t>Toelichting</a:t>
            </a:r>
            <a:r>
              <a:rPr lang="en-US" dirty="0" smtClean="0"/>
              <a:t> Bachelor </a:t>
            </a:r>
            <a:r>
              <a:rPr lang="en-US" dirty="0" err="1" smtClean="0"/>
              <a:t>examens</a:t>
            </a:r>
            <a:endParaRPr lang="nl-NL" dirty="0" smtClean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1420813"/>
            <a:ext cx="9144000" cy="470693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nl-BE" sz="2400" b="1" dirty="0" smtClean="0">
                <a:solidFill>
                  <a:srgbClr val="FB3606"/>
                </a:solidFill>
                <a:latin typeface="Calibri"/>
                <a:cs typeface="Calibri"/>
              </a:rPr>
              <a:t>Flexibiliteit </a:t>
            </a:r>
            <a:r>
              <a:rPr lang="nl-BE" sz="2400" dirty="0" smtClean="0">
                <a:solidFill>
                  <a:srgbClr val="FB3606"/>
                </a:solidFill>
                <a:latin typeface="Calibri"/>
                <a:cs typeface="Calibri"/>
              </a:rPr>
              <a:t>= </a:t>
            </a:r>
            <a:r>
              <a:rPr lang="nl-BE" sz="2400" b="1" dirty="0" smtClean="0">
                <a:solidFill>
                  <a:srgbClr val="FB3606"/>
                </a:solidFill>
                <a:latin typeface="Calibri"/>
                <a:cs typeface="Calibri"/>
              </a:rPr>
              <a:t>meer vrijheid </a:t>
            </a:r>
          </a:p>
          <a:p>
            <a:pPr marL="0" indent="0" algn="ctr" eaLnBrk="1" hangingPunct="1">
              <a:buNone/>
            </a:pPr>
            <a:r>
              <a:rPr lang="nl-BE" sz="2400" dirty="0" smtClean="0">
                <a:solidFill>
                  <a:srgbClr val="FB3606"/>
                </a:solidFill>
                <a:latin typeface="Calibri"/>
                <a:cs typeface="Calibri"/>
              </a:rPr>
              <a:t>	maar ook </a:t>
            </a:r>
            <a:r>
              <a:rPr lang="nl-BE" sz="2400" b="1" dirty="0" smtClean="0">
                <a:solidFill>
                  <a:srgbClr val="FB3606"/>
                </a:solidFill>
                <a:latin typeface="Calibri"/>
                <a:cs typeface="Calibri"/>
              </a:rPr>
              <a:t>meer verantwoordelijkheid!</a:t>
            </a:r>
          </a:p>
          <a:p>
            <a:pPr eaLnBrk="1" hangingPunct="1">
              <a:buNone/>
            </a:pPr>
            <a:endParaRPr lang="nl-BE" dirty="0" smtClean="0">
              <a:solidFill>
                <a:srgbClr val="3C8C93"/>
              </a:solidFill>
            </a:endParaRPr>
          </a:p>
          <a:p>
            <a:r>
              <a:rPr lang="nl-BE" sz="1800" dirty="0" smtClean="0">
                <a:solidFill>
                  <a:schemeClr val="tx1"/>
                </a:solidFill>
              </a:rPr>
              <a:t>Credit systeem: slagen op een vak (10/20) = credit behaald, </a:t>
            </a:r>
            <a:br>
              <a:rPr lang="nl-BE" sz="1800" dirty="0" smtClean="0">
                <a:solidFill>
                  <a:schemeClr val="tx1"/>
                </a:solidFill>
              </a:rPr>
            </a:br>
            <a:r>
              <a:rPr lang="nl-BE" sz="1800" dirty="0" smtClean="0">
                <a:solidFill>
                  <a:schemeClr val="tx1"/>
                </a:solidFill>
              </a:rPr>
              <a:t>niet slagen  -&gt; opnieuw in 2</a:t>
            </a:r>
            <a:r>
              <a:rPr lang="nl-BE" sz="1800" baseline="30000" dirty="0" smtClean="0">
                <a:solidFill>
                  <a:schemeClr val="tx1"/>
                </a:solidFill>
              </a:rPr>
              <a:t>de</a:t>
            </a:r>
            <a:r>
              <a:rPr lang="nl-BE" sz="1800" dirty="0" smtClean="0">
                <a:solidFill>
                  <a:schemeClr val="tx1"/>
                </a:solidFill>
              </a:rPr>
              <a:t> zit of het volgend academiejaar.</a:t>
            </a:r>
          </a:p>
          <a:p>
            <a:pPr eaLnBrk="1" hangingPunct="1">
              <a:buFontTx/>
              <a:buChar char="•"/>
            </a:pPr>
            <a:endParaRPr lang="nl-BE" sz="1800" dirty="0" smtClean="0">
              <a:solidFill>
                <a:schemeClr val="tx1"/>
              </a:solidFill>
            </a:endParaRPr>
          </a:p>
          <a:p>
            <a:r>
              <a:rPr lang="nl-BE" sz="1800" dirty="0" smtClean="0">
                <a:solidFill>
                  <a:schemeClr val="tx1"/>
                </a:solidFill>
              </a:rPr>
              <a:t>Er zijn enkel zgn. toegelaten </a:t>
            </a:r>
            <a:r>
              <a:rPr lang="nl-BE" sz="1800" b="1" dirty="0" smtClean="0">
                <a:solidFill>
                  <a:schemeClr val="tx1"/>
                </a:solidFill>
              </a:rPr>
              <a:t>onvoldoendes </a:t>
            </a:r>
            <a:r>
              <a:rPr lang="nl-BE" sz="1800" dirty="0" smtClean="0">
                <a:solidFill>
                  <a:schemeClr val="tx1"/>
                </a:solidFill>
              </a:rPr>
              <a:t>(“buispunten”) in 1 Ba: max. 1 OO met 8/20 en 1 OO met 9/20 w. getolereerd.</a:t>
            </a:r>
          </a:p>
          <a:p>
            <a:pPr eaLnBrk="1" hangingPunct="1">
              <a:buFontTx/>
              <a:buChar char="•"/>
            </a:pPr>
            <a:endParaRPr lang="nl-BE" sz="1800" dirty="0" smtClean="0">
              <a:solidFill>
                <a:schemeClr val="tx1"/>
              </a:solidFill>
            </a:endParaRPr>
          </a:p>
          <a:p>
            <a:r>
              <a:rPr lang="nl-BE" sz="1800" dirty="0" smtClean="0">
                <a:solidFill>
                  <a:schemeClr val="tx1"/>
                </a:solidFill>
              </a:rPr>
              <a:t>Na 1 Ba moet je voor </a:t>
            </a:r>
            <a:r>
              <a:rPr lang="nl-BE" sz="1800" b="1" dirty="0" smtClean="0">
                <a:solidFill>
                  <a:schemeClr val="tx1"/>
                </a:solidFill>
              </a:rPr>
              <a:t>elk OO slagen </a:t>
            </a:r>
            <a:r>
              <a:rPr lang="nl-BE" sz="1800" dirty="0" smtClean="0">
                <a:solidFill>
                  <a:schemeClr val="tx1"/>
                </a:solidFill>
              </a:rPr>
              <a:t>om de credit te behalen!</a:t>
            </a:r>
          </a:p>
          <a:p>
            <a:pPr eaLnBrk="1" hangingPunct="1">
              <a:buFont typeface="Verdana" pitchFamily="-112" charset="0"/>
              <a:buNone/>
            </a:pPr>
            <a:endParaRPr lang="nl-BE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/>
              <a:t>Toelichting</a:t>
            </a:r>
            <a:r>
              <a:rPr lang="en-US" dirty="0" smtClean="0"/>
              <a:t> Bachelor </a:t>
            </a:r>
            <a:r>
              <a:rPr lang="en-US" dirty="0" err="1" smtClean="0"/>
              <a:t>examens</a:t>
            </a:r>
            <a:endParaRPr lang="nl-NL" dirty="0" smtClean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-38100" y="1420813"/>
            <a:ext cx="9271000" cy="470693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nl-BE" sz="1800" b="1" dirty="0">
                <a:solidFill>
                  <a:srgbClr val="FB3606"/>
                </a:solidFill>
              </a:rPr>
              <a:t>Flexibiliteit </a:t>
            </a:r>
            <a:r>
              <a:rPr lang="nl-BE" sz="1800" dirty="0">
                <a:solidFill>
                  <a:srgbClr val="FB3606"/>
                </a:solidFill>
              </a:rPr>
              <a:t>= </a:t>
            </a:r>
            <a:r>
              <a:rPr lang="nl-BE" sz="1800" b="1" dirty="0">
                <a:solidFill>
                  <a:srgbClr val="FB3606"/>
                </a:solidFill>
              </a:rPr>
              <a:t>meer vrijheid </a:t>
            </a:r>
          </a:p>
          <a:p>
            <a:pPr algn="ctr" eaLnBrk="1" hangingPunct="1">
              <a:buNone/>
            </a:pPr>
            <a:r>
              <a:rPr lang="nl-BE" sz="1800" dirty="0">
                <a:solidFill>
                  <a:srgbClr val="FB3606"/>
                </a:solidFill>
              </a:rPr>
              <a:t>	maar ook </a:t>
            </a:r>
            <a:r>
              <a:rPr lang="nl-BE" sz="1800" b="1" dirty="0">
                <a:solidFill>
                  <a:srgbClr val="FB3606"/>
                </a:solidFill>
              </a:rPr>
              <a:t>meer verantwoordelijkheid</a:t>
            </a:r>
            <a:r>
              <a:rPr lang="nl-BE" sz="1800" b="1" dirty="0" smtClean="0">
                <a:solidFill>
                  <a:srgbClr val="FB3606"/>
                </a:solidFill>
              </a:rPr>
              <a:t>!</a:t>
            </a:r>
          </a:p>
          <a:p>
            <a:pPr algn="ctr" eaLnBrk="1" hangingPunct="1">
              <a:buNone/>
            </a:pPr>
            <a:endParaRPr lang="nl-BE" sz="1800" dirty="0" smtClean="0">
              <a:solidFill>
                <a:srgbClr val="FB3606"/>
              </a:solidFill>
            </a:endParaRPr>
          </a:p>
          <a:p>
            <a:r>
              <a:rPr lang="nl-BE" sz="1800" dirty="0" smtClean="0">
                <a:solidFill>
                  <a:schemeClr val="tx1"/>
                </a:solidFill>
              </a:rPr>
              <a:t>je mag slechts 2 keer registreren voor een OO, daarna SVB (studievoortgangsbewaking);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je moet slagen voor meer dan de helft vd SP waarvoor je registreert, zoniet SVB;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je moet min.1 credit behalen, zoniet “inschrijving niet toegelaten”;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Studenten die OO’s volgen uit ≠ jaren hebben onvermijdelijk conflicten in uur– en/of examenrooster. En 2</a:t>
            </a:r>
            <a:r>
              <a:rPr lang="nl-BE" sz="1800" baseline="30000" dirty="0" smtClean="0">
                <a:solidFill>
                  <a:schemeClr val="tx1"/>
                </a:solidFill>
              </a:rPr>
              <a:t>de</a:t>
            </a:r>
            <a:r>
              <a:rPr lang="nl-BE" sz="1800" dirty="0" smtClean="0">
                <a:solidFill>
                  <a:schemeClr val="tx1"/>
                </a:solidFill>
              </a:rPr>
              <a:t> zittijd is kort!</a:t>
            </a:r>
            <a:br>
              <a:rPr lang="nl-BE" sz="1800" dirty="0" smtClean="0">
                <a:solidFill>
                  <a:schemeClr val="tx1"/>
                </a:solidFill>
              </a:rPr>
            </a:br>
            <a:endParaRPr lang="nl-BE" sz="1800" dirty="0" smtClean="0">
              <a:solidFill>
                <a:schemeClr val="tx1"/>
              </a:solidFill>
            </a:endParaRPr>
          </a:p>
          <a:p>
            <a:pPr marL="0" indent="0" algn="ctr" eaLnBrk="1" hangingPunct="1">
              <a:buNone/>
            </a:pPr>
            <a:r>
              <a:rPr lang="nl-BE" sz="1800" dirty="0" smtClean="0">
                <a:solidFill>
                  <a:schemeClr val="tx1"/>
                </a:solidFill>
              </a:rPr>
              <a:t> Een wijze raad voor “bissers”: </a:t>
            </a:r>
            <a:br>
              <a:rPr lang="nl-BE" sz="1800" dirty="0" smtClean="0">
                <a:solidFill>
                  <a:schemeClr val="tx1"/>
                </a:solidFill>
              </a:rPr>
            </a:br>
            <a:r>
              <a:rPr lang="nl-BE" sz="1600" b="1" dirty="0" smtClean="0">
                <a:solidFill>
                  <a:srgbClr val="FB3606"/>
                </a:solidFill>
              </a:rPr>
              <a:t>Geef absolute voorrang aan de OO’s uit  het laagste jaar die je nog moet doen! </a:t>
            </a:r>
          </a:p>
          <a:p>
            <a:pPr eaLnBrk="1" hangingPunct="1">
              <a:buFont typeface="Verdana" pitchFamily="-112" charset="0"/>
              <a:buNone/>
            </a:pPr>
            <a:endParaRPr lang="nl-BE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nu </a:t>
            </a:r>
            <a:r>
              <a:rPr lang="en-US" dirty="0" err="1" smtClean="0"/>
              <a:t>eigenlijk</a:t>
            </a:r>
            <a:r>
              <a:rPr lang="en-US" dirty="0" smtClean="0"/>
              <a:t> </a:t>
            </a:r>
            <a:r>
              <a:rPr lang="en-US" dirty="0" err="1" smtClean="0"/>
              <a:t>terecht</a:t>
            </a:r>
            <a:r>
              <a:rPr lang="en-US" dirty="0" smtClean="0"/>
              <a:t>? </a:t>
            </a:r>
          </a:p>
        </p:txBody>
      </p:sp>
      <p:sp>
        <p:nvSpPr>
          <p:cNvPr id="43014" name="Text Box 3"/>
          <p:cNvSpPr txBox="1">
            <a:spLocks noChangeArrowheads="1"/>
          </p:cNvSpPr>
          <p:nvPr/>
        </p:nvSpPr>
        <p:spPr bwMode="auto">
          <a:xfrm>
            <a:off x="158751" y="1703388"/>
            <a:ext cx="87185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Erasmuswerking</a:t>
            </a:r>
            <a:r>
              <a:rPr lang="en-US" dirty="0">
                <a:latin typeface="Calibri"/>
                <a:cs typeface="Calibri"/>
              </a:rPr>
              <a:t>:</a:t>
            </a:r>
            <a:r>
              <a:rPr lang="en-US" dirty="0" smtClean="0">
                <a:latin typeface="Calibri"/>
                <a:cs typeface="Calibri"/>
              </a:rPr>
              <a:t> prof. Steven </a:t>
            </a:r>
            <a:r>
              <a:rPr lang="en-US" dirty="0" err="1" smtClean="0">
                <a:latin typeface="Calibri"/>
                <a:cs typeface="Calibri"/>
              </a:rPr>
              <a:t>Lowette</a:t>
            </a:r>
            <a:r>
              <a:rPr lang="en-US" dirty="0" smtClean="0">
                <a:latin typeface="Calibri"/>
                <a:cs typeface="Calibri"/>
              </a:rPr>
              <a:t>;</a:t>
            </a:r>
            <a:endParaRPr lang="en-US" dirty="0">
              <a:latin typeface="Calibri"/>
              <a:cs typeface="Calibri"/>
            </a:endParaRPr>
          </a:p>
          <a:p>
            <a:pPr>
              <a:buFontTx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Examenroosters</a:t>
            </a:r>
            <a:r>
              <a:rPr lang="en-US" dirty="0">
                <a:latin typeface="Calibri"/>
                <a:cs typeface="Calibri"/>
              </a:rPr>
              <a:t>: </a:t>
            </a:r>
            <a:r>
              <a:rPr lang="en-US" dirty="0" err="1">
                <a:latin typeface="Calibri"/>
                <a:cs typeface="Calibri"/>
              </a:rPr>
              <a:t>studentensecretariaat</a:t>
            </a:r>
            <a:r>
              <a:rPr lang="en-US" dirty="0">
                <a:latin typeface="Calibri"/>
                <a:cs typeface="Calibri"/>
              </a:rPr>
              <a:t> WE (4F) en </a:t>
            </a:r>
            <a:r>
              <a:rPr lang="en-US" dirty="0" err="1">
                <a:latin typeface="Calibri"/>
                <a:cs typeface="Calibri"/>
              </a:rPr>
              <a:t>voorzitter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examencommissie</a:t>
            </a:r>
            <a:r>
              <a:rPr lang="en-US" dirty="0" smtClean="0">
                <a:latin typeface="Calibri"/>
                <a:cs typeface="Calibri"/>
              </a:rPr>
              <a:t>;</a:t>
            </a:r>
            <a:endParaRPr lang="en-US" dirty="0">
              <a:latin typeface="Calibri"/>
              <a:cs typeface="Calibri"/>
            </a:endParaRPr>
          </a:p>
          <a:p>
            <a:pPr>
              <a:buFontTx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Vragen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en </a:t>
            </a:r>
            <a:r>
              <a:rPr lang="en-US" dirty="0" err="1">
                <a:latin typeface="Calibri"/>
                <a:cs typeface="Calibri"/>
              </a:rPr>
              <a:t>opmerkingen</a:t>
            </a:r>
            <a:r>
              <a:rPr lang="en-US" dirty="0" smtClean="0">
                <a:latin typeface="Calibri"/>
                <a:cs typeface="Calibri"/>
              </a:rPr>
              <a:t> WPO: </a:t>
            </a:r>
            <a:r>
              <a:rPr lang="en-US" dirty="0" err="1">
                <a:latin typeface="Calibri"/>
                <a:cs typeface="Calibri"/>
              </a:rPr>
              <a:t>eerst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assistent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dan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titularis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dan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vakgroepvoorzitter</a:t>
            </a:r>
            <a:r>
              <a:rPr lang="en-US" dirty="0" smtClean="0">
                <a:latin typeface="Calibri"/>
                <a:cs typeface="Calibri"/>
              </a:rPr>
              <a:t> (doe </a:t>
            </a:r>
            <a:r>
              <a:rPr lang="en-US" dirty="0" err="1" smtClean="0">
                <a:latin typeface="Calibri"/>
                <a:cs typeface="Calibri"/>
              </a:rPr>
              <a:t>dit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snel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genoeg</a:t>
            </a:r>
            <a:r>
              <a:rPr lang="en-US" dirty="0" smtClean="0">
                <a:latin typeface="Calibri"/>
                <a:cs typeface="Calibri"/>
              </a:rPr>
              <a:t>!);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Vragen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en </a:t>
            </a:r>
            <a:r>
              <a:rPr lang="en-US" dirty="0" err="1">
                <a:latin typeface="Calibri"/>
                <a:cs typeface="Calibri"/>
              </a:rPr>
              <a:t>opmerkingen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hoorcolleges</a:t>
            </a:r>
            <a:r>
              <a:rPr lang="en-US" dirty="0">
                <a:latin typeface="Calibri"/>
                <a:cs typeface="Calibri"/>
              </a:rPr>
              <a:t>: </a:t>
            </a:r>
            <a:r>
              <a:rPr lang="en-US" dirty="0" err="1">
                <a:latin typeface="Calibri"/>
                <a:cs typeface="Calibri"/>
              </a:rPr>
              <a:t>eerst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titularis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dan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vakgroepvoorzitter</a:t>
            </a:r>
            <a:r>
              <a:rPr lang="en-US" dirty="0" smtClean="0">
                <a:latin typeface="Calibri"/>
                <a:cs typeface="Calibri"/>
              </a:rPr>
              <a:t> (doe </a:t>
            </a:r>
            <a:r>
              <a:rPr lang="en-US" dirty="0" err="1" smtClean="0">
                <a:latin typeface="Calibri"/>
                <a:cs typeface="Calibri"/>
              </a:rPr>
              <a:t>dit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snel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genoeg</a:t>
            </a:r>
            <a:r>
              <a:rPr lang="en-US" dirty="0" smtClean="0">
                <a:latin typeface="Calibri"/>
                <a:cs typeface="Calibri"/>
              </a:rPr>
              <a:t>!);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Inhoudelijke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of </a:t>
            </a:r>
            <a:r>
              <a:rPr lang="en-US" dirty="0" err="1">
                <a:latin typeface="Calibri"/>
                <a:cs typeface="Calibri"/>
              </a:rPr>
              <a:t>organisatorische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aspecten</a:t>
            </a:r>
            <a:r>
              <a:rPr lang="en-US" dirty="0">
                <a:latin typeface="Calibri"/>
                <a:cs typeface="Calibri"/>
              </a:rPr>
              <a:t> van de </a:t>
            </a:r>
            <a:r>
              <a:rPr lang="en-US" dirty="0" err="1">
                <a:latin typeface="Calibri"/>
                <a:cs typeface="Calibri"/>
              </a:rPr>
              <a:t>opleiding</a:t>
            </a:r>
            <a:r>
              <a:rPr lang="en-US" dirty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alibri"/>
                <a:cs typeface="Calibri"/>
              </a:rPr>
              <a:t>studentenvertegenwoordigers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in </a:t>
            </a:r>
            <a:r>
              <a:rPr lang="en-US" dirty="0" err="1">
                <a:latin typeface="Calibri"/>
                <a:cs typeface="Calibri"/>
              </a:rPr>
              <a:t>vakgroepraad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vakgroepvoorzitter</a:t>
            </a:r>
            <a:r>
              <a:rPr lang="en-US" dirty="0" smtClean="0">
                <a:latin typeface="Calibri"/>
                <a:cs typeface="Calibri"/>
              </a:rPr>
              <a:t>;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Extra </a:t>
            </a:r>
            <a:r>
              <a:rPr lang="en-US" dirty="0" err="1">
                <a:latin typeface="Calibri"/>
                <a:cs typeface="Calibri"/>
              </a:rPr>
              <a:t>studiebegeleiding</a:t>
            </a:r>
            <a:r>
              <a:rPr lang="en-US" dirty="0">
                <a:latin typeface="Calibri"/>
                <a:cs typeface="Calibri"/>
              </a:rPr>
              <a:t>: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Studiebegeleidingscentrum</a:t>
            </a:r>
            <a:r>
              <a:rPr lang="en-US" dirty="0" smtClean="0">
                <a:latin typeface="Calibri"/>
                <a:cs typeface="Calibri"/>
              </a:rPr>
              <a:t> (SBC).</a:t>
            </a:r>
            <a:endParaRPr lang="nl-NL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Bachelorproef (BA3)</a:t>
            </a:r>
            <a:endParaRPr lang="nl-NL" smtClean="0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79375" y="2008188"/>
            <a:ext cx="906462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Tijdens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laatste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jaar</a:t>
            </a:r>
            <a:r>
              <a:rPr lang="en-US" dirty="0">
                <a:latin typeface="Calibri"/>
                <a:cs typeface="Calibri"/>
              </a:rPr>
              <a:t> van BA-</a:t>
            </a:r>
            <a:r>
              <a:rPr lang="en-US" dirty="0" err="1">
                <a:latin typeface="Calibri"/>
                <a:cs typeface="Calibri"/>
              </a:rPr>
              <a:t>opleiding</a:t>
            </a:r>
            <a:r>
              <a:rPr lang="en-US" dirty="0">
                <a:latin typeface="Calibri"/>
                <a:cs typeface="Calibri"/>
              </a:rPr>
              <a:t> (</a:t>
            </a:r>
            <a:r>
              <a:rPr lang="en-US" dirty="0" err="1">
                <a:latin typeface="Calibri"/>
                <a:cs typeface="Calibri"/>
              </a:rPr>
              <a:t>inschrijving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waarbij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nl-NL" dirty="0">
                <a:latin typeface="Calibri"/>
                <a:cs typeface="Calibri"/>
              </a:rPr>
              <a:t>met de </a:t>
            </a:r>
            <a:r>
              <a:rPr lang="nl-NL" dirty="0" smtClean="0">
                <a:latin typeface="Calibri"/>
                <a:cs typeface="Calibri"/>
              </a:rPr>
              <a:t>andere gekozen opleidingsonderdelen </a:t>
            </a:r>
            <a:r>
              <a:rPr lang="nl-NL" dirty="0">
                <a:latin typeface="Calibri"/>
                <a:cs typeface="Calibri"/>
              </a:rPr>
              <a:t>het volledige bachelortraject van </a:t>
            </a:r>
            <a:r>
              <a:rPr lang="nl-NL" dirty="0" smtClean="0">
                <a:latin typeface="Calibri"/>
                <a:cs typeface="Calibri"/>
              </a:rPr>
              <a:t>minstens 180 </a:t>
            </a:r>
            <a:r>
              <a:rPr lang="nl-NL" dirty="0">
                <a:latin typeface="Calibri"/>
                <a:cs typeface="Calibri"/>
              </a:rPr>
              <a:t>SP wordt ingevuld</a:t>
            </a:r>
            <a:r>
              <a:rPr lang="nl-NL" dirty="0" smtClean="0">
                <a:latin typeface="Calibri"/>
                <a:cs typeface="Calibri"/>
              </a:rPr>
              <a:t>); 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  <a:p>
            <a:pPr>
              <a:buFontTx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Zoek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begeleider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binnen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een</a:t>
            </a:r>
            <a:r>
              <a:rPr lang="en-US" dirty="0">
                <a:latin typeface="Calibri"/>
                <a:cs typeface="Calibri"/>
              </a:rPr>
              <a:t> van </a:t>
            </a:r>
            <a:r>
              <a:rPr lang="en-US" dirty="0" err="1">
                <a:latin typeface="Calibri"/>
                <a:cs typeface="Calibri"/>
              </a:rPr>
              <a:t>onze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onderzoeksgroepen</a:t>
            </a:r>
            <a:r>
              <a:rPr lang="en-US" dirty="0">
                <a:latin typeface="Calibri"/>
                <a:cs typeface="Calibri"/>
              </a:rPr>
              <a:t> (of </a:t>
            </a:r>
            <a:r>
              <a:rPr lang="en-US" dirty="0" err="1">
                <a:latin typeface="Calibri"/>
                <a:cs typeface="Calibri"/>
              </a:rPr>
              <a:t>erbuiten</a:t>
            </a:r>
            <a:r>
              <a:rPr lang="en-US" dirty="0" smtClean="0">
                <a:latin typeface="Calibri"/>
                <a:cs typeface="Calibri"/>
              </a:rPr>
              <a:t>);</a:t>
            </a:r>
            <a:endParaRPr lang="en-US" dirty="0">
              <a:latin typeface="Calibri"/>
              <a:cs typeface="Calibri"/>
            </a:endParaRPr>
          </a:p>
          <a:p>
            <a:pPr>
              <a:buFontTx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Informatie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over </a:t>
            </a:r>
            <a:r>
              <a:rPr lang="en-US" dirty="0" err="1">
                <a:latin typeface="Calibri"/>
                <a:cs typeface="Calibri"/>
              </a:rPr>
              <a:t>mogelijke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onderwerpen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zal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worden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bekendgemaakt</a:t>
            </a:r>
            <a:r>
              <a:rPr lang="en-US" dirty="0" smtClean="0">
                <a:latin typeface="Calibri"/>
                <a:cs typeface="Calibri"/>
              </a:rPr>
              <a:t> via de </a:t>
            </a:r>
            <a:r>
              <a:rPr lang="en-US" dirty="0" err="1" smtClean="0">
                <a:latin typeface="Calibri"/>
                <a:cs typeface="Calibri"/>
              </a:rPr>
              <a:t>webpaginas</a:t>
            </a:r>
            <a:r>
              <a:rPr lang="en-US" dirty="0" smtClean="0">
                <a:latin typeface="Calibri"/>
                <a:cs typeface="Calibri"/>
              </a:rPr>
              <a:t> van de </a:t>
            </a:r>
            <a:r>
              <a:rPr lang="en-US" dirty="0" err="1" smtClean="0">
                <a:latin typeface="Calibri"/>
                <a:cs typeface="Calibri"/>
              </a:rPr>
              <a:t>opleiding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dirty="0">
                <a:latin typeface="Calibri"/>
                <a:cs typeface="Calibri"/>
                <a:hlinkClick r:id="rId2"/>
              </a:rPr>
              <a:t>http://we.vub.ac.be/nl/bachelor-science-de-fysica-en-</a:t>
            </a:r>
            <a:r>
              <a:rPr lang="en-US" dirty="0" smtClean="0">
                <a:latin typeface="Calibri"/>
                <a:cs typeface="Calibri"/>
                <a:hlinkClick r:id="rId2"/>
              </a:rPr>
              <a:t>sterrenkunde</a:t>
            </a:r>
            <a:endParaRPr lang="en-US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Over </a:t>
            </a:r>
            <a:r>
              <a:rPr lang="en-US" dirty="0" err="1">
                <a:latin typeface="Calibri"/>
                <a:cs typeface="Calibri"/>
              </a:rPr>
              <a:t>meer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formele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aspecten</a:t>
            </a:r>
            <a:r>
              <a:rPr lang="en-US" dirty="0">
                <a:latin typeface="Calibri"/>
                <a:cs typeface="Calibri"/>
              </a:rPr>
              <a:t> (procedures, </a:t>
            </a:r>
            <a:r>
              <a:rPr lang="en-US" dirty="0" err="1">
                <a:latin typeface="Calibri"/>
                <a:cs typeface="Calibri"/>
              </a:rPr>
              <a:t>rapporteringsvereisten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smtClean="0">
                <a:latin typeface="Calibri"/>
                <a:cs typeface="Calibri"/>
              </a:rPr>
              <a:t> deadlines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 err="1">
                <a:latin typeface="Calibri"/>
                <a:cs typeface="Calibri"/>
              </a:rPr>
              <a:t>zal</a:t>
            </a:r>
            <a:r>
              <a:rPr lang="en-US" dirty="0">
                <a:latin typeface="Calibri"/>
                <a:cs typeface="Calibri"/>
              </a:rPr>
              <a:t> je </a:t>
            </a:r>
            <a:r>
              <a:rPr lang="en-US" dirty="0" err="1">
                <a:latin typeface="Calibri"/>
                <a:cs typeface="Calibri"/>
              </a:rPr>
              <a:t>geïnformeerd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worden</a:t>
            </a:r>
            <a:r>
              <a:rPr lang="en-US" dirty="0" smtClean="0">
                <a:latin typeface="Calibri"/>
                <a:cs typeface="Calibri"/>
              </a:rPr>
              <a:t> via website en </a:t>
            </a:r>
            <a:r>
              <a:rPr lang="en-US" dirty="0" err="1" smtClean="0">
                <a:latin typeface="Calibri"/>
                <a:cs typeface="Calibri"/>
              </a:rPr>
              <a:t>vz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examen-commissie</a:t>
            </a:r>
            <a:r>
              <a:rPr lang="en-US" dirty="0" smtClean="0">
                <a:latin typeface="Calibri"/>
                <a:cs typeface="Calibri"/>
              </a:rPr>
              <a:t>.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Vakgroep</a:t>
            </a:r>
            <a:r>
              <a:rPr lang="en-US" dirty="0" smtClean="0"/>
              <a:t> </a:t>
            </a:r>
            <a:r>
              <a:rPr lang="en-US" dirty="0" err="1" smtClean="0"/>
              <a:t>Fysica</a:t>
            </a:r>
            <a:r>
              <a:rPr lang="en-US" dirty="0" smtClean="0"/>
              <a:t> (DNTK)</a:t>
            </a:r>
            <a:endParaRPr lang="nl-NL" dirty="0" smtClean="0"/>
          </a:p>
        </p:txBody>
      </p:sp>
      <p:sp>
        <p:nvSpPr>
          <p:cNvPr id="40966" name="Text Box 3"/>
          <p:cNvSpPr txBox="1">
            <a:spLocks noChangeArrowheads="1"/>
          </p:cNvSpPr>
          <p:nvPr/>
        </p:nvSpPr>
        <p:spPr bwMode="auto">
          <a:xfrm>
            <a:off x="125413" y="1573213"/>
            <a:ext cx="887888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Verdana" pitchFamily="-112" charset="0"/>
              </a:rPr>
              <a:t>Is </a:t>
            </a:r>
            <a:r>
              <a:rPr lang="en-US" dirty="0" err="1" smtClean="0">
                <a:latin typeface="Verdana" pitchFamily="-112" charset="0"/>
              </a:rPr>
              <a:t>een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bestuursorgaan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dat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behoort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</a:rPr>
              <a:t>tot </a:t>
            </a:r>
            <a:r>
              <a:rPr lang="en-US" dirty="0" err="1">
                <a:latin typeface="Verdana" pitchFamily="-112" charset="0"/>
              </a:rPr>
              <a:t>Faculteit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Wetenschappen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smtClean="0">
                <a:latin typeface="Verdana" pitchFamily="-112" charset="0"/>
              </a:rPr>
              <a:t/>
            </a:r>
            <a:br>
              <a:rPr lang="en-US" dirty="0" smtClean="0">
                <a:latin typeface="Verdana" pitchFamily="-112" charset="0"/>
              </a:rPr>
            </a:br>
            <a:r>
              <a:rPr lang="en-US" dirty="0" smtClean="0">
                <a:latin typeface="Verdana" pitchFamily="-112" charset="0"/>
              </a:rPr>
              <a:t>Bio</a:t>
            </a:r>
            <a:r>
              <a:rPr lang="en-US" dirty="0">
                <a:latin typeface="Verdana" pitchFamily="-112" charset="0"/>
              </a:rPr>
              <a:t>-</a:t>
            </a:r>
            <a:r>
              <a:rPr lang="en-US" dirty="0" err="1" smtClean="0">
                <a:latin typeface="Verdana" pitchFamily="-112" charset="0"/>
              </a:rPr>
              <a:t>ingenieurswetenschappen</a:t>
            </a:r>
            <a:r>
              <a:rPr lang="en-US" dirty="0" smtClean="0">
                <a:latin typeface="Verdana" pitchFamily="-112" charset="0"/>
              </a:rPr>
              <a:t>;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Verdana" pitchFamily="-112" charset="0"/>
              </a:rPr>
              <a:t>Stelt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o.a</a:t>
            </a:r>
            <a:r>
              <a:rPr lang="en-US" dirty="0" smtClean="0">
                <a:latin typeface="Verdana" pitchFamily="-112" charset="0"/>
              </a:rPr>
              <a:t>. </a:t>
            </a:r>
            <a:r>
              <a:rPr lang="en-US" dirty="0" err="1" smtClean="0">
                <a:latin typeface="Verdana" pitchFamily="-112" charset="0"/>
              </a:rPr>
              <a:t>doctoraatsjury’s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samen</a:t>
            </a:r>
            <a:r>
              <a:rPr lang="en-US" dirty="0" smtClean="0">
                <a:latin typeface="Verdana" pitchFamily="-112" charset="0"/>
              </a:rPr>
              <a:t>;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Verdana" pitchFamily="-112" charset="0"/>
              </a:rPr>
              <a:t>Verantwoordelijk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voor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personeel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smtClean="0">
                <a:latin typeface="Verdana" pitchFamily="-112" charset="0"/>
              </a:rPr>
              <a:t>en </a:t>
            </a:r>
            <a:r>
              <a:rPr lang="en-US" dirty="0" err="1" smtClean="0">
                <a:latin typeface="Verdana" pitchFamily="-112" charset="0"/>
              </a:rPr>
              <a:t>financiën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binnen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</a:rPr>
              <a:t>de </a:t>
            </a:r>
            <a:r>
              <a:rPr lang="en-US" dirty="0" err="1" smtClean="0">
                <a:latin typeface="Verdana" pitchFamily="-112" charset="0"/>
              </a:rPr>
              <a:t>vakgroep</a:t>
            </a:r>
            <a:r>
              <a:rPr lang="en-US" dirty="0" smtClean="0">
                <a:latin typeface="Verdana" pitchFamily="-112" charset="0"/>
              </a:rPr>
              <a:t>:  </a:t>
            </a:r>
            <a:r>
              <a:rPr lang="en-US" dirty="0" err="1" smtClean="0">
                <a:latin typeface="Verdana" pitchFamily="-112" charset="0"/>
              </a:rPr>
              <a:t>aanstellingen</a:t>
            </a:r>
            <a:r>
              <a:rPr lang="en-US" dirty="0" smtClean="0">
                <a:latin typeface="Verdana" pitchFamily="-112" charset="0"/>
              </a:rPr>
              <a:t> van </a:t>
            </a:r>
            <a:r>
              <a:rPr lang="en-US" dirty="0" err="1" smtClean="0">
                <a:latin typeface="Verdana" pitchFamily="-112" charset="0"/>
              </a:rPr>
              <a:t>proffen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assistenten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administratief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technisch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personeel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Verdana" pitchFamily="-112" charset="0"/>
              </a:rPr>
              <a:t>Vakgroepraad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vergadert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ongeveer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maandelijks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err="1">
                <a:latin typeface="Verdana" pitchFamily="-112" charset="0"/>
              </a:rPr>
              <a:t>Bestaat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uit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proffen</a:t>
            </a:r>
            <a:r>
              <a:rPr lang="en-US" dirty="0">
                <a:latin typeface="Verdana" pitchFamily="-112" charset="0"/>
              </a:rPr>
              <a:t> en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afgevaardigden</a:t>
            </a:r>
            <a:r>
              <a:rPr lang="en-US" dirty="0">
                <a:latin typeface="Verdana" pitchFamily="-112" charset="0"/>
              </a:rPr>
              <a:t> van </a:t>
            </a:r>
            <a:r>
              <a:rPr lang="en-US" dirty="0" err="1">
                <a:latin typeface="Verdana" pitchFamily="-112" charset="0"/>
              </a:rPr>
              <a:t>assistenten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studenten</a:t>
            </a:r>
            <a:endParaRPr lang="en-US" dirty="0">
              <a:latin typeface="Verdana" pitchFamily="-112" charset="0"/>
            </a:endParaRPr>
          </a:p>
          <a:p>
            <a:endParaRPr lang="en-US" dirty="0" smtClean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0" y="4948535"/>
            <a:ext cx="8877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B3606"/>
                </a:solidFill>
              </a:rPr>
              <a:t>Studenten</a:t>
            </a:r>
            <a:r>
              <a:rPr lang="en-US" dirty="0">
                <a:solidFill>
                  <a:srgbClr val="FB3606"/>
                </a:solidFill>
              </a:rPr>
              <a:t> </a:t>
            </a:r>
            <a:r>
              <a:rPr lang="en-US" dirty="0" err="1">
                <a:solidFill>
                  <a:srgbClr val="FB3606"/>
                </a:solidFill>
              </a:rPr>
              <a:t>zijn</a:t>
            </a:r>
            <a:r>
              <a:rPr lang="en-US" dirty="0">
                <a:solidFill>
                  <a:srgbClr val="FB3606"/>
                </a:solidFill>
              </a:rPr>
              <a:t> </a:t>
            </a:r>
            <a:r>
              <a:rPr lang="en-US" dirty="0" err="1" smtClean="0">
                <a:solidFill>
                  <a:srgbClr val="FB3606"/>
                </a:solidFill>
              </a:rPr>
              <a:t>vertegenwoordigd</a:t>
            </a:r>
            <a:r>
              <a:rPr lang="en-US" dirty="0">
                <a:solidFill>
                  <a:srgbClr val="FB3606"/>
                </a:solidFill>
              </a:rPr>
              <a:t>:  we </a:t>
            </a:r>
            <a:r>
              <a:rPr lang="en-US" dirty="0" err="1">
                <a:solidFill>
                  <a:srgbClr val="FB3606"/>
                </a:solidFill>
              </a:rPr>
              <a:t>zoeken</a:t>
            </a:r>
            <a:r>
              <a:rPr lang="en-US" dirty="0">
                <a:solidFill>
                  <a:srgbClr val="FB3606"/>
                </a:solidFill>
              </a:rPr>
              <a:t> </a:t>
            </a:r>
            <a:r>
              <a:rPr lang="en-US" dirty="0" err="1">
                <a:solidFill>
                  <a:srgbClr val="FB3606"/>
                </a:solidFill>
              </a:rPr>
              <a:t>nog</a:t>
            </a:r>
            <a:r>
              <a:rPr lang="en-US" dirty="0">
                <a:solidFill>
                  <a:srgbClr val="FB3606"/>
                </a:solidFill>
              </a:rPr>
              <a:t> </a:t>
            </a:r>
            <a:r>
              <a:rPr lang="en-US" dirty="0" err="1">
                <a:solidFill>
                  <a:srgbClr val="FB3606"/>
                </a:solidFill>
              </a:rPr>
              <a:t>studentenvertegenwoordigers</a:t>
            </a:r>
            <a:r>
              <a:rPr lang="en-US" b="1" dirty="0">
                <a:solidFill>
                  <a:srgbClr val="FB3606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540000" y="720000"/>
            <a:ext cx="6445000" cy="540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err="1" smtClean="0"/>
              <a:t>Opleidingsraad</a:t>
            </a:r>
            <a:r>
              <a:rPr lang="en-US" dirty="0" smtClean="0"/>
              <a:t> </a:t>
            </a:r>
            <a:r>
              <a:rPr lang="en-US" dirty="0" err="1" smtClean="0"/>
              <a:t>Fysica</a:t>
            </a:r>
            <a:r>
              <a:rPr lang="en-US" dirty="0" smtClean="0"/>
              <a:t> &amp;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sp>
        <p:nvSpPr>
          <p:cNvPr id="40966" name="Text Box 3"/>
          <p:cNvSpPr txBox="1">
            <a:spLocks noChangeArrowheads="1"/>
          </p:cNvSpPr>
          <p:nvPr/>
        </p:nvSpPr>
        <p:spPr bwMode="auto">
          <a:xfrm>
            <a:off x="227013" y="1573213"/>
            <a:ext cx="8739187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>
              <a:latin typeface="Verdana" pitchFamily="-11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Verdana" pitchFamily="-112" charset="0"/>
              </a:rPr>
              <a:t>Verantwoordelijk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voor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opleidingen</a:t>
            </a:r>
            <a:r>
              <a:rPr lang="en-US" dirty="0">
                <a:latin typeface="Verdana" pitchFamily="-112" charset="0"/>
              </a:rPr>
              <a:t> Bachelor en Master in de </a:t>
            </a:r>
            <a:r>
              <a:rPr lang="en-US" dirty="0" err="1">
                <a:latin typeface="Verdana" pitchFamily="-112" charset="0"/>
              </a:rPr>
              <a:t>Fysica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smtClean="0">
                <a:latin typeface="Verdana" pitchFamily="-112" charset="0"/>
              </a:rPr>
              <a:t>en </a:t>
            </a:r>
            <a:r>
              <a:rPr lang="en-US" dirty="0" err="1" smtClean="0">
                <a:latin typeface="Verdana" pitchFamily="-112" charset="0"/>
              </a:rPr>
              <a:t>Sterrenkunde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</a:rPr>
              <a:t>(“</a:t>
            </a:r>
            <a:r>
              <a:rPr lang="en-US" dirty="0" err="1">
                <a:latin typeface="Verdana" pitchFamily="-112" charset="0"/>
              </a:rPr>
              <a:t>opleidingsraden</a:t>
            </a:r>
            <a:r>
              <a:rPr lang="en-US" dirty="0">
                <a:latin typeface="Verdana" pitchFamily="-112" charset="0"/>
              </a:rPr>
              <a:t>”): </a:t>
            </a:r>
            <a:r>
              <a:rPr lang="en-US" dirty="0" err="1">
                <a:latin typeface="Verdana" pitchFamily="-112" charset="0"/>
              </a:rPr>
              <a:t>vakken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titularissen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 smtClean="0">
                <a:latin typeface="Verdana" pitchFamily="-112" charset="0"/>
              </a:rPr>
              <a:t>samenwerkingen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 smtClean="0">
                <a:latin typeface="Verdana" pitchFamily="-112" charset="0"/>
              </a:rPr>
              <a:t>kwaliteitsbewaking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praktische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regelingen</a:t>
            </a:r>
            <a:r>
              <a:rPr lang="en-US" dirty="0" smtClean="0">
                <a:latin typeface="Verdana" pitchFamily="-112" charset="0"/>
              </a:rPr>
              <a:t>, …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Verdana" pitchFamily="-112" charset="0"/>
              </a:rPr>
              <a:t>Opleidingsraad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vergadert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ongeveer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maandelijks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smtClean="0">
                <a:latin typeface="Verdana" pitchFamily="-112" charset="0"/>
              </a:rPr>
              <a:t/>
            </a:r>
            <a:br>
              <a:rPr lang="en-US" dirty="0" smtClean="0">
                <a:latin typeface="Verdana" pitchFamily="-112" charset="0"/>
              </a:rPr>
            </a:br>
            <a:endParaRPr lang="en-US" dirty="0">
              <a:latin typeface="Verdana" pitchFamily="-11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Verdana" pitchFamily="-112" charset="0"/>
              </a:rPr>
              <a:t>Bestaat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uit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proffen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smtClean="0">
                <a:latin typeface="Verdana" pitchFamily="-112" charset="0"/>
              </a:rPr>
              <a:t>en </a:t>
            </a:r>
            <a:r>
              <a:rPr lang="en-US" dirty="0" err="1" smtClean="0">
                <a:latin typeface="Verdana" pitchFamily="-112" charset="0"/>
              </a:rPr>
              <a:t>afgevaardigden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</a:rPr>
              <a:t>van </a:t>
            </a:r>
            <a:r>
              <a:rPr lang="en-US" dirty="0" err="1">
                <a:latin typeface="Verdana" pitchFamily="-112" charset="0"/>
              </a:rPr>
              <a:t>assistenten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 smtClean="0">
                <a:latin typeface="Verdana" pitchFamily="-112" charset="0"/>
              </a:rPr>
              <a:t>studenten</a:t>
            </a:r>
            <a:r>
              <a:rPr lang="en-US" dirty="0" smtClean="0">
                <a:latin typeface="Verdana" pitchFamily="-112" charset="0"/>
              </a:rPr>
              <a:t>.</a:t>
            </a:r>
            <a:endParaRPr lang="en-US" dirty="0">
              <a:latin typeface="Verdana" pitchFamily="-112" charset="0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b="1" dirty="0" err="1" smtClean="0">
                <a:solidFill>
                  <a:srgbClr val="FB3606"/>
                </a:solidFill>
                <a:latin typeface="+mj-lt"/>
              </a:rPr>
              <a:t>Studenten</a:t>
            </a:r>
            <a:r>
              <a:rPr lang="en-US" b="1" dirty="0" smtClean="0">
                <a:solidFill>
                  <a:srgbClr val="FB3606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B3606"/>
                </a:solidFill>
                <a:latin typeface="+mj-lt"/>
              </a:rPr>
              <a:t>zijn</a:t>
            </a:r>
            <a:r>
              <a:rPr lang="en-US" b="1" dirty="0" smtClean="0">
                <a:solidFill>
                  <a:srgbClr val="FB3606"/>
                </a:solidFill>
                <a:latin typeface="+mj-lt"/>
              </a:rPr>
              <a:t> (</a:t>
            </a:r>
            <a:r>
              <a:rPr lang="en-US" b="1" dirty="0" err="1" smtClean="0">
                <a:solidFill>
                  <a:srgbClr val="FB3606"/>
                </a:solidFill>
                <a:latin typeface="+mj-lt"/>
              </a:rPr>
              <a:t>nog</a:t>
            </a:r>
            <a:r>
              <a:rPr lang="en-US" b="1" dirty="0" smtClean="0">
                <a:solidFill>
                  <a:srgbClr val="FB3606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B3606"/>
                </a:solidFill>
                <a:latin typeface="+mj-lt"/>
              </a:rPr>
              <a:t>meer</a:t>
            </a:r>
            <a:r>
              <a:rPr lang="en-US" b="1" dirty="0" smtClean="0">
                <a:solidFill>
                  <a:srgbClr val="FB3606"/>
                </a:solidFill>
                <a:latin typeface="+mj-lt"/>
              </a:rPr>
              <a:t>) </a:t>
            </a:r>
            <a:r>
              <a:rPr lang="en-US" b="1" dirty="0" err="1" smtClean="0">
                <a:solidFill>
                  <a:srgbClr val="FB3606"/>
                </a:solidFill>
                <a:latin typeface="+mj-lt"/>
              </a:rPr>
              <a:t>vertegenwoordigd</a:t>
            </a:r>
            <a:r>
              <a:rPr lang="en-US" b="1" dirty="0" smtClean="0">
                <a:solidFill>
                  <a:srgbClr val="FB3606"/>
                </a:solidFill>
                <a:latin typeface="+mj-lt"/>
              </a:rPr>
              <a:t>:  we </a:t>
            </a:r>
            <a:r>
              <a:rPr lang="en-US" b="1" dirty="0" err="1" smtClean="0">
                <a:solidFill>
                  <a:srgbClr val="FB3606"/>
                </a:solidFill>
                <a:latin typeface="+mj-lt"/>
              </a:rPr>
              <a:t>zoeken</a:t>
            </a:r>
            <a:r>
              <a:rPr lang="en-US" b="1" dirty="0" smtClean="0">
                <a:solidFill>
                  <a:srgbClr val="FB3606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B3606"/>
                </a:solidFill>
                <a:latin typeface="+mj-lt"/>
              </a:rPr>
              <a:t>nog</a:t>
            </a:r>
            <a:r>
              <a:rPr lang="en-US" b="1" dirty="0" smtClean="0">
                <a:solidFill>
                  <a:srgbClr val="FB3606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B3606"/>
                </a:solidFill>
                <a:latin typeface="+mj-lt"/>
              </a:rPr>
              <a:t>studentenvertegenwoordigers</a:t>
            </a:r>
            <a:r>
              <a:rPr lang="en-US" b="1" dirty="0" smtClean="0">
                <a:solidFill>
                  <a:srgbClr val="FB3606"/>
                </a:solidFill>
                <a:latin typeface="+mj-lt"/>
              </a:rPr>
              <a:t>!</a:t>
            </a:r>
            <a:endParaRPr lang="en-US" b="1" dirty="0">
              <a:solidFill>
                <a:srgbClr val="FB360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603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Bij wie kan je terecht?</a:t>
            </a:r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111125" y="1774825"/>
            <a:ext cx="88169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Verdana" pitchFamily="-112" charset="0"/>
              </a:rPr>
              <a:t>Individuele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studieprogramma’s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reglementen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 smtClean="0">
                <a:latin typeface="Verdana" pitchFamily="-112" charset="0"/>
              </a:rPr>
              <a:t>andere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administratieve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aspecten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studietrajectbegeleider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Reen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Tallon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secretariaat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WE, 4F)</a:t>
            </a: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Verdana" pitchFamily="-112" charset="0"/>
              </a:rPr>
              <a:t>Individuele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studieprogramma’s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inhoudelijke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o.a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err="1">
                <a:latin typeface="Verdana" pitchFamily="-112" charset="0"/>
              </a:rPr>
              <a:t>keuzevakken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voorzitter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examencommissie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(Prof.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Ben Craps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voor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de bachelor,</a:t>
            </a:r>
          </a:p>
          <a:p>
            <a:r>
              <a:rPr lang="en-US" dirty="0">
                <a:latin typeface="Verdana" pitchFamily="-112" charset="0"/>
                <a:sym typeface="Wingdings" pitchFamily="-112" charset="2"/>
              </a:rPr>
              <a:t>   Prof.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Alex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Sevrin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voor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de 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master, of prof. 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Freya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Blekman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voor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beide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)</a:t>
            </a:r>
            <a:endParaRPr lang="en-US" dirty="0">
              <a:latin typeface="Verdana" pitchFamily="-112" charset="0"/>
              <a:sym typeface="Wingdings" pitchFamily="-112" charset="2"/>
            </a:endParaRP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Verdana" pitchFamily="-112" charset="0"/>
                <a:sym typeface="Wingdings" pitchFamily="-112" charset="2"/>
              </a:rPr>
              <a:t>Erasmus &amp;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Mobiliteitsvakken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(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tijdens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de 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master): prof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.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Steven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Lowette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en/of prof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.</a:t>
            </a:r>
            <a:r>
              <a:rPr lang="en-US" dirty="0" smtClean="0">
                <a:latin typeface="Verdana" pitchFamily="-112" charset="0"/>
                <a:sym typeface="Wingdings" pitchFamily="-112" charset="2"/>
              </a:rPr>
              <a:t> Freya </a:t>
            </a:r>
            <a:r>
              <a:rPr lang="en-US" dirty="0" err="1" smtClean="0">
                <a:latin typeface="Verdana" pitchFamily="-112" charset="0"/>
                <a:sym typeface="Wingdings" pitchFamily="-112" charset="2"/>
              </a:rPr>
              <a:t>Blekman</a:t>
            </a:r>
            <a:endParaRPr lang="en-US" dirty="0" smtClean="0">
              <a:latin typeface="Verdana" pitchFamily="-112" charset="0"/>
              <a:sym typeface="Wingdings" pitchFamily="-112" charset="2"/>
            </a:endParaRP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Terugbetaling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treintickets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mobiliteit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studentensecretariaat</a:t>
            </a:r>
            <a:r>
              <a:rPr lang="en-US" dirty="0">
                <a:latin typeface="Verdana" pitchFamily="-112" charset="0"/>
              </a:rPr>
              <a:t> WE (4F</a:t>
            </a:r>
            <a:r>
              <a:rPr lang="en-US" dirty="0" smtClean="0">
                <a:latin typeface="Verdana" pitchFamily="-112" charset="0"/>
              </a:rPr>
              <a:t>)</a:t>
            </a:r>
            <a:endParaRPr lang="en-US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Bij wie kan je terecht?</a:t>
            </a:r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111125" y="1762125"/>
            <a:ext cx="4435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dirty="0" smtClean="0">
                <a:latin typeface="Verdana" pitchFamily="-112" charset="0"/>
              </a:rPr>
              <a:t>Secretariaat Vakgroep Fysica</a:t>
            </a:r>
          </a:p>
          <a:p>
            <a:r>
              <a:rPr lang="nl-NL" dirty="0" smtClean="0">
                <a:latin typeface="Verdana" pitchFamily="-112" charset="0"/>
              </a:rPr>
              <a:t>Lokaal F9.03</a:t>
            </a:r>
          </a:p>
          <a:p>
            <a:endParaRPr lang="nl-NL" dirty="0">
              <a:latin typeface="Verdana" pitchFamily="-112" charset="0"/>
            </a:endParaRPr>
          </a:p>
          <a:p>
            <a:r>
              <a:rPr lang="nl-NL" dirty="0" smtClean="0">
                <a:latin typeface="Verdana" pitchFamily="-112" charset="0"/>
              </a:rPr>
              <a:t>Merel </a:t>
            </a:r>
            <a:r>
              <a:rPr lang="nl-NL" dirty="0" err="1" smtClean="0">
                <a:latin typeface="Verdana" pitchFamily="-112" charset="0"/>
              </a:rPr>
              <a:t>Fabré</a:t>
            </a:r>
            <a:endParaRPr lang="nl-NL" dirty="0">
              <a:latin typeface="Verdana" pitchFamily="-112" charset="0"/>
            </a:endParaRPr>
          </a:p>
        </p:txBody>
      </p:sp>
      <p:pic>
        <p:nvPicPr>
          <p:cNvPr id="3" name="Picture 2" descr="DNTK_mfab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1335227"/>
            <a:ext cx="2654300" cy="4225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C5909B19-793C-418F-AE4D-9E4075DFD4E6}" type="slidenum">
              <a:rPr lang="en-US"/>
              <a:pPr/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846"/>
            <a:ext cx="9144000" cy="5793154"/>
          </a:xfrm>
          <a:prstGeom prst="rect">
            <a:avLst/>
          </a:prstGeom>
        </p:spPr>
      </p:pic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 </a:t>
            </a:r>
            <a:r>
              <a:rPr lang="en-US" dirty="0" err="1" smtClean="0"/>
              <a:t>hopelijk</a:t>
            </a:r>
            <a:r>
              <a:rPr lang="en-US" dirty="0" smtClean="0"/>
              <a:t> …</a:t>
            </a:r>
            <a:r>
              <a:rPr lang="en-US" dirty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succes</a:t>
            </a:r>
            <a:r>
              <a:rPr lang="en-US" dirty="0" smtClean="0"/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</a:t>
            </a:r>
            <a:r>
              <a:rPr lang="en-US" dirty="0" err="1" smtClean="0"/>
              <a:t>fysici</a:t>
            </a:r>
            <a:r>
              <a:rPr lang="en-US" dirty="0" smtClean="0"/>
              <a:t> ?</a:t>
            </a:r>
            <a:endParaRPr lang="nl-NL" dirty="0" smtClean="0"/>
          </a:p>
        </p:txBody>
      </p:sp>
      <p:pic>
        <p:nvPicPr>
          <p:cNvPr id="6" name="Picture 13" descr="wmap-pi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" y="1209912"/>
            <a:ext cx="4721205" cy="448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6859">
            <a:off x="5774965" y="1620681"/>
            <a:ext cx="2160065" cy="2257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56" y="1288701"/>
            <a:ext cx="185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foto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  <a:r>
              <a:rPr lang="en-US" dirty="0" err="1" smtClean="0">
                <a:solidFill>
                  <a:schemeClr val="bg1"/>
                </a:solidFill>
              </a:rPr>
              <a:t>universum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221" y="5215991"/>
            <a:ext cx="417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“model” </a:t>
            </a:r>
            <a:r>
              <a:rPr lang="en-US" dirty="0" err="1" smtClean="0">
                <a:solidFill>
                  <a:schemeClr val="bg1"/>
                </a:solidFill>
              </a:rPr>
              <a:t>universum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van de </a:t>
            </a:r>
            <a:r>
              <a:rPr lang="en-US" dirty="0" err="1" smtClean="0">
                <a:solidFill>
                  <a:schemeClr val="bg1"/>
                </a:solidFill>
              </a:rPr>
              <a:t>vele</a:t>
            </a:r>
            <a:r>
              <a:rPr lang="en-US" dirty="0" smtClean="0">
                <a:solidFill>
                  <a:schemeClr val="bg1"/>
                </a:solidFill>
              </a:rPr>
              <a:t>…)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921246" y="4404743"/>
            <a:ext cx="4044954" cy="1631216"/>
          </a:xfrm>
          <a:prstGeom prst="rect">
            <a:avLst/>
          </a:prstGeom>
          <a:solidFill>
            <a:srgbClr val="0433A0"/>
          </a:solidFill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Als</a:t>
            </a:r>
            <a:r>
              <a:rPr lang="en-US" sz="2000" dirty="0">
                <a:solidFill>
                  <a:schemeClr val="bg1"/>
                </a:solidFill>
              </a:rPr>
              <a:t> we </a:t>
            </a:r>
            <a:r>
              <a:rPr lang="en-US" sz="2000" dirty="0" smtClean="0">
                <a:solidFill>
                  <a:schemeClr val="bg1"/>
                </a:solidFill>
              </a:rPr>
              <a:t>de “</a:t>
            </a:r>
            <a:r>
              <a:rPr lang="en-US" sz="2000" dirty="0" err="1" smtClean="0">
                <a:solidFill>
                  <a:schemeClr val="bg1"/>
                </a:solidFill>
              </a:rPr>
              <a:t>foto</a:t>
            </a:r>
            <a:r>
              <a:rPr lang="en-US" sz="2000" dirty="0" smtClean="0">
                <a:solidFill>
                  <a:schemeClr val="bg1"/>
                </a:solidFill>
              </a:rPr>
              <a:t>” </a:t>
            </a:r>
            <a:r>
              <a:rPr lang="en-US" sz="2000" dirty="0" err="1" smtClean="0">
                <a:solidFill>
                  <a:schemeClr val="bg1"/>
                </a:solidFill>
              </a:rPr>
              <a:t>vergelijken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met </a:t>
            </a:r>
            <a:r>
              <a:rPr lang="en-US" sz="2000" dirty="0" smtClean="0">
                <a:solidFill>
                  <a:schemeClr val="bg1"/>
                </a:solidFill>
              </a:rPr>
              <a:t>de </a:t>
            </a:r>
            <a:r>
              <a:rPr lang="en-US" sz="2000" dirty="0" err="1" smtClean="0">
                <a:solidFill>
                  <a:schemeClr val="bg1"/>
                </a:solidFill>
              </a:rPr>
              <a:t>fysica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modellen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moeten</a:t>
            </a:r>
            <a:r>
              <a:rPr lang="en-US" sz="2000" dirty="0" smtClean="0">
                <a:solidFill>
                  <a:schemeClr val="bg1"/>
                </a:solidFill>
              </a:rPr>
              <a:t> we </a:t>
            </a:r>
            <a:r>
              <a:rPr lang="en-US" sz="2000" dirty="0" err="1" smtClean="0">
                <a:solidFill>
                  <a:schemeClr val="bg1"/>
                </a:solidFill>
              </a:rPr>
              <a:t>concluderen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dat</a:t>
            </a:r>
            <a:r>
              <a:rPr lang="en-US" sz="2000" dirty="0" smtClean="0">
                <a:solidFill>
                  <a:schemeClr val="bg1"/>
                </a:solidFill>
              </a:rPr>
              <a:t> we 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  <a:cs typeface="Calibri"/>
              </a:rPr>
              <a:t>96</a:t>
            </a:r>
            <a:r>
              <a:rPr lang="en-US" sz="2000" b="1" dirty="0">
                <a:solidFill>
                  <a:schemeClr val="bg1"/>
                </a:solidFill>
              </a:rPr>
              <a:t>%</a:t>
            </a:r>
            <a:r>
              <a:rPr lang="en-US" sz="2000" dirty="0">
                <a:solidFill>
                  <a:schemeClr val="bg1"/>
                </a:solidFill>
              </a:rPr>
              <a:t> van de </a:t>
            </a:r>
            <a:r>
              <a:rPr lang="en-US" sz="2000" dirty="0" err="1">
                <a:solidFill>
                  <a:schemeClr val="bg1"/>
                </a:solidFill>
              </a:rPr>
              <a:t>inhoud</a:t>
            </a:r>
            <a:r>
              <a:rPr lang="en-US" sz="2000" dirty="0">
                <a:solidFill>
                  <a:schemeClr val="bg1"/>
                </a:solidFill>
              </a:rPr>
              <a:t> van het </a:t>
            </a:r>
            <a:r>
              <a:rPr lang="en-US" sz="2000" dirty="0" err="1">
                <a:solidFill>
                  <a:schemeClr val="bg1"/>
                </a:solidFill>
              </a:rPr>
              <a:t>universum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</a:rPr>
              <a:t>nog</a:t>
            </a:r>
            <a:r>
              <a:rPr lang="en-US" sz="2000" dirty="0" smtClean="0">
                <a:solidFill>
                  <a:schemeClr val="bg1"/>
                </a:solidFill>
              </a:rPr>
              <a:t>) </a:t>
            </a:r>
            <a:r>
              <a:rPr lang="en-US" sz="2000" b="1" dirty="0" err="1" smtClean="0">
                <a:solidFill>
                  <a:schemeClr val="bg1"/>
                </a:solidFill>
              </a:rPr>
              <a:t>niet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kunnen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verklaren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2211" y="2659618"/>
            <a:ext cx="169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mtClean="0"/>
              <a:t>WMAP sateliet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410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</a:t>
            </a:r>
            <a:r>
              <a:rPr lang="en-US" dirty="0" err="1" smtClean="0"/>
              <a:t>fysici</a:t>
            </a:r>
            <a:r>
              <a:rPr lang="en-US" dirty="0" smtClean="0"/>
              <a:t> ?</a:t>
            </a:r>
            <a:endParaRPr lang="nl-NL" dirty="0" smtClean="0"/>
          </a:p>
        </p:txBody>
      </p:sp>
      <p:pic>
        <p:nvPicPr>
          <p:cNvPr id="11" name="Picture 3" descr="particle detector data for black hole"/>
          <p:cNvPicPr>
            <a:picLocks noChangeAspect="1" noChangeArrowheads="1"/>
          </p:cNvPicPr>
          <p:nvPr/>
        </p:nvPicPr>
        <p:blipFill>
          <a:blip r:embed="rId2"/>
          <a:srcRect t="5640" b="3287"/>
          <a:stretch>
            <a:fillRect/>
          </a:stretch>
        </p:blipFill>
        <p:spPr bwMode="auto">
          <a:xfrm>
            <a:off x="132408" y="1209445"/>
            <a:ext cx="3932817" cy="452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0606036_0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1029" y="1206592"/>
            <a:ext cx="3408477" cy="255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4225023" y="3896862"/>
            <a:ext cx="4918977" cy="2301202"/>
          </a:xfrm>
          <a:prstGeom prst="rect">
            <a:avLst/>
          </a:prstGeom>
          <a:solidFill>
            <a:srgbClr val="0433A0"/>
          </a:solidFill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</a:t>
            </a:r>
            <a:r>
              <a:rPr lang="en-US" sz="2000" dirty="0" err="1">
                <a:solidFill>
                  <a:schemeClr val="bg1"/>
                </a:solidFill>
              </a:rPr>
              <a:t>laten</a:t>
            </a:r>
            <a:r>
              <a:rPr lang="en-US" sz="2000" dirty="0">
                <a:solidFill>
                  <a:schemeClr val="bg1"/>
                </a:solidFill>
              </a:rPr>
              <a:t> in CERN </a:t>
            </a:r>
            <a:r>
              <a:rPr lang="en-US" sz="2000" dirty="0" err="1">
                <a:solidFill>
                  <a:schemeClr val="bg1"/>
                </a:solidFill>
              </a:rPr>
              <a:t>deeltjes</a:t>
            </a:r>
            <a:r>
              <a:rPr lang="en-US" sz="2000" dirty="0">
                <a:solidFill>
                  <a:schemeClr val="bg1"/>
                </a:solidFill>
              </a:rPr>
              <a:t> op </a:t>
            </a:r>
            <a:r>
              <a:rPr lang="en-US" sz="2000" dirty="0" err="1">
                <a:solidFill>
                  <a:schemeClr val="bg1"/>
                </a:solidFill>
              </a:rPr>
              <a:t>elkaar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botsen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gaan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wat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fundamen-tele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bouwstenen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zijn</a:t>
            </a:r>
            <a:r>
              <a:rPr lang="en-US" sz="2000" dirty="0">
                <a:solidFill>
                  <a:schemeClr val="bg1"/>
                </a:solidFill>
              </a:rPr>
              <a:t> van het </a:t>
            </a:r>
            <a:r>
              <a:rPr lang="en-US" sz="2000" dirty="0" err="1">
                <a:solidFill>
                  <a:schemeClr val="bg1"/>
                </a:solidFill>
              </a:rPr>
              <a:t>universum</a:t>
            </a:r>
            <a:r>
              <a:rPr lang="en-US" sz="2000" dirty="0">
                <a:solidFill>
                  <a:schemeClr val="bg1"/>
                </a:solidFill>
              </a:rPr>
              <a:t>, en hoe </a:t>
            </a:r>
            <a:r>
              <a:rPr lang="en-US" sz="2000" dirty="0" err="1">
                <a:solidFill>
                  <a:schemeClr val="bg1"/>
                </a:solidFill>
              </a:rPr>
              <a:t>ze</a:t>
            </a:r>
            <a:r>
              <a:rPr lang="en-US" sz="2000" dirty="0">
                <a:solidFill>
                  <a:schemeClr val="bg1"/>
                </a:solidFill>
              </a:rPr>
              <a:t> met </a:t>
            </a:r>
            <a:r>
              <a:rPr lang="en-US" sz="2000" dirty="0" err="1">
                <a:solidFill>
                  <a:schemeClr val="bg1"/>
                </a:solidFill>
              </a:rPr>
              <a:t>elkaar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interageren</a:t>
            </a:r>
            <a:r>
              <a:rPr lang="en-US" sz="2000" dirty="0">
                <a:solidFill>
                  <a:schemeClr val="bg1"/>
                </a:solidFill>
              </a:rPr>
              <a:t> (CMS). We </a:t>
            </a:r>
            <a:r>
              <a:rPr lang="en-US" sz="2000" dirty="0" err="1">
                <a:solidFill>
                  <a:schemeClr val="bg1"/>
                </a:solidFill>
              </a:rPr>
              <a:t>vergelijken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experimentele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waarne-mingen</a:t>
            </a:r>
            <a:r>
              <a:rPr lang="en-US" sz="2000" dirty="0">
                <a:solidFill>
                  <a:schemeClr val="bg1"/>
                </a:solidFill>
              </a:rPr>
              <a:t> met </a:t>
            </a:r>
            <a:r>
              <a:rPr lang="en-US" sz="2000" dirty="0" err="1">
                <a:solidFill>
                  <a:schemeClr val="bg1"/>
                </a:solidFill>
              </a:rPr>
              <a:t>voorspellingen</a:t>
            </a:r>
            <a:r>
              <a:rPr lang="en-US" sz="2000" dirty="0">
                <a:solidFill>
                  <a:schemeClr val="bg1"/>
                </a:solidFill>
              </a:rPr>
              <a:t> van </a:t>
            </a:r>
            <a:r>
              <a:rPr lang="en-US" sz="2000" dirty="0" err="1">
                <a:solidFill>
                  <a:schemeClr val="bg1"/>
                </a:solidFill>
              </a:rPr>
              <a:t>theoretische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modellen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016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</a:t>
            </a:r>
            <a:r>
              <a:rPr lang="en-US" dirty="0" err="1" smtClean="0"/>
              <a:t>fysici</a:t>
            </a:r>
            <a:r>
              <a:rPr lang="en-US" dirty="0" smtClean="0"/>
              <a:t> ?</a:t>
            </a:r>
            <a:endParaRPr lang="nl-N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324"/>
            <a:ext cx="6621564" cy="4621852"/>
          </a:xfrm>
          <a:prstGeom prst="rect">
            <a:avLst/>
          </a:prstGeom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106897" y="4509114"/>
            <a:ext cx="3935502" cy="1631216"/>
          </a:xfrm>
          <a:prstGeom prst="rect">
            <a:avLst/>
          </a:prstGeom>
          <a:solidFill>
            <a:srgbClr val="0433A0"/>
          </a:solidFill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 smtClean="0">
                <a:solidFill>
                  <a:srgbClr val="FFFFFF"/>
                </a:solidFill>
                <a:latin typeface="Calibri"/>
                <a:cs typeface="Calibri"/>
              </a:rPr>
              <a:t>We bestuderen de signalen van hoog energetische ontploffingen in ver afgelegen galaxien met neutrino </a:t>
            </a:r>
            <a:r>
              <a:rPr lang="nl-BE" sz="2000" dirty="0">
                <a:solidFill>
                  <a:srgbClr val="FFFFFF"/>
                </a:solidFill>
                <a:latin typeface="Calibri"/>
                <a:cs typeface="Calibri"/>
              </a:rPr>
              <a:t>telescoop</a:t>
            </a:r>
            <a:r>
              <a:rPr lang="nl-BE" sz="2000" dirty="0" smtClean="0">
                <a:solidFill>
                  <a:srgbClr val="FFFFFF"/>
                </a:solidFill>
                <a:latin typeface="Calibri"/>
                <a:cs typeface="Calibri"/>
              </a:rPr>
              <a:t> “ICECUBE” op de Zuidpool.</a:t>
            </a:r>
            <a:endParaRPr lang="nl-BE" sz="2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30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</a:t>
            </a:r>
            <a:r>
              <a:rPr lang="en-US" dirty="0" err="1" smtClean="0"/>
              <a:t>fysici</a:t>
            </a:r>
            <a:r>
              <a:rPr lang="en-US" dirty="0" smtClean="0"/>
              <a:t> ?</a:t>
            </a:r>
            <a:endParaRPr lang="nl-NL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" y="1214977"/>
            <a:ext cx="6122538" cy="4591903"/>
          </a:xfrm>
          <a:prstGeom prst="rect">
            <a:avLst/>
          </a:prstGeom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4736861" y="4779878"/>
            <a:ext cx="4407139" cy="1323439"/>
          </a:xfrm>
          <a:prstGeom prst="rect">
            <a:avLst/>
          </a:prstGeom>
          <a:solidFill>
            <a:srgbClr val="0433A0"/>
          </a:solidFill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>
                <a:solidFill>
                  <a:srgbClr val="FFFFFF"/>
                </a:solidFill>
                <a:latin typeface="Calibri"/>
                <a:cs typeface="Calibri"/>
              </a:rPr>
              <a:t>We construeren theoretische modellen die eventueel de droom van Einstein kunnen verwezenlijken: “The theory of everything”.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63349" y="1541490"/>
            <a:ext cx="145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tring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4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</a:t>
            </a:r>
            <a:r>
              <a:rPr lang="en-US" dirty="0" err="1" smtClean="0"/>
              <a:t>fysici</a:t>
            </a:r>
            <a:r>
              <a:rPr lang="en-US" dirty="0" smtClean="0"/>
              <a:t> ?</a:t>
            </a:r>
            <a:endParaRPr lang="nl-NL" dirty="0" smtClean="0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5115280" y="4973302"/>
            <a:ext cx="4028720" cy="1631216"/>
          </a:xfrm>
          <a:prstGeom prst="rect">
            <a:avLst/>
          </a:prstGeom>
          <a:solidFill>
            <a:srgbClr val="0433A0"/>
          </a:solidFill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>
                <a:solidFill>
                  <a:srgbClr val="FFFFFF"/>
                </a:solidFill>
                <a:latin typeface="Calibri"/>
                <a:cs typeface="Calibri"/>
              </a:rPr>
              <a:t>We bestuderen de interactie licht – materie. Nanotechnologie laat de ontwikkeling van nieuwe materialen –metamaterialen— toe met voordien ongekende eigenschappen. </a:t>
            </a:r>
          </a:p>
        </p:txBody>
      </p:sp>
      <p:sp>
        <p:nvSpPr>
          <p:cNvPr id="10" name="Tijdelijke aanduiding voor voettekst 4"/>
          <p:cNvSpPr txBox="1">
            <a:spLocks noGrp="1"/>
          </p:cNvSpPr>
          <p:nvPr/>
        </p:nvSpPr>
        <p:spPr bwMode="auto">
          <a:xfrm>
            <a:off x="446088" y="6530975"/>
            <a:ext cx="4543425" cy="174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defRPr/>
            </a:pPr>
            <a:r>
              <a:rPr lang="nl-NL" sz="100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APHY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46377" y="2855636"/>
            <a:ext cx="3130550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>
              <a:spcBef>
                <a:spcPts val="2000"/>
              </a:spcBef>
            </a:pPr>
            <a:r>
              <a:rPr lang="en-US" sz="2000" b="1" dirty="0" err="1">
                <a:latin typeface="Verdana" pitchFamily="-107" charset="0"/>
              </a:rPr>
              <a:t>Metamaterials</a:t>
            </a:r>
            <a:r>
              <a:rPr lang="en-US" sz="2000" dirty="0">
                <a:latin typeface="Verdana" pitchFamily="-107" charset="0"/>
              </a:rPr>
              <a:t>: </a:t>
            </a:r>
          </a:p>
          <a:p>
            <a:pPr algn="r" eaLnBrk="0" hangingPunct="0">
              <a:spcBef>
                <a:spcPts val="600"/>
              </a:spcBef>
            </a:pPr>
            <a:r>
              <a:rPr lang="en-US" dirty="0">
                <a:solidFill>
                  <a:srgbClr val="FB3606"/>
                </a:solidFill>
                <a:latin typeface="Verdana" pitchFamily="-107" charset="0"/>
              </a:rPr>
              <a:t>optical properties determined by artificial </a:t>
            </a:r>
            <a:r>
              <a:rPr lang="en-US" dirty="0" smtClean="0">
                <a:solidFill>
                  <a:srgbClr val="FB3606"/>
                </a:solidFill>
                <a:latin typeface="Verdana" pitchFamily="-107" charset="0"/>
              </a:rPr>
              <a:t>structures: resonant nanostructures</a:t>
            </a:r>
            <a:endParaRPr lang="en-US" dirty="0">
              <a:solidFill>
                <a:srgbClr val="FB3606"/>
              </a:solidFill>
              <a:latin typeface="Verdana" pitchFamily="-107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170613" y="1642397"/>
            <a:ext cx="2973387" cy="116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ts val="2000"/>
              </a:spcBef>
            </a:pPr>
            <a:r>
              <a:rPr lang="en-US" sz="2000" b="1" dirty="0">
                <a:latin typeface="Verdana" pitchFamily="-107" charset="0"/>
              </a:rPr>
              <a:t>Classical materials</a:t>
            </a:r>
            <a:r>
              <a:rPr lang="en-US" sz="2000" dirty="0">
                <a:latin typeface="Verdana" pitchFamily="-107" charset="0"/>
              </a:rPr>
              <a:t>:</a:t>
            </a:r>
          </a:p>
          <a:p>
            <a:pPr eaLnBrk="0" hangingPunct="0">
              <a:spcBef>
                <a:spcPts val="600"/>
              </a:spcBef>
            </a:pPr>
            <a:r>
              <a:rPr lang="en-US" dirty="0">
                <a:solidFill>
                  <a:srgbClr val="FB3606"/>
                </a:solidFill>
                <a:latin typeface="Verdana" pitchFamily="-107" charset="0"/>
              </a:rPr>
              <a:t>optical properties determined by atom</a:t>
            </a:r>
            <a:r>
              <a:rPr lang="en-US" sz="2000" dirty="0">
                <a:solidFill>
                  <a:srgbClr val="FB3606"/>
                </a:solidFill>
                <a:latin typeface="Verdana" pitchFamily="-107" charset="0"/>
              </a:rPr>
              <a:t>s</a:t>
            </a:r>
          </a:p>
        </p:txBody>
      </p:sp>
      <p:pic>
        <p:nvPicPr>
          <p:cNvPr id="15" name="Picture 8" descr="TraditionalMaterial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8701" y="1226857"/>
            <a:ext cx="25876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Metamaterial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2295" y="1605902"/>
            <a:ext cx="25574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511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Je </a:t>
            </a:r>
            <a:r>
              <a:rPr lang="en-US" dirty="0" err="1" smtClean="0"/>
              <a:t>hebt</a:t>
            </a:r>
            <a:r>
              <a:rPr lang="en-US" dirty="0" smtClean="0"/>
              <a:t> </a:t>
            </a:r>
            <a:r>
              <a:rPr lang="en-US" dirty="0" err="1" smtClean="0"/>
              <a:t>beslist</a:t>
            </a:r>
            <a:r>
              <a:rPr lang="en-US" dirty="0" smtClean="0"/>
              <a:t> </a:t>
            </a:r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studeren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de VUB</a:t>
            </a:r>
            <a:endParaRPr lang="nl-NL" dirty="0" smtClean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8</a:t>
            </a:fld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633378" y="2749608"/>
            <a:ext cx="6196015" cy="3074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sz="2800" kern="0" dirty="0" smtClean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En wat staat je nu te wachten?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sz="2800" kern="0" noProof="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Om te beginnen in de Bachelor:</a:t>
            </a:r>
            <a:endParaRPr kumimoji="0" lang="nl-NL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33" y="2728201"/>
            <a:ext cx="2413993" cy="2535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Bachelor: je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180 </a:t>
            </a:r>
            <a:r>
              <a:rPr lang="en-US" dirty="0" err="1" smtClean="0"/>
              <a:t>studie-punten</a:t>
            </a:r>
            <a:r>
              <a:rPr lang="en-US" dirty="0" smtClean="0"/>
              <a:t> (SP) </a:t>
            </a:r>
            <a:r>
              <a:rPr lang="en-US" dirty="0" err="1" smtClean="0"/>
              <a:t>behalen</a:t>
            </a:r>
            <a:r>
              <a:rPr lang="en-US" dirty="0" smtClean="0"/>
              <a:t> in (</a:t>
            </a:r>
            <a:r>
              <a:rPr lang="en-US" dirty="0" err="1" smtClean="0"/>
              <a:t>liefst</a:t>
            </a:r>
            <a:r>
              <a:rPr lang="en-US" dirty="0" smtClean="0"/>
              <a:t>) </a:t>
            </a:r>
            <a:r>
              <a:rPr lang="en-US" dirty="0" err="1" smtClean="0"/>
              <a:t>jaar</a:t>
            </a:r>
            <a:r>
              <a:rPr lang="en-US" dirty="0" smtClean="0"/>
              <a:t>.</a:t>
            </a:r>
            <a:endParaRPr lang="nl-N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83" y="2207594"/>
            <a:ext cx="4531663" cy="2605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017823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Je </a:t>
            </a:r>
            <a:r>
              <a:rPr lang="en-US" sz="2000" dirty="0" err="1" smtClean="0">
                <a:latin typeface="Calibri"/>
                <a:cs typeface="Calibri"/>
              </a:rPr>
              <a:t>moet</a:t>
            </a:r>
            <a:r>
              <a:rPr lang="en-US" sz="2000" dirty="0" smtClean="0">
                <a:latin typeface="Calibri"/>
                <a:cs typeface="Calibri"/>
              </a:rPr>
              <a:t> per </a:t>
            </a:r>
            <a:r>
              <a:rPr lang="en-US" sz="2000" dirty="0" err="1" smtClean="0">
                <a:latin typeface="Calibri"/>
                <a:cs typeface="Calibri"/>
              </a:rPr>
              <a:t>jaar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gemiddeld</a:t>
            </a:r>
            <a:r>
              <a:rPr lang="en-US" sz="2000" dirty="0" smtClean="0">
                <a:latin typeface="Calibri"/>
                <a:cs typeface="Calibri"/>
              </a:rPr>
              <a:t> 60 (</a:t>
            </a:r>
            <a:r>
              <a:rPr lang="en-US" sz="2000" dirty="0" err="1" smtClean="0">
                <a:latin typeface="Calibri"/>
                <a:cs typeface="Calibri"/>
              </a:rPr>
              <a:t>tussen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54 en 66 </a:t>
            </a:r>
            <a:r>
              <a:rPr lang="en-US" sz="2000" dirty="0" smtClean="0">
                <a:latin typeface="Calibri"/>
                <a:cs typeface="Calibri"/>
              </a:rPr>
              <a:t>SP) </a:t>
            </a:r>
            <a:r>
              <a:rPr lang="en-US" sz="2000" dirty="0" err="1">
                <a:latin typeface="Calibri"/>
                <a:cs typeface="Calibri"/>
              </a:rPr>
              <a:t>hebben</a:t>
            </a:r>
            <a:r>
              <a:rPr lang="en-US" sz="2000" dirty="0" smtClean="0">
                <a:latin typeface="Calibri"/>
                <a:cs typeface="Calibri"/>
              </a:rPr>
              <a:t>  </a:t>
            </a:r>
            <a:r>
              <a:rPr lang="en-US" sz="2000" dirty="0" err="1" smtClean="0">
                <a:latin typeface="Calibri"/>
                <a:cs typeface="Calibri"/>
              </a:rPr>
              <a:t>voor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een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voltijds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traject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604" y="1451183"/>
            <a:ext cx="829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B3606"/>
                </a:solidFill>
              </a:rPr>
              <a:t>Voorzitter</a:t>
            </a:r>
            <a:r>
              <a:rPr lang="en-US" dirty="0" smtClean="0">
                <a:solidFill>
                  <a:srgbClr val="FB3606"/>
                </a:solidFill>
              </a:rPr>
              <a:t> </a:t>
            </a:r>
            <a:r>
              <a:rPr lang="en-US" dirty="0" err="1" smtClean="0">
                <a:solidFill>
                  <a:srgbClr val="FB3606"/>
                </a:solidFill>
              </a:rPr>
              <a:t>examencommissie</a:t>
            </a:r>
            <a:r>
              <a:rPr lang="en-US" dirty="0" smtClean="0">
                <a:solidFill>
                  <a:srgbClr val="FB3606"/>
                </a:solidFill>
              </a:rPr>
              <a:t> Bachelor: </a:t>
            </a:r>
            <a:r>
              <a:rPr lang="en-US" dirty="0" err="1" smtClean="0">
                <a:solidFill>
                  <a:srgbClr val="FB3606"/>
                </a:solidFill>
              </a:rPr>
              <a:t>prof</a:t>
            </a:r>
            <a:r>
              <a:rPr lang="en-US" dirty="0" smtClean="0">
                <a:solidFill>
                  <a:srgbClr val="FB3606"/>
                </a:solidFill>
              </a:rPr>
              <a:t>. Ben Craps</a:t>
            </a:r>
          </a:p>
          <a:p>
            <a:r>
              <a:rPr lang="en-US" dirty="0" err="1" smtClean="0">
                <a:solidFill>
                  <a:srgbClr val="FB3606"/>
                </a:solidFill>
              </a:rPr>
              <a:t>Secretaris</a:t>
            </a:r>
            <a:r>
              <a:rPr lang="en-US" dirty="0" smtClean="0">
                <a:solidFill>
                  <a:srgbClr val="FB3606"/>
                </a:solidFill>
              </a:rPr>
              <a:t>: </a:t>
            </a:r>
            <a:r>
              <a:rPr lang="en-US" dirty="0" err="1" smtClean="0">
                <a:solidFill>
                  <a:srgbClr val="FB3606"/>
                </a:solidFill>
              </a:rPr>
              <a:t>prof</a:t>
            </a:r>
            <a:r>
              <a:rPr lang="en-US" dirty="0" smtClean="0">
                <a:solidFill>
                  <a:srgbClr val="FB3606"/>
                </a:solidFill>
              </a:rPr>
              <a:t>. Freya </a:t>
            </a:r>
            <a:r>
              <a:rPr lang="en-US" dirty="0" err="1" smtClean="0">
                <a:solidFill>
                  <a:srgbClr val="FB3606"/>
                </a:solidFill>
              </a:rPr>
              <a:t>Blekman</a:t>
            </a:r>
            <a:endParaRPr lang="en-US" dirty="0" smtClean="0">
              <a:solidFill>
                <a:srgbClr val="FB3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8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\newcommand{\green}[1]{{\color[rgb]{0.1,0.4,0.1}#1}}&#10;\newcommand{\blue}[1]{{\color{blue}#1}}&#10;\newcommand{\red}[1]{{\color{red}#1}}&#10;\newcommand{\Z}{{\mathbb Z}}&#10;\newcommand{\R}{{\mathbb R}}&#10;\newcommand{\C}{\mathbb C}}&#10;\newcommand{\m}{\displaystyle}"/>
  <p:tag name="MAGPC" val="200"/>
  <p:tag name="FONTSIZE" val="10"/>
</p:tagLst>
</file>

<file path=ppt/theme/theme1.xml><?xml version="1.0" encoding="utf-8"?>
<a:theme xmlns:a="http://schemas.openxmlformats.org/drawingml/2006/main" name="VU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e3" id="{EC1F8857-530F-8C4E-84BD-92ABFA3BC112}" vid="{3FBBE760-C14E-924E-90D0-1AA777350BDB}"/>
    </a:ext>
  </a:extLst>
</a:theme>
</file>

<file path=ppt/theme/theme2.xml><?xml version="1.0" encoding="utf-8"?>
<a:theme xmlns:a="http://schemas.openxmlformats.org/drawingml/2006/main" name="3_VUB THEME GRIJ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e3" id="{EC1F8857-530F-8C4E-84BD-92ABFA3BC112}" vid="{D0F5CD9D-9A24-8A46-B8B7-DEC15B72742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VUB-POWERPOINT.thmx</Template>
  <TotalTime>29024</TotalTime>
  <Words>1099</Words>
  <Application>Microsoft Macintosh PowerPoint</Application>
  <PresentationFormat>On-screen Show (4:3)</PresentationFormat>
  <Paragraphs>194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VUB-POWERPOINT</vt:lpstr>
      <vt:lpstr>3_VUB THEME GRIJS</vt:lpstr>
      <vt:lpstr>Document</vt:lpstr>
      <vt:lpstr>PowerPoint Presentation</vt:lpstr>
      <vt:lpstr>Wat is Fysica ?</vt:lpstr>
      <vt:lpstr>Wat doen fysici ?</vt:lpstr>
      <vt:lpstr>Wat doen fysici ?</vt:lpstr>
      <vt:lpstr>Wat doen fysici ?</vt:lpstr>
      <vt:lpstr>Wat doen fysici ?</vt:lpstr>
      <vt:lpstr>Wat doen fysici ?</vt:lpstr>
      <vt:lpstr>Je hebt beslist Fysica en Sterrenkunde te studeren aan de VUB</vt:lpstr>
      <vt:lpstr>Bachelor: je moet voor 180 studie-punten (SP) behalen in (liefst) jaar.</vt:lpstr>
      <vt:lpstr>Kalender van het academiejaar</vt:lpstr>
      <vt:lpstr>Eerste bachelor: verplicht (60 SP)</vt:lpstr>
      <vt:lpstr>PowerPoint Presentation</vt:lpstr>
      <vt:lpstr>Eerste bachelor: pretoetsen</vt:lpstr>
      <vt:lpstr>Eerste bachelor: pretoetsen en feedback</vt:lpstr>
      <vt:lpstr>Eerste bachelor:  overmorgen start je met de lessen</vt:lpstr>
      <vt:lpstr>Begeleiding: tutor project</vt:lpstr>
      <vt:lpstr>Begeleiding: tussentijdse evaluatie</vt:lpstr>
      <vt:lpstr>Begeleiding bij studeren: advies en hulp</vt:lpstr>
      <vt:lpstr>Begeleiding: advies en hulp</vt:lpstr>
      <vt:lpstr>Toelichting Bachelor examens</vt:lpstr>
      <vt:lpstr>Toelichting Bachelor examens</vt:lpstr>
      <vt:lpstr>Bij wie kan je nu eigenlijk terecht? </vt:lpstr>
      <vt:lpstr>Bachelorproef (BA3)</vt:lpstr>
      <vt:lpstr>Vakgroep Fysica (DNTK)</vt:lpstr>
      <vt:lpstr>Opleidingsraad Fysica &amp; Sterrenkunde</vt:lpstr>
      <vt:lpstr>Bij wie kan je terecht?</vt:lpstr>
      <vt:lpstr>Bij wie kan je terecht?</vt:lpstr>
      <vt:lpstr>En hopelijk … veel succes!</vt:lpstr>
    </vt:vector>
  </TitlesOfParts>
  <Company>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Anne</dc:creator>
  <cp:lastModifiedBy>xxxx yyyy</cp:lastModifiedBy>
  <cp:revision>152</cp:revision>
  <dcterms:created xsi:type="dcterms:W3CDTF">2014-09-19T15:02:23Z</dcterms:created>
  <dcterms:modified xsi:type="dcterms:W3CDTF">2016-09-25T18:19:50Z</dcterms:modified>
</cp:coreProperties>
</file>