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9" r:id="rId2"/>
    <p:sldId id="405" r:id="rId3"/>
    <p:sldId id="438" r:id="rId4"/>
    <p:sldId id="472" r:id="rId5"/>
    <p:sldId id="473" r:id="rId6"/>
    <p:sldId id="475" r:id="rId7"/>
    <p:sldId id="474" r:id="rId8"/>
    <p:sldId id="455" r:id="rId9"/>
    <p:sldId id="459" r:id="rId10"/>
    <p:sldId id="442" r:id="rId11"/>
    <p:sldId id="468" r:id="rId12"/>
    <p:sldId id="469" r:id="rId13"/>
    <p:sldId id="470" r:id="rId14"/>
    <p:sldId id="471" r:id="rId15"/>
    <p:sldId id="464" r:id="rId16"/>
    <p:sldId id="476" r:id="rId1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6A5"/>
    <a:srgbClr val="FF6F39"/>
    <a:srgbClr val="090909"/>
    <a:srgbClr val="C3C3C3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296" y="-1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12D9FF68-C61E-8D4D-9168-192D36DF61C8}" type="datetimeFigureOut">
              <a:rPr lang="en-US"/>
              <a:pPr>
                <a:defRPr/>
              </a:pPr>
              <a:t>22/09/18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05397B06-7E91-7D4F-9643-B1BC70A1DD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244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2D5D0DD1-79A2-674A-87F3-DAB007517C89}" type="datetimeFigureOut">
              <a:rPr lang="en-US"/>
              <a:pPr>
                <a:defRPr/>
              </a:pPr>
              <a:t>22/09/18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pPr lvl="0"/>
            <a:endParaRPr lang="en-US" noProof="0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A7DD3731-EDE7-5345-8C60-2E29B5D73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79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85D5280-092C-C84C-8991-23FCB0CEF04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 bwMode="auto">
          <a:xfrm>
            <a:off x="454025" y="38862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3200" i="1"/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2" y="2971800"/>
            <a:ext cx="8298485" cy="8001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3850481"/>
            <a:ext cx="6386946" cy="9144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200150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D491B4-9D3F-794F-8B52-5F6F867E4940}" type="datetime1">
              <a:rPr lang="en-US" smtClean="0"/>
              <a:t>22/09/18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865C79-B20F-9340-A00C-5395C0750F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259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171450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171450"/>
            <a:ext cx="4023360" cy="2263140"/>
          </a:xfrm>
        </p:spPr>
        <p:txBody>
          <a:bodyPr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4A85E7-9E87-3D48-9685-ED5E42BDD1B2}" type="datetime1">
              <a:rPr lang="en-US" smtClean="0"/>
              <a:t>22/09/18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1228CF-3FEC-6647-8AA5-283D0CDE1E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497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2577465"/>
            <a:ext cx="3649900" cy="216712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288036"/>
            <a:ext cx="4457700" cy="4457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291999"/>
            <a:ext cx="3657600" cy="216545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B8E1E0-5F6A-F045-9307-E07ECB1CA6B5}" type="datetime1">
              <a:rPr lang="en-US" smtClean="0"/>
              <a:t>22/09/18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9A176C-37C4-8043-970A-B86273DCB7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979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171450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171450"/>
            <a:ext cx="2286000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971550"/>
            <a:ext cx="1676400" cy="1428750"/>
          </a:xfrm>
        </p:spPr>
        <p:txBody>
          <a:bodyPr anchor="b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971550"/>
            <a:ext cx="1676400" cy="142875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2514600"/>
            <a:ext cx="1676400" cy="142875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2514600"/>
            <a:ext cx="1676400" cy="142875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EE28C3-9BF5-C545-A26F-C649E688D8E4}" type="datetime1">
              <a:rPr lang="en-US" smtClean="0"/>
              <a:t>22/09/18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DD4815-248F-1746-8FC5-C0A1C0A6D1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798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2" y="400050"/>
            <a:ext cx="3653297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4629150"/>
            <a:ext cx="3657600" cy="2286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40005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14300"/>
            <a:ext cx="3657600" cy="2286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4629150"/>
            <a:ext cx="3657600" cy="2286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14300"/>
            <a:ext cx="3657600" cy="2286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9B49B8-55E8-9643-BD03-D11B9480983C}" type="datetime1">
              <a:rPr lang="en-US" smtClean="0"/>
              <a:t>22/09/18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B0E713-778F-BA42-8976-EA5E33D972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291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1" y="1143001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1" y="1143001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1" y="1143001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7" y="1143001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3371850"/>
            <a:ext cx="8763000" cy="1428750"/>
          </a:xfrm>
        </p:spPr>
        <p:txBody>
          <a:bodyPr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B1B87B5-701C-F84D-8740-60E58F198077}" type="datetime1">
              <a:rPr lang="en-US" smtClean="0"/>
              <a:t>22/09/18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C2D75C-5C36-914F-AEB7-96DCEE532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495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193249"/>
            <a:ext cx="4617720" cy="46291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193249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1824493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3455737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BDF495C-2158-3A4B-B38C-FB47CD7614DE}" type="datetime1">
              <a:rPr lang="en-US" smtClean="0"/>
              <a:t>22/09/18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D453E3-22A5-2745-9C44-83DEBC599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709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25717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171450"/>
            <a:ext cx="5562600" cy="312896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1714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3371850"/>
            <a:ext cx="2666999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3371850"/>
            <a:ext cx="2757352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3D1111-4D9C-B344-9F13-232B608F5E53}" type="datetime1">
              <a:rPr lang="en-US" smtClean="0"/>
              <a:t>22/09/18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7E67DA-1FE9-4840-AB57-715651CF9B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4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7C2174-ECC1-6C46-B0FE-4C4176A58E32}" type="datetime1">
              <a:rPr lang="en-US" smtClean="0"/>
              <a:t>22/09/18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0764AC-9151-914A-9170-932FA1322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5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4" y="120015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3657600"/>
            <a:ext cx="3200400" cy="97155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44477E-D2CF-2B43-84D5-94FC1719D675}" type="datetime1">
              <a:rPr lang="en-US" smtClean="0"/>
              <a:t>22/09/18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795490-B9E1-7E40-A052-0A90839F45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697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4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1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3486150"/>
            <a:ext cx="3200400" cy="97155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3486150"/>
            <a:ext cx="3200400" cy="97155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D1E5A99-D9C6-0A46-BDFB-8A531172B42A}" type="datetime1">
              <a:rPr lang="en-US" smtClean="0"/>
              <a:t>22/09/18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DCD605-19D0-4B42-A525-9D72B5054B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44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20943"/>
            <a:ext cx="7467600" cy="4200525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4514850"/>
            <a:ext cx="7467600" cy="2857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829667-B02D-FD42-90E1-6714FEDE7DA0}" type="datetime1">
              <a:rPr lang="en-US" smtClean="0"/>
              <a:t>22/09/18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CB5B1A-0414-1746-8D0F-99C7E82E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83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1543050"/>
            <a:ext cx="8229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3657600"/>
            <a:ext cx="8229600" cy="108585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2D7C36-55B0-0143-9DA3-B9FE2E86388A}" type="datetime1">
              <a:rPr lang="en-US" smtClean="0"/>
              <a:t>22/09/18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173E17-2838-474F-95D1-C4155432AD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281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AB0782-7AE5-A140-B501-97274121BA9E}" type="datetime1">
              <a:rPr lang="en-US" smtClean="0"/>
              <a:t>22/09/18</a:t>
            </a:fld>
            <a:endParaRPr lang="en-US"/>
          </a:p>
        </p:txBody>
      </p:sp>
      <p:sp>
        <p:nvSpPr>
          <p:cNvPr id="5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48A84D-A7EB-F444-8294-F4DDCF5804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657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5459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6" y="174931"/>
            <a:ext cx="4640305" cy="46291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2286000"/>
            <a:ext cx="3505200" cy="2514600"/>
          </a:xfrm>
        </p:spPr>
        <p:txBody>
          <a:bodyPr tIns="91440" bIns="91440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8BDD64-6E64-B947-999E-57D3ED45DDEA}" type="datetime1">
              <a:rPr lang="en-US" smtClean="0"/>
              <a:t>22/09/18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25DA7F-A734-BF43-97AB-523C01E20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717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66878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3429000"/>
            <a:ext cx="7781730" cy="74295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4200525"/>
            <a:ext cx="7772400" cy="628650"/>
          </a:xfrm>
        </p:spPr>
        <p:txBody>
          <a:bodyPr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8985AA-39B8-6D49-9D06-11244E19FD36}" type="datetime1">
              <a:rPr lang="en-US" smtClean="0"/>
              <a:t>22/09/18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4AE6BD-A3C5-7E44-9A6B-AE37EDF6C9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43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8" y="457200"/>
            <a:ext cx="3431353" cy="343135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457200"/>
            <a:ext cx="3429000" cy="3429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4000500"/>
            <a:ext cx="3429000" cy="8001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4000500"/>
            <a:ext cx="3429000" cy="8001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7B21EE-BF1F-6A44-8589-F64A1E5D5AE5}" type="datetime1">
              <a:rPr lang="en-US" smtClean="0"/>
              <a:t>22/09/18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AF9CDE-FBEC-0643-8DA9-7F53B5E3D8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308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257300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257300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3643312"/>
            <a:ext cx="4038600" cy="928688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3643312"/>
            <a:ext cx="4038600" cy="928688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9115E9-896E-514A-83F6-D0CAE8FF3220}" type="datetime1">
              <a:rPr lang="en-US" smtClean="0"/>
              <a:t>22/09/18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DA86ED-9AE6-0144-BD35-D1336FBBE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42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285750"/>
            <a:ext cx="3773424" cy="21225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285750"/>
            <a:ext cx="4462272" cy="446227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7" y="2514600"/>
            <a:ext cx="3773425" cy="222885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F9F5C9-B297-7A4C-8F50-E454A581C99B}" type="datetime1">
              <a:rPr lang="en-US" smtClean="0"/>
              <a:t>22/09/18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18179F-4BD7-254C-B68F-0235440868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701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3657600"/>
            <a:ext cx="2743200" cy="108585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3657600"/>
            <a:ext cx="2743200" cy="108585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3657600"/>
            <a:ext cx="2743200" cy="108585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523B02-E642-B346-9F1E-E2B3F62D7E78}" type="datetime1">
              <a:rPr lang="en-US" smtClean="0"/>
              <a:t>22/09/18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8AD5BE-BF58-6C46-8750-C1E30F2F4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89457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936625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noProof="1"/>
              <a:t>Click to edit Master text styles</a:t>
            </a:r>
          </a:p>
          <a:p>
            <a:pPr lvl="1"/>
            <a:r>
              <a:rPr noProof="1"/>
              <a:t>Second level</a:t>
            </a:r>
          </a:p>
          <a:p>
            <a:pPr lvl="2"/>
            <a:r>
              <a:rPr noProof="1"/>
              <a:t>Third level</a:t>
            </a:r>
          </a:p>
          <a:p>
            <a:pPr lvl="3"/>
            <a:r>
              <a:rPr noProof="1"/>
              <a:t>Fourth level</a:t>
            </a:r>
          </a:p>
          <a:p>
            <a:pPr lvl="4"/>
            <a:r>
              <a:rPr noProof="1"/>
              <a:t>Fifth level</a:t>
            </a:r>
            <a:endParaRPr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7467600" y="57150"/>
            <a:ext cx="1752600" cy="182563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02F4EE00-0DD8-9D47-ABD4-597A6C327158}" type="datetime1">
              <a:rPr lang="en-US" smtClean="0"/>
              <a:t>22/09/18</a:t>
            </a:fld>
            <a:endParaRPr lang="en-US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4918075"/>
            <a:ext cx="4648200" cy="185738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4919663"/>
            <a:ext cx="914400" cy="182562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2278A575-47E1-F743-B11D-2A193606B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  <p:sldLayoutId id="2147484323" r:id="rId15"/>
    <p:sldLayoutId id="2147484324" r:id="rId16"/>
    <p:sldLayoutId id="2147484325" r:id="rId17"/>
    <p:sldLayoutId id="2147484326" r:id="rId18"/>
    <p:sldLayoutId id="2147484327" r:id="rId19"/>
    <p:sldLayoutId id="2147484328" r:id="rId20"/>
    <p:sldLayoutId id="2147484329" r:id="rId21"/>
    <p:sldLayoutId id="214748433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912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0" y="514350"/>
            <a:ext cx="9144000" cy="838200"/>
          </a:xfrm>
          <a:prstGeom prst="rect">
            <a:avLst/>
          </a:prstGeom>
          <a:solidFill>
            <a:srgbClr val="C3C3C3"/>
          </a:solidFill>
        </p:spPr>
        <p:txBody>
          <a:bodyPr bIns="0" anchor="ctr"/>
          <a:lstStyle>
            <a:lvl1pPr algn="r" rtl="0" eaLnBrk="1" latinLnBrk="0" hangingPunct="1">
              <a:spcBef>
                <a:spcPct val="0"/>
              </a:spcBef>
              <a:buNone/>
              <a:defRPr lang="en-US" sz="3200" cap="all" baseline="0" dirty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>
              <a:defRPr/>
            </a:pPr>
            <a:r>
              <a:rPr lang="en-US" sz="2400" b="1" i="1" dirty="0" smtClean="0">
                <a:solidFill>
                  <a:srgbClr val="663300"/>
                </a:solidFill>
              </a:rPr>
              <a:t>The CMS Experiment at the </a:t>
            </a:r>
          </a:p>
          <a:p>
            <a:pPr algn="ctr">
              <a:defRPr/>
            </a:pPr>
            <a:r>
              <a:rPr lang="en-US" sz="2400" b="1" i="1" dirty="0" smtClean="0">
                <a:solidFill>
                  <a:srgbClr val="663300"/>
                </a:solidFill>
              </a:rPr>
              <a:t>Large Hadron collider at CERN</a:t>
            </a:r>
            <a:endParaRPr lang="nl-BE" sz="1050" b="1" i="1" dirty="0">
              <a:solidFill>
                <a:srgbClr val="6633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4865C79-B20F-9340-A00C-5395C0750F1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3350"/>
            <a:ext cx="600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The CMS Collaboration and experiment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Screen Shot 2015-04-17 at Fri, Apr 17 4.15.20 am.png"/>
          <p:cNvPicPr/>
          <p:nvPr/>
        </p:nvPicPr>
        <p:blipFill rotWithShape="1">
          <a:blip r:embed="rId2">
            <a:extLst/>
          </a:blip>
          <a:srcRect l="2099" b="1836"/>
          <a:stretch/>
        </p:blipFill>
        <p:spPr>
          <a:xfrm>
            <a:off x="3699927" y="742950"/>
            <a:ext cx="5367873" cy="32153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3733800" y="3562350"/>
            <a:ext cx="11430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394335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Several instruments have to be integrated and synchronized together to make the experiment a success. The responsibility to construct, commission, operate, maintain each instrument is typically connected to a consortium of institutions and formulated in Memoranda of Understanding (</a:t>
            </a:r>
            <a:r>
              <a:rPr lang="en-US" dirty="0" err="1" smtClean="0">
                <a:latin typeface="Calibri"/>
                <a:cs typeface="Calibri"/>
              </a:rPr>
              <a:t>MoU</a:t>
            </a:r>
            <a:r>
              <a:rPr lang="en-US" dirty="0" smtClean="0">
                <a:latin typeface="Calibri"/>
                <a:cs typeface="Calibri"/>
              </a:rPr>
              <a:t>) with funding agencies.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17875"/>
            <a:ext cx="3505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 worldwide collaboration established 25 years ago, and still growing</a:t>
            </a:r>
          </a:p>
          <a:p>
            <a:endParaRPr lang="en-US" sz="1000" dirty="0" smtClean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50 countries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~230 institutions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2885 scientists </a:t>
            </a:r>
            <a:r>
              <a:rPr lang="en-US" sz="1100" dirty="0" smtClean="0">
                <a:latin typeface="Calibri"/>
                <a:cs typeface="Calibri"/>
              </a:rPr>
              <a:t>(incl. 922 PhD students)</a:t>
            </a:r>
            <a:endParaRPr lang="en-US" sz="1600" dirty="0" smtClean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1274 engineers &amp; technicians</a:t>
            </a:r>
          </a:p>
          <a:p>
            <a:r>
              <a:rPr lang="en-US" sz="1600" dirty="0" smtClean="0">
                <a:latin typeface="Calibri"/>
                <a:cs typeface="Calibri"/>
              </a:rPr>
              <a:t>100 journal publications per year</a:t>
            </a:r>
          </a:p>
          <a:p>
            <a:endParaRPr lang="en-US" sz="1000" dirty="0" smtClean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Flanders = ~2% of the authors</a:t>
            </a:r>
          </a:p>
          <a:p>
            <a:r>
              <a:rPr lang="en-US" sz="1600" dirty="0" smtClean="0">
                <a:latin typeface="Calibri"/>
                <a:cs typeface="Calibri"/>
              </a:rPr>
              <a:t>51 PhDs graduated in our teams</a:t>
            </a:r>
          </a:p>
          <a:p>
            <a:r>
              <a:rPr lang="en-US" sz="1600" dirty="0" smtClean="0">
                <a:latin typeface="Calibri"/>
                <a:cs typeface="Calibri"/>
              </a:rPr>
              <a:t>27 PhD students ongoing</a:t>
            </a:r>
          </a:p>
        </p:txBody>
      </p:sp>
    </p:spTree>
    <p:extLst>
      <p:ext uri="{BB962C8B-B14F-4D97-AF65-F5344CB8AC3E}">
        <p14:creationId xmlns:p14="http://schemas.microsoft.com/office/powerpoint/2010/main" val="203221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3350"/>
            <a:ext cx="600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The CMS Collaboration and experiment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059019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6A5"/>
                </a:solidFill>
                <a:latin typeface="Calibri"/>
                <a:cs typeface="Calibri"/>
              </a:rPr>
              <a:t>The foreseen upgrade of the CMS </a:t>
            </a:r>
            <a:r>
              <a:rPr lang="en-US" sz="2000" b="1" u="sng" dirty="0" smtClean="0">
                <a:solidFill>
                  <a:srgbClr val="FFC6A5"/>
                </a:solidFill>
                <a:latin typeface="Calibri"/>
                <a:cs typeface="Calibri"/>
              </a:rPr>
              <a:t>detector</a:t>
            </a:r>
            <a:r>
              <a:rPr lang="en-US" sz="2000" b="1" dirty="0" smtClean="0">
                <a:solidFill>
                  <a:srgbClr val="FFC6A5"/>
                </a:solidFill>
                <a:latin typeface="Calibri"/>
                <a:cs typeface="Calibri"/>
              </a:rPr>
              <a:t> by 2026 is co-financed through a Belgian contribution (~10 MEUR) obtained in the “Hercules </a:t>
            </a:r>
            <a:r>
              <a:rPr lang="en-US" sz="2000" b="1" dirty="0" err="1" smtClean="0">
                <a:solidFill>
                  <a:srgbClr val="FFC6A5"/>
                </a:solidFill>
                <a:latin typeface="Calibri"/>
                <a:cs typeface="Calibri"/>
              </a:rPr>
              <a:t>programme</a:t>
            </a:r>
            <a:r>
              <a:rPr lang="en-US" sz="2000" b="1" dirty="0" smtClean="0">
                <a:solidFill>
                  <a:srgbClr val="FFC6A5"/>
                </a:solidFill>
                <a:latin typeface="Calibri"/>
                <a:cs typeface="Calibri"/>
              </a:rPr>
              <a:t>”. Therefore no equipment investment is requested in this application.</a:t>
            </a:r>
            <a:endParaRPr lang="en-US" sz="2000" b="1" dirty="0">
              <a:solidFill>
                <a:srgbClr val="FFC6A5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17875"/>
            <a:ext cx="3505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 worldwide collaboration established 25 years ago, and still growing</a:t>
            </a:r>
          </a:p>
          <a:p>
            <a:endParaRPr lang="en-US" sz="1000" dirty="0" smtClean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50 countries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~230 institutions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2885 scientists </a:t>
            </a:r>
            <a:r>
              <a:rPr lang="en-US" sz="1100" dirty="0" smtClean="0">
                <a:latin typeface="Calibri"/>
                <a:cs typeface="Calibri"/>
              </a:rPr>
              <a:t>(incl. 922 PhD students)</a:t>
            </a:r>
            <a:endParaRPr lang="en-US" sz="1600" dirty="0" smtClean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1274 engineers &amp; technicians</a:t>
            </a:r>
          </a:p>
          <a:p>
            <a:r>
              <a:rPr lang="en-US" sz="1600" dirty="0" smtClean="0">
                <a:latin typeface="Calibri"/>
                <a:cs typeface="Calibri"/>
              </a:rPr>
              <a:t>100 journal publications per year</a:t>
            </a:r>
          </a:p>
          <a:p>
            <a:endParaRPr lang="en-US" sz="1000" dirty="0" smtClean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Flanders = ~2% of the authors</a:t>
            </a:r>
          </a:p>
          <a:p>
            <a:r>
              <a:rPr lang="en-US" sz="1600" dirty="0" smtClean="0">
                <a:latin typeface="Calibri"/>
                <a:cs typeface="Calibri"/>
              </a:rPr>
              <a:t>51 PhDs graduated in our teams</a:t>
            </a:r>
          </a:p>
          <a:p>
            <a:r>
              <a:rPr lang="en-US" sz="1600" dirty="0" smtClean="0">
                <a:latin typeface="Calibri"/>
                <a:cs typeface="Calibri"/>
              </a:rPr>
              <a:t>27 PhD students ongoing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764" b="3486"/>
          <a:stretch/>
        </p:blipFill>
        <p:spPr>
          <a:xfrm>
            <a:off x="4338198" y="615462"/>
            <a:ext cx="3657600" cy="3429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8140536" y="889377"/>
            <a:ext cx="7662" cy="2825373"/>
          </a:xfrm>
          <a:prstGeom prst="straightConnector1">
            <a:avLst/>
          </a:prstGeom>
          <a:ln w="38100" cmpd="sng"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24398" y="1152801"/>
            <a:ext cx="767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E2ECEF"/>
                </a:solidFill>
                <a:latin typeface="Helvetica"/>
                <a:cs typeface="Helvetica"/>
              </a:rPr>
              <a:t>15m</a:t>
            </a:r>
            <a:endParaRPr lang="en-US" sz="1600" dirty="0">
              <a:solidFill>
                <a:srgbClr val="E2ECE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048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3350"/>
            <a:ext cx="780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IRI application: recurrent costs fixed in agreements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17875"/>
            <a:ext cx="8839200" cy="446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For the participation in the CMS experiment a funding agency signed a Memorandum of Understanding (</a:t>
            </a:r>
            <a:r>
              <a:rPr lang="en-US" dirty="0" err="1" smtClean="0">
                <a:latin typeface="Calibri"/>
                <a:cs typeface="Calibri"/>
              </a:rPr>
              <a:t>MoU</a:t>
            </a:r>
            <a:r>
              <a:rPr lang="en-US" dirty="0" smtClean="0">
                <a:latin typeface="Calibri"/>
                <a:cs typeface="Calibri"/>
              </a:rPr>
              <a:t>) to contribute: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n the annual Maintenance and Operation costs (M&amp;O)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n the required computing resources (TIER-2)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n the operation of the experiment (collecting good data)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n the common cost to upgrade the experiment (Common Fund)</a:t>
            </a:r>
          </a:p>
          <a:p>
            <a:pPr marL="742950" lvl="1" indent="-285750">
              <a:buFont typeface="Arial"/>
              <a:buChar char="•"/>
            </a:pPr>
            <a:endParaRPr lang="en-US" sz="800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The CMS experiment operates within a flat budget year-after-year. For Flanders and for 2018 the required budget </a:t>
            </a:r>
            <a:r>
              <a:rPr lang="en-US" dirty="0">
                <a:latin typeface="Calibri"/>
                <a:cs typeface="Calibri"/>
              </a:rPr>
              <a:t>(and granted by the FWO) </a:t>
            </a:r>
            <a:r>
              <a:rPr lang="en-US" dirty="0" smtClean="0">
                <a:latin typeface="Calibri"/>
                <a:cs typeface="Calibri"/>
              </a:rPr>
              <a:t>was calculated to be 1.15 MEUR.</a:t>
            </a:r>
          </a:p>
          <a:p>
            <a:endParaRPr lang="en-US" sz="800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For the years 2019-2022 we maintain this annual budget, modulo a small additional budget to cover the cost of technical personnel to construct the upgraded CMS detector, and the participation of the PI/co-PIs in the CMS Collaboration meetings.</a:t>
            </a:r>
          </a:p>
          <a:p>
            <a:endParaRPr lang="en-US" sz="800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resulting budget is 1.32 MEUR per year </a:t>
            </a:r>
            <a:r>
              <a:rPr lang="en-US" sz="1600" dirty="0" smtClean="0">
                <a:latin typeface="Calibri"/>
                <a:cs typeface="Calibri"/>
              </a:rPr>
              <a:t>(23.6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/ year / researcher)</a:t>
            </a:r>
            <a:r>
              <a:rPr lang="en-US" dirty="0" smtClean="0">
                <a:latin typeface="Calibri"/>
                <a:cs typeface="Calibri"/>
              </a:rPr>
              <a:t>. Additional direct matching funds of around 0.55 MEUR per year, and the indirect leverage factor with similar contributions from institutions worldwide in the CMS Collaboration is around 50.</a:t>
            </a:r>
          </a:p>
        </p:txBody>
      </p:sp>
    </p:spTree>
    <p:extLst>
      <p:ext uri="{BB962C8B-B14F-4D97-AF65-F5344CB8AC3E}">
        <p14:creationId xmlns:p14="http://schemas.microsoft.com/office/powerpoint/2010/main" val="355477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3350"/>
            <a:ext cx="4392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IRI application: annual costs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17875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u="sng" dirty="0" smtClean="0">
                <a:latin typeface="Calibri"/>
                <a:cs typeface="Calibri"/>
              </a:rPr>
              <a:t>Maintenance and Operation costs (M&amp;O)</a:t>
            </a:r>
            <a:r>
              <a:rPr lang="en-US" sz="1600" dirty="0" smtClean="0">
                <a:latin typeface="Calibri"/>
                <a:cs typeface="Calibri"/>
              </a:rPr>
              <a:t>: in agreement with the funding agencies involved (incl. FWO) this is fixed by the experiment to be 13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 and PhD-titled researcher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u="sng" dirty="0">
                <a:latin typeface="Calibri"/>
                <a:cs typeface="Calibri"/>
              </a:rPr>
              <a:t>C</a:t>
            </a:r>
            <a:r>
              <a:rPr lang="en-US" sz="1600" u="sng" dirty="0" smtClean="0">
                <a:latin typeface="Calibri"/>
                <a:cs typeface="Calibri"/>
              </a:rPr>
              <a:t>omputing resources (TIER-2)</a:t>
            </a:r>
            <a:r>
              <a:rPr lang="en-US" sz="1600" dirty="0" smtClean="0">
                <a:latin typeface="Calibri"/>
                <a:cs typeface="Calibri"/>
              </a:rPr>
              <a:t>: in agreement with the funding agencies involved (incl. FWO) this is fixed in units of disk space and CPU power, and it reflects a total of 200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 to plug in our local computing center into the worldwide LHC GRID network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u="sng" dirty="0">
                <a:latin typeface="Calibri"/>
                <a:cs typeface="Calibri"/>
              </a:rPr>
              <a:t>O</a:t>
            </a:r>
            <a:r>
              <a:rPr lang="en-US" sz="1600" u="sng" dirty="0" smtClean="0">
                <a:latin typeface="Calibri"/>
                <a:cs typeface="Calibri"/>
              </a:rPr>
              <a:t>peration of the experiment (collecting good data)</a:t>
            </a:r>
            <a:r>
              <a:rPr lang="en-US" sz="1600" dirty="0" smtClean="0">
                <a:latin typeface="Calibri"/>
                <a:cs typeface="Calibri"/>
              </a:rPr>
              <a:t>: as researchers we need to deliver “services” to collect good data of 4 months per year per researchers (6 months for new researchers) typically at the detector for which we foresee a 60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travel budget per year and a cost of 60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to rent adequate apartments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u="sng" dirty="0">
                <a:latin typeface="Calibri"/>
                <a:cs typeface="Calibri"/>
              </a:rPr>
              <a:t>C</a:t>
            </a:r>
            <a:r>
              <a:rPr lang="en-US" sz="1600" u="sng" dirty="0" smtClean="0">
                <a:latin typeface="Calibri"/>
                <a:cs typeface="Calibri"/>
              </a:rPr>
              <a:t>ommon cost to upgrade the experiment (Common Fund)</a:t>
            </a:r>
            <a:r>
              <a:rPr lang="en-US" sz="1600" dirty="0">
                <a:latin typeface="Calibri"/>
                <a:cs typeface="Calibri"/>
              </a:rPr>
              <a:t>: in agreement with the funding agencies involved (incl. FWO) </a:t>
            </a:r>
            <a:r>
              <a:rPr lang="en-US" sz="1600" dirty="0" smtClean="0">
                <a:latin typeface="Calibri"/>
                <a:cs typeface="Calibri"/>
              </a:rPr>
              <a:t>this </a:t>
            </a:r>
            <a:r>
              <a:rPr lang="en-US" sz="1600" dirty="0">
                <a:latin typeface="Calibri"/>
                <a:cs typeface="Calibri"/>
              </a:rPr>
              <a:t>is fixed by the experiment </a:t>
            </a:r>
            <a:r>
              <a:rPr lang="en-US" sz="1600" dirty="0" smtClean="0">
                <a:latin typeface="Calibri"/>
                <a:cs typeface="Calibri"/>
              </a:rPr>
              <a:t>to cover the technical installation of the new CMS detector, spread over the years this results in 100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</a:t>
            </a:r>
          </a:p>
          <a:p>
            <a:pPr marL="285750" indent="-285750">
              <a:buFont typeface="Arial"/>
              <a:buChar char="•"/>
            </a:pPr>
            <a:endParaRPr lang="en-US" sz="8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libri"/>
                <a:cs typeface="Calibri"/>
              </a:rPr>
              <a:t>Cost for the </a:t>
            </a:r>
            <a:r>
              <a:rPr lang="en-US" sz="1600" u="sng" dirty="0" smtClean="0">
                <a:latin typeface="Calibri"/>
                <a:cs typeface="Calibri"/>
              </a:rPr>
              <a:t>participation of PI/co-PIs in collaboration meetings</a:t>
            </a:r>
            <a:r>
              <a:rPr lang="en-US" sz="1600" dirty="0" smtClean="0">
                <a:latin typeface="Calibri"/>
                <a:cs typeface="Calibri"/>
              </a:rPr>
              <a:t> (5x per year) of 24.5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year, and cost of </a:t>
            </a:r>
            <a:r>
              <a:rPr lang="en-US" sz="1600" u="sng" dirty="0" smtClean="0">
                <a:latin typeface="Calibri"/>
                <a:cs typeface="Calibri"/>
              </a:rPr>
              <a:t>basic technical tools</a:t>
            </a:r>
            <a:r>
              <a:rPr lang="en-US" sz="1600" dirty="0" smtClean="0">
                <a:latin typeface="Calibri"/>
                <a:cs typeface="Calibri"/>
              </a:rPr>
              <a:t> to support the construction of 22.5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</a:t>
            </a:r>
          </a:p>
        </p:txBody>
      </p:sp>
    </p:spTree>
    <p:extLst>
      <p:ext uri="{BB962C8B-B14F-4D97-AF65-F5344CB8AC3E}">
        <p14:creationId xmlns:p14="http://schemas.microsoft.com/office/powerpoint/2010/main" val="38755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3350"/>
            <a:ext cx="6600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IRI application: annual costs </a:t>
            </a:r>
            <a:r>
              <a:rPr lang="en-US" sz="24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and personnel</a:t>
            </a:r>
            <a:endParaRPr lang="en-US" sz="2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17875"/>
            <a:ext cx="88392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u="sng" dirty="0" smtClean="0">
                <a:latin typeface="Calibri"/>
                <a:cs typeface="Calibri"/>
              </a:rPr>
              <a:t>Maintenance and Operation costs (M&amp;O)</a:t>
            </a:r>
            <a:r>
              <a:rPr lang="en-US" sz="1600" dirty="0" smtClean="0">
                <a:latin typeface="Calibri"/>
                <a:cs typeface="Calibri"/>
              </a:rPr>
              <a:t>: in agreement with the funding agencies involved (incl. FWO) this is fixed by the experiment to be 13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 and PhD-titled researcher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u="sng" dirty="0">
                <a:latin typeface="Calibri"/>
                <a:cs typeface="Calibri"/>
              </a:rPr>
              <a:t>C</a:t>
            </a:r>
            <a:r>
              <a:rPr lang="en-US" sz="1600" u="sng" dirty="0" smtClean="0">
                <a:latin typeface="Calibri"/>
                <a:cs typeface="Calibri"/>
              </a:rPr>
              <a:t>omputing resources (TIER-2)</a:t>
            </a:r>
            <a:r>
              <a:rPr lang="en-US" sz="1600" dirty="0" smtClean="0">
                <a:latin typeface="Calibri"/>
                <a:cs typeface="Calibri"/>
              </a:rPr>
              <a:t>: in agreement with the funding agencies involved (incl. FWO) this is fixed in units of disk space and CPU power, and it reflects a total of 200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 to plug in our local computing center into the worldwide LHC GRID network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+ 1.5 FTE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techn</a:t>
            </a:r>
            <a:endParaRPr lang="en-US" sz="16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u="sng" dirty="0">
                <a:latin typeface="Calibri"/>
                <a:cs typeface="Calibri"/>
              </a:rPr>
              <a:t>O</a:t>
            </a:r>
            <a:r>
              <a:rPr lang="en-US" sz="1600" u="sng" dirty="0" smtClean="0">
                <a:latin typeface="Calibri"/>
                <a:cs typeface="Calibri"/>
              </a:rPr>
              <a:t>peration of the experiment (collecting good data)</a:t>
            </a:r>
            <a:r>
              <a:rPr lang="en-US" sz="1600" dirty="0" smtClean="0">
                <a:latin typeface="Calibri"/>
                <a:cs typeface="Calibri"/>
              </a:rPr>
              <a:t>: as researchers we need to deliver “services” to collect good data of 4 months per year per researchers (6 months for new researchers) typically at the detector for which we foresee a 60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travel budget per year and a cost of 60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to rent adequate apartments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+ 3 FTE researchers (post-doc level)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u="sng" dirty="0">
                <a:latin typeface="Calibri"/>
                <a:cs typeface="Calibri"/>
              </a:rPr>
              <a:t>C</a:t>
            </a:r>
            <a:r>
              <a:rPr lang="en-US" sz="1600" u="sng" dirty="0" smtClean="0">
                <a:latin typeface="Calibri"/>
                <a:cs typeface="Calibri"/>
              </a:rPr>
              <a:t>ommon cost to upgrade the experiment (Common Fund)</a:t>
            </a:r>
            <a:r>
              <a:rPr lang="en-US" sz="1600" dirty="0">
                <a:latin typeface="Calibri"/>
                <a:cs typeface="Calibri"/>
              </a:rPr>
              <a:t>: in agreement with the funding agencies involved (incl. FWO) </a:t>
            </a:r>
            <a:r>
              <a:rPr lang="en-US" sz="1600" dirty="0" smtClean="0">
                <a:latin typeface="Calibri"/>
                <a:cs typeface="Calibri"/>
              </a:rPr>
              <a:t>this </a:t>
            </a:r>
            <a:r>
              <a:rPr lang="en-US" sz="1600" dirty="0">
                <a:latin typeface="Calibri"/>
                <a:cs typeface="Calibri"/>
              </a:rPr>
              <a:t>is fixed by the experiment </a:t>
            </a:r>
            <a:r>
              <a:rPr lang="en-US" sz="1600" dirty="0" smtClean="0">
                <a:latin typeface="Calibri"/>
                <a:cs typeface="Calibri"/>
              </a:rPr>
              <a:t>to cover the technical installation of the new CMS detector, spread over the years this results in 100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</a:t>
            </a:r>
          </a:p>
          <a:p>
            <a:pPr marL="285750" indent="-285750">
              <a:buFont typeface="Arial"/>
              <a:buChar char="•"/>
            </a:pPr>
            <a:endParaRPr lang="en-US" sz="8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libri"/>
                <a:cs typeface="Calibri"/>
              </a:rPr>
              <a:t>Cost for the </a:t>
            </a:r>
            <a:r>
              <a:rPr lang="en-US" sz="1600" u="sng" dirty="0" smtClean="0">
                <a:latin typeface="Calibri"/>
                <a:cs typeface="Calibri"/>
              </a:rPr>
              <a:t>participation of PI/co-PIs in collaboration meetings</a:t>
            </a:r>
            <a:r>
              <a:rPr lang="en-US" sz="1600" dirty="0" smtClean="0">
                <a:latin typeface="Calibri"/>
                <a:cs typeface="Calibri"/>
              </a:rPr>
              <a:t> (5x per year) of 24.5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year, and cost of </a:t>
            </a:r>
            <a:r>
              <a:rPr lang="en-US" sz="1600" u="sng" dirty="0" smtClean="0">
                <a:latin typeface="Calibri"/>
                <a:cs typeface="Calibri"/>
              </a:rPr>
              <a:t>basic technical tools</a:t>
            </a:r>
            <a:r>
              <a:rPr lang="en-US" sz="1600" dirty="0" smtClean="0">
                <a:latin typeface="Calibri"/>
                <a:cs typeface="Calibri"/>
              </a:rPr>
              <a:t> to support the construction of 22.5 </a:t>
            </a:r>
            <a:r>
              <a:rPr lang="en-US" sz="1600" dirty="0" err="1" smtClean="0">
                <a:latin typeface="Calibri"/>
                <a:cs typeface="Calibri"/>
              </a:rPr>
              <a:t>kEUR</a:t>
            </a:r>
            <a:r>
              <a:rPr lang="en-US" sz="1600" dirty="0" smtClean="0">
                <a:latin typeface="Calibri"/>
                <a:cs typeface="Calibri"/>
              </a:rPr>
              <a:t> per year</a:t>
            </a:r>
          </a:p>
          <a:p>
            <a:pPr marL="285750" indent="-285750">
              <a:buFont typeface="Arial"/>
              <a:buChar char="•"/>
            </a:pPr>
            <a:endParaRPr lang="en-US" sz="8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Technical personnel to support the construction of the new detector: 4.5 FTE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techn</a:t>
            </a:r>
            <a:endParaRPr lang="en-US" sz="16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0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4203"/>
            <a:ext cx="8763000" cy="4632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FFC6A5"/>
                </a:solidFill>
                <a:latin typeface="Arial Rounded MT Bold"/>
                <a:ea typeface="+mn-ea"/>
                <a:cs typeface="Arial Rounded MT Bold"/>
              </a:rPr>
              <a:t>The unique national &amp; international context of the project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 smtClean="0">
              <a:solidFill>
                <a:srgbClr val="FFC6A5"/>
              </a:solidFill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The LHC/HL-LHC project is the top priority in the international vision for particle physics (conclusion from US and European strategy panels)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Since the start of the FWO Big Science funding programme the CMS experiment is by far the major project for particle physics in Flanders, and in Belgium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Although we are growing in size, the requested budget of 1.32 MEUR per year is a continuation of previously obtained budgets since about 10 years; and valorise the Belgian investment in CERN (~28 MEUR/year) and the Flemish/Belgian investment in the upgrade of the CMS detector (~10 MEUR)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The requested budget is the required cost to participate in the CMS experiment, it is the basis for several research projects funded through other programmes (e.g. FWO, </a:t>
            </a:r>
            <a:r>
              <a:rPr lang="en-GB" dirty="0" err="1" smtClean="0">
                <a:latin typeface="Calibri"/>
                <a:ea typeface="+mn-ea"/>
                <a:cs typeface="Calibri"/>
              </a:rPr>
              <a:t>EoS</a:t>
            </a:r>
            <a:r>
              <a:rPr lang="en-GB" dirty="0" smtClean="0">
                <a:latin typeface="Calibri"/>
                <a:ea typeface="+mn-ea"/>
                <a:cs typeface="Calibri"/>
              </a:rPr>
              <a:t>, university grants of excellence, etc.), e.g. 27 on-going PhD students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Our participation and this request is based on our strong international reputation and successes confirmed by the reviewers</a:t>
            </a:r>
            <a:endParaRPr lang="en-GB" dirty="0">
              <a:latin typeface="Calibri"/>
              <a:ea typeface="+mn-ea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4203"/>
            <a:ext cx="8763000" cy="4632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FFC6A5"/>
                </a:solidFill>
                <a:latin typeface="Arial Rounded MT Bold"/>
                <a:ea typeface="+mn-ea"/>
                <a:cs typeface="Arial Rounded MT Bold"/>
              </a:rPr>
              <a:t>The unique national &amp; international context of the project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 smtClean="0">
              <a:solidFill>
                <a:srgbClr val="FFC6A5"/>
              </a:solidFill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The LHC/HL-LHC project is the top priority in the international vision for particle physics (conclusion from US and European strategy panels)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Since the start of the FWO Big Science funding programme the CMS experiment is by far the major project for particle physics in Flanders, and in Belgium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Although we are growing in size, the requested budget of 1.32 MEUR per year is a continuation of previously obtained budgets since about 10 years; and valorise the Belgian investment in CERN (~28 MEUR/year) and the Flemish/Belgian investment in the upgrade of the CMS detector (~10 MEUR)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The requested budget is the required cost to participate in the CMS experiment, it is the basis for several research projects funded through other programmes (e.g. FWO, </a:t>
            </a:r>
            <a:r>
              <a:rPr lang="en-GB" dirty="0" err="1" smtClean="0">
                <a:latin typeface="Calibri"/>
                <a:ea typeface="+mn-ea"/>
                <a:cs typeface="Calibri"/>
              </a:rPr>
              <a:t>EoS</a:t>
            </a:r>
            <a:r>
              <a:rPr lang="en-GB" dirty="0" smtClean="0">
                <a:latin typeface="Calibri"/>
                <a:ea typeface="+mn-ea"/>
                <a:cs typeface="Calibri"/>
              </a:rPr>
              <a:t>, university grants of excellence, etc.), e.g. 27 on-going PhD students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600" dirty="0" smtClean="0">
              <a:latin typeface="Calibri"/>
              <a:ea typeface="+mn-ea"/>
              <a:cs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latin typeface="Calibri"/>
                <a:ea typeface="+mn-ea"/>
                <a:cs typeface="Calibri"/>
              </a:rPr>
              <a:t>Our participation and this request is based on our strong international reputation and successes confirmed by the reviewers</a:t>
            </a:r>
            <a:endParaRPr lang="en-GB" dirty="0">
              <a:latin typeface="Calibri"/>
              <a:ea typeface="+mn-ea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4629150"/>
            <a:ext cx="369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6A5"/>
                </a:solidFill>
              </a:rPr>
              <a:t>Thank you for your attention.</a:t>
            </a:r>
            <a:endParaRPr lang="en-US" sz="2000" dirty="0">
              <a:solidFill>
                <a:srgbClr val="FFC6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3350"/>
            <a:ext cx="825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International collaboration including Flanders/Belgium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42950"/>
            <a:ext cx="87630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Three Flemish universities are involved in CMS, with directors/</a:t>
            </a:r>
            <a:r>
              <a:rPr lang="en-US" dirty="0" err="1" smtClean="0">
                <a:latin typeface="Calibri"/>
                <a:cs typeface="Calibri"/>
              </a:rPr>
              <a:t>teamleaders</a:t>
            </a:r>
            <a:r>
              <a:rPr lang="en-US" dirty="0" smtClean="0">
                <a:latin typeface="Calibri"/>
                <a:cs typeface="Calibri"/>
              </a:rPr>
              <a:t>: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Prof. Jorgen </a:t>
            </a:r>
            <a:r>
              <a:rPr lang="en-US" dirty="0" err="1" smtClean="0">
                <a:latin typeface="Calibri"/>
                <a:cs typeface="Calibri"/>
              </a:rPr>
              <a:t>D’Hondt</a:t>
            </a:r>
            <a:r>
              <a:rPr lang="en-US" dirty="0" smtClean="0">
                <a:latin typeface="Calibri"/>
                <a:cs typeface="Calibri"/>
              </a:rPr>
              <a:t>		</a:t>
            </a:r>
            <a:r>
              <a:rPr lang="en-US" dirty="0" err="1" smtClean="0">
                <a:latin typeface="Calibri"/>
                <a:cs typeface="Calibri"/>
              </a:rPr>
              <a:t>Vrije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Universiteit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Brussel</a:t>
            </a:r>
            <a:r>
              <a:rPr lang="en-US" dirty="0" smtClean="0">
                <a:latin typeface="Calibri"/>
                <a:cs typeface="Calibri"/>
              </a:rPr>
              <a:t> – promoter</a:t>
            </a:r>
          </a:p>
          <a:p>
            <a:r>
              <a:rPr lang="en-US" dirty="0" smtClean="0">
                <a:latin typeface="Calibri"/>
                <a:cs typeface="Calibri"/>
              </a:rPr>
              <a:t>Prof. Pierre Van </a:t>
            </a:r>
            <a:r>
              <a:rPr lang="en-US" dirty="0" err="1" smtClean="0">
                <a:latin typeface="Calibri"/>
                <a:cs typeface="Calibri"/>
              </a:rPr>
              <a:t>Mechelen</a:t>
            </a: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err="1" smtClean="0">
                <a:latin typeface="Calibri"/>
                <a:cs typeface="Calibri"/>
              </a:rPr>
              <a:t>Universiteit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Antwerpen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r>
              <a:rPr lang="en-US" dirty="0" smtClean="0">
                <a:latin typeface="Calibri"/>
                <a:cs typeface="Calibri"/>
              </a:rPr>
              <a:t>Dr. Michael </a:t>
            </a:r>
            <a:r>
              <a:rPr lang="en-US" dirty="0" err="1" smtClean="0">
                <a:latin typeface="Calibri"/>
                <a:cs typeface="Calibri"/>
              </a:rPr>
              <a:t>Tytgat</a:t>
            </a: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	</a:t>
            </a:r>
            <a:r>
              <a:rPr lang="en-US" dirty="0" err="1" smtClean="0">
                <a:latin typeface="Calibri"/>
                <a:cs typeface="Calibri"/>
              </a:rPr>
              <a:t>Universiteit</a:t>
            </a:r>
            <a:r>
              <a:rPr lang="en-US" dirty="0" smtClean="0">
                <a:latin typeface="Calibri"/>
                <a:cs typeface="Calibri"/>
              </a:rPr>
              <a:t> Gent 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Taking into account newly granted projects at our universities and on the Belgian level (e.g. </a:t>
            </a:r>
            <a:r>
              <a:rPr lang="en-US" dirty="0" err="1" smtClean="0">
                <a:latin typeface="Calibri"/>
                <a:cs typeface="Calibri"/>
              </a:rPr>
              <a:t>EoS</a:t>
            </a:r>
            <a:r>
              <a:rPr lang="en-US" dirty="0" smtClean="0">
                <a:latin typeface="Calibri"/>
                <a:cs typeface="Calibri"/>
              </a:rPr>
              <a:t>) we expect a team size of 56 researchers in Flanders.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Including in total 7 faculty members (professor or equivalent).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638550"/>
            <a:ext cx="9144000" cy="15049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024600"/>
            <a:ext cx="2535307" cy="909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638550"/>
            <a:ext cx="1498600" cy="149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444" y="3943350"/>
            <a:ext cx="2888926" cy="9296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76200" y="1820862"/>
            <a:ext cx="5673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 ~ </a:t>
            </a:r>
            <a:r>
              <a:rPr lang="en-US" sz="2000" dirty="0" smtClean="0"/>
              <a:t>100 000 000 000 000 000 000 00</a:t>
            </a:r>
            <a:r>
              <a:rPr lang="en-US" sz="2000" dirty="0" smtClean="0">
                <a:solidFill>
                  <a:srgbClr val="FF0000"/>
                </a:solidFill>
              </a:rPr>
              <a:t>0 000</a:t>
            </a:r>
            <a:r>
              <a:rPr lang="en-US" sz="2000" dirty="0" smtClean="0"/>
              <a:t> </a:t>
            </a:r>
            <a:r>
              <a:rPr lang="en-US" sz="2000" dirty="0"/>
              <a:t>meter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37063" y="2125662"/>
            <a:ext cx="46750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~ </a:t>
            </a:r>
            <a:r>
              <a:rPr lang="en-US" sz="2000" dirty="0" smtClean="0">
                <a:solidFill>
                  <a:srgbClr val="FF0000"/>
                </a:solidFill>
              </a:rPr>
              <a:t>0.00</a:t>
            </a:r>
            <a:r>
              <a:rPr lang="en-US" sz="2000" dirty="0" smtClean="0"/>
              <a:t>0 000 000 000 000 000 01 </a:t>
            </a:r>
            <a:r>
              <a:rPr lang="en-US" sz="2000" dirty="0"/>
              <a:t>meter</a:t>
            </a:r>
          </a:p>
        </p:txBody>
      </p: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304800" y="1058862"/>
            <a:ext cx="110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universe</a:t>
            </a:r>
          </a:p>
        </p:txBody>
      </p:sp>
      <p:cxnSp>
        <p:nvCxnSpPr>
          <p:cNvPr id="4" name="Straight Arrow Connector 3"/>
          <p:cNvCxnSpPr>
            <a:stCxn id="30724" idx="2"/>
          </p:cNvCxnSpPr>
          <p:nvPr/>
        </p:nvCxnSpPr>
        <p:spPr>
          <a:xfrm flipH="1">
            <a:off x="609600" y="1428750"/>
            <a:ext cx="247650" cy="468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6" name="TextBox 9"/>
          <p:cNvSpPr txBox="1">
            <a:spLocks noChangeArrowheads="1"/>
          </p:cNvSpPr>
          <p:nvPr/>
        </p:nvSpPr>
        <p:spPr bwMode="auto">
          <a:xfrm>
            <a:off x="7010400" y="3268662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quarks</a:t>
            </a:r>
          </a:p>
        </p:txBody>
      </p:sp>
      <p:cxnSp>
        <p:nvCxnSpPr>
          <p:cNvPr id="11" name="Straight Arrow Connector 10"/>
          <p:cNvCxnSpPr>
            <a:stCxn id="30726" idx="0"/>
          </p:cNvCxnSpPr>
          <p:nvPr/>
        </p:nvCxnSpPr>
        <p:spPr>
          <a:xfrm flipV="1">
            <a:off x="7474744" y="2419350"/>
            <a:ext cx="678656" cy="849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4419600" y="982662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human</a:t>
            </a:r>
          </a:p>
        </p:txBody>
      </p:sp>
      <p:cxnSp>
        <p:nvCxnSpPr>
          <p:cNvPr id="15" name="Straight Arrow Connector 14"/>
          <p:cNvCxnSpPr>
            <a:stCxn id="30728" idx="2"/>
          </p:cNvCxnSpPr>
          <p:nvPr/>
        </p:nvCxnSpPr>
        <p:spPr>
          <a:xfrm flipH="1">
            <a:off x="4800600" y="1352550"/>
            <a:ext cx="88900" cy="468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0" name="TextBox 15"/>
          <p:cNvSpPr txBox="1">
            <a:spLocks noChangeArrowheads="1"/>
          </p:cNvSpPr>
          <p:nvPr/>
        </p:nvSpPr>
        <p:spPr bwMode="auto">
          <a:xfrm>
            <a:off x="2667000" y="1058862"/>
            <a:ext cx="57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sun</a:t>
            </a:r>
          </a:p>
        </p:txBody>
      </p:sp>
      <p:cxnSp>
        <p:nvCxnSpPr>
          <p:cNvPr id="18" name="Straight Arrow Connector 17"/>
          <p:cNvCxnSpPr>
            <a:stCxn id="30730" idx="2"/>
          </p:cNvCxnSpPr>
          <p:nvPr/>
        </p:nvCxnSpPr>
        <p:spPr>
          <a:xfrm flipH="1">
            <a:off x="2819400" y="1428750"/>
            <a:ext cx="134938" cy="468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2" name="TextBox 18"/>
          <p:cNvSpPr txBox="1">
            <a:spLocks noChangeArrowheads="1"/>
          </p:cNvSpPr>
          <p:nvPr/>
        </p:nvSpPr>
        <p:spPr bwMode="auto">
          <a:xfrm>
            <a:off x="5410200" y="3344862"/>
            <a:ext cx="830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atoms</a:t>
            </a:r>
          </a:p>
        </p:txBody>
      </p:sp>
      <p:cxnSp>
        <p:nvCxnSpPr>
          <p:cNvPr id="21" name="Straight Arrow Connector 20"/>
          <p:cNvCxnSpPr>
            <a:stCxn id="30732" idx="0"/>
          </p:cNvCxnSpPr>
          <p:nvPr/>
        </p:nvCxnSpPr>
        <p:spPr>
          <a:xfrm flipV="1">
            <a:off x="5825332" y="2419350"/>
            <a:ext cx="651668" cy="925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4" name="TextBox 23"/>
          <p:cNvSpPr txBox="1">
            <a:spLocks noChangeArrowheads="1"/>
          </p:cNvSpPr>
          <p:nvPr/>
        </p:nvSpPr>
        <p:spPr bwMode="auto">
          <a:xfrm>
            <a:off x="3429000" y="982662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Earth</a:t>
            </a:r>
          </a:p>
        </p:txBody>
      </p:sp>
      <p:cxnSp>
        <p:nvCxnSpPr>
          <p:cNvPr id="26" name="Straight Arrow Connector 25"/>
          <p:cNvCxnSpPr>
            <a:stCxn id="30734" idx="2"/>
          </p:cNvCxnSpPr>
          <p:nvPr/>
        </p:nvCxnSpPr>
        <p:spPr>
          <a:xfrm flipH="1">
            <a:off x="3657600" y="1352550"/>
            <a:ext cx="177800" cy="544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6" name="TextBox 26"/>
          <p:cNvSpPr txBox="1">
            <a:spLocks noChangeArrowheads="1"/>
          </p:cNvSpPr>
          <p:nvPr/>
        </p:nvSpPr>
        <p:spPr bwMode="auto">
          <a:xfrm>
            <a:off x="4191000" y="3344862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cells</a:t>
            </a:r>
          </a:p>
        </p:txBody>
      </p:sp>
      <p:cxnSp>
        <p:nvCxnSpPr>
          <p:cNvPr id="29" name="Straight Arrow Connector 28"/>
          <p:cNvCxnSpPr>
            <a:stCxn id="30736" idx="0"/>
          </p:cNvCxnSpPr>
          <p:nvPr/>
        </p:nvCxnSpPr>
        <p:spPr>
          <a:xfrm flipV="1">
            <a:off x="4518025" y="2419350"/>
            <a:ext cx="1501775" cy="925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2876550"/>
            <a:ext cx="3810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Discover the fundamental constituents of matter, and understand how they interact among each other. 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Develop dedicated instruments to measure the phenomena at the largest possible energies.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133350"/>
            <a:ext cx="256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Particle Physics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0" name="Picture 19" descr="0609031-A4-at-144-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504" y="438150"/>
            <a:ext cx="2312756" cy="1447800"/>
          </a:xfrm>
          <a:prstGeom prst="rect">
            <a:avLst/>
          </a:prstGeom>
          <a:ln w="28575" cmpd="sng">
            <a:solidFill>
              <a:srgbClr val="FF0000"/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781800" y="449818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Particle Colliders</a:t>
            </a:r>
            <a:endParaRPr lang="en-US" sz="16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924800" y="1885950"/>
            <a:ext cx="152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02203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590550"/>
            <a:ext cx="4876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Standard Model of Particle Physics is a theory describing the structure of matter at its most fundamental level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theory was established and precisely tested throughout the last century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discovery of </a:t>
            </a:r>
            <a:r>
              <a:rPr lang="en-US" dirty="0">
                <a:latin typeface="Calibri"/>
                <a:cs typeface="Calibri"/>
              </a:rPr>
              <a:t>the Higgs </a:t>
            </a:r>
            <a:r>
              <a:rPr lang="en-US" dirty="0" smtClean="0">
                <a:latin typeface="Calibri"/>
                <a:cs typeface="Calibri"/>
              </a:rPr>
              <a:t>particle (2012) opened several </a:t>
            </a:r>
            <a:r>
              <a:rPr lang="en-US" dirty="0">
                <a:latin typeface="Calibri"/>
                <a:cs typeface="Calibri"/>
              </a:rPr>
              <a:t>new questions and </a:t>
            </a:r>
            <a:r>
              <a:rPr lang="en-US" dirty="0" smtClean="0">
                <a:latin typeface="Calibri"/>
                <a:cs typeface="Calibri"/>
              </a:rPr>
              <a:t>leaves </a:t>
            </a:r>
            <a:r>
              <a:rPr lang="en-US" dirty="0">
                <a:latin typeface="Calibri"/>
                <a:cs typeface="Calibri"/>
              </a:rPr>
              <a:t>many </a:t>
            </a:r>
            <a:r>
              <a:rPr lang="en-US" dirty="0" smtClean="0">
                <a:latin typeface="Calibri"/>
                <a:cs typeface="Calibri"/>
              </a:rPr>
              <a:t>fundamental questions </a:t>
            </a:r>
            <a:r>
              <a:rPr lang="en-US" dirty="0">
                <a:latin typeface="Calibri"/>
                <a:cs typeface="Calibri"/>
              </a:rPr>
              <a:t>to be </a:t>
            </a:r>
            <a:r>
              <a:rPr lang="en-US" dirty="0" smtClean="0">
                <a:latin typeface="Calibri"/>
                <a:cs typeface="Calibri"/>
              </a:rPr>
              <a:t>answered </a:t>
            </a:r>
          </a:p>
          <a:p>
            <a:endParaRPr lang="en-US" sz="500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latin typeface="Calibri"/>
                <a:cs typeface="Calibri"/>
              </a:rPr>
              <a:t>t</a:t>
            </a:r>
            <a:r>
              <a:rPr lang="en-US" sz="1600" i="1" dirty="0" smtClean="0">
                <a:latin typeface="Calibri"/>
                <a:cs typeface="Calibri"/>
              </a:rPr>
              <a:t>he theory predicts that we might be living in only a semi-stable universe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latin typeface="Calibri"/>
                <a:cs typeface="Calibri"/>
              </a:rPr>
              <a:t>t</a:t>
            </a:r>
            <a:r>
              <a:rPr lang="en-US" sz="1600" i="1" dirty="0" smtClean="0">
                <a:latin typeface="Calibri"/>
                <a:cs typeface="Calibri"/>
              </a:rPr>
              <a:t>he theory does not explain the vast amount of dark matter in the universe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latin typeface="Calibri"/>
                <a:cs typeface="Calibri"/>
              </a:rPr>
              <a:t>t</a:t>
            </a:r>
            <a:r>
              <a:rPr lang="en-US" sz="1600" i="1" dirty="0" smtClean="0">
                <a:latin typeface="Calibri"/>
                <a:cs typeface="Calibri"/>
              </a:rPr>
              <a:t>he theory does not explain why we observe more matter compared to anti-matter </a:t>
            </a:r>
          </a:p>
          <a:p>
            <a:pPr lvl="1"/>
            <a:endParaRPr lang="en-US" sz="500" i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There must be a more profound structure yet to be discovered…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133350"/>
            <a:ext cx="256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Particle Physics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41148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4900940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00090"/>
                </a:solidFill>
                <a:latin typeface="Calibri"/>
                <a:cs typeface="Calibri"/>
              </a:rPr>
              <a:t>Source: </a:t>
            </a:r>
            <a:r>
              <a:rPr lang="en-US" sz="1100" dirty="0" smtClean="0">
                <a:solidFill>
                  <a:srgbClr val="000090"/>
                </a:solidFill>
                <a:latin typeface="Calibri"/>
                <a:cs typeface="Calibri"/>
              </a:rPr>
              <a:t>The Economist, July </a:t>
            </a:r>
            <a:r>
              <a:rPr lang="en-US" sz="1100" dirty="0">
                <a:solidFill>
                  <a:srgbClr val="000090"/>
                </a:solidFill>
                <a:latin typeface="Calibri"/>
                <a:cs typeface="Calibri"/>
              </a:rPr>
              <a:t>4</a:t>
            </a:r>
            <a:r>
              <a:rPr lang="en-US" sz="1100" baseline="30000" dirty="0">
                <a:solidFill>
                  <a:srgbClr val="000090"/>
                </a:solidFill>
                <a:latin typeface="Calibri"/>
                <a:cs typeface="Calibri"/>
              </a:rPr>
              <a:t>th</a:t>
            </a:r>
            <a:r>
              <a:rPr lang="en-US" sz="1100" dirty="0">
                <a:solidFill>
                  <a:srgbClr val="000090"/>
                </a:solidFill>
                <a:latin typeface="Calibri"/>
                <a:cs typeface="Calibri"/>
              </a:rPr>
              <a:t>, </a:t>
            </a:r>
            <a:r>
              <a:rPr lang="en-US" sz="1100" dirty="0" smtClean="0">
                <a:solidFill>
                  <a:srgbClr val="000090"/>
                </a:solidFill>
                <a:latin typeface="Calibri"/>
                <a:cs typeface="Calibri"/>
              </a:rPr>
              <a:t>2012</a:t>
            </a:r>
            <a:endParaRPr lang="en-US" sz="11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440773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133350"/>
            <a:ext cx="256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Particle Physics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42950"/>
            <a:ext cx="5422900" cy="38827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5791200" y="742950"/>
            <a:ext cx="3200400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he Higgs particle is confirmed in 2012 and its interactions with other particles are step by step being discovered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Z boson (2012)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W boson (2014)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tau lepton (2016)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top quark (2018)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bottom quark (2018)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</a:t>
            </a:r>
            <a:r>
              <a:rPr lang="en-US" dirty="0" err="1" smtClean="0">
                <a:latin typeface="Calibri"/>
                <a:cs typeface="Calibri"/>
              </a:rPr>
              <a:t>muons</a:t>
            </a:r>
            <a:r>
              <a:rPr lang="en-US" dirty="0" smtClean="0">
                <a:latin typeface="Calibri"/>
                <a:cs typeface="Calibri"/>
              </a:rPr>
              <a:t>, electrons, charm quark, self-coupling, etc. yet to come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946149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133350"/>
            <a:ext cx="256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Particle Physics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42950"/>
            <a:ext cx="5422900" cy="38827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5791200" y="742950"/>
            <a:ext cx="3200400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he Higgs particle is confirmed in 2012 and its interactions with other particles are step by step being discovered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Z boson (2012)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W boson (2014)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tau lepton (2016)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top quark (2018)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bottom quark (2018)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Higgs – </a:t>
            </a:r>
            <a:r>
              <a:rPr lang="en-US" dirty="0" err="1" smtClean="0">
                <a:latin typeface="Calibri"/>
                <a:cs typeface="Calibri"/>
              </a:rPr>
              <a:t>muons</a:t>
            </a:r>
            <a:r>
              <a:rPr lang="en-US" dirty="0" smtClean="0">
                <a:latin typeface="Calibri"/>
                <a:cs typeface="Calibri"/>
              </a:rPr>
              <a:t>, electrons, charm quark, self-coupling, etc. yet to come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4" name="Curved Connector 3"/>
          <p:cNvCxnSpPr/>
          <p:nvPr/>
        </p:nvCxnSpPr>
        <p:spPr>
          <a:xfrm flipV="1">
            <a:off x="1676400" y="3867150"/>
            <a:ext cx="3048000" cy="2286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724400" y="3638550"/>
            <a:ext cx="4572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00600" y="3638550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392869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133350"/>
            <a:ext cx="256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Particle Physics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DB28E"/>
              </a:clrFrom>
              <a:clrTo>
                <a:srgbClr val="CDB28E">
                  <a:alpha val="0"/>
                </a:srgbClr>
              </a:clrTo>
            </a:clrChange>
          </a:blip>
          <a:srcRect l="9856" t="146" r="12356" b="-2166"/>
          <a:stretch/>
        </p:blipFill>
        <p:spPr>
          <a:xfrm>
            <a:off x="685800" y="742950"/>
            <a:ext cx="4345709" cy="3999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562600" y="1123950"/>
            <a:ext cx="3429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ree parameters of the theory are to be measured precisely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n</a:t>
            </a:r>
            <a:r>
              <a:rPr lang="en-US" dirty="0" smtClean="0">
                <a:latin typeface="Calibri"/>
                <a:cs typeface="Calibri"/>
              </a:rPr>
              <a:t>eeded to calculate precise prediction that can be verified</a:t>
            </a:r>
          </a:p>
          <a:p>
            <a:endParaRPr lang="en-US" sz="8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n</a:t>
            </a:r>
            <a:r>
              <a:rPr lang="en-US" dirty="0" smtClean="0">
                <a:latin typeface="Calibri"/>
                <a:cs typeface="Calibri"/>
              </a:rPr>
              <a:t>eed to zoom-in into matter to confront the predictions with experimental observations</a:t>
            </a:r>
          </a:p>
          <a:p>
            <a:endParaRPr lang="en-US" sz="8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he Large Hadron Collider at CERN is the unique laboratory for this exploration at the highest energies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110" y="4705350"/>
            <a:ext cx="1337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Helvetica"/>
                <a:cs typeface="Helvetica"/>
              </a:rPr>
              <a:t>compact version</a:t>
            </a:r>
            <a:endParaRPr lang="en-US" sz="12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8816596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133350"/>
            <a:ext cx="547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The Large Hadron Collider @ CERN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363819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 unique collider worldwide at the highest energies ever, and with a step-by-step increasing proton-proton collision rate from the LHC to the HL-LHC Phase.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27" t="20857" r="3589"/>
          <a:stretch/>
        </p:blipFill>
        <p:spPr>
          <a:xfrm>
            <a:off x="228600" y="666750"/>
            <a:ext cx="5905919" cy="3691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666750"/>
            <a:ext cx="239831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1990-2000</a:t>
            </a:r>
          </a:p>
          <a:p>
            <a:r>
              <a:rPr lang="en-US" dirty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esigns and R&amp;D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2000-2008</a:t>
            </a:r>
          </a:p>
          <a:p>
            <a:r>
              <a:rPr lang="en-US" dirty="0">
                <a:latin typeface="Calibri"/>
                <a:cs typeface="Calibri"/>
              </a:rPr>
              <a:t>c</a:t>
            </a:r>
            <a:r>
              <a:rPr lang="en-US" dirty="0" smtClean="0">
                <a:latin typeface="Calibri"/>
                <a:cs typeface="Calibri"/>
              </a:rPr>
              <a:t>onstruction LHC</a:t>
            </a:r>
          </a:p>
          <a:p>
            <a:r>
              <a:rPr lang="en-US" dirty="0">
                <a:latin typeface="Calibri"/>
                <a:cs typeface="Calibri"/>
              </a:rPr>
              <a:t>c</a:t>
            </a:r>
            <a:r>
              <a:rPr lang="en-US" dirty="0" smtClean="0">
                <a:latin typeface="Calibri"/>
                <a:cs typeface="Calibri"/>
              </a:rPr>
              <a:t>onstruction CMS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2009-2023 (LHC)</a:t>
            </a:r>
          </a:p>
          <a:p>
            <a:r>
              <a:rPr lang="en-US" dirty="0">
                <a:latin typeface="Calibri"/>
                <a:cs typeface="Calibri"/>
              </a:rPr>
              <a:t>o</a:t>
            </a:r>
            <a:r>
              <a:rPr lang="en-US" dirty="0" smtClean="0">
                <a:latin typeface="Calibri"/>
                <a:cs typeface="Calibri"/>
              </a:rPr>
              <a:t>perational Phase-1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2026-2037 (HL-LHC)</a:t>
            </a:r>
          </a:p>
          <a:p>
            <a:r>
              <a:rPr lang="en-US" dirty="0" smtClean="0">
                <a:latin typeface="Calibri"/>
                <a:cs typeface="Calibri"/>
              </a:rPr>
              <a:t>Phase-2 of the program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7836" y="3714750"/>
            <a:ext cx="1524000" cy="609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18262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133350"/>
            <a:ext cx="547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6A5"/>
                </a:solidFill>
                <a:latin typeface="Arial Rounded MT Bold"/>
                <a:cs typeface="Arial Rounded MT Bold"/>
              </a:rPr>
              <a:t>The Large Hadron Collider @ CERN</a:t>
            </a:r>
            <a:endParaRPr lang="en-US" sz="2400" dirty="0">
              <a:solidFill>
                <a:srgbClr val="FFC6A5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363819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6A5"/>
                </a:solidFill>
                <a:latin typeface="Calibri"/>
                <a:cs typeface="Calibri"/>
              </a:rPr>
              <a:t>The LHC/HL-LHC </a:t>
            </a:r>
            <a:r>
              <a:rPr lang="en-US" sz="2000" b="1" u="sng" dirty="0" smtClean="0">
                <a:solidFill>
                  <a:srgbClr val="FFC6A5"/>
                </a:solidFill>
                <a:latin typeface="Calibri"/>
                <a:cs typeface="Calibri"/>
              </a:rPr>
              <a:t>accelerator</a:t>
            </a:r>
            <a:r>
              <a:rPr lang="en-US" sz="2000" b="1" dirty="0" smtClean="0">
                <a:solidFill>
                  <a:srgbClr val="FFC6A5"/>
                </a:solidFill>
                <a:latin typeface="Calibri"/>
                <a:cs typeface="Calibri"/>
              </a:rPr>
              <a:t> is co-financed through a sustained annual Belgian contribution (~28 MEUR/year) from the Federal government.</a:t>
            </a:r>
            <a:endParaRPr lang="en-US" sz="2000" b="1" dirty="0">
              <a:solidFill>
                <a:srgbClr val="FFC6A5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27" t="20857" r="3589"/>
          <a:stretch/>
        </p:blipFill>
        <p:spPr>
          <a:xfrm>
            <a:off x="228600" y="666750"/>
            <a:ext cx="5905919" cy="3691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666750"/>
            <a:ext cx="239831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1990-2000</a:t>
            </a:r>
          </a:p>
          <a:p>
            <a:r>
              <a:rPr lang="en-US" dirty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esigns and R&amp;D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2000-2008</a:t>
            </a:r>
          </a:p>
          <a:p>
            <a:r>
              <a:rPr lang="en-US" dirty="0">
                <a:latin typeface="Calibri"/>
                <a:cs typeface="Calibri"/>
              </a:rPr>
              <a:t>c</a:t>
            </a:r>
            <a:r>
              <a:rPr lang="en-US" dirty="0" smtClean="0">
                <a:latin typeface="Calibri"/>
                <a:cs typeface="Calibri"/>
              </a:rPr>
              <a:t>onstruction LHC</a:t>
            </a:r>
          </a:p>
          <a:p>
            <a:r>
              <a:rPr lang="en-US" dirty="0">
                <a:latin typeface="Calibri"/>
                <a:cs typeface="Calibri"/>
              </a:rPr>
              <a:t>c</a:t>
            </a:r>
            <a:r>
              <a:rPr lang="en-US" dirty="0" smtClean="0">
                <a:latin typeface="Calibri"/>
                <a:cs typeface="Calibri"/>
              </a:rPr>
              <a:t>onstruction CMS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2009-2023 (LHC)</a:t>
            </a:r>
          </a:p>
          <a:p>
            <a:r>
              <a:rPr lang="en-US" dirty="0">
                <a:latin typeface="Calibri"/>
                <a:cs typeface="Calibri"/>
              </a:rPr>
              <a:t>o</a:t>
            </a:r>
            <a:r>
              <a:rPr lang="en-US" dirty="0" smtClean="0">
                <a:latin typeface="Calibri"/>
                <a:cs typeface="Calibri"/>
              </a:rPr>
              <a:t>perational Phase-1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FFC6A5"/>
                </a:solidFill>
                <a:latin typeface="Calibri"/>
                <a:cs typeface="Calibri"/>
              </a:rPr>
              <a:t>2026-2037 (HL-LHC)</a:t>
            </a:r>
          </a:p>
          <a:p>
            <a:r>
              <a:rPr lang="en-US" dirty="0" smtClean="0">
                <a:latin typeface="Calibri"/>
                <a:cs typeface="Calibri"/>
              </a:rPr>
              <a:t>Phase-2 of the program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7836" y="3714750"/>
            <a:ext cx="1524000" cy="609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725DA7F-A734-BF43-97AB-523C01E202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23190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1913</Words>
  <Application>Microsoft Macintosh PowerPoint</Application>
  <PresentationFormat>On-screen Show (16:9)</PresentationFormat>
  <Paragraphs>197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ClassicPhotoAlbum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2018-09-22T11:29:30Z</dcterms:modified>
</cp:coreProperties>
</file>