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media/image32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42"/>
  </p:notesMasterIdLst>
  <p:sldIdLst>
    <p:sldId id="256" r:id="rId2"/>
    <p:sldId id="258" r:id="rId3"/>
    <p:sldId id="277" r:id="rId4"/>
    <p:sldId id="259" r:id="rId5"/>
    <p:sldId id="287" r:id="rId6"/>
    <p:sldId id="486" r:id="rId7"/>
    <p:sldId id="464" r:id="rId8"/>
    <p:sldId id="288" r:id="rId9"/>
    <p:sldId id="458" r:id="rId10"/>
    <p:sldId id="459" r:id="rId11"/>
    <p:sldId id="292" r:id="rId12"/>
    <p:sldId id="460" r:id="rId13"/>
    <p:sldId id="461" r:id="rId14"/>
    <p:sldId id="462" r:id="rId15"/>
    <p:sldId id="463" r:id="rId16"/>
    <p:sldId id="300" r:id="rId17"/>
    <p:sldId id="457" r:id="rId18"/>
    <p:sldId id="487" r:id="rId19"/>
    <p:sldId id="455" r:id="rId20"/>
    <p:sldId id="465" r:id="rId21"/>
    <p:sldId id="296" r:id="rId22"/>
    <p:sldId id="466" r:id="rId23"/>
    <p:sldId id="468" r:id="rId24"/>
    <p:sldId id="469" r:id="rId25"/>
    <p:sldId id="470" r:id="rId26"/>
    <p:sldId id="471" r:id="rId27"/>
    <p:sldId id="472" r:id="rId28"/>
    <p:sldId id="473" r:id="rId29"/>
    <p:sldId id="474" r:id="rId30"/>
    <p:sldId id="475" r:id="rId31"/>
    <p:sldId id="476" r:id="rId32"/>
    <p:sldId id="477" r:id="rId33"/>
    <p:sldId id="478" r:id="rId34"/>
    <p:sldId id="479" r:id="rId35"/>
    <p:sldId id="482" r:id="rId36"/>
    <p:sldId id="480" r:id="rId37"/>
    <p:sldId id="481" r:id="rId38"/>
    <p:sldId id="484" r:id="rId39"/>
    <p:sldId id="485" r:id="rId40"/>
    <p:sldId id="301" r:id="rId41"/>
  </p:sldIdLst>
  <p:sldSz cx="12192000" cy="6858000"/>
  <p:notesSz cx="6858000" cy="9144000"/>
  <p:defaultTextStyle>
    <a:defPPr>
      <a:defRPr lang="en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F08D"/>
    <a:srgbClr val="FF5541"/>
    <a:srgbClr val="F2C2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67"/>
    <p:restoredTop sz="94518"/>
  </p:normalViewPr>
  <p:slideViewPr>
    <p:cSldViewPr snapToGrid="0" snapToObjects="1">
      <p:cViewPr varScale="1">
        <p:scale>
          <a:sx n="110" d="100"/>
          <a:sy n="110" d="100"/>
        </p:scale>
        <p:origin x="176" y="9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268EA7-5AC8-404B-B652-C2D11DFE08E2}" type="datetimeFigureOut">
              <a:rPr lang="en-BE" smtClean="0"/>
              <a:t>20/12/2021</a:t>
            </a:fld>
            <a:endParaRPr lang="en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D53A8D-4AFE-BA41-9540-789F467A32B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076225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77348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13706-DDDC-2C42-B1D1-85A7FF4954BE}" type="datetime1">
              <a:rPr lang="en-US" smtClean="0"/>
              <a:t>12/20/21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37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>
            <a:extLst>
              <a:ext uri="{FF2B5EF4-FFF2-40B4-BE49-F238E27FC236}">
                <a16:creationId xmlns:a16="http://schemas.microsoft.com/office/drawing/2014/main" id="{CE39118B-B3AD-4BD4-BA22-DEFF4E76C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247728"/>
            <a:ext cx="10353762" cy="543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DDB08-7D8B-2E40-8F23-027D64ED73F7}" type="datetime1">
              <a:rPr lang="en-US" smtClean="0"/>
              <a:t>12/20/21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802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9E8B0-9C8F-BE44-83C1-CBBF6E3A0381}" type="datetime1">
              <a:rPr lang="en-US" smtClean="0"/>
              <a:t>12/20/21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2655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F3A69-2BE6-564F-8666-489E6E4E6592}" type="datetime1">
              <a:rPr lang="en-US" smtClean="0"/>
              <a:t>12/20/21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3F0D53-0705-41B7-8554-09D21E7807F9}"/>
              </a:ext>
            </a:extLst>
          </p:cNvPr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F647CD-0F1A-4BB3-89E0-A74F1E1B098D}"/>
              </a:ext>
            </a:extLst>
          </p:cNvPr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657620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CCC37-ACA6-6540-95EB-D15BEB3039E2}" type="datetime1">
              <a:rPr lang="en-US" smtClean="0"/>
              <a:t>12/20/21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9226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49"/>
            <a:ext cx="3300984" cy="764783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768110"/>
            <a:ext cx="3300984" cy="302308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D411-64D8-D44F-952F-A8DB4667220B}" type="datetime1">
              <a:rPr lang="en-US" smtClean="0"/>
              <a:t>12/20/21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4806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>
            <a:extLst>
              <a:ext uri="{FF2B5EF4-FFF2-40B4-BE49-F238E27FC236}">
                <a16:creationId xmlns:a16="http://schemas.microsoft.com/office/drawing/2014/main" id="{7E87C569-D426-4615-ADA7-B370EA983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>
            <a:extLst>
              <a:ext uri="{FF2B5EF4-FFF2-40B4-BE49-F238E27FC236}">
                <a16:creationId xmlns:a16="http://schemas.microsoft.com/office/drawing/2014/main" id="{7B353ED4-7AD0-46C9-88ED-1A16B1433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>
            <a:extLst>
              <a:ext uri="{FF2B5EF4-FFF2-40B4-BE49-F238E27FC236}">
                <a16:creationId xmlns:a16="http://schemas.microsoft.com/office/drawing/2014/main" id="{F561D985-AD57-459A-B3A6-EBF296039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572443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97D6C-5338-C640-86E9-EFBEC1BFB906}" type="datetime1">
              <a:rPr lang="en-US" smtClean="0"/>
              <a:t>12/20/21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8996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6EE0B-E7B4-4A4F-AAE4-41F778BD31B6}" type="datetime1">
              <a:rPr lang="en-US" smtClean="0"/>
              <a:t>12/20/21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1730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B5A88-2C49-654F-97C0-691206FABE25}" type="datetime1">
              <a:rPr lang="en-US" smtClean="0"/>
              <a:t>12/20/21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132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F341F-AA18-944E-B99D-54E002710FD3}" type="datetime1">
              <a:rPr lang="en-US" smtClean="0"/>
              <a:t>12/20/21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81458" y="6392645"/>
            <a:ext cx="753545" cy="365125"/>
          </a:xfrm>
        </p:spPr>
        <p:txBody>
          <a:bodyPr/>
          <a:lstStyle>
            <a:lvl1pPr>
              <a:defRPr sz="1400">
                <a:solidFill>
                  <a:srgbClr val="002060"/>
                </a:solidFill>
                <a:effectLst/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32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763439"/>
            <a:ext cx="9590550" cy="133349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90229-3FCB-3045-90E5-E6DBF9DEF417}" type="datetime1">
              <a:rPr lang="en-US" smtClean="0"/>
              <a:t>12/20/21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804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618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76450"/>
            <a:ext cx="4856841" cy="362267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0716" y="2076451"/>
            <a:ext cx="4856841" cy="3622672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C70E5-1EBB-CF4D-89E0-EF1F03331A01}" type="datetime1">
              <a:rPr lang="en-US" smtClean="0"/>
              <a:t>12/20/21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590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>
            <a:extLst>
              <a:ext uri="{FF2B5EF4-FFF2-40B4-BE49-F238E27FC236}">
                <a16:creationId xmlns:a16="http://schemas.microsoft.com/office/drawing/2014/main" id="{37B721FF-D609-4D98-9D19-CF75AA8A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29200" cy="4099959"/>
          </a:xfrm>
          <a:prstGeom prst="rect">
            <a:avLst/>
          </a:prstGeom>
        </p:spPr>
      </p:pic>
      <p:pic>
        <p:nvPicPr>
          <p:cNvPr id="21" name="Picture 20" descr="Slate-V2-HD-compPhotoInset.png">
            <a:extLst>
              <a:ext uri="{FF2B5EF4-FFF2-40B4-BE49-F238E27FC236}">
                <a16:creationId xmlns:a16="http://schemas.microsoft.com/office/drawing/2014/main" id="{073936BD-C868-433F-8E84-D6DD8E64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357" y="1734506"/>
            <a:ext cx="5029200" cy="40999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6013" y="1855153"/>
            <a:ext cx="4764764" cy="6924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6013" y="2702103"/>
            <a:ext cx="4764764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3166" y="1855152"/>
            <a:ext cx="4779582" cy="6924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3167" y="2702103"/>
            <a:ext cx="4779581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9263F-4C2A-C946-B4B6-CFD0B3AD79FE}" type="datetime1">
              <a:rPr lang="en-US" smtClean="0"/>
              <a:t>12/20/21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399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ABE72-1ADE-C54E-BC94-BD4F5E230D17}" type="datetime1">
              <a:rPr lang="en-US" smtClean="0"/>
              <a:t>12/20/21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250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077C7-0645-5344-8EEB-9A6E06964FF9}" type="datetime1">
              <a:rPr lang="en-US" smtClean="0"/>
              <a:t>12/20/21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092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0800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673351"/>
            <a:ext cx="3706889" cy="301625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6D2B7-1317-AF41-BE95-04933BFAE65B}" type="datetime1">
              <a:rPr lang="en-US" smtClean="0"/>
              <a:t>12/20/21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359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>
            <a:extLst>
              <a:ext uri="{FF2B5EF4-FFF2-40B4-BE49-F238E27FC236}">
                <a16:creationId xmlns:a16="http://schemas.microsoft.com/office/drawing/2014/main" id="{4D06E496-ACBA-4063-B4A1-C5C484EE5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763701"/>
            <a:ext cx="5707899" cy="1675559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3698" y="2679699"/>
            <a:ext cx="4588094" cy="3135695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91BA6-3A9E-0D46-9BE6-8BAA5AAB7EBB}" type="datetime1">
              <a:rPr lang="en-US" smtClean="0"/>
              <a:t>12/20/21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0088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76450"/>
            <a:ext cx="10353762" cy="371474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29406F00-F186-CD44-AC1C-15B56CDB6E6B}" type="datetime1">
              <a:rPr lang="en-US" smtClean="0"/>
              <a:t>12/20/21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3785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7" r:id="rId1"/>
    <p:sldLayoutId id="2147483676" r:id="rId2"/>
    <p:sldLayoutId id="2147483675" r:id="rId3"/>
    <p:sldLayoutId id="2147483674" r:id="rId4"/>
    <p:sldLayoutId id="2147483673" r:id="rId5"/>
    <p:sldLayoutId id="2147483672" r:id="rId6"/>
    <p:sldLayoutId id="2147483671" r:id="rId7"/>
    <p:sldLayoutId id="2147483670" r:id="rId8"/>
    <p:sldLayoutId id="2147483669" r:id="rId9"/>
    <p:sldLayoutId id="2147483668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</p:sldLayoutIdLst>
  <p:hf hdr="0" ftr="0" dt="0"/>
  <p:txStyles>
    <p:titleStyle>
      <a:lvl1pPr algn="ctr" defTabSz="457200" rtl="0" eaLnBrk="1" latinLnBrk="0" hangingPunct="1">
        <a:lnSpc>
          <a:spcPct val="90000"/>
        </a:lnSpc>
        <a:spcBef>
          <a:spcPct val="0"/>
        </a:spcBef>
        <a:buNone/>
        <a:defRPr sz="3900" i="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1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9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7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5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5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sano.be/en" TargetMode="External"/><Relationship Id="rId2" Type="http://schemas.openxmlformats.org/officeDocument/2006/relationships/hyperlink" Target="https://www.info-coronavirus.be/en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F6AF53-F956-4F33-8B15-E242ACED2E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44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608EAA06-5488-416B-B2B2-E55213011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 flipH="1">
            <a:off x="7737531" y="1101852"/>
            <a:ext cx="4254640" cy="4654297"/>
          </a:xfrm>
          <a:prstGeom prst="round2SameRect">
            <a:avLst>
              <a:gd name="adj1" fmla="val 5146"/>
              <a:gd name="adj2" fmla="val 400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:a16="http://schemas.microsoft.com/office/drawing/2014/main" xmlns:p14="http://schemas.microsoft.com/office/powerpoint/2010/main"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697BF9-F663-D641-8204-C29D55EEC9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59232" y="1623412"/>
            <a:ext cx="3992578" cy="1503246"/>
          </a:xfrm>
        </p:spPr>
        <p:txBody>
          <a:bodyPr>
            <a:normAutofit fontScale="90000"/>
          </a:bodyPr>
          <a:lstStyle/>
          <a:p>
            <a:r>
              <a:rPr lang="en-BE" sz="4400" dirty="0"/>
              <a:t>End-of-the-Year Event</a:t>
            </a:r>
            <a:br>
              <a:rPr lang="en-BE" sz="4400" dirty="0"/>
            </a:br>
            <a:r>
              <a:rPr lang="en-BE" sz="2000" dirty="0"/>
              <a:t>20 December 2021</a:t>
            </a:r>
            <a:endParaRPr lang="en-BE" sz="4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DAF695-1095-0D42-9B76-324D785F537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9713"/>
          <a:stretch/>
        </p:blipFill>
        <p:spPr>
          <a:xfrm>
            <a:off x="7884543" y="3233080"/>
            <a:ext cx="3503121" cy="200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31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7CFAC9FD-BAD6-47B4-9C11-BE23CEAC7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45B67B9C-9B45-4084-9BB5-187071EE9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65428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E5D0FA-F81A-F74B-82CF-597D8F0AE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76272" y="6446261"/>
            <a:ext cx="75354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C1B91D-8F40-C147-B79F-F4960F3914A7}"/>
              </a:ext>
            </a:extLst>
          </p:cNvPr>
          <p:cNvSpPr txBox="1"/>
          <p:nvPr/>
        </p:nvSpPr>
        <p:spPr>
          <a:xfrm>
            <a:off x="4826906" y="162232"/>
            <a:ext cx="35997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3200" dirty="0">
                <a:solidFill>
                  <a:schemeClr val="bg1"/>
                </a:solidFill>
              </a:rPr>
              <a:t>CMS centre – today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BD33BC1-848E-A14F-9C48-E30AD531A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13" y="0"/>
            <a:ext cx="103520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68A4B01-F881-4D4C-BFCA-D59756FB4D20}"/>
              </a:ext>
            </a:extLst>
          </p:cNvPr>
          <p:cNvSpPr txBox="1"/>
          <p:nvPr/>
        </p:nvSpPr>
        <p:spPr>
          <a:xfrm>
            <a:off x="1935165" y="162231"/>
            <a:ext cx="35997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3200" dirty="0">
                <a:solidFill>
                  <a:schemeClr val="bg1"/>
                </a:solidFill>
              </a:rPr>
              <a:t>CMS centre – today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DCA9CC-18D7-C842-A811-D745E3A0637D}"/>
              </a:ext>
            </a:extLst>
          </p:cNvPr>
          <p:cNvSpPr txBox="1"/>
          <p:nvPr/>
        </p:nvSpPr>
        <p:spPr>
          <a:xfrm>
            <a:off x="181351" y="4995504"/>
            <a:ext cx="535351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GB" sz="2800" dirty="0">
                <a:solidFill>
                  <a:schemeClr val="bg1"/>
                </a:solidFill>
              </a:rPr>
              <a:t>n</a:t>
            </a:r>
            <a:r>
              <a:rPr lang="en-BE" sz="2800" dirty="0">
                <a:solidFill>
                  <a:schemeClr val="bg1"/>
                </a:solidFill>
              </a:rPr>
              <a:t>ew furniture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GB" sz="2800" dirty="0">
                <a:solidFill>
                  <a:schemeClr val="bg1"/>
                </a:solidFill>
              </a:rPr>
              <a:t>b</a:t>
            </a:r>
            <a:r>
              <a:rPr lang="en-BE" sz="2800" dirty="0">
                <a:solidFill>
                  <a:schemeClr val="bg1"/>
                </a:solidFill>
              </a:rPr>
              <a:t>uild-in powerplugs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GB" sz="2800" dirty="0">
                <a:solidFill>
                  <a:schemeClr val="bg1"/>
                </a:solidFill>
              </a:rPr>
              <a:t>l</a:t>
            </a:r>
            <a:r>
              <a:rPr lang="en-BE" sz="2800" dirty="0">
                <a:solidFill>
                  <a:schemeClr val="bg1"/>
                </a:solidFill>
              </a:rPr>
              <a:t>arge e-screen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GB" sz="2800" dirty="0">
                <a:solidFill>
                  <a:schemeClr val="bg1"/>
                </a:solidFill>
              </a:rPr>
              <a:t>p</a:t>
            </a:r>
            <a:r>
              <a:rPr lang="en-BE" sz="2800" dirty="0">
                <a:solidFill>
                  <a:schemeClr val="bg1"/>
                </a:solidFill>
              </a:rPr>
              <a:t>rofessional audio/video system</a:t>
            </a:r>
          </a:p>
        </p:txBody>
      </p:sp>
    </p:spTree>
    <p:extLst>
      <p:ext uri="{BB962C8B-B14F-4D97-AF65-F5344CB8AC3E}">
        <p14:creationId xmlns:p14="http://schemas.microsoft.com/office/powerpoint/2010/main" val="9723564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7CFAC9FD-BAD6-47B4-9C11-BE23CEAC7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45B67B9C-9B45-4084-9BB5-187071EE9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65428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711A01-CAD7-EA42-B2BA-EC33666F5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655" y="1078264"/>
            <a:ext cx="4349687" cy="4701473"/>
          </a:xfrm>
        </p:spPr>
        <p:txBody>
          <a:bodyPr>
            <a:noAutofit/>
          </a:bodyPr>
          <a:lstStyle/>
          <a:p>
            <a:pPr algn="l"/>
            <a:r>
              <a:rPr lang="en-GB" sz="2400" dirty="0">
                <a:solidFill>
                  <a:srgbClr val="FFFFFF"/>
                </a:solidFill>
              </a:rPr>
              <a:t>Renovations of the CMS centre and the Eurodemo rooms are done!</a:t>
            </a:r>
            <a:br>
              <a:rPr lang="en-GB" sz="2400" dirty="0">
                <a:solidFill>
                  <a:srgbClr val="FFFFFF"/>
                </a:solidFill>
              </a:rPr>
            </a:br>
            <a:br>
              <a:rPr lang="en-GB" sz="2400" dirty="0">
                <a:solidFill>
                  <a:srgbClr val="FFFFFF"/>
                </a:solidFill>
              </a:rPr>
            </a:br>
            <a:r>
              <a:rPr lang="en-GB" sz="2400" dirty="0">
                <a:solidFill>
                  <a:srgbClr val="FFFFFF"/>
                </a:solidFill>
              </a:rPr>
              <a:t>These rooms have been transformed into excellent meeting and lecture rooms.</a:t>
            </a:r>
            <a:endParaRPr lang="en-BE" sz="2400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E5D0FA-F81A-F74B-82CF-597D8F0AE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76272" y="6446261"/>
            <a:ext cx="75354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040BF9-25D8-1E4B-B2FA-4414770F0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86" y="0"/>
            <a:ext cx="7570374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174B40B-3095-E047-AF70-960C9145E84C}"/>
              </a:ext>
            </a:extLst>
          </p:cNvPr>
          <p:cNvSpPr txBox="1"/>
          <p:nvPr/>
        </p:nvSpPr>
        <p:spPr>
          <a:xfrm>
            <a:off x="4826906" y="162232"/>
            <a:ext cx="41086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3200" dirty="0">
                <a:solidFill>
                  <a:schemeClr val="bg1"/>
                </a:solidFill>
              </a:rPr>
              <a:t>Eurodemo – previously </a:t>
            </a:r>
          </a:p>
        </p:txBody>
      </p:sp>
    </p:spTree>
    <p:extLst>
      <p:ext uri="{BB962C8B-B14F-4D97-AF65-F5344CB8AC3E}">
        <p14:creationId xmlns:p14="http://schemas.microsoft.com/office/powerpoint/2010/main" val="32246896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7CFAC9FD-BAD6-47B4-9C11-BE23CEAC7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45B67B9C-9B45-4084-9BB5-187071EE9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65428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711A01-CAD7-EA42-B2BA-EC33666F5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655" y="1078264"/>
            <a:ext cx="4349687" cy="4701473"/>
          </a:xfrm>
        </p:spPr>
        <p:txBody>
          <a:bodyPr>
            <a:noAutofit/>
          </a:bodyPr>
          <a:lstStyle/>
          <a:p>
            <a:pPr algn="l"/>
            <a:r>
              <a:rPr lang="en-GB" sz="2400" dirty="0">
                <a:solidFill>
                  <a:srgbClr val="FFFFFF"/>
                </a:solidFill>
              </a:rPr>
              <a:t>Renovations of the CMS centre and the Eurodemo rooms are done!</a:t>
            </a:r>
            <a:br>
              <a:rPr lang="en-GB" sz="2400" dirty="0">
                <a:solidFill>
                  <a:srgbClr val="FFFFFF"/>
                </a:solidFill>
              </a:rPr>
            </a:br>
            <a:br>
              <a:rPr lang="en-GB" sz="2400" dirty="0">
                <a:solidFill>
                  <a:srgbClr val="FFFFFF"/>
                </a:solidFill>
              </a:rPr>
            </a:br>
            <a:r>
              <a:rPr lang="en-GB" sz="2400" dirty="0">
                <a:solidFill>
                  <a:srgbClr val="FFFFFF"/>
                </a:solidFill>
              </a:rPr>
              <a:t>These rooms have been transformed into excellent meeting and lecture rooms.</a:t>
            </a:r>
            <a:endParaRPr lang="en-BE" sz="2400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E5D0FA-F81A-F74B-82CF-597D8F0AE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76272" y="6446261"/>
            <a:ext cx="75354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96A0BEFB-7600-9A42-86B8-D137F3504B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1" r="14486"/>
          <a:stretch/>
        </p:blipFill>
        <p:spPr bwMode="auto">
          <a:xfrm>
            <a:off x="4654286" y="0"/>
            <a:ext cx="75377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5213872-19AF-5A46-9BED-5B02BC76E7FE}"/>
              </a:ext>
            </a:extLst>
          </p:cNvPr>
          <p:cNvSpPr txBox="1"/>
          <p:nvPr/>
        </p:nvSpPr>
        <p:spPr>
          <a:xfrm>
            <a:off x="4826906" y="162232"/>
            <a:ext cx="33625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3200" dirty="0">
                <a:solidFill>
                  <a:schemeClr val="bg1"/>
                </a:solidFill>
              </a:rPr>
              <a:t>Eurodemo – today </a:t>
            </a:r>
          </a:p>
        </p:txBody>
      </p:sp>
    </p:spTree>
    <p:extLst>
      <p:ext uri="{BB962C8B-B14F-4D97-AF65-F5344CB8AC3E}">
        <p14:creationId xmlns:p14="http://schemas.microsoft.com/office/powerpoint/2010/main" val="11832445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7CFAC9FD-BAD6-47B4-9C11-BE23CEAC7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45B67B9C-9B45-4084-9BB5-187071EE9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65428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E5D0FA-F81A-F74B-82CF-597D8F0AE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76272" y="6446261"/>
            <a:ext cx="75354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5C3870C3-1AB6-2E48-9297-B25D06312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13" y="0"/>
            <a:ext cx="103520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FFB6C23-D507-CA4F-900F-48140785AEDC}"/>
              </a:ext>
            </a:extLst>
          </p:cNvPr>
          <p:cNvSpPr txBox="1"/>
          <p:nvPr/>
        </p:nvSpPr>
        <p:spPr>
          <a:xfrm>
            <a:off x="2118430" y="208531"/>
            <a:ext cx="33625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3200" dirty="0">
                <a:solidFill>
                  <a:schemeClr val="bg1"/>
                </a:solidFill>
              </a:rPr>
              <a:t>Eurodemo – today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8DB394-C3E5-174D-8B5D-B02072F422FF}"/>
              </a:ext>
            </a:extLst>
          </p:cNvPr>
          <p:cNvSpPr txBox="1"/>
          <p:nvPr/>
        </p:nvSpPr>
        <p:spPr>
          <a:xfrm>
            <a:off x="160005" y="3221952"/>
            <a:ext cx="6833794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GB" sz="2800" dirty="0">
                <a:solidFill>
                  <a:schemeClr val="bg1"/>
                </a:solidFill>
              </a:rPr>
              <a:t>new floor &amp; ceiling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GB" sz="2800" dirty="0">
                <a:solidFill>
                  <a:schemeClr val="bg1"/>
                </a:solidFill>
              </a:rPr>
              <a:t>repainted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GB" sz="2800" dirty="0">
                <a:solidFill>
                  <a:schemeClr val="bg1"/>
                </a:solidFill>
              </a:rPr>
              <a:t>n</a:t>
            </a:r>
            <a:r>
              <a:rPr lang="en-BE" sz="2800" dirty="0">
                <a:solidFill>
                  <a:schemeClr val="bg1"/>
                </a:solidFill>
              </a:rPr>
              <a:t>ew furniture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GB" sz="2800" dirty="0">
                <a:solidFill>
                  <a:schemeClr val="bg1"/>
                </a:solidFill>
              </a:rPr>
              <a:t>teacher standing desk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GB" sz="2800" dirty="0">
                <a:solidFill>
                  <a:schemeClr val="bg1"/>
                </a:solidFill>
              </a:rPr>
              <a:t>b</a:t>
            </a:r>
            <a:r>
              <a:rPr lang="en-BE" sz="2800" dirty="0">
                <a:solidFill>
                  <a:schemeClr val="bg1"/>
                </a:solidFill>
              </a:rPr>
              <a:t>uild-on powerplugs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chemeClr val="bg1"/>
                </a:solidFill>
              </a:rPr>
              <a:t>new black boards</a:t>
            </a:r>
            <a:endParaRPr lang="en-BE" sz="2800" dirty="0">
              <a:solidFill>
                <a:schemeClr val="bg1"/>
              </a:solidFill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GB" sz="2800" dirty="0">
                <a:solidFill>
                  <a:schemeClr val="bg1"/>
                </a:solidFill>
              </a:rPr>
              <a:t>p</a:t>
            </a:r>
            <a:r>
              <a:rPr lang="en-BE" sz="2800" dirty="0">
                <a:solidFill>
                  <a:schemeClr val="bg1"/>
                </a:solidFill>
              </a:rPr>
              <a:t>rofessional audio/video system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GB" sz="2800" dirty="0">
                <a:solidFill>
                  <a:schemeClr val="bg1"/>
                </a:solidFill>
              </a:rPr>
              <a:t>wooden h</a:t>
            </a:r>
            <a:r>
              <a:rPr lang="en-BE" sz="2800" dirty="0">
                <a:solidFill>
                  <a:schemeClr val="bg1"/>
                </a:solidFill>
              </a:rPr>
              <a:t>igh-table (similar to social room)</a:t>
            </a:r>
          </a:p>
        </p:txBody>
      </p:sp>
    </p:spTree>
    <p:extLst>
      <p:ext uri="{BB962C8B-B14F-4D97-AF65-F5344CB8AC3E}">
        <p14:creationId xmlns:p14="http://schemas.microsoft.com/office/powerpoint/2010/main" val="40248708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7CFAC9FD-BAD6-47B4-9C11-BE23CEAC7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45B67B9C-9B45-4084-9BB5-187071EE9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65428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711A01-CAD7-EA42-B2BA-EC33666F5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655" y="1078264"/>
            <a:ext cx="2680867" cy="4701473"/>
          </a:xfrm>
        </p:spPr>
        <p:txBody>
          <a:bodyPr>
            <a:noAutofit/>
          </a:bodyPr>
          <a:lstStyle/>
          <a:p>
            <a:pPr algn="l"/>
            <a:r>
              <a:rPr lang="en-GB" sz="2400" dirty="0">
                <a:solidFill>
                  <a:srgbClr val="FFFFFF"/>
                </a:solidFill>
              </a:rPr>
              <a:t>Additionally, the Jacques </a:t>
            </a:r>
            <a:r>
              <a:rPr lang="en-GB" sz="2400" dirty="0" err="1">
                <a:solidFill>
                  <a:srgbClr val="FFFFFF"/>
                </a:solidFill>
              </a:rPr>
              <a:t>Lemonne</a:t>
            </a:r>
            <a:r>
              <a:rPr lang="en-GB" sz="2400" dirty="0">
                <a:solidFill>
                  <a:srgbClr val="FFFFFF"/>
                </a:solidFill>
              </a:rPr>
              <a:t> and Jean </a:t>
            </a:r>
            <a:r>
              <a:rPr lang="en-GB" sz="2400" dirty="0" err="1">
                <a:solidFill>
                  <a:srgbClr val="FFFFFF"/>
                </a:solidFill>
              </a:rPr>
              <a:t>Sacton</a:t>
            </a:r>
            <a:r>
              <a:rPr lang="en-GB" sz="2400" dirty="0">
                <a:solidFill>
                  <a:srgbClr val="FFFFFF"/>
                </a:solidFill>
              </a:rPr>
              <a:t> rooms on the 1G level look much nicer today!</a:t>
            </a:r>
            <a:br>
              <a:rPr lang="en-GB" sz="2400" dirty="0">
                <a:solidFill>
                  <a:srgbClr val="FFFFFF"/>
                </a:solidFill>
              </a:rPr>
            </a:br>
            <a:br>
              <a:rPr lang="en-GB" sz="2400" dirty="0">
                <a:solidFill>
                  <a:srgbClr val="FFFFFF"/>
                </a:solidFill>
              </a:rPr>
            </a:br>
            <a:endParaRPr lang="en-BE" sz="2400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E5D0FA-F81A-F74B-82CF-597D8F0AE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76272" y="6446261"/>
            <a:ext cx="75354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545CEEF2-58D4-2741-B4F0-CA746F104E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6" r="4561"/>
          <a:stretch/>
        </p:blipFill>
        <p:spPr bwMode="auto">
          <a:xfrm>
            <a:off x="3024850" y="0"/>
            <a:ext cx="91671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CC5884-7CEB-EF4A-8BFD-31AB978F6556}"/>
              </a:ext>
            </a:extLst>
          </p:cNvPr>
          <p:cNvSpPr txBox="1"/>
          <p:nvPr/>
        </p:nvSpPr>
        <p:spPr>
          <a:xfrm>
            <a:off x="3379262" y="231680"/>
            <a:ext cx="55971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3200" dirty="0">
                <a:solidFill>
                  <a:schemeClr val="bg1"/>
                </a:solidFill>
              </a:rPr>
              <a:t>Jacques Lemonne room – today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E64DD3-AAB4-8C4E-ABF7-235D2B9DEA0E}"/>
              </a:ext>
            </a:extLst>
          </p:cNvPr>
          <p:cNvSpPr txBox="1"/>
          <p:nvPr/>
        </p:nvSpPr>
        <p:spPr>
          <a:xfrm>
            <a:off x="189655" y="6103100"/>
            <a:ext cx="38387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GB" sz="2800" dirty="0">
                <a:solidFill>
                  <a:schemeClr val="bg1"/>
                </a:solidFill>
              </a:rPr>
              <a:t>teacher standing desk</a:t>
            </a:r>
          </a:p>
        </p:txBody>
      </p:sp>
    </p:spTree>
    <p:extLst>
      <p:ext uri="{BB962C8B-B14F-4D97-AF65-F5344CB8AC3E}">
        <p14:creationId xmlns:p14="http://schemas.microsoft.com/office/powerpoint/2010/main" val="4770007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7CFAC9FD-BAD6-47B4-9C11-BE23CEAC7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45B67B9C-9B45-4084-9BB5-187071EE9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65428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711A01-CAD7-EA42-B2BA-EC33666F5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655" y="1078264"/>
            <a:ext cx="2680867" cy="4701473"/>
          </a:xfrm>
        </p:spPr>
        <p:txBody>
          <a:bodyPr>
            <a:noAutofit/>
          </a:bodyPr>
          <a:lstStyle/>
          <a:p>
            <a:pPr algn="l"/>
            <a:r>
              <a:rPr lang="en-GB" sz="2400" dirty="0">
                <a:solidFill>
                  <a:srgbClr val="FFFFFF"/>
                </a:solidFill>
              </a:rPr>
              <a:t>Additionally, the Jacques </a:t>
            </a:r>
            <a:r>
              <a:rPr lang="en-GB" sz="2400" dirty="0" err="1">
                <a:solidFill>
                  <a:srgbClr val="FFFFFF"/>
                </a:solidFill>
              </a:rPr>
              <a:t>Lemonne</a:t>
            </a:r>
            <a:r>
              <a:rPr lang="en-GB" sz="2400" dirty="0">
                <a:solidFill>
                  <a:srgbClr val="FFFFFF"/>
                </a:solidFill>
              </a:rPr>
              <a:t> and Jean </a:t>
            </a:r>
            <a:r>
              <a:rPr lang="en-GB" sz="2400" dirty="0" err="1">
                <a:solidFill>
                  <a:srgbClr val="FFFFFF"/>
                </a:solidFill>
              </a:rPr>
              <a:t>Sacton</a:t>
            </a:r>
            <a:r>
              <a:rPr lang="en-GB" sz="2400" dirty="0">
                <a:solidFill>
                  <a:srgbClr val="FFFFFF"/>
                </a:solidFill>
              </a:rPr>
              <a:t> rooms on the 1G level look much nicer today!</a:t>
            </a:r>
            <a:br>
              <a:rPr lang="en-GB" sz="2400" dirty="0">
                <a:solidFill>
                  <a:srgbClr val="FFFFFF"/>
                </a:solidFill>
              </a:rPr>
            </a:br>
            <a:br>
              <a:rPr lang="en-GB" sz="2400" dirty="0">
                <a:solidFill>
                  <a:srgbClr val="FFFFFF"/>
                </a:solidFill>
              </a:rPr>
            </a:br>
            <a:endParaRPr lang="en-BE" sz="2400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E5D0FA-F81A-F74B-82CF-597D8F0AE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76272" y="6446261"/>
            <a:ext cx="75354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51CD4627-BB07-274F-AC77-5C96269BBA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"/>
          <a:stretch/>
        </p:blipFill>
        <p:spPr bwMode="auto">
          <a:xfrm>
            <a:off x="2870522" y="0"/>
            <a:ext cx="93214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A6C21B8-CEBB-AF49-83F6-09AE6B908650}"/>
              </a:ext>
            </a:extLst>
          </p:cNvPr>
          <p:cNvSpPr txBox="1"/>
          <p:nvPr/>
        </p:nvSpPr>
        <p:spPr>
          <a:xfrm>
            <a:off x="3379262" y="231680"/>
            <a:ext cx="46585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3200" dirty="0">
                <a:solidFill>
                  <a:schemeClr val="bg1"/>
                </a:solidFill>
              </a:rPr>
              <a:t>Jean Sacton room – today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B03A15-EB2E-0C47-A0A2-ABEBF59C0A36}"/>
              </a:ext>
            </a:extLst>
          </p:cNvPr>
          <p:cNvSpPr txBox="1"/>
          <p:nvPr/>
        </p:nvSpPr>
        <p:spPr>
          <a:xfrm>
            <a:off x="160005" y="5687359"/>
            <a:ext cx="383874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GB" sz="2800" dirty="0">
                <a:solidFill>
                  <a:schemeClr val="bg1"/>
                </a:solidFill>
              </a:rPr>
              <a:t>teacher standing desk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GB" sz="2800" dirty="0">
                <a:solidFill>
                  <a:schemeClr val="bg1"/>
                </a:solidFill>
              </a:rPr>
              <a:t>b</a:t>
            </a:r>
            <a:r>
              <a:rPr lang="en-BE" sz="2800" dirty="0">
                <a:solidFill>
                  <a:schemeClr val="bg1"/>
                </a:solidFill>
              </a:rPr>
              <a:t>uild-on powerplugs</a:t>
            </a:r>
          </a:p>
        </p:txBody>
      </p:sp>
    </p:spTree>
    <p:extLst>
      <p:ext uri="{BB962C8B-B14F-4D97-AF65-F5344CB8AC3E}">
        <p14:creationId xmlns:p14="http://schemas.microsoft.com/office/powerpoint/2010/main" val="15946023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7CFAC9FD-BAD6-47B4-9C11-BE23CEAC7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45B67B9C-9B45-4084-9BB5-187071EE9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65428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711A01-CAD7-EA42-B2BA-EC33666F5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655" y="1078264"/>
            <a:ext cx="4349687" cy="4701473"/>
          </a:xfrm>
        </p:spPr>
        <p:txBody>
          <a:bodyPr>
            <a:noAutofit/>
          </a:bodyPr>
          <a:lstStyle/>
          <a:p>
            <a:pPr algn="l"/>
            <a:r>
              <a:rPr lang="en-GB" sz="2400" dirty="0">
                <a:solidFill>
                  <a:srgbClr val="FFFFFF"/>
                </a:solidFill>
              </a:rPr>
              <a:t>Renovations of the CMS centre and the Eurodemo rooms are done!</a:t>
            </a:r>
            <a:br>
              <a:rPr lang="en-GB" sz="2400" dirty="0">
                <a:solidFill>
                  <a:srgbClr val="FFFFFF"/>
                </a:solidFill>
              </a:rPr>
            </a:br>
            <a:br>
              <a:rPr lang="en-GB" sz="2400" dirty="0">
                <a:solidFill>
                  <a:srgbClr val="FFFFFF"/>
                </a:solidFill>
              </a:rPr>
            </a:br>
            <a:r>
              <a:rPr lang="en-GB" sz="2400" dirty="0">
                <a:solidFill>
                  <a:srgbClr val="FFFFFF"/>
                </a:solidFill>
              </a:rPr>
              <a:t>These rooms have been transformed into excellent meeting and lecture rooms.</a:t>
            </a:r>
            <a:endParaRPr lang="en-BE" sz="2400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E5D0FA-F81A-F74B-82CF-597D8F0AE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76272" y="6446261"/>
            <a:ext cx="75354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16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FFFDE2-7C68-A241-92E5-223D829BEB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904"/>
          <a:stretch/>
        </p:blipFill>
        <p:spPr>
          <a:xfrm rot="16200000">
            <a:off x="5612271" y="-154110"/>
            <a:ext cx="5634271" cy="740082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B8DEE6E-8AE3-E342-914B-5B2021432E1E}"/>
              </a:ext>
            </a:extLst>
          </p:cNvPr>
          <p:cNvSpPr/>
          <p:nvPr/>
        </p:nvSpPr>
        <p:spPr>
          <a:xfrm>
            <a:off x="8716295" y="2979833"/>
            <a:ext cx="575188" cy="45556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FECB3B-B840-B048-9401-AB96DC993D9D}"/>
              </a:ext>
            </a:extLst>
          </p:cNvPr>
          <p:cNvSpPr/>
          <p:nvPr/>
        </p:nvSpPr>
        <p:spPr>
          <a:xfrm>
            <a:off x="7328775" y="3392788"/>
            <a:ext cx="686503" cy="43507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20801C-21B7-BC42-89BD-5324A4A4E800}"/>
              </a:ext>
            </a:extLst>
          </p:cNvPr>
          <p:cNvSpPr txBox="1"/>
          <p:nvPr/>
        </p:nvSpPr>
        <p:spPr>
          <a:xfrm>
            <a:off x="8775290" y="1042052"/>
            <a:ext cx="1460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400" dirty="0">
                <a:solidFill>
                  <a:srgbClr val="C00000"/>
                </a:solidFill>
              </a:rPr>
              <a:t>Eurodemo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EED8A43-F877-1345-B3A1-C8CFA21B6110}"/>
              </a:ext>
            </a:extLst>
          </p:cNvPr>
          <p:cNvCxnSpPr>
            <a:cxnSpLocks/>
            <a:stCxn id="10" idx="0"/>
          </p:cNvCxnSpPr>
          <p:nvPr/>
        </p:nvCxnSpPr>
        <p:spPr>
          <a:xfrm flipV="1">
            <a:off x="9003889" y="1497621"/>
            <a:ext cx="457904" cy="1482212"/>
          </a:xfrm>
          <a:prstGeom prst="straightConnector1">
            <a:avLst/>
          </a:prstGeom>
          <a:ln w="31750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02533C9-656C-954E-87A6-9822B2DD4F69}"/>
              </a:ext>
            </a:extLst>
          </p:cNvPr>
          <p:cNvSpPr txBox="1"/>
          <p:nvPr/>
        </p:nvSpPr>
        <p:spPr>
          <a:xfrm>
            <a:off x="5823909" y="5281860"/>
            <a:ext cx="16403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400" dirty="0">
                <a:solidFill>
                  <a:srgbClr val="C00000"/>
                </a:solidFill>
              </a:rPr>
              <a:t>CMS centre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E5508CB-D2C0-864B-A44F-57DDB851740E}"/>
              </a:ext>
            </a:extLst>
          </p:cNvPr>
          <p:cNvCxnSpPr>
            <a:cxnSpLocks/>
            <a:endCxn id="17" idx="0"/>
          </p:cNvCxnSpPr>
          <p:nvPr/>
        </p:nvCxnSpPr>
        <p:spPr>
          <a:xfrm flipH="1">
            <a:off x="6644070" y="3849989"/>
            <a:ext cx="953368" cy="1431871"/>
          </a:xfrm>
          <a:prstGeom prst="straightConnector1">
            <a:avLst/>
          </a:prstGeom>
          <a:ln w="31750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8B92AF3-78D6-3B43-BCE0-8152C41E836F}"/>
              </a:ext>
            </a:extLst>
          </p:cNvPr>
          <p:cNvSpPr txBox="1"/>
          <p:nvPr/>
        </p:nvSpPr>
        <p:spPr>
          <a:xfrm>
            <a:off x="1077172" y="811219"/>
            <a:ext cx="24577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3600" dirty="0">
                <a:solidFill>
                  <a:srgbClr val="FF5541"/>
                </a:solidFill>
              </a:rPr>
              <a:t>New names!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A64E60-C205-0B47-8F93-FE9DF1C244CC}"/>
              </a:ext>
            </a:extLst>
          </p:cNvPr>
          <p:cNvSpPr txBox="1"/>
          <p:nvPr/>
        </p:nvSpPr>
        <p:spPr>
          <a:xfrm>
            <a:off x="8302028" y="905340"/>
            <a:ext cx="2728178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BE" sz="2800" b="1" dirty="0">
                <a:solidFill>
                  <a:srgbClr val="0070C0"/>
                </a:solidFill>
              </a:rPr>
              <a:t>Neutrino Room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2804E4-DDCE-6745-8658-8F404CBA7D34}"/>
              </a:ext>
            </a:extLst>
          </p:cNvPr>
          <p:cNvSpPr txBox="1"/>
          <p:nvPr/>
        </p:nvSpPr>
        <p:spPr>
          <a:xfrm>
            <a:off x="5430570" y="5330781"/>
            <a:ext cx="2728178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BE" sz="2800" b="1" dirty="0">
                <a:solidFill>
                  <a:srgbClr val="0070C0"/>
                </a:solidFill>
              </a:rPr>
              <a:t>Z Room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F55905-1E43-1E4A-BBF7-7E9E488F5E84}"/>
              </a:ext>
            </a:extLst>
          </p:cNvPr>
          <p:cNvSpPr txBox="1"/>
          <p:nvPr/>
        </p:nvSpPr>
        <p:spPr>
          <a:xfrm>
            <a:off x="4949742" y="126606"/>
            <a:ext cx="7273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dirty="0">
                <a:solidFill>
                  <a:srgbClr val="0070C0"/>
                </a:solidFill>
              </a:rPr>
              <a:t>The IIHE has a very long and succesful tradition in neutrino research with neutrinos both from beams and from the cosmos.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7F9C038-F95F-694F-B75F-0CFEB2BABE43}"/>
              </a:ext>
            </a:extLst>
          </p:cNvPr>
          <p:cNvSpPr txBox="1"/>
          <p:nvPr/>
        </p:nvSpPr>
        <p:spPr>
          <a:xfrm>
            <a:off x="4747102" y="6008616"/>
            <a:ext cx="7400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dirty="0">
                <a:solidFill>
                  <a:srgbClr val="0070C0"/>
                </a:solidFill>
              </a:rPr>
              <a:t>At the IIHE one of the first weak neutral current interactions was discovered in the analysis of bubble-chamber pictures of the Gargamelle experiment. </a:t>
            </a:r>
          </a:p>
        </p:txBody>
      </p:sp>
    </p:spTree>
    <p:extLst>
      <p:ext uri="{BB962C8B-B14F-4D97-AF65-F5344CB8AC3E}">
        <p14:creationId xmlns:p14="http://schemas.microsoft.com/office/powerpoint/2010/main" val="24477886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 animBg="1"/>
      <p:bldP spid="6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7CFAC9FD-BAD6-47B4-9C11-BE23CEAC7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45B67B9C-9B45-4084-9BB5-187071EE9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65428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711A01-CAD7-EA42-B2BA-EC33666F5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655" y="1078264"/>
            <a:ext cx="4349687" cy="4701473"/>
          </a:xfrm>
        </p:spPr>
        <p:txBody>
          <a:bodyPr>
            <a:noAutofit/>
          </a:bodyPr>
          <a:lstStyle/>
          <a:p>
            <a:pPr algn="l"/>
            <a:r>
              <a:rPr lang="en-GB" sz="2400" dirty="0">
                <a:solidFill>
                  <a:srgbClr val="FFFFFF"/>
                </a:solidFill>
              </a:rPr>
              <a:t>Renovations of the CMS centre and the Eurodemo rooms are done!</a:t>
            </a:r>
            <a:br>
              <a:rPr lang="en-GB" sz="2400" dirty="0">
                <a:solidFill>
                  <a:srgbClr val="FFFFFF"/>
                </a:solidFill>
              </a:rPr>
            </a:br>
            <a:br>
              <a:rPr lang="en-GB" sz="2400" dirty="0">
                <a:solidFill>
                  <a:srgbClr val="FFFFFF"/>
                </a:solidFill>
              </a:rPr>
            </a:br>
            <a:r>
              <a:rPr lang="en-GB" sz="2400" dirty="0">
                <a:solidFill>
                  <a:srgbClr val="FFFFFF"/>
                </a:solidFill>
              </a:rPr>
              <a:t>These rooms have been transformed into excellent meeting and lecture rooms.</a:t>
            </a:r>
            <a:endParaRPr lang="en-BE" sz="2400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E5D0FA-F81A-F74B-82CF-597D8F0AE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76272" y="6446261"/>
            <a:ext cx="75354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FFFDE2-7C68-A241-92E5-223D829BEB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904"/>
          <a:stretch/>
        </p:blipFill>
        <p:spPr>
          <a:xfrm rot="16200000">
            <a:off x="5612271" y="-154110"/>
            <a:ext cx="5634271" cy="740082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B8DEE6E-8AE3-E342-914B-5B2021432E1E}"/>
              </a:ext>
            </a:extLst>
          </p:cNvPr>
          <p:cNvSpPr/>
          <p:nvPr/>
        </p:nvSpPr>
        <p:spPr>
          <a:xfrm>
            <a:off x="8716295" y="2979833"/>
            <a:ext cx="575188" cy="45556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FECB3B-B840-B048-9401-AB96DC993D9D}"/>
              </a:ext>
            </a:extLst>
          </p:cNvPr>
          <p:cNvSpPr/>
          <p:nvPr/>
        </p:nvSpPr>
        <p:spPr>
          <a:xfrm>
            <a:off x="7328775" y="3392788"/>
            <a:ext cx="686503" cy="43507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20801C-21B7-BC42-89BD-5324A4A4E800}"/>
              </a:ext>
            </a:extLst>
          </p:cNvPr>
          <p:cNvSpPr txBox="1"/>
          <p:nvPr/>
        </p:nvSpPr>
        <p:spPr>
          <a:xfrm>
            <a:off x="8775290" y="1042052"/>
            <a:ext cx="1460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400" dirty="0">
                <a:solidFill>
                  <a:srgbClr val="C00000"/>
                </a:solidFill>
              </a:rPr>
              <a:t>Eurodemo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EED8A43-F877-1345-B3A1-C8CFA21B6110}"/>
              </a:ext>
            </a:extLst>
          </p:cNvPr>
          <p:cNvCxnSpPr>
            <a:cxnSpLocks/>
            <a:stCxn id="10" idx="0"/>
          </p:cNvCxnSpPr>
          <p:nvPr/>
        </p:nvCxnSpPr>
        <p:spPr>
          <a:xfrm flipV="1">
            <a:off x="9003889" y="1497621"/>
            <a:ext cx="457904" cy="1482212"/>
          </a:xfrm>
          <a:prstGeom prst="straightConnector1">
            <a:avLst/>
          </a:prstGeom>
          <a:ln w="31750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02533C9-656C-954E-87A6-9822B2DD4F69}"/>
              </a:ext>
            </a:extLst>
          </p:cNvPr>
          <p:cNvSpPr txBox="1"/>
          <p:nvPr/>
        </p:nvSpPr>
        <p:spPr>
          <a:xfrm>
            <a:off x="5823909" y="5281860"/>
            <a:ext cx="16403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400" dirty="0">
                <a:solidFill>
                  <a:srgbClr val="C00000"/>
                </a:solidFill>
              </a:rPr>
              <a:t>CMS centre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E5508CB-D2C0-864B-A44F-57DDB851740E}"/>
              </a:ext>
            </a:extLst>
          </p:cNvPr>
          <p:cNvCxnSpPr>
            <a:cxnSpLocks/>
            <a:endCxn id="17" idx="0"/>
          </p:cNvCxnSpPr>
          <p:nvPr/>
        </p:nvCxnSpPr>
        <p:spPr>
          <a:xfrm flipH="1">
            <a:off x="6644070" y="3849989"/>
            <a:ext cx="953368" cy="1431871"/>
          </a:xfrm>
          <a:prstGeom prst="straightConnector1">
            <a:avLst/>
          </a:prstGeom>
          <a:ln w="31750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8B92AF3-78D6-3B43-BCE0-8152C41E836F}"/>
              </a:ext>
            </a:extLst>
          </p:cNvPr>
          <p:cNvSpPr txBox="1"/>
          <p:nvPr/>
        </p:nvSpPr>
        <p:spPr>
          <a:xfrm>
            <a:off x="1077172" y="811219"/>
            <a:ext cx="24577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3600" dirty="0">
                <a:solidFill>
                  <a:srgbClr val="FF5541"/>
                </a:solidFill>
              </a:rPr>
              <a:t>New names!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A64E60-C205-0B47-8F93-FE9DF1C244CC}"/>
              </a:ext>
            </a:extLst>
          </p:cNvPr>
          <p:cNvSpPr txBox="1"/>
          <p:nvPr/>
        </p:nvSpPr>
        <p:spPr>
          <a:xfrm>
            <a:off x="8302028" y="905340"/>
            <a:ext cx="2728178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BE" sz="2800" b="1" dirty="0">
                <a:solidFill>
                  <a:srgbClr val="0070C0"/>
                </a:solidFill>
              </a:rPr>
              <a:t>Neutrino Room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2804E4-DDCE-6745-8658-8F404CBA7D34}"/>
              </a:ext>
            </a:extLst>
          </p:cNvPr>
          <p:cNvSpPr txBox="1"/>
          <p:nvPr/>
        </p:nvSpPr>
        <p:spPr>
          <a:xfrm>
            <a:off x="5430570" y="5330781"/>
            <a:ext cx="2728178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BE" sz="2800" b="1" dirty="0">
                <a:solidFill>
                  <a:srgbClr val="0070C0"/>
                </a:solidFill>
              </a:rPr>
              <a:t>Z Room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F55905-1E43-1E4A-BBF7-7E9E488F5E84}"/>
              </a:ext>
            </a:extLst>
          </p:cNvPr>
          <p:cNvSpPr txBox="1"/>
          <p:nvPr/>
        </p:nvSpPr>
        <p:spPr>
          <a:xfrm>
            <a:off x="4949742" y="126606"/>
            <a:ext cx="7273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dirty="0">
                <a:solidFill>
                  <a:srgbClr val="0070C0"/>
                </a:solidFill>
              </a:rPr>
              <a:t>The IIHE has a very long and succesful tradition in neutrino research with neutrinos both from beams and from the cosmos.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7F9C038-F95F-694F-B75F-0CFEB2BABE43}"/>
              </a:ext>
            </a:extLst>
          </p:cNvPr>
          <p:cNvSpPr txBox="1"/>
          <p:nvPr/>
        </p:nvSpPr>
        <p:spPr>
          <a:xfrm>
            <a:off x="4747102" y="6008616"/>
            <a:ext cx="7400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dirty="0">
                <a:solidFill>
                  <a:srgbClr val="0070C0"/>
                </a:solidFill>
              </a:rPr>
              <a:t>At the IIHE one of the first weak neutral current interactions was discovered in the analysis of bubble-chamber pictures of the Gargamelle experiment.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A6F9F06-B350-F042-9894-080BCB38BF56}"/>
              </a:ext>
            </a:extLst>
          </p:cNvPr>
          <p:cNvSpPr txBox="1"/>
          <p:nvPr/>
        </p:nvSpPr>
        <p:spPr>
          <a:xfrm>
            <a:off x="5430570" y="2984471"/>
            <a:ext cx="5945702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BE" sz="80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n-BE" sz="2400" dirty="0">
                <a:solidFill>
                  <a:schemeClr val="accent6">
                    <a:lumMod val="50000"/>
                  </a:schemeClr>
                </a:solidFill>
              </a:rPr>
              <a:t>Great thanks especially to </a:t>
            </a:r>
          </a:p>
          <a:p>
            <a:pPr algn="ctr"/>
            <a:r>
              <a:rPr lang="en-BE" sz="2400" dirty="0">
                <a:solidFill>
                  <a:schemeClr val="accent6">
                    <a:lumMod val="50000"/>
                  </a:schemeClr>
                </a:solidFill>
              </a:rPr>
              <a:t>Adriano, Audrey, Olivier, Patrick, Sofie</a:t>
            </a:r>
          </a:p>
          <a:p>
            <a:pPr algn="ctr"/>
            <a:endParaRPr lang="en-BE" sz="8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76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 animBg="1"/>
      <p:bldP spid="6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3AAA9-0DFA-034A-B881-04E9DD88C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331807"/>
            <a:ext cx="10353762" cy="1257300"/>
          </a:xfrm>
        </p:spPr>
        <p:txBody>
          <a:bodyPr/>
          <a:lstStyle/>
          <a:p>
            <a:r>
              <a:rPr lang="en-GB" dirty="0">
                <a:solidFill>
                  <a:srgbClr val="002060"/>
                </a:solidFill>
              </a:rPr>
              <a:t>I</a:t>
            </a:r>
            <a:r>
              <a:rPr lang="en-BE" dirty="0">
                <a:solidFill>
                  <a:srgbClr val="002060"/>
                </a:solidFill>
              </a:rPr>
              <a:t>mportant milestone in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3AF87C-1A4B-454A-B1DD-998984157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7" name="12-point Star 6">
            <a:extLst>
              <a:ext uri="{FF2B5EF4-FFF2-40B4-BE49-F238E27FC236}">
                <a16:creationId xmlns:a16="http://schemas.microsoft.com/office/drawing/2014/main" id="{81DB4DF6-FA08-4447-A42D-CA55EAF248AC}"/>
              </a:ext>
            </a:extLst>
          </p:cNvPr>
          <p:cNvSpPr/>
          <p:nvPr/>
        </p:nvSpPr>
        <p:spPr>
          <a:xfrm rot="1271868">
            <a:off x="6270585" y="2433762"/>
            <a:ext cx="2776690" cy="1711193"/>
          </a:xfrm>
          <a:prstGeom prst="star12">
            <a:avLst>
              <a:gd name="adj" fmla="val 40891"/>
            </a:avLst>
          </a:prstGeom>
          <a:blipFill>
            <a:blip r:embed="rId2"/>
            <a:tile tx="0" ty="0" sx="100000" sy="100000" flip="none" algn="tl"/>
          </a:blip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 sz="8000" b="1" dirty="0">
                <a:solidFill>
                  <a:srgbClr val="0070C0"/>
                </a:solidFill>
                <a:latin typeface="Eras Bold ITC" panose="020B0602030504020804" pitchFamily="34" charset="77"/>
                <a:cs typeface="Eras Medium ITC" panose="020F0502020204030204" pitchFamily="34" charset="0"/>
              </a:rPr>
              <a:t>50</a:t>
            </a:r>
          </a:p>
        </p:txBody>
      </p:sp>
      <p:pic>
        <p:nvPicPr>
          <p:cNvPr id="9" name="Picture 2" descr="iihe.ac.be">
            <a:extLst>
              <a:ext uri="{FF2B5EF4-FFF2-40B4-BE49-F238E27FC236}">
                <a16:creationId xmlns:a16="http://schemas.microsoft.com/office/drawing/2014/main" id="{344EBFC3-3A00-5E47-8158-0EA72FBCB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029" y="2880688"/>
            <a:ext cx="5196257" cy="239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30465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DAB482FD-C684-4DAA-AC4C-1739F51A98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711A01-CAD7-EA42-B2BA-EC33666F5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9236" y="1097280"/>
            <a:ext cx="6043875" cy="46268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5400" dirty="0">
                <a:solidFill>
                  <a:schemeClr val="tx1"/>
                </a:solidFill>
              </a:rPr>
              <a:t>Our science</a:t>
            </a:r>
          </a:p>
        </p:txBody>
      </p:sp>
      <p:cxnSp>
        <p:nvCxnSpPr>
          <p:cNvPr id="16" name="Straight Connector 10">
            <a:extLst>
              <a:ext uri="{FF2B5EF4-FFF2-40B4-BE49-F238E27FC236}">
                <a16:creationId xmlns:a16="http://schemas.microsoft.com/office/drawing/2014/main" id="{2DAA738B-EDF5-4694-B25A-3488245BC8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605" y="2057399"/>
            <a:ext cx="0" cy="27432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22959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7CFAC9FD-BAD6-47B4-9C11-BE23CEAC7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5B67B9C-9B45-4084-9BB5-187071EE9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65428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711A01-CAD7-EA42-B2BA-EC33666F5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916" y="1078264"/>
            <a:ext cx="3422930" cy="4701473"/>
          </a:xfrm>
        </p:spPr>
        <p:txBody>
          <a:bodyPr>
            <a:normAutofit/>
          </a:bodyPr>
          <a:lstStyle/>
          <a:p>
            <a:pPr algn="r"/>
            <a:r>
              <a:rPr lang="en-GB" sz="4400">
                <a:solidFill>
                  <a:srgbClr val="FFFFFF"/>
                </a:solidFill>
              </a:rPr>
              <a:t>Welcome</a:t>
            </a:r>
            <a:endParaRPr lang="en-BE" sz="4400">
              <a:solidFill>
                <a:srgbClr val="FFFFFF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D73B05F-EF9E-3B4C-9D14-8AC70B1709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4167" y="1078263"/>
            <a:ext cx="6743536" cy="4701474"/>
          </a:xfrm>
          <a:effectLst/>
        </p:spPr>
        <p:txBody>
          <a:bodyPr anchor="ctr">
            <a:normAutofit/>
          </a:bodyPr>
          <a:lstStyle/>
          <a:p>
            <a:pPr>
              <a:buClr>
                <a:srgbClr val="002060"/>
              </a:buClr>
            </a:pPr>
            <a:r>
              <a:rPr lang="en-GB" sz="2800" dirty="0">
                <a:effectLst/>
              </a:rPr>
              <a:t>News from the directors</a:t>
            </a:r>
          </a:p>
          <a:p>
            <a:pPr>
              <a:buClr>
                <a:srgbClr val="002060"/>
              </a:buClr>
            </a:pPr>
            <a:endParaRPr lang="en-GB" sz="2800" dirty="0">
              <a:effectLst/>
            </a:endParaRPr>
          </a:p>
          <a:p>
            <a:pPr>
              <a:buClr>
                <a:srgbClr val="002060"/>
              </a:buClr>
            </a:pPr>
            <a:r>
              <a:rPr lang="en-GB" sz="2800" dirty="0">
                <a:effectLst/>
              </a:rPr>
              <a:t>Introduction of newcomers</a:t>
            </a:r>
          </a:p>
          <a:p>
            <a:pPr>
              <a:buClr>
                <a:srgbClr val="002060"/>
              </a:buClr>
            </a:pPr>
            <a:endParaRPr lang="en-GB" sz="2800" dirty="0">
              <a:effectLst/>
            </a:endParaRPr>
          </a:p>
          <a:p>
            <a:pPr>
              <a:buClr>
                <a:srgbClr val="002060"/>
              </a:buClr>
            </a:pPr>
            <a:r>
              <a:rPr lang="en-GB" sz="2800" dirty="0">
                <a:effectLst/>
              </a:rPr>
              <a:t>Some inspiration for a relaxing break!</a:t>
            </a:r>
          </a:p>
        </p:txBody>
      </p:sp>
    </p:spTree>
    <p:extLst>
      <p:ext uri="{BB962C8B-B14F-4D97-AF65-F5344CB8AC3E}">
        <p14:creationId xmlns:p14="http://schemas.microsoft.com/office/powerpoint/2010/main" val="36324933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9C2AB-A7FD-1E43-9151-F63C1700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70C0"/>
                </a:solidFill>
              </a:rPr>
              <a:t>S</a:t>
            </a:r>
            <a:r>
              <a:rPr lang="en-BE" dirty="0">
                <a:solidFill>
                  <a:srgbClr val="0070C0"/>
                </a:solidFill>
              </a:rPr>
              <a:t>lides Barbara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3AD18B-CFBE-6C40-807B-00015EBD6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555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15 Moais at Ahu Tongariki - Easter Isalnd">
            <a:extLst>
              <a:ext uri="{FF2B5EF4-FFF2-40B4-BE49-F238E27FC236}">
                <a16:creationId xmlns:a16="http://schemas.microsoft.com/office/drawing/2014/main" id="{2C8634E9-E058-4E90-AEBB-2932A0C6D3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259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091FE4-50C3-F94F-BD8D-BE8A59438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0693" y="1769540"/>
            <a:ext cx="9440034" cy="18288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Many newcomers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676705-5779-C449-91EA-419870F94B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0693" y="3773489"/>
            <a:ext cx="9440034" cy="104986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2000">
                <a:solidFill>
                  <a:schemeClr val="tx1"/>
                </a:solidFill>
              </a:rPr>
              <a:t>We had many newcomers in 2021</a:t>
            </a:r>
          </a:p>
        </p:txBody>
      </p:sp>
    </p:spTree>
    <p:extLst>
      <p:ext uri="{BB962C8B-B14F-4D97-AF65-F5344CB8AC3E}">
        <p14:creationId xmlns:p14="http://schemas.microsoft.com/office/powerpoint/2010/main" val="41259941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9C2AB-A7FD-1E43-9151-F63C1700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70C0"/>
                </a:solidFill>
              </a:rPr>
              <a:t>S</a:t>
            </a:r>
            <a:r>
              <a:rPr lang="en-BE" dirty="0">
                <a:solidFill>
                  <a:srgbClr val="0070C0"/>
                </a:solidFill>
              </a:rPr>
              <a:t>lides Barbara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3AD18B-CFBE-6C40-807B-00015EBD6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2199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2CA733A-8D25-4E63-8273-CC14052E0E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ody of water with boats in it and mountains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ECA36A63-6582-434B-B21C-D5D5C9FE38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043" r="-1" b="-1"/>
          <a:stretch/>
        </p:blipFill>
        <p:spPr>
          <a:xfrm>
            <a:off x="-1" y="-2"/>
            <a:ext cx="12198915" cy="685799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B28264E-43F8-4339-BE92-AA6B94D40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4220681"/>
            <a:ext cx="12188952" cy="2637319"/>
          </a:xfrm>
          <a:prstGeom prst="rect">
            <a:avLst/>
          </a:prstGeom>
          <a:gradFill>
            <a:gsLst>
              <a:gs pos="42000">
                <a:schemeClr val="bg1">
                  <a:alpha val="23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091FE4-50C3-F94F-BD8D-BE8A59438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2152" y="1350821"/>
            <a:ext cx="9440034" cy="108833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dirty="0">
                <a:solidFill>
                  <a:schemeClr val="tx2">
                    <a:lumMod val="50000"/>
                  </a:schemeClr>
                </a:solidFill>
              </a:rPr>
              <a:t>Inspiration for the End-of-the-Year break</a:t>
            </a:r>
          </a:p>
        </p:txBody>
      </p:sp>
    </p:spTree>
    <p:extLst>
      <p:ext uri="{BB962C8B-B14F-4D97-AF65-F5344CB8AC3E}">
        <p14:creationId xmlns:p14="http://schemas.microsoft.com/office/powerpoint/2010/main" val="38336032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2CA733A-8D25-4E63-8273-CC14052E0E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B28264E-43F8-4339-BE92-AA6B94D40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4220681"/>
            <a:ext cx="12188952" cy="2637319"/>
          </a:xfrm>
          <a:prstGeom prst="rect">
            <a:avLst/>
          </a:prstGeom>
          <a:gradFill>
            <a:gsLst>
              <a:gs pos="42000">
                <a:schemeClr val="bg1">
                  <a:alpha val="23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sky, grass, outdoor, cloudy&#10;&#10;Description automatically generated">
            <a:extLst>
              <a:ext uri="{FF2B5EF4-FFF2-40B4-BE49-F238E27FC236}">
                <a16:creationId xmlns:a16="http://schemas.microsoft.com/office/drawing/2014/main" id="{BC245EC1-FA9D-2247-B1FE-03E98489EA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3833"/>
            <a:ext cx="12192000" cy="56303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4B1C82B-C3E8-3445-B201-4F2DBC759B8C}"/>
              </a:ext>
            </a:extLst>
          </p:cNvPr>
          <p:cNvSpPr txBox="1"/>
          <p:nvPr/>
        </p:nvSpPr>
        <p:spPr>
          <a:xfrm>
            <a:off x="104172" y="729204"/>
            <a:ext cx="1443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/>
              <a:t>Krijn de Vries</a:t>
            </a:r>
          </a:p>
        </p:txBody>
      </p:sp>
    </p:spTree>
    <p:extLst>
      <p:ext uri="{BB962C8B-B14F-4D97-AF65-F5344CB8AC3E}">
        <p14:creationId xmlns:p14="http://schemas.microsoft.com/office/powerpoint/2010/main" val="38489171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2CA733A-8D25-4E63-8273-CC14052E0E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B28264E-43F8-4339-BE92-AA6B94D40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4220681"/>
            <a:ext cx="12188952" cy="2637319"/>
          </a:xfrm>
          <a:prstGeom prst="rect">
            <a:avLst/>
          </a:prstGeom>
          <a:gradFill>
            <a:gsLst>
              <a:gs pos="42000">
                <a:schemeClr val="bg1">
                  <a:alpha val="23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drum set on a table&#10;&#10;Description automatically generated with low confidence">
            <a:extLst>
              <a:ext uri="{FF2B5EF4-FFF2-40B4-BE49-F238E27FC236}">
                <a16:creationId xmlns:a16="http://schemas.microsoft.com/office/drawing/2014/main" id="{F25922B2-5713-A34A-8EF7-5186FAC31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655" y="0"/>
            <a:ext cx="1035269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C584F6-FD1D-6241-9B0A-71EF0C133930}"/>
              </a:ext>
            </a:extLst>
          </p:cNvPr>
          <p:cNvSpPr txBox="1"/>
          <p:nvPr/>
        </p:nvSpPr>
        <p:spPr>
          <a:xfrm>
            <a:off x="1250066" y="486137"/>
            <a:ext cx="206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/>
              <a:t>Nick van Eijndhoven</a:t>
            </a:r>
          </a:p>
        </p:txBody>
      </p:sp>
    </p:spTree>
    <p:extLst>
      <p:ext uri="{BB962C8B-B14F-4D97-AF65-F5344CB8AC3E}">
        <p14:creationId xmlns:p14="http://schemas.microsoft.com/office/powerpoint/2010/main" val="7171208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2CA733A-8D25-4E63-8273-CC14052E0E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B28264E-43F8-4339-BE92-AA6B94D40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4220681"/>
            <a:ext cx="12188952" cy="2637319"/>
          </a:xfrm>
          <a:prstGeom prst="rect">
            <a:avLst/>
          </a:prstGeom>
          <a:gradFill>
            <a:gsLst>
              <a:gs pos="42000">
                <a:schemeClr val="bg1">
                  <a:alpha val="23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outdoor&#10;&#10;Description automatically generated">
            <a:extLst>
              <a:ext uri="{FF2B5EF4-FFF2-40B4-BE49-F238E27FC236}">
                <a16:creationId xmlns:a16="http://schemas.microsoft.com/office/drawing/2014/main" id="{A7B99772-5501-124A-A457-862C400B13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6999" y="857250"/>
            <a:ext cx="6858000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0B196A-86A2-8449-BA0C-DC37EA938CAA}"/>
              </a:ext>
            </a:extLst>
          </p:cNvPr>
          <p:cNvSpPr txBox="1"/>
          <p:nvPr/>
        </p:nvSpPr>
        <p:spPr>
          <a:xfrm>
            <a:off x="347241" y="439838"/>
            <a:ext cx="2303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/>
              <a:t>Sofie Van den Bussche</a:t>
            </a:r>
          </a:p>
        </p:txBody>
      </p:sp>
    </p:spTree>
    <p:extLst>
      <p:ext uri="{BB962C8B-B14F-4D97-AF65-F5344CB8AC3E}">
        <p14:creationId xmlns:p14="http://schemas.microsoft.com/office/powerpoint/2010/main" val="22138814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2CA733A-8D25-4E63-8273-CC14052E0E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B28264E-43F8-4339-BE92-AA6B94D40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4220681"/>
            <a:ext cx="12188952" cy="2637319"/>
          </a:xfrm>
          <a:prstGeom prst="rect">
            <a:avLst/>
          </a:prstGeom>
          <a:gradFill>
            <a:gsLst>
              <a:gs pos="42000">
                <a:schemeClr val="bg1">
                  <a:alpha val="23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and white cat sitting on a concrete surface&#10;&#10;Description automatically generated with low confidence">
            <a:extLst>
              <a:ext uri="{FF2B5EF4-FFF2-40B4-BE49-F238E27FC236}">
                <a16:creationId xmlns:a16="http://schemas.microsoft.com/office/drawing/2014/main" id="{A0920B3C-F4E8-6249-9355-C98FCF425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6529" y="0"/>
            <a:ext cx="489894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E4125C-C038-1D4C-B75A-6171B268A171}"/>
              </a:ext>
            </a:extLst>
          </p:cNvPr>
          <p:cNvSpPr txBox="1"/>
          <p:nvPr/>
        </p:nvSpPr>
        <p:spPr>
          <a:xfrm>
            <a:off x="474562" y="509286"/>
            <a:ext cx="1686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/>
              <a:t>Martin Delcourt</a:t>
            </a:r>
          </a:p>
        </p:txBody>
      </p:sp>
    </p:spTree>
    <p:extLst>
      <p:ext uri="{BB962C8B-B14F-4D97-AF65-F5344CB8AC3E}">
        <p14:creationId xmlns:p14="http://schemas.microsoft.com/office/powerpoint/2010/main" val="22346125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2CA733A-8D25-4E63-8273-CC14052E0E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B28264E-43F8-4339-BE92-AA6B94D40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4220681"/>
            <a:ext cx="12188952" cy="2637319"/>
          </a:xfrm>
          <a:prstGeom prst="rect">
            <a:avLst/>
          </a:prstGeom>
          <a:gradFill>
            <a:gsLst>
              <a:gs pos="42000">
                <a:schemeClr val="bg1">
                  <a:alpha val="23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sitting at desks in a classroom&#10;&#10;Description automatically generated with medium confidence">
            <a:extLst>
              <a:ext uri="{FF2B5EF4-FFF2-40B4-BE49-F238E27FC236}">
                <a16:creationId xmlns:a16="http://schemas.microsoft.com/office/drawing/2014/main" id="{2AF6EEFD-DF0D-5643-AEDA-8B201227F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2645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2D9490-1ACA-3C41-BD71-67CED5577073}"/>
              </a:ext>
            </a:extLst>
          </p:cNvPr>
          <p:cNvSpPr txBox="1"/>
          <p:nvPr/>
        </p:nvSpPr>
        <p:spPr>
          <a:xfrm>
            <a:off x="243068" y="439838"/>
            <a:ext cx="2314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/>
              <a:t>Dieder Van den Broeck</a:t>
            </a:r>
          </a:p>
        </p:txBody>
      </p:sp>
    </p:spTree>
    <p:extLst>
      <p:ext uri="{BB962C8B-B14F-4D97-AF65-F5344CB8AC3E}">
        <p14:creationId xmlns:p14="http://schemas.microsoft.com/office/powerpoint/2010/main" val="8007245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2CA733A-8D25-4E63-8273-CC14052E0E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B28264E-43F8-4339-BE92-AA6B94D40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4220681"/>
            <a:ext cx="12188952" cy="2637319"/>
          </a:xfrm>
          <a:prstGeom prst="rect">
            <a:avLst/>
          </a:prstGeom>
          <a:gradFill>
            <a:gsLst>
              <a:gs pos="42000">
                <a:schemeClr val="bg1">
                  <a:alpha val="23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standing on a balcony&#10;&#10;Description automatically generated with low confidence">
            <a:extLst>
              <a:ext uri="{FF2B5EF4-FFF2-40B4-BE49-F238E27FC236}">
                <a16:creationId xmlns:a16="http://schemas.microsoft.com/office/drawing/2014/main" id="{DFEE66EC-20C5-5849-B451-CB9271BE45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0824" y="531907"/>
            <a:ext cx="9084411" cy="61207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99DA29-C3FE-164A-AF1C-03DE29F6F197}"/>
              </a:ext>
            </a:extLst>
          </p:cNvPr>
          <p:cNvSpPr txBox="1"/>
          <p:nvPr/>
        </p:nvSpPr>
        <p:spPr>
          <a:xfrm>
            <a:off x="324091" y="347241"/>
            <a:ext cx="1614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/>
              <a:t>Annemie Morel</a:t>
            </a:r>
          </a:p>
        </p:txBody>
      </p:sp>
    </p:spTree>
    <p:extLst>
      <p:ext uri="{BB962C8B-B14F-4D97-AF65-F5344CB8AC3E}">
        <p14:creationId xmlns:p14="http://schemas.microsoft.com/office/powerpoint/2010/main" val="26371538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7CFAC9FD-BAD6-47B4-9C11-BE23CEAC7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45B67B9C-9B45-4084-9BB5-187071EE9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65428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711A01-CAD7-EA42-B2BA-EC33666F5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655" y="1078264"/>
            <a:ext cx="4349687" cy="4701473"/>
          </a:xfrm>
        </p:spPr>
        <p:txBody>
          <a:bodyPr>
            <a:noAutofit/>
          </a:bodyPr>
          <a:lstStyle/>
          <a:p>
            <a:pPr algn="l"/>
            <a:r>
              <a:rPr lang="en-GB" sz="2400" dirty="0">
                <a:solidFill>
                  <a:srgbClr val="FFFFFF"/>
                </a:solidFill>
              </a:rPr>
              <a:t>COVID-19 induced a worldwide pandemic and impacted our lives since about two years.</a:t>
            </a:r>
            <a:br>
              <a:rPr lang="en-GB" sz="2400" dirty="0">
                <a:solidFill>
                  <a:srgbClr val="FFFFFF"/>
                </a:solidFill>
              </a:rPr>
            </a:br>
            <a:br>
              <a:rPr lang="en-GB" sz="2400" dirty="0">
                <a:solidFill>
                  <a:srgbClr val="FFFFFF"/>
                </a:solidFill>
              </a:rPr>
            </a:br>
            <a:r>
              <a:rPr lang="en-GB" sz="2400" dirty="0">
                <a:solidFill>
                  <a:srgbClr val="FFFFFF"/>
                </a:solidFill>
              </a:rPr>
              <a:t>Vaccinations prevented the hospitals to be saturated. </a:t>
            </a:r>
            <a:br>
              <a:rPr lang="en-GB" sz="2400" dirty="0">
                <a:solidFill>
                  <a:srgbClr val="FFFFFF"/>
                </a:solidFill>
              </a:rPr>
            </a:br>
            <a:br>
              <a:rPr lang="en-GB" sz="2400" dirty="0">
                <a:solidFill>
                  <a:srgbClr val="FFFFFF"/>
                </a:solidFill>
              </a:rPr>
            </a:br>
            <a:r>
              <a:rPr lang="en-GB" sz="2400" dirty="0">
                <a:solidFill>
                  <a:srgbClr val="FFFFFF"/>
                </a:solidFill>
              </a:rPr>
              <a:t>The “booster” vaccination campaign is in full swing in Belgium with a target to deliver a dose to everyone within the next few months.</a:t>
            </a:r>
            <a:br>
              <a:rPr lang="en-GB" sz="2400" dirty="0">
                <a:solidFill>
                  <a:srgbClr val="FFFFFF"/>
                </a:solidFill>
              </a:rPr>
            </a:br>
            <a:br>
              <a:rPr lang="en-GB" sz="2400" dirty="0">
                <a:solidFill>
                  <a:srgbClr val="FFFFFF"/>
                </a:solidFill>
              </a:rPr>
            </a:br>
            <a:r>
              <a:rPr lang="en-GB" sz="2400" dirty="0">
                <a:solidFill>
                  <a:srgbClr val="FFFFFF"/>
                </a:solidFill>
              </a:rPr>
              <a:t>But, we are not out of the woods yet.</a:t>
            </a:r>
            <a:endParaRPr lang="en-BE" sz="2400" dirty="0">
              <a:solidFill>
                <a:srgbClr val="FFFFF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E6A0CF-7A1F-4144-AEC2-A9147F058BE4}"/>
              </a:ext>
            </a:extLst>
          </p:cNvPr>
          <p:cNvSpPr txBox="1"/>
          <p:nvPr/>
        </p:nvSpPr>
        <p:spPr>
          <a:xfrm>
            <a:off x="5219813" y="5417266"/>
            <a:ext cx="65580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/>
              <a:t>Information from Belgian government: </a:t>
            </a:r>
            <a:r>
              <a:rPr lang="en-GB" sz="1600" dirty="0">
                <a:hlinkClick r:id="rId2"/>
              </a:rPr>
              <a:t>https://www.info-coronavirus.be/en/</a:t>
            </a:r>
            <a:r>
              <a:rPr lang="en-GB" sz="1600" dirty="0"/>
              <a:t> </a:t>
            </a:r>
          </a:p>
          <a:p>
            <a:pPr algn="ctr"/>
            <a:r>
              <a:rPr lang="en-GB" sz="1600" dirty="0" err="1"/>
              <a:t>Sciensano</a:t>
            </a:r>
            <a:r>
              <a:rPr lang="en-GB" sz="1600" dirty="0"/>
              <a:t> numbers: </a:t>
            </a:r>
            <a:r>
              <a:rPr lang="en-GB" sz="1600" dirty="0">
                <a:hlinkClick r:id="rId3"/>
              </a:rPr>
              <a:t>https://www.sciensano.be/en</a:t>
            </a:r>
            <a:r>
              <a:rPr lang="en-GB" sz="1600" dirty="0"/>
              <a:t> </a:t>
            </a:r>
            <a:endParaRPr lang="en-BE" sz="1600" dirty="0"/>
          </a:p>
        </p:txBody>
      </p:sp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B800AE4A-0454-3048-B416-C909528EBF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785" t="44047" r="25854" b="21253"/>
          <a:stretch/>
        </p:blipFill>
        <p:spPr>
          <a:xfrm>
            <a:off x="4654285" y="0"/>
            <a:ext cx="7530655" cy="2129742"/>
          </a:xfrm>
          <a:prstGeom prst="rect">
            <a:avLst/>
          </a:prstGeom>
        </p:spPr>
      </p:pic>
      <p:pic>
        <p:nvPicPr>
          <p:cNvPr id="12" name="Picture 11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428925EA-79F7-3342-95DB-5364A79386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63" t="24542" r="26519" b="24543"/>
          <a:stretch/>
        </p:blipFill>
        <p:spPr>
          <a:xfrm>
            <a:off x="4654285" y="2129742"/>
            <a:ext cx="7530655" cy="259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7893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2CA733A-8D25-4E63-8273-CC14052E0E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B28264E-43F8-4339-BE92-AA6B94D40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4220681"/>
            <a:ext cx="12188952" cy="2637319"/>
          </a:xfrm>
          <a:prstGeom prst="rect">
            <a:avLst/>
          </a:prstGeom>
          <a:gradFill>
            <a:gsLst>
              <a:gs pos="42000">
                <a:schemeClr val="bg1">
                  <a:alpha val="23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posing for a photo on a wooden structure&#10;&#10;Description automatically generated with medium confidence">
            <a:extLst>
              <a:ext uri="{FF2B5EF4-FFF2-40B4-BE49-F238E27FC236}">
                <a16:creationId xmlns:a16="http://schemas.microsoft.com/office/drawing/2014/main" id="{D6E37A6B-7E88-1D48-9339-968A1572B5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381000"/>
            <a:ext cx="4572000" cy="6096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DB7523-2AD1-8A43-97E1-16B41E4FC57E}"/>
              </a:ext>
            </a:extLst>
          </p:cNvPr>
          <p:cNvSpPr txBox="1"/>
          <p:nvPr/>
        </p:nvSpPr>
        <p:spPr>
          <a:xfrm>
            <a:off x="810228" y="1006997"/>
            <a:ext cx="1449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/>
              <a:t>Mitja Desmet</a:t>
            </a:r>
          </a:p>
        </p:txBody>
      </p:sp>
    </p:spTree>
    <p:extLst>
      <p:ext uri="{BB962C8B-B14F-4D97-AF65-F5344CB8AC3E}">
        <p14:creationId xmlns:p14="http://schemas.microsoft.com/office/powerpoint/2010/main" val="25293546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2CA733A-8D25-4E63-8273-CC14052E0E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B28264E-43F8-4339-BE92-AA6B94D40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4220681"/>
            <a:ext cx="12188952" cy="2637319"/>
          </a:xfrm>
          <a:prstGeom prst="rect">
            <a:avLst/>
          </a:prstGeom>
          <a:gradFill>
            <a:gsLst>
              <a:gs pos="42000">
                <a:schemeClr val="bg1">
                  <a:alpha val="23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indoor, footwear&#10;&#10;Description automatically generated">
            <a:extLst>
              <a:ext uri="{FF2B5EF4-FFF2-40B4-BE49-F238E27FC236}">
                <a16:creationId xmlns:a16="http://schemas.microsoft.com/office/drawing/2014/main" id="{2B5C72C6-D48B-2147-B039-9BC703B0D9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381000"/>
            <a:ext cx="4572000" cy="6096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5B72F8-7606-F845-8B32-1CD262E93F95}"/>
              </a:ext>
            </a:extLst>
          </p:cNvPr>
          <p:cNvSpPr txBox="1"/>
          <p:nvPr/>
        </p:nvSpPr>
        <p:spPr>
          <a:xfrm>
            <a:off x="729205" y="937549"/>
            <a:ext cx="1634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/>
              <a:t>Steven Lowette</a:t>
            </a:r>
          </a:p>
        </p:txBody>
      </p:sp>
    </p:spTree>
    <p:extLst>
      <p:ext uri="{BB962C8B-B14F-4D97-AF65-F5344CB8AC3E}">
        <p14:creationId xmlns:p14="http://schemas.microsoft.com/office/powerpoint/2010/main" val="19256550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2CA733A-8D25-4E63-8273-CC14052E0E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B28264E-43F8-4339-BE92-AA6B94D40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4220681"/>
            <a:ext cx="12188952" cy="2637319"/>
          </a:xfrm>
          <a:prstGeom prst="rect">
            <a:avLst/>
          </a:prstGeom>
          <a:gradFill>
            <a:gsLst>
              <a:gs pos="42000">
                <a:schemeClr val="bg1">
                  <a:alpha val="23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dark, light&#10;&#10;Description automatically generated">
            <a:extLst>
              <a:ext uri="{FF2B5EF4-FFF2-40B4-BE49-F238E27FC236}">
                <a16:creationId xmlns:a16="http://schemas.microsoft.com/office/drawing/2014/main" id="{BD47F17A-81F7-8B44-BD9F-826B7A749F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173" y="0"/>
            <a:ext cx="914565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54933E-F4BC-9542-920E-DE3E85C7BF3A}"/>
              </a:ext>
            </a:extLst>
          </p:cNvPr>
          <p:cNvSpPr txBox="1"/>
          <p:nvPr/>
        </p:nvSpPr>
        <p:spPr>
          <a:xfrm>
            <a:off x="1979271" y="428263"/>
            <a:ext cx="1510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/>
              <a:t>Yannick Allard</a:t>
            </a:r>
          </a:p>
        </p:txBody>
      </p:sp>
    </p:spTree>
    <p:extLst>
      <p:ext uri="{BB962C8B-B14F-4D97-AF65-F5344CB8AC3E}">
        <p14:creationId xmlns:p14="http://schemas.microsoft.com/office/powerpoint/2010/main" val="30306806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2CA733A-8D25-4E63-8273-CC14052E0E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B28264E-43F8-4339-BE92-AA6B94D40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4220681"/>
            <a:ext cx="12188952" cy="2637319"/>
          </a:xfrm>
          <a:prstGeom prst="rect">
            <a:avLst/>
          </a:prstGeom>
          <a:gradFill>
            <a:gsLst>
              <a:gs pos="42000">
                <a:schemeClr val="bg1">
                  <a:alpha val="23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ree, outdoor, forest, plant&#10;&#10;Description automatically generated">
            <a:extLst>
              <a:ext uri="{FF2B5EF4-FFF2-40B4-BE49-F238E27FC236}">
                <a16:creationId xmlns:a16="http://schemas.microsoft.com/office/drawing/2014/main" id="{037BA89C-D756-274C-BD59-DD7FFA5231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5251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7C8FD6-AEEB-9340-BE8A-D7D06AE1E342}"/>
              </a:ext>
            </a:extLst>
          </p:cNvPr>
          <p:cNvSpPr txBox="1"/>
          <p:nvPr/>
        </p:nvSpPr>
        <p:spPr>
          <a:xfrm>
            <a:off x="306296" y="300943"/>
            <a:ext cx="1594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/>
              <a:t>Eduardo Plorer</a:t>
            </a:r>
          </a:p>
        </p:txBody>
      </p:sp>
    </p:spTree>
    <p:extLst>
      <p:ext uri="{BB962C8B-B14F-4D97-AF65-F5344CB8AC3E}">
        <p14:creationId xmlns:p14="http://schemas.microsoft.com/office/powerpoint/2010/main" val="12625736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2CA733A-8D25-4E63-8273-CC14052E0E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B28264E-43F8-4339-BE92-AA6B94D40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4220681"/>
            <a:ext cx="12188952" cy="2637319"/>
          </a:xfrm>
          <a:prstGeom prst="rect">
            <a:avLst/>
          </a:prstGeom>
          <a:gradFill>
            <a:gsLst>
              <a:gs pos="42000">
                <a:schemeClr val="bg1">
                  <a:alpha val="23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snow, outdoor, sky, nature&#10;&#10;Description automatically generated">
            <a:extLst>
              <a:ext uri="{FF2B5EF4-FFF2-40B4-BE49-F238E27FC236}">
                <a16:creationId xmlns:a16="http://schemas.microsoft.com/office/drawing/2014/main" id="{58EAE777-D425-144A-9F17-314BE1B32E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7296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9A4880-7269-D048-BCD9-E6A27999F469}"/>
              </a:ext>
            </a:extLst>
          </p:cNvPr>
          <p:cNvSpPr txBox="1"/>
          <p:nvPr/>
        </p:nvSpPr>
        <p:spPr>
          <a:xfrm>
            <a:off x="470704" y="474562"/>
            <a:ext cx="1184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/>
              <a:t>Yifan Yang</a:t>
            </a:r>
          </a:p>
        </p:txBody>
      </p:sp>
    </p:spTree>
    <p:extLst>
      <p:ext uri="{BB962C8B-B14F-4D97-AF65-F5344CB8AC3E}">
        <p14:creationId xmlns:p14="http://schemas.microsoft.com/office/powerpoint/2010/main" val="8928484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2CA733A-8D25-4E63-8273-CC14052E0E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B28264E-43F8-4339-BE92-AA6B94D40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4220681"/>
            <a:ext cx="12188952" cy="2637319"/>
          </a:xfrm>
          <a:prstGeom prst="rect">
            <a:avLst/>
          </a:prstGeom>
          <a:gradFill>
            <a:gsLst>
              <a:gs pos="42000">
                <a:schemeClr val="bg1">
                  <a:alpha val="23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holding a dog&#10;&#10;Description automatically generated">
            <a:extLst>
              <a:ext uri="{FF2B5EF4-FFF2-40B4-BE49-F238E27FC236}">
                <a16:creationId xmlns:a16="http://schemas.microsoft.com/office/drawing/2014/main" id="{18F1FFA0-5748-954D-9CD9-F314150F7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0068" y="0"/>
            <a:ext cx="515186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B6C10F-DC08-314F-A31D-89C448BF9165}"/>
              </a:ext>
            </a:extLst>
          </p:cNvPr>
          <p:cNvSpPr txBox="1"/>
          <p:nvPr/>
        </p:nvSpPr>
        <p:spPr>
          <a:xfrm>
            <a:off x="509286" y="486137"/>
            <a:ext cx="1809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/>
              <a:t>Santiago Paredes</a:t>
            </a:r>
          </a:p>
        </p:txBody>
      </p:sp>
    </p:spTree>
    <p:extLst>
      <p:ext uri="{BB962C8B-B14F-4D97-AF65-F5344CB8AC3E}">
        <p14:creationId xmlns:p14="http://schemas.microsoft.com/office/powerpoint/2010/main" val="35853172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2CA733A-8D25-4E63-8273-CC14052E0E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B28264E-43F8-4339-BE92-AA6B94D40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4220681"/>
            <a:ext cx="12188952" cy="2637319"/>
          </a:xfrm>
          <a:prstGeom prst="rect">
            <a:avLst/>
          </a:prstGeom>
          <a:gradFill>
            <a:gsLst>
              <a:gs pos="42000">
                <a:schemeClr val="bg1">
                  <a:alpha val="23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assy area with trees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37DFC8ED-C1F8-8E41-A95D-DAA4D0A64E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177800"/>
            <a:ext cx="4876800" cy="6502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E0D4D3-CD4D-4741-8878-DC74B022445D}"/>
              </a:ext>
            </a:extLst>
          </p:cNvPr>
          <p:cNvSpPr txBox="1"/>
          <p:nvPr/>
        </p:nvSpPr>
        <p:spPr>
          <a:xfrm>
            <a:off x="891251" y="833377"/>
            <a:ext cx="2009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/>
              <a:t>Patrick De Harenne</a:t>
            </a:r>
          </a:p>
        </p:txBody>
      </p:sp>
    </p:spTree>
    <p:extLst>
      <p:ext uri="{BB962C8B-B14F-4D97-AF65-F5344CB8AC3E}">
        <p14:creationId xmlns:p14="http://schemas.microsoft.com/office/powerpoint/2010/main" val="18182335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2CA733A-8D25-4E63-8273-CC14052E0E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B28264E-43F8-4339-BE92-AA6B94D40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4220681"/>
            <a:ext cx="12188952" cy="2637319"/>
          </a:xfrm>
          <a:prstGeom prst="rect">
            <a:avLst/>
          </a:prstGeom>
          <a:gradFill>
            <a:gsLst>
              <a:gs pos="42000">
                <a:schemeClr val="bg1">
                  <a:alpha val="23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E9ECEE-1215-2B47-8944-EF9F333BE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194C4E-DD5D-1C4D-9966-157B8599CECF}"/>
              </a:ext>
            </a:extLst>
          </p:cNvPr>
          <p:cNvSpPr txBox="1"/>
          <p:nvPr/>
        </p:nvSpPr>
        <p:spPr>
          <a:xfrm>
            <a:off x="7130005" y="138896"/>
            <a:ext cx="1806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/>
              <a:t>Barbara Clerbaux</a:t>
            </a:r>
          </a:p>
        </p:txBody>
      </p:sp>
    </p:spTree>
    <p:extLst>
      <p:ext uri="{BB962C8B-B14F-4D97-AF65-F5344CB8AC3E}">
        <p14:creationId xmlns:p14="http://schemas.microsoft.com/office/powerpoint/2010/main" val="25197077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2CA733A-8D25-4E63-8273-CC14052E0E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B28264E-43F8-4339-BE92-AA6B94D40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4220681"/>
            <a:ext cx="12188952" cy="2637319"/>
          </a:xfrm>
          <a:prstGeom prst="rect">
            <a:avLst/>
          </a:prstGeom>
          <a:gradFill>
            <a:gsLst>
              <a:gs pos="42000">
                <a:schemeClr val="bg1">
                  <a:alpha val="23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group of pink flowers&#10;&#10;Description automatically generated with low confidence">
            <a:extLst>
              <a:ext uri="{FF2B5EF4-FFF2-40B4-BE49-F238E27FC236}">
                <a16:creationId xmlns:a16="http://schemas.microsoft.com/office/drawing/2014/main" id="{123E8DBF-B68E-AD4A-9955-8DB93B801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6228"/>
            <a:ext cx="12192000" cy="62316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5D3225-D965-BC40-AED4-1FF147A9E97D}"/>
              </a:ext>
            </a:extLst>
          </p:cNvPr>
          <p:cNvSpPr txBox="1"/>
          <p:nvPr/>
        </p:nvSpPr>
        <p:spPr>
          <a:xfrm>
            <a:off x="138896" y="116806"/>
            <a:ext cx="1677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/>
              <a:t>Inna Makarenko</a:t>
            </a:r>
          </a:p>
        </p:txBody>
      </p:sp>
    </p:spTree>
    <p:extLst>
      <p:ext uri="{BB962C8B-B14F-4D97-AF65-F5344CB8AC3E}">
        <p14:creationId xmlns:p14="http://schemas.microsoft.com/office/powerpoint/2010/main" val="39595940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2CA733A-8D25-4E63-8273-CC14052E0E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B28264E-43F8-4339-BE92-AA6B94D40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4220681"/>
            <a:ext cx="12188952" cy="2637319"/>
          </a:xfrm>
          <a:prstGeom prst="rect">
            <a:avLst/>
          </a:prstGeom>
          <a:gradFill>
            <a:gsLst>
              <a:gs pos="42000">
                <a:schemeClr val="bg1">
                  <a:alpha val="23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8FDDDB-9B14-CD4A-8F09-36773D2F7B76}"/>
              </a:ext>
            </a:extLst>
          </p:cNvPr>
          <p:cNvSpPr txBox="1"/>
          <p:nvPr/>
        </p:nvSpPr>
        <p:spPr>
          <a:xfrm>
            <a:off x="405113" y="514009"/>
            <a:ext cx="1681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/>
              <a:t>Jorgen D’Hondt</a:t>
            </a:r>
          </a:p>
        </p:txBody>
      </p:sp>
      <p:pic>
        <p:nvPicPr>
          <p:cNvPr id="5" name="Picture 4" descr="A picture containing bicycle, outdoor, building, brick&#10;&#10;Description automatically generated">
            <a:extLst>
              <a:ext uri="{FF2B5EF4-FFF2-40B4-BE49-F238E27FC236}">
                <a16:creationId xmlns:a16="http://schemas.microsoft.com/office/drawing/2014/main" id="{1C9FCFA9-D373-6A4E-82DA-D90EB816F5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58" t="5569" r="9029" b="16287"/>
          <a:stretch/>
        </p:blipFill>
        <p:spPr>
          <a:xfrm>
            <a:off x="2303360" y="308884"/>
            <a:ext cx="6223830" cy="4502551"/>
          </a:xfrm>
          <a:prstGeom prst="rect">
            <a:avLst/>
          </a:prstGeom>
        </p:spPr>
      </p:pic>
      <p:pic>
        <p:nvPicPr>
          <p:cNvPr id="9" name="Picture 8" descr="A dirt road surrounded by trees&#10;&#10;Description automatically generated with low confidence">
            <a:extLst>
              <a:ext uri="{FF2B5EF4-FFF2-40B4-BE49-F238E27FC236}">
                <a16:creationId xmlns:a16="http://schemas.microsoft.com/office/drawing/2014/main" id="{36E06E2E-B292-1E4C-92F0-996449C59D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2169" y="4220681"/>
            <a:ext cx="5845677" cy="236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6704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DAB482FD-C684-4DAA-AC4C-1739F51A98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711A01-CAD7-EA42-B2BA-EC33666F5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9236" y="1097280"/>
            <a:ext cx="6043875" cy="46268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5400" dirty="0">
                <a:solidFill>
                  <a:schemeClr val="tx1"/>
                </a:solidFill>
              </a:rPr>
              <a:t>We have to continue to take care of each other!</a:t>
            </a:r>
          </a:p>
        </p:txBody>
      </p:sp>
      <p:cxnSp>
        <p:nvCxnSpPr>
          <p:cNvPr id="16" name="Straight Connector 10">
            <a:extLst>
              <a:ext uri="{FF2B5EF4-FFF2-40B4-BE49-F238E27FC236}">
                <a16:creationId xmlns:a16="http://schemas.microsoft.com/office/drawing/2014/main" id="{2DAA738B-EDF5-4694-B25A-3488245BC8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605" y="2057399"/>
            <a:ext cx="0" cy="27432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36618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parkler at night with Christmas tree">
            <a:extLst>
              <a:ext uri="{FF2B5EF4-FFF2-40B4-BE49-F238E27FC236}">
                <a16:creationId xmlns:a16="http://schemas.microsoft.com/office/drawing/2014/main" id="{309B6B87-8628-4119-AE6C-C375A5AD90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6721" b="900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221F0D2-C3E4-45CA-9D1A-644036392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37549"/>
            <a:ext cx="12191999" cy="5058137"/>
          </a:xfrm>
          <a:prstGeom prst="rect">
            <a:avLst/>
          </a:prstGeom>
          <a:gradFill flip="none" rotWithShape="1">
            <a:gsLst>
              <a:gs pos="50000">
                <a:schemeClr val="bg1">
                  <a:alpha val="30000"/>
                </a:schemeClr>
              </a:gs>
              <a:gs pos="80000">
                <a:schemeClr val="bg1">
                  <a:alpha val="15000"/>
                </a:schemeClr>
              </a:gs>
              <a:gs pos="0">
                <a:schemeClr val="bg1">
                  <a:alpha val="0"/>
                </a:schemeClr>
              </a:gs>
              <a:gs pos="2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091FE4-50C3-F94F-BD8D-BE8A59438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0693" y="2255677"/>
            <a:ext cx="9440034" cy="18288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676705-5779-C449-91EA-419870F94B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0693" y="4259626"/>
            <a:ext cx="9440034" cy="104986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2000" i="1" dirty="0">
                <a:solidFill>
                  <a:schemeClr val="tx1"/>
                </a:solidFill>
              </a:rPr>
              <a:t>enjoy a well-deserved break and see you in 2022</a:t>
            </a:r>
          </a:p>
        </p:txBody>
      </p:sp>
    </p:spTree>
    <p:extLst>
      <p:ext uri="{BB962C8B-B14F-4D97-AF65-F5344CB8AC3E}">
        <p14:creationId xmlns:p14="http://schemas.microsoft.com/office/powerpoint/2010/main" val="25904468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7CFAC9FD-BAD6-47B4-9C11-BE23CEAC7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45B67B9C-9B45-4084-9BB5-187071EE9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65428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711A01-CAD7-EA42-B2BA-EC33666F5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655" y="1078264"/>
            <a:ext cx="4349687" cy="4701473"/>
          </a:xfrm>
        </p:spPr>
        <p:txBody>
          <a:bodyPr>
            <a:noAutofit/>
          </a:bodyPr>
          <a:lstStyle/>
          <a:p>
            <a:pPr algn="l"/>
            <a:r>
              <a:rPr lang="en-GB" sz="3600" dirty="0">
                <a:solidFill>
                  <a:srgbClr val="FFFFFF"/>
                </a:solidFill>
              </a:rPr>
              <a:t>United with cookies/tea/beer</a:t>
            </a:r>
            <a:br>
              <a:rPr lang="en-GB" sz="3600" dirty="0">
                <a:solidFill>
                  <a:srgbClr val="FFFFFF"/>
                </a:solidFill>
              </a:rPr>
            </a:br>
            <a:br>
              <a:rPr lang="en-GB" sz="2400" dirty="0">
                <a:solidFill>
                  <a:srgbClr val="FFFFFF"/>
                </a:solidFill>
              </a:rPr>
            </a:br>
            <a:r>
              <a:rPr lang="en-GB" sz="2400" dirty="0">
                <a:solidFill>
                  <a:srgbClr val="FFFFFF"/>
                </a:solidFill>
              </a:rPr>
              <a:t>Hopefully many of you have collected your small gift on behalf of the IIHE</a:t>
            </a:r>
            <a:br>
              <a:rPr lang="en-GB" sz="2400" dirty="0">
                <a:solidFill>
                  <a:srgbClr val="FFFFFF"/>
                </a:solidFill>
              </a:rPr>
            </a:br>
            <a:r>
              <a:rPr lang="en-GB" sz="2400" dirty="0">
                <a:solidFill>
                  <a:srgbClr val="FFFFFF"/>
                </a:solidFill>
              </a:rPr>
              <a:t>May it serve you during the end-of-the-year break!</a:t>
            </a:r>
            <a:endParaRPr lang="en-BE" sz="2400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E5D0FA-F81A-F74B-82CF-597D8F0AE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76272" y="6446261"/>
            <a:ext cx="75354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B9D335-5EBD-7449-B338-FCEA4A858D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07" b="21570"/>
          <a:stretch/>
        </p:blipFill>
        <p:spPr>
          <a:xfrm>
            <a:off x="4654286" y="-11424"/>
            <a:ext cx="7537715" cy="687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0085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7CFAC9FD-BAD6-47B4-9C11-BE23CEAC7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45B67B9C-9B45-4084-9BB5-187071EE9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65428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711A01-CAD7-EA42-B2BA-EC33666F5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655" y="1078264"/>
            <a:ext cx="4349687" cy="4701473"/>
          </a:xfrm>
        </p:spPr>
        <p:txBody>
          <a:bodyPr>
            <a:noAutofit/>
          </a:bodyPr>
          <a:lstStyle/>
          <a:p>
            <a:pPr algn="l"/>
            <a:r>
              <a:rPr lang="en-GB" sz="3600" dirty="0">
                <a:solidFill>
                  <a:srgbClr val="FFFFFF"/>
                </a:solidFill>
              </a:rPr>
              <a:t>United with cookies/tea/beer</a:t>
            </a:r>
            <a:br>
              <a:rPr lang="en-GB" sz="3600" dirty="0">
                <a:solidFill>
                  <a:srgbClr val="FFFFFF"/>
                </a:solidFill>
              </a:rPr>
            </a:br>
            <a:br>
              <a:rPr lang="en-GB" sz="2400" dirty="0">
                <a:solidFill>
                  <a:srgbClr val="FFFFFF"/>
                </a:solidFill>
              </a:rPr>
            </a:br>
            <a:r>
              <a:rPr lang="en-GB" sz="2400" dirty="0">
                <a:solidFill>
                  <a:srgbClr val="FFFFFF"/>
                </a:solidFill>
              </a:rPr>
              <a:t>Hopefully many of you have collected your small gift on behalf of the IIHE</a:t>
            </a:r>
            <a:br>
              <a:rPr lang="en-GB" sz="2400" dirty="0">
                <a:solidFill>
                  <a:srgbClr val="FFFFFF"/>
                </a:solidFill>
              </a:rPr>
            </a:br>
            <a:r>
              <a:rPr lang="en-GB" sz="2400" dirty="0">
                <a:solidFill>
                  <a:srgbClr val="FFFFFF"/>
                </a:solidFill>
              </a:rPr>
              <a:t>May it serve you during the end-of-the-year break!</a:t>
            </a:r>
            <a:endParaRPr lang="en-BE" sz="2400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E5D0FA-F81A-F74B-82CF-597D8F0AE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76272" y="6446261"/>
            <a:ext cx="75354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B9D335-5EBD-7449-B338-FCEA4A858D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07" b="21570"/>
          <a:stretch/>
        </p:blipFill>
        <p:spPr>
          <a:xfrm>
            <a:off x="4654286" y="-11424"/>
            <a:ext cx="7537715" cy="68703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7F7160-14D7-954E-86C9-4D14E9EC309E}"/>
              </a:ext>
            </a:extLst>
          </p:cNvPr>
          <p:cNvSpPr txBox="1"/>
          <p:nvPr/>
        </p:nvSpPr>
        <p:spPr>
          <a:xfrm>
            <a:off x="324091" y="5180037"/>
            <a:ext cx="5771909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70C0"/>
                </a:solidFill>
              </a:rPr>
              <a:t>B</a:t>
            </a:r>
            <a:r>
              <a:rPr lang="en-BE" sz="2400" dirty="0">
                <a:solidFill>
                  <a:srgbClr val="0070C0"/>
                </a:solidFill>
              </a:rPr>
              <a:t>e aware t</a:t>
            </a:r>
            <a:r>
              <a:rPr lang="en-GB" sz="2400" dirty="0">
                <a:solidFill>
                  <a:srgbClr val="0070C0"/>
                </a:solidFill>
              </a:rPr>
              <a:t>ha</a:t>
            </a:r>
            <a:r>
              <a:rPr lang="en-BE" sz="2400" dirty="0">
                <a:solidFill>
                  <a:srgbClr val="0070C0"/>
                </a:solidFill>
              </a:rPr>
              <a:t>t the first week of January the institute will be open, but this period will be considered by many as being part of </a:t>
            </a:r>
          </a:p>
          <a:p>
            <a:pPr algn="ctr"/>
            <a:r>
              <a:rPr lang="en-BE" sz="2400" dirty="0">
                <a:solidFill>
                  <a:srgbClr val="0070C0"/>
                </a:solidFill>
              </a:rPr>
              <a:t>the end-of-the-year break.</a:t>
            </a:r>
          </a:p>
        </p:txBody>
      </p:sp>
    </p:spTree>
    <p:extLst>
      <p:ext uri="{BB962C8B-B14F-4D97-AF65-F5344CB8AC3E}">
        <p14:creationId xmlns:p14="http://schemas.microsoft.com/office/powerpoint/2010/main" val="7613171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7CFAC9FD-BAD6-47B4-9C11-BE23CEAC7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45B67B9C-9B45-4084-9BB5-187071EE9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65428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711A01-CAD7-EA42-B2BA-EC33666F5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655" y="1078264"/>
            <a:ext cx="4349687" cy="4701473"/>
          </a:xfrm>
        </p:spPr>
        <p:txBody>
          <a:bodyPr>
            <a:noAutofit/>
          </a:bodyPr>
          <a:lstStyle/>
          <a:p>
            <a:pPr algn="l"/>
            <a:r>
              <a:rPr lang="en-GB" sz="2400" dirty="0">
                <a:solidFill>
                  <a:srgbClr val="FFFFFF"/>
                </a:solidFill>
              </a:rPr>
              <a:t>Renovations of the CMS centre and the Eurodemo rooms are done!</a:t>
            </a:r>
            <a:br>
              <a:rPr lang="en-GB" sz="2400" dirty="0">
                <a:solidFill>
                  <a:srgbClr val="FFFFFF"/>
                </a:solidFill>
              </a:rPr>
            </a:br>
            <a:br>
              <a:rPr lang="en-GB" sz="2400" dirty="0">
                <a:solidFill>
                  <a:srgbClr val="FFFFFF"/>
                </a:solidFill>
              </a:rPr>
            </a:br>
            <a:r>
              <a:rPr lang="en-GB" sz="2400" dirty="0">
                <a:solidFill>
                  <a:srgbClr val="FFFFFF"/>
                </a:solidFill>
              </a:rPr>
              <a:t>These rooms have been transformed into excellent meeting and lecture rooms.</a:t>
            </a:r>
            <a:endParaRPr lang="en-BE" sz="2400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E5D0FA-F81A-F74B-82CF-597D8F0AE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76272" y="6446261"/>
            <a:ext cx="75354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FFFDE2-7C68-A241-92E5-223D829BEB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904"/>
          <a:stretch/>
        </p:blipFill>
        <p:spPr>
          <a:xfrm rot="16200000">
            <a:off x="5612271" y="-117898"/>
            <a:ext cx="5634271" cy="740082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B8DEE6E-8AE3-E342-914B-5B2021432E1E}"/>
              </a:ext>
            </a:extLst>
          </p:cNvPr>
          <p:cNvSpPr/>
          <p:nvPr/>
        </p:nvSpPr>
        <p:spPr>
          <a:xfrm>
            <a:off x="8716295" y="3016045"/>
            <a:ext cx="575188" cy="45556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FECB3B-B840-B048-9401-AB96DC993D9D}"/>
              </a:ext>
            </a:extLst>
          </p:cNvPr>
          <p:cNvSpPr/>
          <p:nvPr/>
        </p:nvSpPr>
        <p:spPr>
          <a:xfrm>
            <a:off x="7328775" y="3429000"/>
            <a:ext cx="686503" cy="43507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20801C-21B7-BC42-89BD-5324A4A4E800}"/>
              </a:ext>
            </a:extLst>
          </p:cNvPr>
          <p:cNvSpPr txBox="1"/>
          <p:nvPr/>
        </p:nvSpPr>
        <p:spPr>
          <a:xfrm>
            <a:off x="8775290" y="1078264"/>
            <a:ext cx="1460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400" dirty="0">
                <a:solidFill>
                  <a:srgbClr val="C00000"/>
                </a:solidFill>
              </a:rPr>
              <a:t>Eurodemo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EED8A43-F877-1345-B3A1-C8CFA21B6110}"/>
              </a:ext>
            </a:extLst>
          </p:cNvPr>
          <p:cNvCxnSpPr>
            <a:cxnSpLocks/>
            <a:stCxn id="10" idx="0"/>
          </p:cNvCxnSpPr>
          <p:nvPr/>
        </p:nvCxnSpPr>
        <p:spPr>
          <a:xfrm flipV="1">
            <a:off x="9003889" y="1533833"/>
            <a:ext cx="457904" cy="1482212"/>
          </a:xfrm>
          <a:prstGeom prst="straightConnector1">
            <a:avLst/>
          </a:prstGeom>
          <a:ln w="31750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02533C9-656C-954E-87A6-9822B2DD4F69}"/>
              </a:ext>
            </a:extLst>
          </p:cNvPr>
          <p:cNvSpPr txBox="1"/>
          <p:nvPr/>
        </p:nvSpPr>
        <p:spPr>
          <a:xfrm>
            <a:off x="5823909" y="5318072"/>
            <a:ext cx="16403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400" dirty="0">
                <a:solidFill>
                  <a:srgbClr val="C00000"/>
                </a:solidFill>
              </a:rPr>
              <a:t>CMS centre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E5508CB-D2C0-864B-A44F-57DDB851740E}"/>
              </a:ext>
            </a:extLst>
          </p:cNvPr>
          <p:cNvCxnSpPr>
            <a:cxnSpLocks/>
            <a:endCxn id="17" idx="0"/>
          </p:cNvCxnSpPr>
          <p:nvPr/>
        </p:nvCxnSpPr>
        <p:spPr>
          <a:xfrm flipH="1">
            <a:off x="6644070" y="3886201"/>
            <a:ext cx="953368" cy="1431871"/>
          </a:xfrm>
          <a:prstGeom prst="straightConnector1">
            <a:avLst/>
          </a:prstGeom>
          <a:ln w="31750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8B92AF3-78D6-3B43-BCE0-8152C41E836F}"/>
              </a:ext>
            </a:extLst>
          </p:cNvPr>
          <p:cNvSpPr txBox="1"/>
          <p:nvPr/>
        </p:nvSpPr>
        <p:spPr>
          <a:xfrm>
            <a:off x="4892606" y="273686"/>
            <a:ext cx="1791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400" dirty="0">
                <a:solidFill>
                  <a:schemeClr val="bg2">
                    <a:lumMod val="50000"/>
                  </a:schemeClr>
                </a:solidFill>
              </a:rPr>
              <a:t>IIHE level 0G</a:t>
            </a:r>
          </a:p>
        </p:txBody>
      </p:sp>
    </p:spTree>
    <p:extLst>
      <p:ext uri="{BB962C8B-B14F-4D97-AF65-F5344CB8AC3E}">
        <p14:creationId xmlns:p14="http://schemas.microsoft.com/office/powerpoint/2010/main" val="32307506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7CFAC9FD-BAD6-47B4-9C11-BE23CEAC7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45B67B9C-9B45-4084-9BB5-187071EE9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65428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711A01-CAD7-EA42-B2BA-EC33666F5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655" y="1078264"/>
            <a:ext cx="4349687" cy="4701473"/>
          </a:xfrm>
        </p:spPr>
        <p:txBody>
          <a:bodyPr>
            <a:noAutofit/>
          </a:bodyPr>
          <a:lstStyle/>
          <a:p>
            <a:pPr algn="l"/>
            <a:r>
              <a:rPr lang="en-GB" sz="2400" dirty="0">
                <a:solidFill>
                  <a:srgbClr val="FFFFFF"/>
                </a:solidFill>
              </a:rPr>
              <a:t>Renovations of the CMS centre and the Eurodemo rooms are done!</a:t>
            </a:r>
            <a:br>
              <a:rPr lang="en-GB" sz="2400" dirty="0">
                <a:solidFill>
                  <a:srgbClr val="FFFFFF"/>
                </a:solidFill>
              </a:rPr>
            </a:br>
            <a:br>
              <a:rPr lang="en-GB" sz="2400" dirty="0">
                <a:solidFill>
                  <a:srgbClr val="FFFFFF"/>
                </a:solidFill>
              </a:rPr>
            </a:br>
            <a:r>
              <a:rPr lang="en-GB" sz="2400" dirty="0">
                <a:solidFill>
                  <a:srgbClr val="FFFFFF"/>
                </a:solidFill>
              </a:rPr>
              <a:t>These rooms have been transformed into excellent meeting and lecture rooms.</a:t>
            </a:r>
            <a:endParaRPr lang="en-BE" sz="2400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E5D0FA-F81A-F74B-82CF-597D8F0AE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76272" y="6446261"/>
            <a:ext cx="75354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17E3AB-D3C0-1E4D-985E-DB99637DD4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44"/>
          <a:stretch/>
        </p:blipFill>
        <p:spPr>
          <a:xfrm>
            <a:off x="4654286" y="0"/>
            <a:ext cx="7537714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FBD7CD7-7051-F440-9141-EBBF0B7D5894}"/>
              </a:ext>
            </a:extLst>
          </p:cNvPr>
          <p:cNvSpPr txBox="1"/>
          <p:nvPr/>
        </p:nvSpPr>
        <p:spPr>
          <a:xfrm>
            <a:off x="4826906" y="162232"/>
            <a:ext cx="43458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3200" dirty="0"/>
              <a:t>CMS centre – previously </a:t>
            </a:r>
          </a:p>
        </p:txBody>
      </p:sp>
    </p:spTree>
    <p:extLst>
      <p:ext uri="{BB962C8B-B14F-4D97-AF65-F5344CB8AC3E}">
        <p14:creationId xmlns:p14="http://schemas.microsoft.com/office/powerpoint/2010/main" val="14082773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7CFAC9FD-BAD6-47B4-9C11-BE23CEAC7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45B67B9C-9B45-4084-9BB5-187071EE9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65428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711A01-CAD7-EA42-B2BA-EC33666F5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655" y="1078264"/>
            <a:ext cx="4349687" cy="4701473"/>
          </a:xfrm>
        </p:spPr>
        <p:txBody>
          <a:bodyPr>
            <a:noAutofit/>
          </a:bodyPr>
          <a:lstStyle/>
          <a:p>
            <a:pPr algn="l"/>
            <a:r>
              <a:rPr lang="en-GB" sz="2400" dirty="0">
                <a:solidFill>
                  <a:srgbClr val="FFFFFF"/>
                </a:solidFill>
              </a:rPr>
              <a:t>Renovations of the CMS centre and the Eurodemo rooms are done!</a:t>
            </a:r>
            <a:br>
              <a:rPr lang="en-GB" sz="2400" dirty="0">
                <a:solidFill>
                  <a:srgbClr val="FFFFFF"/>
                </a:solidFill>
              </a:rPr>
            </a:br>
            <a:br>
              <a:rPr lang="en-GB" sz="2400" dirty="0">
                <a:solidFill>
                  <a:srgbClr val="FFFFFF"/>
                </a:solidFill>
              </a:rPr>
            </a:br>
            <a:r>
              <a:rPr lang="en-GB" sz="2400" dirty="0">
                <a:solidFill>
                  <a:srgbClr val="FFFFFF"/>
                </a:solidFill>
              </a:rPr>
              <a:t>These rooms have been transformed into excellent meeting and lecture rooms.</a:t>
            </a:r>
            <a:endParaRPr lang="en-BE" sz="2400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E5D0FA-F81A-F74B-82CF-597D8F0AE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76272" y="6446261"/>
            <a:ext cx="75354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078B6CE-A90E-CA4F-BCB2-1D2DEFE3E8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3" r="3280"/>
          <a:stretch/>
        </p:blipFill>
        <p:spPr bwMode="auto">
          <a:xfrm>
            <a:off x="4654286" y="0"/>
            <a:ext cx="75377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CC1B91D-8F40-C147-B79F-F4960F3914A7}"/>
              </a:ext>
            </a:extLst>
          </p:cNvPr>
          <p:cNvSpPr txBox="1"/>
          <p:nvPr/>
        </p:nvSpPr>
        <p:spPr>
          <a:xfrm>
            <a:off x="4826906" y="162232"/>
            <a:ext cx="35997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3200" dirty="0">
                <a:solidFill>
                  <a:schemeClr val="bg1"/>
                </a:solidFill>
              </a:rPr>
              <a:t>CMS centre – today </a:t>
            </a:r>
          </a:p>
        </p:txBody>
      </p:sp>
    </p:spTree>
    <p:extLst>
      <p:ext uri="{BB962C8B-B14F-4D97-AF65-F5344CB8AC3E}">
        <p14:creationId xmlns:p14="http://schemas.microsoft.com/office/powerpoint/2010/main" val="39675214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VTI">
  <a:themeElements>
    <a:clrScheme name="AnalogousFromDarkSeedLeftStep">
      <a:dk1>
        <a:srgbClr val="000000"/>
      </a:dk1>
      <a:lt1>
        <a:srgbClr val="FFFFFF"/>
      </a:lt1>
      <a:dk2>
        <a:srgbClr val="233E3A"/>
      </a:dk2>
      <a:lt2>
        <a:srgbClr val="E7E8E2"/>
      </a:lt2>
      <a:accent1>
        <a:srgbClr val="6E4BEB"/>
      </a:accent1>
      <a:accent2>
        <a:srgbClr val="3F5EDC"/>
      </a:accent2>
      <a:accent3>
        <a:srgbClr val="299DE7"/>
      </a:accent3>
      <a:accent4>
        <a:srgbClr val="14B6B2"/>
      </a:accent4>
      <a:accent5>
        <a:srgbClr val="21BC77"/>
      </a:accent5>
      <a:accent6>
        <a:srgbClr val="14BC2C"/>
      </a:accent6>
      <a:hlink>
        <a:srgbClr val="319378"/>
      </a:hlink>
      <a:folHlink>
        <a:srgbClr val="848484"/>
      </a:folHlink>
    </a:clrScheme>
    <a:fontScheme name="Slate">
      <a:majorFont>
        <a:latin typeface="Georgia Pro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Dubai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VTI" id="{35C4A07C-0176-4A32-9BCB-B016516853F0}" vid="{9B70D35C-BCA8-4715-BB49-8BE54A7FC07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1074</TotalTime>
  <Words>762</Words>
  <Application>Microsoft Macintosh PowerPoint</Application>
  <PresentationFormat>Widescreen</PresentationFormat>
  <Paragraphs>110</Paragraphs>
  <Slides>40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Arial</vt:lpstr>
      <vt:lpstr>Calibri</vt:lpstr>
      <vt:lpstr>Courier New</vt:lpstr>
      <vt:lpstr>Dubai</vt:lpstr>
      <vt:lpstr>Eras Bold ITC</vt:lpstr>
      <vt:lpstr>Georgia Pro</vt:lpstr>
      <vt:lpstr>Wingdings 2</vt:lpstr>
      <vt:lpstr>SlateVTI</vt:lpstr>
      <vt:lpstr>End-of-the-Year Event 20 December 2021</vt:lpstr>
      <vt:lpstr>Welcome</vt:lpstr>
      <vt:lpstr>COVID-19 induced a worldwide pandemic and impacted our lives since about two years.  Vaccinations prevented the hospitals to be saturated.   The “booster” vaccination campaign is in full swing in Belgium with a target to deliver a dose to everyone within the next few months.  But, we are not out of the woods yet.</vt:lpstr>
      <vt:lpstr>We have to continue to take care of each other!</vt:lpstr>
      <vt:lpstr>United with cookies/tea/beer  Hopefully many of you have collected your small gift on behalf of the IIHE May it serve you during the end-of-the-year break!</vt:lpstr>
      <vt:lpstr>United with cookies/tea/beer  Hopefully many of you have collected your small gift on behalf of the IIHE May it serve you during the end-of-the-year break!</vt:lpstr>
      <vt:lpstr>Renovations of the CMS centre and the Eurodemo rooms are done!  These rooms have been transformed into excellent meeting and lecture rooms.</vt:lpstr>
      <vt:lpstr>Renovations of the CMS centre and the Eurodemo rooms are done!  These rooms have been transformed into excellent meeting and lecture rooms.</vt:lpstr>
      <vt:lpstr>Renovations of the CMS centre and the Eurodemo rooms are done!  These rooms have been transformed into excellent meeting and lecture rooms.</vt:lpstr>
      <vt:lpstr>PowerPoint Presentation</vt:lpstr>
      <vt:lpstr>Renovations of the CMS centre and the Eurodemo rooms are done!  These rooms have been transformed into excellent meeting and lecture rooms.</vt:lpstr>
      <vt:lpstr>Renovations of the CMS centre and the Eurodemo rooms are done!  These rooms have been transformed into excellent meeting and lecture rooms.</vt:lpstr>
      <vt:lpstr>PowerPoint Presentation</vt:lpstr>
      <vt:lpstr>Additionally, the Jacques Lemonne and Jean Sacton rooms on the 1G level look much nicer today!  </vt:lpstr>
      <vt:lpstr>Additionally, the Jacques Lemonne and Jean Sacton rooms on the 1G level look much nicer today!  </vt:lpstr>
      <vt:lpstr>Renovations of the CMS centre and the Eurodemo rooms are done!  These rooms have been transformed into excellent meeting and lecture rooms.</vt:lpstr>
      <vt:lpstr>Renovations of the CMS centre and the Eurodemo rooms are done!  These rooms have been transformed into excellent meeting and lecture rooms.</vt:lpstr>
      <vt:lpstr>Important milestone in 2022</vt:lpstr>
      <vt:lpstr>Our science</vt:lpstr>
      <vt:lpstr>Slides Barbara</vt:lpstr>
      <vt:lpstr>Many newcomers</vt:lpstr>
      <vt:lpstr>Slides Barbara</vt:lpstr>
      <vt:lpstr>Inspiration for the End-of-the-Year break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Annual Meeting 18 December 2020</dc:title>
  <dc:creator>Jorgen D'HONDT</dc:creator>
  <cp:lastModifiedBy>Jorgen D'HONDT</cp:lastModifiedBy>
  <cp:revision>19</cp:revision>
  <dcterms:created xsi:type="dcterms:W3CDTF">2020-12-17T18:15:45Z</dcterms:created>
  <dcterms:modified xsi:type="dcterms:W3CDTF">2021-12-20T13:30:26Z</dcterms:modified>
</cp:coreProperties>
</file>