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5.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6.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7.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8.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1.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12.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 id="2147484332" r:id="rId2"/>
    <p:sldMasterId id="2147484356" r:id="rId3"/>
    <p:sldMasterId id="2147484380" r:id="rId4"/>
    <p:sldMasterId id="2147484611" r:id="rId5"/>
    <p:sldMasterId id="2147484658" r:id="rId6"/>
    <p:sldMasterId id="2147484681" r:id="rId7"/>
    <p:sldMasterId id="2147484796" r:id="rId8"/>
    <p:sldMasterId id="2147485135" r:id="rId9"/>
    <p:sldMasterId id="2147485158" r:id="rId10"/>
    <p:sldMasterId id="2147485181" r:id="rId11"/>
    <p:sldMasterId id="2147485240" r:id="rId12"/>
    <p:sldMasterId id="2147485288" r:id="rId13"/>
  </p:sldMasterIdLst>
  <p:notesMasterIdLst>
    <p:notesMasterId r:id="rId70"/>
  </p:notesMasterIdLst>
  <p:handoutMasterIdLst>
    <p:handoutMasterId r:id="rId71"/>
  </p:handoutMasterIdLst>
  <p:sldIdLst>
    <p:sldId id="448" r:id="rId14"/>
    <p:sldId id="365" r:id="rId15"/>
    <p:sldId id="373" r:id="rId16"/>
    <p:sldId id="372" r:id="rId17"/>
    <p:sldId id="364" r:id="rId18"/>
    <p:sldId id="375" r:id="rId19"/>
    <p:sldId id="362" r:id="rId20"/>
    <p:sldId id="435" r:id="rId21"/>
    <p:sldId id="376" r:id="rId22"/>
    <p:sldId id="401" r:id="rId23"/>
    <p:sldId id="445" r:id="rId24"/>
    <p:sldId id="403" r:id="rId25"/>
    <p:sldId id="402" r:id="rId26"/>
    <p:sldId id="377" r:id="rId27"/>
    <p:sldId id="434" r:id="rId28"/>
    <p:sldId id="379" r:id="rId29"/>
    <p:sldId id="438" r:id="rId30"/>
    <p:sldId id="442" r:id="rId31"/>
    <p:sldId id="441" r:id="rId32"/>
    <p:sldId id="440" r:id="rId33"/>
    <p:sldId id="439" r:id="rId34"/>
    <p:sldId id="400" r:id="rId35"/>
    <p:sldId id="436" r:id="rId36"/>
    <p:sldId id="368" r:id="rId37"/>
    <p:sldId id="390" r:id="rId38"/>
    <p:sldId id="410" r:id="rId39"/>
    <p:sldId id="430" r:id="rId40"/>
    <p:sldId id="413" r:id="rId41"/>
    <p:sldId id="391" r:id="rId42"/>
    <p:sldId id="418" r:id="rId43"/>
    <p:sldId id="419" r:id="rId44"/>
    <p:sldId id="420" r:id="rId45"/>
    <p:sldId id="424" r:id="rId46"/>
    <p:sldId id="423" r:id="rId47"/>
    <p:sldId id="449" r:id="rId48"/>
    <p:sldId id="404" r:id="rId49"/>
    <p:sldId id="417" r:id="rId50"/>
    <p:sldId id="450" r:id="rId51"/>
    <p:sldId id="406" r:id="rId52"/>
    <p:sldId id="452" r:id="rId53"/>
    <p:sldId id="394" r:id="rId54"/>
    <p:sldId id="426" r:id="rId55"/>
    <p:sldId id="427" r:id="rId56"/>
    <p:sldId id="428" r:id="rId57"/>
    <p:sldId id="414" r:id="rId58"/>
    <p:sldId id="422" r:id="rId59"/>
    <p:sldId id="425" r:id="rId60"/>
    <p:sldId id="407" r:id="rId61"/>
    <p:sldId id="443" r:id="rId62"/>
    <p:sldId id="416" r:id="rId63"/>
    <p:sldId id="431" r:id="rId64"/>
    <p:sldId id="433" r:id="rId65"/>
    <p:sldId id="446" r:id="rId66"/>
    <p:sldId id="399" r:id="rId67"/>
    <p:sldId id="444" r:id="rId68"/>
    <p:sldId id="361" r:id="rId69"/>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Century Schoolbook" charset="0"/>
        <a:ea typeface="ＭＳ Ｐゴシック" charset="0"/>
        <a:cs typeface="ＭＳ Ｐゴシック" charset="0"/>
      </a:defRPr>
    </a:lvl1pPr>
    <a:lvl2pPr marL="456890" algn="l" rtl="0" fontAlgn="base">
      <a:spcBef>
        <a:spcPct val="0"/>
      </a:spcBef>
      <a:spcAft>
        <a:spcPct val="0"/>
      </a:spcAft>
      <a:defRPr kern="1200">
        <a:solidFill>
          <a:schemeClr val="tx1"/>
        </a:solidFill>
        <a:latin typeface="Century Schoolbook" charset="0"/>
        <a:ea typeface="ＭＳ Ｐゴシック" charset="0"/>
        <a:cs typeface="ＭＳ Ｐゴシック" charset="0"/>
      </a:defRPr>
    </a:lvl2pPr>
    <a:lvl3pPr marL="913815" algn="l" rtl="0" fontAlgn="base">
      <a:spcBef>
        <a:spcPct val="0"/>
      </a:spcBef>
      <a:spcAft>
        <a:spcPct val="0"/>
      </a:spcAft>
      <a:defRPr kern="1200">
        <a:solidFill>
          <a:schemeClr val="tx1"/>
        </a:solidFill>
        <a:latin typeface="Century Schoolbook" charset="0"/>
        <a:ea typeface="ＭＳ Ｐゴシック" charset="0"/>
        <a:cs typeface="ＭＳ Ｐゴシック" charset="0"/>
      </a:defRPr>
    </a:lvl3pPr>
    <a:lvl4pPr marL="1370716" algn="l" rtl="0" fontAlgn="base">
      <a:spcBef>
        <a:spcPct val="0"/>
      </a:spcBef>
      <a:spcAft>
        <a:spcPct val="0"/>
      </a:spcAft>
      <a:defRPr kern="1200">
        <a:solidFill>
          <a:schemeClr val="tx1"/>
        </a:solidFill>
        <a:latin typeface="Century Schoolbook" charset="0"/>
        <a:ea typeface="ＭＳ Ｐゴシック" charset="0"/>
        <a:cs typeface="ＭＳ Ｐゴシック" charset="0"/>
      </a:defRPr>
    </a:lvl4pPr>
    <a:lvl5pPr marL="1827629" algn="l" rtl="0" fontAlgn="base">
      <a:spcBef>
        <a:spcPct val="0"/>
      </a:spcBef>
      <a:spcAft>
        <a:spcPct val="0"/>
      </a:spcAft>
      <a:defRPr kern="1200">
        <a:solidFill>
          <a:schemeClr val="tx1"/>
        </a:solidFill>
        <a:latin typeface="Century Schoolbook" charset="0"/>
        <a:ea typeface="ＭＳ Ｐゴシック" charset="0"/>
        <a:cs typeface="ＭＳ Ｐゴシック" charset="0"/>
      </a:defRPr>
    </a:lvl5pPr>
    <a:lvl6pPr marL="2284518" algn="l" defTabSz="456890" rtl="0" eaLnBrk="1" latinLnBrk="0" hangingPunct="1">
      <a:defRPr kern="1200">
        <a:solidFill>
          <a:schemeClr val="tx1"/>
        </a:solidFill>
        <a:latin typeface="Century Schoolbook" charset="0"/>
        <a:ea typeface="ＭＳ Ｐゴシック" charset="0"/>
        <a:cs typeface="ＭＳ Ｐゴシック" charset="0"/>
      </a:defRPr>
    </a:lvl6pPr>
    <a:lvl7pPr marL="2741408" algn="l" defTabSz="456890" rtl="0" eaLnBrk="1" latinLnBrk="0" hangingPunct="1">
      <a:defRPr kern="1200">
        <a:solidFill>
          <a:schemeClr val="tx1"/>
        </a:solidFill>
        <a:latin typeface="Century Schoolbook" charset="0"/>
        <a:ea typeface="ＭＳ Ｐゴシック" charset="0"/>
        <a:cs typeface="ＭＳ Ｐゴシック" charset="0"/>
      </a:defRPr>
    </a:lvl7pPr>
    <a:lvl8pPr marL="3198320" algn="l" defTabSz="456890" rtl="0" eaLnBrk="1" latinLnBrk="0" hangingPunct="1">
      <a:defRPr kern="1200">
        <a:solidFill>
          <a:schemeClr val="tx1"/>
        </a:solidFill>
        <a:latin typeface="Century Schoolbook" charset="0"/>
        <a:ea typeface="ＭＳ Ｐゴシック" charset="0"/>
        <a:cs typeface="ＭＳ Ｐゴシック" charset="0"/>
      </a:defRPr>
    </a:lvl8pPr>
    <a:lvl9pPr marL="3655222" algn="l" defTabSz="456890" rtl="0" eaLnBrk="1" latinLnBrk="0" hangingPunct="1">
      <a:defRPr kern="1200">
        <a:solidFill>
          <a:schemeClr val="tx1"/>
        </a:solidFill>
        <a:latin typeface="Century Schoolbook"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BE5D6"/>
    <a:srgbClr val="FF808E"/>
    <a:srgbClr val="FF9CA4"/>
    <a:srgbClr val="FFF2CC"/>
    <a:srgbClr val="F8CBAD"/>
    <a:srgbClr val="BDD7EE"/>
    <a:srgbClr val="FFE7D2"/>
    <a:srgbClr val="D8C5B4"/>
    <a:srgbClr val="F1FFE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66"/>
    <p:restoredTop sz="99333" autoAdjust="0"/>
  </p:normalViewPr>
  <p:slideViewPr>
    <p:cSldViewPr>
      <p:cViewPr varScale="1">
        <p:scale>
          <a:sx n="297" d="100"/>
          <a:sy n="297" d="100"/>
        </p:scale>
        <p:origin x="2888" y="18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 Type="http://schemas.openxmlformats.org/officeDocument/2006/relationships/slideMaster" Target="slideMasters/slideMaster7.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fontAlgn="auto">
              <a:spcBef>
                <a:spcPts val="0"/>
              </a:spcBef>
              <a:spcAft>
                <a:spcPts val="0"/>
              </a:spcAft>
              <a:defRPr sz="1200">
                <a:latin typeface="+mn-lt"/>
                <a:ea typeface="+mn-ea"/>
                <a:cs typeface="+mn-cs"/>
              </a:defRPr>
            </a:lvl1pPr>
            <a:extLst/>
          </a:lstStyle>
          <a:p>
            <a:pPr>
              <a:defRPr/>
            </a:pPr>
            <a:endParaRPr lang="en-US"/>
          </a:p>
        </p:txBody>
      </p:sp>
      <p:sp>
        <p:nvSpPr>
          <p:cNvPr id="3" name="Rectangle 3"/>
          <p:cNvSpPr>
            <a:spLocks noGrp="1"/>
          </p:cNvSpPr>
          <p:nvPr>
            <p:ph type="dt" sz="quarter" idx="1"/>
          </p:nvPr>
        </p:nvSpPr>
        <p:spPr>
          <a:xfrm>
            <a:off x="3884613" y="0"/>
            <a:ext cx="2971800" cy="457200"/>
          </a:xfrm>
          <a:prstGeom prst="rect">
            <a:avLst/>
          </a:prstGeom>
        </p:spPr>
        <p:txBody>
          <a:bodyPr vert="horz" rtlCol="0"/>
          <a:lstStyle>
            <a:lvl1pPr algn="r" fontAlgn="auto">
              <a:spcBef>
                <a:spcPts val="0"/>
              </a:spcBef>
              <a:spcAft>
                <a:spcPts val="0"/>
              </a:spcAft>
              <a:defRPr sz="1200">
                <a:latin typeface="+mn-lt"/>
                <a:ea typeface="+mn-ea"/>
                <a:cs typeface="+mn-cs"/>
              </a:defRPr>
            </a:lvl1pPr>
            <a:extLst/>
          </a:lstStyle>
          <a:p>
            <a:pPr>
              <a:defRPr/>
            </a:pPr>
            <a:fld id="{12D9FF68-C61E-8D4D-9168-192D36DF61C8}" type="datetimeFigureOut">
              <a:rPr lang="en-US"/>
              <a:pPr>
                <a:defRPr/>
              </a:pPr>
              <a:t>7/31/20</a:t>
            </a:fld>
            <a:endParaRPr lang="en-US" dirty="0"/>
          </a:p>
        </p:txBody>
      </p:sp>
      <p:sp>
        <p:nvSpPr>
          <p:cNvPr id="4" name="Rectangle 4"/>
          <p:cNvSpPr>
            <a:spLocks noGrp="1"/>
          </p:cNvSpPr>
          <p:nvPr>
            <p:ph type="ftr" sz="quarter" idx="2"/>
          </p:nvPr>
        </p:nvSpPr>
        <p:spPr>
          <a:xfrm>
            <a:off x="0" y="8685213"/>
            <a:ext cx="2971800" cy="457200"/>
          </a:xfrm>
          <a:prstGeom prst="rect">
            <a:avLst/>
          </a:prstGeom>
        </p:spPr>
        <p:txBody>
          <a:bodyPr vert="horz" rtlCol="0" anchor="b"/>
          <a:lstStyle>
            <a:lvl1pPr algn="l" fontAlgn="auto">
              <a:spcBef>
                <a:spcPts val="0"/>
              </a:spcBef>
              <a:spcAft>
                <a:spcPts val="0"/>
              </a:spcAft>
              <a:defRPr sz="1200">
                <a:latin typeface="+mn-lt"/>
                <a:ea typeface="+mn-ea"/>
                <a:cs typeface="+mn-cs"/>
              </a:defRPr>
            </a:lvl1pPr>
            <a:extLst/>
          </a:lstStyle>
          <a:p>
            <a:pPr>
              <a:defRPr/>
            </a:pPr>
            <a:endParaRPr lang="en-US"/>
          </a:p>
        </p:txBody>
      </p:sp>
      <p:sp>
        <p:nvSpPr>
          <p:cNvPr id="5" name="Rectangle 5"/>
          <p:cNvSpPr>
            <a:spLocks noGrp="1"/>
          </p:cNvSpPr>
          <p:nvPr>
            <p:ph type="sldNum" sz="quarter" idx="3"/>
          </p:nvPr>
        </p:nvSpPr>
        <p:spPr>
          <a:xfrm>
            <a:off x="3884613" y="8685213"/>
            <a:ext cx="2971800" cy="457200"/>
          </a:xfrm>
          <a:prstGeom prst="rect">
            <a:avLst/>
          </a:prstGeom>
        </p:spPr>
        <p:txBody>
          <a:bodyPr vert="horz" rtlCol="0" anchor="b"/>
          <a:lstStyle>
            <a:lvl1pPr algn="r" fontAlgn="auto">
              <a:spcBef>
                <a:spcPts val="0"/>
              </a:spcBef>
              <a:spcAft>
                <a:spcPts val="0"/>
              </a:spcAft>
              <a:defRPr sz="1200">
                <a:latin typeface="+mn-lt"/>
                <a:ea typeface="+mn-ea"/>
                <a:cs typeface="+mn-cs"/>
              </a:defRPr>
            </a:lvl1pPr>
            <a:extLst/>
          </a:lstStyle>
          <a:p>
            <a:pPr>
              <a:defRPr/>
            </a:pPr>
            <a:fld id="{05397B06-7E91-7D4F-9643-B1BC70A1DDA0}" type="slidenum">
              <a:rPr lang="en-US"/>
              <a:pPr>
                <a:defRPr/>
              </a:pPr>
              <a:t>‹#›</a:t>
            </a:fld>
            <a:endParaRPr lang="en-US" dirty="0"/>
          </a:p>
        </p:txBody>
      </p:sp>
    </p:spTree>
    <p:extLst>
      <p:ext uri="{BB962C8B-B14F-4D97-AF65-F5344CB8AC3E}">
        <p14:creationId xmlns:p14="http://schemas.microsoft.com/office/powerpoint/2010/main" val="35282244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fontAlgn="auto">
              <a:spcBef>
                <a:spcPts val="0"/>
              </a:spcBef>
              <a:spcAft>
                <a:spcPts val="0"/>
              </a:spcAft>
              <a:defRPr sz="1200">
                <a:latin typeface="+mn-lt"/>
                <a:ea typeface="+mn-ea"/>
                <a:cs typeface="+mn-cs"/>
              </a:defRPr>
            </a:lvl1pPr>
            <a:extLst/>
          </a:lstStyle>
          <a:p>
            <a:pPr>
              <a:defRPr/>
            </a:pPr>
            <a:endParaRPr lang="en-US"/>
          </a:p>
        </p:txBody>
      </p:sp>
      <p:sp>
        <p:nvSpPr>
          <p:cNvPr id="3" name="Rectangle 3"/>
          <p:cNvSpPr>
            <a:spLocks noGrp="1"/>
          </p:cNvSpPr>
          <p:nvPr>
            <p:ph type="dt" idx="1"/>
          </p:nvPr>
        </p:nvSpPr>
        <p:spPr>
          <a:xfrm>
            <a:off x="3884613" y="0"/>
            <a:ext cx="2971800" cy="457200"/>
          </a:xfrm>
          <a:prstGeom prst="rect">
            <a:avLst/>
          </a:prstGeom>
        </p:spPr>
        <p:txBody>
          <a:bodyPr vert="horz" rtlCol="0"/>
          <a:lstStyle>
            <a:lvl1pPr algn="r" fontAlgn="auto">
              <a:spcBef>
                <a:spcPts val="0"/>
              </a:spcBef>
              <a:spcAft>
                <a:spcPts val="0"/>
              </a:spcAft>
              <a:defRPr sz="1200">
                <a:latin typeface="+mn-lt"/>
                <a:ea typeface="+mn-ea"/>
                <a:cs typeface="+mn-cs"/>
              </a:defRPr>
            </a:lvl1pPr>
            <a:extLst/>
          </a:lstStyle>
          <a:p>
            <a:pPr>
              <a:defRPr/>
            </a:pPr>
            <a:fld id="{2D5D0DD1-79A2-674A-87F3-DAB007517C89}" type="datetimeFigureOut">
              <a:rPr lang="en-US"/>
              <a:pPr>
                <a:defRPr/>
              </a:pPr>
              <a:t>7/31/20</a:t>
            </a:fld>
            <a:endParaRPr lang="en-US" dirty="0"/>
          </a:p>
        </p:txBody>
      </p:sp>
      <p:sp>
        <p:nvSpPr>
          <p:cNvPr id="4" name="Rectangle 4"/>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rtlCol="0" anchor="ctr"/>
          <a:lstStyle/>
          <a:p>
            <a:pPr lvl="0"/>
            <a:endParaRPr lang="en-US" noProof="0" dirty="0"/>
          </a:p>
        </p:txBody>
      </p:sp>
      <p:sp>
        <p:nvSpPr>
          <p:cNvPr id="5" name="Rectangle 5"/>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Rectangle 6"/>
          <p:cNvSpPr>
            <a:spLocks noGrp="1"/>
          </p:cNvSpPr>
          <p:nvPr>
            <p:ph type="ftr" sz="quarter" idx="4"/>
          </p:nvPr>
        </p:nvSpPr>
        <p:spPr>
          <a:xfrm>
            <a:off x="0" y="8685213"/>
            <a:ext cx="2971800" cy="457200"/>
          </a:xfrm>
          <a:prstGeom prst="rect">
            <a:avLst/>
          </a:prstGeom>
        </p:spPr>
        <p:txBody>
          <a:bodyPr vert="horz" rtlCol="0" anchor="b"/>
          <a:lstStyle>
            <a:lvl1pPr algn="l" fontAlgn="auto">
              <a:spcBef>
                <a:spcPts val="0"/>
              </a:spcBef>
              <a:spcAft>
                <a:spcPts val="0"/>
              </a:spcAft>
              <a:defRPr sz="1200">
                <a:latin typeface="+mn-lt"/>
                <a:ea typeface="+mn-ea"/>
                <a:cs typeface="+mn-cs"/>
              </a:defRPr>
            </a:lvl1pPr>
            <a:extLst/>
          </a:lstStyle>
          <a:p>
            <a:pPr>
              <a:defRPr/>
            </a:pPr>
            <a:endParaRPr lang="en-US"/>
          </a:p>
        </p:txBody>
      </p:sp>
      <p:sp>
        <p:nvSpPr>
          <p:cNvPr id="7" name="Rectangle 7"/>
          <p:cNvSpPr>
            <a:spLocks noGrp="1"/>
          </p:cNvSpPr>
          <p:nvPr>
            <p:ph type="sldNum" sz="quarter" idx="5"/>
          </p:nvPr>
        </p:nvSpPr>
        <p:spPr>
          <a:xfrm>
            <a:off x="3884613" y="8685213"/>
            <a:ext cx="2971800" cy="457200"/>
          </a:xfrm>
          <a:prstGeom prst="rect">
            <a:avLst/>
          </a:prstGeom>
        </p:spPr>
        <p:txBody>
          <a:bodyPr vert="horz" rtlCol="0" anchor="b"/>
          <a:lstStyle>
            <a:lvl1pPr algn="r" fontAlgn="auto">
              <a:spcBef>
                <a:spcPts val="0"/>
              </a:spcBef>
              <a:spcAft>
                <a:spcPts val="0"/>
              </a:spcAft>
              <a:defRPr sz="1200">
                <a:latin typeface="+mn-lt"/>
                <a:ea typeface="+mn-ea"/>
                <a:cs typeface="+mn-cs"/>
              </a:defRPr>
            </a:lvl1pPr>
            <a:extLst/>
          </a:lstStyle>
          <a:p>
            <a:pPr>
              <a:defRPr/>
            </a:pPr>
            <a:fld id="{A7DD3731-EDE7-5345-8C60-2E29B5D73068}" type="slidenum">
              <a:rPr lang="en-US"/>
              <a:pPr>
                <a:defRPr/>
              </a:pPr>
              <a:t>‹#›</a:t>
            </a:fld>
            <a:endParaRPr lang="en-US" dirty="0"/>
          </a:p>
        </p:txBody>
      </p:sp>
    </p:spTree>
    <p:extLst>
      <p:ext uri="{BB962C8B-B14F-4D97-AF65-F5344CB8AC3E}">
        <p14:creationId xmlns:p14="http://schemas.microsoft.com/office/powerpoint/2010/main" val="350747995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689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3815"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0716"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7629"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4518" algn="l" rtl="0">
      <a:defRPr sz="1200" kern="1200">
        <a:solidFill>
          <a:schemeClr val="tx1"/>
        </a:solidFill>
        <a:latin typeface="+mn-lt"/>
        <a:ea typeface="+mn-ea"/>
        <a:cs typeface="+mn-cs"/>
      </a:defRPr>
    </a:lvl6pPr>
    <a:lvl7pPr marL="2741408" algn="l" rtl="0">
      <a:defRPr sz="1200" kern="1200">
        <a:solidFill>
          <a:schemeClr val="tx1"/>
        </a:solidFill>
        <a:latin typeface="+mn-lt"/>
        <a:ea typeface="+mn-ea"/>
        <a:cs typeface="+mn-cs"/>
      </a:defRPr>
    </a:lvl7pPr>
    <a:lvl8pPr marL="3198320" algn="l" rtl="0">
      <a:defRPr sz="1200" kern="1200">
        <a:solidFill>
          <a:schemeClr val="tx1"/>
        </a:solidFill>
        <a:latin typeface="+mn-lt"/>
        <a:ea typeface="+mn-ea"/>
        <a:cs typeface="+mn-cs"/>
      </a:defRPr>
    </a:lvl8pPr>
    <a:lvl9pPr marL="3655222"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bodyPr>
          <a:lstStyle/>
          <a:p>
            <a:pPr eaLnBrk="1" hangingPunct="1">
              <a:spcBef>
                <a:spcPct val="0"/>
              </a:spcBef>
            </a:pPr>
            <a:endParaRPr lang="en-US">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sz="2400">
                <a:solidFill>
                  <a:schemeClr val="tx1"/>
                </a:solidFill>
                <a:latin typeface="Century Schoolbook" charset="0"/>
                <a:ea typeface="ＭＳ Ｐゴシック" charset="0"/>
                <a:cs typeface="ＭＳ Ｐゴシック" charset="0"/>
              </a:defRPr>
            </a:lvl1pPr>
            <a:lvl2pPr marL="742950" indent="-285750" eaLnBrk="0" hangingPunct="0">
              <a:defRPr sz="2400">
                <a:solidFill>
                  <a:schemeClr val="tx1"/>
                </a:solidFill>
                <a:latin typeface="Century Schoolbook" charset="0"/>
                <a:ea typeface="ＭＳ Ｐゴシック" charset="0"/>
              </a:defRPr>
            </a:lvl2pPr>
            <a:lvl3pPr marL="1143000" indent="-228600" eaLnBrk="0" hangingPunct="0">
              <a:defRPr sz="2400">
                <a:solidFill>
                  <a:schemeClr val="tx1"/>
                </a:solidFill>
                <a:latin typeface="Century Schoolbook" charset="0"/>
                <a:ea typeface="ＭＳ Ｐゴシック" charset="0"/>
              </a:defRPr>
            </a:lvl3pPr>
            <a:lvl4pPr marL="1600200" indent="-228600" eaLnBrk="0" hangingPunct="0">
              <a:defRPr sz="2400">
                <a:solidFill>
                  <a:schemeClr val="tx1"/>
                </a:solidFill>
                <a:latin typeface="Century Schoolbook" charset="0"/>
                <a:ea typeface="ＭＳ Ｐゴシック" charset="0"/>
              </a:defRPr>
            </a:lvl4pPr>
            <a:lvl5pPr marL="2057400" indent="-228600" eaLnBrk="0" hangingPunct="0">
              <a:defRPr sz="2400">
                <a:solidFill>
                  <a:schemeClr val="tx1"/>
                </a:solidFill>
                <a:latin typeface="Century Schoolbook" charset="0"/>
                <a:ea typeface="ＭＳ Ｐゴシック" charset="0"/>
              </a:defRPr>
            </a:lvl5pPr>
            <a:lvl6pPr marL="2514600" indent="-228600" eaLnBrk="0" fontAlgn="base" hangingPunct="0">
              <a:spcBef>
                <a:spcPct val="0"/>
              </a:spcBef>
              <a:spcAft>
                <a:spcPct val="0"/>
              </a:spcAft>
              <a:defRPr sz="2400">
                <a:solidFill>
                  <a:schemeClr val="tx1"/>
                </a:solidFill>
                <a:latin typeface="Century Schoolbook" charset="0"/>
                <a:ea typeface="ＭＳ Ｐゴシック" charset="0"/>
              </a:defRPr>
            </a:lvl6pPr>
            <a:lvl7pPr marL="2971800" indent="-228600" eaLnBrk="0" fontAlgn="base" hangingPunct="0">
              <a:spcBef>
                <a:spcPct val="0"/>
              </a:spcBef>
              <a:spcAft>
                <a:spcPct val="0"/>
              </a:spcAft>
              <a:defRPr sz="2400">
                <a:solidFill>
                  <a:schemeClr val="tx1"/>
                </a:solidFill>
                <a:latin typeface="Century Schoolbook" charset="0"/>
                <a:ea typeface="ＭＳ Ｐゴシック" charset="0"/>
              </a:defRPr>
            </a:lvl7pPr>
            <a:lvl8pPr marL="3429000" indent="-228600" eaLnBrk="0" fontAlgn="base" hangingPunct="0">
              <a:spcBef>
                <a:spcPct val="0"/>
              </a:spcBef>
              <a:spcAft>
                <a:spcPct val="0"/>
              </a:spcAft>
              <a:defRPr sz="2400">
                <a:solidFill>
                  <a:schemeClr val="tx1"/>
                </a:solidFill>
                <a:latin typeface="Century Schoolbook" charset="0"/>
                <a:ea typeface="ＭＳ Ｐゴシック" charset="0"/>
              </a:defRPr>
            </a:lvl8pPr>
            <a:lvl9pPr marL="3886200" indent="-228600" eaLnBrk="0" fontAlgn="base" hangingPunct="0">
              <a:spcBef>
                <a:spcPct val="0"/>
              </a:spcBef>
              <a:spcAft>
                <a:spcPct val="0"/>
              </a:spcAft>
              <a:defRPr sz="2400">
                <a:solidFill>
                  <a:schemeClr val="tx1"/>
                </a:solidFill>
                <a:latin typeface="Century Schoolbook" charset="0"/>
                <a:ea typeface="ＭＳ Ｐゴシック" charset="0"/>
              </a:defRPr>
            </a:lvl9pPr>
          </a:lstStyle>
          <a:p>
            <a:pPr eaLnBrk="1" fontAlgn="base" hangingPunct="1">
              <a:spcBef>
                <a:spcPct val="0"/>
              </a:spcBef>
              <a:spcAft>
                <a:spcPct val="0"/>
              </a:spcAft>
            </a:pPr>
            <a:fld id="{B85D5280-092C-C84C-8991-23FCB0CEF041}" type="slidenum">
              <a:rPr lang="en-US" sz="1200">
                <a:latin typeface="Calibri" charset="0"/>
              </a:rPr>
              <a:pPr eaLnBrk="1" fontAlgn="base" hangingPunct="1">
                <a:spcBef>
                  <a:spcPct val="0"/>
                </a:spcBef>
                <a:spcAft>
                  <a:spcPct val="0"/>
                </a:spcAft>
              </a:pPr>
              <a:t>1</a:t>
            </a:fld>
            <a:endParaRPr lang="en-US" sz="1200">
              <a:latin typeface="Calibri" charset="0"/>
            </a:endParaRPr>
          </a:p>
        </p:txBody>
      </p:sp>
    </p:spTree>
    <p:extLst>
      <p:ext uri="{BB962C8B-B14F-4D97-AF65-F5344CB8AC3E}">
        <p14:creationId xmlns:p14="http://schemas.microsoft.com/office/powerpoint/2010/main" val="2113237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007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346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9262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3433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3182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3118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1472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7962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4395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027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1996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5396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2028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4640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8618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3713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4291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6150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6972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6577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6154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9491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7894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95305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95125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99693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57384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27049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32017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83013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60056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8109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06350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44110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47426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69143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5693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97058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47568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39240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38831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80094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6100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39252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42529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08560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88273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2087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88171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05394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0784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1456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8865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1110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E33921-15B8-9846-9687-F8BD6C725A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2960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8" tIns="45694" rIns="91388" bIns="45694" anchor="ctr"/>
          <a:lstStyle/>
          <a:p>
            <a:pPr algn="ctr"/>
            <a:endParaRPr lang="en-US" sz="3200" i="1"/>
          </a:p>
        </p:txBody>
      </p:sp>
      <p:sp>
        <p:nvSpPr>
          <p:cNvPr id="24" name="Rectangle 7"/>
          <p:cNvSpPr>
            <a:spLocks noGrp="1"/>
          </p:cNvSpPr>
          <p:nvPr>
            <p:ph type="title"/>
          </p:nvPr>
        </p:nvSpPr>
        <p:spPr>
          <a:xfrm>
            <a:off x="228628"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pPr>
                <a:defRPr/>
              </a:pPr>
              <a:t>‹#›</a:t>
            </a:fld>
            <a:endParaRPr lang="en-US" dirty="0"/>
          </a:p>
        </p:txBody>
      </p:sp>
      <p:sp>
        <p:nvSpPr>
          <p:cNvPr id="8" name="Rectangle 7"/>
          <p:cNvSpPr>
            <a:spLocks noGrp="1"/>
          </p:cNvSpPr>
          <p:nvPr>
            <p:ph type="ftr" sz="quarter" idx="14"/>
          </p:nvPr>
        </p:nvSpPr>
        <p:spPr/>
        <p:txBody>
          <a:bodyPr/>
          <a:lstStyle>
            <a:lvl1pPr>
              <a:defRPr/>
            </a:lvl1pPr>
            <a:extLst/>
          </a:lstStyle>
          <a:p>
            <a:pPr>
              <a:defRPr/>
            </a:pPr>
            <a:endParaRPr lang="en-US"/>
          </a:p>
        </p:txBody>
      </p:sp>
    </p:spTree>
    <p:extLst>
      <p:ext uri="{BB962C8B-B14F-4D97-AF65-F5344CB8AC3E}">
        <p14:creationId xmlns:p14="http://schemas.microsoft.com/office/powerpoint/2010/main" val="344412593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pPr>
                <a:defRPr/>
              </a:pPr>
              <a:t>‹#›</a:t>
            </a:fld>
            <a:endParaRPr lang="en-US" dirty="0"/>
          </a:p>
        </p:txBody>
      </p:sp>
      <p:sp>
        <p:nvSpPr>
          <p:cNvPr id="8" name="Rectangle 7"/>
          <p:cNvSpPr>
            <a:spLocks noGrp="1"/>
          </p:cNvSpPr>
          <p:nvPr>
            <p:ph type="ftr" sz="quarter" idx="17"/>
          </p:nvPr>
        </p:nvSpPr>
        <p:spPr/>
        <p:txBody>
          <a:bodyPr/>
          <a:lstStyle>
            <a:lvl1pPr>
              <a:defRPr/>
            </a:lvl1pPr>
            <a:extLst/>
          </a:lstStyle>
          <a:p>
            <a:pPr>
              <a:defRPr/>
            </a:pPr>
            <a:endParaRPr lang="en-US"/>
          </a:p>
        </p:txBody>
      </p:sp>
    </p:spTree>
    <p:extLst>
      <p:ext uri="{BB962C8B-B14F-4D97-AF65-F5344CB8AC3E}">
        <p14:creationId xmlns:p14="http://schemas.microsoft.com/office/powerpoint/2010/main" val="1498949747"/>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67994426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939416501"/>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23841166"/>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48"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solidFill>
                  <a:srgbClr val="D4D2D0"/>
                </a:solidFill>
                <a:latin typeface="Century Schoolbook"/>
              </a:rPr>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75634954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2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2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08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193"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0100035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561016852"/>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76"/>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26"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070130287"/>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450873475"/>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300"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577790682"/>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300"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27"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33335204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pPr>
                <a:defRPr/>
              </a:pPr>
              <a:t>‹#›</a:t>
            </a:fld>
            <a:endParaRPr lang="en-US" dirty="0"/>
          </a:p>
        </p:txBody>
      </p:sp>
      <p:sp>
        <p:nvSpPr>
          <p:cNvPr id="8" name="Rectangle 7"/>
          <p:cNvSpPr>
            <a:spLocks noGrp="1"/>
          </p:cNvSpPr>
          <p:nvPr>
            <p:ph type="ftr" sz="quarter" idx="16"/>
          </p:nvPr>
        </p:nvSpPr>
        <p:spPr/>
        <p:txBody>
          <a:bodyPr/>
          <a:lstStyle>
            <a:lvl1pPr>
              <a:defRPr/>
            </a:lvl1pPr>
            <a:extLst/>
          </a:lstStyle>
          <a:p>
            <a:pPr>
              <a:defRPr/>
            </a:pPr>
            <a:endParaRPr lang="en-US"/>
          </a:p>
        </p:txBody>
      </p:sp>
    </p:spTree>
    <p:extLst>
      <p:ext uri="{BB962C8B-B14F-4D97-AF65-F5344CB8AC3E}">
        <p14:creationId xmlns:p14="http://schemas.microsoft.com/office/powerpoint/2010/main" val="1549797923"/>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388" rIns="9144" bIns="9138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56369148"/>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solidFill>
                  <a:srgbClr val="D4D2D0"/>
                </a:solidFill>
                <a:latin typeface="Century Schoolbook"/>
              </a:rPr>
              <a:t>ICHEP2020</a:t>
            </a: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1096795191"/>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773952"/>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nchor="ctr"/>
          <a:lstStyle/>
          <a:p>
            <a:pPr algn="ctr"/>
            <a:endParaRPr lang="en-US" sz="3200" i="1">
              <a:solidFill>
                <a:prstClr val="white"/>
              </a:solidFill>
            </a:endParaRPr>
          </a:p>
        </p:txBody>
      </p:sp>
      <p:sp>
        <p:nvSpPr>
          <p:cNvPr id="24" name="Rectangle 7"/>
          <p:cNvSpPr>
            <a:spLocks noGrp="1"/>
          </p:cNvSpPr>
          <p:nvPr>
            <p:ph type="title"/>
          </p:nvPr>
        </p:nvSpPr>
        <p:spPr>
          <a:xfrm>
            <a:off x="228607"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981683377"/>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11315815"/>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81"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430" bIns="9143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79468713"/>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3123926612"/>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90951054"/>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53"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120548110"/>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05"/>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05"/>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01781817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pPr>
                <a:defRPr/>
              </a:pPr>
              <a:t>‹#›</a:t>
            </a:fld>
            <a:endParaRPr lang="en-US" dirty="0"/>
          </a:p>
        </p:txBody>
      </p:sp>
      <p:sp>
        <p:nvSpPr>
          <p:cNvPr id="15" name="Rectangle 14"/>
          <p:cNvSpPr>
            <a:spLocks noGrp="1"/>
          </p:cNvSpPr>
          <p:nvPr>
            <p:ph type="ftr" sz="quarter" idx="33"/>
          </p:nvPr>
        </p:nvSpPr>
        <p:spPr/>
        <p:txBody>
          <a:bodyPr/>
          <a:lstStyle>
            <a:lvl1pPr>
              <a:defRPr/>
            </a:lvl1pPr>
            <a:extLst/>
          </a:lstStyle>
          <a:p>
            <a:pPr>
              <a:defRPr/>
            </a:pPr>
            <a:endParaRPr lang="en-US"/>
          </a:p>
        </p:txBody>
      </p:sp>
    </p:spTree>
    <p:extLst>
      <p:ext uri="{BB962C8B-B14F-4D97-AF65-F5344CB8AC3E}">
        <p14:creationId xmlns:p14="http://schemas.microsoft.com/office/powerpoint/2010/main" val="762479860"/>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2"/>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1982"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71263547"/>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424429525"/>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15914326"/>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667509815"/>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810439634"/>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7"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solidFill>
                  <a:srgbClr val="D4D2D0"/>
                </a:solidFill>
                <a:latin typeface="Century Schoolbook"/>
              </a:rPr>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121828381"/>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6" y="1143006"/>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06" y="1143006"/>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066" y="1143006"/>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172" y="1143006"/>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353630937"/>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61843597"/>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55"/>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05"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453196510"/>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85055801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48"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pPr>
                <a:defRPr/>
              </a:pPr>
              <a:t>‹#›</a:t>
            </a:fld>
            <a:endParaRPr lang="en-US" dirty="0"/>
          </a:p>
        </p:txBody>
      </p:sp>
      <p:sp>
        <p:nvSpPr>
          <p:cNvPr id="12" name="Rectangle 11"/>
          <p:cNvSpPr>
            <a:spLocks noGrp="1"/>
          </p:cNvSpPr>
          <p:nvPr>
            <p:ph type="ftr" sz="quarter" idx="27"/>
          </p:nvPr>
        </p:nvSpPr>
        <p:spPr/>
        <p:txBody>
          <a:bodyPr/>
          <a:lstStyle>
            <a:lvl1pPr>
              <a:defRPr/>
            </a:lvl1pPr>
            <a:extLst/>
          </a:lstStyle>
          <a:p>
            <a:pPr>
              <a:defRPr/>
            </a:pPr>
            <a:endParaRPr lang="en-US"/>
          </a:p>
        </p:txBody>
      </p:sp>
    </p:spTree>
    <p:extLst>
      <p:ext uri="{BB962C8B-B14F-4D97-AF65-F5344CB8AC3E}">
        <p14:creationId xmlns:p14="http://schemas.microsoft.com/office/powerpoint/2010/main" val="1370129198"/>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9"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430" rIns="9144" bIns="91430"/>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604853213"/>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9"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6"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430" rIns="9144" bIns="91430"/>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430" rIns="9144" bIns="91430"/>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746563619"/>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430" rIns="9144" bIns="91430"/>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55219543"/>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solidFill>
                  <a:srgbClr val="D4D2D0"/>
                </a:solidFill>
                <a:latin typeface="Century Schoolbook"/>
              </a:rPr>
              <a:t>ICHEP2020</a:t>
            </a: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2073259989"/>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6444178"/>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nchor="ctr"/>
          <a:lstStyle/>
          <a:p>
            <a:pPr algn="ctr"/>
            <a:endParaRPr lang="en-US" sz="3200" i="1">
              <a:solidFill>
                <a:prstClr val="white"/>
              </a:solidFill>
            </a:endParaRPr>
          </a:p>
        </p:txBody>
      </p:sp>
      <p:sp>
        <p:nvSpPr>
          <p:cNvPr id="24" name="Rectangle 7"/>
          <p:cNvSpPr>
            <a:spLocks noGrp="1"/>
          </p:cNvSpPr>
          <p:nvPr>
            <p:ph type="title"/>
          </p:nvPr>
        </p:nvSpPr>
        <p:spPr>
          <a:xfrm>
            <a:off x="228606"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29183055"/>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602750443"/>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80"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432" bIns="91432"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69095109"/>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2826611929"/>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7738789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2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2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08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193"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pPr>
                <a:defRPr/>
              </a:pPr>
              <a:t>‹#›</a:t>
            </a:fld>
            <a:endParaRPr lang="en-US" dirty="0"/>
          </a:p>
        </p:txBody>
      </p:sp>
      <p:sp>
        <p:nvSpPr>
          <p:cNvPr id="10" name="Rectangle 9"/>
          <p:cNvSpPr>
            <a:spLocks noGrp="1"/>
          </p:cNvSpPr>
          <p:nvPr>
            <p:ph type="ftr" sz="quarter" idx="35"/>
          </p:nvPr>
        </p:nvSpPr>
        <p:spPr/>
        <p:txBody>
          <a:bodyPr/>
          <a:lstStyle>
            <a:lvl1pPr>
              <a:defRPr/>
            </a:lvl1pPr>
            <a:extLst/>
          </a:lstStyle>
          <a:p>
            <a:pPr>
              <a:defRPr/>
            </a:pPr>
            <a:endParaRPr lang="en-US"/>
          </a:p>
        </p:txBody>
      </p:sp>
    </p:spTree>
    <p:extLst>
      <p:ext uri="{BB962C8B-B14F-4D97-AF65-F5344CB8AC3E}">
        <p14:creationId xmlns:p14="http://schemas.microsoft.com/office/powerpoint/2010/main" val="464749525"/>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52"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740872808"/>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04"/>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04"/>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12476055"/>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2"/>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1981"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71263347"/>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874117455"/>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41972400"/>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49223830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799180954"/>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6"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solidFill>
                  <a:srgbClr val="D4D2D0"/>
                </a:solidFill>
                <a:latin typeface="Century Schoolbook"/>
              </a:rPr>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416957543"/>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5" y="1143005"/>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05" y="1143005"/>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065" y="1143005"/>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171" y="1143005"/>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059463968"/>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3635969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pPr>
                <a:defRPr/>
              </a:pPr>
              <a:t>‹#›</a:t>
            </a:fld>
            <a:endParaRPr lang="en-US" dirty="0"/>
          </a:p>
        </p:txBody>
      </p:sp>
      <p:sp>
        <p:nvSpPr>
          <p:cNvPr id="9" name="Rectangle 8"/>
          <p:cNvSpPr>
            <a:spLocks noGrp="1"/>
          </p:cNvSpPr>
          <p:nvPr>
            <p:ph type="ftr" sz="quarter" idx="26"/>
          </p:nvPr>
        </p:nvSpPr>
        <p:spPr/>
        <p:txBody>
          <a:bodyPr/>
          <a:lstStyle>
            <a:lvl1pPr>
              <a:defRPr/>
            </a:lvl1pPr>
            <a:extLst/>
          </a:lstStyle>
          <a:p>
            <a:pPr>
              <a:defRPr/>
            </a:pPr>
            <a:endParaRPr lang="en-US"/>
          </a:p>
        </p:txBody>
      </p:sp>
    </p:spTree>
    <p:extLst>
      <p:ext uri="{BB962C8B-B14F-4D97-AF65-F5344CB8AC3E}">
        <p14:creationId xmlns:p14="http://schemas.microsoft.com/office/powerpoint/2010/main" val="1213370904"/>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54"/>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04"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926802401"/>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12321233"/>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8"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432" rIns="9144" bIns="91432"/>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124100804"/>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8"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5"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432" rIns="9144" bIns="91432"/>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432" rIns="9144" bIns="91432"/>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047172120"/>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432" rIns="9144" bIns="91432"/>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77538149"/>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solidFill>
                  <a:srgbClr val="D4D2D0"/>
                </a:solidFill>
                <a:latin typeface="Century Schoolbook"/>
              </a:rPr>
              <a:t>ICHEP2020</a:t>
            </a: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1584155199"/>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633903"/>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3200" i="1">
              <a:solidFill>
                <a:prstClr val="white"/>
              </a:solidFill>
            </a:endParaRPr>
          </a:p>
        </p:txBody>
      </p:sp>
      <p:sp>
        <p:nvSpPr>
          <p:cNvPr id="24" name="Rectangle 7"/>
          <p:cNvSpPr>
            <a:spLocks noGrp="1"/>
          </p:cNvSpPr>
          <p:nvPr>
            <p:ph type="title"/>
          </p:nvPr>
        </p:nvSpPr>
        <p:spPr>
          <a:xfrm>
            <a:off x="228602"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328721580"/>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376958703"/>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6"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7859434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76"/>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26"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pPr>
                <a:defRPr/>
              </a:pPr>
              <a:t>‹#›</a:t>
            </a:fld>
            <a:endParaRPr lang="en-US" dirty="0"/>
          </a:p>
        </p:txBody>
      </p:sp>
      <p:sp>
        <p:nvSpPr>
          <p:cNvPr id="10" name="Rectangle 9"/>
          <p:cNvSpPr>
            <a:spLocks noGrp="1"/>
          </p:cNvSpPr>
          <p:nvPr>
            <p:ph type="ftr" sz="quarter" idx="31"/>
          </p:nvPr>
        </p:nvSpPr>
        <p:spPr/>
        <p:txBody>
          <a:bodyPr/>
          <a:lstStyle>
            <a:lvl1pPr>
              <a:defRPr/>
            </a:lvl1pPr>
            <a:extLst/>
          </a:lstStyle>
          <a:p>
            <a:pPr>
              <a:defRPr/>
            </a:pPr>
            <a:endParaRPr lang="en-US"/>
          </a:p>
        </p:txBody>
      </p:sp>
    </p:spTree>
    <p:extLst>
      <p:ext uri="{BB962C8B-B14F-4D97-AF65-F5344CB8AC3E}">
        <p14:creationId xmlns:p14="http://schemas.microsoft.com/office/powerpoint/2010/main" val="411631494"/>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877665380"/>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11759316"/>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8"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26103986"/>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00"/>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00"/>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821505807"/>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0"/>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1977"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260705628"/>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78622339"/>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981822013"/>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23539181"/>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47608900"/>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2"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solidFill>
                  <a:srgbClr val="D4D2D0"/>
                </a:solidFill>
                <a:latin typeface="Century Schoolbook"/>
              </a:rPr>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7033621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pPr>
                <a:defRPr/>
              </a:pPr>
              <a:t>‹#›</a:t>
            </a:fld>
            <a:endParaRPr lang="en-US" dirty="0"/>
          </a:p>
        </p:txBody>
      </p:sp>
      <p:sp>
        <p:nvSpPr>
          <p:cNvPr id="9" name="Rectangle 8"/>
          <p:cNvSpPr>
            <a:spLocks noGrp="1"/>
          </p:cNvSpPr>
          <p:nvPr>
            <p:ph type="ftr" sz="quarter" idx="33"/>
          </p:nvPr>
        </p:nvSpPr>
        <p:spPr/>
        <p:txBody>
          <a:bodyPr/>
          <a:lstStyle>
            <a:lvl1pPr>
              <a:defRPr/>
            </a:lvl1pPr>
            <a:extLst/>
          </a:lstStyle>
          <a:p>
            <a:pPr>
              <a:defRPr/>
            </a:pPr>
            <a:endParaRPr lang="en-US"/>
          </a:p>
        </p:txBody>
      </p:sp>
    </p:spTree>
    <p:extLst>
      <p:ext uri="{BB962C8B-B14F-4D97-AF65-F5344CB8AC3E}">
        <p14:creationId xmlns:p14="http://schemas.microsoft.com/office/powerpoint/2010/main" val="162539504"/>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0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061"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167" y="1143001"/>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575506267"/>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8"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8"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8"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00993940"/>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50"/>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00"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8"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402931448"/>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494395525"/>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4"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440" rIns="9144" bIns="91440"/>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611027689"/>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4"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01"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440" rIns="9144" bIns="91440"/>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440" rIns="9144" bIns="91440"/>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54160385"/>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440" rIns="9144" bIns="91440"/>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405177059"/>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solidFill>
                  <a:srgbClr val="D4D2D0"/>
                </a:solidFill>
                <a:latin typeface="Century Schoolbook"/>
              </a:rPr>
              <a:t>ICHEP2020</a:t>
            </a: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2852085059"/>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410448"/>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05200"/>
            <a:ext cx="8228520" cy="858960"/>
          </a:xfrm>
          <a:prstGeom prst="rect">
            <a:avLst/>
          </a:prstGeom>
        </p:spPr>
        <p:txBody>
          <a:bodyPr lIns="0" tIns="0" rIns="0" bIns="0" anchor="ctr"/>
          <a:lstStyle/>
          <a:p>
            <a:pPr algn="ctr"/>
            <a:endParaRPr/>
          </a:p>
        </p:txBody>
      </p:sp>
      <p:sp>
        <p:nvSpPr>
          <p:cNvPr id="45" name="PlaceHolder 2"/>
          <p:cNvSpPr>
            <a:spLocks noGrp="1"/>
          </p:cNvSpPr>
          <p:nvPr>
            <p:ph type="body"/>
          </p:nvPr>
        </p:nvSpPr>
        <p:spPr>
          <a:xfrm>
            <a:off x="457200" y="1203480"/>
            <a:ext cx="955800" cy="2982240"/>
          </a:xfrm>
          <a:prstGeom prst="rect">
            <a:avLst/>
          </a:prstGeom>
        </p:spPr>
        <p:txBody>
          <a:bodyPr lIns="0" tIns="0" rIns="0" bIns="0"/>
          <a:lstStyle/>
          <a:p>
            <a:endParaRPr/>
          </a:p>
        </p:txBody>
      </p:sp>
      <p:sp>
        <p:nvSpPr>
          <p:cNvPr id="46" name="PlaceHolder 3"/>
          <p:cNvSpPr>
            <a:spLocks noGrp="1"/>
          </p:cNvSpPr>
          <p:nvPr>
            <p:ph type="body"/>
          </p:nvPr>
        </p:nvSpPr>
        <p:spPr>
          <a:xfrm>
            <a:off x="1461240" y="1203480"/>
            <a:ext cx="955800" cy="2982240"/>
          </a:xfrm>
          <a:prstGeom prst="rect">
            <a:avLst/>
          </a:prstGeom>
        </p:spPr>
        <p:txBody>
          <a:bodyPr lIns="0" tIns="0" rIns="0" bIns="0"/>
          <a:lstStyle/>
          <a:p>
            <a:endParaRPr/>
          </a:p>
        </p:txBody>
      </p:sp>
    </p:spTree>
    <p:extLst>
      <p:ext uri="{BB962C8B-B14F-4D97-AF65-F5344CB8AC3E}">
        <p14:creationId xmlns:p14="http://schemas.microsoft.com/office/powerpoint/2010/main" val="129299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300"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pPr>
                <a:defRPr/>
              </a:pPr>
              <a:t>‹#›</a:t>
            </a:fld>
            <a:endParaRPr lang="en-US" dirty="0"/>
          </a:p>
        </p:txBody>
      </p:sp>
      <p:sp>
        <p:nvSpPr>
          <p:cNvPr id="8" name="Rectangle 7"/>
          <p:cNvSpPr>
            <a:spLocks noGrp="1"/>
          </p:cNvSpPr>
          <p:nvPr>
            <p:ph type="ftr" sz="quarter" idx="18"/>
          </p:nvPr>
        </p:nvSpPr>
        <p:spPr/>
        <p:txBody>
          <a:bodyPr/>
          <a:lstStyle>
            <a:lvl1pPr>
              <a:defRPr/>
            </a:lvl1pPr>
            <a:extLst/>
          </a:lstStyle>
          <a:p>
            <a:pPr>
              <a:defRPr/>
            </a:pPr>
            <a:endParaRPr lang="en-US"/>
          </a:p>
        </p:txBody>
      </p:sp>
    </p:spTree>
    <p:extLst>
      <p:ext uri="{BB962C8B-B14F-4D97-AF65-F5344CB8AC3E}">
        <p14:creationId xmlns:p14="http://schemas.microsoft.com/office/powerpoint/2010/main" val="3361569725"/>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62" tIns="45681" rIns="91362" bIns="45681" anchor="ctr"/>
          <a:lstStyle/>
          <a:p>
            <a:pPr algn="ctr" fontAlgn="base">
              <a:spcBef>
                <a:spcPct val="0"/>
              </a:spcBef>
              <a:spcAft>
                <a:spcPct val="0"/>
              </a:spcAft>
            </a:pPr>
            <a:endParaRPr lang="en-US" sz="3225" i="1">
              <a:solidFill>
                <a:prstClr val="white"/>
              </a:solidFill>
              <a:latin typeface="Century Schoolbook" charset="0"/>
              <a:ea typeface="ＭＳ Ｐゴシック" charset="0"/>
              <a:cs typeface="ＭＳ Ｐゴシック" charset="0"/>
            </a:endParaRPr>
          </a:p>
        </p:txBody>
      </p:sp>
      <p:sp>
        <p:nvSpPr>
          <p:cNvPr id="24" name="Rectangle 7"/>
          <p:cNvSpPr>
            <a:spLocks noGrp="1"/>
          </p:cNvSpPr>
          <p:nvPr>
            <p:ph type="title"/>
          </p:nvPr>
        </p:nvSpPr>
        <p:spPr>
          <a:xfrm>
            <a:off x="228641"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016757376"/>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12192">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14835459"/>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415"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121816" bIns="121816"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849565016"/>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132939831"/>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222940771"/>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87"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145886747"/>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39"/>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39"/>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1902162"/>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2"/>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2016"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076142806"/>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75911531"/>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12652519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300"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27"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pPr>
                <a:defRPr/>
              </a:pPr>
              <a:t>‹#›</a:t>
            </a:fld>
            <a:endParaRPr lang="en-US" dirty="0"/>
          </a:p>
        </p:txBody>
      </p:sp>
      <p:sp>
        <p:nvSpPr>
          <p:cNvPr id="11" name="Rectangle 10"/>
          <p:cNvSpPr>
            <a:spLocks noGrp="1"/>
          </p:cNvSpPr>
          <p:nvPr>
            <p:ph type="ftr" sz="quarter" idx="19"/>
          </p:nvPr>
        </p:nvSpPr>
        <p:spPr/>
        <p:txBody>
          <a:bodyPr/>
          <a:lstStyle>
            <a:lvl1pPr>
              <a:defRPr/>
            </a:lvl1pPr>
            <a:extLst/>
          </a:lstStyle>
          <a:p>
            <a:pPr>
              <a:defRPr/>
            </a:pPr>
            <a:endParaRPr lang="en-US"/>
          </a:p>
        </p:txBody>
      </p:sp>
    </p:spTree>
    <p:extLst>
      <p:ext uri="{BB962C8B-B14F-4D97-AF65-F5344CB8AC3E}">
        <p14:creationId xmlns:p14="http://schemas.microsoft.com/office/powerpoint/2010/main" val="88634486"/>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582855676"/>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575"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575"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575"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575"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7061868"/>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61"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solidFill>
                  <a:srgbClr val="D4D2D0"/>
                </a:solidFill>
                <a:latin typeface="Century Schoolbook"/>
              </a:rPr>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320490545"/>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35" y="1143040"/>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40" y="1143040"/>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100" y="1143040"/>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206" y="1143040"/>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865118926"/>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240399331"/>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89"/>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39"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414907540"/>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195494211"/>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313"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121816" rIns="12192" bIns="121816"/>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005639868"/>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313"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40"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121816" rIns="12192" bIns="121816"/>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121816" rIns="12192" bIns="121816"/>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44522082"/>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121816" rIns="12192" bIns="121816"/>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173923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pPr>
                <a:defRPr/>
              </a:pPr>
              <a:t>‹#›</a:t>
            </a:fld>
            <a:endParaRPr lang="en-US" dirty="0"/>
          </a:p>
        </p:txBody>
      </p:sp>
      <p:sp>
        <p:nvSpPr>
          <p:cNvPr id="8" name="Rectangle 7"/>
          <p:cNvSpPr>
            <a:spLocks noGrp="1"/>
          </p:cNvSpPr>
          <p:nvPr>
            <p:ph type="ftr" sz="quarter" idx="14"/>
          </p:nvPr>
        </p:nvSpPr>
        <p:spPr/>
        <p:txBody>
          <a:bodyPr/>
          <a:lstStyle>
            <a:lvl1pPr>
              <a:defRPr/>
            </a:lvl1pPr>
            <a:extLst/>
          </a:lstStyle>
          <a:p>
            <a:pPr>
              <a:defRPr/>
            </a:pPr>
            <a:endParaRPr lang="en-US"/>
          </a:p>
        </p:txBody>
      </p:sp>
    </p:spTree>
    <p:extLst>
      <p:ext uri="{BB962C8B-B14F-4D97-AF65-F5344CB8AC3E}">
        <p14:creationId xmlns:p14="http://schemas.microsoft.com/office/powerpoint/2010/main" val="16271835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388" rIns="9144" bIns="9138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pPr>
                <a:defRPr/>
              </a:pPr>
              <a:t>‹#›</a:t>
            </a:fld>
            <a:endParaRPr lang="en-US" dirty="0"/>
          </a:p>
        </p:txBody>
      </p:sp>
      <p:sp>
        <p:nvSpPr>
          <p:cNvPr id="7" name="Rectangle 6"/>
          <p:cNvSpPr>
            <a:spLocks noGrp="1"/>
          </p:cNvSpPr>
          <p:nvPr>
            <p:ph type="ftr" sz="quarter" idx="33"/>
          </p:nvPr>
        </p:nvSpPr>
        <p:spPr/>
        <p:txBody>
          <a:bodyPr/>
          <a:lstStyle>
            <a:lvl1pPr>
              <a:defRPr/>
            </a:lvl1pPr>
            <a:extLst/>
          </a:lstStyle>
          <a:p>
            <a:pPr>
              <a:defRPr/>
            </a:pPr>
            <a:endParaRPr lang="en-US"/>
          </a:p>
        </p:txBody>
      </p:sp>
    </p:spTree>
    <p:extLst>
      <p:ext uri="{BB962C8B-B14F-4D97-AF65-F5344CB8AC3E}">
        <p14:creationId xmlns:p14="http://schemas.microsoft.com/office/powerpoint/2010/main" val="4245228107"/>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solidFill>
                  <a:srgbClr val="D4D2D0"/>
                </a:solidFill>
                <a:latin typeface="Century Schoolbook"/>
              </a:rPr>
              <a:t>ICHEP2020</a:t>
            </a: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1031234224"/>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822694"/>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62" tIns="45681" rIns="91362" bIns="45681" anchor="ctr"/>
          <a:lstStyle/>
          <a:p>
            <a:pPr algn="ctr" defTabSz="685613" fontAlgn="base">
              <a:spcBef>
                <a:spcPct val="0"/>
              </a:spcBef>
              <a:spcAft>
                <a:spcPct val="0"/>
              </a:spcAft>
            </a:pPr>
            <a:endParaRPr lang="en-US" sz="3225" i="1">
              <a:solidFill>
                <a:prstClr val="white"/>
              </a:solidFill>
              <a:latin typeface="Century Schoolbook" charset="0"/>
              <a:ea typeface="ＭＳ Ｐゴシック" charset="0"/>
              <a:cs typeface="ＭＳ Ｐゴシック" charset="0"/>
            </a:endParaRPr>
          </a:p>
        </p:txBody>
      </p:sp>
      <p:sp>
        <p:nvSpPr>
          <p:cNvPr id="24" name="Rectangle 7"/>
          <p:cNvSpPr>
            <a:spLocks noGrp="1"/>
          </p:cNvSpPr>
          <p:nvPr>
            <p:ph type="title"/>
          </p:nvPr>
        </p:nvSpPr>
        <p:spPr>
          <a:xfrm>
            <a:off x="228641"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11734036"/>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12192">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718339655"/>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415"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121816" bIns="121816"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835841432"/>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155216978"/>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485741249"/>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87"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6272605"/>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39"/>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39"/>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565316384"/>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2"/>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2016"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82377503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t>ICHEP2020</a:t>
            </a:r>
          </a:p>
        </p:txBody>
      </p:sp>
      <p:sp>
        <p:nvSpPr>
          <p:cNvPr id="5" name="Rectangle 19"/>
          <p:cNvSpPr>
            <a:spLocks noGrp="1"/>
          </p:cNvSpPr>
          <p:nvPr>
            <p:ph type="ftr" sz="quarter" idx="11"/>
          </p:nvPr>
        </p:nvSpPr>
        <p:spPr/>
        <p:txBody>
          <a:bodyPr/>
          <a:lstStyle>
            <a:lvl1pPr>
              <a:defRPr/>
            </a:lvl1pPr>
            <a:extLst/>
          </a:lstStyle>
          <a:p>
            <a:pPr>
              <a:defRPr/>
            </a:pPr>
            <a:endParaRPr lang="en-US"/>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pPr>
                <a:defRPr/>
              </a:pPr>
              <a:t>‹#›</a:t>
            </a:fld>
            <a:endParaRPr lang="en-US" dirty="0"/>
          </a:p>
        </p:txBody>
      </p:sp>
    </p:spTree>
    <p:extLst>
      <p:ext uri="{BB962C8B-B14F-4D97-AF65-F5344CB8AC3E}">
        <p14:creationId xmlns:p14="http://schemas.microsoft.com/office/powerpoint/2010/main" val="1732965724"/>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871511694"/>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55448437"/>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13206503"/>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575"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575"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575"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575"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05779438"/>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61"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solidFill>
                  <a:srgbClr val="D4D2D0"/>
                </a:solidFill>
                <a:latin typeface="Century Schoolbook"/>
              </a:rPr>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284274606"/>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35" y="1143040"/>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40" y="1143040"/>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100" y="1143040"/>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206" y="1143040"/>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32116779"/>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241440339"/>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89"/>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39"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640989429"/>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25380318"/>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313"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121816" rIns="12192" bIns="121816"/>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0900407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545977"/>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313"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40"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121816" rIns="12192" bIns="121816"/>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121816" rIns="12192" bIns="121816"/>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131327392"/>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121816" rIns="12192" bIns="121816"/>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656141487"/>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solidFill>
                  <a:srgbClr val="D4D2D0"/>
                </a:solidFill>
                <a:latin typeface="Century Schoolbook"/>
              </a:rPr>
              <a:t>ICHEP2020</a:t>
            </a: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2821613513"/>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4491846"/>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64" tIns="45682" rIns="91364" bIns="45682" anchor="ctr"/>
          <a:lstStyle/>
          <a:p>
            <a:pPr algn="ctr" defTabSz="685290" fontAlgn="base">
              <a:spcBef>
                <a:spcPct val="0"/>
              </a:spcBef>
              <a:spcAft>
                <a:spcPct val="0"/>
              </a:spcAft>
            </a:pPr>
            <a:endParaRPr lang="en-US" sz="3225" i="1">
              <a:solidFill>
                <a:prstClr val="white"/>
              </a:solidFill>
              <a:latin typeface="Century Schoolbook" charset="0"/>
              <a:ea typeface="ＭＳ Ｐゴシック" charset="0"/>
              <a:cs typeface="ＭＳ Ｐゴシック" charset="0"/>
            </a:endParaRPr>
          </a:p>
        </p:txBody>
      </p:sp>
      <p:sp>
        <p:nvSpPr>
          <p:cNvPr id="24" name="Rectangle 7"/>
          <p:cNvSpPr>
            <a:spLocks noGrp="1"/>
          </p:cNvSpPr>
          <p:nvPr>
            <p:ph type="title"/>
          </p:nvPr>
        </p:nvSpPr>
        <p:spPr>
          <a:xfrm>
            <a:off x="228640"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186013097"/>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12192">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533733665"/>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414"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121818" bIns="121818"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82791328"/>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4019728097"/>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428729453"/>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86"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51749574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8" tIns="45694" rIns="91388" bIns="45694" anchor="ctr"/>
          <a:lstStyle/>
          <a:p>
            <a:pPr algn="ctr"/>
            <a:endParaRPr lang="en-US" sz="3200" i="1">
              <a:solidFill>
                <a:prstClr val="white"/>
              </a:solidFill>
            </a:endParaRPr>
          </a:p>
        </p:txBody>
      </p:sp>
      <p:sp>
        <p:nvSpPr>
          <p:cNvPr id="24" name="Rectangle 7"/>
          <p:cNvSpPr>
            <a:spLocks noGrp="1"/>
          </p:cNvSpPr>
          <p:nvPr>
            <p:ph type="title"/>
          </p:nvPr>
        </p:nvSpPr>
        <p:spPr>
          <a:xfrm>
            <a:off x="228628"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65949844"/>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38"/>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38"/>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12192">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66441640"/>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2"/>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2015"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01472198"/>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48239830"/>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094148875"/>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603986826"/>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575"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575"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575"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575"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2695125"/>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60"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12192"/>
          <a:lstStyle>
            <a:lvl1pPr marL="0" marR="0" indent="0" algn="l">
              <a:buFontTx/>
              <a:buNone/>
              <a:defRPr sz="1575"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solidFill>
                  <a:srgbClr val="D4D2D0"/>
                </a:solidFill>
                <a:latin typeface="Century Schoolbook"/>
              </a:rPr>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65746750"/>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35" y="1143039"/>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39" y="1143039"/>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099" y="1143039"/>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205" y="1143039"/>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071247007"/>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528198108"/>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88"/>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38"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10665115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144394773"/>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999249379"/>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312"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121818" rIns="12192" bIns="12181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345163540"/>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312"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39"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121818" rIns="12192" bIns="121818"/>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121818" rIns="12192" bIns="121818"/>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18233277"/>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121818" rIns="12192" bIns="12181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84605585"/>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solidFill>
                  <a:srgbClr val="D4D2D0"/>
                </a:solidFill>
                <a:latin typeface="Century Schoolbook"/>
              </a:rPr>
              <a:t>ICHEP2020</a:t>
            </a: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1644647341"/>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989433"/>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4689B-3AB6-9842-A81F-B0A5E288640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9C8C1A6-7787-0B42-8EEA-AF9BEBF7DFD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5918A8D-A2F1-3C4B-BEC2-303463BB003C}"/>
              </a:ext>
            </a:extLst>
          </p:cNvPr>
          <p:cNvSpPr>
            <a:spLocks noGrp="1"/>
          </p:cNvSpPr>
          <p:nvPr>
            <p:ph type="dt" sz="half" idx="10"/>
          </p:nvPr>
        </p:nvSpPr>
        <p:spPr/>
        <p:txBody>
          <a:bodyPr/>
          <a:lstStyle/>
          <a:p>
            <a:r>
              <a:rPr lang="en-US"/>
              <a:t>ICHEP2020</a:t>
            </a:r>
          </a:p>
        </p:txBody>
      </p:sp>
      <p:sp>
        <p:nvSpPr>
          <p:cNvPr id="5" name="Footer Placeholder 4">
            <a:extLst>
              <a:ext uri="{FF2B5EF4-FFF2-40B4-BE49-F238E27FC236}">
                <a16:creationId xmlns:a16="http://schemas.microsoft.com/office/drawing/2014/main" id="{AD8F5639-8D7C-8F49-9C8D-9A2EACC58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033260-F1CC-5A49-B162-94C66BE92526}"/>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98900025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69A42-B4A6-1E49-9770-99DCFC53C1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398AB2-5905-264A-85CB-539E5D7F5A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CB5ED-2593-4643-8895-13B264DBF400}"/>
              </a:ext>
            </a:extLst>
          </p:cNvPr>
          <p:cNvSpPr>
            <a:spLocks noGrp="1"/>
          </p:cNvSpPr>
          <p:nvPr>
            <p:ph type="dt" sz="half" idx="10"/>
          </p:nvPr>
        </p:nvSpPr>
        <p:spPr/>
        <p:txBody>
          <a:bodyPr/>
          <a:lstStyle/>
          <a:p>
            <a:r>
              <a:rPr lang="en-US"/>
              <a:t>ICHEP2020</a:t>
            </a:r>
          </a:p>
        </p:txBody>
      </p:sp>
      <p:sp>
        <p:nvSpPr>
          <p:cNvPr id="5" name="Footer Placeholder 4">
            <a:extLst>
              <a:ext uri="{FF2B5EF4-FFF2-40B4-BE49-F238E27FC236}">
                <a16:creationId xmlns:a16="http://schemas.microsoft.com/office/drawing/2014/main" id="{4900F534-E41D-2A4A-8EBC-1E2507365A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31E57-FCEA-8D40-9C82-BF83923853B0}"/>
              </a:ext>
            </a:extLst>
          </p:cNvPr>
          <p:cNvSpPr>
            <a:spLocks noGrp="1"/>
          </p:cNvSpPr>
          <p:nvPr>
            <p:ph type="sldNum" sz="quarter" idx="12"/>
          </p:nvPr>
        </p:nvSpPr>
        <p:spPr>
          <a:xfrm>
            <a:off x="7086600" y="4888706"/>
            <a:ext cx="2057400" cy="273844"/>
          </a:xfrm>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66956537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68B3-13B0-D94E-B73C-92F4DAC7162D}"/>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C611FD0-F415-A246-A895-186BDC15B44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8B722D-3101-E64A-AB1B-F23B7EDFDAAF}"/>
              </a:ext>
            </a:extLst>
          </p:cNvPr>
          <p:cNvSpPr>
            <a:spLocks noGrp="1"/>
          </p:cNvSpPr>
          <p:nvPr>
            <p:ph type="dt" sz="half" idx="10"/>
          </p:nvPr>
        </p:nvSpPr>
        <p:spPr/>
        <p:txBody>
          <a:bodyPr/>
          <a:lstStyle/>
          <a:p>
            <a:r>
              <a:rPr lang="en-US"/>
              <a:t>ICHEP2020</a:t>
            </a:r>
          </a:p>
        </p:txBody>
      </p:sp>
      <p:sp>
        <p:nvSpPr>
          <p:cNvPr id="5" name="Footer Placeholder 4">
            <a:extLst>
              <a:ext uri="{FF2B5EF4-FFF2-40B4-BE49-F238E27FC236}">
                <a16:creationId xmlns:a16="http://schemas.microsoft.com/office/drawing/2014/main" id="{6AA30E9C-99E5-804B-B61E-8F77468403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7CE481-60A7-1745-87DF-0E0C301A9B74}"/>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76914160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CE7AF-B2F5-6542-8E17-4E9570E0F7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E509FA-11D4-E945-92A9-6C821586564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2D3DB7-027D-0547-8CCB-20CF1E1A4F14}"/>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C74636-05F0-D348-B996-AC00831BEC70}"/>
              </a:ext>
            </a:extLst>
          </p:cNvPr>
          <p:cNvSpPr>
            <a:spLocks noGrp="1"/>
          </p:cNvSpPr>
          <p:nvPr>
            <p:ph type="dt" sz="half" idx="10"/>
          </p:nvPr>
        </p:nvSpPr>
        <p:spPr/>
        <p:txBody>
          <a:bodyPr/>
          <a:lstStyle/>
          <a:p>
            <a:r>
              <a:rPr lang="en-US"/>
              <a:t>ICHEP2020</a:t>
            </a:r>
          </a:p>
        </p:txBody>
      </p:sp>
      <p:sp>
        <p:nvSpPr>
          <p:cNvPr id="6" name="Footer Placeholder 5">
            <a:extLst>
              <a:ext uri="{FF2B5EF4-FFF2-40B4-BE49-F238E27FC236}">
                <a16:creationId xmlns:a16="http://schemas.microsoft.com/office/drawing/2014/main" id="{499C9C9E-4A54-DF42-9700-A9BCFF7ADB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174095-3193-E940-94A4-CF4BC8291FCE}"/>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3388729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402"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388" bIns="91388"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76215105"/>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BF99F-B967-6347-BC31-466CE79B9AE2}"/>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334E04-C201-3149-AA31-A618CA34162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6E6E1E69-87D5-3D4F-9C24-E9983F6F0F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C184C3-DCE3-5840-A982-79DBFBF7B54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D6FF74DC-2282-6B49-9034-6D22B422B713}"/>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928382-FBFC-4F4A-8FDC-23EE3630758D}"/>
              </a:ext>
            </a:extLst>
          </p:cNvPr>
          <p:cNvSpPr>
            <a:spLocks noGrp="1"/>
          </p:cNvSpPr>
          <p:nvPr>
            <p:ph type="dt" sz="half" idx="10"/>
          </p:nvPr>
        </p:nvSpPr>
        <p:spPr/>
        <p:txBody>
          <a:bodyPr/>
          <a:lstStyle/>
          <a:p>
            <a:r>
              <a:rPr lang="en-US"/>
              <a:t>ICHEP2020</a:t>
            </a:r>
          </a:p>
        </p:txBody>
      </p:sp>
      <p:sp>
        <p:nvSpPr>
          <p:cNvPr id="8" name="Footer Placeholder 7">
            <a:extLst>
              <a:ext uri="{FF2B5EF4-FFF2-40B4-BE49-F238E27FC236}">
                <a16:creationId xmlns:a16="http://schemas.microsoft.com/office/drawing/2014/main" id="{5D8B6598-AF97-074C-A3B3-FD963A26B2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8CDC7F-BEB5-0847-A9AE-99640D469E3F}"/>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5883778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52ED5-6788-734A-9AD5-9BF11D3C93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238884-8822-ED4B-BF75-07DE76FBB777}"/>
              </a:ext>
            </a:extLst>
          </p:cNvPr>
          <p:cNvSpPr>
            <a:spLocks noGrp="1"/>
          </p:cNvSpPr>
          <p:nvPr>
            <p:ph type="dt" sz="half" idx="10"/>
          </p:nvPr>
        </p:nvSpPr>
        <p:spPr/>
        <p:txBody>
          <a:bodyPr/>
          <a:lstStyle/>
          <a:p>
            <a:r>
              <a:rPr lang="en-US"/>
              <a:t>ICHEP2020</a:t>
            </a:r>
          </a:p>
        </p:txBody>
      </p:sp>
      <p:sp>
        <p:nvSpPr>
          <p:cNvPr id="4" name="Footer Placeholder 3">
            <a:extLst>
              <a:ext uri="{FF2B5EF4-FFF2-40B4-BE49-F238E27FC236}">
                <a16:creationId xmlns:a16="http://schemas.microsoft.com/office/drawing/2014/main" id="{112912DC-5C5C-5C4D-B4E4-EA52083055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ECC526-0EAA-1D4F-A45C-30F921757AFA}"/>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147168003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552FE4-C6DA-2D42-BF6A-99AAF72472A0}"/>
              </a:ext>
            </a:extLst>
          </p:cNvPr>
          <p:cNvSpPr>
            <a:spLocks noGrp="1"/>
          </p:cNvSpPr>
          <p:nvPr>
            <p:ph type="dt" sz="half" idx="10"/>
          </p:nvPr>
        </p:nvSpPr>
        <p:spPr/>
        <p:txBody>
          <a:bodyPr/>
          <a:lstStyle/>
          <a:p>
            <a:r>
              <a:rPr lang="en-US"/>
              <a:t>ICHEP2020</a:t>
            </a:r>
          </a:p>
        </p:txBody>
      </p:sp>
      <p:sp>
        <p:nvSpPr>
          <p:cNvPr id="3" name="Footer Placeholder 2">
            <a:extLst>
              <a:ext uri="{FF2B5EF4-FFF2-40B4-BE49-F238E27FC236}">
                <a16:creationId xmlns:a16="http://schemas.microsoft.com/office/drawing/2014/main" id="{458FA4A4-7041-DB47-920B-76E0ACF4D7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AE6036-ACF2-1346-9995-BCE5673678C3}"/>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359922114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50A9C-C453-404C-A4EA-C462588EB8E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7ABFF3B-EDBE-4B4C-BB15-3862576C615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BDA482-A227-C84B-8792-3B6AB434CDC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BAE55C6-7F06-BB45-940D-0ECBBEFF2BCA}"/>
              </a:ext>
            </a:extLst>
          </p:cNvPr>
          <p:cNvSpPr>
            <a:spLocks noGrp="1"/>
          </p:cNvSpPr>
          <p:nvPr>
            <p:ph type="dt" sz="half" idx="10"/>
          </p:nvPr>
        </p:nvSpPr>
        <p:spPr/>
        <p:txBody>
          <a:bodyPr/>
          <a:lstStyle/>
          <a:p>
            <a:r>
              <a:rPr lang="en-US"/>
              <a:t>ICHEP2020</a:t>
            </a:r>
          </a:p>
        </p:txBody>
      </p:sp>
      <p:sp>
        <p:nvSpPr>
          <p:cNvPr id="6" name="Footer Placeholder 5">
            <a:extLst>
              <a:ext uri="{FF2B5EF4-FFF2-40B4-BE49-F238E27FC236}">
                <a16:creationId xmlns:a16="http://schemas.microsoft.com/office/drawing/2014/main" id="{C5BB3138-737B-704A-A11C-1AD798087B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B8CAE6-509C-DC48-B586-39B5D20B9B6F}"/>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297124871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A5F70-F592-044A-93AA-1698B981B87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CB2A180-59DD-A44C-BFDF-94CB5FA46E9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E01FDD0-02CA-824B-9AA4-C9C77FD0275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27DC3A0-67C2-5440-A01A-007C84091313}"/>
              </a:ext>
            </a:extLst>
          </p:cNvPr>
          <p:cNvSpPr>
            <a:spLocks noGrp="1"/>
          </p:cNvSpPr>
          <p:nvPr>
            <p:ph type="dt" sz="half" idx="10"/>
          </p:nvPr>
        </p:nvSpPr>
        <p:spPr/>
        <p:txBody>
          <a:bodyPr/>
          <a:lstStyle/>
          <a:p>
            <a:r>
              <a:rPr lang="en-US"/>
              <a:t>ICHEP2020</a:t>
            </a:r>
          </a:p>
        </p:txBody>
      </p:sp>
      <p:sp>
        <p:nvSpPr>
          <p:cNvPr id="6" name="Footer Placeholder 5">
            <a:extLst>
              <a:ext uri="{FF2B5EF4-FFF2-40B4-BE49-F238E27FC236}">
                <a16:creationId xmlns:a16="http://schemas.microsoft.com/office/drawing/2014/main" id="{FEC4F73F-8C8D-5448-A70B-8DBF5FEFB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44C184-C978-1640-AD01-975DB747A5A8}"/>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189224945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70DFA-87C8-F14E-BB89-063B9D060B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14296C-C0A3-CD48-B0D5-B739068703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E6A3FC-0F07-4043-9A23-4B2950EB1FB4}"/>
              </a:ext>
            </a:extLst>
          </p:cNvPr>
          <p:cNvSpPr>
            <a:spLocks noGrp="1"/>
          </p:cNvSpPr>
          <p:nvPr>
            <p:ph type="dt" sz="half" idx="10"/>
          </p:nvPr>
        </p:nvSpPr>
        <p:spPr/>
        <p:txBody>
          <a:bodyPr/>
          <a:lstStyle/>
          <a:p>
            <a:r>
              <a:rPr lang="en-US"/>
              <a:t>ICHEP2020</a:t>
            </a:r>
          </a:p>
        </p:txBody>
      </p:sp>
      <p:sp>
        <p:nvSpPr>
          <p:cNvPr id="5" name="Footer Placeholder 4">
            <a:extLst>
              <a:ext uri="{FF2B5EF4-FFF2-40B4-BE49-F238E27FC236}">
                <a16:creationId xmlns:a16="http://schemas.microsoft.com/office/drawing/2014/main" id="{12E36BA8-6F28-604F-9064-AE3270FD85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B90B14-7AE5-6549-86CB-1E2B882C95CF}"/>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402183739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010967-799D-7A44-B287-5D0220AD51E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8FD8B-FA21-8446-A0CD-E1EB740FF9C7}"/>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38F1B-3427-7645-A8BB-8BF8A65044EC}"/>
              </a:ext>
            </a:extLst>
          </p:cNvPr>
          <p:cNvSpPr>
            <a:spLocks noGrp="1"/>
          </p:cNvSpPr>
          <p:nvPr>
            <p:ph type="dt" sz="half" idx="10"/>
          </p:nvPr>
        </p:nvSpPr>
        <p:spPr/>
        <p:txBody>
          <a:bodyPr/>
          <a:lstStyle/>
          <a:p>
            <a:r>
              <a:rPr lang="en-US"/>
              <a:t>ICHEP2020</a:t>
            </a:r>
          </a:p>
        </p:txBody>
      </p:sp>
      <p:sp>
        <p:nvSpPr>
          <p:cNvPr id="5" name="Footer Placeholder 4">
            <a:extLst>
              <a:ext uri="{FF2B5EF4-FFF2-40B4-BE49-F238E27FC236}">
                <a16:creationId xmlns:a16="http://schemas.microsoft.com/office/drawing/2014/main" id="{A32BF2DD-5D58-3A4F-A3C4-301F519B9D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FCD9B4-1137-754B-9B6B-2AE56F6BF2BE}"/>
              </a:ext>
            </a:extLst>
          </p:cNvPr>
          <p:cNvSpPr>
            <a:spLocks noGrp="1"/>
          </p:cNvSpPr>
          <p:nvPr>
            <p:ph type="sldNum" sz="quarter" idx="12"/>
          </p:nvPr>
        </p:nvSpPr>
        <p:spPr/>
        <p:txBody>
          <a:bodyPr/>
          <a:lstStyle/>
          <a:p>
            <a:fld id="{D47CF28C-F735-C843-9143-DAF799FFF232}" type="slidenum">
              <a:rPr lang="en-US" smtClean="0"/>
              <a:t>‹#›</a:t>
            </a:fld>
            <a:endParaRPr lang="en-US"/>
          </a:p>
        </p:txBody>
      </p:sp>
    </p:spTree>
    <p:extLst>
      <p:ext uri="{BB962C8B-B14F-4D97-AF65-F5344CB8AC3E}">
        <p14:creationId xmlns:p14="http://schemas.microsoft.com/office/powerpoint/2010/main" val="237722175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8" tIns="45694" rIns="91388" bIns="45694" anchor="ctr"/>
          <a:lstStyle/>
          <a:p>
            <a:pPr algn="ctr"/>
            <a:endParaRPr lang="en-US" sz="3200" i="1"/>
          </a:p>
        </p:txBody>
      </p:sp>
      <p:sp>
        <p:nvSpPr>
          <p:cNvPr id="24" name="Rectangle 7"/>
          <p:cNvSpPr>
            <a:spLocks noGrp="1"/>
          </p:cNvSpPr>
          <p:nvPr>
            <p:ph type="title"/>
          </p:nvPr>
        </p:nvSpPr>
        <p:spPr>
          <a:xfrm>
            <a:off x="228629"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pPr>
                <a:defRPr/>
              </a:pPr>
              <a:t>‹#›</a:t>
            </a:fld>
            <a:endParaRPr lang="en-US" dirty="0"/>
          </a:p>
        </p:txBody>
      </p:sp>
      <p:sp>
        <p:nvSpPr>
          <p:cNvPr id="8" name="Rectangle 7"/>
          <p:cNvSpPr>
            <a:spLocks noGrp="1"/>
          </p:cNvSpPr>
          <p:nvPr>
            <p:ph type="ftr" sz="quarter" idx="14"/>
          </p:nvPr>
        </p:nvSpPr>
        <p:spPr/>
        <p:txBody>
          <a:bodyPr/>
          <a:lstStyle>
            <a:lvl1pPr>
              <a:defRPr/>
            </a:lvl1pPr>
            <a:extLst/>
          </a:lstStyle>
          <a:p>
            <a:pPr>
              <a:defRPr/>
            </a:pPr>
            <a:endParaRPr lang="en-US"/>
          </a:p>
        </p:txBody>
      </p:sp>
    </p:spTree>
    <p:extLst>
      <p:ext uri="{BB962C8B-B14F-4D97-AF65-F5344CB8AC3E}">
        <p14:creationId xmlns:p14="http://schemas.microsoft.com/office/powerpoint/2010/main" val="2079533723"/>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pPr>
                <a:defRPr/>
              </a:pPr>
              <a:t>‹#›</a:t>
            </a:fld>
            <a:endParaRPr lang="en-US" dirty="0"/>
          </a:p>
        </p:txBody>
      </p:sp>
      <p:sp>
        <p:nvSpPr>
          <p:cNvPr id="8" name="Rectangle 7"/>
          <p:cNvSpPr>
            <a:spLocks noGrp="1"/>
          </p:cNvSpPr>
          <p:nvPr>
            <p:ph type="ftr" sz="quarter" idx="14"/>
          </p:nvPr>
        </p:nvSpPr>
        <p:spPr/>
        <p:txBody>
          <a:bodyPr/>
          <a:lstStyle>
            <a:lvl1pPr>
              <a:defRPr/>
            </a:lvl1pPr>
            <a:extLst/>
          </a:lstStyle>
          <a:p>
            <a:pPr>
              <a:defRPr/>
            </a:pPr>
            <a:endParaRPr lang="en-US"/>
          </a:p>
        </p:txBody>
      </p:sp>
    </p:spTree>
    <p:extLst>
      <p:ext uri="{BB962C8B-B14F-4D97-AF65-F5344CB8AC3E}">
        <p14:creationId xmlns:p14="http://schemas.microsoft.com/office/powerpoint/2010/main" val="1140943778"/>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403"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388" bIns="91388"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pPr>
                <a:defRPr/>
              </a:pPr>
              <a:t>‹#›</a:t>
            </a:fld>
            <a:endParaRPr lang="en-US" dirty="0"/>
          </a:p>
        </p:txBody>
      </p:sp>
      <p:sp>
        <p:nvSpPr>
          <p:cNvPr id="6" name="Rectangle 5"/>
          <p:cNvSpPr>
            <a:spLocks noGrp="1"/>
          </p:cNvSpPr>
          <p:nvPr>
            <p:ph type="ftr" sz="quarter" idx="14"/>
          </p:nvPr>
        </p:nvSpPr>
        <p:spPr/>
        <p:txBody>
          <a:bodyPr/>
          <a:lstStyle>
            <a:lvl1pPr>
              <a:defRPr/>
            </a:lvl1pPr>
            <a:extLst/>
          </a:lstStyle>
          <a:p>
            <a:pPr>
              <a:defRPr/>
            </a:pPr>
            <a:endParaRPr lang="en-US"/>
          </a:p>
        </p:txBody>
      </p:sp>
    </p:spTree>
    <p:extLst>
      <p:ext uri="{BB962C8B-B14F-4D97-AF65-F5344CB8AC3E}">
        <p14:creationId xmlns:p14="http://schemas.microsoft.com/office/powerpoint/2010/main" val="25891260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732480563"/>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2972912404"/>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pPr>
                <a:defRPr/>
              </a:pPr>
              <a:t>‹#›</a:t>
            </a:fld>
            <a:endParaRPr lang="en-US" dirty="0"/>
          </a:p>
        </p:txBody>
      </p:sp>
      <p:sp>
        <p:nvSpPr>
          <p:cNvPr id="10" name="Rectangle 9"/>
          <p:cNvSpPr>
            <a:spLocks noGrp="1"/>
          </p:cNvSpPr>
          <p:nvPr>
            <p:ph type="ftr" sz="quarter" idx="19"/>
          </p:nvPr>
        </p:nvSpPr>
        <p:spPr/>
        <p:txBody>
          <a:bodyPr/>
          <a:lstStyle>
            <a:lvl1pPr>
              <a:defRPr/>
            </a:lvl1pPr>
            <a:extLst/>
          </a:lstStyle>
          <a:p>
            <a:pPr>
              <a:defRPr/>
            </a:pPr>
            <a:endParaRPr lang="en-US"/>
          </a:p>
        </p:txBody>
      </p:sp>
    </p:spTree>
    <p:extLst>
      <p:ext uri="{BB962C8B-B14F-4D97-AF65-F5344CB8AC3E}">
        <p14:creationId xmlns:p14="http://schemas.microsoft.com/office/powerpoint/2010/main" val="883752023"/>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75"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pPr>
                <a:defRPr/>
              </a:pPr>
              <a:t>‹#›</a:t>
            </a:fld>
            <a:endParaRPr lang="en-US" dirty="0"/>
          </a:p>
        </p:txBody>
      </p:sp>
      <p:sp>
        <p:nvSpPr>
          <p:cNvPr id="8" name="Rectangle 7"/>
          <p:cNvSpPr>
            <a:spLocks noGrp="1"/>
          </p:cNvSpPr>
          <p:nvPr>
            <p:ph type="ftr" sz="quarter" idx="18"/>
          </p:nvPr>
        </p:nvSpPr>
        <p:spPr/>
        <p:txBody>
          <a:bodyPr/>
          <a:lstStyle>
            <a:lvl1pPr>
              <a:defRPr/>
            </a:lvl1pPr>
            <a:extLst/>
          </a:lstStyle>
          <a:p>
            <a:pPr>
              <a:defRPr/>
            </a:pPr>
            <a:endParaRPr lang="en-US"/>
          </a:p>
        </p:txBody>
      </p:sp>
    </p:spTree>
    <p:extLst>
      <p:ext uri="{BB962C8B-B14F-4D97-AF65-F5344CB8AC3E}">
        <p14:creationId xmlns:p14="http://schemas.microsoft.com/office/powerpoint/2010/main" val="1407724531"/>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27"/>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27"/>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pPr>
                <a:defRPr/>
              </a:pPr>
              <a:t>‹#›</a:t>
            </a:fld>
            <a:endParaRPr lang="en-US" dirty="0"/>
          </a:p>
        </p:txBody>
      </p:sp>
      <p:sp>
        <p:nvSpPr>
          <p:cNvPr id="9" name="Rectangle 8"/>
          <p:cNvSpPr>
            <a:spLocks noGrp="1"/>
          </p:cNvSpPr>
          <p:nvPr>
            <p:ph type="ftr" sz="quarter" idx="20"/>
          </p:nvPr>
        </p:nvSpPr>
        <p:spPr/>
        <p:txBody>
          <a:bodyPr/>
          <a:lstStyle>
            <a:lvl1pPr>
              <a:defRPr/>
            </a:lvl1pPr>
            <a:extLst/>
          </a:lstStyle>
          <a:p>
            <a:pPr>
              <a:defRPr/>
            </a:pPr>
            <a:endParaRPr lang="en-US"/>
          </a:p>
        </p:txBody>
      </p:sp>
    </p:spTree>
    <p:extLst>
      <p:ext uri="{BB962C8B-B14F-4D97-AF65-F5344CB8AC3E}">
        <p14:creationId xmlns:p14="http://schemas.microsoft.com/office/powerpoint/2010/main" val="1253574180"/>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2"/>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2004"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pPr>
                <a:defRPr/>
              </a:pPr>
              <a:t>‹#›</a:t>
            </a:fld>
            <a:endParaRPr lang="en-US" dirty="0"/>
          </a:p>
        </p:txBody>
      </p:sp>
      <p:sp>
        <p:nvSpPr>
          <p:cNvPr id="8" name="Rectangle 7"/>
          <p:cNvSpPr>
            <a:spLocks noGrp="1"/>
          </p:cNvSpPr>
          <p:nvPr>
            <p:ph type="ftr" sz="quarter" idx="16"/>
          </p:nvPr>
        </p:nvSpPr>
        <p:spPr/>
        <p:txBody>
          <a:bodyPr/>
          <a:lstStyle>
            <a:lvl1pPr>
              <a:defRPr/>
            </a:lvl1pPr>
            <a:extLst/>
          </a:lstStyle>
          <a:p>
            <a:pPr>
              <a:defRPr/>
            </a:pPr>
            <a:endParaRPr lang="en-US"/>
          </a:p>
        </p:txBody>
      </p:sp>
    </p:spTree>
    <p:extLst>
      <p:ext uri="{BB962C8B-B14F-4D97-AF65-F5344CB8AC3E}">
        <p14:creationId xmlns:p14="http://schemas.microsoft.com/office/powerpoint/2010/main" val="390535091"/>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pPr>
                <a:defRPr/>
              </a:pPr>
              <a:t>‹#›</a:t>
            </a:fld>
            <a:endParaRPr lang="en-US" dirty="0"/>
          </a:p>
        </p:txBody>
      </p:sp>
      <p:sp>
        <p:nvSpPr>
          <p:cNvPr id="10" name="Rectangle 9"/>
          <p:cNvSpPr>
            <a:spLocks noGrp="1"/>
          </p:cNvSpPr>
          <p:nvPr>
            <p:ph type="ftr" sz="quarter" idx="18"/>
          </p:nvPr>
        </p:nvSpPr>
        <p:spPr/>
        <p:txBody>
          <a:bodyPr/>
          <a:lstStyle>
            <a:lvl1pPr>
              <a:defRPr/>
            </a:lvl1pPr>
            <a:extLst/>
          </a:lstStyle>
          <a:p>
            <a:pPr>
              <a:defRPr/>
            </a:pPr>
            <a:endParaRPr lang="en-US"/>
          </a:p>
        </p:txBody>
      </p:sp>
    </p:spTree>
    <p:extLst>
      <p:ext uri="{BB962C8B-B14F-4D97-AF65-F5344CB8AC3E}">
        <p14:creationId xmlns:p14="http://schemas.microsoft.com/office/powerpoint/2010/main" val="2917796318"/>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pPr>
                <a:defRPr/>
              </a:pPr>
              <a:t>‹#›</a:t>
            </a:fld>
            <a:endParaRPr lang="en-US" dirty="0"/>
          </a:p>
        </p:txBody>
      </p:sp>
      <p:sp>
        <p:nvSpPr>
          <p:cNvPr id="8" name="Rectangle 7"/>
          <p:cNvSpPr>
            <a:spLocks noGrp="1"/>
          </p:cNvSpPr>
          <p:nvPr>
            <p:ph type="ftr" sz="quarter" idx="17"/>
          </p:nvPr>
        </p:nvSpPr>
        <p:spPr/>
        <p:txBody>
          <a:bodyPr/>
          <a:lstStyle>
            <a:lvl1pPr>
              <a:defRPr/>
            </a:lvl1pPr>
            <a:extLst/>
          </a:lstStyle>
          <a:p>
            <a:pPr>
              <a:defRPr/>
            </a:pPr>
            <a:endParaRPr lang="en-US"/>
          </a:p>
        </p:txBody>
      </p:sp>
    </p:spTree>
    <p:extLst>
      <p:ext uri="{BB962C8B-B14F-4D97-AF65-F5344CB8AC3E}">
        <p14:creationId xmlns:p14="http://schemas.microsoft.com/office/powerpoint/2010/main" val="2367855132"/>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pPr>
                <a:defRPr/>
              </a:pPr>
              <a:t>‹#›</a:t>
            </a:fld>
            <a:endParaRPr lang="en-US" dirty="0"/>
          </a:p>
        </p:txBody>
      </p:sp>
      <p:sp>
        <p:nvSpPr>
          <p:cNvPr id="8" name="Rectangle 7"/>
          <p:cNvSpPr>
            <a:spLocks noGrp="1"/>
          </p:cNvSpPr>
          <p:nvPr>
            <p:ph type="ftr" sz="quarter" idx="16"/>
          </p:nvPr>
        </p:nvSpPr>
        <p:spPr/>
        <p:txBody>
          <a:bodyPr/>
          <a:lstStyle>
            <a:lvl1pPr>
              <a:defRPr/>
            </a:lvl1pPr>
            <a:extLst/>
          </a:lstStyle>
          <a:p>
            <a:pPr>
              <a:defRPr/>
            </a:pPr>
            <a:endParaRPr lang="en-US"/>
          </a:p>
        </p:txBody>
      </p:sp>
    </p:spTree>
    <p:extLst>
      <p:ext uri="{BB962C8B-B14F-4D97-AF65-F5344CB8AC3E}">
        <p14:creationId xmlns:p14="http://schemas.microsoft.com/office/powerpoint/2010/main" val="589274765"/>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pPr>
                <a:defRPr/>
              </a:pPr>
              <a:t>‹#›</a:t>
            </a:fld>
            <a:endParaRPr lang="en-US" dirty="0"/>
          </a:p>
        </p:txBody>
      </p:sp>
      <p:sp>
        <p:nvSpPr>
          <p:cNvPr id="15" name="Rectangle 14"/>
          <p:cNvSpPr>
            <a:spLocks noGrp="1"/>
          </p:cNvSpPr>
          <p:nvPr>
            <p:ph type="ftr" sz="quarter" idx="33"/>
          </p:nvPr>
        </p:nvSpPr>
        <p:spPr/>
        <p:txBody>
          <a:bodyPr/>
          <a:lstStyle>
            <a:lvl1pPr>
              <a:defRPr/>
            </a:lvl1pPr>
            <a:extLst/>
          </a:lstStyle>
          <a:p>
            <a:pPr>
              <a:defRPr/>
            </a:pPr>
            <a:endParaRPr lang="en-US"/>
          </a:p>
        </p:txBody>
      </p:sp>
    </p:spTree>
    <p:extLst>
      <p:ext uri="{BB962C8B-B14F-4D97-AF65-F5344CB8AC3E}">
        <p14:creationId xmlns:p14="http://schemas.microsoft.com/office/powerpoint/2010/main" val="950607994"/>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49"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pPr>
                <a:defRPr/>
              </a:pPr>
              <a:t>‹#›</a:t>
            </a:fld>
            <a:endParaRPr lang="en-US" dirty="0"/>
          </a:p>
        </p:txBody>
      </p:sp>
      <p:sp>
        <p:nvSpPr>
          <p:cNvPr id="12" name="Rectangle 11"/>
          <p:cNvSpPr>
            <a:spLocks noGrp="1"/>
          </p:cNvSpPr>
          <p:nvPr>
            <p:ph type="ftr" sz="quarter" idx="27"/>
          </p:nvPr>
        </p:nvSpPr>
        <p:spPr/>
        <p:txBody>
          <a:bodyPr/>
          <a:lstStyle>
            <a:lvl1pPr>
              <a:defRPr/>
            </a:lvl1pPr>
            <a:extLst/>
          </a:lstStyle>
          <a:p>
            <a:pPr>
              <a:defRPr/>
            </a:pPr>
            <a:endParaRPr lang="en-US"/>
          </a:p>
        </p:txBody>
      </p:sp>
    </p:spTree>
    <p:extLst>
      <p:ext uri="{BB962C8B-B14F-4D97-AF65-F5344CB8AC3E}">
        <p14:creationId xmlns:p14="http://schemas.microsoft.com/office/powerpoint/2010/main" val="120892006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696730066"/>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28" y="1143028"/>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28" y="1143028"/>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088" y="1143028"/>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194" y="1143028"/>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pPr>
                <a:defRPr/>
              </a:pPr>
              <a:t>‹#›</a:t>
            </a:fld>
            <a:endParaRPr lang="en-US" dirty="0"/>
          </a:p>
        </p:txBody>
      </p:sp>
      <p:sp>
        <p:nvSpPr>
          <p:cNvPr id="10" name="Rectangle 9"/>
          <p:cNvSpPr>
            <a:spLocks noGrp="1"/>
          </p:cNvSpPr>
          <p:nvPr>
            <p:ph type="ftr" sz="quarter" idx="35"/>
          </p:nvPr>
        </p:nvSpPr>
        <p:spPr/>
        <p:txBody>
          <a:bodyPr/>
          <a:lstStyle>
            <a:lvl1pPr>
              <a:defRPr/>
            </a:lvl1pPr>
            <a:extLst/>
          </a:lstStyle>
          <a:p>
            <a:pPr>
              <a:defRPr/>
            </a:pPr>
            <a:endParaRPr lang="en-US"/>
          </a:p>
        </p:txBody>
      </p:sp>
    </p:spTree>
    <p:extLst>
      <p:ext uri="{BB962C8B-B14F-4D97-AF65-F5344CB8AC3E}">
        <p14:creationId xmlns:p14="http://schemas.microsoft.com/office/powerpoint/2010/main" val="2041696384"/>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pPr>
                <a:defRPr/>
              </a:pPr>
              <a:t>‹#›</a:t>
            </a:fld>
            <a:endParaRPr lang="en-US" dirty="0"/>
          </a:p>
        </p:txBody>
      </p:sp>
      <p:sp>
        <p:nvSpPr>
          <p:cNvPr id="9" name="Rectangle 8"/>
          <p:cNvSpPr>
            <a:spLocks noGrp="1"/>
          </p:cNvSpPr>
          <p:nvPr>
            <p:ph type="ftr" sz="quarter" idx="26"/>
          </p:nvPr>
        </p:nvSpPr>
        <p:spPr/>
        <p:txBody>
          <a:bodyPr/>
          <a:lstStyle>
            <a:lvl1pPr>
              <a:defRPr/>
            </a:lvl1pPr>
            <a:extLst/>
          </a:lstStyle>
          <a:p>
            <a:pPr>
              <a:defRPr/>
            </a:pPr>
            <a:endParaRPr lang="en-US"/>
          </a:p>
        </p:txBody>
      </p:sp>
    </p:spTree>
    <p:extLst>
      <p:ext uri="{BB962C8B-B14F-4D97-AF65-F5344CB8AC3E}">
        <p14:creationId xmlns:p14="http://schemas.microsoft.com/office/powerpoint/2010/main" val="1681106017"/>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77"/>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27"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pPr>
                <a:defRPr/>
              </a:pPr>
              <a:t>‹#›</a:t>
            </a:fld>
            <a:endParaRPr lang="en-US" dirty="0"/>
          </a:p>
        </p:txBody>
      </p:sp>
      <p:sp>
        <p:nvSpPr>
          <p:cNvPr id="10" name="Rectangle 9"/>
          <p:cNvSpPr>
            <a:spLocks noGrp="1"/>
          </p:cNvSpPr>
          <p:nvPr>
            <p:ph type="ftr" sz="quarter" idx="31"/>
          </p:nvPr>
        </p:nvSpPr>
        <p:spPr/>
        <p:txBody>
          <a:bodyPr/>
          <a:lstStyle>
            <a:lvl1pPr>
              <a:defRPr/>
            </a:lvl1pPr>
            <a:extLst/>
          </a:lstStyle>
          <a:p>
            <a:pPr>
              <a:defRPr/>
            </a:pPr>
            <a:endParaRPr lang="en-US"/>
          </a:p>
        </p:txBody>
      </p:sp>
    </p:spTree>
    <p:extLst>
      <p:ext uri="{BB962C8B-B14F-4D97-AF65-F5344CB8AC3E}">
        <p14:creationId xmlns:p14="http://schemas.microsoft.com/office/powerpoint/2010/main" val="3913660146"/>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pPr>
                <a:defRPr/>
              </a:pPr>
              <a:t>‹#›</a:t>
            </a:fld>
            <a:endParaRPr lang="en-US" dirty="0"/>
          </a:p>
        </p:txBody>
      </p:sp>
      <p:sp>
        <p:nvSpPr>
          <p:cNvPr id="9" name="Rectangle 8"/>
          <p:cNvSpPr>
            <a:spLocks noGrp="1"/>
          </p:cNvSpPr>
          <p:nvPr>
            <p:ph type="ftr" sz="quarter" idx="33"/>
          </p:nvPr>
        </p:nvSpPr>
        <p:spPr/>
        <p:txBody>
          <a:bodyPr/>
          <a:lstStyle>
            <a:lvl1pPr>
              <a:defRPr/>
            </a:lvl1pPr>
            <a:extLst/>
          </a:lstStyle>
          <a:p>
            <a:pPr>
              <a:defRPr/>
            </a:pPr>
            <a:endParaRPr lang="en-US"/>
          </a:p>
        </p:txBody>
      </p:sp>
    </p:spTree>
    <p:extLst>
      <p:ext uri="{BB962C8B-B14F-4D97-AF65-F5344CB8AC3E}">
        <p14:creationId xmlns:p14="http://schemas.microsoft.com/office/powerpoint/2010/main" val="748042497"/>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301"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pPr>
                <a:defRPr/>
              </a:pPr>
              <a:t>‹#›</a:t>
            </a:fld>
            <a:endParaRPr lang="en-US" dirty="0"/>
          </a:p>
        </p:txBody>
      </p:sp>
      <p:sp>
        <p:nvSpPr>
          <p:cNvPr id="8" name="Rectangle 7"/>
          <p:cNvSpPr>
            <a:spLocks noGrp="1"/>
          </p:cNvSpPr>
          <p:nvPr>
            <p:ph type="ftr" sz="quarter" idx="18"/>
          </p:nvPr>
        </p:nvSpPr>
        <p:spPr/>
        <p:txBody>
          <a:bodyPr/>
          <a:lstStyle>
            <a:lvl1pPr>
              <a:defRPr/>
            </a:lvl1pPr>
            <a:extLst/>
          </a:lstStyle>
          <a:p>
            <a:pPr>
              <a:defRPr/>
            </a:pPr>
            <a:endParaRPr lang="en-US"/>
          </a:p>
        </p:txBody>
      </p:sp>
    </p:spTree>
    <p:extLst>
      <p:ext uri="{BB962C8B-B14F-4D97-AF65-F5344CB8AC3E}">
        <p14:creationId xmlns:p14="http://schemas.microsoft.com/office/powerpoint/2010/main" val="2342569990"/>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301"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28"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pPr>
                <a:defRPr/>
              </a:pPr>
              <a:t>‹#›</a:t>
            </a:fld>
            <a:endParaRPr lang="en-US" dirty="0"/>
          </a:p>
        </p:txBody>
      </p:sp>
      <p:sp>
        <p:nvSpPr>
          <p:cNvPr id="11" name="Rectangle 10"/>
          <p:cNvSpPr>
            <a:spLocks noGrp="1"/>
          </p:cNvSpPr>
          <p:nvPr>
            <p:ph type="ftr" sz="quarter" idx="19"/>
          </p:nvPr>
        </p:nvSpPr>
        <p:spPr/>
        <p:txBody>
          <a:bodyPr/>
          <a:lstStyle>
            <a:lvl1pPr>
              <a:defRPr/>
            </a:lvl1pPr>
            <a:extLst/>
          </a:lstStyle>
          <a:p>
            <a:pPr>
              <a:defRPr/>
            </a:pPr>
            <a:endParaRPr lang="en-US"/>
          </a:p>
        </p:txBody>
      </p:sp>
    </p:spTree>
    <p:extLst>
      <p:ext uri="{BB962C8B-B14F-4D97-AF65-F5344CB8AC3E}">
        <p14:creationId xmlns:p14="http://schemas.microsoft.com/office/powerpoint/2010/main" val="1119867799"/>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388" rIns="9144" bIns="9138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pPr>
                <a:defRPr/>
              </a:pPr>
              <a:t>‹#›</a:t>
            </a:fld>
            <a:endParaRPr lang="en-US" dirty="0"/>
          </a:p>
        </p:txBody>
      </p:sp>
      <p:sp>
        <p:nvSpPr>
          <p:cNvPr id="7" name="Rectangle 6"/>
          <p:cNvSpPr>
            <a:spLocks noGrp="1"/>
          </p:cNvSpPr>
          <p:nvPr>
            <p:ph type="ftr" sz="quarter" idx="33"/>
          </p:nvPr>
        </p:nvSpPr>
        <p:spPr/>
        <p:txBody>
          <a:bodyPr/>
          <a:lstStyle>
            <a:lvl1pPr>
              <a:defRPr/>
            </a:lvl1pPr>
            <a:extLst/>
          </a:lstStyle>
          <a:p>
            <a:pPr>
              <a:defRPr/>
            </a:pPr>
            <a:endParaRPr lang="en-US"/>
          </a:p>
        </p:txBody>
      </p:sp>
    </p:spTree>
    <p:extLst>
      <p:ext uri="{BB962C8B-B14F-4D97-AF65-F5344CB8AC3E}">
        <p14:creationId xmlns:p14="http://schemas.microsoft.com/office/powerpoint/2010/main" val="1950106939"/>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t>ICHEP2020</a:t>
            </a:r>
          </a:p>
        </p:txBody>
      </p:sp>
      <p:sp>
        <p:nvSpPr>
          <p:cNvPr id="5" name="Rectangle 19"/>
          <p:cNvSpPr>
            <a:spLocks noGrp="1"/>
          </p:cNvSpPr>
          <p:nvPr>
            <p:ph type="ftr" sz="quarter" idx="11"/>
          </p:nvPr>
        </p:nvSpPr>
        <p:spPr/>
        <p:txBody>
          <a:bodyPr/>
          <a:lstStyle>
            <a:lvl1pPr>
              <a:defRPr/>
            </a:lvl1pPr>
            <a:extLst/>
          </a:lstStyle>
          <a:p>
            <a:pPr>
              <a:defRPr/>
            </a:pPr>
            <a:endParaRPr lang="en-US"/>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pPr>
                <a:defRPr/>
              </a:pPr>
              <a:t>‹#›</a:t>
            </a:fld>
            <a:endParaRPr lang="en-US" dirty="0"/>
          </a:p>
        </p:txBody>
      </p:sp>
    </p:spTree>
    <p:extLst>
      <p:ext uri="{BB962C8B-B14F-4D97-AF65-F5344CB8AC3E}">
        <p14:creationId xmlns:p14="http://schemas.microsoft.com/office/powerpoint/2010/main" val="2546732690"/>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51977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74"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5747168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26"/>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26"/>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45323591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402"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388" bIns="91388"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pPr>
                <a:defRPr/>
              </a:pPr>
              <a:t>‹#›</a:t>
            </a:fld>
            <a:endParaRPr lang="en-US" dirty="0"/>
          </a:p>
        </p:txBody>
      </p:sp>
      <p:sp>
        <p:nvSpPr>
          <p:cNvPr id="6" name="Rectangle 5"/>
          <p:cNvSpPr>
            <a:spLocks noGrp="1"/>
          </p:cNvSpPr>
          <p:nvPr>
            <p:ph type="ftr" sz="quarter" idx="14"/>
          </p:nvPr>
        </p:nvSpPr>
        <p:spPr/>
        <p:txBody>
          <a:bodyPr/>
          <a:lstStyle>
            <a:lvl1pPr>
              <a:defRPr/>
            </a:lvl1pPr>
            <a:extLst/>
          </a:lstStyle>
          <a:p>
            <a:pPr>
              <a:defRPr/>
            </a:pPr>
            <a:endParaRPr lang="en-US"/>
          </a:p>
        </p:txBody>
      </p:sp>
    </p:spTree>
    <p:extLst>
      <p:ext uri="{BB962C8B-B14F-4D97-AF65-F5344CB8AC3E}">
        <p14:creationId xmlns:p14="http://schemas.microsoft.com/office/powerpoint/2010/main" val="248277170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2"/>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2003"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4253883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02131391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9430680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8313202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4110130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48"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solidFill>
                  <a:srgbClr val="D4D2D0"/>
                </a:solidFill>
                <a:latin typeface="Century Schoolbook"/>
              </a:rPr>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84539741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2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2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08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193"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18705964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78379286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76"/>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26"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54696937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97411658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60668785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300"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32779990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300"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27"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33299083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388" rIns="9144" bIns="9138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338570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solidFill>
                  <a:srgbClr val="D4D2D0"/>
                </a:solidFill>
                <a:latin typeface="Century Schoolbook"/>
              </a:rPr>
              <a:t>ICHEP2020</a:t>
            </a: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81162341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78479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05200"/>
            <a:ext cx="8228520" cy="858960"/>
          </a:xfrm>
          <a:prstGeom prst="rect">
            <a:avLst/>
          </a:prstGeom>
        </p:spPr>
        <p:txBody>
          <a:bodyPr lIns="0" tIns="0" rIns="0" bIns="0" anchor="ctr"/>
          <a:lstStyle/>
          <a:p>
            <a:pPr algn="ctr"/>
            <a:endParaRPr/>
          </a:p>
        </p:txBody>
      </p:sp>
      <p:sp>
        <p:nvSpPr>
          <p:cNvPr id="45" name="PlaceHolder 2"/>
          <p:cNvSpPr>
            <a:spLocks noGrp="1"/>
          </p:cNvSpPr>
          <p:nvPr>
            <p:ph type="body"/>
          </p:nvPr>
        </p:nvSpPr>
        <p:spPr>
          <a:xfrm>
            <a:off x="457200" y="1203480"/>
            <a:ext cx="955800" cy="2982240"/>
          </a:xfrm>
          <a:prstGeom prst="rect">
            <a:avLst/>
          </a:prstGeom>
        </p:spPr>
        <p:txBody>
          <a:bodyPr lIns="0" tIns="0" rIns="0" bIns="0"/>
          <a:lstStyle/>
          <a:p>
            <a:endParaRPr/>
          </a:p>
        </p:txBody>
      </p:sp>
      <p:sp>
        <p:nvSpPr>
          <p:cNvPr id="46" name="PlaceHolder 3"/>
          <p:cNvSpPr>
            <a:spLocks noGrp="1"/>
          </p:cNvSpPr>
          <p:nvPr>
            <p:ph type="body"/>
          </p:nvPr>
        </p:nvSpPr>
        <p:spPr>
          <a:xfrm>
            <a:off x="1461240" y="1203480"/>
            <a:ext cx="955800" cy="2982240"/>
          </a:xfrm>
          <a:prstGeom prst="rect">
            <a:avLst/>
          </a:prstGeom>
        </p:spPr>
        <p:txBody>
          <a:bodyPr lIns="0" tIns="0" rIns="0" bIns="0"/>
          <a:lstStyle/>
          <a:p>
            <a:endParaRPr/>
          </a:p>
        </p:txBody>
      </p:sp>
    </p:spTree>
    <p:extLst>
      <p:ext uri="{BB962C8B-B14F-4D97-AF65-F5344CB8AC3E}">
        <p14:creationId xmlns:p14="http://schemas.microsoft.com/office/powerpoint/2010/main" val="5112145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8" tIns="45694" rIns="91388" bIns="45694" anchor="ctr"/>
          <a:lstStyle/>
          <a:p>
            <a:pPr algn="ctr"/>
            <a:endParaRPr lang="en-US" sz="3200" i="1">
              <a:solidFill>
                <a:prstClr val="white"/>
              </a:solidFill>
            </a:endParaRPr>
          </a:p>
        </p:txBody>
      </p:sp>
      <p:sp>
        <p:nvSpPr>
          <p:cNvPr id="24" name="Rectangle 7"/>
          <p:cNvSpPr>
            <a:spLocks noGrp="1"/>
          </p:cNvSpPr>
          <p:nvPr>
            <p:ph type="title"/>
          </p:nvPr>
        </p:nvSpPr>
        <p:spPr>
          <a:xfrm>
            <a:off x="228628"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176314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2751405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402"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388" bIns="91388"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45063584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333430268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pPr>
                <a:defRPr/>
              </a:pPr>
              <a:t>‹#›</a:t>
            </a:fld>
            <a:endParaRPr lang="en-US" dirty="0"/>
          </a:p>
        </p:txBody>
      </p:sp>
      <p:sp>
        <p:nvSpPr>
          <p:cNvPr id="10" name="Rectangle 9"/>
          <p:cNvSpPr>
            <a:spLocks noGrp="1"/>
          </p:cNvSpPr>
          <p:nvPr>
            <p:ph type="ftr" sz="quarter" idx="19"/>
          </p:nvPr>
        </p:nvSpPr>
        <p:spPr/>
        <p:txBody>
          <a:bodyPr/>
          <a:lstStyle>
            <a:lvl1pPr>
              <a:defRPr/>
            </a:lvl1pPr>
            <a:extLst/>
          </a:lstStyle>
          <a:p>
            <a:pPr>
              <a:defRPr/>
            </a:pPr>
            <a:endParaRPr lang="en-US"/>
          </a:p>
        </p:txBody>
      </p:sp>
    </p:spTree>
    <p:extLst>
      <p:ext uri="{BB962C8B-B14F-4D97-AF65-F5344CB8AC3E}">
        <p14:creationId xmlns:p14="http://schemas.microsoft.com/office/powerpoint/2010/main" val="306849431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0830001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74"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7223792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26"/>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26"/>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150381261"/>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2"/>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2003"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4006005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94521223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92467802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12765912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256899779"/>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48"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solidFill>
                  <a:srgbClr val="D4D2D0"/>
                </a:solidFill>
                <a:latin typeface="Century Schoolbook"/>
              </a:rPr>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38734941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2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2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087"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193" y="1143027"/>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10846965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74"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pPr>
                <a:defRPr/>
              </a:pPr>
              <a:t>‹#›</a:t>
            </a:fld>
            <a:endParaRPr lang="en-US" dirty="0"/>
          </a:p>
        </p:txBody>
      </p:sp>
      <p:sp>
        <p:nvSpPr>
          <p:cNvPr id="8" name="Rectangle 7"/>
          <p:cNvSpPr>
            <a:spLocks noGrp="1"/>
          </p:cNvSpPr>
          <p:nvPr>
            <p:ph type="ftr" sz="quarter" idx="18"/>
          </p:nvPr>
        </p:nvSpPr>
        <p:spPr/>
        <p:txBody>
          <a:bodyPr/>
          <a:lstStyle>
            <a:lvl1pPr>
              <a:defRPr/>
            </a:lvl1pPr>
            <a:extLst/>
          </a:lstStyle>
          <a:p>
            <a:pPr>
              <a:defRPr/>
            </a:pPr>
            <a:endParaRPr lang="en-US"/>
          </a:p>
        </p:txBody>
      </p:sp>
    </p:spTree>
    <p:extLst>
      <p:ext uri="{BB962C8B-B14F-4D97-AF65-F5344CB8AC3E}">
        <p14:creationId xmlns:p14="http://schemas.microsoft.com/office/powerpoint/2010/main" val="945030884"/>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39119039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76"/>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26"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17702923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191041385"/>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300"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696833350"/>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300"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27"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388" rIns="9144" bIns="91388"/>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80620276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388" rIns="9144" bIns="91388"/>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30400815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solidFill>
                  <a:srgbClr val="D4D2D0"/>
                </a:solidFill>
                <a:latin typeface="Century Schoolbook"/>
              </a:rPr>
              <a:t>ICHEP2020</a:t>
            </a: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114403236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086397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05200"/>
            <a:ext cx="8228520" cy="858960"/>
          </a:xfrm>
          <a:prstGeom prst="rect">
            <a:avLst/>
          </a:prstGeom>
        </p:spPr>
        <p:txBody>
          <a:bodyPr lIns="0" tIns="0" rIns="0" bIns="0" anchor="ctr"/>
          <a:lstStyle/>
          <a:p>
            <a:pPr algn="ctr"/>
            <a:endParaRPr/>
          </a:p>
        </p:txBody>
      </p:sp>
      <p:sp>
        <p:nvSpPr>
          <p:cNvPr id="45" name="PlaceHolder 2"/>
          <p:cNvSpPr>
            <a:spLocks noGrp="1"/>
          </p:cNvSpPr>
          <p:nvPr>
            <p:ph type="body"/>
          </p:nvPr>
        </p:nvSpPr>
        <p:spPr>
          <a:xfrm>
            <a:off x="457200" y="1203480"/>
            <a:ext cx="955800" cy="2982240"/>
          </a:xfrm>
          <a:prstGeom prst="rect">
            <a:avLst/>
          </a:prstGeom>
        </p:spPr>
        <p:txBody>
          <a:bodyPr lIns="0" tIns="0" rIns="0" bIns="0"/>
          <a:lstStyle/>
          <a:p>
            <a:endParaRPr/>
          </a:p>
        </p:txBody>
      </p:sp>
      <p:sp>
        <p:nvSpPr>
          <p:cNvPr id="46" name="PlaceHolder 3"/>
          <p:cNvSpPr>
            <a:spLocks noGrp="1"/>
          </p:cNvSpPr>
          <p:nvPr>
            <p:ph type="body"/>
          </p:nvPr>
        </p:nvSpPr>
        <p:spPr>
          <a:xfrm>
            <a:off x="1461240" y="1203480"/>
            <a:ext cx="955800" cy="2982240"/>
          </a:xfrm>
          <a:prstGeom prst="rect">
            <a:avLst/>
          </a:prstGeom>
        </p:spPr>
        <p:txBody>
          <a:bodyPr lIns="0" tIns="0" rIns="0" bIns="0"/>
          <a:lstStyle/>
          <a:p>
            <a:endParaRPr/>
          </a:p>
        </p:txBody>
      </p:sp>
    </p:spTree>
    <p:extLst>
      <p:ext uri="{BB962C8B-B14F-4D97-AF65-F5344CB8AC3E}">
        <p14:creationId xmlns:p14="http://schemas.microsoft.com/office/powerpoint/2010/main" val="31409221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90" tIns="45695" rIns="91390" bIns="45695" anchor="ctr"/>
          <a:lstStyle/>
          <a:p>
            <a:pPr algn="ctr"/>
            <a:endParaRPr lang="en-US" sz="3200" i="1">
              <a:solidFill>
                <a:prstClr val="white"/>
              </a:solidFill>
            </a:endParaRPr>
          </a:p>
        </p:txBody>
      </p:sp>
      <p:sp>
        <p:nvSpPr>
          <p:cNvPr id="24" name="Rectangle 7"/>
          <p:cNvSpPr>
            <a:spLocks noGrp="1"/>
          </p:cNvSpPr>
          <p:nvPr>
            <p:ph type="title"/>
          </p:nvPr>
        </p:nvSpPr>
        <p:spPr>
          <a:xfrm>
            <a:off x="228627"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24965786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26"/>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26"/>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pPr>
                <a:defRPr/>
              </a:pPr>
              <a:t>‹#›</a:t>
            </a:fld>
            <a:endParaRPr lang="en-US" dirty="0"/>
          </a:p>
        </p:txBody>
      </p:sp>
      <p:sp>
        <p:nvSpPr>
          <p:cNvPr id="9" name="Rectangle 8"/>
          <p:cNvSpPr>
            <a:spLocks noGrp="1"/>
          </p:cNvSpPr>
          <p:nvPr>
            <p:ph type="ftr" sz="quarter" idx="20"/>
          </p:nvPr>
        </p:nvSpPr>
        <p:spPr/>
        <p:txBody>
          <a:bodyPr/>
          <a:lstStyle>
            <a:lvl1pPr>
              <a:defRPr/>
            </a:lvl1pPr>
            <a:extLst/>
          </a:lstStyle>
          <a:p>
            <a:pPr>
              <a:defRPr/>
            </a:pPr>
            <a:endParaRPr lang="en-US"/>
          </a:p>
        </p:txBody>
      </p:sp>
    </p:spTree>
    <p:extLst>
      <p:ext uri="{BB962C8B-B14F-4D97-AF65-F5344CB8AC3E}">
        <p14:creationId xmlns:p14="http://schemas.microsoft.com/office/powerpoint/2010/main" val="2993454262"/>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75412025"/>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401"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390" bIns="9139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736445829"/>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373234856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91046622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73"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1856720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25"/>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25"/>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93026897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2"/>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2002"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22980557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61607596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5" name="Rectangle 7"/>
          <p:cNvSpPr>
            <a:spLocks noGrp="1" noChangeAspect="1"/>
          </p:cNvSpPr>
          <p:nvPr>
            <p:ph type="pic" sz="quarter" idx="12"/>
          </p:nvPr>
        </p:nvSpPr>
        <p:spPr>
          <a:xfrm>
            <a:off x="457200" y="2552867"/>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13"/>
          </p:nvPr>
        </p:nvSpPr>
        <p:spPr>
          <a:xfrm>
            <a:off x="4663440" y="171450"/>
            <a:ext cx="4023360" cy="226314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11"/>
          <p:cNvSpPr>
            <a:spLocks noGrp="1"/>
          </p:cNvSpPr>
          <p:nvPr>
            <p:ph type="body" sz="quarter" idx="14"/>
          </p:nvPr>
        </p:nvSpPr>
        <p:spPr>
          <a:xfrm>
            <a:off x="457200" y="171450"/>
            <a:ext cx="4023360" cy="226314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5"/>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6"/>
          </p:nvPr>
        </p:nvSpPr>
        <p:spPr/>
        <p:txBody>
          <a:bodyPr/>
          <a:lstStyle>
            <a:lvl1pPr>
              <a:defRPr/>
            </a:lvl1pPr>
            <a:extLst/>
          </a:lstStyle>
          <a:p>
            <a:pPr>
              <a:defRPr/>
            </a:pPr>
            <a:fld id="{971228CF-3FEC-6647-8AA5-283D0CDE1EC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422053822"/>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2577465"/>
            <a:ext cx="3649900" cy="216712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noChangeAspect="1"/>
          </p:cNvSpPr>
          <p:nvPr>
            <p:ph type="pic" sz="quarter" idx="12"/>
          </p:nvPr>
        </p:nvSpPr>
        <p:spPr>
          <a:xfrm>
            <a:off x="426720" y="288036"/>
            <a:ext cx="4457700" cy="4457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13"/>
          </p:nvPr>
        </p:nvSpPr>
        <p:spPr>
          <a:xfrm>
            <a:off x="5067300" y="291999"/>
            <a:ext cx="3657600" cy="216545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5"/>
          </p:nvPr>
        </p:nvSpPr>
        <p:spPr/>
        <p:txBody>
          <a:bodyPr/>
          <a:lstStyle>
            <a:lvl1pPr>
              <a:defRPr/>
            </a:lvl1pPr>
            <a:extLst/>
          </a:lstStyle>
          <a:p>
            <a:pPr>
              <a:defRPr/>
            </a:pPr>
            <a:fld id="{329A176C-37C4-8043-970A-B86273DCB7BE}"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7942563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2"/>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2003"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pPr>
                <a:defRPr/>
              </a:pPr>
              <a:t>‹#›</a:t>
            </a:fld>
            <a:endParaRPr lang="en-US" dirty="0"/>
          </a:p>
        </p:txBody>
      </p:sp>
      <p:sp>
        <p:nvSpPr>
          <p:cNvPr id="8" name="Rectangle 7"/>
          <p:cNvSpPr>
            <a:spLocks noGrp="1"/>
          </p:cNvSpPr>
          <p:nvPr>
            <p:ph type="ftr" sz="quarter" idx="16"/>
          </p:nvPr>
        </p:nvSpPr>
        <p:spPr/>
        <p:txBody>
          <a:bodyPr/>
          <a:lstStyle>
            <a:lvl1pPr>
              <a:defRPr/>
            </a:lvl1pPr>
            <a:extLst/>
          </a:lstStyle>
          <a:p>
            <a:pPr>
              <a:defRPr/>
            </a:pPr>
            <a:endParaRPr lang="en-US"/>
          </a:p>
        </p:txBody>
      </p:sp>
    </p:spTree>
    <p:extLst>
      <p:ext uri="{BB962C8B-B14F-4D97-AF65-F5344CB8AC3E}">
        <p14:creationId xmlns:p14="http://schemas.microsoft.com/office/powerpoint/2010/main" val="1953570190"/>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171450"/>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pic" sz="quarter" idx="26"/>
          </p:nvPr>
        </p:nvSpPr>
        <p:spPr>
          <a:xfrm>
            <a:off x="22292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0" name="Rectangle 7"/>
          <p:cNvSpPr>
            <a:spLocks noGrp="1" noChangeAspect="1"/>
          </p:cNvSpPr>
          <p:nvPr>
            <p:ph type="pic" sz="quarter" idx="25"/>
          </p:nvPr>
        </p:nvSpPr>
        <p:spPr>
          <a:xfrm>
            <a:off x="4672217" y="171450"/>
            <a:ext cx="2286000"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27"/>
          </p:nvPr>
        </p:nvSpPr>
        <p:spPr>
          <a:xfrm>
            <a:off x="4667697" y="2524044"/>
            <a:ext cx="228521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body" sz="quarter" idx="16"/>
          </p:nvPr>
        </p:nvSpPr>
        <p:spPr>
          <a:xfrm>
            <a:off x="400497" y="971550"/>
            <a:ext cx="1676400" cy="142875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971550"/>
            <a:ext cx="1676400" cy="1428750"/>
          </a:xfrm>
        </p:spPr>
        <p:txBody>
          <a:bodyPr anchor="b"/>
          <a:lstStyle>
            <a:lvl1pPr marL="0" marR="0" indent="0" algn="l">
              <a:buFontTx/>
              <a:buNone/>
              <a:defRPr sz="1600" baseline="0"/>
            </a:lvl1pPr>
            <a:extLst/>
          </a:lstStyle>
          <a:p>
            <a:pPr lvl="0"/>
            <a:r>
              <a:rPr lang="en-US"/>
              <a:t>Click to edit Master text styles</a:t>
            </a:r>
          </a:p>
        </p:txBody>
      </p:sp>
      <p:sp>
        <p:nvSpPr>
          <p:cNvPr id="4" name="Rectangle 7"/>
          <p:cNvSpPr>
            <a:spLocks noGrp="1"/>
          </p:cNvSpPr>
          <p:nvPr>
            <p:ph type="body" sz="quarter" idx="28"/>
          </p:nvPr>
        </p:nvSpPr>
        <p:spPr>
          <a:xfrm>
            <a:off x="400497" y="2514600"/>
            <a:ext cx="1676400" cy="1428750"/>
          </a:xfrm>
        </p:spPr>
        <p:txBody>
          <a:bodyPr/>
          <a:lstStyle>
            <a:lvl1pPr marL="0" marR="0" indent="0" algn="r">
              <a:buFontTx/>
              <a:buNone/>
              <a:defRPr sz="1600" baseline="0"/>
            </a:lvl1pPr>
            <a:extLst/>
          </a:lstStyle>
          <a:p>
            <a:pPr lvl="0"/>
            <a:r>
              <a:rPr lang="en-US"/>
              <a:t>Click to edit Master text styles</a:t>
            </a:r>
          </a:p>
        </p:txBody>
      </p:sp>
      <p:sp>
        <p:nvSpPr>
          <p:cNvPr id="13" name="Rectangle 7"/>
          <p:cNvSpPr>
            <a:spLocks noGrp="1"/>
          </p:cNvSpPr>
          <p:nvPr>
            <p:ph type="body" sz="quarter" idx="30"/>
          </p:nvPr>
        </p:nvSpPr>
        <p:spPr>
          <a:xfrm>
            <a:off x="7086600" y="2514600"/>
            <a:ext cx="1676400" cy="1428750"/>
          </a:xfrm>
        </p:spPr>
        <p:txBody>
          <a:bodyPr/>
          <a:lstStyle>
            <a:lvl1pPr marL="0" marR="0" indent="0" algn="l">
              <a:buFontTx/>
              <a:buNone/>
              <a:defRPr sz="1600" baseline="0"/>
            </a:lvl1pPr>
            <a:extLst/>
          </a:lstStyle>
          <a:p>
            <a:pPr lvl="0"/>
            <a:r>
              <a:rPr lang="en-US"/>
              <a:t>Click to edit Master text styles</a:t>
            </a:r>
          </a:p>
        </p:txBody>
      </p:sp>
      <p:sp>
        <p:nvSpPr>
          <p:cNvPr id="11" name="Rectangle 10"/>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12" name="Rectangle 11"/>
          <p:cNvSpPr>
            <a:spLocks noGrp="1"/>
          </p:cNvSpPr>
          <p:nvPr>
            <p:ph type="sldNum" sz="quarter" idx="32"/>
          </p:nvPr>
        </p:nvSpPr>
        <p:spPr/>
        <p:txBody>
          <a:bodyPr/>
          <a:lstStyle>
            <a:lvl1pPr>
              <a:defRPr/>
            </a:lvl1pPr>
            <a:extLst/>
          </a:lstStyle>
          <a:p>
            <a:pPr>
              <a:defRPr/>
            </a:pPr>
            <a:fld id="{ACDD4815-248F-1746-8FC5-C0A1C0A6D1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5" name="Rectangle 14"/>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23685343"/>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47" y="400050"/>
            <a:ext cx="3653297"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9268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9" name="Rectangle 7"/>
          <p:cNvSpPr>
            <a:spLocks noGrp="1"/>
          </p:cNvSpPr>
          <p:nvPr>
            <p:ph type="pic" sz="quarter" idx="17"/>
          </p:nvPr>
        </p:nvSpPr>
        <p:spPr>
          <a:xfrm>
            <a:off x="4660621" y="40005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p:cNvSpPr>
          <p:nvPr>
            <p:ph type="pic" sz="quarter" idx="18"/>
          </p:nvPr>
        </p:nvSpPr>
        <p:spPr>
          <a:xfrm>
            <a:off x="9268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p:cNvSpPr>
          <p:nvPr>
            <p:ph type="pic" sz="quarter" idx="19"/>
          </p:nvPr>
        </p:nvSpPr>
        <p:spPr>
          <a:xfrm>
            <a:off x="4660621" y="2514600"/>
            <a:ext cx="3657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p:cNvSpPr>
          <p:nvPr>
            <p:ph type="body" sz="quarter" idx="22"/>
          </p:nvPr>
        </p:nvSpPr>
        <p:spPr>
          <a:xfrm>
            <a:off x="9268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8" name="Rectangle 7"/>
          <p:cNvSpPr>
            <a:spLocks noGrp="1"/>
          </p:cNvSpPr>
          <p:nvPr>
            <p:ph type="body" sz="quarter" idx="23"/>
          </p:nvPr>
        </p:nvSpPr>
        <p:spPr>
          <a:xfrm>
            <a:off x="4660621" y="462915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6" name="Rectangle 7"/>
          <p:cNvSpPr>
            <a:spLocks noGrp="1"/>
          </p:cNvSpPr>
          <p:nvPr>
            <p:ph type="body" sz="quarter" idx="24"/>
          </p:nvPr>
        </p:nvSpPr>
        <p:spPr>
          <a:xfrm>
            <a:off x="4660621" y="114300"/>
            <a:ext cx="3657600" cy="228600"/>
          </a:xfrm>
        </p:spPr>
        <p:txBody>
          <a:bodyPr lIns="9144"/>
          <a:lstStyle>
            <a:lvl1pPr marL="0" marR="0" indent="0" algn="l">
              <a:buFontTx/>
              <a:buNone/>
              <a:defRPr sz="1600" baseline="0"/>
            </a:lvl1pPr>
            <a:extLst/>
          </a:lstStyle>
          <a:p>
            <a:pPr lvl="0"/>
            <a:r>
              <a:rPr lang="en-US"/>
              <a:t>Click to edit Master text styles</a:t>
            </a:r>
          </a:p>
        </p:txBody>
      </p:sp>
      <p:sp>
        <p:nvSpPr>
          <p:cNvPr id="10" name="Rectangle 9"/>
          <p:cNvSpPr>
            <a:spLocks noGrp="1"/>
          </p:cNvSpPr>
          <p:nvPr>
            <p:ph type="dt" sz="half" idx="25"/>
          </p:nvPr>
        </p:nvSpPr>
        <p:spPr/>
        <p:txBody>
          <a:bodyPr/>
          <a:lstStyle>
            <a:lvl1pPr>
              <a:defRPr/>
            </a:lvl1pPr>
            <a:extLst/>
          </a:lstStyle>
          <a:p>
            <a:pPr>
              <a:defRPr/>
            </a:pPr>
            <a:r>
              <a:rPr lang="en-US">
                <a:solidFill>
                  <a:srgbClr val="D4D2D0"/>
                </a:solidFill>
                <a:latin typeface="Century Schoolbook"/>
              </a:rPr>
              <a:t>ICHEP2020</a:t>
            </a:r>
          </a:p>
        </p:txBody>
      </p:sp>
      <p:sp>
        <p:nvSpPr>
          <p:cNvPr id="11" name="Rectangle 10"/>
          <p:cNvSpPr>
            <a:spLocks noGrp="1"/>
          </p:cNvSpPr>
          <p:nvPr>
            <p:ph type="sldNum" sz="quarter" idx="26"/>
          </p:nvPr>
        </p:nvSpPr>
        <p:spPr/>
        <p:txBody>
          <a:bodyPr/>
          <a:lstStyle>
            <a:lvl1pPr>
              <a:defRPr/>
            </a:lvl1pPr>
            <a:extLst/>
          </a:lstStyle>
          <a:p>
            <a:pPr>
              <a:defRPr/>
            </a:pPr>
            <a:fld id="{5CB0E713-778F-BA42-8976-EA5E33D9722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2" name="Rectangle 11"/>
          <p:cNvSpPr>
            <a:spLocks noGrp="1"/>
          </p:cNvSpPr>
          <p:nvPr>
            <p:ph type="ftr" sz="quarter" idx="27"/>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512341712"/>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26" y="1143026"/>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1"/>
          </p:nvPr>
        </p:nvSpPr>
        <p:spPr>
          <a:xfrm>
            <a:off x="4546626" y="1143026"/>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7"/>
          <p:cNvSpPr>
            <a:spLocks noGrp="1"/>
          </p:cNvSpPr>
          <p:nvPr>
            <p:ph type="pic" sz="quarter" idx="30"/>
          </p:nvPr>
        </p:nvSpPr>
        <p:spPr>
          <a:xfrm>
            <a:off x="2349086" y="1143026"/>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9" name="Rectangle 7"/>
          <p:cNvSpPr>
            <a:spLocks noGrp="1"/>
          </p:cNvSpPr>
          <p:nvPr>
            <p:ph type="pic" sz="quarter" idx="32"/>
          </p:nvPr>
        </p:nvSpPr>
        <p:spPr>
          <a:xfrm>
            <a:off x="6740192" y="1143026"/>
            <a:ext cx="2106985" cy="210698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4" name="Rectangle 7"/>
          <p:cNvSpPr>
            <a:spLocks noGrp="1"/>
          </p:cNvSpPr>
          <p:nvPr>
            <p:ph type="body" sz="quarter" idx="29"/>
          </p:nvPr>
        </p:nvSpPr>
        <p:spPr>
          <a:xfrm>
            <a:off x="152400" y="3371850"/>
            <a:ext cx="8763000" cy="1428750"/>
          </a:xfrm>
        </p:spPr>
        <p:txBody>
          <a:bodyPr/>
          <a:lstStyle>
            <a:lvl1pPr marL="0" marR="0" indent="0" algn="l">
              <a:buFontTx/>
              <a:buNone/>
              <a:defRPr sz="2400" baseline="0"/>
            </a:lvl1pPr>
            <a:extLst/>
          </a:lstStyle>
          <a:p>
            <a:pPr lvl="0"/>
            <a:r>
              <a:rPr lang="en-US"/>
              <a:t>Click to edit Master text styles</a:t>
            </a:r>
          </a:p>
        </p:txBody>
      </p:sp>
      <p:sp>
        <p:nvSpPr>
          <p:cNvPr id="8" name="Rectangle 7"/>
          <p:cNvSpPr>
            <a:spLocks noGrp="1"/>
          </p:cNvSpPr>
          <p:nvPr>
            <p:ph type="dt" sz="half" idx="33"/>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34"/>
          </p:nvPr>
        </p:nvSpPr>
        <p:spPr/>
        <p:txBody>
          <a:bodyPr/>
          <a:lstStyle>
            <a:lvl1pPr>
              <a:defRPr/>
            </a:lvl1pPr>
            <a:extLst/>
          </a:lstStyle>
          <a:p>
            <a:pPr>
              <a:defRPr/>
            </a:pPr>
            <a:fld id="{3BC2D75C-5C36-914F-AEB7-96DCEE53299C}"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5"/>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94794414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193249"/>
            <a:ext cx="4617720" cy="46291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7"/>
          <p:cNvSpPr>
            <a:spLocks noGrp="1" noChangeAspect="1"/>
          </p:cNvSpPr>
          <p:nvPr>
            <p:ph type="pic" sz="quarter" idx="18"/>
          </p:nvPr>
        </p:nvSpPr>
        <p:spPr>
          <a:xfrm>
            <a:off x="5788849" y="193249"/>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Rectangle 7"/>
          <p:cNvSpPr>
            <a:spLocks noGrp="1" noChangeAspect="1"/>
          </p:cNvSpPr>
          <p:nvPr>
            <p:ph type="pic" sz="quarter" idx="22"/>
          </p:nvPr>
        </p:nvSpPr>
        <p:spPr>
          <a:xfrm>
            <a:off x="5788849" y="1824493"/>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4" name="Rectangle 7"/>
          <p:cNvSpPr>
            <a:spLocks noGrp="1" noChangeAspect="1"/>
          </p:cNvSpPr>
          <p:nvPr>
            <p:ph type="pic" sz="quarter" idx="23"/>
          </p:nvPr>
        </p:nvSpPr>
        <p:spPr>
          <a:xfrm>
            <a:off x="5788849" y="3455737"/>
            <a:ext cx="2438402" cy="1371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4"/>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25"/>
          </p:nvPr>
        </p:nvSpPr>
        <p:spPr/>
        <p:txBody>
          <a:bodyPr/>
          <a:lstStyle>
            <a:lvl1pPr>
              <a:defRPr/>
            </a:lvl1pPr>
            <a:extLst/>
          </a:lstStyle>
          <a:p>
            <a:pPr>
              <a:defRPr/>
            </a:pPr>
            <a:fld id="{F8D453E3-22A5-2745-9C44-83DEBC599D5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302663343"/>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25717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7" name="Rectangle 7"/>
          <p:cNvSpPr>
            <a:spLocks noGrp="1"/>
          </p:cNvSpPr>
          <p:nvPr>
            <p:ph type="pic" sz="quarter" idx="17"/>
          </p:nvPr>
        </p:nvSpPr>
        <p:spPr>
          <a:xfrm>
            <a:off x="3033848" y="171475"/>
            <a:ext cx="5562600" cy="312896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6"/>
          </p:nvPr>
        </p:nvSpPr>
        <p:spPr>
          <a:xfrm>
            <a:off x="609600" y="171450"/>
            <a:ext cx="2070154" cy="22288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6" name="Rectangle 7"/>
          <p:cNvSpPr>
            <a:spLocks noGrp="1" noChangeAspect="1"/>
          </p:cNvSpPr>
          <p:nvPr>
            <p:ph type="pic" sz="quarter" idx="27"/>
          </p:nvPr>
        </p:nvSpPr>
        <p:spPr>
          <a:xfrm>
            <a:off x="5943625" y="3371850"/>
            <a:ext cx="2666999"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noChangeAspect="1"/>
          </p:cNvSpPr>
          <p:nvPr>
            <p:ph type="pic" sz="quarter" idx="28"/>
          </p:nvPr>
        </p:nvSpPr>
        <p:spPr>
          <a:xfrm>
            <a:off x="3033849" y="3371850"/>
            <a:ext cx="2757352" cy="140589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29"/>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0"/>
          </p:nvPr>
        </p:nvSpPr>
        <p:spPr/>
        <p:txBody>
          <a:bodyPr/>
          <a:lstStyle>
            <a:lvl1pPr>
              <a:defRPr/>
            </a:lvl1pPr>
            <a:extLst/>
          </a:lstStyle>
          <a:p>
            <a:pPr>
              <a:defRPr/>
            </a:pPr>
            <a:fld id="{C47E67DA-1FE9-4840-AB57-715651CF9B2F}"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31"/>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08249170"/>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3" name="Rectangle 7"/>
          <p:cNvSpPr>
            <a:spLocks noGrp="1"/>
          </p:cNvSpPr>
          <p:nvPr>
            <p:ph type="pic" sz="quarter" idx="29"/>
          </p:nvPr>
        </p:nvSpPr>
        <p:spPr>
          <a:xfrm>
            <a:off x="51213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0" name="Rectangle 7"/>
          <p:cNvSpPr>
            <a:spLocks noGrp="1"/>
          </p:cNvSpPr>
          <p:nvPr>
            <p:ph type="pic" sz="quarter" idx="30"/>
          </p:nvPr>
        </p:nvSpPr>
        <p:spPr>
          <a:xfrm>
            <a:off x="4718374" y="171450"/>
            <a:ext cx="39624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p:cNvSpPr>
          <p:nvPr>
            <p:ph type="pic" sz="quarter" idx="27"/>
          </p:nvPr>
        </p:nvSpPr>
        <p:spPr>
          <a:xfrm>
            <a:off x="32934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7"/>
          <p:cNvSpPr>
            <a:spLocks noGrp="1"/>
          </p:cNvSpPr>
          <p:nvPr>
            <p:ph type="pic" sz="quarter" idx="28"/>
          </p:nvPr>
        </p:nvSpPr>
        <p:spPr>
          <a:xfrm>
            <a:off x="6074734" y="2343150"/>
            <a:ext cx="2606040" cy="24574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8" name="Rectangle 7"/>
          <p:cNvSpPr>
            <a:spLocks noGrp="1"/>
          </p:cNvSpPr>
          <p:nvPr>
            <p:ph type="sldNum" sz="quarter" idx="32"/>
          </p:nvPr>
        </p:nvSpPr>
        <p:spPr/>
        <p:txBody>
          <a:bodyPr/>
          <a:lstStyle>
            <a:lvl1pPr>
              <a:defRPr/>
            </a:lvl1pPr>
            <a:extLst/>
          </a:lstStyle>
          <a:p>
            <a:pPr>
              <a:defRPr/>
            </a:pPr>
            <a:fld id="{740764AC-9151-914A-9170-932FA13227C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40833667"/>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99" y="120015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3048000" y="3657600"/>
            <a:ext cx="3200400" cy="971550"/>
          </a:xfrm>
        </p:spPr>
        <p:txBody>
          <a:bodyPr tIns="91390" rIns="9144" bIns="91390"/>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7"/>
          </p:nvPr>
        </p:nvSpPr>
        <p:spPr/>
        <p:txBody>
          <a:bodyPr/>
          <a:lstStyle>
            <a:lvl1pPr>
              <a:defRPr/>
            </a:lvl1pPr>
            <a:extLst/>
          </a:lstStyle>
          <a:p>
            <a:pPr>
              <a:defRPr/>
            </a:pPr>
            <a:fld id="{D8795490-B9E1-7E40-A052-0A90839F45B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63884991"/>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99"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6" name="W¥ل云玗İαЂôÁûÂÚ丫:Pïçtúrê Plå¢éhõlðér 表¥鷗字㌍ 表_W 5"/>
          <p:cNvSpPr>
            <a:spLocks noGrp="1" noChangeAspect="1"/>
          </p:cNvSpPr>
          <p:nvPr>
            <p:ph type="pic" sz="quarter" idx="14"/>
          </p:nvPr>
        </p:nvSpPr>
        <p:spPr>
          <a:xfrm>
            <a:off x="1143026" y="1028700"/>
            <a:ext cx="3198127" cy="24003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W¥ل云玗İαЂÕØÚáÛ丫:Téxt Plàçèhòlðêr 表¥鷗字㌍_W 6"/>
          <p:cNvSpPr>
            <a:spLocks noGrp="1"/>
          </p:cNvSpPr>
          <p:nvPr>
            <p:ph type="body" sz="quarter" idx="15"/>
          </p:nvPr>
        </p:nvSpPr>
        <p:spPr>
          <a:xfrm>
            <a:off x="4953000" y="3486150"/>
            <a:ext cx="3200400" cy="971550"/>
          </a:xfrm>
        </p:spPr>
        <p:txBody>
          <a:bodyPr tIns="91390" rIns="9144" bIns="91390"/>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3486150"/>
            <a:ext cx="3200400" cy="971550"/>
          </a:xfrm>
        </p:spPr>
        <p:txBody>
          <a:bodyPr tIns="91390" rIns="9144" bIns="91390"/>
          <a:lstStyle>
            <a:lvl1pPr marL="0" marR="0" indent="0" algn="l">
              <a:buFontTx/>
              <a:buNone/>
              <a:defRPr sz="1800" i="0"/>
            </a:lvl1pPr>
            <a:extLst/>
          </a:lstStyle>
          <a:p>
            <a:pPr lvl="0"/>
            <a:r>
              <a:rPr lang="en-US"/>
              <a:t>Click to edit Master text styles</a:t>
            </a:r>
          </a:p>
        </p:txBody>
      </p:sp>
      <p:sp>
        <p:nvSpPr>
          <p:cNvPr id="9" name="Rectangle 8"/>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10" name="Rectangle 9"/>
          <p:cNvSpPr>
            <a:spLocks noGrp="1"/>
          </p:cNvSpPr>
          <p:nvPr>
            <p:ph type="sldNum" sz="quarter" idx="18"/>
          </p:nvPr>
        </p:nvSpPr>
        <p:spPr/>
        <p:txBody>
          <a:bodyPr/>
          <a:lstStyle>
            <a:lvl1pPr>
              <a:defRPr/>
            </a:lvl1pPr>
            <a:extLst/>
          </a:lstStyle>
          <a:p>
            <a:pPr>
              <a:defRPr/>
            </a:pPr>
            <a:fld id="{5CDCD605-19D0-4B42-A525-9D72B5054BA6}"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1" name="Rectangle 10"/>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70975942"/>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1543050"/>
            <a:ext cx="8229600" cy="20574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W¥ل云玗İαЂÕØÚáÛ丫:Téxt Plàçèhòlðêr 表¥鷗字㌍_W 3"/>
          <p:cNvSpPr>
            <a:spLocks noGrp="1"/>
          </p:cNvSpPr>
          <p:nvPr>
            <p:ph type="body" sz="quarter" idx="12"/>
          </p:nvPr>
        </p:nvSpPr>
        <p:spPr>
          <a:xfrm>
            <a:off x="457200" y="3657600"/>
            <a:ext cx="8229600" cy="1085850"/>
          </a:xfrm>
        </p:spPr>
        <p:txBody>
          <a:bodyPr tIns="91390" rIns="9144" bIns="91390"/>
          <a:lstStyle>
            <a:lvl1pPr marL="0" marR="0" indent="0" algn="l">
              <a:buFontTx/>
              <a:buNone/>
              <a:defRPr sz="1800" i="0"/>
            </a:lvl1pPr>
            <a:extLst/>
          </a:lstStyle>
          <a:p>
            <a:pPr lvl="0"/>
            <a:r>
              <a:rPr lang="en-US"/>
              <a:t>Click to edit Master text styles</a:t>
            </a:r>
          </a:p>
        </p:txBody>
      </p:sp>
      <p:sp>
        <p:nvSpPr>
          <p:cNvPr id="5" name="Rectangle 4"/>
          <p:cNvSpPr>
            <a:spLocks noGrp="1"/>
          </p:cNvSpPr>
          <p:nvPr>
            <p:ph type="dt" sz="half" idx="31"/>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32"/>
          </p:nvPr>
        </p:nvSpPr>
        <p:spPr/>
        <p:txBody>
          <a:bodyPr/>
          <a:lstStyle>
            <a:lvl1pPr>
              <a:defRPr/>
            </a:lvl1pPr>
            <a:extLst/>
          </a:lstStyle>
          <a:p>
            <a:pPr>
              <a:defRPr/>
            </a:pPr>
            <a:fld id="{A8173E17-2838-474F-95D1-C4155432ADB3}"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7" name="Rectangle 6"/>
          <p:cNvSpPr>
            <a:spLocks noGrp="1"/>
          </p:cNvSpPr>
          <p:nvPr>
            <p:ph type="ftr" sz="quarter" idx="33"/>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2666576722"/>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7"/>
          <p:cNvSpPr>
            <a:spLocks noGrp="1"/>
          </p:cNvSpPr>
          <p:nvPr>
            <p:ph type="dt" sz="half" idx="10"/>
          </p:nvPr>
        </p:nvSpPr>
        <p:spPr/>
        <p:txBody>
          <a:bodyPr/>
          <a:lstStyle>
            <a:lvl1pPr>
              <a:defRPr/>
            </a:lvl1pPr>
            <a:extLst/>
          </a:lstStyle>
          <a:p>
            <a:pPr>
              <a:defRPr/>
            </a:pPr>
            <a:r>
              <a:rPr lang="en-US">
                <a:solidFill>
                  <a:srgbClr val="D4D2D0"/>
                </a:solidFill>
                <a:latin typeface="Century Schoolbook"/>
              </a:rPr>
              <a:t>ICHEP2020</a:t>
            </a:r>
          </a:p>
        </p:txBody>
      </p:sp>
      <p:sp>
        <p:nvSpPr>
          <p:cNvPr id="5" name="Rectangle 19"/>
          <p:cNvSpPr>
            <a:spLocks noGrp="1"/>
          </p:cNvSpPr>
          <p:nvPr>
            <p:ph type="ftr" sz="quarter" idx="11"/>
          </p:nvPr>
        </p:nvSpPr>
        <p:spPr/>
        <p:txBody>
          <a:bodyPr/>
          <a:lstStyle>
            <a:lvl1pPr>
              <a:defRPr/>
            </a:lvl1pPr>
            <a:extLst/>
          </a:lstStyle>
          <a:p>
            <a:pPr>
              <a:defRPr/>
            </a:pPr>
            <a:endParaRPr lang="en-US">
              <a:solidFill>
                <a:srgbClr val="D4D2D0"/>
              </a:solidFill>
              <a:latin typeface="Century Schoolbook"/>
            </a:endParaRPr>
          </a:p>
        </p:txBody>
      </p:sp>
      <p:sp>
        <p:nvSpPr>
          <p:cNvPr id="6" name="Rectangle 26"/>
          <p:cNvSpPr>
            <a:spLocks noGrp="1"/>
          </p:cNvSpPr>
          <p:nvPr>
            <p:ph type="sldNum" sz="quarter" idx="12"/>
          </p:nvPr>
        </p:nvSpPr>
        <p:spPr/>
        <p:txBody>
          <a:bodyPr/>
          <a:lstStyle>
            <a:lvl1pPr>
              <a:defRPr/>
            </a:lvl1pPr>
            <a:extLst/>
          </a:lstStyle>
          <a:p>
            <a:pPr>
              <a:defRPr/>
            </a:pPr>
            <a:fld id="{DE48A84D-A7EB-F444-8294-F4DDCF58048E}"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245939424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pPr>
                <a:defRPr/>
              </a:pPr>
              <a:t>‹#›</a:t>
            </a:fld>
            <a:endParaRPr lang="en-US" dirty="0"/>
          </a:p>
        </p:txBody>
      </p:sp>
      <p:sp>
        <p:nvSpPr>
          <p:cNvPr id="10" name="Rectangle 9"/>
          <p:cNvSpPr>
            <a:spLocks noGrp="1"/>
          </p:cNvSpPr>
          <p:nvPr>
            <p:ph type="ftr" sz="quarter" idx="18"/>
          </p:nvPr>
        </p:nvSpPr>
        <p:spPr/>
        <p:txBody>
          <a:bodyPr/>
          <a:lstStyle>
            <a:lvl1pPr>
              <a:defRPr/>
            </a:lvl1pPr>
            <a:extLst/>
          </a:lstStyle>
          <a:p>
            <a:pPr>
              <a:defRPr/>
            </a:pPr>
            <a:endParaRPr lang="en-US"/>
          </a:p>
        </p:txBody>
      </p:sp>
    </p:spTree>
    <p:extLst>
      <p:ext uri="{BB962C8B-B14F-4D97-AF65-F5344CB8AC3E}">
        <p14:creationId xmlns:p14="http://schemas.microsoft.com/office/powerpoint/2010/main" val="226148945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03979"/>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bwMode="auto">
          <a:xfrm>
            <a:off x="454025" y="3886200"/>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8" tIns="45694" rIns="91388" bIns="45694" anchor="ctr"/>
          <a:lstStyle/>
          <a:p>
            <a:pPr algn="ctr" defTabSz="685494"/>
            <a:endParaRPr lang="en-US" sz="3200" i="1">
              <a:solidFill>
                <a:prstClr val="white"/>
              </a:solidFill>
            </a:endParaRPr>
          </a:p>
        </p:txBody>
      </p:sp>
      <p:sp>
        <p:nvSpPr>
          <p:cNvPr id="24" name="Rectangle 7"/>
          <p:cNvSpPr>
            <a:spLocks noGrp="1"/>
          </p:cNvSpPr>
          <p:nvPr>
            <p:ph type="title"/>
          </p:nvPr>
        </p:nvSpPr>
        <p:spPr>
          <a:xfrm>
            <a:off x="228628" y="2971800"/>
            <a:ext cx="8298485" cy="8001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3850481"/>
            <a:ext cx="6386946" cy="9144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200150"/>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6" name="Rectangle 5"/>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3"/>
          </p:nvPr>
        </p:nvSpPr>
        <p:spPr/>
        <p:txBody>
          <a:bodyPr/>
          <a:lstStyle>
            <a:lvl1pPr>
              <a:defRPr/>
            </a:lvl1pPr>
            <a:extLst/>
          </a:lstStyle>
          <a:p>
            <a:pPr>
              <a:defRPr/>
            </a:pPr>
            <a:fld id="{B4865C79-B20F-9340-A00C-5395C0750F1A}"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244645989"/>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20943"/>
            <a:ext cx="7467600" cy="4200525"/>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4514850"/>
            <a:ext cx="7467600" cy="28575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6" name="Rectangle 5"/>
          <p:cNvSpPr>
            <a:spLocks noGrp="1"/>
          </p:cNvSpPr>
          <p:nvPr>
            <p:ph type="sldNum" sz="quarter" idx="13"/>
          </p:nvPr>
        </p:nvSpPr>
        <p:spPr/>
        <p:txBody>
          <a:bodyPr/>
          <a:lstStyle>
            <a:lvl1pPr>
              <a:defRPr/>
            </a:lvl1pPr>
            <a:extLst/>
          </a:lstStyle>
          <a:p>
            <a:pPr>
              <a:defRPr/>
            </a:pPr>
            <a:fld id="{62CB5B1A-0414-1746-8D0F-99C7E82E0472}"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274339792"/>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402" y="174931"/>
            <a:ext cx="4640305" cy="462915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3" name="Rectangle 6"/>
          <p:cNvSpPr>
            <a:spLocks noGrp="1"/>
          </p:cNvSpPr>
          <p:nvPr>
            <p:ph type="body" sz="quarter" idx="11"/>
          </p:nvPr>
        </p:nvSpPr>
        <p:spPr>
          <a:xfrm>
            <a:off x="5257800" y="2286000"/>
            <a:ext cx="3505200" cy="2514600"/>
          </a:xfrm>
        </p:spPr>
        <p:txBody>
          <a:bodyPr tIns="91388" bIns="91388"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extLst/>
          </a:lstStyle>
          <a:p>
            <a:pPr>
              <a:defRPr/>
            </a:pPr>
            <a:r>
              <a:rPr lang="en-US">
                <a:solidFill>
                  <a:srgbClr val="D4D2D0"/>
                </a:solidFill>
                <a:latin typeface="Century Schoolbook"/>
              </a:rPr>
              <a:t>ICHEP2020</a:t>
            </a:r>
          </a:p>
        </p:txBody>
      </p:sp>
      <p:sp>
        <p:nvSpPr>
          <p:cNvPr id="5" name="Rectangle 4"/>
          <p:cNvSpPr>
            <a:spLocks noGrp="1"/>
          </p:cNvSpPr>
          <p:nvPr>
            <p:ph type="sldNum" sz="quarter" idx="13"/>
          </p:nvPr>
        </p:nvSpPr>
        <p:spPr/>
        <p:txBody>
          <a:bodyPr/>
          <a:lstStyle>
            <a:lvl1pPr>
              <a:defRPr/>
            </a:lvl1pPr>
            <a:extLst/>
          </a:lstStyle>
          <a:p>
            <a:pPr>
              <a:defRPr/>
            </a:pPr>
            <a:fld id="{E725DA7F-A734-BF43-97AB-523C01E20249}"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6" name="Rectangle 5"/>
          <p:cNvSpPr>
            <a:spLocks noGrp="1"/>
          </p:cNvSpPr>
          <p:nvPr>
            <p:ph type="ftr" sz="quarter" idx="14"/>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536010066"/>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51435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2110446560"/>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3429000"/>
            <a:ext cx="7781730" cy="74295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4200525"/>
            <a:ext cx="7772400" cy="62865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18" name="Rectangle 6"/>
          <p:cNvSpPr>
            <a:spLocks noGrp="1"/>
          </p:cNvSpPr>
          <p:nvPr>
            <p:ph type="pic" sz="quarter" idx="15"/>
          </p:nvPr>
        </p:nvSpPr>
        <p:spPr>
          <a:xfrm>
            <a:off x="3474604"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2" name="Rectangle 6"/>
          <p:cNvSpPr>
            <a:spLocks noGrp="1"/>
          </p:cNvSpPr>
          <p:nvPr>
            <p:ph type="pic" sz="quarter" idx="16"/>
          </p:nvPr>
        </p:nvSpPr>
        <p:spPr>
          <a:xfrm>
            <a:off x="6162870" y="1605521"/>
            <a:ext cx="2286000" cy="17145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a:t>Click icon to add picture</a:t>
            </a:r>
            <a:endParaRPr lang="en-US" noProof="0" dirty="0"/>
          </a:p>
        </p:txBody>
      </p:sp>
      <p:sp>
        <p:nvSpPr>
          <p:cNvPr id="8" name="Rectangle 7"/>
          <p:cNvSpPr>
            <a:spLocks noGrp="1"/>
          </p:cNvSpPr>
          <p:nvPr>
            <p:ph type="dt" sz="half" idx="17"/>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8"/>
          </p:nvPr>
        </p:nvSpPr>
        <p:spPr/>
        <p:txBody>
          <a:bodyPr/>
          <a:lstStyle>
            <a:lvl1pPr>
              <a:defRPr/>
            </a:lvl1pPr>
            <a:extLst/>
          </a:lstStyle>
          <a:p>
            <a:pPr>
              <a:defRPr/>
            </a:pPr>
            <a:fld id="{364AE6BD-A3C5-7E44-9A6B-AE37EDF6C921}"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9"/>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93636898"/>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74" y="457200"/>
            <a:ext cx="3431353" cy="343135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8"/>
          <p:cNvSpPr>
            <a:spLocks noGrp="1" noChangeAspect="1"/>
          </p:cNvSpPr>
          <p:nvPr>
            <p:ph type="pic" sz="quarter" idx="11"/>
          </p:nvPr>
        </p:nvSpPr>
        <p:spPr>
          <a:xfrm>
            <a:off x="1066800" y="457200"/>
            <a:ext cx="3429000" cy="3429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 name="Rectangle 7"/>
          <p:cNvSpPr>
            <a:spLocks noGrp="1"/>
          </p:cNvSpPr>
          <p:nvPr>
            <p:ph type="body" sz="quarter" idx="14"/>
          </p:nvPr>
        </p:nvSpPr>
        <p:spPr>
          <a:xfrm>
            <a:off x="10668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4000500"/>
            <a:ext cx="3429000" cy="8001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7"/>
          </p:nvPr>
        </p:nvSpPr>
        <p:spPr/>
        <p:txBody>
          <a:bodyPr/>
          <a:lstStyle>
            <a:lvl1pPr>
              <a:defRPr/>
            </a:lvl1pPr>
            <a:extLst/>
          </a:lstStyle>
          <a:p>
            <a:pPr>
              <a:defRPr/>
            </a:pPr>
            <a:fld id="{DCAF9CDE-FBEC-0643-8DA9-7F53B5E3D8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108133108"/>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257326"/>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5" name="Rectangle 7"/>
          <p:cNvSpPr>
            <a:spLocks noGrp="1" noChangeAspect="1"/>
          </p:cNvSpPr>
          <p:nvPr>
            <p:ph type="pic" sz="quarter" idx="14"/>
          </p:nvPr>
        </p:nvSpPr>
        <p:spPr>
          <a:xfrm>
            <a:off x="457200" y="1257326"/>
            <a:ext cx="4038600" cy="2271713"/>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8" name="Rectangle 7"/>
          <p:cNvSpPr>
            <a:spLocks noGrp="1"/>
          </p:cNvSpPr>
          <p:nvPr>
            <p:ph type="body" sz="quarter" idx="16"/>
          </p:nvPr>
        </p:nvSpPr>
        <p:spPr>
          <a:xfrm>
            <a:off x="457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3643312"/>
            <a:ext cx="4038600" cy="928688"/>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5"/>
          <p:cNvSpPr>
            <a:spLocks noGrp="1"/>
          </p:cNvSpPr>
          <p:nvPr>
            <p:ph type="dt" sz="half" idx="18"/>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9"/>
          </p:nvPr>
        </p:nvSpPr>
        <p:spPr/>
        <p:txBody>
          <a:bodyPr/>
          <a:lstStyle>
            <a:lvl1pPr>
              <a:defRPr/>
            </a:lvl1pPr>
            <a:extLst/>
          </a:lstStyle>
          <a:p>
            <a:pPr>
              <a:defRPr/>
            </a:pPr>
            <a:fld id="{D4DA86ED-9AE6-0144-BD35-D1336FBBEC57}"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9" name="Rectangle 8"/>
          <p:cNvSpPr>
            <a:spLocks noGrp="1"/>
          </p:cNvSpPr>
          <p:nvPr>
            <p:ph type="ftr" sz="quarter" idx="20"/>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886521988"/>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285752"/>
            <a:ext cx="3773424" cy="212255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22" name="Rectangle 7"/>
          <p:cNvSpPr>
            <a:spLocks noGrp="1" noChangeAspect="1"/>
          </p:cNvSpPr>
          <p:nvPr>
            <p:ph type="pic" sz="quarter" idx="12"/>
          </p:nvPr>
        </p:nvSpPr>
        <p:spPr>
          <a:xfrm>
            <a:off x="454152" y="285750"/>
            <a:ext cx="4462272" cy="4462272"/>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11" name="Rectangle 7"/>
          <p:cNvSpPr>
            <a:spLocks noGrp="1"/>
          </p:cNvSpPr>
          <p:nvPr>
            <p:ph type="body" sz="quarter" idx="13"/>
          </p:nvPr>
        </p:nvSpPr>
        <p:spPr>
          <a:xfrm>
            <a:off x="5142003" y="2514600"/>
            <a:ext cx="3773425" cy="222885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4"/>
          <p:cNvSpPr>
            <a:spLocks noGrp="1"/>
          </p:cNvSpPr>
          <p:nvPr>
            <p:ph type="dt" sz="half" idx="14"/>
          </p:nvPr>
        </p:nvSpPr>
        <p:spPr/>
        <p:txBody>
          <a:bodyPr/>
          <a:lstStyle>
            <a:lvl1pPr>
              <a:defRPr/>
            </a:lvl1pPr>
            <a:extLst/>
          </a:lstStyle>
          <a:p>
            <a:pPr>
              <a:defRPr/>
            </a:pPr>
            <a:r>
              <a:rPr lang="en-US">
                <a:solidFill>
                  <a:srgbClr val="D4D2D0"/>
                </a:solidFill>
                <a:latin typeface="Century Schoolbook"/>
              </a:rPr>
              <a:t>ICHEP2020</a:t>
            </a:r>
          </a:p>
        </p:txBody>
      </p:sp>
      <p:sp>
        <p:nvSpPr>
          <p:cNvPr id="7" name="Rectangle 6"/>
          <p:cNvSpPr>
            <a:spLocks noGrp="1"/>
          </p:cNvSpPr>
          <p:nvPr>
            <p:ph type="sldNum" sz="quarter" idx="15"/>
          </p:nvPr>
        </p:nvSpPr>
        <p:spPr/>
        <p:txBody>
          <a:bodyPr/>
          <a:lstStyle>
            <a:lvl1pPr>
              <a:defRPr/>
            </a:lvl1pPr>
            <a:extLst/>
          </a:lstStyle>
          <a:p>
            <a:pPr>
              <a:defRPr/>
            </a:pPr>
            <a:fld id="{8F18179F-4BD7-254C-B68F-023544086820}"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8" name="Rectangle 7"/>
          <p:cNvSpPr>
            <a:spLocks noGrp="1"/>
          </p:cNvSpPr>
          <p:nvPr>
            <p:ph type="ftr" sz="quarter" idx="16"/>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1006828591"/>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4" name="Rectangle 8"/>
          <p:cNvSpPr>
            <a:spLocks noGrp="1" noChangeAspect="1"/>
          </p:cNvSpPr>
          <p:nvPr>
            <p:ph type="pic" sz="quarter" idx="11"/>
          </p:nvPr>
        </p:nvSpPr>
        <p:spPr>
          <a:xfrm>
            <a:off x="32004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31" name="Rectangle 8"/>
          <p:cNvSpPr>
            <a:spLocks noGrp="1" noChangeAspect="1"/>
          </p:cNvSpPr>
          <p:nvPr>
            <p:ph type="pic" sz="quarter" idx="12"/>
          </p:nvPr>
        </p:nvSpPr>
        <p:spPr>
          <a:xfrm>
            <a:off x="6172200" y="800100"/>
            <a:ext cx="2743200" cy="2743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6"/>
          <p:cNvSpPr>
            <a:spLocks noGrp="1"/>
          </p:cNvSpPr>
          <p:nvPr>
            <p:ph type="body" sz="quarter" idx="13"/>
          </p:nvPr>
        </p:nvSpPr>
        <p:spPr>
          <a:xfrm>
            <a:off x="2286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3657600"/>
            <a:ext cx="2743200" cy="108585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7"/>
          <p:cNvSpPr>
            <a:spLocks noGrp="1"/>
          </p:cNvSpPr>
          <p:nvPr>
            <p:ph type="dt" sz="half" idx="16"/>
          </p:nvPr>
        </p:nvSpPr>
        <p:spPr/>
        <p:txBody>
          <a:bodyPr/>
          <a:lstStyle>
            <a:lvl1pPr>
              <a:defRPr/>
            </a:lvl1pPr>
            <a:extLst/>
          </a:lstStyle>
          <a:p>
            <a:pPr>
              <a:defRPr/>
            </a:pPr>
            <a:r>
              <a:rPr lang="en-US">
                <a:solidFill>
                  <a:srgbClr val="D4D2D0"/>
                </a:solidFill>
                <a:latin typeface="Century Schoolbook"/>
              </a:rPr>
              <a:t>ICHEP2020</a:t>
            </a:r>
          </a:p>
        </p:txBody>
      </p:sp>
      <p:sp>
        <p:nvSpPr>
          <p:cNvPr id="9" name="Rectangle 8"/>
          <p:cNvSpPr>
            <a:spLocks noGrp="1"/>
          </p:cNvSpPr>
          <p:nvPr>
            <p:ph type="sldNum" sz="quarter" idx="17"/>
          </p:nvPr>
        </p:nvSpPr>
        <p:spPr/>
        <p:txBody>
          <a:bodyPr/>
          <a:lstStyle>
            <a:lvl1pPr>
              <a:defRPr/>
            </a:lvl1pPr>
            <a:extLst/>
          </a:lstStyle>
          <a:p>
            <a:pPr>
              <a:defRPr/>
            </a:pPr>
            <a:fld id="{568AD5BE-BF58-6C46-8750-C1E30F2F40D4}" type="slidenum">
              <a:rPr lang="en-US">
                <a:solidFill>
                  <a:srgbClr val="D4D2D0"/>
                </a:solidFill>
                <a:latin typeface="Century Schoolbook"/>
              </a:rPr>
              <a:pPr>
                <a:defRPr/>
              </a:pPr>
              <a:t>‹#›</a:t>
            </a:fld>
            <a:endParaRPr lang="en-US" dirty="0">
              <a:solidFill>
                <a:srgbClr val="D4D2D0"/>
              </a:solidFill>
              <a:latin typeface="Century Schoolbook"/>
            </a:endParaRPr>
          </a:p>
        </p:txBody>
      </p:sp>
      <p:sp>
        <p:nvSpPr>
          <p:cNvPr id="10" name="Rectangle 9"/>
          <p:cNvSpPr>
            <a:spLocks noGrp="1"/>
          </p:cNvSpPr>
          <p:nvPr>
            <p:ph type="ftr" sz="quarter" idx="18"/>
          </p:nvPr>
        </p:nvSpPr>
        <p:spPr/>
        <p:txBody>
          <a:bodyPr/>
          <a:lstStyle>
            <a:lvl1pPr>
              <a:defRPr/>
            </a:lvl1pPr>
            <a:extLst/>
          </a:lstStyle>
          <a:p>
            <a:pPr>
              <a:defRPr/>
            </a:pPr>
            <a:endParaRPr lang="en-US">
              <a:solidFill>
                <a:srgbClr val="D4D2D0"/>
              </a:solidFill>
              <a:latin typeface="Century Schoolbook"/>
            </a:endParaRPr>
          </a:p>
        </p:txBody>
      </p:sp>
    </p:spTree>
    <p:extLst>
      <p:ext uri="{BB962C8B-B14F-4D97-AF65-F5344CB8AC3E}">
        <p14:creationId xmlns:p14="http://schemas.microsoft.com/office/powerpoint/2010/main" val="365242817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3" Type="http://schemas.openxmlformats.org/officeDocument/2006/relationships/slideLayout" Target="../slideLayouts/slideLayout204.xml"/><Relationship Id="rId21" Type="http://schemas.openxmlformats.org/officeDocument/2006/relationships/slideLayout" Target="../slideLayouts/slideLayout222.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0" Type="http://schemas.openxmlformats.org/officeDocument/2006/relationships/slideLayout" Target="../slideLayouts/slideLayout221.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23" Type="http://schemas.openxmlformats.org/officeDocument/2006/relationships/theme" Target="../theme/theme10.xml"/><Relationship Id="rId10" Type="http://schemas.openxmlformats.org/officeDocument/2006/relationships/slideLayout" Target="../slideLayouts/slideLayout211.xml"/><Relationship Id="rId19" Type="http://schemas.openxmlformats.org/officeDocument/2006/relationships/slideLayout" Target="../slideLayouts/slideLayout220.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 Id="rId22" Type="http://schemas.openxmlformats.org/officeDocument/2006/relationships/slideLayout" Target="../slideLayouts/slideLayout22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18" Type="http://schemas.openxmlformats.org/officeDocument/2006/relationships/slideLayout" Target="../slideLayouts/slideLayout241.xml"/><Relationship Id="rId3" Type="http://schemas.openxmlformats.org/officeDocument/2006/relationships/slideLayout" Target="../slideLayouts/slideLayout226.xml"/><Relationship Id="rId21" Type="http://schemas.openxmlformats.org/officeDocument/2006/relationships/slideLayout" Target="../slideLayouts/slideLayout244.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17" Type="http://schemas.openxmlformats.org/officeDocument/2006/relationships/slideLayout" Target="../slideLayouts/slideLayout240.xml"/><Relationship Id="rId2" Type="http://schemas.openxmlformats.org/officeDocument/2006/relationships/slideLayout" Target="../slideLayouts/slideLayout225.xml"/><Relationship Id="rId16" Type="http://schemas.openxmlformats.org/officeDocument/2006/relationships/slideLayout" Target="../slideLayouts/slideLayout239.xml"/><Relationship Id="rId20" Type="http://schemas.openxmlformats.org/officeDocument/2006/relationships/slideLayout" Target="../slideLayouts/slideLayout243.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5" Type="http://schemas.openxmlformats.org/officeDocument/2006/relationships/slideLayout" Target="../slideLayouts/slideLayout238.xml"/><Relationship Id="rId23" Type="http://schemas.openxmlformats.org/officeDocument/2006/relationships/theme" Target="../theme/theme11.xml"/><Relationship Id="rId10" Type="http://schemas.openxmlformats.org/officeDocument/2006/relationships/slideLayout" Target="../slideLayouts/slideLayout233.xml"/><Relationship Id="rId19" Type="http://schemas.openxmlformats.org/officeDocument/2006/relationships/slideLayout" Target="../slideLayouts/slideLayout242.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 Id="rId22" Type="http://schemas.openxmlformats.org/officeDocument/2006/relationships/slideLayout" Target="../slideLayouts/slideLayout24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12.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slideLayout" Target="../slideLayouts/slideLayout269.xml"/><Relationship Id="rId18" Type="http://schemas.openxmlformats.org/officeDocument/2006/relationships/slideLayout" Target="../slideLayouts/slideLayout274.xml"/><Relationship Id="rId3" Type="http://schemas.openxmlformats.org/officeDocument/2006/relationships/slideLayout" Target="../slideLayouts/slideLayout259.xml"/><Relationship Id="rId21" Type="http://schemas.openxmlformats.org/officeDocument/2006/relationships/slideLayout" Target="../slideLayouts/slideLayout277.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17" Type="http://schemas.openxmlformats.org/officeDocument/2006/relationships/slideLayout" Target="../slideLayouts/slideLayout273.xml"/><Relationship Id="rId2" Type="http://schemas.openxmlformats.org/officeDocument/2006/relationships/slideLayout" Target="../slideLayouts/slideLayout258.xml"/><Relationship Id="rId16" Type="http://schemas.openxmlformats.org/officeDocument/2006/relationships/slideLayout" Target="../slideLayouts/slideLayout272.xml"/><Relationship Id="rId20" Type="http://schemas.openxmlformats.org/officeDocument/2006/relationships/slideLayout" Target="../slideLayouts/slideLayout276.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5" Type="http://schemas.openxmlformats.org/officeDocument/2006/relationships/slideLayout" Target="../slideLayouts/slideLayout271.xml"/><Relationship Id="rId23" Type="http://schemas.openxmlformats.org/officeDocument/2006/relationships/theme" Target="../theme/theme13.xml"/><Relationship Id="rId10" Type="http://schemas.openxmlformats.org/officeDocument/2006/relationships/slideLayout" Target="../slideLayouts/slideLayout266.xml"/><Relationship Id="rId19" Type="http://schemas.openxmlformats.org/officeDocument/2006/relationships/slideLayout" Target="../slideLayouts/slideLayout275.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slideLayout" Target="../slideLayouts/slideLayout270.xml"/><Relationship Id="rId22" Type="http://schemas.openxmlformats.org/officeDocument/2006/relationships/slideLayout" Target="../slideLayouts/slideLayout27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theme" Target="../theme/theme3.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theme" Target="../theme/theme4.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theme" Target="../theme/theme5.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theme" Target="../theme/theme6.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3" Type="http://schemas.openxmlformats.org/officeDocument/2006/relationships/slideLayout" Target="../slideLayouts/slideLayout137.xml"/><Relationship Id="rId21" Type="http://schemas.openxmlformats.org/officeDocument/2006/relationships/slideLayout" Target="../slideLayouts/slideLayout155.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slideLayout" Target="../slideLayouts/slideLayout154.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23" Type="http://schemas.openxmlformats.org/officeDocument/2006/relationships/theme" Target="../theme/theme7.xml"/><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 Id="rId22" Type="http://schemas.openxmlformats.org/officeDocument/2006/relationships/slideLayout" Target="../slideLayouts/slideLayout15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3" Type="http://schemas.openxmlformats.org/officeDocument/2006/relationships/slideLayout" Target="../slideLayouts/slideLayout159.xml"/><Relationship Id="rId21" Type="http://schemas.openxmlformats.org/officeDocument/2006/relationships/slideLayout" Target="../slideLayouts/slideLayout177.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20" Type="http://schemas.openxmlformats.org/officeDocument/2006/relationships/slideLayout" Target="../slideLayouts/slideLayout176.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24" Type="http://schemas.openxmlformats.org/officeDocument/2006/relationships/theme" Target="../theme/theme8.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23" Type="http://schemas.openxmlformats.org/officeDocument/2006/relationships/slideLayout" Target="../slideLayouts/slideLayout179.xml"/><Relationship Id="rId10" Type="http://schemas.openxmlformats.org/officeDocument/2006/relationships/slideLayout" Target="../slideLayouts/slideLayout166.xml"/><Relationship Id="rId19" Type="http://schemas.openxmlformats.org/officeDocument/2006/relationships/slideLayout" Target="../slideLayouts/slideLayout175.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 Id="rId22" Type="http://schemas.openxmlformats.org/officeDocument/2006/relationships/slideLayout" Target="../slideLayouts/slideLayout1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18" Type="http://schemas.openxmlformats.org/officeDocument/2006/relationships/slideLayout" Target="../slideLayouts/slideLayout197.xml"/><Relationship Id="rId3" Type="http://schemas.openxmlformats.org/officeDocument/2006/relationships/slideLayout" Target="../slideLayouts/slideLayout182.xml"/><Relationship Id="rId21" Type="http://schemas.openxmlformats.org/officeDocument/2006/relationships/slideLayout" Target="../slideLayouts/slideLayout200.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slideLayout" Target="../slideLayouts/slideLayout196.xml"/><Relationship Id="rId2" Type="http://schemas.openxmlformats.org/officeDocument/2006/relationships/slideLayout" Target="../slideLayouts/slideLayout181.xml"/><Relationship Id="rId16" Type="http://schemas.openxmlformats.org/officeDocument/2006/relationships/slideLayout" Target="../slideLayouts/slideLayout195.xml"/><Relationship Id="rId20" Type="http://schemas.openxmlformats.org/officeDocument/2006/relationships/slideLayout" Target="../slideLayouts/slideLayout199.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23" Type="http://schemas.openxmlformats.org/officeDocument/2006/relationships/theme" Target="../theme/theme9.xml"/><Relationship Id="rId10" Type="http://schemas.openxmlformats.org/officeDocument/2006/relationships/slideLayout" Target="../slideLayouts/slideLayout189.xml"/><Relationship Id="rId19" Type="http://schemas.openxmlformats.org/officeDocument/2006/relationships/slideLayout" Target="../slideLayouts/slideLayout198.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 Id="rId22" Type="http://schemas.openxmlformats.org/officeDocument/2006/relationships/slideLayout" Target="../slideLayouts/slideLayout2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87"/>
            <a:ext cx="8229600" cy="936625"/>
          </a:xfrm>
          <a:prstGeom prst="rect">
            <a:avLst/>
          </a:prstGeom>
        </p:spPr>
        <p:txBody>
          <a:bodyPr lIns="91388" tIns="45694" rIns="91388" bIns="45694"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76"/>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8" tIns="45694" rIns="91388" bIns="45694"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76"/>
            <a:ext cx="1752600" cy="182563"/>
          </a:xfrm>
          <a:prstGeom prst="rect">
            <a:avLst/>
          </a:prstGeom>
        </p:spPr>
        <p:txBody>
          <a:bodyPr lIns="91388" tIns="45694" rIns="91388" bIns="45694" anchor="b"/>
          <a:lstStyle>
            <a:lvl1pPr fontAlgn="auto">
              <a:spcBef>
                <a:spcPts val="0"/>
              </a:spcBef>
              <a:spcAft>
                <a:spcPts val="0"/>
              </a:spcAft>
              <a:defRPr sz="1200">
                <a:solidFill>
                  <a:schemeClr val="tx2"/>
                </a:solidFill>
                <a:latin typeface="+mn-lt"/>
                <a:ea typeface="+mn-ea"/>
                <a:cs typeface="+mn-cs"/>
              </a:defRPr>
            </a:lvl1pPr>
            <a:extLst/>
          </a:lstStyle>
          <a:p>
            <a:pPr>
              <a:defRPr/>
            </a:pPr>
            <a:r>
              <a:rPr lang="en-US"/>
              <a:t>ICHEP2020</a:t>
            </a:r>
          </a:p>
        </p:txBody>
      </p:sp>
      <p:sp>
        <p:nvSpPr>
          <p:cNvPr id="20" name="Rectangle 25"/>
          <p:cNvSpPr>
            <a:spLocks noGrp="1"/>
          </p:cNvSpPr>
          <p:nvPr>
            <p:ph type="ftr" sz="quarter" idx="3"/>
          </p:nvPr>
        </p:nvSpPr>
        <p:spPr>
          <a:xfrm>
            <a:off x="2995613" y="4918075"/>
            <a:ext cx="4648200" cy="185738"/>
          </a:xfrm>
          <a:prstGeom prst="rect">
            <a:avLst/>
          </a:prstGeom>
        </p:spPr>
        <p:txBody>
          <a:bodyPr lIns="91388" tIns="45694" rIns="91388" bIns="45694"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p>
        </p:txBody>
      </p:sp>
      <p:sp>
        <p:nvSpPr>
          <p:cNvPr id="23" name="Rectangle 16"/>
          <p:cNvSpPr>
            <a:spLocks noGrp="1"/>
          </p:cNvSpPr>
          <p:nvPr>
            <p:ph type="sldNum" sz="quarter" idx="4"/>
          </p:nvPr>
        </p:nvSpPr>
        <p:spPr>
          <a:xfrm>
            <a:off x="8172450" y="4919663"/>
            <a:ext cx="914400" cy="182562"/>
          </a:xfrm>
          <a:prstGeom prst="rect">
            <a:avLst/>
          </a:prstGeom>
        </p:spPr>
        <p:txBody>
          <a:bodyPr lIns="91388" tIns="45694" rIns="91388" bIns="45694"/>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 id="2147484320" r:id="rId12"/>
    <p:sldLayoutId id="2147484321" r:id="rId13"/>
    <p:sldLayoutId id="2147484322" r:id="rId14"/>
    <p:sldLayoutId id="2147484323" r:id="rId15"/>
    <p:sldLayoutId id="2147484324" r:id="rId16"/>
    <p:sldLayoutId id="2147484325" r:id="rId17"/>
    <p:sldLayoutId id="2147484326" r:id="rId18"/>
    <p:sldLayoutId id="2147484327" r:id="rId19"/>
    <p:sldLayoutId id="2147484328" r:id="rId20"/>
    <p:sldLayoutId id="2147484329" r:id="rId21"/>
    <p:sldLayoutId id="2147484330" r:id="rId22"/>
  </p:sldLayoutIdLst>
  <p:transition>
    <p:fade/>
  </p:transition>
  <p:hf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668" indent="-342668"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481" indent="-285568"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2260" indent="-228444"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599160" indent="-228444"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6073" indent="-228444"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2962" indent="-228444" algn="l" rtl="0" eaLnBrk="1" latinLnBrk="0" hangingPunct="1">
        <a:spcBef>
          <a:spcPct val="20000"/>
        </a:spcBef>
        <a:buChar char="•"/>
        <a:defRPr sz="2000">
          <a:solidFill>
            <a:schemeClr val="tx1"/>
          </a:solidFill>
          <a:latin typeface="+mn-lt"/>
          <a:ea typeface="+mn-ea"/>
          <a:cs typeface="+mn-cs"/>
        </a:defRPr>
      </a:lvl6pPr>
      <a:lvl7pPr marL="2969876" indent="-228444" algn="l" rtl="0" eaLnBrk="1" latinLnBrk="0" hangingPunct="1">
        <a:spcBef>
          <a:spcPct val="20000"/>
        </a:spcBef>
        <a:buChar char="•"/>
        <a:defRPr sz="2000">
          <a:solidFill>
            <a:schemeClr val="tx1"/>
          </a:solidFill>
          <a:latin typeface="+mn-lt"/>
          <a:ea typeface="+mn-ea"/>
          <a:cs typeface="+mn-cs"/>
        </a:defRPr>
      </a:lvl7pPr>
      <a:lvl8pPr marL="3426777" indent="-228444" algn="l" rtl="0" eaLnBrk="1" latinLnBrk="0" hangingPunct="1">
        <a:spcBef>
          <a:spcPct val="20000"/>
        </a:spcBef>
        <a:buChar char="•"/>
        <a:defRPr sz="2000">
          <a:solidFill>
            <a:schemeClr val="tx1"/>
          </a:solidFill>
          <a:latin typeface="+mn-lt"/>
          <a:ea typeface="+mn-ea"/>
          <a:cs typeface="+mn-cs"/>
        </a:defRPr>
      </a:lvl8pPr>
      <a:lvl9pPr marL="3883678" indent="-228444"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6890" algn="l" rtl="0" eaLnBrk="1" hangingPunct="1">
        <a:defRPr>
          <a:solidFill>
            <a:schemeClr val="tx1"/>
          </a:solidFill>
          <a:latin typeface="+mn-lt"/>
          <a:ea typeface="+mn-ea"/>
          <a:cs typeface="+mn-cs"/>
        </a:defRPr>
      </a:lvl2pPr>
      <a:lvl3pPr marL="913815" algn="l" rtl="0" eaLnBrk="1" hangingPunct="1">
        <a:defRPr>
          <a:solidFill>
            <a:schemeClr val="tx1"/>
          </a:solidFill>
          <a:latin typeface="+mn-lt"/>
          <a:ea typeface="+mn-ea"/>
          <a:cs typeface="+mn-cs"/>
        </a:defRPr>
      </a:lvl3pPr>
      <a:lvl4pPr marL="1370716" algn="l" rtl="0" eaLnBrk="1" hangingPunct="1">
        <a:defRPr>
          <a:solidFill>
            <a:schemeClr val="tx1"/>
          </a:solidFill>
          <a:latin typeface="+mn-lt"/>
          <a:ea typeface="+mn-ea"/>
          <a:cs typeface="+mn-cs"/>
        </a:defRPr>
      </a:lvl4pPr>
      <a:lvl5pPr marL="1827629" algn="l" rtl="0" eaLnBrk="1" hangingPunct="1">
        <a:defRPr>
          <a:solidFill>
            <a:schemeClr val="tx1"/>
          </a:solidFill>
          <a:latin typeface="+mn-lt"/>
          <a:ea typeface="+mn-ea"/>
          <a:cs typeface="+mn-cs"/>
        </a:defRPr>
      </a:lvl5pPr>
      <a:lvl6pPr marL="2284518" algn="l" rtl="0" eaLnBrk="1" hangingPunct="1">
        <a:defRPr>
          <a:solidFill>
            <a:schemeClr val="tx1"/>
          </a:solidFill>
          <a:latin typeface="+mn-lt"/>
          <a:ea typeface="+mn-ea"/>
          <a:cs typeface="+mn-cs"/>
        </a:defRPr>
      </a:lvl6pPr>
      <a:lvl7pPr marL="2741408" algn="l" rtl="0" eaLnBrk="1" hangingPunct="1">
        <a:defRPr>
          <a:solidFill>
            <a:schemeClr val="tx1"/>
          </a:solidFill>
          <a:latin typeface="+mn-lt"/>
          <a:ea typeface="+mn-ea"/>
          <a:cs typeface="+mn-cs"/>
        </a:defRPr>
      </a:lvl7pPr>
      <a:lvl8pPr marL="3198320" algn="l" rtl="0" eaLnBrk="1" hangingPunct="1">
        <a:defRPr>
          <a:solidFill>
            <a:schemeClr val="tx1"/>
          </a:solidFill>
          <a:latin typeface="+mn-lt"/>
          <a:ea typeface="+mn-ea"/>
          <a:cs typeface="+mn-cs"/>
        </a:defRPr>
      </a:lvl8pPr>
      <a:lvl9pPr marL="3655222" algn="l" rtl="0" eaLnBrk="1" hangingPunct="1">
        <a:defRPr>
          <a:solidFill>
            <a:schemeClr val="tx1"/>
          </a:solidFill>
          <a:latin typeface="+mn-lt"/>
          <a:ea typeface="+mn-ea"/>
          <a:cs typeface="+mn-cs"/>
        </a:defRPr>
      </a:lvl9pPr>
      <a:extLst/>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87"/>
            <a:ext cx="8229600" cy="936625"/>
          </a:xfrm>
          <a:prstGeom prst="rect">
            <a:avLst/>
          </a:prstGeom>
        </p:spPr>
        <p:txBody>
          <a:bodyPr lIns="121816" tIns="60908" rIns="121816" bIns="60908"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89"/>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16" tIns="60908" rIns="121816" bIns="60908"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89"/>
            <a:ext cx="1752600" cy="182563"/>
          </a:xfrm>
          <a:prstGeom prst="rect">
            <a:avLst/>
          </a:prstGeom>
        </p:spPr>
        <p:txBody>
          <a:bodyPr lIns="121816" tIns="60908" rIns="121816" bIns="60908" anchor="b"/>
          <a:lstStyle>
            <a:lvl1pPr fontAlgn="auto">
              <a:spcBef>
                <a:spcPts val="0"/>
              </a:spcBef>
              <a:spcAft>
                <a:spcPts val="0"/>
              </a:spcAft>
              <a:defRPr sz="1200">
                <a:solidFill>
                  <a:schemeClr val="tx2"/>
                </a:solidFill>
                <a:latin typeface="+mn-lt"/>
                <a:ea typeface="+mn-ea"/>
                <a:cs typeface="+mn-cs"/>
              </a:defRPr>
            </a:lvl1pPr>
            <a:extLst/>
          </a:lstStyle>
          <a:p>
            <a:pPr defTabSz="685613">
              <a:defRPr/>
            </a:pPr>
            <a:r>
              <a:rPr lang="en-US">
                <a:solidFill>
                  <a:srgbClr val="D4D2D0"/>
                </a:solidFill>
              </a:rPr>
              <a:t>ICHEP2020</a:t>
            </a:r>
          </a:p>
        </p:txBody>
      </p:sp>
      <p:sp>
        <p:nvSpPr>
          <p:cNvPr id="20" name="Rectangle 25"/>
          <p:cNvSpPr>
            <a:spLocks noGrp="1"/>
          </p:cNvSpPr>
          <p:nvPr>
            <p:ph type="ftr" sz="quarter" idx="3"/>
          </p:nvPr>
        </p:nvSpPr>
        <p:spPr>
          <a:xfrm>
            <a:off x="2995613" y="4918075"/>
            <a:ext cx="4648200" cy="185738"/>
          </a:xfrm>
          <a:prstGeom prst="rect">
            <a:avLst/>
          </a:prstGeom>
        </p:spPr>
        <p:txBody>
          <a:bodyPr lIns="121816" tIns="60908" rIns="121816" bIns="60908" anchor="b"/>
          <a:lstStyle>
            <a:lvl1pPr algn="ctr" fontAlgn="auto">
              <a:spcBef>
                <a:spcPts val="0"/>
              </a:spcBef>
              <a:spcAft>
                <a:spcPts val="0"/>
              </a:spcAft>
              <a:defRPr sz="1200">
                <a:solidFill>
                  <a:schemeClr val="tx2"/>
                </a:solidFill>
                <a:latin typeface="+mn-lt"/>
                <a:ea typeface="+mn-ea"/>
                <a:cs typeface="+mn-cs"/>
              </a:defRPr>
            </a:lvl1pPr>
            <a:extLst/>
          </a:lstStyle>
          <a:p>
            <a:pPr defTabSz="685613">
              <a:defRPr/>
            </a:pPr>
            <a:endParaRPr lang="en-US">
              <a:solidFill>
                <a:srgbClr val="D4D2D0"/>
              </a:solidFill>
            </a:endParaRPr>
          </a:p>
        </p:txBody>
      </p:sp>
      <p:sp>
        <p:nvSpPr>
          <p:cNvPr id="23" name="Rectangle 16"/>
          <p:cNvSpPr>
            <a:spLocks noGrp="1"/>
          </p:cNvSpPr>
          <p:nvPr>
            <p:ph type="sldNum" sz="quarter" idx="4"/>
          </p:nvPr>
        </p:nvSpPr>
        <p:spPr>
          <a:xfrm>
            <a:off x="8172450" y="4919663"/>
            <a:ext cx="914400" cy="182562"/>
          </a:xfrm>
          <a:prstGeom prst="rect">
            <a:avLst/>
          </a:prstGeom>
        </p:spPr>
        <p:txBody>
          <a:bodyPr lIns="121816" tIns="60908" rIns="121816" bIns="60908"/>
          <a:lstStyle>
            <a:lvl1pPr algn="r" fontAlgn="auto">
              <a:spcBef>
                <a:spcPts val="0"/>
              </a:spcBef>
              <a:spcAft>
                <a:spcPts val="0"/>
              </a:spcAft>
              <a:defRPr sz="1200">
                <a:solidFill>
                  <a:schemeClr val="tx2"/>
                </a:solidFill>
                <a:latin typeface="+mn-lt"/>
                <a:ea typeface="+mn-ea"/>
                <a:cs typeface="+mn-cs"/>
              </a:defRPr>
            </a:lvl1pPr>
            <a:extLst/>
          </a:lstStyle>
          <a:p>
            <a:pPr defTabSz="685613">
              <a:defRPr/>
            </a:pPr>
            <a:fld id="{2278A575-47E1-F743-B11D-2A193606B8A2}" type="slidenum">
              <a:rPr lang="en-US" smtClean="0">
                <a:solidFill>
                  <a:srgbClr val="D4D2D0"/>
                </a:solidFill>
              </a:rPr>
              <a:pPr defTabSz="685613">
                <a:defRPr/>
              </a:pPr>
              <a:t>‹#›</a:t>
            </a:fld>
            <a:endParaRPr lang="en-US" dirty="0">
              <a:solidFill>
                <a:srgbClr val="D4D2D0"/>
              </a:solidFill>
            </a:endParaRPr>
          </a:p>
        </p:txBody>
      </p:sp>
    </p:spTree>
    <p:extLst>
      <p:ext uri="{BB962C8B-B14F-4D97-AF65-F5344CB8AC3E}">
        <p14:creationId xmlns:p14="http://schemas.microsoft.com/office/powerpoint/2010/main" val="1406032899"/>
      </p:ext>
    </p:extLst>
  </p:cSld>
  <p:clrMap bg1="dk1" tx1="lt1" bg2="dk2" tx2="lt2" accent1="accent1" accent2="accent2" accent3="accent3" accent4="accent4" accent5="accent5" accent6="accent6" hlink="hlink" folHlink="folHlink"/>
  <p:sldLayoutIdLst>
    <p:sldLayoutId id="2147485159" r:id="rId1"/>
    <p:sldLayoutId id="2147485160" r:id="rId2"/>
    <p:sldLayoutId id="2147485161" r:id="rId3"/>
    <p:sldLayoutId id="2147485162" r:id="rId4"/>
    <p:sldLayoutId id="2147485163" r:id="rId5"/>
    <p:sldLayoutId id="2147485164" r:id="rId6"/>
    <p:sldLayoutId id="2147485165" r:id="rId7"/>
    <p:sldLayoutId id="2147485166" r:id="rId8"/>
    <p:sldLayoutId id="2147485167" r:id="rId9"/>
    <p:sldLayoutId id="2147485168" r:id="rId10"/>
    <p:sldLayoutId id="2147485169" r:id="rId11"/>
    <p:sldLayoutId id="2147485170" r:id="rId12"/>
    <p:sldLayoutId id="2147485171" r:id="rId13"/>
    <p:sldLayoutId id="2147485172" r:id="rId14"/>
    <p:sldLayoutId id="2147485173" r:id="rId15"/>
    <p:sldLayoutId id="2147485174" r:id="rId16"/>
    <p:sldLayoutId id="2147485175" r:id="rId17"/>
    <p:sldLayoutId id="2147485176" r:id="rId18"/>
    <p:sldLayoutId id="2147485177" r:id="rId19"/>
    <p:sldLayoutId id="2147485178" r:id="rId20"/>
    <p:sldLayoutId id="2147485179" r:id="rId21"/>
    <p:sldLayoutId id="2147485180" r:id="rId22"/>
  </p:sldLayoutIdLst>
  <p:transition>
    <p:fade/>
  </p:transition>
  <p:hf hdr="0" ftr="0" dt="0"/>
  <p:txStyles>
    <p:titleStyle>
      <a:lvl1pPr algn="l" rtl="0" eaLnBrk="0" fontAlgn="base" hangingPunct="0">
        <a:spcBef>
          <a:spcPct val="0"/>
        </a:spcBef>
        <a:spcAft>
          <a:spcPct val="0"/>
        </a:spcAft>
        <a:defRPr sz="3225"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551" indent="-342551"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247" indent="-285477"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1889" indent="-228366" algn="l" rtl="0" eaLnBrk="0" fontAlgn="base" hangingPunct="0">
        <a:spcBef>
          <a:spcPct val="20000"/>
        </a:spcBef>
        <a:spcAft>
          <a:spcPct val="0"/>
        </a:spcAft>
        <a:buChar char="•"/>
        <a:defRPr sz="2025">
          <a:solidFill>
            <a:schemeClr val="tx1"/>
          </a:solidFill>
          <a:latin typeface="+mn-lt"/>
          <a:ea typeface="ＭＳ Ｐゴシック" charset="0"/>
          <a:cs typeface="+mn-cs"/>
        </a:defRPr>
      </a:lvl3pPr>
      <a:lvl4pPr marL="1598640" indent="-228366"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5410" indent="-228366" algn="l" rtl="0" eaLnBrk="0" fontAlgn="base" hangingPunct="0">
        <a:spcBef>
          <a:spcPct val="20000"/>
        </a:spcBef>
        <a:spcAft>
          <a:spcPct val="0"/>
        </a:spcAft>
        <a:buChar char="»"/>
        <a:defRPr sz="1575">
          <a:solidFill>
            <a:schemeClr val="tx1"/>
          </a:solidFill>
          <a:latin typeface="+mn-lt"/>
          <a:ea typeface="ＭＳ Ｐゴシック" charset="0"/>
          <a:cs typeface="+mn-cs"/>
        </a:defRPr>
      </a:lvl5pPr>
      <a:lvl6pPr marL="2512143" indent="-228366" algn="l" rtl="0" eaLnBrk="1" latinLnBrk="0" hangingPunct="1">
        <a:spcBef>
          <a:spcPct val="20000"/>
        </a:spcBef>
        <a:buChar char="•"/>
        <a:defRPr sz="2025">
          <a:solidFill>
            <a:schemeClr val="tx1"/>
          </a:solidFill>
          <a:latin typeface="+mn-lt"/>
          <a:ea typeface="+mn-ea"/>
          <a:cs typeface="+mn-cs"/>
        </a:defRPr>
      </a:lvl6pPr>
      <a:lvl7pPr marL="2968914" indent="-228366" algn="l" rtl="0" eaLnBrk="1" latinLnBrk="0" hangingPunct="1">
        <a:spcBef>
          <a:spcPct val="20000"/>
        </a:spcBef>
        <a:buChar char="•"/>
        <a:defRPr sz="2025">
          <a:solidFill>
            <a:schemeClr val="tx1"/>
          </a:solidFill>
          <a:latin typeface="+mn-lt"/>
          <a:ea typeface="+mn-ea"/>
          <a:cs typeface="+mn-cs"/>
        </a:defRPr>
      </a:lvl7pPr>
      <a:lvl8pPr marL="3425666" indent="-228366" algn="l" rtl="0" eaLnBrk="1" latinLnBrk="0" hangingPunct="1">
        <a:spcBef>
          <a:spcPct val="20000"/>
        </a:spcBef>
        <a:buChar char="•"/>
        <a:defRPr sz="2025">
          <a:solidFill>
            <a:schemeClr val="tx1"/>
          </a:solidFill>
          <a:latin typeface="+mn-lt"/>
          <a:ea typeface="+mn-ea"/>
          <a:cs typeface="+mn-cs"/>
        </a:defRPr>
      </a:lvl8pPr>
      <a:lvl9pPr marL="3882417" indent="-228366" algn="l" rtl="0" eaLnBrk="1" latinLnBrk="0" hangingPunct="1">
        <a:spcBef>
          <a:spcPct val="20000"/>
        </a:spcBef>
        <a:buChar char="•"/>
        <a:defRPr sz="2025">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6734" algn="l" rtl="0" eaLnBrk="1" hangingPunct="1">
        <a:defRPr>
          <a:solidFill>
            <a:schemeClr val="tx1"/>
          </a:solidFill>
          <a:latin typeface="+mn-lt"/>
          <a:ea typeface="+mn-ea"/>
          <a:cs typeface="+mn-cs"/>
        </a:defRPr>
      </a:lvl2pPr>
      <a:lvl3pPr marL="913523" algn="l" rtl="0" eaLnBrk="1" hangingPunct="1">
        <a:defRPr>
          <a:solidFill>
            <a:schemeClr val="tx1"/>
          </a:solidFill>
          <a:latin typeface="+mn-lt"/>
          <a:ea typeface="+mn-ea"/>
          <a:cs typeface="+mn-cs"/>
        </a:defRPr>
      </a:lvl3pPr>
      <a:lvl4pPr marL="1370274" algn="l" rtl="0" eaLnBrk="1" hangingPunct="1">
        <a:defRPr>
          <a:solidFill>
            <a:schemeClr val="tx1"/>
          </a:solidFill>
          <a:latin typeface="+mn-lt"/>
          <a:ea typeface="+mn-ea"/>
          <a:cs typeface="+mn-cs"/>
        </a:defRPr>
      </a:lvl4pPr>
      <a:lvl5pPr marL="1827044" algn="l" rtl="0" eaLnBrk="1" hangingPunct="1">
        <a:defRPr>
          <a:solidFill>
            <a:schemeClr val="tx1"/>
          </a:solidFill>
          <a:latin typeface="+mn-lt"/>
          <a:ea typeface="+mn-ea"/>
          <a:cs typeface="+mn-cs"/>
        </a:defRPr>
      </a:lvl5pPr>
      <a:lvl6pPr marL="2283777" algn="l" rtl="0" eaLnBrk="1" hangingPunct="1">
        <a:defRPr>
          <a:solidFill>
            <a:schemeClr val="tx1"/>
          </a:solidFill>
          <a:latin typeface="+mn-lt"/>
          <a:ea typeface="+mn-ea"/>
          <a:cs typeface="+mn-cs"/>
        </a:defRPr>
      </a:lvl6pPr>
      <a:lvl7pPr marL="2740511" algn="l" rtl="0" eaLnBrk="1" hangingPunct="1">
        <a:defRPr>
          <a:solidFill>
            <a:schemeClr val="tx1"/>
          </a:solidFill>
          <a:latin typeface="+mn-lt"/>
          <a:ea typeface="+mn-ea"/>
          <a:cs typeface="+mn-cs"/>
        </a:defRPr>
      </a:lvl7pPr>
      <a:lvl8pPr marL="3197280" algn="l" rtl="0" eaLnBrk="1" hangingPunct="1">
        <a:defRPr>
          <a:solidFill>
            <a:schemeClr val="tx1"/>
          </a:solidFill>
          <a:latin typeface="+mn-lt"/>
          <a:ea typeface="+mn-ea"/>
          <a:cs typeface="+mn-cs"/>
        </a:defRPr>
      </a:lvl8pPr>
      <a:lvl9pPr marL="3654037" algn="l" rtl="0" eaLnBrk="1" hangingPunct="1">
        <a:defRPr>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87"/>
            <a:ext cx="8229600" cy="936625"/>
          </a:xfrm>
          <a:prstGeom prst="rect">
            <a:avLst/>
          </a:prstGeom>
        </p:spPr>
        <p:txBody>
          <a:bodyPr lIns="121818" tIns="60909" rIns="121818" bIns="60909"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88"/>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18" tIns="60909" rIns="121818" bIns="60909"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88"/>
            <a:ext cx="1752600" cy="182563"/>
          </a:xfrm>
          <a:prstGeom prst="rect">
            <a:avLst/>
          </a:prstGeom>
        </p:spPr>
        <p:txBody>
          <a:bodyPr lIns="121818" tIns="60909" rIns="121818" bIns="60909" anchor="b"/>
          <a:lstStyle>
            <a:lvl1pPr fontAlgn="auto">
              <a:spcBef>
                <a:spcPts val="0"/>
              </a:spcBef>
              <a:spcAft>
                <a:spcPts val="0"/>
              </a:spcAft>
              <a:defRPr sz="1200">
                <a:solidFill>
                  <a:schemeClr val="tx2"/>
                </a:solidFill>
                <a:latin typeface="+mn-lt"/>
                <a:ea typeface="+mn-ea"/>
                <a:cs typeface="+mn-cs"/>
              </a:defRPr>
            </a:lvl1pPr>
            <a:extLst/>
          </a:lstStyle>
          <a:p>
            <a:pPr defTabSz="685290">
              <a:defRPr/>
            </a:pPr>
            <a:r>
              <a:rPr lang="en-US">
                <a:solidFill>
                  <a:srgbClr val="D4D2D0"/>
                </a:solidFill>
              </a:rPr>
              <a:t>ICHEP2020</a:t>
            </a:r>
          </a:p>
        </p:txBody>
      </p:sp>
      <p:sp>
        <p:nvSpPr>
          <p:cNvPr id="20" name="Rectangle 25"/>
          <p:cNvSpPr>
            <a:spLocks noGrp="1"/>
          </p:cNvSpPr>
          <p:nvPr>
            <p:ph type="ftr" sz="quarter" idx="3"/>
          </p:nvPr>
        </p:nvSpPr>
        <p:spPr>
          <a:xfrm>
            <a:off x="2995613" y="4918075"/>
            <a:ext cx="4648200" cy="185738"/>
          </a:xfrm>
          <a:prstGeom prst="rect">
            <a:avLst/>
          </a:prstGeom>
        </p:spPr>
        <p:txBody>
          <a:bodyPr lIns="121818" tIns="60909" rIns="121818" bIns="60909" anchor="b"/>
          <a:lstStyle>
            <a:lvl1pPr algn="ctr" fontAlgn="auto">
              <a:spcBef>
                <a:spcPts val="0"/>
              </a:spcBef>
              <a:spcAft>
                <a:spcPts val="0"/>
              </a:spcAft>
              <a:defRPr sz="1200">
                <a:solidFill>
                  <a:schemeClr val="tx2"/>
                </a:solidFill>
                <a:latin typeface="+mn-lt"/>
                <a:ea typeface="+mn-ea"/>
                <a:cs typeface="+mn-cs"/>
              </a:defRPr>
            </a:lvl1pPr>
            <a:extLst/>
          </a:lstStyle>
          <a:p>
            <a:pPr defTabSz="685290">
              <a:defRPr/>
            </a:pPr>
            <a:endParaRPr lang="en-US">
              <a:solidFill>
                <a:srgbClr val="D4D2D0"/>
              </a:solidFill>
            </a:endParaRPr>
          </a:p>
        </p:txBody>
      </p:sp>
      <p:sp>
        <p:nvSpPr>
          <p:cNvPr id="23" name="Rectangle 16"/>
          <p:cNvSpPr>
            <a:spLocks noGrp="1"/>
          </p:cNvSpPr>
          <p:nvPr>
            <p:ph type="sldNum" sz="quarter" idx="4"/>
          </p:nvPr>
        </p:nvSpPr>
        <p:spPr>
          <a:xfrm>
            <a:off x="8172450" y="4919663"/>
            <a:ext cx="914400" cy="182562"/>
          </a:xfrm>
          <a:prstGeom prst="rect">
            <a:avLst/>
          </a:prstGeom>
        </p:spPr>
        <p:txBody>
          <a:bodyPr lIns="121818" tIns="60909" rIns="121818" bIns="60909"/>
          <a:lstStyle>
            <a:lvl1pPr algn="r" fontAlgn="auto">
              <a:spcBef>
                <a:spcPts val="0"/>
              </a:spcBef>
              <a:spcAft>
                <a:spcPts val="0"/>
              </a:spcAft>
              <a:defRPr sz="1200">
                <a:solidFill>
                  <a:schemeClr val="tx2"/>
                </a:solidFill>
                <a:latin typeface="+mn-lt"/>
                <a:ea typeface="+mn-ea"/>
                <a:cs typeface="+mn-cs"/>
              </a:defRPr>
            </a:lvl1pPr>
            <a:extLst/>
          </a:lstStyle>
          <a:p>
            <a:pPr defTabSz="685290">
              <a:defRPr/>
            </a:pPr>
            <a:fld id="{2278A575-47E1-F743-B11D-2A193606B8A2}" type="slidenum">
              <a:rPr lang="en-US" smtClean="0">
                <a:solidFill>
                  <a:srgbClr val="D4D2D0"/>
                </a:solidFill>
              </a:rPr>
              <a:pPr defTabSz="685290">
                <a:defRPr/>
              </a:pPr>
              <a:t>‹#›</a:t>
            </a:fld>
            <a:endParaRPr lang="en-US" dirty="0">
              <a:solidFill>
                <a:srgbClr val="D4D2D0"/>
              </a:solidFill>
            </a:endParaRPr>
          </a:p>
        </p:txBody>
      </p:sp>
    </p:spTree>
    <p:extLst>
      <p:ext uri="{BB962C8B-B14F-4D97-AF65-F5344CB8AC3E}">
        <p14:creationId xmlns:p14="http://schemas.microsoft.com/office/powerpoint/2010/main" val="613714845"/>
      </p:ext>
    </p:extLst>
  </p:cSld>
  <p:clrMap bg1="dk1" tx1="lt1" bg2="dk2" tx2="lt2" accent1="accent1" accent2="accent2" accent3="accent3" accent4="accent4" accent5="accent5" accent6="accent6" hlink="hlink" folHlink="folHlink"/>
  <p:sldLayoutIdLst>
    <p:sldLayoutId id="2147485182" r:id="rId1"/>
    <p:sldLayoutId id="2147485183" r:id="rId2"/>
    <p:sldLayoutId id="2147485184" r:id="rId3"/>
    <p:sldLayoutId id="2147485185" r:id="rId4"/>
    <p:sldLayoutId id="2147485186" r:id="rId5"/>
    <p:sldLayoutId id="2147485187" r:id="rId6"/>
    <p:sldLayoutId id="2147485188" r:id="rId7"/>
    <p:sldLayoutId id="2147485189" r:id="rId8"/>
    <p:sldLayoutId id="2147485190" r:id="rId9"/>
    <p:sldLayoutId id="2147485191" r:id="rId10"/>
    <p:sldLayoutId id="2147485192" r:id="rId11"/>
    <p:sldLayoutId id="2147485193" r:id="rId12"/>
    <p:sldLayoutId id="2147485194" r:id="rId13"/>
    <p:sldLayoutId id="2147485195" r:id="rId14"/>
    <p:sldLayoutId id="2147485196" r:id="rId15"/>
    <p:sldLayoutId id="2147485197" r:id="rId16"/>
    <p:sldLayoutId id="2147485198" r:id="rId17"/>
    <p:sldLayoutId id="2147485199" r:id="rId18"/>
    <p:sldLayoutId id="2147485200" r:id="rId19"/>
    <p:sldLayoutId id="2147485201" r:id="rId20"/>
    <p:sldLayoutId id="2147485202" r:id="rId21"/>
    <p:sldLayoutId id="2147485203" r:id="rId22"/>
  </p:sldLayoutIdLst>
  <p:transition>
    <p:fade/>
  </p:transition>
  <p:hf hdr="0" ftr="0" dt="0"/>
  <p:txStyles>
    <p:titleStyle>
      <a:lvl1pPr algn="l" rtl="0" eaLnBrk="0" fontAlgn="base" hangingPunct="0">
        <a:spcBef>
          <a:spcPct val="0"/>
        </a:spcBef>
        <a:spcAft>
          <a:spcPct val="0"/>
        </a:spcAft>
        <a:defRPr sz="3225"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560" indent="-342560"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265" indent="-285484"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1918" indent="-228372" algn="l" rtl="0" eaLnBrk="0" fontAlgn="base" hangingPunct="0">
        <a:spcBef>
          <a:spcPct val="20000"/>
        </a:spcBef>
        <a:spcAft>
          <a:spcPct val="0"/>
        </a:spcAft>
        <a:buChar char="•"/>
        <a:defRPr sz="2025">
          <a:solidFill>
            <a:schemeClr val="tx1"/>
          </a:solidFill>
          <a:latin typeface="+mn-lt"/>
          <a:ea typeface="ＭＳ Ｐゴシック" charset="0"/>
          <a:cs typeface="+mn-cs"/>
        </a:defRPr>
      </a:lvl3pPr>
      <a:lvl4pPr marL="1598680" indent="-228372"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5461" indent="-228372" algn="l" rtl="0" eaLnBrk="0" fontAlgn="base" hangingPunct="0">
        <a:spcBef>
          <a:spcPct val="20000"/>
        </a:spcBef>
        <a:spcAft>
          <a:spcPct val="0"/>
        </a:spcAft>
        <a:buChar char="»"/>
        <a:defRPr sz="1575">
          <a:solidFill>
            <a:schemeClr val="tx1"/>
          </a:solidFill>
          <a:latin typeface="+mn-lt"/>
          <a:ea typeface="ＭＳ Ｐゴシック" charset="0"/>
          <a:cs typeface="+mn-cs"/>
        </a:defRPr>
      </a:lvl5pPr>
      <a:lvl6pPr marL="2512206" indent="-228372" algn="l" rtl="0" eaLnBrk="1" latinLnBrk="0" hangingPunct="1">
        <a:spcBef>
          <a:spcPct val="20000"/>
        </a:spcBef>
        <a:buChar char="•"/>
        <a:defRPr sz="2025">
          <a:solidFill>
            <a:schemeClr val="tx1"/>
          </a:solidFill>
          <a:latin typeface="+mn-lt"/>
          <a:ea typeface="+mn-ea"/>
          <a:cs typeface="+mn-cs"/>
        </a:defRPr>
      </a:lvl6pPr>
      <a:lvl7pPr marL="2968988" indent="-228372" algn="l" rtl="0" eaLnBrk="1" latinLnBrk="0" hangingPunct="1">
        <a:spcBef>
          <a:spcPct val="20000"/>
        </a:spcBef>
        <a:buChar char="•"/>
        <a:defRPr sz="2025">
          <a:solidFill>
            <a:schemeClr val="tx1"/>
          </a:solidFill>
          <a:latin typeface="+mn-lt"/>
          <a:ea typeface="+mn-ea"/>
          <a:cs typeface="+mn-cs"/>
        </a:defRPr>
      </a:lvl7pPr>
      <a:lvl8pPr marL="3425751" indent="-228372" algn="l" rtl="0" eaLnBrk="1" latinLnBrk="0" hangingPunct="1">
        <a:spcBef>
          <a:spcPct val="20000"/>
        </a:spcBef>
        <a:buChar char="•"/>
        <a:defRPr sz="2025">
          <a:solidFill>
            <a:schemeClr val="tx1"/>
          </a:solidFill>
          <a:latin typeface="+mn-lt"/>
          <a:ea typeface="+mn-ea"/>
          <a:cs typeface="+mn-cs"/>
        </a:defRPr>
      </a:lvl8pPr>
      <a:lvl9pPr marL="3882514" indent="-228372" algn="l" rtl="0" eaLnBrk="1" latinLnBrk="0" hangingPunct="1">
        <a:spcBef>
          <a:spcPct val="20000"/>
        </a:spcBef>
        <a:buChar char="•"/>
        <a:defRPr sz="2025">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6746" algn="l" rtl="0" eaLnBrk="1" hangingPunct="1">
        <a:defRPr>
          <a:solidFill>
            <a:schemeClr val="tx1"/>
          </a:solidFill>
          <a:latin typeface="+mn-lt"/>
          <a:ea typeface="+mn-ea"/>
          <a:cs typeface="+mn-cs"/>
        </a:defRPr>
      </a:lvl2pPr>
      <a:lvl3pPr marL="913545" algn="l" rtl="0" eaLnBrk="1" hangingPunct="1">
        <a:defRPr>
          <a:solidFill>
            <a:schemeClr val="tx1"/>
          </a:solidFill>
          <a:latin typeface="+mn-lt"/>
          <a:ea typeface="+mn-ea"/>
          <a:cs typeface="+mn-cs"/>
        </a:defRPr>
      </a:lvl3pPr>
      <a:lvl4pPr marL="1370308" algn="l" rtl="0" eaLnBrk="1" hangingPunct="1">
        <a:defRPr>
          <a:solidFill>
            <a:schemeClr val="tx1"/>
          </a:solidFill>
          <a:latin typeface="+mn-lt"/>
          <a:ea typeface="+mn-ea"/>
          <a:cs typeface="+mn-cs"/>
        </a:defRPr>
      </a:lvl4pPr>
      <a:lvl5pPr marL="1827089" algn="l" rtl="0" eaLnBrk="1" hangingPunct="1">
        <a:defRPr>
          <a:solidFill>
            <a:schemeClr val="tx1"/>
          </a:solidFill>
          <a:latin typeface="+mn-lt"/>
          <a:ea typeface="+mn-ea"/>
          <a:cs typeface="+mn-cs"/>
        </a:defRPr>
      </a:lvl5pPr>
      <a:lvl6pPr marL="2283834" algn="l" rtl="0" eaLnBrk="1" hangingPunct="1">
        <a:defRPr>
          <a:solidFill>
            <a:schemeClr val="tx1"/>
          </a:solidFill>
          <a:latin typeface="+mn-lt"/>
          <a:ea typeface="+mn-ea"/>
          <a:cs typeface="+mn-cs"/>
        </a:defRPr>
      </a:lvl6pPr>
      <a:lvl7pPr marL="2740580" algn="l" rtl="0" eaLnBrk="1" hangingPunct="1">
        <a:defRPr>
          <a:solidFill>
            <a:schemeClr val="tx1"/>
          </a:solidFill>
          <a:latin typeface="+mn-lt"/>
          <a:ea typeface="+mn-ea"/>
          <a:cs typeface="+mn-cs"/>
        </a:defRPr>
      </a:lvl7pPr>
      <a:lvl8pPr marL="3197360" algn="l" rtl="0" eaLnBrk="1" hangingPunct="1">
        <a:defRPr>
          <a:solidFill>
            <a:schemeClr val="tx1"/>
          </a:solidFill>
          <a:latin typeface="+mn-lt"/>
          <a:ea typeface="+mn-ea"/>
          <a:cs typeface="+mn-cs"/>
        </a:defRPr>
      </a:lvl8pPr>
      <a:lvl9pPr marL="3654128" algn="l" rtl="0" eaLnBrk="1" hangingPunct="1">
        <a:defRPr>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485693-CA52-CE41-BA7D-FE8B4C359E9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C31186-B21C-AD48-A4AF-529DD2E56BA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C0E31-06EF-994E-A6BF-9276799CC23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ICHEP2020</a:t>
            </a:r>
          </a:p>
        </p:txBody>
      </p:sp>
      <p:sp>
        <p:nvSpPr>
          <p:cNvPr id="5" name="Footer Placeholder 4">
            <a:extLst>
              <a:ext uri="{FF2B5EF4-FFF2-40B4-BE49-F238E27FC236}">
                <a16:creationId xmlns:a16="http://schemas.microsoft.com/office/drawing/2014/main" id="{B5D63B9E-92CE-8C45-9D64-E23A37E2A00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54A63E-7FFB-964A-8240-99F5EFE0A97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47CF28C-F735-C843-9143-DAF799FFF232}" type="slidenum">
              <a:rPr lang="en-US" smtClean="0"/>
              <a:t>‹#›</a:t>
            </a:fld>
            <a:endParaRPr lang="en-US"/>
          </a:p>
        </p:txBody>
      </p:sp>
    </p:spTree>
    <p:extLst>
      <p:ext uri="{BB962C8B-B14F-4D97-AF65-F5344CB8AC3E}">
        <p14:creationId xmlns:p14="http://schemas.microsoft.com/office/powerpoint/2010/main" val="1208130275"/>
      </p:ext>
    </p:extLst>
  </p:cSld>
  <p:clrMap bg1="lt1" tx1="dk1" bg2="lt2" tx2="dk2" accent1="accent1" accent2="accent2" accent3="accent3" accent4="accent4" accent5="accent5" accent6="accent6" hlink="hlink" folHlink="folHlink"/>
  <p:sldLayoutIdLst>
    <p:sldLayoutId id="2147485241" r:id="rId1"/>
    <p:sldLayoutId id="2147485242" r:id="rId2"/>
    <p:sldLayoutId id="2147485243" r:id="rId3"/>
    <p:sldLayoutId id="2147485244" r:id="rId4"/>
    <p:sldLayoutId id="2147485245" r:id="rId5"/>
    <p:sldLayoutId id="2147485246" r:id="rId6"/>
    <p:sldLayoutId id="2147485247" r:id="rId7"/>
    <p:sldLayoutId id="2147485248" r:id="rId8"/>
    <p:sldLayoutId id="2147485249" r:id="rId9"/>
    <p:sldLayoutId id="2147485250" r:id="rId10"/>
    <p:sldLayoutId id="214748525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87"/>
            <a:ext cx="8229600" cy="936625"/>
          </a:xfrm>
          <a:prstGeom prst="rect">
            <a:avLst/>
          </a:prstGeom>
        </p:spPr>
        <p:txBody>
          <a:bodyPr lIns="91388" tIns="45694" rIns="91388" bIns="45694"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77"/>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8" tIns="45694" rIns="91388" bIns="45694"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77"/>
            <a:ext cx="1752600" cy="182563"/>
          </a:xfrm>
          <a:prstGeom prst="rect">
            <a:avLst/>
          </a:prstGeom>
        </p:spPr>
        <p:txBody>
          <a:bodyPr lIns="91388" tIns="45694" rIns="91388" bIns="45694" anchor="b"/>
          <a:lstStyle>
            <a:lvl1pPr fontAlgn="auto">
              <a:spcBef>
                <a:spcPts val="0"/>
              </a:spcBef>
              <a:spcAft>
                <a:spcPts val="0"/>
              </a:spcAft>
              <a:defRPr sz="1200">
                <a:solidFill>
                  <a:schemeClr val="tx2"/>
                </a:solidFill>
                <a:latin typeface="+mn-lt"/>
                <a:ea typeface="+mn-ea"/>
                <a:cs typeface="+mn-cs"/>
              </a:defRPr>
            </a:lvl1pPr>
            <a:extLst/>
          </a:lstStyle>
          <a:p>
            <a:pPr>
              <a:defRPr/>
            </a:pPr>
            <a:r>
              <a:rPr lang="en-US"/>
              <a:t>ICHEP2020</a:t>
            </a:r>
          </a:p>
        </p:txBody>
      </p:sp>
      <p:sp>
        <p:nvSpPr>
          <p:cNvPr id="20" name="Rectangle 25"/>
          <p:cNvSpPr>
            <a:spLocks noGrp="1"/>
          </p:cNvSpPr>
          <p:nvPr>
            <p:ph type="ftr" sz="quarter" idx="3"/>
          </p:nvPr>
        </p:nvSpPr>
        <p:spPr>
          <a:xfrm>
            <a:off x="2995613" y="4918075"/>
            <a:ext cx="4648200" cy="185738"/>
          </a:xfrm>
          <a:prstGeom prst="rect">
            <a:avLst/>
          </a:prstGeom>
        </p:spPr>
        <p:txBody>
          <a:bodyPr lIns="91388" tIns="45694" rIns="91388" bIns="45694"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p>
        </p:txBody>
      </p:sp>
      <p:sp>
        <p:nvSpPr>
          <p:cNvPr id="23" name="Rectangle 16"/>
          <p:cNvSpPr>
            <a:spLocks noGrp="1"/>
          </p:cNvSpPr>
          <p:nvPr>
            <p:ph type="sldNum" sz="quarter" idx="4"/>
          </p:nvPr>
        </p:nvSpPr>
        <p:spPr>
          <a:xfrm>
            <a:off x="8172450" y="4919663"/>
            <a:ext cx="914400" cy="182562"/>
          </a:xfrm>
          <a:prstGeom prst="rect">
            <a:avLst/>
          </a:prstGeom>
        </p:spPr>
        <p:txBody>
          <a:bodyPr lIns="91388" tIns="45694" rIns="91388" bIns="45694"/>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pPr>
                <a:defRPr/>
              </a:pPr>
              <a:t>‹#›</a:t>
            </a:fld>
            <a:endParaRPr lang="en-US" dirty="0"/>
          </a:p>
        </p:txBody>
      </p:sp>
    </p:spTree>
    <p:extLst>
      <p:ext uri="{BB962C8B-B14F-4D97-AF65-F5344CB8AC3E}">
        <p14:creationId xmlns:p14="http://schemas.microsoft.com/office/powerpoint/2010/main" val="3784857841"/>
      </p:ext>
    </p:extLst>
  </p:cSld>
  <p:clrMap bg1="dk1" tx1="lt1" bg2="dk2" tx2="lt2" accent1="accent1" accent2="accent2" accent3="accent3" accent4="accent4" accent5="accent5" accent6="accent6" hlink="hlink" folHlink="folHlink"/>
  <p:sldLayoutIdLst>
    <p:sldLayoutId id="2147485289" r:id="rId1"/>
    <p:sldLayoutId id="2147485290" r:id="rId2"/>
    <p:sldLayoutId id="2147485291" r:id="rId3"/>
    <p:sldLayoutId id="2147485292" r:id="rId4"/>
    <p:sldLayoutId id="2147485293" r:id="rId5"/>
    <p:sldLayoutId id="2147485294" r:id="rId6"/>
    <p:sldLayoutId id="2147485295" r:id="rId7"/>
    <p:sldLayoutId id="2147485296" r:id="rId8"/>
    <p:sldLayoutId id="2147485297" r:id="rId9"/>
    <p:sldLayoutId id="2147485298" r:id="rId10"/>
    <p:sldLayoutId id="2147485299" r:id="rId11"/>
    <p:sldLayoutId id="2147485300" r:id="rId12"/>
    <p:sldLayoutId id="2147485301" r:id="rId13"/>
    <p:sldLayoutId id="2147485302" r:id="rId14"/>
    <p:sldLayoutId id="2147485303" r:id="rId15"/>
    <p:sldLayoutId id="2147485304" r:id="rId16"/>
    <p:sldLayoutId id="2147485305" r:id="rId17"/>
    <p:sldLayoutId id="2147485306" r:id="rId18"/>
    <p:sldLayoutId id="2147485307" r:id="rId19"/>
    <p:sldLayoutId id="2147485308" r:id="rId20"/>
    <p:sldLayoutId id="2147485309" r:id="rId21"/>
    <p:sldLayoutId id="2147485310" r:id="rId22"/>
  </p:sldLayoutIdLst>
  <p:transition>
    <p:fade/>
  </p:transition>
  <p:hf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659" indent="-342659"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463" indent="-285561"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2231" indent="-228438"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599120" indent="-228438"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6022" indent="-228438"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2899" indent="-228438" algn="l" rtl="0" eaLnBrk="1" latinLnBrk="0" hangingPunct="1">
        <a:spcBef>
          <a:spcPct val="20000"/>
        </a:spcBef>
        <a:buChar char="•"/>
        <a:defRPr sz="2000">
          <a:solidFill>
            <a:schemeClr val="tx1"/>
          </a:solidFill>
          <a:latin typeface="+mn-lt"/>
          <a:ea typeface="+mn-ea"/>
          <a:cs typeface="+mn-cs"/>
        </a:defRPr>
      </a:lvl6pPr>
      <a:lvl7pPr marL="2969802" indent="-228438" algn="l" rtl="0" eaLnBrk="1" latinLnBrk="0" hangingPunct="1">
        <a:spcBef>
          <a:spcPct val="20000"/>
        </a:spcBef>
        <a:buChar char="•"/>
        <a:defRPr sz="2000">
          <a:solidFill>
            <a:schemeClr val="tx1"/>
          </a:solidFill>
          <a:latin typeface="+mn-lt"/>
          <a:ea typeface="+mn-ea"/>
          <a:cs typeface="+mn-cs"/>
        </a:defRPr>
      </a:lvl7pPr>
      <a:lvl8pPr marL="3426692" indent="-228438" algn="l" rtl="0" eaLnBrk="1" latinLnBrk="0" hangingPunct="1">
        <a:spcBef>
          <a:spcPct val="20000"/>
        </a:spcBef>
        <a:buChar char="•"/>
        <a:defRPr sz="2000">
          <a:solidFill>
            <a:schemeClr val="tx1"/>
          </a:solidFill>
          <a:latin typeface="+mn-lt"/>
          <a:ea typeface="+mn-ea"/>
          <a:cs typeface="+mn-cs"/>
        </a:defRPr>
      </a:lvl8pPr>
      <a:lvl9pPr marL="3883581" indent="-228438"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6878" algn="l" rtl="0" eaLnBrk="1" hangingPunct="1">
        <a:defRPr>
          <a:solidFill>
            <a:schemeClr val="tx1"/>
          </a:solidFill>
          <a:latin typeface="+mn-lt"/>
          <a:ea typeface="+mn-ea"/>
          <a:cs typeface="+mn-cs"/>
        </a:defRPr>
      </a:lvl2pPr>
      <a:lvl3pPr marL="913793" algn="l" rtl="0" eaLnBrk="1" hangingPunct="1">
        <a:defRPr>
          <a:solidFill>
            <a:schemeClr val="tx1"/>
          </a:solidFill>
          <a:latin typeface="+mn-lt"/>
          <a:ea typeface="+mn-ea"/>
          <a:cs typeface="+mn-cs"/>
        </a:defRPr>
      </a:lvl3pPr>
      <a:lvl4pPr marL="1370682" algn="l" rtl="0" eaLnBrk="1" hangingPunct="1">
        <a:defRPr>
          <a:solidFill>
            <a:schemeClr val="tx1"/>
          </a:solidFill>
          <a:latin typeface="+mn-lt"/>
          <a:ea typeface="+mn-ea"/>
          <a:cs typeface="+mn-cs"/>
        </a:defRPr>
      </a:lvl4pPr>
      <a:lvl5pPr marL="1827584" algn="l" rtl="0" eaLnBrk="1" hangingPunct="1">
        <a:defRPr>
          <a:solidFill>
            <a:schemeClr val="tx1"/>
          </a:solidFill>
          <a:latin typeface="+mn-lt"/>
          <a:ea typeface="+mn-ea"/>
          <a:cs typeface="+mn-cs"/>
        </a:defRPr>
      </a:lvl5pPr>
      <a:lvl6pPr marL="2284461" algn="l" rtl="0" eaLnBrk="1" hangingPunct="1">
        <a:defRPr>
          <a:solidFill>
            <a:schemeClr val="tx1"/>
          </a:solidFill>
          <a:latin typeface="+mn-lt"/>
          <a:ea typeface="+mn-ea"/>
          <a:cs typeface="+mn-cs"/>
        </a:defRPr>
      </a:lvl6pPr>
      <a:lvl7pPr marL="2741339" algn="l" rtl="0" eaLnBrk="1" hangingPunct="1">
        <a:defRPr>
          <a:solidFill>
            <a:schemeClr val="tx1"/>
          </a:solidFill>
          <a:latin typeface="+mn-lt"/>
          <a:ea typeface="+mn-ea"/>
          <a:cs typeface="+mn-cs"/>
        </a:defRPr>
      </a:lvl7pPr>
      <a:lvl8pPr marL="3198240" algn="l" rtl="0" eaLnBrk="1" hangingPunct="1">
        <a:defRPr>
          <a:solidFill>
            <a:schemeClr val="tx1"/>
          </a:solidFill>
          <a:latin typeface="+mn-lt"/>
          <a:ea typeface="+mn-ea"/>
          <a:cs typeface="+mn-cs"/>
        </a:defRPr>
      </a:lvl8pPr>
      <a:lvl9pPr marL="3655130" algn="l" rtl="0" eaLnBrk="1" hangingPunct="1">
        <a:defRPr>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87"/>
            <a:ext cx="8229600" cy="936625"/>
          </a:xfrm>
          <a:prstGeom prst="rect">
            <a:avLst/>
          </a:prstGeom>
        </p:spPr>
        <p:txBody>
          <a:bodyPr lIns="91388" tIns="45694" rIns="91388" bIns="45694"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76"/>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8" tIns="45694" rIns="91388" bIns="45694"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76"/>
            <a:ext cx="1752600" cy="182563"/>
          </a:xfrm>
          <a:prstGeom prst="rect">
            <a:avLst/>
          </a:prstGeom>
        </p:spPr>
        <p:txBody>
          <a:bodyPr lIns="91388" tIns="45694" rIns="91388" bIns="45694" anchor="b"/>
          <a:lstStyle>
            <a:lvl1pPr fontAlgn="auto">
              <a:spcBef>
                <a:spcPts val="0"/>
              </a:spcBef>
              <a:spcAft>
                <a:spcPts val="0"/>
              </a:spcAft>
              <a:defRPr sz="1200">
                <a:solidFill>
                  <a:schemeClr val="tx2"/>
                </a:solidFill>
                <a:latin typeface="+mn-lt"/>
                <a:ea typeface="+mn-ea"/>
                <a:cs typeface="+mn-cs"/>
              </a:defRPr>
            </a:lvl1pPr>
            <a:extLst/>
          </a:lstStyle>
          <a:p>
            <a:pPr>
              <a:defRPr/>
            </a:pPr>
            <a:r>
              <a:rPr lang="en-US">
                <a:solidFill>
                  <a:srgbClr val="D4D2D0"/>
                </a:solidFill>
                <a:latin typeface="Century Schoolbook"/>
              </a:rPr>
              <a:t>ICHEP2020</a:t>
            </a:r>
          </a:p>
        </p:txBody>
      </p:sp>
      <p:sp>
        <p:nvSpPr>
          <p:cNvPr id="20" name="Rectangle 25"/>
          <p:cNvSpPr>
            <a:spLocks noGrp="1"/>
          </p:cNvSpPr>
          <p:nvPr>
            <p:ph type="ftr" sz="quarter" idx="3"/>
          </p:nvPr>
        </p:nvSpPr>
        <p:spPr>
          <a:xfrm>
            <a:off x="2995613" y="4918075"/>
            <a:ext cx="4648200" cy="185738"/>
          </a:xfrm>
          <a:prstGeom prst="rect">
            <a:avLst/>
          </a:prstGeom>
        </p:spPr>
        <p:txBody>
          <a:bodyPr lIns="91388" tIns="45694" rIns="91388" bIns="45694"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lIns="91388" tIns="45694" rIns="91388" bIns="45694"/>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3564263992"/>
      </p:ext>
    </p:extLst>
  </p:cSld>
  <p:clrMap bg1="dk1" tx1="lt1" bg2="dk2" tx2="lt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 id="2147484344" r:id="rId12"/>
    <p:sldLayoutId id="2147484345" r:id="rId13"/>
    <p:sldLayoutId id="2147484346" r:id="rId14"/>
    <p:sldLayoutId id="2147484347" r:id="rId15"/>
    <p:sldLayoutId id="2147484348" r:id="rId16"/>
    <p:sldLayoutId id="2147484349" r:id="rId17"/>
    <p:sldLayoutId id="2147484350" r:id="rId18"/>
    <p:sldLayoutId id="2147484351" r:id="rId19"/>
    <p:sldLayoutId id="2147484352" r:id="rId20"/>
    <p:sldLayoutId id="2147484353" r:id="rId21"/>
    <p:sldLayoutId id="2147484354" r:id="rId22"/>
    <p:sldLayoutId id="2147484355" r:id="rId23"/>
  </p:sldLayoutIdLst>
  <p:transition>
    <p:fade/>
  </p:transition>
  <p:hf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668" indent="-342668"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481" indent="-285568"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2260" indent="-228444"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599160" indent="-228444"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6073" indent="-228444"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2962" indent="-228444" algn="l" rtl="0" eaLnBrk="1" latinLnBrk="0" hangingPunct="1">
        <a:spcBef>
          <a:spcPct val="20000"/>
        </a:spcBef>
        <a:buChar char="•"/>
        <a:defRPr sz="2000">
          <a:solidFill>
            <a:schemeClr val="tx1"/>
          </a:solidFill>
          <a:latin typeface="+mn-lt"/>
          <a:ea typeface="+mn-ea"/>
          <a:cs typeface="+mn-cs"/>
        </a:defRPr>
      </a:lvl6pPr>
      <a:lvl7pPr marL="2969876" indent="-228444" algn="l" rtl="0" eaLnBrk="1" latinLnBrk="0" hangingPunct="1">
        <a:spcBef>
          <a:spcPct val="20000"/>
        </a:spcBef>
        <a:buChar char="•"/>
        <a:defRPr sz="2000">
          <a:solidFill>
            <a:schemeClr val="tx1"/>
          </a:solidFill>
          <a:latin typeface="+mn-lt"/>
          <a:ea typeface="+mn-ea"/>
          <a:cs typeface="+mn-cs"/>
        </a:defRPr>
      </a:lvl7pPr>
      <a:lvl8pPr marL="3426777" indent="-228444" algn="l" rtl="0" eaLnBrk="1" latinLnBrk="0" hangingPunct="1">
        <a:spcBef>
          <a:spcPct val="20000"/>
        </a:spcBef>
        <a:buChar char="•"/>
        <a:defRPr sz="2000">
          <a:solidFill>
            <a:schemeClr val="tx1"/>
          </a:solidFill>
          <a:latin typeface="+mn-lt"/>
          <a:ea typeface="+mn-ea"/>
          <a:cs typeface="+mn-cs"/>
        </a:defRPr>
      </a:lvl8pPr>
      <a:lvl9pPr marL="3883678" indent="-228444"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6890" algn="l" rtl="0" eaLnBrk="1" hangingPunct="1">
        <a:defRPr>
          <a:solidFill>
            <a:schemeClr val="tx1"/>
          </a:solidFill>
          <a:latin typeface="+mn-lt"/>
          <a:ea typeface="+mn-ea"/>
          <a:cs typeface="+mn-cs"/>
        </a:defRPr>
      </a:lvl2pPr>
      <a:lvl3pPr marL="913815" algn="l" rtl="0" eaLnBrk="1" hangingPunct="1">
        <a:defRPr>
          <a:solidFill>
            <a:schemeClr val="tx1"/>
          </a:solidFill>
          <a:latin typeface="+mn-lt"/>
          <a:ea typeface="+mn-ea"/>
          <a:cs typeface="+mn-cs"/>
        </a:defRPr>
      </a:lvl3pPr>
      <a:lvl4pPr marL="1370716" algn="l" rtl="0" eaLnBrk="1" hangingPunct="1">
        <a:defRPr>
          <a:solidFill>
            <a:schemeClr val="tx1"/>
          </a:solidFill>
          <a:latin typeface="+mn-lt"/>
          <a:ea typeface="+mn-ea"/>
          <a:cs typeface="+mn-cs"/>
        </a:defRPr>
      </a:lvl4pPr>
      <a:lvl5pPr marL="1827629" algn="l" rtl="0" eaLnBrk="1" hangingPunct="1">
        <a:defRPr>
          <a:solidFill>
            <a:schemeClr val="tx1"/>
          </a:solidFill>
          <a:latin typeface="+mn-lt"/>
          <a:ea typeface="+mn-ea"/>
          <a:cs typeface="+mn-cs"/>
        </a:defRPr>
      </a:lvl5pPr>
      <a:lvl6pPr marL="2284518" algn="l" rtl="0" eaLnBrk="1" hangingPunct="1">
        <a:defRPr>
          <a:solidFill>
            <a:schemeClr val="tx1"/>
          </a:solidFill>
          <a:latin typeface="+mn-lt"/>
          <a:ea typeface="+mn-ea"/>
          <a:cs typeface="+mn-cs"/>
        </a:defRPr>
      </a:lvl6pPr>
      <a:lvl7pPr marL="2741408" algn="l" rtl="0" eaLnBrk="1" hangingPunct="1">
        <a:defRPr>
          <a:solidFill>
            <a:schemeClr val="tx1"/>
          </a:solidFill>
          <a:latin typeface="+mn-lt"/>
          <a:ea typeface="+mn-ea"/>
          <a:cs typeface="+mn-cs"/>
        </a:defRPr>
      </a:lvl7pPr>
      <a:lvl8pPr marL="3198320" algn="l" rtl="0" eaLnBrk="1" hangingPunct="1">
        <a:defRPr>
          <a:solidFill>
            <a:schemeClr val="tx1"/>
          </a:solidFill>
          <a:latin typeface="+mn-lt"/>
          <a:ea typeface="+mn-ea"/>
          <a:cs typeface="+mn-cs"/>
        </a:defRPr>
      </a:lvl8pPr>
      <a:lvl9pPr marL="3655222" algn="l" rtl="0" eaLnBrk="1" hangingPunct="1">
        <a:defRPr>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87"/>
            <a:ext cx="8229600" cy="936625"/>
          </a:xfrm>
          <a:prstGeom prst="rect">
            <a:avLst/>
          </a:prstGeom>
        </p:spPr>
        <p:txBody>
          <a:bodyPr lIns="91388" tIns="45694" rIns="91388" bIns="45694"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76"/>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8" tIns="45694" rIns="91388" bIns="45694"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76"/>
            <a:ext cx="1752600" cy="182563"/>
          </a:xfrm>
          <a:prstGeom prst="rect">
            <a:avLst/>
          </a:prstGeom>
        </p:spPr>
        <p:txBody>
          <a:bodyPr lIns="91388" tIns="45694" rIns="91388" bIns="45694" anchor="b"/>
          <a:lstStyle>
            <a:lvl1pPr fontAlgn="auto">
              <a:spcBef>
                <a:spcPts val="0"/>
              </a:spcBef>
              <a:spcAft>
                <a:spcPts val="0"/>
              </a:spcAft>
              <a:defRPr sz="1200">
                <a:solidFill>
                  <a:schemeClr val="tx2"/>
                </a:solidFill>
                <a:latin typeface="+mn-lt"/>
                <a:ea typeface="+mn-ea"/>
                <a:cs typeface="+mn-cs"/>
              </a:defRPr>
            </a:lvl1pPr>
            <a:extLst/>
          </a:lstStyle>
          <a:p>
            <a:pPr>
              <a:defRPr/>
            </a:pPr>
            <a:r>
              <a:rPr lang="en-US">
                <a:solidFill>
                  <a:srgbClr val="D4D2D0"/>
                </a:solidFill>
                <a:latin typeface="Century Schoolbook"/>
              </a:rPr>
              <a:t>ICHEP2020</a:t>
            </a:r>
          </a:p>
        </p:txBody>
      </p:sp>
      <p:sp>
        <p:nvSpPr>
          <p:cNvPr id="20" name="Rectangle 25"/>
          <p:cNvSpPr>
            <a:spLocks noGrp="1"/>
          </p:cNvSpPr>
          <p:nvPr>
            <p:ph type="ftr" sz="quarter" idx="3"/>
          </p:nvPr>
        </p:nvSpPr>
        <p:spPr>
          <a:xfrm>
            <a:off x="2995613" y="4918075"/>
            <a:ext cx="4648200" cy="185738"/>
          </a:xfrm>
          <a:prstGeom prst="rect">
            <a:avLst/>
          </a:prstGeom>
        </p:spPr>
        <p:txBody>
          <a:bodyPr lIns="91388" tIns="45694" rIns="91388" bIns="45694"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lIns="91388" tIns="45694" rIns="91388" bIns="45694"/>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234340209"/>
      </p:ext>
    </p:extLst>
  </p:cSld>
  <p:clrMap bg1="dk1" tx1="lt1" bg2="dk2" tx2="lt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 id="2147484368" r:id="rId12"/>
    <p:sldLayoutId id="2147484369" r:id="rId13"/>
    <p:sldLayoutId id="2147484370" r:id="rId14"/>
    <p:sldLayoutId id="2147484371" r:id="rId15"/>
    <p:sldLayoutId id="2147484372" r:id="rId16"/>
    <p:sldLayoutId id="2147484373" r:id="rId17"/>
    <p:sldLayoutId id="2147484374" r:id="rId18"/>
    <p:sldLayoutId id="2147484375" r:id="rId19"/>
    <p:sldLayoutId id="2147484376" r:id="rId20"/>
    <p:sldLayoutId id="2147484377" r:id="rId21"/>
    <p:sldLayoutId id="2147484378" r:id="rId22"/>
    <p:sldLayoutId id="2147484379" r:id="rId23"/>
  </p:sldLayoutIdLst>
  <p:transition>
    <p:fade/>
  </p:transition>
  <p:hf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668" indent="-342668"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481" indent="-285568"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2260" indent="-228444"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599160" indent="-228444"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6073" indent="-228444"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2962" indent="-228444" algn="l" rtl="0" eaLnBrk="1" latinLnBrk="0" hangingPunct="1">
        <a:spcBef>
          <a:spcPct val="20000"/>
        </a:spcBef>
        <a:buChar char="•"/>
        <a:defRPr sz="2000">
          <a:solidFill>
            <a:schemeClr val="tx1"/>
          </a:solidFill>
          <a:latin typeface="+mn-lt"/>
          <a:ea typeface="+mn-ea"/>
          <a:cs typeface="+mn-cs"/>
        </a:defRPr>
      </a:lvl6pPr>
      <a:lvl7pPr marL="2969876" indent="-228444" algn="l" rtl="0" eaLnBrk="1" latinLnBrk="0" hangingPunct="1">
        <a:spcBef>
          <a:spcPct val="20000"/>
        </a:spcBef>
        <a:buChar char="•"/>
        <a:defRPr sz="2000">
          <a:solidFill>
            <a:schemeClr val="tx1"/>
          </a:solidFill>
          <a:latin typeface="+mn-lt"/>
          <a:ea typeface="+mn-ea"/>
          <a:cs typeface="+mn-cs"/>
        </a:defRPr>
      </a:lvl7pPr>
      <a:lvl8pPr marL="3426777" indent="-228444" algn="l" rtl="0" eaLnBrk="1" latinLnBrk="0" hangingPunct="1">
        <a:spcBef>
          <a:spcPct val="20000"/>
        </a:spcBef>
        <a:buChar char="•"/>
        <a:defRPr sz="2000">
          <a:solidFill>
            <a:schemeClr val="tx1"/>
          </a:solidFill>
          <a:latin typeface="+mn-lt"/>
          <a:ea typeface="+mn-ea"/>
          <a:cs typeface="+mn-cs"/>
        </a:defRPr>
      </a:lvl8pPr>
      <a:lvl9pPr marL="3883678" indent="-228444"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6890" algn="l" rtl="0" eaLnBrk="1" hangingPunct="1">
        <a:defRPr>
          <a:solidFill>
            <a:schemeClr val="tx1"/>
          </a:solidFill>
          <a:latin typeface="+mn-lt"/>
          <a:ea typeface="+mn-ea"/>
          <a:cs typeface="+mn-cs"/>
        </a:defRPr>
      </a:lvl2pPr>
      <a:lvl3pPr marL="913815" algn="l" rtl="0" eaLnBrk="1" hangingPunct="1">
        <a:defRPr>
          <a:solidFill>
            <a:schemeClr val="tx1"/>
          </a:solidFill>
          <a:latin typeface="+mn-lt"/>
          <a:ea typeface="+mn-ea"/>
          <a:cs typeface="+mn-cs"/>
        </a:defRPr>
      </a:lvl3pPr>
      <a:lvl4pPr marL="1370716" algn="l" rtl="0" eaLnBrk="1" hangingPunct="1">
        <a:defRPr>
          <a:solidFill>
            <a:schemeClr val="tx1"/>
          </a:solidFill>
          <a:latin typeface="+mn-lt"/>
          <a:ea typeface="+mn-ea"/>
          <a:cs typeface="+mn-cs"/>
        </a:defRPr>
      </a:lvl4pPr>
      <a:lvl5pPr marL="1827629" algn="l" rtl="0" eaLnBrk="1" hangingPunct="1">
        <a:defRPr>
          <a:solidFill>
            <a:schemeClr val="tx1"/>
          </a:solidFill>
          <a:latin typeface="+mn-lt"/>
          <a:ea typeface="+mn-ea"/>
          <a:cs typeface="+mn-cs"/>
        </a:defRPr>
      </a:lvl5pPr>
      <a:lvl6pPr marL="2284518" algn="l" rtl="0" eaLnBrk="1" hangingPunct="1">
        <a:defRPr>
          <a:solidFill>
            <a:schemeClr val="tx1"/>
          </a:solidFill>
          <a:latin typeface="+mn-lt"/>
          <a:ea typeface="+mn-ea"/>
          <a:cs typeface="+mn-cs"/>
        </a:defRPr>
      </a:lvl6pPr>
      <a:lvl7pPr marL="2741408" algn="l" rtl="0" eaLnBrk="1" hangingPunct="1">
        <a:defRPr>
          <a:solidFill>
            <a:schemeClr val="tx1"/>
          </a:solidFill>
          <a:latin typeface="+mn-lt"/>
          <a:ea typeface="+mn-ea"/>
          <a:cs typeface="+mn-cs"/>
        </a:defRPr>
      </a:lvl7pPr>
      <a:lvl8pPr marL="3198320" algn="l" rtl="0" eaLnBrk="1" hangingPunct="1">
        <a:defRPr>
          <a:solidFill>
            <a:schemeClr val="tx1"/>
          </a:solidFill>
          <a:latin typeface="+mn-lt"/>
          <a:ea typeface="+mn-ea"/>
          <a:cs typeface="+mn-cs"/>
        </a:defRPr>
      </a:lvl8pPr>
      <a:lvl9pPr marL="3655222" algn="l" rtl="0" eaLnBrk="1" hangingPunct="1">
        <a:defRPr>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87"/>
            <a:ext cx="8229600" cy="936625"/>
          </a:xfrm>
          <a:prstGeom prst="rect">
            <a:avLst/>
          </a:prstGeom>
        </p:spPr>
        <p:txBody>
          <a:bodyPr lIns="91390" tIns="45695" rIns="91390" bIns="45695"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75"/>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90" tIns="45695" rIns="91390" bIns="45695"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75"/>
            <a:ext cx="1752600" cy="182563"/>
          </a:xfrm>
          <a:prstGeom prst="rect">
            <a:avLst/>
          </a:prstGeom>
        </p:spPr>
        <p:txBody>
          <a:bodyPr lIns="91390" tIns="45695" rIns="91390" bIns="45695" anchor="b"/>
          <a:lstStyle>
            <a:lvl1pPr fontAlgn="auto">
              <a:spcBef>
                <a:spcPts val="0"/>
              </a:spcBef>
              <a:spcAft>
                <a:spcPts val="0"/>
              </a:spcAft>
              <a:defRPr sz="1200">
                <a:solidFill>
                  <a:schemeClr val="tx2"/>
                </a:solidFill>
                <a:latin typeface="+mn-lt"/>
                <a:ea typeface="+mn-ea"/>
                <a:cs typeface="+mn-cs"/>
              </a:defRPr>
            </a:lvl1pPr>
            <a:extLst/>
          </a:lstStyle>
          <a:p>
            <a:pPr>
              <a:defRPr/>
            </a:pPr>
            <a:r>
              <a:rPr lang="en-US">
                <a:solidFill>
                  <a:srgbClr val="D4D2D0"/>
                </a:solidFill>
                <a:latin typeface="Century Schoolbook"/>
              </a:rPr>
              <a:t>ICHEP2020</a:t>
            </a:r>
          </a:p>
        </p:txBody>
      </p:sp>
      <p:sp>
        <p:nvSpPr>
          <p:cNvPr id="20" name="Rectangle 25"/>
          <p:cNvSpPr>
            <a:spLocks noGrp="1"/>
          </p:cNvSpPr>
          <p:nvPr>
            <p:ph type="ftr" sz="quarter" idx="3"/>
          </p:nvPr>
        </p:nvSpPr>
        <p:spPr>
          <a:xfrm>
            <a:off x="2995613" y="4918075"/>
            <a:ext cx="4648200" cy="185738"/>
          </a:xfrm>
          <a:prstGeom prst="rect">
            <a:avLst/>
          </a:prstGeom>
        </p:spPr>
        <p:txBody>
          <a:bodyPr lIns="91390" tIns="45695" rIns="91390" bIns="45695"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lIns="91390" tIns="45695" rIns="91390" bIns="45695"/>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2324460717"/>
      </p:ext>
    </p:extLst>
  </p:cSld>
  <p:clrMap bg1="dk1" tx1="lt1" bg2="dk2" tx2="lt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 id="2147484392" r:id="rId12"/>
    <p:sldLayoutId id="2147484393" r:id="rId13"/>
    <p:sldLayoutId id="2147484394" r:id="rId14"/>
    <p:sldLayoutId id="2147484395" r:id="rId15"/>
    <p:sldLayoutId id="2147484396" r:id="rId16"/>
    <p:sldLayoutId id="2147484397" r:id="rId17"/>
    <p:sldLayoutId id="2147484398" r:id="rId18"/>
    <p:sldLayoutId id="2147484399" r:id="rId19"/>
    <p:sldLayoutId id="2147484400" r:id="rId20"/>
    <p:sldLayoutId id="2147484401" r:id="rId21"/>
    <p:sldLayoutId id="2147484402" r:id="rId22"/>
  </p:sldLayoutIdLst>
  <p:transition>
    <p:fade/>
  </p:transition>
  <p:hf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677" indent="-342677"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499" indent="-285575"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2288" indent="-228450"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599200" indent="-228450"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6124" indent="-228450"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3025" indent="-228450" algn="l" rtl="0" eaLnBrk="1" latinLnBrk="0" hangingPunct="1">
        <a:spcBef>
          <a:spcPct val="20000"/>
        </a:spcBef>
        <a:buChar char="•"/>
        <a:defRPr sz="2000">
          <a:solidFill>
            <a:schemeClr val="tx1"/>
          </a:solidFill>
          <a:latin typeface="+mn-lt"/>
          <a:ea typeface="+mn-ea"/>
          <a:cs typeface="+mn-cs"/>
        </a:defRPr>
      </a:lvl6pPr>
      <a:lvl7pPr marL="2969950" indent="-228450" algn="l" rtl="0" eaLnBrk="1" latinLnBrk="0" hangingPunct="1">
        <a:spcBef>
          <a:spcPct val="20000"/>
        </a:spcBef>
        <a:buChar char="•"/>
        <a:defRPr sz="2000">
          <a:solidFill>
            <a:schemeClr val="tx1"/>
          </a:solidFill>
          <a:latin typeface="+mn-lt"/>
          <a:ea typeface="+mn-ea"/>
          <a:cs typeface="+mn-cs"/>
        </a:defRPr>
      </a:lvl7pPr>
      <a:lvl8pPr marL="3426863" indent="-228450" algn="l" rtl="0" eaLnBrk="1" latinLnBrk="0" hangingPunct="1">
        <a:spcBef>
          <a:spcPct val="20000"/>
        </a:spcBef>
        <a:buChar char="•"/>
        <a:defRPr sz="2000">
          <a:solidFill>
            <a:schemeClr val="tx1"/>
          </a:solidFill>
          <a:latin typeface="+mn-lt"/>
          <a:ea typeface="+mn-ea"/>
          <a:cs typeface="+mn-cs"/>
        </a:defRPr>
      </a:lvl8pPr>
      <a:lvl9pPr marL="3883775" indent="-22845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6902" algn="l" rtl="0" eaLnBrk="1" hangingPunct="1">
        <a:defRPr>
          <a:solidFill>
            <a:schemeClr val="tx1"/>
          </a:solidFill>
          <a:latin typeface="+mn-lt"/>
          <a:ea typeface="+mn-ea"/>
          <a:cs typeface="+mn-cs"/>
        </a:defRPr>
      </a:lvl2pPr>
      <a:lvl3pPr marL="913838" algn="l" rtl="0" eaLnBrk="1" hangingPunct="1">
        <a:defRPr>
          <a:solidFill>
            <a:schemeClr val="tx1"/>
          </a:solidFill>
          <a:latin typeface="+mn-lt"/>
          <a:ea typeface="+mn-ea"/>
          <a:cs typeface="+mn-cs"/>
        </a:defRPr>
      </a:lvl3pPr>
      <a:lvl4pPr marL="1370750" algn="l" rtl="0" eaLnBrk="1" hangingPunct="1">
        <a:defRPr>
          <a:solidFill>
            <a:schemeClr val="tx1"/>
          </a:solidFill>
          <a:latin typeface="+mn-lt"/>
          <a:ea typeface="+mn-ea"/>
          <a:cs typeface="+mn-cs"/>
        </a:defRPr>
      </a:lvl4pPr>
      <a:lvl5pPr marL="1827674" algn="l" rtl="0" eaLnBrk="1" hangingPunct="1">
        <a:defRPr>
          <a:solidFill>
            <a:schemeClr val="tx1"/>
          </a:solidFill>
          <a:latin typeface="+mn-lt"/>
          <a:ea typeface="+mn-ea"/>
          <a:cs typeface="+mn-cs"/>
        </a:defRPr>
      </a:lvl5pPr>
      <a:lvl6pPr marL="2284575" algn="l" rtl="0" eaLnBrk="1" hangingPunct="1">
        <a:defRPr>
          <a:solidFill>
            <a:schemeClr val="tx1"/>
          </a:solidFill>
          <a:latin typeface="+mn-lt"/>
          <a:ea typeface="+mn-ea"/>
          <a:cs typeface="+mn-cs"/>
        </a:defRPr>
      </a:lvl6pPr>
      <a:lvl7pPr marL="2741477" algn="l" rtl="0" eaLnBrk="1" hangingPunct="1">
        <a:defRPr>
          <a:solidFill>
            <a:schemeClr val="tx1"/>
          </a:solidFill>
          <a:latin typeface="+mn-lt"/>
          <a:ea typeface="+mn-ea"/>
          <a:cs typeface="+mn-cs"/>
        </a:defRPr>
      </a:lvl7pPr>
      <a:lvl8pPr marL="3198400" algn="l" rtl="0" eaLnBrk="1" hangingPunct="1">
        <a:defRPr>
          <a:solidFill>
            <a:schemeClr val="tx1"/>
          </a:solidFill>
          <a:latin typeface="+mn-lt"/>
          <a:ea typeface="+mn-ea"/>
          <a:cs typeface="+mn-cs"/>
        </a:defRPr>
      </a:lvl8pPr>
      <a:lvl9pPr marL="3655313" algn="l" rtl="0" eaLnBrk="1" hangingPunct="1">
        <a:defRPr>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87"/>
            <a:ext cx="8229600" cy="936625"/>
          </a:xfrm>
          <a:prstGeom prst="rect">
            <a:avLst/>
          </a:prstGeom>
        </p:spPr>
        <p:txBody>
          <a:bodyPr lIns="91388" tIns="45694" rIns="91388" bIns="45694"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76"/>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8" tIns="45694" rIns="91388" bIns="45694"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76"/>
            <a:ext cx="1752600" cy="182563"/>
          </a:xfrm>
          <a:prstGeom prst="rect">
            <a:avLst/>
          </a:prstGeom>
        </p:spPr>
        <p:txBody>
          <a:bodyPr lIns="91388" tIns="45694" rIns="91388" bIns="45694" anchor="b"/>
          <a:lstStyle>
            <a:lvl1pPr fontAlgn="auto">
              <a:spcBef>
                <a:spcPts val="0"/>
              </a:spcBef>
              <a:spcAft>
                <a:spcPts val="0"/>
              </a:spcAft>
              <a:defRPr sz="1200">
                <a:solidFill>
                  <a:schemeClr val="tx2"/>
                </a:solidFill>
                <a:latin typeface="+mn-lt"/>
                <a:ea typeface="+mn-ea"/>
                <a:cs typeface="+mn-cs"/>
              </a:defRPr>
            </a:lvl1pPr>
            <a:extLst/>
          </a:lstStyle>
          <a:p>
            <a:pPr defTabSz="685494">
              <a:defRPr/>
            </a:pPr>
            <a:r>
              <a:rPr lang="en-US">
                <a:solidFill>
                  <a:srgbClr val="D4D2D0"/>
                </a:solidFill>
                <a:latin typeface="Century Schoolbook"/>
              </a:rPr>
              <a:t>ICHEP2020</a:t>
            </a:r>
          </a:p>
        </p:txBody>
      </p:sp>
      <p:sp>
        <p:nvSpPr>
          <p:cNvPr id="20" name="Rectangle 25"/>
          <p:cNvSpPr>
            <a:spLocks noGrp="1"/>
          </p:cNvSpPr>
          <p:nvPr>
            <p:ph type="ftr" sz="quarter" idx="3"/>
          </p:nvPr>
        </p:nvSpPr>
        <p:spPr>
          <a:xfrm>
            <a:off x="2995613" y="4918075"/>
            <a:ext cx="4648200" cy="185738"/>
          </a:xfrm>
          <a:prstGeom prst="rect">
            <a:avLst/>
          </a:prstGeom>
        </p:spPr>
        <p:txBody>
          <a:bodyPr lIns="91388" tIns="45694" rIns="91388" bIns="45694" anchor="b"/>
          <a:lstStyle>
            <a:lvl1pPr algn="ctr" fontAlgn="auto">
              <a:spcBef>
                <a:spcPts val="0"/>
              </a:spcBef>
              <a:spcAft>
                <a:spcPts val="0"/>
              </a:spcAft>
              <a:defRPr sz="1200">
                <a:solidFill>
                  <a:schemeClr val="tx2"/>
                </a:solidFill>
                <a:latin typeface="+mn-lt"/>
                <a:ea typeface="+mn-ea"/>
                <a:cs typeface="+mn-cs"/>
              </a:defRPr>
            </a:lvl1pPr>
            <a:extLst/>
          </a:lstStyle>
          <a:p>
            <a:pPr defTabSz="685494">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lIns="91388" tIns="45694" rIns="91388" bIns="45694"/>
          <a:lstStyle>
            <a:lvl1pPr algn="r" fontAlgn="auto">
              <a:spcBef>
                <a:spcPts val="0"/>
              </a:spcBef>
              <a:spcAft>
                <a:spcPts val="0"/>
              </a:spcAft>
              <a:defRPr sz="1200">
                <a:solidFill>
                  <a:schemeClr val="tx2"/>
                </a:solidFill>
                <a:latin typeface="+mn-lt"/>
                <a:ea typeface="+mn-ea"/>
                <a:cs typeface="+mn-cs"/>
              </a:defRPr>
            </a:lvl1pPr>
            <a:extLst/>
          </a:lstStyle>
          <a:p>
            <a:pPr defTabSz="685494">
              <a:defRPr/>
            </a:pPr>
            <a:fld id="{2278A575-47E1-F743-B11D-2A193606B8A2}" type="slidenum">
              <a:rPr lang="en-US" smtClean="0">
                <a:solidFill>
                  <a:srgbClr val="D4D2D0"/>
                </a:solidFill>
                <a:latin typeface="Century Schoolbook"/>
              </a:rPr>
              <a:pPr defTabSz="685494">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147054144"/>
      </p:ext>
    </p:extLst>
  </p:cSld>
  <p:clrMap bg1="dk1" tx1="lt1" bg2="dk2" tx2="lt2" accent1="accent1" accent2="accent2" accent3="accent3" accent4="accent4" accent5="accent5" accent6="accent6" hlink="hlink" folHlink="folHlink"/>
  <p:sldLayoutIdLst>
    <p:sldLayoutId id="2147484612" r:id="rId1"/>
    <p:sldLayoutId id="2147484613" r:id="rId2"/>
    <p:sldLayoutId id="2147484614" r:id="rId3"/>
    <p:sldLayoutId id="2147484615" r:id="rId4"/>
    <p:sldLayoutId id="2147484616" r:id="rId5"/>
    <p:sldLayoutId id="2147484617" r:id="rId6"/>
    <p:sldLayoutId id="2147484618" r:id="rId7"/>
    <p:sldLayoutId id="2147484619" r:id="rId8"/>
    <p:sldLayoutId id="2147484620" r:id="rId9"/>
    <p:sldLayoutId id="2147484621" r:id="rId10"/>
    <p:sldLayoutId id="2147484622" r:id="rId11"/>
    <p:sldLayoutId id="2147484623" r:id="rId12"/>
    <p:sldLayoutId id="2147484624" r:id="rId13"/>
    <p:sldLayoutId id="2147484625" r:id="rId14"/>
    <p:sldLayoutId id="2147484626" r:id="rId15"/>
    <p:sldLayoutId id="2147484627" r:id="rId16"/>
    <p:sldLayoutId id="2147484628" r:id="rId17"/>
    <p:sldLayoutId id="2147484629" r:id="rId18"/>
    <p:sldLayoutId id="2147484630" r:id="rId19"/>
    <p:sldLayoutId id="2147484631" r:id="rId20"/>
    <p:sldLayoutId id="2147484632" r:id="rId21"/>
    <p:sldLayoutId id="2147484633" r:id="rId22"/>
  </p:sldLayoutIdLst>
  <p:transition>
    <p:fade/>
  </p:transition>
  <p:hf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668" indent="-342668"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481" indent="-285568"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2260" indent="-228444"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599160" indent="-228444"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6073" indent="-228444"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2962" indent="-228444" algn="l" rtl="0" eaLnBrk="1" latinLnBrk="0" hangingPunct="1">
        <a:spcBef>
          <a:spcPct val="20000"/>
        </a:spcBef>
        <a:buChar char="•"/>
        <a:defRPr sz="2000">
          <a:solidFill>
            <a:schemeClr val="tx1"/>
          </a:solidFill>
          <a:latin typeface="+mn-lt"/>
          <a:ea typeface="+mn-ea"/>
          <a:cs typeface="+mn-cs"/>
        </a:defRPr>
      </a:lvl6pPr>
      <a:lvl7pPr marL="2969876" indent="-228444" algn="l" rtl="0" eaLnBrk="1" latinLnBrk="0" hangingPunct="1">
        <a:spcBef>
          <a:spcPct val="20000"/>
        </a:spcBef>
        <a:buChar char="•"/>
        <a:defRPr sz="2000">
          <a:solidFill>
            <a:schemeClr val="tx1"/>
          </a:solidFill>
          <a:latin typeface="+mn-lt"/>
          <a:ea typeface="+mn-ea"/>
          <a:cs typeface="+mn-cs"/>
        </a:defRPr>
      </a:lvl7pPr>
      <a:lvl8pPr marL="3426777" indent="-228444" algn="l" rtl="0" eaLnBrk="1" latinLnBrk="0" hangingPunct="1">
        <a:spcBef>
          <a:spcPct val="20000"/>
        </a:spcBef>
        <a:buChar char="•"/>
        <a:defRPr sz="2000">
          <a:solidFill>
            <a:schemeClr val="tx1"/>
          </a:solidFill>
          <a:latin typeface="+mn-lt"/>
          <a:ea typeface="+mn-ea"/>
          <a:cs typeface="+mn-cs"/>
        </a:defRPr>
      </a:lvl8pPr>
      <a:lvl9pPr marL="3883678" indent="-228444"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6890" algn="l" rtl="0" eaLnBrk="1" hangingPunct="1">
        <a:defRPr>
          <a:solidFill>
            <a:schemeClr val="tx1"/>
          </a:solidFill>
          <a:latin typeface="+mn-lt"/>
          <a:ea typeface="+mn-ea"/>
          <a:cs typeface="+mn-cs"/>
        </a:defRPr>
      </a:lvl2pPr>
      <a:lvl3pPr marL="913815" algn="l" rtl="0" eaLnBrk="1" hangingPunct="1">
        <a:defRPr>
          <a:solidFill>
            <a:schemeClr val="tx1"/>
          </a:solidFill>
          <a:latin typeface="+mn-lt"/>
          <a:ea typeface="+mn-ea"/>
          <a:cs typeface="+mn-cs"/>
        </a:defRPr>
      </a:lvl3pPr>
      <a:lvl4pPr marL="1370716" algn="l" rtl="0" eaLnBrk="1" hangingPunct="1">
        <a:defRPr>
          <a:solidFill>
            <a:schemeClr val="tx1"/>
          </a:solidFill>
          <a:latin typeface="+mn-lt"/>
          <a:ea typeface="+mn-ea"/>
          <a:cs typeface="+mn-cs"/>
        </a:defRPr>
      </a:lvl4pPr>
      <a:lvl5pPr marL="1827629" algn="l" rtl="0" eaLnBrk="1" hangingPunct="1">
        <a:defRPr>
          <a:solidFill>
            <a:schemeClr val="tx1"/>
          </a:solidFill>
          <a:latin typeface="+mn-lt"/>
          <a:ea typeface="+mn-ea"/>
          <a:cs typeface="+mn-cs"/>
        </a:defRPr>
      </a:lvl5pPr>
      <a:lvl6pPr marL="2284518" algn="l" rtl="0" eaLnBrk="1" hangingPunct="1">
        <a:defRPr>
          <a:solidFill>
            <a:schemeClr val="tx1"/>
          </a:solidFill>
          <a:latin typeface="+mn-lt"/>
          <a:ea typeface="+mn-ea"/>
          <a:cs typeface="+mn-cs"/>
        </a:defRPr>
      </a:lvl6pPr>
      <a:lvl7pPr marL="2741408" algn="l" rtl="0" eaLnBrk="1" hangingPunct="1">
        <a:defRPr>
          <a:solidFill>
            <a:schemeClr val="tx1"/>
          </a:solidFill>
          <a:latin typeface="+mn-lt"/>
          <a:ea typeface="+mn-ea"/>
          <a:cs typeface="+mn-cs"/>
        </a:defRPr>
      </a:lvl7pPr>
      <a:lvl8pPr marL="3198320" algn="l" rtl="0" eaLnBrk="1" hangingPunct="1">
        <a:defRPr>
          <a:solidFill>
            <a:schemeClr val="tx1"/>
          </a:solidFill>
          <a:latin typeface="+mn-lt"/>
          <a:ea typeface="+mn-ea"/>
          <a:cs typeface="+mn-cs"/>
        </a:defRPr>
      </a:lvl8pPr>
      <a:lvl9pPr marL="3655222" algn="l" rtl="0" eaLnBrk="1" hangingPunct="1">
        <a:defRPr>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80"/>
            <a:ext cx="8229600" cy="936625"/>
          </a:xfrm>
          <a:prstGeom prst="rect">
            <a:avLst/>
          </a:prstGeom>
        </p:spPr>
        <p:txBody>
          <a:bodyPr lIns="91430" tIns="45715" rIns="91430" bIns="45715"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55"/>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55"/>
            <a:ext cx="1752600" cy="182563"/>
          </a:xfrm>
          <a:prstGeom prst="rect">
            <a:avLst/>
          </a:prstGeom>
        </p:spPr>
        <p:txBody>
          <a:bodyPr lIns="91430" tIns="45715" rIns="91430" bIns="45715" anchor="b"/>
          <a:lstStyle>
            <a:lvl1pPr fontAlgn="auto">
              <a:spcBef>
                <a:spcPts val="0"/>
              </a:spcBef>
              <a:spcAft>
                <a:spcPts val="0"/>
              </a:spcAft>
              <a:defRPr sz="1200">
                <a:solidFill>
                  <a:schemeClr val="tx2"/>
                </a:solidFill>
                <a:latin typeface="+mn-lt"/>
                <a:ea typeface="+mn-ea"/>
                <a:cs typeface="+mn-cs"/>
              </a:defRPr>
            </a:lvl1pPr>
            <a:extLst/>
          </a:lstStyle>
          <a:p>
            <a:pPr>
              <a:defRPr/>
            </a:pPr>
            <a:r>
              <a:rPr lang="en-US">
                <a:solidFill>
                  <a:srgbClr val="D4D2D0"/>
                </a:solidFill>
                <a:latin typeface="Century Schoolbook"/>
              </a:rPr>
              <a:t>ICHEP2020</a:t>
            </a:r>
          </a:p>
        </p:txBody>
      </p:sp>
      <p:sp>
        <p:nvSpPr>
          <p:cNvPr id="20" name="Rectangle 25"/>
          <p:cNvSpPr>
            <a:spLocks noGrp="1"/>
          </p:cNvSpPr>
          <p:nvPr>
            <p:ph type="ftr" sz="quarter" idx="3"/>
          </p:nvPr>
        </p:nvSpPr>
        <p:spPr>
          <a:xfrm>
            <a:off x="2995613" y="4918075"/>
            <a:ext cx="4648200" cy="185738"/>
          </a:xfrm>
          <a:prstGeom prst="rect">
            <a:avLst/>
          </a:prstGeom>
        </p:spPr>
        <p:txBody>
          <a:bodyPr lIns="91430" tIns="45715" rIns="91430" bIns="45715"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lIns="91430" tIns="45715" rIns="91430" bIns="45715"/>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3769838125"/>
      </p:ext>
    </p:extLst>
  </p:cSld>
  <p:clrMap bg1="dk1" tx1="lt1" bg2="dk2" tx2="lt2" accent1="accent1" accent2="accent2" accent3="accent3" accent4="accent4" accent5="accent5" accent6="accent6" hlink="hlink" folHlink="folHlink"/>
  <p:sldLayoutIdLst>
    <p:sldLayoutId id="2147484659" r:id="rId1"/>
    <p:sldLayoutId id="2147484660" r:id="rId2"/>
    <p:sldLayoutId id="2147484661" r:id="rId3"/>
    <p:sldLayoutId id="2147484662" r:id="rId4"/>
    <p:sldLayoutId id="2147484663" r:id="rId5"/>
    <p:sldLayoutId id="2147484664" r:id="rId6"/>
    <p:sldLayoutId id="2147484665" r:id="rId7"/>
    <p:sldLayoutId id="2147484666" r:id="rId8"/>
    <p:sldLayoutId id="2147484667" r:id="rId9"/>
    <p:sldLayoutId id="2147484668" r:id="rId10"/>
    <p:sldLayoutId id="2147484669" r:id="rId11"/>
    <p:sldLayoutId id="2147484670" r:id="rId12"/>
    <p:sldLayoutId id="2147484671" r:id="rId13"/>
    <p:sldLayoutId id="2147484672" r:id="rId14"/>
    <p:sldLayoutId id="2147484673" r:id="rId15"/>
    <p:sldLayoutId id="2147484674" r:id="rId16"/>
    <p:sldLayoutId id="2147484675" r:id="rId17"/>
    <p:sldLayoutId id="2147484676" r:id="rId18"/>
    <p:sldLayoutId id="2147484677" r:id="rId19"/>
    <p:sldLayoutId id="2147484678" r:id="rId20"/>
    <p:sldLayoutId id="2147484679" r:id="rId21"/>
    <p:sldLayoutId id="2147484680" r:id="rId22"/>
  </p:sldLayoutIdLst>
  <p:transition>
    <p:fade/>
  </p:transition>
  <p:hf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857" indent="-342857"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859" indent="-285715"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2858" indent="-228570"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600000" indent="-228570"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7144" indent="-228570"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4285" indent="-228570" algn="l" rtl="0" eaLnBrk="1" latinLnBrk="0" hangingPunct="1">
        <a:spcBef>
          <a:spcPct val="20000"/>
        </a:spcBef>
        <a:buChar char="•"/>
        <a:defRPr sz="2000">
          <a:solidFill>
            <a:schemeClr val="tx1"/>
          </a:solidFill>
          <a:latin typeface="+mn-lt"/>
          <a:ea typeface="+mn-ea"/>
          <a:cs typeface="+mn-cs"/>
        </a:defRPr>
      </a:lvl6pPr>
      <a:lvl7pPr marL="2971430" indent="-228570" algn="l" rtl="0" eaLnBrk="1" latinLnBrk="0" hangingPunct="1">
        <a:spcBef>
          <a:spcPct val="20000"/>
        </a:spcBef>
        <a:buChar char="•"/>
        <a:defRPr sz="2000">
          <a:solidFill>
            <a:schemeClr val="tx1"/>
          </a:solidFill>
          <a:latin typeface="+mn-lt"/>
          <a:ea typeface="+mn-ea"/>
          <a:cs typeface="+mn-cs"/>
        </a:defRPr>
      </a:lvl7pPr>
      <a:lvl8pPr marL="3428573" indent="-228570" algn="l" rtl="0" eaLnBrk="1" latinLnBrk="0" hangingPunct="1">
        <a:spcBef>
          <a:spcPct val="20000"/>
        </a:spcBef>
        <a:buChar char="•"/>
        <a:defRPr sz="2000">
          <a:solidFill>
            <a:schemeClr val="tx1"/>
          </a:solidFill>
          <a:latin typeface="+mn-lt"/>
          <a:ea typeface="+mn-ea"/>
          <a:cs typeface="+mn-cs"/>
        </a:defRPr>
      </a:lvl8pPr>
      <a:lvl9pPr marL="3885715" indent="-22857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142" algn="l" rtl="0" eaLnBrk="1" hangingPunct="1">
        <a:defRPr>
          <a:solidFill>
            <a:schemeClr val="tx1"/>
          </a:solidFill>
          <a:latin typeface="+mn-lt"/>
          <a:ea typeface="+mn-ea"/>
          <a:cs typeface="+mn-cs"/>
        </a:defRPr>
      </a:lvl2pPr>
      <a:lvl3pPr marL="914288" algn="l" rtl="0" eaLnBrk="1" hangingPunct="1">
        <a:defRPr>
          <a:solidFill>
            <a:schemeClr val="tx1"/>
          </a:solidFill>
          <a:latin typeface="+mn-lt"/>
          <a:ea typeface="+mn-ea"/>
          <a:cs typeface="+mn-cs"/>
        </a:defRPr>
      </a:lvl3pPr>
      <a:lvl4pPr marL="1371430" algn="l" rtl="0" eaLnBrk="1" hangingPunct="1">
        <a:defRPr>
          <a:solidFill>
            <a:schemeClr val="tx1"/>
          </a:solidFill>
          <a:latin typeface="+mn-lt"/>
          <a:ea typeface="+mn-ea"/>
          <a:cs typeface="+mn-cs"/>
        </a:defRPr>
      </a:lvl4pPr>
      <a:lvl5pPr marL="1828574" algn="l" rtl="0" eaLnBrk="1" hangingPunct="1">
        <a:defRPr>
          <a:solidFill>
            <a:schemeClr val="tx1"/>
          </a:solidFill>
          <a:latin typeface="+mn-lt"/>
          <a:ea typeface="+mn-ea"/>
          <a:cs typeface="+mn-cs"/>
        </a:defRPr>
      </a:lvl5pPr>
      <a:lvl6pPr marL="2285715" algn="l" rtl="0" eaLnBrk="1" hangingPunct="1">
        <a:defRPr>
          <a:solidFill>
            <a:schemeClr val="tx1"/>
          </a:solidFill>
          <a:latin typeface="+mn-lt"/>
          <a:ea typeface="+mn-ea"/>
          <a:cs typeface="+mn-cs"/>
        </a:defRPr>
      </a:lvl6pPr>
      <a:lvl7pPr marL="2742857" algn="l" rtl="0" eaLnBrk="1" hangingPunct="1">
        <a:defRPr>
          <a:solidFill>
            <a:schemeClr val="tx1"/>
          </a:solidFill>
          <a:latin typeface="+mn-lt"/>
          <a:ea typeface="+mn-ea"/>
          <a:cs typeface="+mn-cs"/>
        </a:defRPr>
      </a:lvl7pPr>
      <a:lvl8pPr marL="3200000" algn="l" rtl="0" eaLnBrk="1" hangingPunct="1">
        <a:defRPr>
          <a:solidFill>
            <a:schemeClr val="tx1"/>
          </a:solidFill>
          <a:latin typeface="+mn-lt"/>
          <a:ea typeface="+mn-ea"/>
          <a:cs typeface="+mn-cs"/>
        </a:defRPr>
      </a:lvl8pPr>
      <a:lvl9pPr marL="3657143" algn="l" rtl="0" eaLnBrk="1" hangingPunct="1">
        <a:defRPr>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79"/>
            <a:ext cx="8229600" cy="936625"/>
          </a:xfrm>
          <a:prstGeom prst="rect">
            <a:avLst/>
          </a:prstGeom>
        </p:spPr>
        <p:txBody>
          <a:bodyPr lIns="91432" tIns="45716" rIns="91432" bIns="45716"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54"/>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2" tIns="45716" rIns="91432" bIns="45716"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54"/>
            <a:ext cx="1752600" cy="182563"/>
          </a:xfrm>
          <a:prstGeom prst="rect">
            <a:avLst/>
          </a:prstGeom>
        </p:spPr>
        <p:txBody>
          <a:bodyPr lIns="91432" tIns="45716" rIns="91432" bIns="45716" anchor="b"/>
          <a:lstStyle>
            <a:lvl1pPr fontAlgn="auto">
              <a:spcBef>
                <a:spcPts val="0"/>
              </a:spcBef>
              <a:spcAft>
                <a:spcPts val="0"/>
              </a:spcAft>
              <a:defRPr sz="1200">
                <a:solidFill>
                  <a:schemeClr val="tx2"/>
                </a:solidFill>
                <a:latin typeface="+mn-lt"/>
                <a:ea typeface="+mn-ea"/>
                <a:cs typeface="+mn-cs"/>
              </a:defRPr>
            </a:lvl1pPr>
            <a:extLst/>
          </a:lstStyle>
          <a:p>
            <a:pPr>
              <a:defRPr/>
            </a:pPr>
            <a:r>
              <a:rPr lang="en-US">
                <a:solidFill>
                  <a:srgbClr val="D4D2D0"/>
                </a:solidFill>
                <a:latin typeface="Century Schoolbook"/>
              </a:rPr>
              <a:t>ICHEP2020</a:t>
            </a:r>
          </a:p>
        </p:txBody>
      </p:sp>
      <p:sp>
        <p:nvSpPr>
          <p:cNvPr id="20" name="Rectangle 25"/>
          <p:cNvSpPr>
            <a:spLocks noGrp="1"/>
          </p:cNvSpPr>
          <p:nvPr>
            <p:ph type="ftr" sz="quarter" idx="3"/>
          </p:nvPr>
        </p:nvSpPr>
        <p:spPr>
          <a:xfrm>
            <a:off x="2995613" y="4918075"/>
            <a:ext cx="4648200" cy="185738"/>
          </a:xfrm>
          <a:prstGeom prst="rect">
            <a:avLst/>
          </a:prstGeom>
        </p:spPr>
        <p:txBody>
          <a:bodyPr lIns="91432" tIns="45716" rIns="91432" bIns="45716"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lIns="91432" tIns="45716" rIns="91432" bIns="45716"/>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696775179"/>
      </p:ext>
    </p:extLst>
  </p:cSld>
  <p:clrMap bg1="dk1" tx1="lt1" bg2="dk2" tx2="lt2" accent1="accent1" accent2="accent2" accent3="accent3" accent4="accent4" accent5="accent5" accent6="accent6" hlink="hlink" folHlink="folHlink"/>
  <p:sldLayoutIdLst>
    <p:sldLayoutId id="2147484682" r:id="rId1"/>
    <p:sldLayoutId id="2147484683" r:id="rId2"/>
    <p:sldLayoutId id="2147484684" r:id="rId3"/>
    <p:sldLayoutId id="2147484685" r:id="rId4"/>
    <p:sldLayoutId id="2147484686" r:id="rId5"/>
    <p:sldLayoutId id="2147484687" r:id="rId6"/>
    <p:sldLayoutId id="2147484688" r:id="rId7"/>
    <p:sldLayoutId id="2147484689" r:id="rId8"/>
    <p:sldLayoutId id="2147484690" r:id="rId9"/>
    <p:sldLayoutId id="2147484691" r:id="rId10"/>
    <p:sldLayoutId id="2147484692" r:id="rId11"/>
    <p:sldLayoutId id="2147484693" r:id="rId12"/>
    <p:sldLayoutId id="2147484694" r:id="rId13"/>
    <p:sldLayoutId id="2147484695" r:id="rId14"/>
    <p:sldLayoutId id="2147484696" r:id="rId15"/>
    <p:sldLayoutId id="2147484697" r:id="rId16"/>
    <p:sldLayoutId id="2147484698" r:id="rId17"/>
    <p:sldLayoutId id="2147484699" r:id="rId18"/>
    <p:sldLayoutId id="2147484700" r:id="rId19"/>
    <p:sldLayoutId id="2147484701" r:id="rId20"/>
    <p:sldLayoutId id="2147484702" r:id="rId21"/>
    <p:sldLayoutId id="2147484703" r:id="rId22"/>
  </p:sldLayoutIdLst>
  <p:transition>
    <p:fade/>
  </p:transition>
  <p:hf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866" indent="-342866"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877" indent="-285722"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2887" indent="-228576"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600040" indent="-228576"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7195" indent="-228576"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4348" indent="-228576" algn="l" rtl="0" eaLnBrk="1" latinLnBrk="0" hangingPunct="1">
        <a:spcBef>
          <a:spcPct val="20000"/>
        </a:spcBef>
        <a:buChar char="•"/>
        <a:defRPr sz="2000">
          <a:solidFill>
            <a:schemeClr val="tx1"/>
          </a:solidFill>
          <a:latin typeface="+mn-lt"/>
          <a:ea typeface="+mn-ea"/>
          <a:cs typeface="+mn-cs"/>
        </a:defRPr>
      </a:lvl6pPr>
      <a:lvl7pPr marL="2971504" indent="-228576" algn="l" rtl="0" eaLnBrk="1" latinLnBrk="0" hangingPunct="1">
        <a:spcBef>
          <a:spcPct val="20000"/>
        </a:spcBef>
        <a:buChar char="•"/>
        <a:defRPr sz="2000">
          <a:solidFill>
            <a:schemeClr val="tx1"/>
          </a:solidFill>
          <a:latin typeface="+mn-lt"/>
          <a:ea typeface="+mn-ea"/>
          <a:cs typeface="+mn-cs"/>
        </a:defRPr>
      </a:lvl7pPr>
      <a:lvl8pPr marL="3428658" indent="-228576" algn="l" rtl="0" eaLnBrk="1" latinLnBrk="0" hangingPunct="1">
        <a:spcBef>
          <a:spcPct val="20000"/>
        </a:spcBef>
        <a:buChar char="•"/>
        <a:defRPr sz="2000">
          <a:solidFill>
            <a:schemeClr val="tx1"/>
          </a:solidFill>
          <a:latin typeface="+mn-lt"/>
          <a:ea typeface="+mn-ea"/>
          <a:cs typeface="+mn-cs"/>
        </a:defRPr>
      </a:lvl8pPr>
      <a:lvl9pPr marL="3885812" indent="-228576"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154" algn="l" rtl="0" eaLnBrk="1" hangingPunct="1">
        <a:defRPr>
          <a:solidFill>
            <a:schemeClr val="tx1"/>
          </a:solidFill>
          <a:latin typeface="+mn-lt"/>
          <a:ea typeface="+mn-ea"/>
          <a:cs typeface="+mn-cs"/>
        </a:defRPr>
      </a:lvl2pPr>
      <a:lvl3pPr marL="914310" algn="l" rtl="0" eaLnBrk="1" hangingPunct="1">
        <a:defRPr>
          <a:solidFill>
            <a:schemeClr val="tx1"/>
          </a:solidFill>
          <a:latin typeface="+mn-lt"/>
          <a:ea typeface="+mn-ea"/>
          <a:cs typeface="+mn-cs"/>
        </a:defRPr>
      </a:lvl3pPr>
      <a:lvl4pPr marL="1371464" algn="l" rtl="0" eaLnBrk="1" hangingPunct="1">
        <a:defRPr>
          <a:solidFill>
            <a:schemeClr val="tx1"/>
          </a:solidFill>
          <a:latin typeface="+mn-lt"/>
          <a:ea typeface="+mn-ea"/>
          <a:cs typeface="+mn-cs"/>
        </a:defRPr>
      </a:lvl4pPr>
      <a:lvl5pPr marL="1828619" algn="l" rtl="0" eaLnBrk="1" hangingPunct="1">
        <a:defRPr>
          <a:solidFill>
            <a:schemeClr val="tx1"/>
          </a:solidFill>
          <a:latin typeface="+mn-lt"/>
          <a:ea typeface="+mn-ea"/>
          <a:cs typeface="+mn-cs"/>
        </a:defRPr>
      </a:lvl5pPr>
      <a:lvl6pPr marL="2285772" algn="l" rtl="0" eaLnBrk="1" hangingPunct="1">
        <a:defRPr>
          <a:solidFill>
            <a:schemeClr val="tx1"/>
          </a:solidFill>
          <a:latin typeface="+mn-lt"/>
          <a:ea typeface="+mn-ea"/>
          <a:cs typeface="+mn-cs"/>
        </a:defRPr>
      </a:lvl6pPr>
      <a:lvl7pPr marL="2742926" algn="l" rtl="0" eaLnBrk="1" hangingPunct="1">
        <a:defRPr>
          <a:solidFill>
            <a:schemeClr val="tx1"/>
          </a:solidFill>
          <a:latin typeface="+mn-lt"/>
          <a:ea typeface="+mn-ea"/>
          <a:cs typeface="+mn-cs"/>
        </a:defRPr>
      </a:lvl7pPr>
      <a:lvl8pPr marL="3200080" algn="l" rtl="0" eaLnBrk="1" hangingPunct="1">
        <a:defRPr>
          <a:solidFill>
            <a:schemeClr val="tx1"/>
          </a:solidFill>
          <a:latin typeface="+mn-lt"/>
          <a:ea typeface="+mn-ea"/>
          <a:cs typeface="+mn-cs"/>
        </a:defRPr>
      </a:lvl8pPr>
      <a:lvl9pPr marL="3657235" algn="l" rtl="0" eaLnBrk="1" hangingPunct="1">
        <a:defRPr>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75"/>
            <a:ext cx="8229600" cy="936625"/>
          </a:xfrm>
          <a:prstGeom prst="rect">
            <a:avLst/>
          </a:prstGeom>
        </p:spPr>
        <p:txBody>
          <a:bodyPr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50"/>
            <a:ext cx="1752600" cy="182563"/>
          </a:xfrm>
          <a:prstGeom prst="rect">
            <a:avLst/>
          </a:prstGeom>
        </p:spPr>
        <p:txBody>
          <a:bodyPr anchor="b"/>
          <a:lstStyle>
            <a:lvl1pPr fontAlgn="auto">
              <a:spcBef>
                <a:spcPts val="0"/>
              </a:spcBef>
              <a:spcAft>
                <a:spcPts val="0"/>
              </a:spcAft>
              <a:defRPr sz="1200">
                <a:solidFill>
                  <a:schemeClr val="tx2"/>
                </a:solidFill>
                <a:latin typeface="+mn-lt"/>
                <a:ea typeface="+mn-ea"/>
                <a:cs typeface="+mn-cs"/>
              </a:defRPr>
            </a:lvl1pPr>
            <a:extLst/>
          </a:lstStyle>
          <a:p>
            <a:pPr>
              <a:defRPr/>
            </a:pPr>
            <a:r>
              <a:rPr lang="en-US">
                <a:solidFill>
                  <a:srgbClr val="D4D2D0"/>
                </a:solidFill>
                <a:latin typeface="Century Schoolbook"/>
              </a:rPr>
              <a:t>ICHEP2020</a:t>
            </a:r>
          </a:p>
        </p:txBody>
      </p:sp>
      <p:sp>
        <p:nvSpPr>
          <p:cNvPr id="20" name="Rectangle 25"/>
          <p:cNvSpPr>
            <a:spLocks noGrp="1"/>
          </p:cNvSpPr>
          <p:nvPr>
            <p:ph type="ftr" sz="quarter" idx="3"/>
          </p:nvPr>
        </p:nvSpPr>
        <p:spPr>
          <a:xfrm>
            <a:off x="2995613" y="4918075"/>
            <a:ext cx="4648200" cy="185738"/>
          </a:xfrm>
          <a:prstGeom prst="rect">
            <a:avLst/>
          </a:prstGeom>
        </p:spPr>
        <p:txBody>
          <a:bodyPr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303639971"/>
      </p:ext>
    </p:extLst>
  </p:cSld>
  <p:clrMap bg1="dk1" tx1="lt1" bg2="dk2" tx2="lt2" accent1="accent1" accent2="accent2" accent3="accent3" accent4="accent4" accent5="accent5" accent6="accent6" hlink="hlink" folHlink="folHlink"/>
  <p:sldLayoutIdLst>
    <p:sldLayoutId id="2147484797" r:id="rId1"/>
    <p:sldLayoutId id="2147484798" r:id="rId2"/>
    <p:sldLayoutId id="2147484799" r:id="rId3"/>
    <p:sldLayoutId id="2147484800" r:id="rId4"/>
    <p:sldLayoutId id="2147484801" r:id="rId5"/>
    <p:sldLayoutId id="2147484802" r:id="rId6"/>
    <p:sldLayoutId id="2147484803" r:id="rId7"/>
    <p:sldLayoutId id="2147484804" r:id="rId8"/>
    <p:sldLayoutId id="2147484805" r:id="rId9"/>
    <p:sldLayoutId id="2147484806" r:id="rId10"/>
    <p:sldLayoutId id="2147484807" r:id="rId11"/>
    <p:sldLayoutId id="2147484808" r:id="rId12"/>
    <p:sldLayoutId id="2147484809" r:id="rId13"/>
    <p:sldLayoutId id="2147484810" r:id="rId14"/>
    <p:sldLayoutId id="2147484811" r:id="rId15"/>
    <p:sldLayoutId id="2147484812" r:id="rId16"/>
    <p:sldLayoutId id="2147484813" r:id="rId17"/>
    <p:sldLayoutId id="2147484814" r:id="rId18"/>
    <p:sldLayoutId id="2147484815" r:id="rId19"/>
    <p:sldLayoutId id="2147484816" r:id="rId20"/>
    <p:sldLayoutId id="2147484817" r:id="rId21"/>
    <p:sldLayoutId id="2147484818" r:id="rId22"/>
    <p:sldLayoutId id="2147484819" r:id="rId23"/>
  </p:sldLayoutIdLst>
  <p:transition>
    <p:fade/>
  </p:transition>
  <p:hf hdr="0" ftr="0" dt="0"/>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06387"/>
            <a:ext cx="8229600" cy="936625"/>
          </a:xfrm>
          <a:prstGeom prst="rect">
            <a:avLst/>
          </a:prstGeom>
        </p:spPr>
        <p:txBody>
          <a:bodyPr lIns="121816" tIns="60908" rIns="121816" bIns="60908"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200189"/>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16" tIns="60908" rIns="121816" bIns="60908" numCol="1" anchor="t" anchorCtr="0" compatLnSpc="1">
            <a:prstTxWarp prst="textNoShape">
              <a:avLst/>
            </a:prstTxWarp>
          </a:bodyPr>
          <a:lstStyle/>
          <a:p>
            <a:pPr lvl="0"/>
            <a:r>
              <a:rPr noProof="1"/>
              <a:t>Click to edit Master text styles</a:t>
            </a:r>
          </a:p>
          <a:p>
            <a:pPr lvl="1"/>
            <a:r>
              <a:rPr noProof="1"/>
              <a:t>Second level</a:t>
            </a:r>
          </a:p>
          <a:p>
            <a:pPr lvl="2"/>
            <a:r>
              <a:rPr noProof="1"/>
              <a:t>Third level</a:t>
            </a:r>
          </a:p>
          <a:p>
            <a:pPr lvl="3"/>
            <a:r>
              <a:rPr noProof="1"/>
              <a:t>Fourth level</a:t>
            </a:r>
          </a:p>
          <a:p>
            <a:pPr lvl="4"/>
            <a:r>
              <a:rPr noProof="1"/>
              <a:t>Fifth level</a:t>
            </a:r>
            <a:endParaRPr lang="en-US"/>
          </a:p>
        </p:txBody>
      </p:sp>
      <p:sp>
        <p:nvSpPr>
          <p:cNvPr id="29" name="Rectangle 3"/>
          <p:cNvSpPr>
            <a:spLocks noGrp="1"/>
          </p:cNvSpPr>
          <p:nvPr>
            <p:ph type="dt" sz="half" idx="2"/>
          </p:nvPr>
        </p:nvSpPr>
        <p:spPr>
          <a:xfrm>
            <a:off x="7467600" y="57189"/>
            <a:ext cx="1752600" cy="182563"/>
          </a:xfrm>
          <a:prstGeom prst="rect">
            <a:avLst/>
          </a:prstGeom>
        </p:spPr>
        <p:txBody>
          <a:bodyPr lIns="121816" tIns="60908" rIns="121816" bIns="60908" anchor="b"/>
          <a:lstStyle>
            <a:lvl1pPr fontAlgn="auto">
              <a:spcBef>
                <a:spcPts val="0"/>
              </a:spcBef>
              <a:spcAft>
                <a:spcPts val="0"/>
              </a:spcAft>
              <a:defRPr sz="1200">
                <a:solidFill>
                  <a:schemeClr val="tx2"/>
                </a:solidFill>
                <a:latin typeface="+mn-lt"/>
                <a:ea typeface="+mn-ea"/>
                <a:cs typeface="+mn-cs"/>
              </a:defRPr>
            </a:lvl1pPr>
            <a:extLst/>
          </a:lstStyle>
          <a:p>
            <a:pPr>
              <a:defRPr/>
            </a:pPr>
            <a:r>
              <a:rPr lang="en-US">
                <a:solidFill>
                  <a:srgbClr val="D4D2D0"/>
                </a:solidFill>
                <a:latin typeface="Century Schoolbook"/>
              </a:rPr>
              <a:t>ICHEP2020</a:t>
            </a:r>
          </a:p>
        </p:txBody>
      </p:sp>
      <p:sp>
        <p:nvSpPr>
          <p:cNvPr id="20" name="Rectangle 25"/>
          <p:cNvSpPr>
            <a:spLocks noGrp="1"/>
          </p:cNvSpPr>
          <p:nvPr>
            <p:ph type="ftr" sz="quarter" idx="3"/>
          </p:nvPr>
        </p:nvSpPr>
        <p:spPr>
          <a:xfrm>
            <a:off x="2995613" y="4918075"/>
            <a:ext cx="4648200" cy="185738"/>
          </a:xfrm>
          <a:prstGeom prst="rect">
            <a:avLst/>
          </a:prstGeom>
        </p:spPr>
        <p:txBody>
          <a:bodyPr lIns="121816" tIns="60908" rIns="121816" bIns="60908" anchor="b"/>
          <a:lstStyle>
            <a:lvl1pPr algn="ctr" fontAlgn="auto">
              <a:spcBef>
                <a:spcPts val="0"/>
              </a:spcBef>
              <a:spcAft>
                <a:spcPts val="0"/>
              </a:spcAft>
              <a:defRPr sz="1200">
                <a:solidFill>
                  <a:schemeClr val="tx2"/>
                </a:solidFill>
                <a:latin typeface="+mn-lt"/>
                <a:ea typeface="+mn-ea"/>
                <a:cs typeface="+mn-cs"/>
              </a:defRPr>
            </a:lvl1pPr>
            <a:extLst/>
          </a:lstStyle>
          <a:p>
            <a:pPr>
              <a:defRPr/>
            </a:pPr>
            <a:endParaRPr lang="en-US">
              <a:solidFill>
                <a:srgbClr val="D4D2D0"/>
              </a:solidFill>
              <a:latin typeface="Century Schoolbook"/>
            </a:endParaRPr>
          </a:p>
        </p:txBody>
      </p:sp>
      <p:sp>
        <p:nvSpPr>
          <p:cNvPr id="23" name="Rectangle 16"/>
          <p:cNvSpPr>
            <a:spLocks noGrp="1"/>
          </p:cNvSpPr>
          <p:nvPr>
            <p:ph type="sldNum" sz="quarter" idx="4"/>
          </p:nvPr>
        </p:nvSpPr>
        <p:spPr>
          <a:xfrm>
            <a:off x="8172450" y="4919663"/>
            <a:ext cx="914400" cy="182562"/>
          </a:xfrm>
          <a:prstGeom prst="rect">
            <a:avLst/>
          </a:prstGeom>
        </p:spPr>
        <p:txBody>
          <a:bodyPr lIns="121816" tIns="60908" rIns="121816" bIns="60908"/>
          <a:lstStyle>
            <a:lvl1pPr algn="r" fontAlgn="auto">
              <a:spcBef>
                <a:spcPts val="0"/>
              </a:spcBef>
              <a:spcAft>
                <a:spcPts val="0"/>
              </a:spcAft>
              <a:defRPr sz="1200">
                <a:solidFill>
                  <a:schemeClr val="tx2"/>
                </a:solidFill>
                <a:latin typeface="+mn-lt"/>
                <a:ea typeface="+mn-ea"/>
                <a:cs typeface="+mn-cs"/>
              </a:defRPr>
            </a:lvl1pPr>
            <a:extLst/>
          </a:lstStyle>
          <a:p>
            <a:pPr>
              <a:defRPr/>
            </a:pPr>
            <a:fld id="{2278A575-47E1-F743-B11D-2A193606B8A2}" type="slidenum">
              <a:rPr lang="en-US">
                <a:solidFill>
                  <a:srgbClr val="D4D2D0"/>
                </a:solidFill>
                <a:latin typeface="Century Schoolbook"/>
              </a:rPr>
              <a:pPr>
                <a:defRPr/>
              </a:pPr>
              <a:t>‹#›</a:t>
            </a:fld>
            <a:endParaRPr lang="en-US" dirty="0">
              <a:solidFill>
                <a:srgbClr val="D4D2D0"/>
              </a:solidFill>
              <a:latin typeface="Century Schoolbook"/>
            </a:endParaRPr>
          </a:p>
        </p:txBody>
      </p:sp>
    </p:spTree>
    <p:extLst>
      <p:ext uri="{BB962C8B-B14F-4D97-AF65-F5344CB8AC3E}">
        <p14:creationId xmlns:p14="http://schemas.microsoft.com/office/powerpoint/2010/main" val="3720611152"/>
      </p:ext>
    </p:extLst>
  </p:cSld>
  <p:clrMap bg1="dk1" tx1="lt1" bg2="dk2" tx2="lt2" accent1="accent1" accent2="accent2" accent3="accent3" accent4="accent4" accent5="accent5" accent6="accent6" hlink="hlink" folHlink="folHlink"/>
  <p:sldLayoutIdLst>
    <p:sldLayoutId id="2147485136" r:id="rId1"/>
    <p:sldLayoutId id="2147485137" r:id="rId2"/>
    <p:sldLayoutId id="2147485138" r:id="rId3"/>
    <p:sldLayoutId id="2147485139" r:id="rId4"/>
    <p:sldLayoutId id="2147485140" r:id="rId5"/>
    <p:sldLayoutId id="2147485141" r:id="rId6"/>
    <p:sldLayoutId id="2147485142" r:id="rId7"/>
    <p:sldLayoutId id="2147485143" r:id="rId8"/>
    <p:sldLayoutId id="2147485144" r:id="rId9"/>
    <p:sldLayoutId id="2147485145" r:id="rId10"/>
    <p:sldLayoutId id="2147485146" r:id="rId11"/>
    <p:sldLayoutId id="2147485147" r:id="rId12"/>
    <p:sldLayoutId id="2147485148" r:id="rId13"/>
    <p:sldLayoutId id="2147485149" r:id="rId14"/>
    <p:sldLayoutId id="2147485150" r:id="rId15"/>
    <p:sldLayoutId id="2147485151" r:id="rId16"/>
    <p:sldLayoutId id="2147485152" r:id="rId17"/>
    <p:sldLayoutId id="2147485153" r:id="rId18"/>
    <p:sldLayoutId id="2147485154" r:id="rId19"/>
    <p:sldLayoutId id="2147485155" r:id="rId20"/>
    <p:sldLayoutId id="2147485156" r:id="rId21"/>
    <p:sldLayoutId id="2147485157" r:id="rId22"/>
  </p:sldLayoutIdLst>
  <p:transition>
    <p:fade/>
  </p:transition>
  <p:hf hdr="0" ftr="0" dt="0"/>
  <p:txStyles>
    <p:titleStyle>
      <a:lvl1pPr algn="l" rtl="0" eaLnBrk="0" fontAlgn="base" hangingPunct="0">
        <a:spcBef>
          <a:spcPct val="0"/>
        </a:spcBef>
        <a:spcAft>
          <a:spcPct val="0"/>
        </a:spcAft>
        <a:defRPr sz="3225" cap="all">
          <a:solidFill>
            <a:schemeClr val="tx2"/>
          </a:solidFill>
          <a:effectLst>
            <a:outerShdw blurRad="51000" dist="37000" dir="5400000" algn="tl" rotWithShape="0">
              <a:srgbClr val="000000">
                <a:alpha val="25000"/>
              </a:srgbClr>
            </a:outerShdw>
          </a:effectLst>
          <a:latin typeface="+mj-lt"/>
          <a:ea typeface="ＭＳ Ｐゴシック" charset="0"/>
          <a:cs typeface="ＭＳ Ｐゴシック" charset="0"/>
        </a:defRPr>
      </a:lvl1pPr>
      <a:lvl2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2pPr>
      <a:lvl3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3pPr>
      <a:lvl4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4pPr>
      <a:lvl5pPr algn="l" rtl="0" eaLnBrk="0" fontAlgn="base" hangingPunct="0">
        <a:spcBef>
          <a:spcPct val="0"/>
        </a:spcBef>
        <a:spcAft>
          <a:spcPct val="0"/>
        </a:spcAft>
        <a:defRPr sz="3225">
          <a:solidFill>
            <a:schemeClr val="tx2"/>
          </a:solidFill>
          <a:latin typeface="Century Schoolbook"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551" indent="-342551"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247" indent="-285477" algn="l" rtl="0" eaLnBrk="0" fontAlgn="base" hangingPunct="0">
        <a:spcBef>
          <a:spcPct val="20000"/>
        </a:spcBef>
        <a:spcAft>
          <a:spcPct val="0"/>
        </a:spcAft>
        <a:buChar char="–"/>
        <a:defRPr sz="2400">
          <a:solidFill>
            <a:schemeClr val="tx1"/>
          </a:solidFill>
          <a:latin typeface="+mn-lt"/>
          <a:ea typeface="ＭＳ Ｐゴシック" charset="0"/>
          <a:cs typeface="+mn-cs"/>
        </a:defRPr>
      </a:lvl2pPr>
      <a:lvl3pPr marL="1141889" indent="-228366" algn="l" rtl="0" eaLnBrk="0" fontAlgn="base" hangingPunct="0">
        <a:spcBef>
          <a:spcPct val="20000"/>
        </a:spcBef>
        <a:spcAft>
          <a:spcPct val="0"/>
        </a:spcAft>
        <a:buChar char="•"/>
        <a:defRPr sz="2025">
          <a:solidFill>
            <a:schemeClr val="tx1"/>
          </a:solidFill>
          <a:latin typeface="+mn-lt"/>
          <a:ea typeface="ＭＳ Ｐゴシック" charset="0"/>
          <a:cs typeface="+mn-cs"/>
        </a:defRPr>
      </a:lvl3pPr>
      <a:lvl4pPr marL="1598640" indent="-228366" algn="l" rtl="0" eaLnBrk="0" fontAlgn="base" hangingPunct="0">
        <a:spcBef>
          <a:spcPct val="20000"/>
        </a:spcBef>
        <a:spcAft>
          <a:spcPct val="0"/>
        </a:spcAft>
        <a:buChar char="–"/>
        <a:defRPr>
          <a:solidFill>
            <a:schemeClr val="tx1"/>
          </a:solidFill>
          <a:latin typeface="+mn-lt"/>
          <a:ea typeface="ＭＳ Ｐゴシック" charset="0"/>
          <a:cs typeface="+mn-cs"/>
        </a:defRPr>
      </a:lvl4pPr>
      <a:lvl5pPr marL="2055410" indent="-228366" algn="l" rtl="0" eaLnBrk="0" fontAlgn="base" hangingPunct="0">
        <a:spcBef>
          <a:spcPct val="20000"/>
        </a:spcBef>
        <a:spcAft>
          <a:spcPct val="0"/>
        </a:spcAft>
        <a:buChar char="»"/>
        <a:defRPr sz="1575">
          <a:solidFill>
            <a:schemeClr val="tx1"/>
          </a:solidFill>
          <a:latin typeface="+mn-lt"/>
          <a:ea typeface="ＭＳ Ｐゴシック" charset="0"/>
          <a:cs typeface="+mn-cs"/>
        </a:defRPr>
      </a:lvl5pPr>
      <a:lvl6pPr marL="2512143" indent="-228366" algn="l" rtl="0" eaLnBrk="1" latinLnBrk="0" hangingPunct="1">
        <a:spcBef>
          <a:spcPct val="20000"/>
        </a:spcBef>
        <a:buChar char="•"/>
        <a:defRPr sz="2025">
          <a:solidFill>
            <a:schemeClr val="tx1"/>
          </a:solidFill>
          <a:latin typeface="+mn-lt"/>
          <a:ea typeface="+mn-ea"/>
          <a:cs typeface="+mn-cs"/>
        </a:defRPr>
      </a:lvl6pPr>
      <a:lvl7pPr marL="2968914" indent="-228366" algn="l" rtl="0" eaLnBrk="1" latinLnBrk="0" hangingPunct="1">
        <a:spcBef>
          <a:spcPct val="20000"/>
        </a:spcBef>
        <a:buChar char="•"/>
        <a:defRPr sz="2025">
          <a:solidFill>
            <a:schemeClr val="tx1"/>
          </a:solidFill>
          <a:latin typeface="+mn-lt"/>
          <a:ea typeface="+mn-ea"/>
          <a:cs typeface="+mn-cs"/>
        </a:defRPr>
      </a:lvl7pPr>
      <a:lvl8pPr marL="3425666" indent="-228366" algn="l" rtl="0" eaLnBrk="1" latinLnBrk="0" hangingPunct="1">
        <a:spcBef>
          <a:spcPct val="20000"/>
        </a:spcBef>
        <a:buChar char="•"/>
        <a:defRPr sz="2025">
          <a:solidFill>
            <a:schemeClr val="tx1"/>
          </a:solidFill>
          <a:latin typeface="+mn-lt"/>
          <a:ea typeface="+mn-ea"/>
          <a:cs typeface="+mn-cs"/>
        </a:defRPr>
      </a:lvl8pPr>
      <a:lvl9pPr marL="3882417" indent="-228366" algn="l" rtl="0" eaLnBrk="1" latinLnBrk="0" hangingPunct="1">
        <a:spcBef>
          <a:spcPct val="20000"/>
        </a:spcBef>
        <a:buChar char="•"/>
        <a:defRPr sz="2025">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6734" algn="l" rtl="0" eaLnBrk="1" hangingPunct="1">
        <a:defRPr>
          <a:solidFill>
            <a:schemeClr val="tx1"/>
          </a:solidFill>
          <a:latin typeface="+mn-lt"/>
          <a:ea typeface="+mn-ea"/>
          <a:cs typeface="+mn-cs"/>
        </a:defRPr>
      </a:lvl2pPr>
      <a:lvl3pPr marL="913523" algn="l" rtl="0" eaLnBrk="1" hangingPunct="1">
        <a:defRPr>
          <a:solidFill>
            <a:schemeClr val="tx1"/>
          </a:solidFill>
          <a:latin typeface="+mn-lt"/>
          <a:ea typeface="+mn-ea"/>
          <a:cs typeface="+mn-cs"/>
        </a:defRPr>
      </a:lvl3pPr>
      <a:lvl4pPr marL="1370274" algn="l" rtl="0" eaLnBrk="1" hangingPunct="1">
        <a:defRPr>
          <a:solidFill>
            <a:schemeClr val="tx1"/>
          </a:solidFill>
          <a:latin typeface="+mn-lt"/>
          <a:ea typeface="+mn-ea"/>
          <a:cs typeface="+mn-cs"/>
        </a:defRPr>
      </a:lvl4pPr>
      <a:lvl5pPr marL="1827044" algn="l" rtl="0" eaLnBrk="1" hangingPunct="1">
        <a:defRPr>
          <a:solidFill>
            <a:schemeClr val="tx1"/>
          </a:solidFill>
          <a:latin typeface="+mn-lt"/>
          <a:ea typeface="+mn-ea"/>
          <a:cs typeface="+mn-cs"/>
        </a:defRPr>
      </a:lvl5pPr>
      <a:lvl6pPr marL="2283777" algn="l" rtl="0" eaLnBrk="1" hangingPunct="1">
        <a:defRPr>
          <a:solidFill>
            <a:schemeClr val="tx1"/>
          </a:solidFill>
          <a:latin typeface="+mn-lt"/>
          <a:ea typeface="+mn-ea"/>
          <a:cs typeface="+mn-cs"/>
        </a:defRPr>
      </a:lvl6pPr>
      <a:lvl7pPr marL="2740511" algn="l" rtl="0" eaLnBrk="1" hangingPunct="1">
        <a:defRPr>
          <a:solidFill>
            <a:schemeClr val="tx1"/>
          </a:solidFill>
          <a:latin typeface="+mn-lt"/>
          <a:ea typeface="+mn-ea"/>
          <a:cs typeface="+mn-cs"/>
        </a:defRPr>
      </a:lvl7pPr>
      <a:lvl8pPr marL="3197280" algn="l" rtl="0" eaLnBrk="1" hangingPunct="1">
        <a:defRPr>
          <a:solidFill>
            <a:schemeClr val="tx1"/>
          </a:solidFill>
          <a:latin typeface="+mn-lt"/>
          <a:ea typeface="+mn-ea"/>
          <a:cs typeface="+mn-cs"/>
        </a:defRPr>
      </a:lvl8pPr>
      <a:lvl9pPr marL="3654037" algn="l" rtl="0" eaLnBrk="1" hangingPunct="1">
        <a:defRPr>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tiff"/><Relationship Id="rId7"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png"/><Relationship Id="rId10" Type="http://schemas.openxmlformats.org/officeDocument/2006/relationships/image" Target="../media/image9.tiff"/><Relationship Id="rId4" Type="http://schemas.openxmlformats.org/officeDocument/2006/relationships/image" Target="../media/image3.png"/><Relationship Id="rId9" Type="http://schemas.openxmlformats.org/officeDocument/2006/relationships/image" Target="../media/image8.tiff"/></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24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1.xml"/><Relationship Id="rId1" Type="http://schemas.openxmlformats.org/officeDocument/2006/relationships/slideLayout" Target="../slideLayouts/slideLayout247.xml"/><Relationship Id="rId5" Type="http://schemas.openxmlformats.org/officeDocument/2006/relationships/image" Target="../media/image16.tiff"/><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2.xml"/><Relationship Id="rId1" Type="http://schemas.openxmlformats.org/officeDocument/2006/relationships/slideLayout" Target="../slideLayouts/slideLayout247.xml"/><Relationship Id="rId4" Type="http://schemas.openxmlformats.org/officeDocument/2006/relationships/image" Target="../media/image18.tiff"/></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3.xml"/><Relationship Id="rId1" Type="http://schemas.openxmlformats.org/officeDocument/2006/relationships/slideLayout" Target="../slideLayouts/slideLayout24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47.xml"/><Relationship Id="rId4" Type="http://schemas.openxmlformats.org/officeDocument/2006/relationships/image" Target="../media/image21.tiff"/></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47.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hyperlink" Target="http://eicug.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47.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7.xml"/><Relationship Id="rId1" Type="http://schemas.openxmlformats.org/officeDocument/2006/relationships/slideLayout" Target="../slideLayouts/slideLayout247.xml"/></Relationships>
</file>

<file path=ppt/slides/_rels/slide1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8.xml"/><Relationship Id="rId1" Type="http://schemas.openxmlformats.org/officeDocument/2006/relationships/slideLayout" Target="../slideLayouts/slideLayout247.xml"/></Relationships>
</file>

<file path=ppt/slides/_rels/slide1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9.xml"/><Relationship Id="rId1" Type="http://schemas.openxmlformats.org/officeDocument/2006/relationships/slideLayout" Target="../slideLayouts/slideLayout24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47.xml"/></Relationships>
</file>

<file path=ppt/slides/_rels/slide2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0.xml"/><Relationship Id="rId1" Type="http://schemas.openxmlformats.org/officeDocument/2006/relationships/slideLayout" Target="../slideLayouts/slideLayout247.xml"/></Relationships>
</file>

<file path=ppt/slides/_rels/slide2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1.xml"/><Relationship Id="rId1" Type="http://schemas.openxmlformats.org/officeDocument/2006/relationships/slideLayout" Target="../slideLayouts/slideLayout247.xml"/></Relationships>
</file>

<file path=ppt/slides/_rels/slide2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2.xml"/><Relationship Id="rId1" Type="http://schemas.openxmlformats.org/officeDocument/2006/relationships/slideLayout" Target="../slideLayouts/slideLayout247.xml"/><Relationship Id="rId5" Type="http://schemas.openxmlformats.org/officeDocument/2006/relationships/image" Target="../media/image31.tiff"/><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3.xml"/><Relationship Id="rId1" Type="http://schemas.openxmlformats.org/officeDocument/2006/relationships/slideLayout" Target="../slideLayouts/slideLayout247.xml"/><Relationship Id="rId4" Type="http://schemas.openxmlformats.org/officeDocument/2006/relationships/hyperlink" Target="http://muoncollider.web.cern.ch"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4.xml"/><Relationship Id="rId1" Type="http://schemas.openxmlformats.org/officeDocument/2006/relationships/slideLayout" Target="../slideLayouts/slideLayout247.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5.xml"/><Relationship Id="rId1" Type="http://schemas.openxmlformats.org/officeDocument/2006/relationships/slideLayout" Target="../slideLayouts/slideLayout247.xml"/><Relationship Id="rId4" Type="http://schemas.openxmlformats.org/officeDocument/2006/relationships/image" Target="../media/image35.tiff"/></Relationships>
</file>

<file path=ppt/slides/_rels/slide26.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6.xml"/><Relationship Id="rId1" Type="http://schemas.openxmlformats.org/officeDocument/2006/relationships/slideLayout" Target="../slideLayouts/slideLayout247.xml"/><Relationship Id="rId6" Type="http://schemas.openxmlformats.org/officeDocument/2006/relationships/image" Target="../media/image39.tiff"/><Relationship Id="rId5" Type="http://schemas.openxmlformats.org/officeDocument/2006/relationships/image" Target="../media/image38.tiff"/><Relationship Id="rId4" Type="http://schemas.openxmlformats.org/officeDocument/2006/relationships/image" Target="../media/image37.tiff"/></Relationships>
</file>

<file path=ppt/slides/_rels/slide27.xml.rels><?xml version="1.0" encoding="UTF-8" standalone="yes"?>
<Relationships xmlns="http://schemas.openxmlformats.org/package/2006/relationships"><Relationship Id="rId3" Type="http://schemas.openxmlformats.org/officeDocument/2006/relationships/image" Target="../media/image36.tiff"/><Relationship Id="rId7" Type="http://schemas.openxmlformats.org/officeDocument/2006/relationships/image" Target="../media/image40.tiff"/><Relationship Id="rId2" Type="http://schemas.openxmlformats.org/officeDocument/2006/relationships/notesSlide" Target="../notesSlides/notesSlide27.xml"/><Relationship Id="rId1" Type="http://schemas.openxmlformats.org/officeDocument/2006/relationships/slideLayout" Target="../slideLayouts/slideLayout247.xml"/><Relationship Id="rId6" Type="http://schemas.openxmlformats.org/officeDocument/2006/relationships/image" Target="../media/image39.tiff"/><Relationship Id="rId5" Type="http://schemas.openxmlformats.org/officeDocument/2006/relationships/image" Target="../media/image38.tiff"/><Relationship Id="rId4" Type="http://schemas.openxmlformats.org/officeDocument/2006/relationships/image" Target="../media/image37.tiff"/></Relationships>
</file>

<file path=ppt/slides/_rels/slide2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8.xml"/><Relationship Id="rId1" Type="http://schemas.openxmlformats.org/officeDocument/2006/relationships/slideLayout" Target="../slideLayouts/slideLayout247.xml"/><Relationship Id="rId4" Type="http://schemas.openxmlformats.org/officeDocument/2006/relationships/image" Target="../media/image42.tiff"/></Relationships>
</file>

<file path=ppt/slides/_rels/slide2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9.xml"/><Relationship Id="rId1" Type="http://schemas.openxmlformats.org/officeDocument/2006/relationships/slideLayout" Target="../slideLayouts/slideLayout247.xml"/><Relationship Id="rId5" Type="http://schemas.openxmlformats.org/officeDocument/2006/relationships/image" Target="../media/image45.tiff"/><Relationship Id="rId4" Type="http://schemas.openxmlformats.org/officeDocument/2006/relationships/image" Target="../media/image44.tif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47.xml"/></Relationships>
</file>

<file path=ppt/slides/_rels/slide3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0.xml"/><Relationship Id="rId1" Type="http://schemas.openxmlformats.org/officeDocument/2006/relationships/slideLayout" Target="../slideLayouts/slideLayout247.xml"/><Relationship Id="rId5" Type="http://schemas.openxmlformats.org/officeDocument/2006/relationships/image" Target="../media/image45.tiff"/><Relationship Id="rId4" Type="http://schemas.openxmlformats.org/officeDocument/2006/relationships/image" Target="../media/image44.tiff"/></Relationships>
</file>

<file path=ppt/slides/_rels/slide31.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31.xml"/><Relationship Id="rId1" Type="http://schemas.openxmlformats.org/officeDocument/2006/relationships/slideLayout" Target="../slideLayouts/slideLayout247.xml"/></Relationships>
</file>

<file path=ppt/slides/_rels/slide32.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32.xml"/><Relationship Id="rId1" Type="http://schemas.openxmlformats.org/officeDocument/2006/relationships/slideLayout" Target="../slideLayouts/slideLayout247.xml"/></Relationships>
</file>

<file path=ppt/slides/_rels/slide33.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33.xml"/><Relationship Id="rId1" Type="http://schemas.openxmlformats.org/officeDocument/2006/relationships/slideLayout" Target="../slideLayouts/slideLayout247.xml"/></Relationships>
</file>

<file path=ppt/slides/_rels/slide34.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34.xml"/><Relationship Id="rId1" Type="http://schemas.openxmlformats.org/officeDocument/2006/relationships/slideLayout" Target="../slideLayouts/slideLayout247.xml"/></Relationships>
</file>

<file path=ppt/slides/_rels/slide35.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35.xml"/><Relationship Id="rId1" Type="http://schemas.openxmlformats.org/officeDocument/2006/relationships/slideLayout" Target="../slideLayouts/slideLayout247.xml"/></Relationships>
</file>

<file path=ppt/slides/_rels/slide36.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6.xml"/><Relationship Id="rId1" Type="http://schemas.openxmlformats.org/officeDocument/2006/relationships/slideLayout" Target="../slideLayouts/slideLayout247.xml"/></Relationships>
</file>

<file path=ppt/slides/_rels/slide37.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7.xml"/><Relationship Id="rId1" Type="http://schemas.openxmlformats.org/officeDocument/2006/relationships/slideLayout" Target="../slideLayouts/slideLayout247.xml"/></Relationships>
</file>

<file path=ppt/slides/_rels/slide38.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8.xml"/><Relationship Id="rId1" Type="http://schemas.openxmlformats.org/officeDocument/2006/relationships/slideLayout" Target="../slideLayouts/slideLayout247.xml"/><Relationship Id="rId4" Type="http://schemas.openxmlformats.org/officeDocument/2006/relationships/image" Target="../media/image49.tiff"/></Relationships>
</file>

<file path=ppt/slides/_rels/slide3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9.xml"/><Relationship Id="rId1" Type="http://schemas.openxmlformats.org/officeDocument/2006/relationships/slideLayout" Target="../slideLayouts/slideLayout247.xml"/><Relationship Id="rId6" Type="http://schemas.openxmlformats.org/officeDocument/2006/relationships/image" Target="../media/image53.png"/><Relationship Id="rId5" Type="http://schemas.openxmlformats.org/officeDocument/2006/relationships/image" Target="../media/image52.tiff"/><Relationship Id="rId4" Type="http://schemas.openxmlformats.org/officeDocument/2006/relationships/image" Target="../media/image51.tif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47.xml"/></Relationships>
</file>

<file path=ppt/slides/_rels/slide4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40.xml"/><Relationship Id="rId1" Type="http://schemas.openxmlformats.org/officeDocument/2006/relationships/slideLayout" Target="../slideLayouts/slideLayout247.xml"/><Relationship Id="rId6" Type="http://schemas.openxmlformats.org/officeDocument/2006/relationships/image" Target="../media/image53.png"/><Relationship Id="rId5" Type="http://schemas.openxmlformats.org/officeDocument/2006/relationships/image" Target="../media/image52.tiff"/><Relationship Id="rId4" Type="http://schemas.openxmlformats.org/officeDocument/2006/relationships/image" Target="../media/image51.tiff"/></Relationships>
</file>

<file path=ppt/slides/_rels/slide4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1.xml"/><Relationship Id="rId1" Type="http://schemas.openxmlformats.org/officeDocument/2006/relationships/slideLayout" Target="../slideLayouts/slideLayout24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7.xml"/></Relationships>
</file>

<file path=ppt/slides/_rels/slide46.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46.xml"/><Relationship Id="rId1" Type="http://schemas.openxmlformats.org/officeDocument/2006/relationships/slideLayout" Target="../slideLayouts/slideLayout247.xml"/></Relationships>
</file>

<file path=ppt/slides/_rels/slide47.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47.xml"/><Relationship Id="rId1" Type="http://schemas.openxmlformats.org/officeDocument/2006/relationships/slideLayout" Target="../slideLayouts/slideLayout247.xml"/></Relationships>
</file>

<file path=ppt/slides/_rels/slide48.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48.xml"/><Relationship Id="rId1" Type="http://schemas.openxmlformats.org/officeDocument/2006/relationships/slideLayout" Target="../slideLayouts/slideLayout247.xml"/></Relationships>
</file>

<file path=ppt/slides/_rels/slide49.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49.xml"/><Relationship Id="rId1" Type="http://schemas.openxmlformats.org/officeDocument/2006/relationships/slideLayout" Target="../slideLayouts/slideLayout2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7.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0.xml"/><Relationship Id="rId1" Type="http://schemas.openxmlformats.org/officeDocument/2006/relationships/slideLayout" Target="../slideLayouts/slideLayout247.xml"/><Relationship Id="rId5" Type="http://schemas.openxmlformats.org/officeDocument/2006/relationships/image" Target="../media/image57.tiff"/><Relationship Id="rId4" Type="http://schemas.openxmlformats.org/officeDocument/2006/relationships/image" Target="../media/image56.tiff"/></Relationships>
</file>

<file path=ppt/slides/_rels/slide51.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51.xml"/><Relationship Id="rId1" Type="http://schemas.openxmlformats.org/officeDocument/2006/relationships/slideLayout" Target="../slideLayouts/slideLayout247.xml"/><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52.xml"/><Relationship Id="rId1" Type="http://schemas.openxmlformats.org/officeDocument/2006/relationships/slideLayout" Target="../slideLayouts/slideLayout247.xml"/><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53.xml"/><Relationship Id="rId1" Type="http://schemas.openxmlformats.org/officeDocument/2006/relationships/slideLayout" Target="../slideLayouts/slideLayout247.xml"/><Relationship Id="rId4" Type="http://schemas.openxmlformats.org/officeDocument/2006/relationships/image" Target="../media/image61.tiff"/></Relationships>
</file>

<file path=ppt/slides/_rels/slide54.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54.xml"/><Relationship Id="rId1" Type="http://schemas.openxmlformats.org/officeDocument/2006/relationships/slideLayout" Target="../slideLayouts/slideLayout24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4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4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7.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247.xml"/><Relationship Id="rId4" Type="http://schemas.openxmlformats.org/officeDocument/2006/relationships/image" Target="../media/image12.tiff"/></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247.xml"/><Relationship Id="rId4" Type="http://schemas.openxmlformats.org/officeDocument/2006/relationships/image" Target="../media/image12.tiff"/></Relationships>
</file>

<file path=ppt/slides/_rels/slide9.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9.xml"/><Relationship Id="rId1" Type="http://schemas.openxmlformats.org/officeDocument/2006/relationships/slideLayout" Target="../slideLayouts/slideLayout24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3AD390-6883-574A-880A-AD2038478A25}"/>
              </a:ext>
            </a:extLst>
          </p:cNvPr>
          <p:cNvPicPr>
            <a:picLocks noChangeAspect="1"/>
          </p:cNvPicPr>
          <p:nvPr/>
        </p:nvPicPr>
        <p:blipFill>
          <a:blip r:embed="rId3"/>
          <a:stretch>
            <a:fillRect/>
          </a:stretch>
        </p:blipFill>
        <p:spPr>
          <a:xfrm>
            <a:off x="0" y="2286"/>
            <a:ext cx="9144000" cy="4855464"/>
          </a:xfrm>
          <a:prstGeom prst="rect">
            <a:avLst/>
          </a:prstGeom>
        </p:spPr>
      </p:pic>
      <p:sp>
        <p:nvSpPr>
          <p:cNvPr id="14" name="Rectangle 13">
            <a:extLst>
              <a:ext uri="{FF2B5EF4-FFF2-40B4-BE49-F238E27FC236}">
                <a16:creationId xmlns:a16="http://schemas.microsoft.com/office/drawing/2014/main" id="{5446BA81-BB7D-6D43-A7CD-67C6F18BEACB}"/>
              </a:ext>
            </a:extLst>
          </p:cNvPr>
          <p:cNvSpPr/>
          <p:nvPr/>
        </p:nvSpPr>
        <p:spPr>
          <a:xfrm>
            <a:off x="0" y="514350"/>
            <a:ext cx="9144000" cy="721840"/>
          </a:xfrm>
          <a:prstGeom prst="rect">
            <a:avLst/>
          </a:prstGeom>
          <a:solidFill>
            <a:schemeClr val="tx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1388" tIns="45694" rIns="91388" bIns="45694" rtlCol="0" anchor="ctr"/>
          <a:lstStyle/>
          <a:p>
            <a:pPr algn="ctr"/>
            <a:r>
              <a:rPr lang="en-US" sz="4800" b="1" dirty="0">
                <a:solidFill>
                  <a:srgbClr val="000090"/>
                </a:solidFill>
                <a:latin typeface="Calibri" panose="020F0502020204030204" pitchFamily="34" charset="0"/>
                <a:cs typeface="Calibri" panose="020F0502020204030204" pitchFamily="34" charset="0"/>
              </a:rPr>
              <a:t>Future Collider Projects</a:t>
            </a:r>
          </a:p>
        </p:txBody>
      </p:sp>
      <p:sp>
        <p:nvSpPr>
          <p:cNvPr id="15" name="Right Triangle 14">
            <a:extLst>
              <a:ext uri="{FF2B5EF4-FFF2-40B4-BE49-F238E27FC236}">
                <a16:creationId xmlns:a16="http://schemas.microsoft.com/office/drawing/2014/main" id="{1D18C223-5BC8-9E49-8E9C-37165643610B}"/>
              </a:ext>
            </a:extLst>
          </p:cNvPr>
          <p:cNvSpPr/>
          <p:nvPr/>
        </p:nvSpPr>
        <p:spPr>
          <a:xfrm>
            <a:off x="8466" y="2952750"/>
            <a:ext cx="2506134" cy="2205569"/>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1388" tIns="45694" rIns="91388" bIns="45694" rtlCol="0" anchor="ctr"/>
          <a:lstStyle/>
          <a:p>
            <a:pPr algn="ctr"/>
            <a:endParaRPr lang="en-US"/>
          </a:p>
        </p:txBody>
      </p:sp>
      <p:pic>
        <p:nvPicPr>
          <p:cNvPr id="22" name="Picture 21">
            <a:extLst>
              <a:ext uri="{FF2B5EF4-FFF2-40B4-BE49-F238E27FC236}">
                <a16:creationId xmlns:a16="http://schemas.microsoft.com/office/drawing/2014/main" id="{9A531662-F4B8-174B-9C95-39E087DE520E}"/>
              </a:ext>
            </a:extLst>
          </p:cNvPr>
          <p:cNvPicPr>
            <a:picLocks noChangeAspect="1"/>
          </p:cNvPicPr>
          <p:nvPr/>
        </p:nvPicPr>
        <p:blipFill rotWithShape="1">
          <a:blip r:embed="rId4"/>
          <a:srcRect l="17860" t="7227" r="19981" b="8858"/>
          <a:stretch/>
        </p:blipFill>
        <p:spPr>
          <a:xfrm>
            <a:off x="228600" y="4526278"/>
            <a:ext cx="609600" cy="560072"/>
          </a:xfrm>
          <a:prstGeom prst="rect">
            <a:avLst/>
          </a:prstGeom>
        </p:spPr>
      </p:pic>
      <p:pic>
        <p:nvPicPr>
          <p:cNvPr id="23" name="Picture 22">
            <a:extLst>
              <a:ext uri="{FF2B5EF4-FFF2-40B4-BE49-F238E27FC236}">
                <a16:creationId xmlns:a16="http://schemas.microsoft.com/office/drawing/2014/main" id="{8A3DACE2-AF08-1849-BB66-CCFF8D0C939E}"/>
              </a:ext>
            </a:extLst>
          </p:cNvPr>
          <p:cNvPicPr>
            <a:picLocks noChangeAspect="1"/>
          </p:cNvPicPr>
          <p:nvPr/>
        </p:nvPicPr>
        <p:blipFill>
          <a:blip r:embed="rId5"/>
          <a:stretch>
            <a:fillRect/>
          </a:stretch>
        </p:blipFill>
        <p:spPr>
          <a:xfrm>
            <a:off x="152405" y="4019550"/>
            <a:ext cx="990595" cy="399540"/>
          </a:xfrm>
          <a:prstGeom prst="rect">
            <a:avLst/>
          </a:prstGeom>
        </p:spPr>
      </p:pic>
      <p:pic>
        <p:nvPicPr>
          <p:cNvPr id="28" name="Picture 27">
            <a:extLst>
              <a:ext uri="{FF2B5EF4-FFF2-40B4-BE49-F238E27FC236}">
                <a16:creationId xmlns:a16="http://schemas.microsoft.com/office/drawing/2014/main" id="{F0BC7C91-A110-B645-BC33-021363F15C18}"/>
              </a:ext>
            </a:extLst>
          </p:cNvPr>
          <p:cNvPicPr>
            <a:picLocks noChangeAspect="1"/>
          </p:cNvPicPr>
          <p:nvPr/>
        </p:nvPicPr>
        <p:blipFill>
          <a:blip r:embed="rId6"/>
          <a:stretch>
            <a:fillRect/>
          </a:stretch>
        </p:blipFill>
        <p:spPr>
          <a:xfrm>
            <a:off x="76200" y="3638550"/>
            <a:ext cx="721506" cy="282028"/>
          </a:xfrm>
          <a:prstGeom prst="rect">
            <a:avLst/>
          </a:prstGeom>
        </p:spPr>
      </p:pic>
      <p:sp>
        <p:nvSpPr>
          <p:cNvPr id="29" name="Rectangle 28">
            <a:extLst>
              <a:ext uri="{FF2B5EF4-FFF2-40B4-BE49-F238E27FC236}">
                <a16:creationId xmlns:a16="http://schemas.microsoft.com/office/drawing/2014/main" id="{79B385E4-76C5-7343-9CB8-00757D7427BD}"/>
              </a:ext>
            </a:extLst>
          </p:cNvPr>
          <p:cNvSpPr/>
          <p:nvPr/>
        </p:nvSpPr>
        <p:spPr>
          <a:xfrm>
            <a:off x="1676400" y="4436480"/>
            <a:ext cx="7467600" cy="721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0" name="Picture 29">
            <a:extLst>
              <a:ext uri="{FF2B5EF4-FFF2-40B4-BE49-F238E27FC236}">
                <a16:creationId xmlns:a16="http://schemas.microsoft.com/office/drawing/2014/main" id="{1F5BE5CA-1F0B-A243-AE81-765EB9EBBC3B}"/>
              </a:ext>
            </a:extLst>
          </p:cNvPr>
          <p:cNvPicPr>
            <a:picLocks noChangeAspect="1"/>
          </p:cNvPicPr>
          <p:nvPr/>
        </p:nvPicPr>
        <p:blipFill>
          <a:blip r:embed="rId7"/>
          <a:stretch>
            <a:fillRect/>
          </a:stretch>
        </p:blipFill>
        <p:spPr>
          <a:xfrm>
            <a:off x="6120319" y="4488363"/>
            <a:ext cx="2895600" cy="667119"/>
          </a:xfrm>
          <a:prstGeom prst="rect">
            <a:avLst/>
          </a:prstGeom>
        </p:spPr>
      </p:pic>
      <p:pic>
        <p:nvPicPr>
          <p:cNvPr id="31" name="Picture 30">
            <a:extLst>
              <a:ext uri="{FF2B5EF4-FFF2-40B4-BE49-F238E27FC236}">
                <a16:creationId xmlns:a16="http://schemas.microsoft.com/office/drawing/2014/main" id="{BA37FD18-5959-4144-A040-AB29D56D8A89}"/>
              </a:ext>
            </a:extLst>
          </p:cNvPr>
          <p:cNvPicPr>
            <a:picLocks noChangeAspect="1"/>
          </p:cNvPicPr>
          <p:nvPr/>
        </p:nvPicPr>
        <p:blipFill>
          <a:blip r:embed="rId8"/>
          <a:stretch>
            <a:fillRect/>
          </a:stretch>
        </p:blipFill>
        <p:spPr>
          <a:xfrm>
            <a:off x="990600" y="4552950"/>
            <a:ext cx="838200" cy="530424"/>
          </a:xfrm>
          <a:prstGeom prst="rect">
            <a:avLst/>
          </a:prstGeom>
        </p:spPr>
      </p:pic>
      <p:pic>
        <p:nvPicPr>
          <p:cNvPr id="32" name="Picture 31">
            <a:extLst>
              <a:ext uri="{FF2B5EF4-FFF2-40B4-BE49-F238E27FC236}">
                <a16:creationId xmlns:a16="http://schemas.microsoft.com/office/drawing/2014/main" id="{6DF9CA7C-C828-F34E-BC98-6A1BC61AA82C}"/>
              </a:ext>
            </a:extLst>
          </p:cNvPr>
          <p:cNvPicPr>
            <a:picLocks noChangeAspect="1"/>
          </p:cNvPicPr>
          <p:nvPr/>
        </p:nvPicPr>
        <p:blipFill>
          <a:blip r:embed="rId9"/>
          <a:stretch>
            <a:fillRect/>
          </a:stretch>
        </p:blipFill>
        <p:spPr>
          <a:xfrm>
            <a:off x="2057400" y="4552950"/>
            <a:ext cx="596900" cy="383722"/>
          </a:xfrm>
          <a:prstGeom prst="rect">
            <a:avLst/>
          </a:prstGeom>
        </p:spPr>
      </p:pic>
      <p:sp>
        <p:nvSpPr>
          <p:cNvPr id="33" name="TextBox 32">
            <a:extLst>
              <a:ext uri="{FF2B5EF4-FFF2-40B4-BE49-F238E27FC236}">
                <a16:creationId xmlns:a16="http://schemas.microsoft.com/office/drawing/2014/main" id="{A2717C75-8703-CC4F-8294-A37CC6042401}"/>
              </a:ext>
            </a:extLst>
          </p:cNvPr>
          <p:cNvSpPr txBox="1"/>
          <p:nvPr/>
        </p:nvSpPr>
        <p:spPr>
          <a:xfrm>
            <a:off x="6808466" y="2876550"/>
            <a:ext cx="2335534" cy="615501"/>
          </a:xfrm>
          <a:prstGeom prst="rect">
            <a:avLst/>
          </a:prstGeom>
          <a:noFill/>
        </p:spPr>
        <p:txBody>
          <a:bodyPr wrap="none" lIns="91388" tIns="45694" rIns="91388" bIns="45694" rtlCol="0">
            <a:spAutoFit/>
          </a:bodyPr>
          <a:lstStyle/>
          <a:p>
            <a:pPr algn="ctr"/>
            <a:r>
              <a:rPr lang="en-US" i="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Jorgen </a:t>
            </a:r>
            <a:r>
              <a:rPr lang="en-US" i="1" dirty="0" err="1">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D’Hondt</a:t>
            </a:r>
            <a:endParaRPr lang="en-US" i="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a:p>
            <a:pPr algn="ctr"/>
            <a:r>
              <a:rPr lang="en-US" sz="1600" i="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Vrije Universiteit Brussel   </a:t>
            </a:r>
          </a:p>
        </p:txBody>
      </p:sp>
      <p:pic>
        <p:nvPicPr>
          <p:cNvPr id="4" name="Picture 3">
            <a:extLst>
              <a:ext uri="{FF2B5EF4-FFF2-40B4-BE49-F238E27FC236}">
                <a16:creationId xmlns:a16="http://schemas.microsoft.com/office/drawing/2014/main" id="{D7837CDF-DE1C-8043-970E-B4051360E752}"/>
              </a:ext>
            </a:extLst>
          </p:cNvPr>
          <p:cNvPicPr>
            <a:picLocks noChangeAspect="1"/>
          </p:cNvPicPr>
          <p:nvPr/>
        </p:nvPicPr>
        <p:blipFill rotWithShape="1">
          <a:blip r:embed="rId10"/>
          <a:srcRect l="3715" t="-1" b="68680"/>
          <a:stretch/>
        </p:blipFill>
        <p:spPr>
          <a:xfrm>
            <a:off x="4419600" y="4917961"/>
            <a:ext cx="1772992" cy="238940"/>
          </a:xfrm>
          <a:prstGeom prst="rect">
            <a:avLst/>
          </a:prstGeom>
        </p:spPr>
      </p:pic>
    </p:spTree>
    <p:extLst>
      <p:ext uri="{BB962C8B-B14F-4D97-AF65-F5344CB8AC3E}">
        <p14:creationId xmlns:p14="http://schemas.microsoft.com/office/powerpoint/2010/main" val="2268782067"/>
      </p:ext>
    </p:extLst>
  </p:cSld>
  <p:clrMapOvr>
    <a:masterClrMapping/>
  </p:clrMapOvr>
  <p:transition advClick="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7925" y="4913554"/>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10</a:t>
            </a:fld>
            <a:endParaRPr lang="en-US" dirty="0">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8548109" cy="584775"/>
          </a:xfrm>
          <a:prstGeom prst="rect">
            <a:avLst/>
          </a:prstGeom>
          <a:noFill/>
        </p:spPr>
        <p:txBody>
          <a:bodyPr wrap="none" rtlCol="0">
            <a:spAutoFit/>
          </a:bodyPr>
          <a:lstStyle/>
          <a:p>
            <a:r>
              <a:rPr lang="en-BE" sz="3200" dirty="0">
                <a:latin typeface="+mn-lt"/>
              </a:rPr>
              <a:t>From the LHC to the High-Luminosity LHC @ CERN</a:t>
            </a:r>
          </a:p>
        </p:txBody>
      </p:sp>
      <p:pic>
        <p:nvPicPr>
          <p:cNvPr id="4" name="Picture 3">
            <a:extLst>
              <a:ext uri="{FF2B5EF4-FFF2-40B4-BE49-F238E27FC236}">
                <a16:creationId xmlns:a16="http://schemas.microsoft.com/office/drawing/2014/main" id="{63A4181A-FE60-A244-9058-353C46C4A742}"/>
              </a:ext>
            </a:extLst>
          </p:cNvPr>
          <p:cNvPicPr>
            <a:picLocks noChangeAspect="1"/>
          </p:cNvPicPr>
          <p:nvPr/>
        </p:nvPicPr>
        <p:blipFill>
          <a:blip r:embed="rId3"/>
          <a:stretch>
            <a:fillRect/>
          </a:stretch>
        </p:blipFill>
        <p:spPr>
          <a:xfrm>
            <a:off x="1447800" y="1257735"/>
            <a:ext cx="6419687" cy="3219015"/>
          </a:xfrm>
          <a:prstGeom prst="rect">
            <a:avLst/>
          </a:prstGeom>
        </p:spPr>
      </p:pic>
      <p:sp>
        <p:nvSpPr>
          <p:cNvPr id="6" name="TextBox 5">
            <a:extLst>
              <a:ext uri="{FF2B5EF4-FFF2-40B4-BE49-F238E27FC236}">
                <a16:creationId xmlns:a16="http://schemas.microsoft.com/office/drawing/2014/main" id="{B23FAB12-A549-8E41-AD15-C8722FA554B7}"/>
              </a:ext>
            </a:extLst>
          </p:cNvPr>
          <p:cNvSpPr txBox="1"/>
          <p:nvPr/>
        </p:nvSpPr>
        <p:spPr>
          <a:xfrm>
            <a:off x="6779106" y="4262536"/>
            <a:ext cx="1188146" cy="253916"/>
          </a:xfrm>
          <a:prstGeom prst="rect">
            <a:avLst/>
          </a:prstGeom>
          <a:noFill/>
        </p:spPr>
        <p:txBody>
          <a:bodyPr wrap="none" rtlCol="0">
            <a:spAutoFit/>
          </a:bodyPr>
          <a:lstStyle/>
          <a:p>
            <a:r>
              <a:rPr lang="en-GB" sz="1000" dirty="0">
                <a:solidFill>
                  <a:schemeClr val="accent6">
                    <a:lumMod val="75000"/>
                  </a:schemeClr>
                </a:solidFill>
              </a:rPr>
              <a:t>[CERN Courier]</a:t>
            </a:r>
            <a:endParaRPr lang="en-BE" sz="1000" dirty="0">
              <a:solidFill>
                <a:schemeClr val="accent6">
                  <a:lumMod val="75000"/>
                </a:schemeClr>
              </a:solidFill>
            </a:endParaRPr>
          </a:p>
        </p:txBody>
      </p:sp>
      <p:pic>
        <p:nvPicPr>
          <p:cNvPr id="7" name="Picture 6">
            <a:extLst>
              <a:ext uri="{FF2B5EF4-FFF2-40B4-BE49-F238E27FC236}">
                <a16:creationId xmlns:a16="http://schemas.microsoft.com/office/drawing/2014/main" id="{D19DBD66-D3D0-924A-B1E0-F0A2C60A627D}"/>
              </a:ext>
            </a:extLst>
          </p:cNvPr>
          <p:cNvPicPr>
            <a:picLocks noChangeAspect="1"/>
          </p:cNvPicPr>
          <p:nvPr/>
        </p:nvPicPr>
        <p:blipFill>
          <a:blip r:embed="rId4"/>
          <a:stretch>
            <a:fillRect/>
          </a:stretch>
        </p:blipFill>
        <p:spPr>
          <a:xfrm>
            <a:off x="2686051" y="4571565"/>
            <a:ext cx="5258377" cy="537717"/>
          </a:xfrm>
          <a:prstGeom prst="rect">
            <a:avLst/>
          </a:prstGeom>
        </p:spPr>
      </p:pic>
      <p:sp>
        <p:nvSpPr>
          <p:cNvPr id="5" name="TextBox 4">
            <a:extLst>
              <a:ext uri="{FF2B5EF4-FFF2-40B4-BE49-F238E27FC236}">
                <a16:creationId xmlns:a16="http://schemas.microsoft.com/office/drawing/2014/main" id="{FB9C6120-3162-024E-BF1C-E76269E0088A}"/>
              </a:ext>
            </a:extLst>
          </p:cNvPr>
          <p:cNvSpPr txBox="1"/>
          <p:nvPr/>
        </p:nvSpPr>
        <p:spPr>
          <a:xfrm>
            <a:off x="78850" y="742950"/>
            <a:ext cx="1348239" cy="584775"/>
          </a:xfrm>
          <a:prstGeom prst="rect">
            <a:avLst/>
          </a:prstGeom>
          <a:solidFill>
            <a:schemeClr val="accent6">
              <a:lumMod val="20000"/>
              <a:lumOff val="80000"/>
            </a:schemeClr>
          </a:solidFill>
          <a:ln w="28575">
            <a:solidFill>
              <a:srgbClr val="C00000"/>
            </a:solidFill>
          </a:ln>
        </p:spPr>
        <p:txBody>
          <a:bodyPr wrap="square" rtlCol="0">
            <a:spAutoFit/>
          </a:bodyPr>
          <a:lstStyle/>
          <a:p>
            <a:r>
              <a:rPr lang="en-GB" sz="1600" dirty="0">
                <a:solidFill>
                  <a:srgbClr val="C00000"/>
                </a:solidFill>
                <a:latin typeface="+mn-lt"/>
              </a:rPr>
              <a:t>excavation mostly done</a:t>
            </a:r>
          </a:p>
        </p:txBody>
      </p:sp>
      <p:sp>
        <p:nvSpPr>
          <p:cNvPr id="9" name="TextBox 8">
            <a:extLst>
              <a:ext uri="{FF2B5EF4-FFF2-40B4-BE49-F238E27FC236}">
                <a16:creationId xmlns:a16="http://schemas.microsoft.com/office/drawing/2014/main" id="{EB316197-F024-224D-81E3-94C37006A836}"/>
              </a:ext>
            </a:extLst>
          </p:cNvPr>
          <p:cNvSpPr txBox="1"/>
          <p:nvPr/>
        </p:nvSpPr>
        <p:spPr>
          <a:xfrm>
            <a:off x="55489" y="3950255"/>
            <a:ext cx="1371600" cy="1077218"/>
          </a:xfrm>
          <a:prstGeom prst="rect">
            <a:avLst/>
          </a:prstGeom>
          <a:solidFill>
            <a:schemeClr val="accent6">
              <a:lumMod val="20000"/>
              <a:lumOff val="80000"/>
            </a:schemeClr>
          </a:solidFill>
          <a:ln w="28575">
            <a:solidFill>
              <a:srgbClr val="C00000"/>
            </a:solidFill>
          </a:ln>
        </p:spPr>
        <p:txBody>
          <a:bodyPr wrap="square" rtlCol="0">
            <a:spAutoFit/>
          </a:bodyPr>
          <a:lstStyle/>
          <a:p>
            <a:r>
              <a:rPr lang="en-GB" sz="1600" dirty="0">
                <a:solidFill>
                  <a:srgbClr val="C00000"/>
                </a:solidFill>
                <a:latin typeface="+mn-lt"/>
              </a:rPr>
              <a:t>60m system demonstrator</a:t>
            </a:r>
          </a:p>
          <a:p>
            <a:r>
              <a:rPr lang="en-GB" sz="1600" dirty="0">
                <a:solidFill>
                  <a:srgbClr val="C00000"/>
                </a:solidFill>
                <a:latin typeface="+mn-lt"/>
              </a:rPr>
              <a:t>successful (CERN)</a:t>
            </a:r>
          </a:p>
        </p:txBody>
      </p:sp>
      <p:sp>
        <p:nvSpPr>
          <p:cNvPr id="10" name="TextBox 9">
            <a:extLst>
              <a:ext uri="{FF2B5EF4-FFF2-40B4-BE49-F238E27FC236}">
                <a16:creationId xmlns:a16="http://schemas.microsoft.com/office/drawing/2014/main" id="{6452BDCC-2317-EC46-8591-FD2A9B8CB2AA}"/>
              </a:ext>
            </a:extLst>
          </p:cNvPr>
          <p:cNvSpPr txBox="1"/>
          <p:nvPr/>
        </p:nvSpPr>
        <p:spPr>
          <a:xfrm>
            <a:off x="3429000" y="767775"/>
            <a:ext cx="2133600" cy="584775"/>
          </a:xfrm>
          <a:prstGeom prst="rect">
            <a:avLst/>
          </a:prstGeom>
          <a:solidFill>
            <a:schemeClr val="accent6">
              <a:lumMod val="20000"/>
              <a:lumOff val="80000"/>
            </a:schemeClr>
          </a:solidFill>
          <a:ln w="28575">
            <a:solidFill>
              <a:srgbClr val="C00000"/>
            </a:solidFill>
          </a:ln>
        </p:spPr>
        <p:txBody>
          <a:bodyPr wrap="square" rtlCol="0">
            <a:spAutoFit/>
          </a:bodyPr>
          <a:lstStyle/>
          <a:p>
            <a:pPr algn="ctr"/>
            <a:r>
              <a:rPr lang="en-GB" sz="1600" dirty="0">
                <a:solidFill>
                  <a:srgbClr val="C00000"/>
                </a:solidFill>
                <a:latin typeface="+mn-lt"/>
              </a:rPr>
              <a:t>successfully tested (US)</a:t>
            </a:r>
          </a:p>
          <a:p>
            <a:pPr algn="ctr"/>
            <a:r>
              <a:rPr lang="en-GB" sz="1600" dirty="0">
                <a:solidFill>
                  <a:srgbClr val="C00000"/>
                </a:solidFill>
                <a:latin typeface="+mn-lt"/>
              </a:rPr>
              <a:t>production ongoing</a:t>
            </a:r>
          </a:p>
        </p:txBody>
      </p:sp>
      <p:cxnSp>
        <p:nvCxnSpPr>
          <p:cNvPr id="11" name="Straight Arrow Connector 10">
            <a:extLst>
              <a:ext uri="{FF2B5EF4-FFF2-40B4-BE49-F238E27FC236}">
                <a16:creationId xmlns:a16="http://schemas.microsoft.com/office/drawing/2014/main" id="{008A9E60-E2A5-4F44-A6AA-09C035042F32}"/>
              </a:ext>
            </a:extLst>
          </p:cNvPr>
          <p:cNvCxnSpPr>
            <a:cxnSpLocks/>
            <a:stCxn id="10" idx="2"/>
          </p:cNvCxnSpPr>
          <p:nvPr/>
        </p:nvCxnSpPr>
        <p:spPr>
          <a:xfrm>
            <a:off x="4495800" y="1352550"/>
            <a:ext cx="161843" cy="1015425"/>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0709CC3-42AF-E44D-BFBE-597A802740AE}"/>
              </a:ext>
            </a:extLst>
          </p:cNvPr>
          <p:cNvCxnSpPr>
            <a:cxnSpLocks/>
            <a:stCxn id="5" idx="2"/>
          </p:cNvCxnSpPr>
          <p:nvPr/>
        </p:nvCxnSpPr>
        <p:spPr>
          <a:xfrm>
            <a:off x="752970" y="1327725"/>
            <a:ext cx="751566" cy="329625"/>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2101DAA-18EC-5946-A784-FB9614F9B4FD}"/>
              </a:ext>
            </a:extLst>
          </p:cNvPr>
          <p:cNvCxnSpPr>
            <a:cxnSpLocks/>
            <a:stCxn id="9" idx="0"/>
          </p:cNvCxnSpPr>
          <p:nvPr/>
        </p:nvCxnSpPr>
        <p:spPr>
          <a:xfrm flipV="1">
            <a:off x="741289" y="3181350"/>
            <a:ext cx="763247" cy="768905"/>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061CB29-3380-4B4A-9F42-6A709FC6F966}"/>
              </a:ext>
            </a:extLst>
          </p:cNvPr>
          <p:cNvSpPr txBox="1"/>
          <p:nvPr/>
        </p:nvSpPr>
        <p:spPr>
          <a:xfrm>
            <a:off x="8067017" y="1860428"/>
            <a:ext cx="990600" cy="1569660"/>
          </a:xfrm>
          <a:prstGeom prst="rect">
            <a:avLst/>
          </a:prstGeom>
          <a:solidFill>
            <a:schemeClr val="accent6">
              <a:lumMod val="20000"/>
              <a:lumOff val="80000"/>
            </a:schemeClr>
          </a:solidFill>
          <a:ln w="28575">
            <a:solidFill>
              <a:srgbClr val="C00000"/>
            </a:solidFill>
          </a:ln>
        </p:spPr>
        <p:txBody>
          <a:bodyPr wrap="square" rtlCol="0">
            <a:spAutoFit/>
          </a:bodyPr>
          <a:lstStyle/>
          <a:p>
            <a:pPr algn="r"/>
            <a:r>
              <a:rPr lang="en-GB" sz="1600" dirty="0">
                <a:solidFill>
                  <a:srgbClr val="C00000"/>
                </a:solidFill>
                <a:latin typeface="+mn-lt"/>
              </a:rPr>
              <a:t>ongoing tests on bench, some qualified (CERN)</a:t>
            </a:r>
          </a:p>
        </p:txBody>
      </p:sp>
      <p:cxnSp>
        <p:nvCxnSpPr>
          <p:cNvPr id="27" name="Straight Arrow Connector 26">
            <a:extLst>
              <a:ext uri="{FF2B5EF4-FFF2-40B4-BE49-F238E27FC236}">
                <a16:creationId xmlns:a16="http://schemas.microsoft.com/office/drawing/2014/main" id="{789D0762-F19D-304C-B62D-F5330006A44D}"/>
              </a:ext>
            </a:extLst>
          </p:cNvPr>
          <p:cNvCxnSpPr>
            <a:cxnSpLocks/>
          </p:cNvCxnSpPr>
          <p:nvPr/>
        </p:nvCxnSpPr>
        <p:spPr>
          <a:xfrm flipH="1">
            <a:off x="7620000" y="2190750"/>
            <a:ext cx="447018" cy="381000"/>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AB4CBB9-5F22-234B-9D2D-8D35AE7E6AF8}"/>
              </a:ext>
            </a:extLst>
          </p:cNvPr>
          <p:cNvSpPr txBox="1"/>
          <p:nvPr/>
        </p:nvSpPr>
        <p:spPr>
          <a:xfrm>
            <a:off x="7305025" y="711753"/>
            <a:ext cx="1752591" cy="584775"/>
          </a:xfrm>
          <a:prstGeom prst="rect">
            <a:avLst/>
          </a:prstGeom>
          <a:solidFill>
            <a:schemeClr val="accent6">
              <a:lumMod val="20000"/>
              <a:lumOff val="80000"/>
            </a:schemeClr>
          </a:solidFill>
          <a:ln w="28575">
            <a:solidFill>
              <a:srgbClr val="C00000"/>
            </a:solidFill>
          </a:ln>
        </p:spPr>
        <p:txBody>
          <a:bodyPr wrap="square" rtlCol="0">
            <a:spAutoFit/>
          </a:bodyPr>
          <a:lstStyle/>
          <a:p>
            <a:pPr algn="r"/>
            <a:r>
              <a:rPr lang="en-GB" sz="1600" dirty="0">
                <a:solidFill>
                  <a:srgbClr val="C00000"/>
                </a:solidFill>
                <a:latin typeface="+mn-lt"/>
              </a:rPr>
              <a:t>successfully tested at SPS (CERN)</a:t>
            </a:r>
          </a:p>
        </p:txBody>
      </p:sp>
      <p:cxnSp>
        <p:nvCxnSpPr>
          <p:cNvPr id="31" name="Straight Arrow Connector 30">
            <a:extLst>
              <a:ext uri="{FF2B5EF4-FFF2-40B4-BE49-F238E27FC236}">
                <a16:creationId xmlns:a16="http://schemas.microsoft.com/office/drawing/2014/main" id="{5E42B70C-C576-9740-B5AD-A88B08660667}"/>
              </a:ext>
            </a:extLst>
          </p:cNvPr>
          <p:cNvCxnSpPr>
            <a:cxnSpLocks/>
            <a:stCxn id="30" idx="1"/>
          </p:cNvCxnSpPr>
          <p:nvPr/>
        </p:nvCxnSpPr>
        <p:spPr>
          <a:xfrm flipH="1">
            <a:off x="6779106" y="1004141"/>
            <a:ext cx="525919" cy="348409"/>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1136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7925" y="4913554"/>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11</a:t>
            </a:fld>
            <a:endParaRPr lang="en-US" dirty="0">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8548109" cy="584775"/>
          </a:xfrm>
          <a:prstGeom prst="rect">
            <a:avLst/>
          </a:prstGeom>
          <a:noFill/>
        </p:spPr>
        <p:txBody>
          <a:bodyPr wrap="none" rtlCol="0">
            <a:spAutoFit/>
          </a:bodyPr>
          <a:lstStyle/>
          <a:p>
            <a:r>
              <a:rPr lang="en-BE" sz="3200" dirty="0">
                <a:latin typeface="+mn-lt"/>
              </a:rPr>
              <a:t>From the LHC to the High-Luminosity LHC @ CERN</a:t>
            </a:r>
          </a:p>
        </p:txBody>
      </p:sp>
      <p:pic>
        <p:nvPicPr>
          <p:cNvPr id="4" name="Picture 3">
            <a:extLst>
              <a:ext uri="{FF2B5EF4-FFF2-40B4-BE49-F238E27FC236}">
                <a16:creationId xmlns:a16="http://schemas.microsoft.com/office/drawing/2014/main" id="{63A4181A-FE60-A244-9058-353C46C4A742}"/>
              </a:ext>
            </a:extLst>
          </p:cNvPr>
          <p:cNvPicPr>
            <a:picLocks noChangeAspect="1"/>
          </p:cNvPicPr>
          <p:nvPr/>
        </p:nvPicPr>
        <p:blipFill>
          <a:blip r:embed="rId3"/>
          <a:stretch>
            <a:fillRect/>
          </a:stretch>
        </p:blipFill>
        <p:spPr>
          <a:xfrm>
            <a:off x="1447800" y="1257735"/>
            <a:ext cx="6419687" cy="3219015"/>
          </a:xfrm>
          <a:prstGeom prst="rect">
            <a:avLst/>
          </a:prstGeom>
        </p:spPr>
      </p:pic>
      <p:sp>
        <p:nvSpPr>
          <p:cNvPr id="6" name="TextBox 5">
            <a:extLst>
              <a:ext uri="{FF2B5EF4-FFF2-40B4-BE49-F238E27FC236}">
                <a16:creationId xmlns:a16="http://schemas.microsoft.com/office/drawing/2014/main" id="{B23FAB12-A549-8E41-AD15-C8722FA554B7}"/>
              </a:ext>
            </a:extLst>
          </p:cNvPr>
          <p:cNvSpPr txBox="1"/>
          <p:nvPr/>
        </p:nvSpPr>
        <p:spPr>
          <a:xfrm>
            <a:off x="6779106" y="4262536"/>
            <a:ext cx="1188146" cy="253916"/>
          </a:xfrm>
          <a:prstGeom prst="rect">
            <a:avLst/>
          </a:prstGeom>
          <a:noFill/>
        </p:spPr>
        <p:txBody>
          <a:bodyPr wrap="none" rtlCol="0">
            <a:spAutoFit/>
          </a:bodyPr>
          <a:lstStyle/>
          <a:p>
            <a:r>
              <a:rPr lang="en-GB" sz="1000" dirty="0">
                <a:solidFill>
                  <a:schemeClr val="accent6">
                    <a:lumMod val="75000"/>
                  </a:schemeClr>
                </a:solidFill>
              </a:rPr>
              <a:t>[CERN Courier]</a:t>
            </a:r>
            <a:endParaRPr lang="en-BE" sz="1000" dirty="0">
              <a:solidFill>
                <a:schemeClr val="accent6">
                  <a:lumMod val="75000"/>
                </a:schemeClr>
              </a:solidFill>
            </a:endParaRPr>
          </a:p>
        </p:txBody>
      </p:sp>
      <p:pic>
        <p:nvPicPr>
          <p:cNvPr id="7" name="Picture 6">
            <a:extLst>
              <a:ext uri="{FF2B5EF4-FFF2-40B4-BE49-F238E27FC236}">
                <a16:creationId xmlns:a16="http://schemas.microsoft.com/office/drawing/2014/main" id="{D19DBD66-D3D0-924A-B1E0-F0A2C60A627D}"/>
              </a:ext>
            </a:extLst>
          </p:cNvPr>
          <p:cNvPicPr>
            <a:picLocks noChangeAspect="1"/>
          </p:cNvPicPr>
          <p:nvPr/>
        </p:nvPicPr>
        <p:blipFill>
          <a:blip r:embed="rId4"/>
          <a:stretch>
            <a:fillRect/>
          </a:stretch>
        </p:blipFill>
        <p:spPr>
          <a:xfrm>
            <a:off x="2686051" y="4571565"/>
            <a:ext cx="5258377" cy="537717"/>
          </a:xfrm>
          <a:prstGeom prst="rect">
            <a:avLst/>
          </a:prstGeom>
        </p:spPr>
      </p:pic>
      <p:sp>
        <p:nvSpPr>
          <p:cNvPr id="5" name="TextBox 4">
            <a:extLst>
              <a:ext uri="{FF2B5EF4-FFF2-40B4-BE49-F238E27FC236}">
                <a16:creationId xmlns:a16="http://schemas.microsoft.com/office/drawing/2014/main" id="{FB9C6120-3162-024E-BF1C-E76269E0088A}"/>
              </a:ext>
            </a:extLst>
          </p:cNvPr>
          <p:cNvSpPr txBox="1"/>
          <p:nvPr/>
        </p:nvSpPr>
        <p:spPr>
          <a:xfrm>
            <a:off x="78850" y="742950"/>
            <a:ext cx="1348239" cy="584775"/>
          </a:xfrm>
          <a:prstGeom prst="rect">
            <a:avLst/>
          </a:prstGeom>
          <a:solidFill>
            <a:schemeClr val="accent6">
              <a:lumMod val="20000"/>
              <a:lumOff val="80000"/>
            </a:schemeClr>
          </a:solidFill>
          <a:ln w="28575">
            <a:solidFill>
              <a:srgbClr val="C00000"/>
            </a:solidFill>
          </a:ln>
        </p:spPr>
        <p:txBody>
          <a:bodyPr wrap="square" rtlCol="0">
            <a:spAutoFit/>
          </a:bodyPr>
          <a:lstStyle/>
          <a:p>
            <a:r>
              <a:rPr lang="en-GB" sz="1600" dirty="0">
                <a:solidFill>
                  <a:srgbClr val="C00000"/>
                </a:solidFill>
                <a:latin typeface="+mn-lt"/>
              </a:rPr>
              <a:t>excavation mostly done</a:t>
            </a:r>
          </a:p>
        </p:txBody>
      </p:sp>
      <p:sp>
        <p:nvSpPr>
          <p:cNvPr id="9" name="TextBox 8">
            <a:extLst>
              <a:ext uri="{FF2B5EF4-FFF2-40B4-BE49-F238E27FC236}">
                <a16:creationId xmlns:a16="http://schemas.microsoft.com/office/drawing/2014/main" id="{EB316197-F024-224D-81E3-94C37006A836}"/>
              </a:ext>
            </a:extLst>
          </p:cNvPr>
          <p:cNvSpPr txBox="1"/>
          <p:nvPr/>
        </p:nvSpPr>
        <p:spPr>
          <a:xfrm>
            <a:off x="55489" y="3950255"/>
            <a:ext cx="1371600" cy="1077218"/>
          </a:xfrm>
          <a:prstGeom prst="rect">
            <a:avLst/>
          </a:prstGeom>
          <a:solidFill>
            <a:schemeClr val="accent6">
              <a:lumMod val="20000"/>
              <a:lumOff val="80000"/>
            </a:schemeClr>
          </a:solidFill>
          <a:ln w="28575">
            <a:solidFill>
              <a:srgbClr val="C00000"/>
            </a:solidFill>
          </a:ln>
        </p:spPr>
        <p:txBody>
          <a:bodyPr wrap="square" rtlCol="0">
            <a:spAutoFit/>
          </a:bodyPr>
          <a:lstStyle/>
          <a:p>
            <a:r>
              <a:rPr lang="en-GB" sz="1600" dirty="0">
                <a:solidFill>
                  <a:srgbClr val="C00000"/>
                </a:solidFill>
                <a:latin typeface="+mn-lt"/>
              </a:rPr>
              <a:t>60m system demonstrator</a:t>
            </a:r>
          </a:p>
          <a:p>
            <a:r>
              <a:rPr lang="en-GB" sz="1600" dirty="0">
                <a:solidFill>
                  <a:srgbClr val="C00000"/>
                </a:solidFill>
                <a:latin typeface="+mn-lt"/>
              </a:rPr>
              <a:t>successful (CERN)</a:t>
            </a:r>
          </a:p>
        </p:txBody>
      </p:sp>
      <p:sp>
        <p:nvSpPr>
          <p:cNvPr id="10" name="TextBox 9">
            <a:extLst>
              <a:ext uri="{FF2B5EF4-FFF2-40B4-BE49-F238E27FC236}">
                <a16:creationId xmlns:a16="http://schemas.microsoft.com/office/drawing/2014/main" id="{6452BDCC-2317-EC46-8591-FD2A9B8CB2AA}"/>
              </a:ext>
            </a:extLst>
          </p:cNvPr>
          <p:cNvSpPr txBox="1"/>
          <p:nvPr/>
        </p:nvSpPr>
        <p:spPr>
          <a:xfrm>
            <a:off x="3429000" y="767775"/>
            <a:ext cx="2133600" cy="584775"/>
          </a:xfrm>
          <a:prstGeom prst="rect">
            <a:avLst/>
          </a:prstGeom>
          <a:solidFill>
            <a:schemeClr val="accent6">
              <a:lumMod val="20000"/>
              <a:lumOff val="80000"/>
            </a:schemeClr>
          </a:solidFill>
          <a:ln w="28575">
            <a:solidFill>
              <a:srgbClr val="C00000"/>
            </a:solidFill>
          </a:ln>
        </p:spPr>
        <p:txBody>
          <a:bodyPr wrap="square" rtlCol="0">
            <a:spAutoFit/>
          </a:bodyPr>
          <a:lstStyle/>
          <a:p>
            <a:pPr algn="ctr"/>
            <a:r>
              <a:rPr lang="en-GB" sz="1600" dirty="0">
                <a:solidFill>
                  <a:srgbClr val="C00000"/>
                </a:solidFill>
                <a:latin typeface="+mn-lt"/>
              </a:rPr>
              <a:t>successfully tested (US)</a:t>
            </a:r>
          </a:p>
          <a:p>
            <a:pPr algn="ctr"/>
            <a:r>
              <a:rPr lang="en-GB" sz="1600" dirty="0">
                <a:solidFill>
                  <a:srgbClr val="C00000"/>
                </a:solidFill>
                <a:latin typeface="+mn-lt"/>
              </a:rPr>
              <a:t>production ongoing</a:t>
            </a:r>
          </a:p>
        </p:txBody>
      </p:sp>
      <p:cxnSp>
        <p:nvCxnSpPr>
          <p:cNvPr id="11" name="Straight Arrow Connector 10">
            <a:extLst>
              <a:ext uri="{FF2B5EF4-FFF2-40B4-BE49-F238E27FC236}">
                <a16:creationId xmlns:a16="http://schemas.microsoft.com/office/drawing/2014/main" id="{008A9E60-E2A5-4F44-A6AA-09C035042F32}"/>
              </a:ext>
            </a:extLst>
          </p:cNvPr>
          <p:cNvCxnSpPr>
            <a:cxnSpLocks/>
            <a:stCxn id="10" idx="2"/>
          </p:cNvCxnSpPr>
          <p:nvPr/>
        </p:nvCxnSpPr>
        <p:spPr>
          <a:xfrm>
            <a:off x="4495800" y="1352550"/>
            <a:ext cx="161843" cy="1015425"/>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2101DAA-18EC-5946-A784-FB9614F9B4FD}"/>
              </a:ext>
            </a:extLst>
          </p:cNvPr>
          <p:cNvCxnSpPr>
            <a:cxnSpLocks/>
            <a:stCxn id="9" idx="0"/>
          </p:cNvCxnSpPr>
          <p:nvPr/>
        </p:nvCxnSpPr>
        <p:spPr>
          <a:xfrm flipV="1">
            <a:off x="741289" y="3181350"/>
            <a:ext cx="763247" cy="768905"/>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061CB29-3380-4B4A-9F42-6A709FC6F966}"/>
              </a:ext>
            </a:extLst>
          </p:cNvPr>
          <p:cNvSpPr txBox="1"/>
          <p:nvPr/>
        </p:nvSpPr>
        <p:spPr>
          <a:xfrm>
            <a:off x="8067017" y="1860428"/>
            <a:ext cx="990600" cy="1569660"/>
          </a:xfrm>
          <a:prstGeom prst="rect">
            <a:avLst/>
          </a:prstGeom>
          <a:solidFill>
            <a:schemeClr val="accent6">
              <a:lumMod val="20000"/>
              <a:lumOff val="80000"/>
            </a:schemeClr>
          </a:solidFill>
          <a:ln w="28575">
            <a:solidFill>
              <a:srgbClr val="C00000"/>
            </a:solidFill>
          </a:ln>
        </p:spPr>
        <p:txBody>
          <a:bodyPr wrap="square" rtlCol="0">
            <a:spAutoFit/>
          </a:bodyPr>
          <a:lstStyle/>
          <a:p>
            <a:pPr algn="r"/>
            <a:r>
              <a:rPr lang="en-GB" sz="1600" dirty="0">
                <a:solidFill>
                  <a:srgbClr val="C00000"/>
                </a:solidFill>
                <a:latin typeface="+mn-lt"/>
              </a:rPr>
              <a:t>ongoing tests on bench, some qualified (CERN)</a:t>
            </a:r>
          </a:p>
        </p:txBody>
      </p:sp>
      <p:cxnSp>
        <p:nvCxnSpPr>
          <p:cNvPr id="27" name="Straight Arrow Connector 26">
            <a:extLst>
              <a:ext uri="{FF2B5EF4-FFF2-40B4-BE49-F238E27FC236}">
                <a16:creationId xmlns:a16="http://schemas.microsoft.com/office/drawing/2014/main" id="{789D0762-F19D-304C-B62D-F5330006A44D}"/>
              </a:ext>
            </a:extLst>
          </p:cNvPr>
          <p:cNvCxnSpPr>
            <a:cxnSpLocks/>
          </p:cNvCxnSpPr>
          <p:nvPr/>
        </p:nvCxnSpPr>
        <p:spPr>
          <a:xfrm flipH="1">
            <a:off x="7620000" y="2190750"/>
            <a:ext cx="447018" cy="381000"/>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AB4CBB9-5F22-234B-9D2D-8D35AE7E6AF8}"/>
              </a:ext>
            </a:extLst>
          </p:cNvPr>
          <p:cNvSpPr txBox="1"/>
          <p:nvPr/>
        </p:nvSpPr>
        <p:spPr>
          <a:xfrm>
            <a:off x="7305025" y="711753"/>
            <a:ext cx="1752591" cy="584775"/>
          </a:xfrm>
          <a:prstGeom prst="rect">
            <a:avLst/>
          </a:prstGeom>
          <a:solidFill>
            <a:schemeClr val="accent6">
              <a:lumMod val="20000"/>
              <a:lumOff val="80000"/>
            </a:schemeClr>
          </a:solidFill>
          <a:ln w="28575">
            <a:solidFill>
              <a:srgbClr val="C00000"/>
            </a:solidFill>
          </a:ln>
        </p:spPr>
        <p:txBody>
          <a:bodyPr wrap="square" rtlCol="0">
            <a:spAutoFit/>
          </a:bodyPr>
          <a:lstStyle/>
          <a:p>
            <a:pPr algn="r"/>
            <a:r>
              <a:rPr lang="en-GB" sz="1600" dirty="0">
                <a:solidFill>
                  <a:srgbClr val="C00000"/>
                </a:solidFill>
                <a:latin typeface="+mn-lt"/>
              </a:rPr>
              <a:t>successfully tested at SPS (CERN)</a:t>
            </a:r>
          </a:p>
        </p:txBody>
      </p:sp>
      <p:cxnSp>
        <p:nvCxnSpPr>
          <p:cNvPr id="31" name="Straight Arrow Connector 30">
            <a:extLst>
              <a:ext uri="{FF2B5EF4-FFF2-40B4-BE49-F238E27FC236}">
                <a16:creationId xmlns:a16="http://schemas.microsoft.com/office/drawing/2014/main" id="{5E42B70C-C576-9740-B5AD-A88B08660667}"/>
              </a:ext>
            </a:extLst>
          </p:cNvPr>
          <p:cNvCxnSpPr>
            <a:cxnSpLocks/>
            <a:stCxn id="30" idx="1"/>
          </p:cNvCxnSpPr>
          <p:nvPr/>
        </p:nvCxnSpPr>
        <p:spPr>
          <a:xfrm flipH="1">
            <a:off x="6779106" y="1004141"/>
            <a:ext cx="525919" cy="348409"/>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BA0BB0B9-9865-8445-BCA8-80CD55CAB00B}"/>
              </a:ext>
            </a:extLst>
          </p:cNvPr>
          <p:cNvPicPr>
            <a:picLocks noChangeAspect="1"/>
          </p:cNvPicPr>
          <p:nvPr/>
        </p:nvPicPr>
        <p:blipFill>
          <a:blip r:embed="rId5"/>
          <a:stretch>
            <a:fillRect/>
          </a:stretch>
        </p:blipFill>
        <p:spPr>
          <a:xfrm>
            <a:off x="8001000" y="3654648"/>
            <a:ext cx="1077218" cy="1077218"/>
          </a:xfrm>
          <a:prstGeom prst="rect">
            <a:avLst/>
          </a:prstGeom>
        </p:spPr>
      </p:pic>
      <p:cxnSp>
        <p:nvCxnSpPr>
          <p:cNvPr id="20" name="Straight Arrow Connector 19">
            <a:extLst>
              <a:ext uri="{FF2B5EF4-FFF2-40B4-BE49-F238E27FC236}">
                <a16:creationId xmlns:a16="http://schemas.microsoft.com/office/drawing/2014/main" id="{492239D5-31AD-5741-934B-D39CA0C7EB5A}"/>
              </a:ext>
            </a:extLst>
          </p:cNvPr>
          <p:cNvCxnSpPr>
            <a:cxnSpLocks/>
          </p:cNvCxnSpPr>
          <p:nvPr/>
        </p:nvCxnSpPr>
        <p:spPr>
          <a:xfrm>
            <a:off x="752970" y="1327725"/>
            <a:ext cx="751566" cy="329625"/>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553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91503" y="4933950"/>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12</a:t>
            </a:fld>
            <a:endParaRPr lang="en-US" dirty="0">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8548109" cy="584775"/>
          </a:xfrm>
          <a:prstGeom prst="rect">
            <a:avLst/>
          </a:prstGeom>
          <a:noFill/>
        </p:spPr>
        <p:txBody>
          <a:bodyPr wrap="none" rtlCol="0">
            <a:spAutoFit/>
          </a:bodyPr>
          <a:lstStyle/>
          <a:p>
            <a:r>
              <a:rPr lang="en-BE" sz="3200" dirty="0">
                <a:latin typeface="+mn-lt"/>
              </a:rPr>
              <a:t>From the LHC to the High-Luminosity LHC @ CERN</a:t>
            </a:r>
          </a:p>
        </p:txBody>
      </p:sp>
      <p:pic>
        <p:nvPicPr>
          <p:cNvPr id="4" name="Picture 3">
            <a:extLst>
              <a:ext uri="{FF2B5EF4-FFF2-40B4-BE49-F238E27FC236}">
                <a16:creationId xmlns:a16="http://schemas.microsoft.com/office/drawing/2014/main" id="{6D087823-AA15-1346-B618-287129CF6761}"/>
              </a:ext>
            </a:extLst>
          </p:cNvPr>
          <p:cNvPicPr>
            <a:picLocks noChangeAspect="1"/>
          </p:cNvPicPr>
          <p:nvPr/>
        </p:nvPicPr>
        <p:blipFill>
          <a:blip r:embed="rId3"/>
          <a:stretch>
            <a:fillRect/>
          </a:stretch>
        </p:blipFill>
        <p:spPr>
          <a:xfrm>
            <a:off x="393379" y="742950"/>
            <a:ext cx="2932613" cy="4400550"/>
          </a:xfrm>
          <a:prstGeom prst="rect">
            <a:avLst/>
          </a:prstGeom>
        </p:spPr>
      </p:pic>
      <p:sp>
        <p:nvSpPr>
          <p:cNvPr id="6" name="TextBox 5">
            <a:extLst>
              <a:ext uri="{FF2B5EF4-FFF2-40B4-BE49-F238E27FC236}">
                <a16:creationId xmlns:a16="http://schemas.microsoft.com/office/drawing/2014/main" id="{A744B80D-E6AE-964B-A4F0-40C4FEF1827C}"/>
              </a:ext>
            </a:extLst>
          </p:cNvPr>
          <p:cNvSpPr txBox="1"/>
          <p:nvPr/>
        </p:nvSpPr>
        <p:spPr>
          <a:xfrm rot="16200000">
            <a:off x="-1874702" y="2791433"/>
            <a:ext cx="4206601" cy="230832"/>
          </a:xfrm>
          <a:prstGeom prst="rect">
            <a:avLst/>
          </a:prstGeom>
          <a:noFill/>
        </p:spPr>
        <p:txBody>
          <a:bodyPr wrap="none" rtlCol="0">
            <a:spAutoFit/>
          </a:bodyPr>
          <a:lstStyle/>
          <a:p>
            <a:r>
              <a:rPr lang="en-GB" sz="900" dirty="0">
                <a:solidFill>
                  <a:schemeClr val="accent6">
                    <a:lumMod val="75000"/>
                  </a:schemeClr>
                </a:solidFill>
              </a:rPr>
              <a:t>[Physics case for an </a:t>
            </a:r>
            <a:r>
              <a:rPr lang="en-GB" sz="900" dirty="0" err="1">
                <a:solidFill>
                  <a:schemeClr val="accent6">
                    <a:lumMod val="75000"/>
                  </a:schemeClr>
                </a:solidFill>
              </a:rPr>
              <a:t>LHCb</a:t>
            </a:r>
            <a:r>
              <a:rPr lang="en-GB" sz="900" dirty="0">
                <a:solidFill>
                  <a:schemeClr val="accent6">
                    <a:lumMod val="75000"/>
                  </a:schemeClr>
                </a:solidFill>
              </a:rPr>
              <a:t> Upgrade II, https://</a:t>
            </a:r>
            <a:r>
              <a:rPr lang="en-GB" sz="900" dirty="0" err="1">
                <a:solidFill>
                  <a:schemeClr val="accent6">
                    <a:lumMod val="75000"/>
                  </a:schemeClr>
                </a:solidFill>
              </a:rPr>
              <a:t>arxiv.org</a:t>
            </a:r>
            <a:r>
              <a:rPr lang="en-GB" sz="900" dirty="0">
                <a:solidFill>
                  <a:schemeClr val="accent6">
                    <a:lumMod val="75000"/>
                  </a:schemeClr>
                </a:solidFill>
              </a:rPr>
              <a:t>/pdf/1808.08865.pdf]</a:t>
            </a:r>
            <a:endParaRPr lang="en-BE" sz="900" dirty="0">
              <a:solidFill>
                <a:schemeClr val="accent6">
                  <a:lumMod val="75000"/>
                </a:schemeClr>
              </a:solidFill>
            </a:endParaRPr>
          </a:p>
        </p:txBody>
      </p:sp>
      <p:sp>
        <p:nvSpPr>
          <p:cNvPr id="5" name="TextBox 4">
            <a:extLst>
              <a:ext uri="{FF2B5EF4-FFF2-40B4-BE49-F238E27FC236}">
                <a16:creationId xmlns:a16="http://schemas.microsoft.com/office/drawing/2014/main" id="{F186D6AA-2729-6348-B54C-F8EDB1101179}"/>
              </a:ext>
            </a:extLst>
          </p:cNvPr>
          <p:cNvSpPr txBox="1"/>
          <p:nvPr/>
        </p:nvSpPr>
        <p:spPr>
          <a:xfrm>
            <a:off x="2133600" y="1211818"/>
            <a:ext cx="652743" cy="369332"/>
          </a:xfrm>
          <a:prstGeom prst="rect">
            <a:avLst/>
          </a:prstGeom>
          <a:noFill/>
        </p:spPr>
        <p:txBody>
          <a:bodyPr wrap="none" rtlCol="0">
            <a:spAutoFit/>
          </a:bodyPr>
          <a:lstStyle/>
          <a:p>
            <a:r>
              <a:rPr lang="en-BE" dirty="0">
                <a:latin typeface="+mn-lt"/>
              </a:rPr>
              <a:t>2018</a:t>
            </a:r>
          </a:p>
        </p:txBody>
      </p:sp>
      <p:sp>
        <p:nvSpPr>
          <p:cNvPr id="8" name="TextBox 7">
            <a:extLst>
              <a:ext uri="{FF2B5EF4-FFF2-40B4-BE49-F238E27FC236}">
                <a16:creationId xmlns:a16="http://schemas.microsoft.com/office/drawing/2014/main" id="{D97E91E3-4371-314D-8345-25EAF3EC9C54}"/>
              </a:ext>
            </a:extLst>
          </p:cNvPr>
          <p:cNvSpPr txBox="1"/>
          <p:nvPr/>
        </p:nvSpPr>
        <p:spPr>
          <a:xfrm>
            <a:off x="2133600" y="2758559"/>
            <a:ext cx="833883" cy="369332"/>
          </a:xfrm>
          <a:prstGeom prst="rect">
            <a:avLst/>
          </a:prstGeom>
          <a:noFill/>
        </p:spPr>
        <p:txBody>
          <a:bodyPr wrap="none" rtlCol="0">
            <a:spAutoFit/>
          </a:bodyPr>
          <a:lstStyle/>
          <a:p>
            <a:r>
              <a:rPr lang="en-BE" dirty="0">
                <a:latin typeface="+mn-lt"/>
              </a:rPr>
              <a:t>LHC </a:t>
            </a:r>
            <a:r>
              <a:rPr lang="en-BE" sz="600" dirty="0">
                <a:latin typeface="+mn-lt"/>
              </a:rPr>
              <a:t>(23fb</a:t>
            </a:r>
            <a:r>
              <a:rPr lang="en-BE" sz="600" baseline="30000" dirty="0">
                <a:latin typeface="+mn-lt"/>
              </a:rPr>
              <a:t>-1</a:t>
            </a:r>
            <a:r>
              <a:rPr lang="en-BE" sz="600" dirty="0">
                <a:latin typeface="+mn-lt"/>
              </a:rPr>
              <a:t>)</a:t>
            </a:r>
            <a:endParaRPr lang="en-BE" dirty="0">
              <a:latin typeface="+mn-lt"/>
            </a:endParaRPr>
          </a:p>
        </p:txBody>
      </p:sp>
      <p:sp>
        <p:nvSpPr>
          <p:cNvPr id="9" name="TextBox 8">
            <a:extLst>
              <a:ext uri="{FF2B5EF4-FFF2-40B4-BE49-F238E27FC236}">
                <a16:creationId xmlns:a16="http://schemas.microsoft.com/office/drawing/2014/main" id="{4C9B58C9-4184-394B-AF18-CC0EB307840E}"/>
              </a:ext>
            </a:extLst>
          </p:cNvPr>
          <p:cNvSpPr txBox="1"/>
          <p:nvPr/>
        </p:nvSpPr>
        <p:spPr>
          <a:xfrm>
            <a:off x="2133600" y="4259818"/>
            <a:ext cx="862737" cy="477054"/>
          </a:xfrm>
          <a:prstGeom prst="rect">
            <a:avLst/>
          </a:prstGeom>
          <a:noFill/>
        </p:spPr>
        <p:txBody>
          <a:bodyPr wrap="none" rtlCol="0">
            <a:spAutoFit/>
          </a:bodyPr>
          <a:lstStyle/>
          <a:p>
            <a:r>
              <a:rPr lang="en-BE" dirty="0">
                <a:latin typeface="+mn-lt"/>
              </a:rPr>
              <a:t>HL-LHC</a:t>
            </a:r>
          </a:p>
          <a:p>
            <a:pPr algn="r"/>
            <a:r>
              <a:rPr lang="en-BE" sz="600" dirty="0">
                <a:latin typeface="+mn-lt"/>
              </a:rPr>
              <a:t>(300fb</a:t>
            </a:r>
            <a:r>
              <a:rPr lang="en-BE" sz="600" baseline="30000" dirty="0">
                <a:latin typeface="+mn-lt"/>
              </a:rPr>
              <a:t>-1</a:t>
            </a:r>
            <a:r>
              <a:rPr lang="en-BE" sz="600" dirty="0">
                <a:latin typeface="+mn-lt"/>
              </a:rPr>
              <a:t>)</a:t>
            </a:r>
          </a:p>
        </p:txBody>
      </p:sp>
      <p:pic>
        <p:nvPicPr>
          <p:cNvPr id="7" name="Picture 6">
            <a:extLst>
              <a:ext uri="{FF2B5EF4-FFF2-40B4-BE49-F238E27FC236}">
                <a16:creationId xmlns:a16="http://schemas.microsoft.com/office/drawing/2014/main" id="{1D0358B6-0C04-F040-A45D-705A4854A9C2}"/>
              </a:ext>
            </a:extLst>
          </p:cNvPr>
          <p:cNvPicPr>
            <a:picLocks noChangeAspect="1"/>
          </p:cNvPicPr>
          <p:nvPr/>
        </p:nvPicPr>
        <p:blipFill>
          <a:blip r:embed="rId4"/>
          <a:stretch>
            <a:fillRect/>
          </a:stretch>
        </p:blipFill>
        <p:spPr>
          <a:xfrm>
            <a:off x="4191000" y="2619985"/>
            <a:ext cx="4191000" cy="826949"/>
          </a:xfrm>
          <a:prstGeom prst="rect">
            <a:avLst/>
          </a:prstGeom>
        </p:spPr>
      </p:pic>
      <p:sp>
        <p:nvSpPr>
          <p:cNvPr id="10" name="TextBox 9">
            <a:extLst>
              <a:ext uri="{FF2B5EF4-FFF2-40B4-BE49-F238E27FC236}">
                <a16:creationId xmlns:a16="http://schemas.microsoft.com/office/drawing/2014/main" id="{7A2FFD25-6B23-EE43-8EBA-CB0D505AF040}"/>
              </a:ext>
            </a:extLst>
          </p:cNvPr>
          <p:cNvSpPr txBox="1"/>
          <p:nvPr/>
        </p:nvSpPr>
        <p:spPr>
          <a:xfrm>
            <a:off x="3657600" y="819150"/>
            <a:ext cx="5410201" cy="4247317"/>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mn-lt"/>
              </a:rPr>
              <a:t>C</a:t>
            </a:r>
            <a:r>
              <a:rPr lang="en-BE" dirty="0">
                <a:latin typeface="+mn-lt"/>
              </a:rPr>
              <a:t>onstraining the parameters of the unitary CKM matrix (not predicted by the SM) will provide an extremely precise test of the paradigm, and through loop corrections a powerful sensitivity to BSM physics </a:t>
            </a:r>
            <a:r>
              <a:rPr lang="en-BE" sz="1400" i="1" dirty="0">
                <a:latin typeface="+mn-lt"/>
              </a:rPr>
              <a:t>(figure from LHCb only)</a:t>
            </a:r>
          </a:p>
          <a:p>
            <a:pPr marL="285750" indent="-285750">
              <a:buFont typeface="Arial" panose="020B0604020202020204" pitchFamily="34" charset="0"/>
              <a:buChar char="•"/>
            </a:pPr>
            <a:r>
              <a:rPr lang="en-GB" dirty="0">
                <a:latin typeface="+mn-lt"/>
              </a:rPr>
              <a:t>E</a:t>
            </a:r>
            <a:r>
              <a:rPr lang="en-BE" dirty="0">
                <a:latin typeface="+mn-lt"/>
              </a:rPr>
              <a:t>xpected improvement from LHC and Belle II </a:t>
            </a:r>
            <a:r>
              <a:rPr lang="en-BE" sz="1400" i="1" dirty="0">
                <a:latin typeface="+mn-lt"/>
              </a:rPr>
              <a:t>(table)</a:t>
            </a:r>
          </a:p>
          <a:p>
            <a:pPr marL="285750" indent="-285750">
              <a:buFont typeface="Arial" panose="020B0604020202020204" pitchFamily="34" charset="0"/>
              <a:buChar char="•"/>
            </a:pPr>
            <a:endParaRPr lang="en-BE" dirty="0">
              <a:latin typeface="+mn-lt"/>
            </a:endParaRPr>
          </a:p>
          <a:p>
            <a:pPr marL="285750" indent="-285750">
              <a:buFont typeface="Arial" panose="020B0604020202020204" pitchFamily="34" charset="0"/>
              <a:buChar char="•"/>
            </a:pPr>
            <a:endParaRPr lang="en-BE" dirty="0">
              <a:latin typeface="+mn-lt"/>
            </a:endParaRPr>
          </a:p>
          <a:p>
            <a:pPr marL="285750" indent="-285750">
              <a:buFont typeface="Arial" panose="020B0604020202020204" pitchFamily="34" charset="0"/>
              <a:buChar char="•"/>
            </a:pPr>
            <a:endParaRPr lang="en-BE" dirty="0">
              <a:latin typeface="+mn-lt"/>
            </a:endParaRPr>
          </a:p>
          <a:p>
            <a:pPr marL="285750" indent="-285750">
              <a:buFont typeface="Arial" panose="020B0604020202020204" pitchFamily="34" charset="0"/>
              <a:buChar char="•"/>
            </a:pPr>
            <a:endParaRPr lang="en-BE" dirty="0">
              <a:latin typeface="+mn-lt"/>
            </a:endParaRPr>
          </a:p>
          <a:p>
            <a:pPr marL="285750" indent="-285750">
              <a:buFont typeface="Arial" panose="020B0604020202020204" pitchFamily="34" charset="0"/>
              <a:buChar char="•"/>
            </a:pPr>
            <a:r>
              <a:rPr lang="en-BE" dirty="0">
                <a:latin typeface="+mn-lt"/>
              </a:rPr>
              <a:t>In general, not limited by experimental or theoretical systematic uncertainties</a:t>
            </a:r>
          </a:p>
          <a:p>
            <a:pPr marL="285750" indent="-285750">
              <a:buFont typeface="Arial" panose="020B0604020202020204" pitchFamily="34" charset="0"/>
              <a:buChar char="•"/>
            </a:pPr>
            <a:r>
              <a:rPr lang="en-BE" dirty="0">
                <a:latin typeface="+mn-lt"/>
              </a:rPr>
              <a:t>Sensitivity to BSM up to 10</a:t>
            </a:r>
            <a:r>
              <a:rPr lang="en-BE" baseline="30000" dirty="0">
                <a:latin typeface="+mn-lt"/>
              </a:rPr>
              <a:t>3</a:t>
            </a:r>
            <a:r>
              <a:rPr lang="en-BE" dirty="0">
                <a:latin typeface="+mn-lt"/>
              </a:rPr>
              <a:t>-10</a:t>
            </a:r>
            <a:r>
              <a:rPr lang="en-BE" baseline="30000" dirty="0">
                <a:latin typeface="+mn-lt"/>
              </a:rPr>
              <a:t>6</a:t>
            </a:r>
            <a:r>
              <a:rPr lang="en-BE" dirty="0">
                <a:latin typeface="+mn-lt"/>
              </a:rPr>
              <a:t> TeV assuming 𝒪(1) coupling strength, depending on flavour</a:t>
            </a:r>
          </a:p>
          <a:p>
            <a:pPr marL="285750" indent="-285750">
              <a:buFont typeface="Arial" panose="020B0604020202020204" pitchFamily="34" charset="0"/>
              <a:buChar char="•"/>
            </a:pPr>
            <a:r>
              <a:rPr lang="en-GB" dirty="0">
                <a:solidFill>
                  <a:srgbClr val="C00000"/>
                </a:solidFill>
                <a:latin typeface="+mn-lt"/>
              </a:rPr>
              <a:t>A</a:t>
            </a:r>
            <a:r>
              <a:rPr lang="en-BE" dirty="0">
                <a:solidFill>
                  <a:srgbClr val="C00000"/>
                </a:solidFill>
                <a:latin typeface="+mn-lt"/>
              </a:rPr>
              <a:t>ddressing significantly the flavour puzzle question</a:t>
            </a:r>
          </a:p>
        </p:txBody>
      </p:sp>
      <p:sp>
        <p:nvSpPr>
          <p:cNvPr id="12" name="TextBox 11">
            <a:extLst>
              <a:ext uri="{FF2B5EF4-FFF2-40B4-BE49-F238E27FC236}">
                <a16:creationId xmlns:a16="http://schemas.microsoft.com/office/drawing/2014/main" id="{DD5C52B9-27D5-6B4C-A8F3-1850EE430BBB}"/>
              </a:ext>
            </a:extLst>
          </p:cNvPr>
          <p:cNvSpPr txBox="1"/>
          <p:nvPr/>
        </p:nvSpPr>
        <p:spPr>
          <a:xfrm>
            <a:off x="7055060" y="3331518"/>
            <a:ext cx="1358064" cy="230832"/>
          </a:xfrm>
          <a:prstGeom prst="rect">
            <a:avLst/>
          </a:prstGeom>
          <a:noFill/>
        </p:spPr>
        <p:txBody>
          <a:bodyPr wrap="none" rtlCol="0">
            <a:spAutoFit/>
          </a:bodyPr>
          <a:lstStyle/>
          <a:p>
            <a:r>
              <a:rPr lang="en-GB" sz="900" dirty="0">
                <a:solidFill>
                  <a:schemeClr val="accent6">
                    <a:lumMod val="75000"/>
                  </a:schemeClr>
                </a:solidFill>
              </a:rPr>
              <a:t>[arXiv:1812.07638v2]</a:t>
            </a:r>
            <a:endParaRPr lang="en-BE" sz="900" dirty="0">
              <a:solidFill>
                <a:schemeClr val="accent6">
                  <a:lumMod val="75000"/>
                </a:schemeClr>
              </a:solidFill>
            </a:endParaRPr>
          </a:p>
        </p:txBody>
      </p:sp>
    </p:spTree>
    <p:extLst>
      <p:ext uri="{BB962C8B-B14F-4D97-AF65-F5344CB8AC3E}">
        <p14:creationId xmlns:p14="http://schemas.microsoft.com/office/powerpoint/2010/main" val="3714378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905603"/>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13</a:t>
            </a:fld>
            <a:endParaRPr lang="en-US" dirty="0">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8548109" cy="584775"/>
          </a:xfrm>
          <a:prstGeom prst="rect">
            <a:avLst/>
          </a:prstGeom>
          <a:noFill/>
        </p:spPr>
        <p:txBody>
          <a:bodyPr wrap="none" rtlCol="0">
            <a:spAutoFit/>
          </a:bodyPr>
          <a:lstStyle/>
          <a:p>
            <a:r>
              <a:rPr lang="en-BE" sz="3200" dirty="0">
                <a:latin typeface="+mn-lt"/>
              </a:rPr>
              <a:t>From the LHC to the High-Luminosity LHC @ CERN</a:t>
            </a:r>
          </a:p>
        </p:txBody>
      </p:sp>
      <p:pic>
        <p:nvPicPr>
          <p:cNvPr id="4" name="Picture 3">
            <a:extLst>
              <a:ext uri="{FF2B5EF4-FFF2-40B4-BE49-F238E27FC236}">
                <a16:creationId xmlns:a16="http://schemas.microsoft.com/office/drawing/2014/main" id="{1DF52910-E92A-D842-824C-9060E8151351}"/>
              </a:ext>
            </a:extLst>
          </p:cNvPr>
          <p:cNvPicPr>
            <a:picLocks noChangeAspect="1"/>
          </p:cNvPicPr>
          <p:nvPr/>
        </p:nvPicPr>
        <p:blipFill>
          <a:blip r:embed="rId3"/>
          <a:stretch>
            <a:fillRect/>
          </a:stretch>
        </p:blipFill>
        <p:spPr>
          <a:xfrm>
            <a:off x="381000" y="810541"/>
            <a:ext cx="3429000" cy="4143375"/>
          </a:xfrm>
          <a:prstGeom prst="rect">
            <a:avLst/>
          </a:prstGeom>
        </p:spPr>
      </p:pic>
      <p:sp>
        <p:nvSpPr>
          <p:cNvPr id="6" name="TextBox 5">
            <a:extLst>
              <a:ext uri="{FF2B5EF4-FFF2-40B4-BE49-F238E27FC236}">
                <a16:creationId xmlns:a16="http://schemas.microsoft.com/office/drawing/2014/main" id="{29BCF312-918F-0D44-99DF-F89E4220155D}"/>
              </a:ext>
            </a:extLst>
          </p:cNvPr>
          <p:cNvSpPr txBox="1"/>
          <p:nvPr/>
        </p:nvSpPr>
        <p:spPr>
          <a:xfrm>
            <a:off x="3962400" y="895350"/>
            <a:ext cx="5181600" cy="3647152"/>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mn-lt"/>
              </a:rPr>
              <a:t>The Higgs couplings are expected to improve significantly with the HL-LHC data</a:t>
            </a:r>
          </a:p>
          <a:p>
            <a:endParaRPr lang="en-GB" sz="500" dirty="0">
              <a:latin typeface="+mn-lt"/>
            </a:endParaRPr>
          </a:p>
          <a:p>
            <a:pPr marL="285750" indent="-285750">
              <a:buFont typeface="Arial" panose="020B0604020202020204" pitchFamily="34" charset="0"/>
              <a:buChar char="•"/>
            </a:pPr>
            <a:r>
              <a:rPr lang="en-GB" dirty="0">
                <a:solidFill>
                  <a:srgbClr val="C00000"/>
                </a:solidFill>
                <a:latin typeface="+mn-lt"/>
              </a:rPr>
              <a:t>The estimate made in 2013 for </a:t>
            </a:r>
            <a:r>
              <a:rPr lang="en-GB" dirty="0" err="1">
                <a:solidFill>
                  <a:srgbClr val="C00000"/>
                </a:solidFill>
                <a:latin typeface="Symbol" pitchFamily="2" charset="2"/>
              </a:rPr>
              <a:t>k</a:t>
            </a:r>
            <a:r>
              <a:rPr lang="en-GB" baseline="-25000" dirty="0" err="1">
                <a:solidFill>
                  <a:srgbClr val="C00000"/>
                </a:solidFill>
                <a:latin typeface="+mn-lt"/>
              </a:rPr>
              <a:t>t</a:t>
            </a:r>
            <a:r>
              <a:rPr lang="en-GB" dirty="0">
                <a:solidFill>
                  <a:srgbClr val="C00000"/>
                </a:solidFill>
                <a:latin typeface="+mn-lt"/>
              </a:rPr>
              <a:t> was a precision of 7-10% with 3000fb</a:t>
            </a:r>
            <a:r>
              <a:rPr lang="en-GB" baseline="30000" dirty="0">
                <a:solidFill>
                  <a:srgbClr val="C00000"/>
                </a:solidFill>
                <a:latin typeface="+mn-lt"/>
              </a:rPr>
              <a:t>-1</a:t>
            </a:r>
            <a:r>
              <a:rPr lang="en-GB" dirty="0">
                <a:solidFill>
                  <a:srgbClr val="C00000"/>
                </a:solidFill>
                <a:latin typeface="+mn-lt"/>
              </a:rPr>
              <a:t>, while now a value better than 4% seems reachable </a:t>
            </a:r>
            <a:r>
              <a:rPr lang="en-GB" sz="1200" dirty="0">
                <a:solidFill>
                  <a:srgbClr val="C00000"/>
                </a:solidFill>
                <a:latin typeface="+mn-lt"/>
              </a:rPr>
              <a:t>(for the same integrated luminosity)</a:t>
            </a:r>
            <a:endParaRPr lang="en-GB" dirty="0">
              <a:solidFill>
                <a:srgbClr val="C00000"/>
              </a:solidFill>
              <a:latin typeface="+mn-lt"/>
            </a:endParaRPr>
          </a:p>
          <a:p>
            <a:endParaRPr lang="en-GB" sz="500" dirty="0">
              <a:solidFill>
                <a:srgbClr val="C00000"/>
              </a:solidFill>
              <a:latin typeface="+mn-lt"/>
            </a:endParaRPr>
          </a:p>
          <a:p>
            <a:pPr marL="285750" indent="-285750">
              <a:buFont typeface="Arial" panose="020B0604020202020204" pitchFamily="34" charset="0"/>
              <a:buChar char="•"/>
            </a:pPr>
            <a:r>
              <a:rPr lang="en-GB" dirty="0">
                <a:latin typeface="+mn-lt"/>
              </a:rPr>
              <a:t>With only 6 years of experimental and theoretical innovations a factor of 2 improvement, and yet 20 years to go into the research program</a:t>
            </a:r>
          </a:p>
          <a:p>
            <a:pPr marL="285750" indent="-285750">
              <a:buFont typeface="Arial" panose="020B0604020202020204" pitchFamily="34" charset="0"/>
              <a:buChar char="•"/>
            </a:pPr>
            <a:endParaRPr lang="en-GB" sz="500" dirty="0">
              <a:latin typeface="+mn-lt"/>
            </a:endParaRPr>
          </a:p>
          <a:p>
            <a:pPr marL="285750" indent="-285750">
              <a:buFont typeface="Arial" panose="020B0604020202020204" pitchFamily="34" charset="0"/>
              <a:buChar char="•"/>
            </a:pPr>
            <a:r>
              <a:rPr lang="en-GB" dirty="0">
                <a:solidFill>
                  <a:prstClr val="black"/>
                </a:solidFill>
                <a:latin typeface="Calibri"/>
              </a:rPr>
              <a:t>Recent innovations in instrumentation, software, computing, analysis and theoretical reasoning unlocked several new avenues for research that were previously thought unreachable…</a:t>
            </a:r>
          </a:p>
        </p:txBody>
      </p:sp>
      <p:sp>
        <p:nvSpPr>
          <p:cNvPr id="5" name="Rectangle 4">
            <a:extLst>
              <a:ext uri="{FF2B5EF4-FFF2-40B4-BE49-F238E27FC236}">
                <a16:creationId xmlns:a16="http://schemas.microsoft.com/office/drawing/2014/main" id="{AAF3E928-3630-BC46-8010-9CCB40110633}"/>
              </a:ext>
            </a:extLst>
          </p:cNvPr>
          <p:cNvSpPr/>
          <p:nvPr/>
        </p:nvSpPr>
        <p:spPr>
          <a:xfrm>
            <a:off x="381000" y="2266950"/>
            <a:ext cx="3505200" cy="3810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14E838B0-B825-4F42-9F52-39302B11B097}"/>
              </a:ext>
            </a:extLst>
          </p:cNvPr>
          <p:cNvSpPr txBox="1"/>
          <p:nvPr/>
        </p:nvSpPr>
        <p:spPr>
          <a:xfrm rot="16200000">
            <a:off x="-1436393" y="2791433"/>
            <a:ext cx="3256020" cy="230832"/>
          </a:xfrm>
          <a:prstGeom prst="rect">
            <a:avLst/>
          </a:prstGeom>
          <a:noFill/>
        </p:spPr>
        <p:txBody>
          <a:bodyPr wrap="none" rtlCol="0">
            <a:spAutoFit/>
          </a:bodyPr>
          <a:lstStyle/>
          <a:p>
            <a:r>
              <a:rPr lang="en-GB" sz="900" dirty="0">
                <a:solidFill>
                  <a:schemeClr val="accent6">
                    <a:lumMod val="75000"/>
                  </a:schemeClr>
                </a:solidFill>
              </a:rPr>
              <a:t>[Physics Briefing Book, http://</a:t>
            </a:r>
            <a:r>
              <a:rPr lang="en-GB" sz="900" dirty="0" err="1">
                <a:solidFill>
                  <a:schemeClr val="accent6">
                    <a:lumMod val="75000"/>
                  </a:schemeClr>
                </a:solidFill>
              </a:rPr>
              <a:t>cds.cern.ch</a:t>
            </a:r>
            <a:r>
              <a:rPr lang="en-GB" sz="900" dirty="0">
                <a:solidFill>
                  <a:schemeClr val="accent6">
                    <a:lumMod val="75000"/>
                  </a:schemeClr>
                </a:solidFill>
              </a:rPr>
              <a:t>/record/2691414]</a:t>
            </a:r>
            <a:endParaRPr lang="en-BE" sz="900" dirty="0">
              <a:solidFill>
                <a:schemeClr val="accent6">
                  <a:lumMod val="75000"/>
                </a:schemeClr>
              </a:solidFill>
            </a:endParaRPr>
          </a:p>
        </p:txBody>
      </p:sp>
      <p:sp>
        <p:nvSpPr>
          <p:cNvPr id="7" name="TextBox 6">
            <a:extLst>
              <a:ext uri="{FF2B5EF4-FFF2-40B4-BE49-F238E27FC236}">
                <a16:creationId xmlns:a16="http://schemas.microsoft.com/office/drawing/2014/main" id="{21047C75-E5D7-1448-9F7A-AF5E9A45B218}"/>
              </a:ext>
            </a:extLst>
          </p:cNvPr>
          <p:cNvSpPr txBox="1"/>
          <p:nvPr/>
        </p:nvSpPr>
        <p:spPr>
          <a:xfrm>
            <a:off x="3810000" y="4543706"/>
            <a:ext cx="5279265" cy="369332"/>
          </a:xfrm>
          <a:prstGeom prst="rect">
            <a:avLst/>
          </a:prstGeom>
          <a:solidFill>
            <a:schemeClr val="accent2">
              <a:lumMod val="20000"/>
              <a:lumOff val="80000"/>
            </a:schemeClr>
          </a:solidFill>
          <a:ln w="28575">
            <a:solidFill>
              <a:srgbClr val="C00000"/>
            </a:solidFill>
          </a:ln>
        </p:spPr>
        <p:txBody>
          <a:bodyPr wrap="square" rtlCol="0">
            <a:spAutoFit/>
          </a:bodyPr>
          <a:lstStyle/>
          <a:p>
            <a:r>
              <a:rPr lang="en-GB" dirty="0">
                <a:solidFill>
                  <a:srgbClr val="C00000"/>
                </a:solidFill>
                <a:latin typeface="Calibri"/>
              </a:rPr>
              <a:t>The HL-LHC is an outstanding platform for innovations!</a:t>
            </a:r>
          </a:p>
        </p:txBody>
      </p:sp>
      <p:cxnSp>
        <p:nvCxnSpPr>
          <p:cNvPr id="10" name="Straight Arrow Connector 9">
            <a:extLst>
              <a:ext uri="{FF2B5EF4-FFF2-40B4-BE49-F238E27FC236}">
                <a16:creationId xmlns:a16="http://schemas.microsoft.com/office/drawing/2014/main" id="{043477D4-3110-DA4D-889B-D86010A41892}"/>
              </a:ext>
            </a:extLst>
          </p:cNvPr>
          <p:cNvCxnSpPr>
            <a:cxnSpLocks/>
          </p:cNvCxnSpPr>
          <p:nvPr/>
        </p:nvCxnSpPr>
        <p:spPr>
          <a:xfrm flipV="1">
            <a:off x="3886200" y="1885950"/>
            <a:ext cx="304800" cy="38100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3167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14</a:t>
            </a:fld>
            <a:endParaRPr lang="en-US" dirty="0">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8169224" cy="584775"/>
          </a:xfrm>
          <a:prstGeom prst="rect">
            <a:avLst/>
          </a:prstGeom>
          <a:noFill/>
        </p:spPr>
        <p:txBody>
          <a:bodyPr wrap="none" rtlCol="0">
            <a:spAutoFit/>
          </a:bodyPr>
          <a:lstStyle/>
          <a:p>
            <a:r>
              <a:rPr lang="en-BE" sz="3200" dirty="0">
                <a:latin typeface="+mn-lt"/>
              </a:rPr>
              <a:t>Empowering the HL-LHC program with the LHeC</a:t>
            </a:r>
            <a:endParaRPr lang="en-BE" sz="3200" dirty="0">
              <a:solidFill>
                <a:srgbClr val="C00000"/>
              </a:solidFill>
              <a:latin typeface="+mn-lt"/>
            </a:endParaRPr>
          </a:p>
        </p:txBody>
      </p:sp>
      <p:pic>
        <p:nvPicPr>
          <p:cNvPr id="5" name="Picture 4">
            <a:extLst>
              <a:ext uri="{FF2B5EF4-FFF2-40B4-BE49-F238E27FC236}">
                <a16:creationId xmlns:a16="http://schemas.microsoft.com/office/drawing/2014/main" id="{9776D90E-6C4D-7147-B186-BDA9BEAF6033}"/>
              </a:ext>
            </a:extLst>
          </p:cNvPr>
          <p:cNvPicPr>
            <a:picLocks noChangeAspect="1"/>
          </p:cNvPicPr>
          <p:nvPr/>
        </p:nvPicPr>
        <p:blipFill>
          <a:blip r:embed="rId3"/>
          <a:stretch>
            <a:fillRect/>
          </a:stretch>
        </p:blipFill>
        <p:spPr>
          <a:xfrm>
            <a:off x="4544170" y="794325"/>
            <a:ext cx="4210786" cy="4132123"/>
          </a:xfrm>
          <a:prstGeom prst="rect">
            <a:avLst/>
          </a:prstGeom>
        </p:spPr>
      </p:pic>
      <p:sp>
        <p:nvSpPr>
          <p:cNvPr id="6" name="TextBox 5">
            <a:extLst>
              <a:ext uri="{FF2B5EF4-FFF2-40B4-BE49-F238E27FC236}">
                <a16:creationId xmlns:a16="http://schemas.microsoft.com/office/drawing/2014/main" id="{E7D4F480-1BA3-8646-8C4E-0ACD02B7E07D}"/>
              </a:ext>
            </a:extLst>
          </p:cNvPr>
          <p:cNvSpPr txBox="1"/>
          <p:nvPr/>
        </p:nvSpPr>
        <p:spPr>
          <a:xfrm>
            <a:off x="4876800" y="4895333"/>
            <a:ext cx="4030270" cy="261610"/>
          </a:xfrm>
          <a:prstGeom prst="rect">
            <a:avLst/>
          </a:prstGeom>
          <a:noFill/>
        </p:spPr>
        <p:txBody>
          <a:bodyPr wrap="none" rtlCol="0">
            <a:spAutoFit/>
          </a:bodyPr>
          <a:lstStyle/>
          <a:p>
            <a:r>
              <a:rPr lang="en-GB" sz="1100" dirty="0">
                <a:solidFill>
                  <a:schemeClr val="accent6">
                    <a:lumMod val="75000"/>
                  </a:schemeClr>
                </a:solidFill>
              </a:rPr>
              <a:t>[updated CDR submitted: https://</a:t>
            </a:r>
            <a:r>
              <a:rPr lang="en-GB" sz="1100" dirty="0" err="1">
                <a:solidFill>
                  <a:schemeClr val="accent6">
                    <a:lumMod val="75000"/>
                  </a:schemeClr>
                </a:solidFill>
              </a:rPr>
              <a:t>arxiv.org</a:t>
            </a:r>
            <a:r>
              <a:rPr lang="en-GB" sz="1100" dirty="0">
                <a:solidFill>
                  <a:schemeClr val="accent6">
                    <a:lumMod val="75000"/>
                  </a:schemeClr>
                </a:solidFill>
              </a:rPr>
              <a:t>/abs/2007.14491]</a:t>
            </a:r>
            <a:endParaRPr lang="en-BE" sz="1100" dirty="0">
              <a:solidFill>
                <a:schemeClr val="accent6">
                  <a:lumMod val="75000"/>
                </a:schemeClr>
              </a:solidFill>
            </a:endParaRPr>
          </a:p>
        </p:txBody>
      </p:sp>
      <p:sp>
        <p:nvSpPr>
          <p:cNvPr id="9" name="TextBox 8">
            <a:extLst>
              <a:ext uri="{FF2B5EF4-FFF2-40B4-BE49-F238E27FC236}">
                <a16:creationId xmlns:a16="http://schemas.microsoft.com/office/drawing/2014/main" id="{E59B7FD5-8928-ED4F-930D-E4CD19C739E9}"/>
              </a:ext>
            </a:extLst>
          </p:cNvPr>
          <p:cNvSpPr txBox="1"/>
          <p:nvPr/>
        </p:nvSpPr>
        <p:spPr>
          <a:xfrm>
            <a:off x="100385" y="819150"/>
            <a:ext cx="4395415" cy="1077218"/>
          </a:xfrm>
          <a:prstGeom prst="rect">
            <a:avLst/>
          </a:prstGeom>
          <a:solidFill>
            <a:schemeClr val="accent4">
              <a:lumMod val="20000"/>
              <a:lumOff val="80000"/>
            </a:schemeClr>
          </a:solidFill>
          <a:ln w="28575">
            <a:solidFill>
              <a:srgbClr val="C00000"/>
            </a:solidFill>
          </a:ln>
        </p:spPr>
        <p:txBody>
          <a:bodyPr wrap="square" rtlCol="0">
            <a:spAutoFit/>
          </a:bodyPr>
          <a:lstStyle/>
          <a:p>
            <a:r>
              <a:rPr lang="en-US" sz="1600" b="1" dirty="0" err="1">
                <a:solidFill>
                  <a:srgbClr val="C00000"/>
                </a:solidFill>
                <a:latin typeface="+mn-lt"/>
              </a:rPr>
              <a:t>LHeC</a:t>
            </a:r>
            <a:r>
              <a:rPr lang="en-US" sz="1600" dirty="0">
                <a:latin typeface="+mn-lt"/>
              </a:rPr>
              <a:t> (up to 60 GeV e</a:t>
            </a:r>
            <a:r>
              <a:rPr lang="en-US" sz="1600" baseline="30000" dirty="0">
                <a:latin typeface="+mn-lt"/>
              </a:rPr>
              <a:t>-</a:t>
            </a:r>
            <a:r>
              <a:rPr lang="en-US" sz="1600" dirty="0">
                <a:latin typeface="+mn-lt"/>
              </a:rPr>
              <a:t> from Energy Recovery </a:t>
            </a:r>
            <a:r>
              <a:rPr lang="en-US" sz="1600" dirty="0" err="1">
                <a:latin typeface="+mn-lt"/>
              </a:rPr>
              <a:t>Linac</a:t>
            </a:r>
            <a:r>
              <a:rPr lang="en-US" sz="1600" dirty="0">
                <a:latin typeface="+mn-lt"/>
              </a:rPr>
              <a:t>)</a:t>
            </a:r>
          </a:p>
          <a:p>
            <a:r>
              <a:rPr lang="en-US" sz="1600" i="1" dirty="0" err="1">
                <a:latin typeface="+mn-lt"/>
              </a:rPr>
              <a:t>E</a:t>
            </a:r>
            <a:r>
              <a:rPr lang="en-US" sz="1600" i="1" baseline="-25000" dirty="0" err="1">
                <a:latin typeface="+mn-lt"/>
              </a:rPr>
              <a:t>cms</a:t>
            </a:r>
            <a:r>
              <a:rPr lang="en-US" sz="1600" i="1" dirty="0">
                <a:latin typeface="+mn-lt"/>
              </a:rPr>
              <a:t> = 0.2 – 1.3 </a:t>
            </a:r>
            <a:r>
              <a:rPr lang="en-US" sz="1600" i="1" dirty="0" err="1">
                <a:latin typeface="+mn-lt"/>
              </a:rPr>
              <a:t>TeV</a:t>
            </a:r>
            <a:r>
              <a:rPr lang="en-US" sz="1600" i="1" dirty="0">
                <a:latin typeface="+mn-lt"/>
              </a:rPr>
              <a:t>,</a:t>
            </a:r>
            <a:r>
              <a:rPr lang="en-US" sz="1600" i="1" dirty="0">
                <a:latin typeface="+mn-lt"/>
                <a:sym typeface="Wingdings" pitchFamily="2" charset="2"/>
              </a:rPr>
              <a:t> (Q</a:t>
            </a:r>
            <a:r>
              <a:rPr lang="en-US" sz="1600" i="1" baseline="30000" dirty="0">
                <a:latin typeface="+mn-lt"/>
                <a:sym typeface="Wingdings" pitchFamily="2" charset="2"/>
              </a:rPr>
              <a:t>2</a:t>
            </a:r>
            <a:r>
              <a:rPr lang="en-US" sz="1600" i="1" dirty="0">
                <a:latin typeface="+mn-lt"/>
                <a:sym typeface="Wingdings" pitchFamily="2" charset="2"/>
              </a:rPr>
              <a:t>,x) range far beyond HERA</a:t>
            </a:r>
            <a:endParaRPr lang="en-US" sz="1600" i="1" dirty="0">
              <a:latin typeface="+mn-lt"/>
            </a:endParaRPr>
          </a:p>
          <a:p>
            <a:r>
              <a:rPr lang="en-US" sz="1600" i="1" dirty="0">
                <a:latin typeface="+mn-lt"/>
              </a:rPr>
              <a:t>run with the HL-LHC (≳ Run5)</a:t>
            </a:r>
          </a:p>
          <a:p>
            <a:r>
              <a:rPr lang="en-US" sz="1600" i="1" dirty="0">
                <a:solidFill>
                  <a:schemeClr val="bg2">
                    <a:lumMod val="50000"/>
                  </a:schemeClr>
                </a:solidFill>
                <a:latin typeface="+mn-lt"/>
              </a:rPr>
              <a:t>ERL R&amp;D demonstrator at Orsay, PERLE</a:t>
            </a:r>
          </a:p>
        </p:txBody>
      </p:sp>
      <p:pic>
        <p:nvPicPr>
          <p:cNvPr id="8" name="Picture 7">
            <a:extLst>
              <a:ext uri="{FF2B5EF4-FFF2-40B4-BE49-F238E27FC236}">
                <a16:creationId xmlns:a16="http://schemas.microsoft.com/office/drawing/2014/main" id="{C084CBD4-A56F-1842-8D51-5281377CEC43}"/>
              </a:ext>
            </a:extLst>
          </p:cNvPr>
          <p:cNvPicPr>
            <a:picLocks noChangeAspect="1"/>
          </p:cNvPicPr>
          <p:nvPr/>
        </p:nvPicPr>
        <p:blipFill>
          <a:blip r:embed="rId4"/>
          <a:stretch>
            <a:fillRect/>
          </a:stretch>
        </p:blipFill>
        <p:spPr>
          <a:xfrm>
            <a:off x="228600" y="2167414"/>
            <a:ext cx="4434359" cy="2976086"/>
          </a:xfrm>
          <a:prstGeom prst="rect">
            <a:avLst/>
          </a:prstGeom>
        </p:spPr>
      </p:pic>
      <p:sp>
        <p:nvSpPr>
          <p:cNvPr id="10" name="Rectangle 9">
            <a:extLst>
              <a:ext uri="{FF2B5EF4-FFF2-40B4-BE49-F238E27FC236}">
                <a16:creationId xmlns:a16="http://schemas.microsoft.com/office/drawing/2014/main" id="{56548D61-1A7C-B847-93CE-2BE21EAAAB15}"/>
              </a:ext>
            </a:extLst>
          </p:cNvPr>
          <p:cNvSpPr/>
          <p:nvPr/>
        </p:nvSpPr>
        <p:spPr>
          <a:xfrm>
            <a:off x="4495800" y="2647950"/>
            <a:ext cx="228600" cy="2124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TextBox 11">
            <a:extLst>
              <a:ext uri="{FF2B5EF4-FFF2-40B4-BE49-F238E27FC236}">
                <a16:creationId xmlns:a16="http://schemas.microsoft.com/office/drawing/2014/main" id="{E8D7B0EE-094B-D442-B1F9-D87C54A68AFF}"/>
              </a:ext>
            </a:extLst>
          </p:cNvPr>
          <p:cNvSpPr txBox="1"/>
          <p:nvPr/>
        </p:nvSpPr>
        <p:spPr>
          <a:xfrm>
            <a:off x="5921211" y="956117"/>
            <a:ext cx="2384589" cy="707886"/>
          </a:xfrm>
          <a:prstGeom prst="rect">
            <a:avLst/>
          </a:prstGeom>
          <a:noFill/>
        </p:spPr>
        <p:txBody>
          <a:bodyPr wrap="square" rtlCol="0">
            <a:spAutoFit/>
          </a:bodyPr>
          <a:lstStyle/>
          <a:p>
            <a:pPr algn="ctr"/>
            <a:r>
              <a:rPr lang="en-GB" sz="1000" dirty="0">
                <a:solidFill>
                  <a:schemeClr val="accent6">
                    <a:lumMod val="75000"/>
                  </a:schemeClr>
                </a:solidFill>
              </a:rPr>
              <a:t>B.J. Holzer, U. Klein, G. </a:t>
            </a:r>
            <a:r>
              <a:rPr lang="en-GB" sz="1000" dirty="0" err="1">
                <a:solidFill>
                  <a:schemeClr val="accent6">
                    <a:lumMod val="75000"/>
                  </a:schemeClr>
                </a:solidFill>
              </a:rPr>
              <a:t>Azuelos</a:t>
            </a:r>
            <a:r>
              <a:rPr lang="en-GB" sz="1000" dirty="0">
                <a:solidFill>
                  <a:schemeClr val="accent6">
                    <a:lumMod val="75000"/>
                  </a:schemeClr>
                </a:solidFill>
              </a:rPr>
              <a:t>, H. </a:t>
            </a:r>
            <a:r>
              <a:rPr lang="en-GB" sz="1000" dirty="0" err="1">
                <a:solidFill>
                  <a:schemeClr val="accent6">
                    <a:lumMod val="75000"/>
                  </a:schemeClr>
                </a:solidFill>
              </a:rPr>
              <a:t>Mäntysaari</a:t>
            </a:r>
            <a:r>
              <a:rPr lang="en-GB" sz="1000" dirty="0">
                <a:solidFill>
                  <a:schemeClr val="accent6">
                    <a:lumMod val="75000"/>
                  </a:schemeClr>
                </a:solidFill>
              </a:rPr>
              <a:t>, D. </a:t>
            </a:r>
            <a:r>
              <a:rPr lang="en-GB" sz="1000" dirty="0" err="1">
                <a:solidFill>
                  <a:schemeClr val="accent6">
                    <a:lumMod val="75000"/>
                  </a:schemeClr>
                </a:solidFill>
              </a:rPr>
              <a:t>Britzger</a:t>
            </a:r>
            <a:r>
              <a:rPr lang="en-GB" sz="1000" dirty="0">
                <a:solidFill>
                  <a:schemeClr val="accent6">
                    <a:lumMod val="75000"/>
                  </a:schemeClr>
                </a:solidFill>
              </a:rPr>
              <a:t>, C. </a:t>
            </a:r>
            <a:r>
              <a:rPr lang="en-GB" sz="1000" dirty="0" err="1">
                <a:solidFill>
                  <a:schemeClr val="accent6">
                    <a:lumMod val="75000"/>
                  </a:schemeClr>
                </a:solidFill>
              </a:rPr>
              <a:t>Gwenlan</a:t>
            </a:r>
            <a:r>
              <a:rPr lang="en-GB" sz="1000" dirty="0">
                <a:solidFill>
                  <a:schemeClr val="accent6">
                    <a:lumMod val="75000"/>
                  </a:schemeClr>
                </a:solidFill>
              </a:rPr>
              <a:t>, … </a:t>
            </a:r>
          </a:p>
          <a:p>
            <a:pPr algn="ctr"/>
            <a:r>
              <a:rPr lang="en-GB" sz="1000" dirty="0">
                <a:solidFill>
                  <a:schemeClr val="accent6">
                    <a:lumMod val="75000"/>
                  </a:schemeClr>
                </a:solidFill>
              </a:rPr>
              <a:t>  </a:t>
            </a:r>
          </a:p>
        </p:txBody>
      </p:sp>
      <p:sp>
        <p:nvSpPr>
          <p:cNvPr id="11" name="TextBox 10">
            <a:extLst>
              <a:ext uri="{FF2B5EF4-FFF2-40B4-BE49-F238E27FC236}">
                <a16:creationId xmlns:a16="http://schemas.microsoft.com/office/drawing/2014/main" id="{8E2022ED-AAAE-844E-9B4C-3A037B8C53A7}"/>
              </a:ext>
            </a:extLst>
          </p:cNvPr>
          <p:cNvSpPr txBox="1"/>
          <p:nvPr/>
        </p:nvSpPr>
        <p:spPr>
          <a:xfrm>
            <a:off x="1600200" y="3333750"/>
            <a:ext cx="2605559" cy="1077218"/>
          </a:xfrm>
          <a:prstGeom prst="rect">
            <a:avLst/>
          </a:prstGeom>
          <a:noFill/>
        </p:spPr>
        <p:txBody>
          <a:bodyPr wrap="square" rtlCol="0">
            <a:spAutoFit/>
          </a:bodyPr>
          <a:lstStyle/>
          <a:p>
            <a:r>
              <a:rPr lang="en-GB" sz="1600" dirty="0">
                <a:latin typeface="+mn-lt"/>
              </a:rPr>
              <a:t>up to 10x improvements </a:t>
            </a:r>
            <a:r>
              <a:rPr lang="en-BE" sz="1600" dirty="0">
                <a:latin typeface="+mn-lt"/>
              </a:rPr>
              <a:t>of PDF/</a:t>
            </a:r>
            <a:r>
              <a:rPr lang="en-BE" sz="1600" dirty="0">
                <a:latin typeface="Symbol" pitchFamily="2" charset="2"/>
              </a:rPr>
              <a:t>a</a:t>
            </a:r>
            <a:r>
              <a:rPr lang="en-BE" sz="1600" baseline="-25000" dirty="0">
                <a:latin typeface="+mn-lt"/>
              </a:rPr>
              <a:t>s</a:t>
            </a:r>
            <a:r>
              <a:rPr lang="en-BE" sz="1600" dirty="0">
                <a:latin typeface="+mn-lt"/>
              </a:rPr>
              <a:t> syst. uncertainties in Higgs production cross sections at HL-LHC</a:t>
            </a:r>
          </a:p>
        </p:txBody>
      </p:sp>
    </p:spTree>
    <p:extLst>
      <p:ext uri="{BB962C8B-B14F-4D97-AF65-F5344CB8AC3E}">
        <p14:creationId xmlns:p14="http://schemas.microsoft.com/office/powerpoint/2010/main" val="2044975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5FAEA6-614C-E545-9E6F-68DE433F90F7}"/>
              </a:ext>
            </a:extLst>
          </p:cNvPr>
          <p:cNvSpPr txBox="1"/>
          <p:nvPr/>
        </p:nvSpPr>
        <p:spPr>
          <a:xfrm>
            <a:off x="228600" y="209550"/>
            <a:ext cx="4467698" cy="584775"/>
          </a:xfrm>
          <a:prstGeom prst="rect">
            <a:avLst/>
          </a:prstGeom>
          <a:noFill/>
        </p:spPr>
        <p:txBody>
          <a:bodyPr wrap="none" rtlCol="0">
            <a:spAutoFit/>
          </a:bodyPr>
          <a:lstStyle/>
          <a:p>
            <a:r>
              <a:rPr lang="en-BE" sz="3200" dirty="0">
                <a:latin typeface="+mn-lt"/>
              </a:rPr>
              <a:t>Electron-Ion Collider (EIC)</a:t>
            </a:r>
            <a:endParaRPr lang="en-BE" sz="3200" dirty="0">
              <a:solidFill>
                <a:srgbClr val="C00000"/>
              </a:solidFill>
              <a:latin typeface="+mn-lt"/>
            </a:endParaRPr>
          </a:p>
        </p:txBody>
      </p:sp>
      <p:pic>
        <p:nvPicPr>
          <p:cNvPr id="13" name="Picture 12" descr="A close up of a map&#10;&#10;Description automatically generated">
            <a:extLst>
              <a:ext uri="{FF2B5EF4-FFF2-40B4-BE49-F238E27FC236}">
                <a16:creationId xmlns:a16="http://schemas.microsoft.com/office/drawing/2014/main" id="{769E8565-0843-7146-9576-758FCA9CFD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9199" y="0"/>
            <a:ext cx="3982314" cy="5143500"/>
          </a:xfrm>
          <a:prstGeom prst="rect">
            <a:avLst/>
          </a:prstGeom>
        </p:spPr>
      </p:pic>
      <p:sp>
        <p:nvSpPr>
          <p:cNvPr id="22" name="Slide Number Placeholder 17">
            <a:extLst>
              <a:ext uri="{FF2B5EF4-FFF2-40B4-BE49-F238E27FC236}">
                <a16:creationId xmlns:a16="http://schemas.microsoft.com/office/drawing/2014/main" id="{D53C4554-324C-4F4D-831D-3177A85135ED}"/>
              </a:ext>
            </a:extLst>
          </p:cNvPr>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schemeClr val="tx1"/>
                </a:solidFill>
                <a:latin typeface="Calibri"/>
                <a:ea typeface="+mn-ea"/>
                <a:cs typeface="+mn-cs"/>
              </a:rPr>
              <a:pPr defTabSz="685800" fontAlgn="auto">
                <a:spcBef>
                  <a:spcPts val="0"/>
                </a:spcBef>
                <a:spcAft>
                  <a:spcPts val="0"/>
                </a:spcAft>
              </a:pPr>
              <a:t>15</a:t>
            </a:fld>
            <a:endParaRPr lang="en-US" dirty="0">
              <a:solidFill>
                <a:schemeClr val="tx1"/>
              </a:solidFill>
              <a:latin typeface="Calibri"/>
              <a:ea typeface="+mn-ea"/>
              <a:cs typeface="+mn-cs"/>
            </a:endParaRPr>
          </a:p>
        </p:txBody>
      </p:sp>
      <p:sp>
        <p:nvSpPr>
          <p:cNvPr id="25" name="Rectangle 24">
            <a:extLst>
              <a:ext uri="{FF2B5EF4-FFF2-40B4-BE49-F238E27FC236}">
                <a16:creationId xmlns:a16="http://schemas.microsoft.com/office/drawing/2014/main" id="{99978629-A39A-1047-9AD1-B4E2F88C46D4}"/>
              </a:ext>
            </a:extLst>
          </p:cNvPr>
          <p:cNvSpPr/>
          <p:nvPr/>
        </p:nvSpPr>
        <p:spPr>
          <a:xfrm>
            <a:off x="249119" y="742950"/>
            <a:ext cx="4932481" cy="2200602"/>
          </a:xfrm>
          <a:prstGeom prst="rect">
            <a:avLst/>
          </a:prstGeom>
        </p:spPr>
        <p:txBody>
          <a:bodyPr wrap="square">
            <a:spAutoFit/>
          </a:bodyPr>
          <a:lstStyle/>
          <a:p>
            <a:r>
              <a:rPr lang="en-US" dirty="0">
                <a:latin typeface="+mn-lt"/>
                <a:ea typeface="Arial Unicode MS" panose="020B0604020202020204" pitchFamily="34" charset="-128"/>
              </a:rPr>
              <a:t>World’s 1</a:t>
            </a:r>
            <a:r>
              <a:rPr lang="en-US" baseline="30000" dirty="0">
                <a:latin typeface="+mn-lt"/>
                <a:ea typeface="Arial Unicode MS" panose="020B0604020202020204" pitchFamily="34" charset="-128"/>
              </a:rPr>
              <a:t>st</a:t>
            </a:r>
            <a:r>
              <a:rPr lang="en-US" dirty="0">
                <a:latin typeface="+mn-lt"/>
                <a:ea typeface="Arial Unicode MS" panose="020B0604020202020204" pitchFamily="34" charset="-128"/>
              </a:rPr>
              <a:t> polarized e-p/light-ion &amp; 1</a:t>
            </a:r>
            <a:r>
              <a:rPr lang="en-US" baseline="30000" dirty="0">
                <a:latin typeface="+mn-lt"/>
                <a:ea typeface="Arial Unicode MS" panose="020B0604020202020204" pitchFamily="34" charset="-128"/>
              </a:rPr>
              <a:t>st</a:t>
            </a:r>
            <a:r>
              <a:rPr lang="en-US" dirty="0">
                <a:latin typeface="+mn-lt"/>
                <a:ea typeface="Arial Unicode MS" panose="020B0604020202020204" pitchFamily="34" charset="-128"/>
              </a:rPr>
              <a:t> </a:t>
            </a:r>
            <a:r>
              <a:rPr lang="en-US" dirty="0" err="1">
                <a:latin typeface="+mn-lt"/>
                <a:ea typeface="Arial Unicode MS" panose="020B0604020202020204" pitchFamily="34" charset="-128"/>
              </a:rPr>
              <a:t>eA</a:t>
            </a:r>
            <a:r>
              <a:rPr lang="en-US" dirty="0">
                <a:latin typeface="+mn-lt"/>
                <a:ea typeface="Arial Unicode MS" panose="020B0604020202020204" pitchFamily="34" charset="-128"/>
              </a:rPr>
              <a:t> collider</a:t>
            </a:r>
          </a:p>
          <a:p>
            <a:r>
              <a:rPr lang="en-US" sz="1400" dirty="0">
                <a:latin typeface="+mn-lt"/>
                <a:ea typeface="Arial Unicode MS" panose="020B0604020202020204" pitchFamily="34" charset="-128"/>
              </a:rPr>
              <a:t>User Group &gt;1000 members: </a:t>
            </a:r>
            <a:r>
              <a:rPr lang="en-US" sz="1400" dirty="0">
                <a:latin typeface="+mn-lt"/>
                <a:ea typeface="Arial Unicode MS" panose="020B0604020202020204" pitchFamily="34" charset="-128"/>
                <a:hlinkClick r:id="rId4"/>
              </a:rPr>
              <a:t>http://eicug.org</a:t>
            </a:r>
            <a:r>
              <a:rPr lang="en-US" sz="1400" dirty="0">
                <a:latin typeface="+mn-lt"/>
                <a:ea typeface="Arial Unicode MS" panose="020B0604020202020204" pitchFamily="34" charset="-128"/>
              </a:rPr>
              <a:t>  </a:t>
            </a:r>
          </a:p>
          <a:p>
            <a:endParaRPr lang="en-US" sz="1000" dirty="0">
              <a:solidFill>
                <a:schemeClr val="bg2">
                  <a:lumMod val="50000"/>
                </a:schemeClr>
              </a:solidFill>
              <a:latin typeface="+mn-lt"/>
              <a:ea typeface="Arial Unicode MS" panose="020B0604020202020204" pitchFamily="34" charset="-128"/>
            </a:endParaRPr>
          </a:p>
          <a:p>
            <a:pPr marL="179388" indent="-179388"/>
            <a:r>
              <a:rPr lang="en-US" sz="1400" dirty="0">
                <a:solidFill>
                  <a:schemeClr val="bg2">
                    <a:lumMod val="50000"/>
                  </a:schemeClr>
                </a:solidFill>
                <a:latin typeface="+mn-lt"/>
                <a:ea typeface="Arial Unicode MS" panose="020B0604020202020204" pitchFamily="34" charset="-128"/>
              </a:rPr>
              <a:t>The EIC can address three key questions.</a:t>
            </a:r>
          </a:p>
          <a:p>
            <a:pPr marL="179388" indent="-179388"/>
            <a:endParaRPr lang="en-US" sz="300" i="1" dirty="0">
              <a:solidFill>
                <a:schemeClr val="bg2">
                  <a:lumMod val="50000"/>
                </a:schemeClr>
              </a:solidFill>
              <a:latin typeface="+mn-lt"/>
              <a:ea typeface="Arial Unicode MS" panose="020B0604020202020204" pitchFamily="34" charset="-128"/>
            </a:endParaRPr>
          </a:p>
          <a:p>
            <a:pPr marL="179388" indent="-179388" defTabSz="685800">
              <a:buFont typeface="Courier New" panose="02070309020205020404" pitchFamily="49" charset="0"/>
              <a:buChar char="o"/>
            </a:pPr>
            <a:r>
              <a:rPr lang="en-US" sz="1400" i="1" dirty="0">
                <a:solidFill>
                  <a:schemeClr val="bg2">
                    <a:lumMod val="50000"/>
                  </a:schemeClr>
                </a:solidFill>
                <a:latin typeface="+mn-lt"/>
              </a:rPr>
              <a:t>How does the mass of the nucleon arise?</a:t>
            </a:r>
          </a:p>
          <a:p>
            <a:pPr marL="179388" indent="-179388" defTabSz="685800">
              <a:buFont typeface="Courier New" panose="02070309020205020404" pitchFamily="49" charset="0"/>
              <a:buChar char="o"/>
            </a:pPr>
            <a:r>
              <a:rPr lang="en-US" sz="1400" i="1" dirty="0">
                <a:solidFill>
                  <a:schemeClr val="bg2">
                    <a:lumMod val="50000"/>
                  </a:schemeClr>
                </a:solidFill>
                <a:latin typeface="+mn-lt"/>
              </a:rPr>
              <a:t>How does the spin of the nucleon arise?</a:t>
            </a:r>
          </a:p>
          <a:p>
            <a:pPr marL="179388" indent="-179388" defTabSz="685800">
              <a:buFont typeface="Courier New" panose="02070309020205020404" pitchFamily="49" charset="0"/>
              <a:buChar char="o"/>
            </a:pPr>
            <a:r>
              <a:rPr lang="en-US" sz="1400" i="1" dirty="0">
                <a:solidFill>
                  <a:schemeClr val="bg2">
                    <a:lumMod val="50000"/>
                  </a:schemeClr>
                </a:solidFill>
                <a:latin typeface="+mn-lt"/>
              </a:rPr>
              <a:t>What are the emergent properties of a dense system of gluons?</a:t>
            </a:r>
          </a:p>
          <a:p>
            <a:endParaRPr lang="en-US" dirty="0">
              <a:solidFill>
                <a:schemeClr val="bg2">
                  <a:lumMod val="50000"/>
                </a:schemeClr>
              </a:solidFill>
              <a:latin typeface="+mn-lt"/>
              <a:ea typeface="Arial Unicode MS" panose="020B0604020202020204" pitchFamily="34" charset="-128"/>
            </a:endParaRPr>
          </a:p>
          <a:p>
            <a:r>
              <a:rPr lang="en-US" dirty="0">
                <a:solidFill>
                  <a:schemeClr val="bg2">
                    <a:lumMod val="50000"/>
                  </a:schemeClr>
                </a:solidFill>
                <a:latin typeface="+mn-lt"/>
                <a:ea typeface="Arial Unicode MS" panose="020B0604020202020204" pitchFamily="34" charset="-128"/>
              </a:rPr>
              <a:t> </a:t>
            </a:r>
            <a:endParaRPr lang="en-US" dirty="0">
              <a:solidFill>
                <a:schemeClr val="bg2">
                  <a:lumMod val="50000"/>
                </a:schemeClr>
              </a:solidFill>
              <a:latin typeface="+mn-lt"/>
            </a:endParaRPr>
          </a:p>
        </p:txBody>
      </p:sp>
      <p:sp>
        <p:nvSpPr>
          <p:cNvPr id="14" name="TextBox 13">
            <a:extLst>
              <a:ext uri="{FF2B5EF4-FFF2-40B4-BE49-F238E27FC236}">
                <a16:creationId xmlns:a16="http://schemas.microsoft.com/office/drawing/2014/main" id="{34F28751-A1B3-AB4C-A3E2-92654DC3C4AA}"/>
              </a:ext>
            </a:extLst>
          </p:cNvPr>
          <p:cNvSpPr txBox="1"/>
          <p:nvPr/>
        </p:nvSpPr>
        <p:spPr>
          <a:xfrm>
            <a:off x="7772400" y="3333750"/>
            <a:ext cx="1395638" cy="553998"/>
          </a:xfrm>
          <a:prstGeom prst="rect">
            <a:avLst/>
          </a:prstGeom>
          <a:noFill/>
        </p:spPr>
        <p:txBody>
          <a:bodyPr wrap="none" rtlCol="0">
            <a:spAutoFit/>
          </a:bodyPr>
          <a:lstStyle/>
          <a:p>
            <a:r>
              <a:rPr lang="en-BE" dirty="0">
                <a:latin typeface="+mn-lt"/>
              </a:rPr>
              <a:t>BNL (US)</a:t>
            </a:r>
          </a:p>
          <a:p>
            <a:r>
              <a:rPr lang="en-GB" sz="1200" i="1" dirty="0">
                <a:latin typeface="+mn-lt"/>
              </a:rPr>
              <a:t>b</a:t>
            </a:r>
            <a:r>
              <a:rPr lang="en-BE" sz="1200" i="1" dirty="0">
                <a:latin typeface="+mn-lt"/>
              </a:rPr>
              <a:t>eams from ∼2030</a:t>
            </a:r>
          </a:p>
        </p:txBody>
      </p:sp>
      <p:sp>
        <p:nvSpPr>
          <p:cNvPr id="26" name="TextBox 25">
            <a:extLst>
              <a:ext uri="{FF2B5EF4-FFF2-40B4-BE49-F238E27FC236}">
                <a16:creationId xmlns:a16="http://schemas.microsoft.com/office/drawing/2014/main" id="{89C39BC8-1205-B646-8E89-92EE2FF42906}"/>
              </a:ext>
            </a:extLst>
          </p:cNvPr>
          <p:cNvSpPr txBox="1"/>
          <p:nvPr/>
        </p:nvSpPr>
        <p:spPr>
          <a:xfrm>
            <a:off x="0" y="4902785"/>
            <a:ext cx="846707" cy="261610"/>
          </a:xfrm>
          <a:prstGeom prst="rect">
            <a:avLst/>
          </a:prstGeom>
          <a:noFill/>
        </p:spPr>
        <p:txBody>
          <a:bodyPr wrap="none" rtlCol="0">
            <a:spAutoFit/>
          </a:bodyPr>
          <a:lstStyle/>
          <a:p>
            <a:r>
              <a:rPr lang="en-GB" sz="1100" dirty="0">
                <a:solidFill>
                  <a:schemeClr val="accent6">
                    <a:lumMod val="75000"/>
                  </a:schemeClr>
                </a:solidFill>
              </a:rPr>
              <a:t>S. Joosten</a:t>
            </a:r>
            <a:endParaRPr lang="en-BE" sz="1100" dirty="0">
              <a:solidFill>
                <a:schemeClr val="accent6">
                  <a:lumMod val="75000"/>
                </a:schemeClr>
              </a:solidFill>
            </a:endParaRPr>
          </a:p>
        </p:txBody>
      </p:sp>
      <p:pic>
        <p:nvPicPr>
          <p:cNvPr id="15" name="Picture 14">
            <a:extLst>
              <a:ext uri="{FF2B5EF4-FFF2-40B4-BE49-F238E27FC236}">
                <a16:creationId xmlns:a16="http://schemas.microsoft.com/office/drawing/2014/main" id="{42E4C2B2-A30B-A04B-BB33-F4F4F9D227EF}"/>
              </a:ext>
            </a:extLst>
          </p:cNvPr>
          <p:cNvPicPr>
            <a:picLocks noChangeAspect="1"/>
          </p:cNvPicPr>
          <p:nvPr/>
        </p:nvPicPr>
        <p:blipFill>
          <a:blip r:embed="rId5"/>
          <a:stretch>
            <a:fillRect/>
          </a:stretch>
        </p:blipFill>
        <p:spPr>
          <a:xfrm>
            <a:off x="7857098" y="133350"/>
            <a:ext cx="1187450" cy="255104"/>
          </a:xfrm>
          <a:prstGeom prst="rect">
            <a:avLst/>
          </a:prstGeom>
        </p:spPr>
      </p:pic>
      <p:pic>
        <p:nvPicPr>
          <p:cNvPr id="16" name="Picture 15">
            <a:extLst>
              <a:ext uri="{FF2B5EF4-FFF2-40B4-BE49-F238E27FC236}">
                <a16:creationId xmlns:a16="http://schemas.microsoft.com/office/drawing/2014/main" id="{FE3D005A-37DD-4A40-AF83-686ACD06E543}"/>
              </a:ext>
            </a:extLst>
          </p:cNvPr>
          <p:cNvPicPr>
            <a:picLocks noChangeAspect="1"/>
          </p:cNvPicPr>
          <p:nvPr/>
        </p:nvPicPr>
        <p:blipFill>
          <a:blip r:embed="rId6"/>
          <a:stretch>
            <a:fillRect/>
          </a:stretch>
        </p:blipFill>
        <p:spPr>
          <a:xfrm>
            <a:off x="1600200" y="2514600"/>
            <a:ext cx="3424308" cy="2343150"/>
          </a:xfrm>
          <a:prstGeom prst="rect">
            <a:avLst/>
          </a:prstGeom>
        </p:spPr>
      </p:pic>
      <p:sp>
        <p:nvSpPr>
          <p:cNvPr id="27" name="TextBox 26">
            <a:extLst>
              <a:ext uri="{FF2B5EF4-FFF2-40B4-BE49-F238E27FC236}">
                <a16:creationId xmlns:a16="http://schemas.microsoft.com/office/drawing/2014/main" id="{E53B568C-7765-9348-A0EE-001BB0BEA698}"/>
              </a:ext>
            </a:extLst>
          </p:cNvPr>
          <p:cNvSpPr txBox="1"/>
          <p:nvPr/>
        </p:nvSpPr>
        <p:spPr>
          <a:xfrm>
            <a:off x="76201" y="2952750"/>
            <a:ext cx="1482918" cy="1384995"/>
          </a:xfrm>
          <a:prstGeom prst="rect">
            <a:avLst/>
          </a:prstGeom>
          <a:noFill/>
        </p:spPr>
        <p:txBody>
          <a:bodyPr wrap="square" rtlCol="0">
            <a:spAutoFit/>
          </a:bodyPr>
          <a:lstStyle/>
          <a:p>
            <a:pPr algn="ctr"/>
            <a:r>
              <a:rPr lang="en-GB" sz="1200" dirty="0">
                <a:latin typeface="+mn-lt"/>
              </a:rPr>
              <a:t>T</a:t>
            </a:r>
            <a:r>
              <a:rPr lang="en-BE" sz="1200" dirty="0">
                <a:latin typeface="+mn-lt"/>
              </a:rPr>
              <a:t>owards a 3D partonic image of the proton </a:t>
            </a:r>
          </a:p>
          <a:p>
            <a:pPr algn="ctr"/>
            <a:r>
              <a:rPr lang="en-BE" sz="1200" dirty="0">
                <a:latin typeface="+mn-lt"/>
              </a:rPr>
              <a:t>(spin-dependent transverse momentum distributions)</a:t>
            </a:r>
          </a:p>
        </p:txBody>
      </p:sp>
      <p:sp>
        <p:nvSpPr>
          <p:cNvPr id="28" name="Rounded Rectangle 27">
            <a:extLst>
              <a:ext uri="{FF2B5EF4-FFF2-40B4-BE49-F238E27FC236}">
                <a16:creationId xmlns:a16="http://schemas.microsoft.com/office/drawing/2014/main" id="{DAA1B283-D68F-AA47-9C19-7D7B18B73C3B}"/>
              </a:ext>
            </a:extLst>
          </p:cNvPr>
          <p:cNvSpPr/>
          <p:nvPr/>
        </p:nvSpPr>
        <p:spPr>
          <a:xfrm>
            <a:off x="2502000" y="2647950"/>
            <a:ext cx="370800" cy="1524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4263628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905603"/>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16</a:t>
            </a:fld>
            <a:endParaRPr lang="en-US">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3510833" cy="584775"/>
          </a:xfrm>
          <a:prstGeom prst="rect">
            <a:avLst/>
          </a:prstGeom>
          <a:noFill/>
        </p:spPr>
        <p:txBody>
          <a:bodyPr wrap="none" rtlCol="0">
            <a:spAutoFit/>
          </a:bodyPr>
          <a:lstStyle/>
          <a:p>
            <a:r>
              <a:rPr lang="en-GB" sz="3200" dirty="0" err="1">
                <a:latin typeface="+mn-lt"/>
              </a:rPr>
              <a:t>e</a:t>
            </a:r>
            <a:r>
              <a:rPr lang="en-GB" sz="3200" baseline="30000" dirty="0" err="1">
                <a:latin typeface="+mn-lt"/>
              </a:rPr>
              <a:t>+</a:t>
            </a:r>
            <a:r>
              <a:rPr lang="en-GB" sz="3200" dirty="0" err="1">
                <a:latin typeface="+mn-lt"/>
              </a:rPr>
              <a:t>e</a:t>
            </a:r>
            <a:r>
              <a:rPr lang="en-GB" sz="3200" baseline="30000" dirty="0">
                <a:latin typeface="+mn-lt"/>
              </a:rPr>
              <a:t>-</a:t>
            </a:r>
            <a:r>
              <a:rPr lang="en-GB" sz="3200" dirty="0">
                <a:latin typeface="+mn-lt"/>
              </a:rPr>
              <a:t> </a:t>
            </a:r>
            <a:r>
              <a:rPr lang="en-BE" sz="3200" dirty="0">
                <a:latin typeface="+mn-lt"/>
              </a:rPr>
              <a:t>Higgs Factories</a:t>
            </a:r>
            <a:endParaRPr lang="en-BE" sz="3200" dirty="0">
              <a:solidFill>
                <a:srgbClr val="C00000"/>
              </a:solidFill>
              <a:latin typeface="+mn-lt"/>
            </a:endParaRPr>
          </a:p>
        </p:txBody>
      </p:sp>
      <p:pic>
        <p:nvPicPr>
          <p:cNvPr id="6" name="Picture 1">
            <a:extLst>
              <a:ext uri="{FF2B5EF4-FFF2-40B4-BE49-F238E27FC236}">
                <a16:creationId xmlns:a16="http://schemas.microsoft.com/office/drawing/2014/main" id="{9C457A20-A3BD-B148-B815-4CB25BCC22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7478" y="895350"/>
            <a:ext cx="3099433" cy="1898229"/>
          </a:xfrm>
          <a:prstGeom prst="rect">
            <a:avLst/>
          </a:prstGeom>
          <a:noFill/>
          <a:ln w="28575">
            <a:solidFill>
              <a:srgbClr val="C0000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a:extLst>
              <a:ext uri="{FF2B5EF4-FFF2-40B4-BE49-F238E27FC236}">
                <a16:creationId xmlns:a16="http://schemas.microsoft.com/office/drawing/2014/main" id="{E7EA40AB-7806-8143-B980-1C5917867553}"/>
              </a:ext>
            </a:extLst>
          </p:cNvPr>
          <p:cNvPicPr>
            <a:picLocks noChangeAspect="1"/>
          </p:cNvPicPr>
          <p:nvPr/>
        </p:nvPicPr>
        <p:blipFill>
          <a:blip r:embed="rId4"/>
          <a:stretch>
            <a:fillRect/>
          </a:stretch>
        </p:blipFill>
        <p:spPr>
          <a:xfrm>
            <a:off x="937479" y="2945980"/>
            <a:ext cx="3099036" cy="1878448"/>
          </a:xfrm>
          <a:prstGeom prst="rect">
            <a:avLst/>
          </a:prstGeom>
          <a:ln w="28575">
            <a:solidFill>
              <a:srgbClr val="C00000"/>
            </a:solidFill>
          </a:ln>
        </p:spPr>
      </p:pic>
      <p:sp>
        <p:nvSpPr>
          <p:cNvPr id="10" name="TextBox 9">
            <a:extLst>
              <a:ext uri="{FF2B5EF4-FFF2-40B4-BE49-F238E27FC236}">
                <a16:creationId xmlns:a16="http://schemas.microsoft.com/office/drawing/2014/main" id="{41DD494F-012F-9349-ACEF-AED8010592D5}"/>
              </a:ext>
            </a:extLst>
          </p:cNvPr>
          <p:cNvSpPr txBox="1"/>
          <p:nvPr/>
        </p:nvSpPr>
        <p:spPr>
          <a:xfrm>
            <a:off x="899826" y="2488780"/>
            <a:ext cx="2310248" cy="369332"/>
          </a:xfrm>
          <a:prstGeom prst="rect">
            <a:avLst/>
          </a:prstGeom>
          <a:noFill/>
        </p:spPr>
        <p:txBody>
          <a:bodyPr wrap="none" rtlCol="0">
            <a:spAutoFit/>
          </a:bodyPr>
          <a:lstStyle/>
          <a:p>
            <a:r>
              <a:rPr lang="en-BE" b="1" dirty="0">
                <a:latin typeface="+mn-lt"/>
              </a:rPr>
              <a:t>CLIC@CERN [380 GeV]</a:t>
            </a:r>
          </a:p>
        </p:txBody>
      </p:sp>
      <p:sp>
        <p:nvSpPr>
          <p:cNvPr id="12" name="TextBox 11">
            <a:extLst>
              <a:ext uri="{FF2B5EF4-FFF2-40B4-BE49-F238E27FC236}">
                <a16:creationId xmlns:a16="http://schemas.microsoft.com/office/drawing/2014/main" id="{C9AE5AB4-4947-DD40-8997-1F6884347526}"/>
              </a:ext>
            </a:extLst>
          </p:cNvPr>
          <p:cNvSpPr txBox="1"/>
          <p:nvPr/>
        </p:nvSpPr>
        <p:spPr>
          <a:xfrm>
            <a:off x="899826" y="2881447"/>
            <a:ext cx="2220864" cy="369332"/>
          </a:xfrm>
          <a:prstGeom prst="rect">
            <a:avLst/>
          </a:prstGeom>
          <a:noFill/>
        </p:spPr>
        <p:txBody>
          <a:bodyPr wrap="none" rtlCol="0">
            <a:spAutoFit/>
          </a:bodyPr>
          <a:lstStyle/>
          <a:p>
            <a:r>
              <a:rPr lang="en-BE" b="1" dirty="0">
                <a:latin typeface="+mn-lt"/>
              </a:rPr>
              <a:t>ILC@Japan [250 GeV]</a:t>
            </a:r>
          </a:p>
        </p:txBody>
      </p:sp>
      <p:sp>
        <p:nvSpPr>
          <p:cNvPr id="11" name="TextBox 10">
            <a:extLst>
              <a:ext uri="{FF2B5EF4-FFF2-40B4-BE49-F238E27FC236}">
                <a16:creationId xmlns:a16="http://schemas.microsoft.com/office/drawing/2014/main" id="{B5658F45-F38A-F048-81AC-50A0C705EFFD}"/>
              </a:ext>
            </a:extLst>
          </p:cNvPr>
          <p:cNvSpPr txBox="1"/>
          <p:nvPr/>
        </p:nvSpPr>
        <p:spPr>
          <a:xfrm rot="18154755">
            <a:off x="-97247" y="2287237"/>
            <a:ext cx="1053430" cy="707886"/>
          </a:xfrm>
          <a:prstGeom prst="rect">
            <a:avLst/>
          </a:prstGeom>
          <a:noFill/>
        </p:spPr>
        <p:txBody>
          <a:bodyPr wrap="none" rtlCol="0">
            <a:spAutoFit/>
          </a:bodyPr>
          <a:lstStyle/>
          <a:p>
            <a:pPr algn="r"/>
            <a:r>
              <a:rPr lang="en-BE" sz="2000" dirty="0">
                <a:solidFill>
                  <a:srgbClr val="C00000"/>
                </a:solidFill>
                <a:latin typeface="+mn-lt"/>
              </a:rPr>
              <a:t>   linear </a:t>
            </a:r>
          </a:p>
          <a:p>
            <a:pPr algn="r"/>
            <a:r>
              <a:rPr lang="en-BE" sz="2000" dirty="0">
                <a:solidFill>
                  <a:srgbClr val="C00000"/>
                </a:solidFill>
                <a:latin typeface="+mn-lt"/>
              </a:rPr>
              <a:t>colliders</a:t>
            </a:r>
          </a:p>
        </p:txBody>
      </p:sp>
      <p:sp>
        <p:nvSpPr>
          <p:cNvPr id="14" name="TextBox 13">
            <a:extLst>
              <a:ext uri="{FF2B5EF4-FFF2-40B4-BE49-F238E27FC236}">
                <a16:creationId xmlns:a16="http://schemas.microsoft.com/office/drawing/2014/main" id="{374127EC-6767-024C-84F7-BCA860CC648E}"/>
              </a:ext>
            </a:extLst>
          </p:cNvPr>
          <p:cNvSpPr txBox="1"/>
          <p:nvPr/>
        </p:nvSpPr>
        <p:spPr>
          <a:xfrm rot="2693329">
            <a:off x="8200537" y="2110015"/>
            <a:ext cx="1168846" cy="707886"/>
          </a:xfrm>
          <a:prstGeom prst="rect">
            <a:avLst/>
          </a:prstGeom>
          <a:noFill/>
        </p:spPr>
        <p:txBody>
          <a:bodyPr wrap="none" rtlCol="0">
            <a:spAutoFit/>
          </a:bodyPr>
          <a:lstStyle/>
          <a:p>
            <a:r>
              <a:rPr lang="en-BE" sz="2000" dirty="0">
                <a:solidFill>
                  <a:srgbClr val="0070C0"/>
                </a:solidFill>
                <a:latin typeface="+mn-lt"/>
              </a:rPr>
              <a:t>circular </a:t>
            </a:r>
          </a:p>
          <a:p>
            <a:r>
              <a:rPr lang="en-BE" sz="2000" dirty="0">
                <a:solidFill>
                  <a:srgbClr val="0070C0"/>
                </a:solidFill>
                <a:latin typeface="+mn-lt"/>
              </a:rPr>
              <a:t>  colliders</a:t>
            </a:r>
          </a:p>
        </p:txBody>
      </p:sp>
      <p:pic>
        <p:nvPicPr>
          <p:cNvPr id="15" name="Picture 14">
            <a:extLst>
              <a:ext uri="{FF2B5EF4-FFF2-40B4-BE49-F238E27FC236}">
                <a16:creationId xmlns:a16="http://schemas.microsoft.com/office/drawing/2014/main" id="{25F8E78E-16C7-2C42-8C68-6D5DCFF634D8}"/>
              </a:ext>
            </a:extLst>
          </p:cNvPr>
          <p:cNvPicPr>
            <a:picLocks noChangeAspect="1"/>
          </p:cNvPicPr>
          <p:nvPr/>
        </p:nvPicPr>
        <p:blipFill rotWithShape="1">
          <a:blip r:embed="rId5"/>
          <a:srcRect l="15546" t="7463" r="12803" b="9082"/>
          <a:stretch/>
        </p:blipFill>
        <p:spPr>
          <a:xfrm>
            <a:off x="5095941" y="895350"/>
            <a:ext cx="3137085" cy="1941321"/>
          </a:xfrm>
          <a:prstGeom prst="rect">
            <a:avLst/>
          </a:prstGeom>
          <a:ln w="28575">
            <a:solidFill>
              <a:schemeClr val="accent5">
                <a:lumMod val="75000"/>
              </a:schemeClr>
            </a:solidFill>
          </a:ln>
        </p:spPr>
      </p:pic>
      <p:sp>
        <p:nvSpPr>
          <p:cNvPr id="16" name="TextBox 15">
            <a:extLst>
              <a:ext uri="{FF2B5EF4-FFF2-40B4-BE49-F238E27FC236}">
                <a16:creationId xmlns:a16="http://schemas.microsoft.com/office/drawing/2014/main" id="{1276CBD5-5B6E-5A44-BB6F-AD13166462F7}"/>
              </a:ext>
            </a:extLst>
          </p:cNvPr>
          <p:cNvSpPr txBox="1"/>
          <p:nvPr/>
        </p:nvSpPr>
        <p:spPr>
          <a:xfrm>
            <a:off x="5444183" y="2512115"/>
            <a:ext cx="2861617" cy="369332"/>
          </a:xfrm>
          <a:prstGeom prst="rect">
            <a:avLst/>
          </a:prstGeom>
          <a:noFill/>
        </p:spPr>
        <p:txBody>
          <a:bodyPr wrap="none" rtlCol="0">
            <a:spAutoFit/>
          </a:bodyPr>
          <a:lstStyle/>
          <a:p>
            <a:r>
              <a:rPr lang="en-BE" b="1" dirty="0">
                <a:solidFill>
                  <a:schemeClr val="bg1"/>
                </a:solidFill>
                <a:latin typeface="+mn-lt"/>
              </a:rPr>
              <a:t>FCC-ee@CERN [90-365 GeV]</a:t>
            </a:r>
          </a:p>
        </p:txBody>
      </p:sp>
      <p:pic>
        <p:nvPicPr>
          <p:cNvPr id="20" name="Picture 19">
            <a:extLst>
              <a:ext uri="{FF2B5EF4-FFF2-40B4-BE49-F238E27FC236}">
                <a16:creationId xmlns:a16="http://schemas.microsoft.com/office/drawing/2014/main" id="{2496A53D-2CCB-E44A-8892-CCD5F157CD9D}"/>
              </a:ext>
            </a:extLst>
          </p:cNvPr>
          <p:cNvPicPr>
            <a:picLocks noChangeAspect="1"/>
          </p:cNvPicPr>
          <p:nvPr/>
        </p:nvPicPr>
        <p:blipFill rotWithShape="1">
          <a:blip r:embed="rId6"/>
          <a:srcRect t="-17942" b="655"/>
          <a:stretch/>
        </p:blipFill>
        <p:spPr>
          <a:xfrm>
            <a:off x="5092669" y="2974766"/>
            <a:ext cx="3151505" cy="1849661"/>
          </a:xfrm>
          <a:prstGeom prst="rect">
            <a:avLst/>
          </a:prstGeom>
          <a:ln w="28575">
            <a:solidFill>
              <a:srgbClr val="0070C0"/>
            </a:solidFill>
          </a:ln>
        </p:spPr>
      </p:pic>
      <p:sp>
        <p:nvSpPr>
          <p:cNvPr id="21" name="TextBox 20">
            <a:extLst>
              <a:ext uri="{FF2B5EF4-FFF2-40B4-BE49-F238E27FC236}">
                <a16:creationId xmlns:a16="http://schemas.microsoft.com/office/drawing/2014/main" id="{4784DC50-AF04-9848-AC23-F749A21B2A6A}"/>
              </a:ext>
            </a:extLst>
          </p:cNvPr>
          <p:cNvSpPr txBox="1"/>
          <p:nvPr/>
        </p:nvSpPr>
        <p:spPr>
          <a:xfrm>
            <a:off x="5073419" y="2893590"/>
            <a:ext cx="3280065" cy="369332"/>
          </a:xfrm>
          <a:prstGeom prst="rect">
            <a:avLst/>
          </a:prstGeom>
          <a:noFill/>
        </p:spPr>
        <p:txBody>
          <a:bodyPr wrap="none" rtlCol="0">
            <a:spAutoFit/>
          </a:bodyPr>
          <a:lstStyle/>
          <a:p>
            <a:r>
              <a:rPr lang="en-BE" b="1" dirty="0">
                <a:latin typeface="+mn-lt"/>
              </a:rPr>
              <a:t>CEPC@China [90-240-(350) GeV]</a:t>
            </a:r>
          </a:p>
        </p:txBody>
      </p:sp>
      <p:sp>
        <p:nvSpPr>
          <p:cNvPr id="22" name="TextBox 21">
            <a:extLst>
              <a:ext uri="{FF2B5EF4-FFF2-40B4-BE49-F238E27FC236}">
                <a16:creationId xmlns:a16="http://schemas.microsoft.com/office/drawing/2014/main" id="{B86EEAC9-EB28-8A42-941C-6AB01CDF2842}"/>
              </a:ext>
            </a:extLst>
          </p:cNvPr>
          <p:cNvSpPr txBox="1"/>
          <p:nvPr/>
        </p:nvSpPr>
        <p:spPr>
          <a:xfrm>
            <a:off x="4953000" y="4847106"/>
            <a:ext cx="1548822" cy="230832"/>
          </a:xfrm>
          <a:prstGeom prst="rect">
            <a:avLst/>
          </a:prstGeom>
          <a:noFill/>
        </p:spPr>
        <p:txBody>
          <a:bodyPr wrap="none" rtlCol="0">
            <a:spAutoFit/>
          </a:bodyPr>
          <a:lstStyle/>
          <a:p>
            <a:r>
              <a:rPr lang="en-GB" sz="900" dirty="0">
                <a:solidFill>
                  <a:schemeClr val="accent6">
                    <a:lumMod val="75000"/>
                  </a:schemeClr>
                </a:solidFill>
              </a:rPr>
              <a:t>J. Gao, M. </a:t>
            </a:r>
            <a:r>
              <a:rPr lang="en-GB" sz="900" dirty="0" err="1">
                <a:solidFill>
                  <a:schemeClr val="accent6">
                    <a:lumMod val="75000"/>
                  </a:schemeClr>
                </a:solidFill>
              </a:rPr>
              <a:t>Pandurovic</a:t>
            </a:r>
            <a:r>
              <a:rPr lang="en-GB" sz="900" dirty="0">
                <a:solidFill>
                  <a:schemeClr val="accent6">
                    <a:lumMod val="75000"/>
                  </a:schemeClr>
                </a:solidFill>
              </a:rPr>
              <a:t>, …</a:t>
            </a:r>
            <a:endParaRPr lang="en-BE" sz="900" dirty="0">
              <a:solidFill>
                <a:schemeClr val="accent6">
                  <a:lumMod val="75000"/>
                </a:schemeClr>
              </a:solidFill>
            </a:endParaRPr>
          </a:p>
        </p:txBody>
      </p:sp>
      <p:sp>
        <p:nvSpPr>
          <p:cNvPr id="23" name="TextBox 22">
            <a:extLst>
              <a:ext uri="{FF2B5EF4-FFF2-40B4-BE49-F238E27FC236}">
                <a16:creationId xmlns:a16="http://schemas.microsoft.com/office/drawing/2014/main" id="{85A10BAF-328B-A043-81CA-F83009FE54F8}"/>
              </a:ext>
            </a:extLst>
          </p:cNvPr>
          <p:cNvSpPr txBox="1"/>
          <p:nvPr/>
        </p:nvSpPr>
        <p:spPr>
          <a:xfrm>
            <a:off x="838200" y="666750"/>
            <a:ext cx="2042547" cy="230832"/>
          </a:xfrm>
          <a:prstGeom prst="rect">
            <a:avLst/>
          </a:prstGeom>
          <a:noFill/>
        </p:spPr>
        <p:txBody>
          <a:bodyPr wrap="none" rtlCol="0">
            <a:spAutoFit/>
          </a:bodyPr>
          <a:lstStyle/>
          <a:p>
            <a:r>
              <a:rPr lang="en-GB" sz="900" dirty="0">
                <a:solidFill>
                  <a:schemeClr val="accent6">
                    <a:lumMod val="75000"/>
                  </a:schemeClr>
                </a:solidFill>
              </a:rPr>
              <a:t>P. Burrows, M. Weber, P. </a:t>
            </a:r>
            <a:r>
              <a:rPr lang="en-GB" sz="900" dirty="0" err="1">
                <a:solidFill>
                  <a:schemeClr val="accent6">
                    <a:lumMod val="75000"/>
                  </a:schemeClr>
                </a:solidFill>
              </a:rPr>
              <a:t>Roloff</a:t>
            </a:r>
            <a:r>
              <a:rPr lang="en-GB" sz="900" dirty="0">
                <a:solidFill>
                  <a:schemeClr val="accent6">
                    <a:lumMod val="75000"/>
                  </a:schemeClr>
                </a:solidFill>
              </a:rPr>
              <a:t>, …</a:t>
            </a:r>
            <a:endParaRPr lang="en-BE" sz="900" dirty="0">
              <a:solidFill>
                <a:schemeClr val="accent6">
                  <a:lumMod val="75000"/>
                </a:schemeClr>
              </a:solidFill>
            </a:endParaRPr>
          </a:p>
        </p:txBody>
      </p:sp>
      <p:sp>
        <p:nvSpPr>
          <p:cNvPr id="24" name="TextBox 23">
            <a:extLst>
              <a:ext uri="{FF2B5EF4-FFF2-40B4-BE49-F238E27FC236}">
                <a16:creationId xmlns:a16="http://schemas.microsoft.com/office/drawing/2014/main" id="{B1E26404-2B6B-6D43-86FC-C9644BE5A455}"/>
              </a:ext>
            </a:extLst>
          </p:cNvPr>
          <p:cNvSpPr txBox="1"/>
          <p:nvPr/>
        </p:nvSpPr>
        <p:spPr>
          <a:xfrm>
            <a:off x="251642" y="1476246"/>
            <a:ext cx="1334020" cy="438582"/>
          </a:xfrm>
          <a:prstGeom prst="rect">
            <a:avLst/>
          </a:prstGeom>
          <a:solidFill>
            <a:schemeClr val="accent6">
              <a:lumMod val="20000"/>
              <a:lumOff val="80000"/>
            </a:schemeClr>
          </a:solidFill>
          <a:ln w="19050">
            <a:solidFill>
              <a:schemeClr val="accent6">
                <a:lumMod val="75000"/>
              </a:schemeClr>
            </a:solidFill>
          </a:ln>
        </p:spPr>
        <p:txBody>
          <a:bodyPr wrap="none" rtlCol="0">
            <a:spAutoFit/>
          </a:bodyPr>
          <a:lstStyle/>
          <a:p>
            <a:r>
              <a:rPr lang="en-BE" sz="1200" dirty="0">
                <a:solidFill>
                  <a:schemeClr val="accent6">
                    <a:lumMod val="75000"/>
                  </a:schemeClr>
                </a:solidFill>
                <a:latin typeface="+mn-lt"/>
              </a:rPr>
              <a:t>8 years (1ab</a:t>
            </a:r>
            <a:r>
              <a:rPr lang="en-BE" sz="1200" baseline="30000" dirty="0">
                <a:solidFill>
                  <a:schemeClr val="accent6">
                    <a:lumMod val="75000"/>
                  </a:schemeClr>
                </a:solidFill>
                <a:latin typeface="+mn-lt"/>
              </a:rPr>
              <a:t>-1</a:t>
            </a:r>
            <a:r>
              <a:rPr lang="en-BE" sz="1200" dirty="0">
                <a:solidFill>
                  <a:schemeClr val="accent6">
                    <a:lumMod val="75000"/>
                  </a:schemeClr>
                </a:solidFill>
                <a:latin typeface="+mn-lt"/>
              </a:rPr>
              <a:t>)</a:t>
            </a:r>
          </a:p>
          <a:p>
            <a:r>
              <a:rPr lang="en-BE" sz="1050" dirty="0">
                <a:solidFill>
                  <a:schemeClr val="accent6">
                    <a:lumMod val="75000"/>
                  </a:schemeClr>
                </a:solidFill>
                <a:latin typeface="+mn-lt"/>
              </a:rPr>
              <a:t>𝒫(e</a:t>
            </a:r>
            <a:r>
              <a:rPr lang="en-BE" sz="1050" baseline="30000" dirty="0">
                <a:solidFill>
                  <a:schemeClr val="accent6">
                    <a:lumMod val="75000"/>
                  </a:schemeClr>
                </a:solidFill>
                <a:latin typeface="+mn-lt"/>
              </a:rPr>
              <a:t>-</a:t>
            </a:r>
            <a:r>
              <a:rPr lang="en-BE" sz="1050" dirty="0">
                <a:solidFill>
                  <a:schemeClr val="accent6">
                    <a:lumMod val="75000"/>
                  </a:schemeClr>
                </a:solidFill>
                <a:latin typeface="+mn-lt"/>
              </a:rPr>
              <a:t>/e</a:t>
            </a:r>
            <a:r>
              <a:rPr lang="en-BE" sz="1050" baseline="30000" dirty="0">
                <a:solidFill>
                  <a:schemeClr val="accent6">
                    <a:lumMod val="75000"/>
                  </a:schemeClr>
                </a:solidFill>
                <a:latin typeface="+mn-lt"/>
              </a:rPr>
              <a:t>+</a:t>
            </a:r>
            <a:r>
              <a:rPr lang="en-BE" sz="1050" dirty="0">
                <a:solidFill>
                  <a:schemeClr val="accent6">
                    <a:lumMod val="75000"/>
                  </a:schemeClr>
                </a:solidFill>
                <a:latin typeface="+mn-lt"/>
              </a:rPr>
              <a:t>) = </a:t>
            </a:r>
            <a:r>
              <a:rPr lang="en-BE" sz="900" dirty="0">
                <a:solidFill>
                  <a:schemeClr val="accent6">
                    <a:lumMod val="75000"/>
                  </a:schemeClr>
                </a:solidFill>
                <a:latin typeface="+mn-lt"/>
              </a:rPr>
              <a:t>±</a:t>
            </a:r>
            <a:r>
              <a:rPr lang="en-BE" sz="1050" dirty="0">
                <a:solidFill>
                  <a:schemeClr val="accent6">
                    <a:lumMod val="75000"/>
                  </a:schemeClr>
                </a:solidFill>
                <a:latin typeface="+mn-lt"/>
              </a:rPr>
              <a:t>80%/0%</a:t>
            </a:r>
          </a:p>
        </p:txBody>
      </p:sp>
      <p:sp>
        <p:nvSpPr>
          <p:cNvPr id="25" name="TextBox 24">
            <a:extLst>
              <a:ext uri="{FF2B5EF4-FFF2-40B4-BE49-F238E27FC236}">
                <a16:creationId xmlns:a16="http://schemas.microsoft.com/office/drawing/2014/main" id="{7D08D56D-2FC5-FD42-AD20-1B057F62F453}"/>
              </a:ext>
            </a:extLst>
          </p:cNvPr>
          <p:cNvSpPr txBox="1"/>
          <p:nvPr/>
        </p:nvSpPr>
        <p:spPr>
          <a:xfrm>
            <a:off x="824257" y="4828868"/>
            <a:ext cx="2973891" cy="230832"/>
          </a:xfrm>
          <a:prstGeom prst="rect">
            <a:avLst/>
          </a:prstGeom>
          <a:noFill/>
        </p:spPr>
        <p:txBody>
          <a:bodyPr wrap="none" rtlCol="0">
            <a:spAutoFit/>
          </a:bodyPr>
          <a:lstStyle/>
          <a:p>
            <a:r>
              <a:rPr lang="en-GB" sz="900" dirty="0">
                <a:solidFill>
                  <a:schemeClr val="accent6">
                    <a:lumMod val="75000"/>
                  </a:schemeClr>
                </a:solidFill>
              </a:rPr>
              <a:t>J. List, M. </a:t>
            </a:r>
            <a:r>
              <a:rPr lang="en-GB" sz="900" dirty="0" err="1">
                <a:solidFill>
                  <a:schemeClr val="accent6">
                    <a:lumMod val="75000"/>
                  </a:schemeClr>
                </a:solidFill>
              </a:rPr>
              <a:t>Peskin</a:t>
            </a:r>
            <a:r>
              <a:rPr lang="en-GB" sz="900" dirty="0">
                <a:solidFill>
                  <a:schemeClr val="accent6">
                    <a:lumMod val="75000"/>
                  </a:schemeClr>
                </a:solidFill>
              </a:rPr>
              <a:t>, D. Jeans, G. Wilson, T. </a:t>
            </a:r>
            <a:r>
              <a:rPr lang="en-GB" sz="900" dirty="0" err="1">
                <a:solidFill>
                  <a:schemeClr val="accent6">
                    <a:lumMod val="75000"/>
                  </a:schemeClr>
                </a:solidFill>
              </a:rPr>
              <a:t>Núñez</a:t>
            </a:r>
            <a:r>
              <a:rPr lang="en-GB" sz="900" dirty="0">
                <a:solidFill>
                  <a:schemeClr val="accent6">
                    <a:lumMod val="75000"/>
                  </a:schemeClr>
                </a:solidFill>
              </a:rPr>
              <a:t>, …</a:t>
            </a:r>
            <a:endParaRPr lang="en-BE" sz="900" dirty="0">
              <a:solidFill>
                <a:schemeClr val="accent6">
                  <a:lumMod val="75000"/>
                </a:schemeClr>
              </a:solidFill>
            </a:endParaRPr>
          </a:p>
        </p:txBody>
      </p:sp>
      <p:sp>
        <p:nvSpPr>
          <p:cNvPr id="26" name="TextBox 25">
            <a:extLst>
              <a:ext uri="{FF2B5EF4-FFF2-40B4-BE49-F238E27FC236}">
                <a16:creationId xmlns:a16="http://schemas.microsoft.com/office/drawing/2014/main" id="{96B06CBC-A338-564C-B6A3-08C521DD9F7D}"/>
              </a:ext>
            </a:extLst>
          </p:cNvPr>
          <p:cNvSpPr txBox="1"/>
          <p:nvPr/>
        </p:nvSpPr>
        <p:spPr>
          <a:xfrm>
            <a:off x="4983158" y="664518"/>
            <a:ext cx="2207656" cy="230832"/>
          </a:xfrm>
          <a:prstGeom prst="rect">
            <a:avLst/>
          </a:prstGeom>
          <a:noFill/>
        </p:spPr>
        <p:txBody>
          <a:bodyPr wrap="none" rtlCol="0">
            <a:spAutoFit/>
          </a:bodyPr>
          <a:lstStyle/>
          <a:p>
            <a:r>
              <a:rPr lang="en-GB" sz="900" dirty="0">
                <a:solidFill>
                  <a:schemeClr val="accent6">
                    <a:lumMod val="75000"/>
                  </a:schemeClr>
                </a:solidFill>
              </a:rPr>
              <a:t>D. </a:t>
            </a:r>
            <a:r>
              <a:rPr lang="en-GB" sz="900" dirty="0" err="1">
                <a:solidFill>
                  <a:schemeClr val="accent6">
                    <a:lumMod val="75000"/>
                  </a:schemeClr>
                </a:solidFill>
              </a:rPr>
              <a:t>d’Enterria</a:t>
            </a:r>
            <a:r>
              <a:rPr lang="en-GB" sz="900" dirty="0">
                <a:solidFill>
                  <a:schemeClr val="accent6">
                    <a:lumMod val="75000"/>
                  </a:schemeClr>
                </a:solidFill>
              </a:rPr>
              <a:t>, A. Blondel, P. </a:t>
            </a:r>
            <a:r>
              <a:rPr lang="en-GB" sz="900" dirty="0" err="1">
                <a:solidFill>
                  <a:schemeClr val="accent6">
                    <a:lumMod val="75000"/>
                  </a:schemeClr>
                </a:solidFill>
              </a:rPr>
              <a:t>Janot</a:t>
            </a:r>
            <a:r>
              <a:rPr lang="en-GB" sz="900" dirty="0">
                <a:solidFill>
                  <a:schemeClr val="accent6">
                    <a:lumMod val="75000"/>
                  </a:schemeClr>
                </a:solidFill>
              </a:rPr>
              <a:t>, … </a:t>
            </a:r>
            <a:endParaRPr lang="en-BE" sz="900" dirty="0">
              <a:solidFill>
                <a:schemeClr val="accent6">
                  <a:lumMod val="75000"/>
                </a:schemeClr>
              </a:solidFill>
            </a:endParaRPr>
          </a:p>
        </p:txBody>
      </p:sp>
      <p:sp>
        <p:nvSpPr>
          <p:cNvPr id="27" name="TextBox 26">
            <a:extLst>
              <a:ext uri="{FF2B5EF4-FFF2-40B4-BE49-F238E27FC236}">
                <a16:creationId xmlns:a16="http://schemas.microsoft.com/office/drawing/2014/main" id="{D3A68870-4BFF-E64F-9DAB-A1CBFA7DC0A3}"/>
              </a:ext>
            </a:extLst>
          </p:cNvPr>
          <p:cNvSpPr txBox="1"/>
          <p:nvPr/>
        </p:nvSpPr>
        <p:spPr>
          <a:xfrm>
            <a:off x="7464273" y="952493"/>
            <a:ext cx="1576072" cy="830997"/>
          </a:xfrm>
          <a:prstGeom prst="rect">
            <a:avLst/>
          </a:prstGeom>
          <a:solidFill>
            <a:schemeClr val="accent6">
              <a:lumMod val="20000"/>
              <a:lumOff val="80000"/>
            </a:schemeClr>
          </a:solidFill>
          <a:ln w="19050">
            <a:solidFill>
              <a:schemeClr val="accent6">
                <a:lumMod val="75000"/>
              </a:schemeClr>
            </a:solidFill>
          </a:ln>
        </p:spPr>
        <p:txBody>
          <a:bodyPr wrap="none" rtlCol="0">
            <a:spAutoFit/>
          </a:bodyPr>
          <a:lstStyle/>
          <a:p>
            <a:r>
              <a:rPr lang="en-BE" sz="1200" dirty="0">
                <a:solidFill>
                  <a:schemeClr val="accent6">
                    <a:lumMod val="75000"/>
                  </a:schemeClr>
                </a:solidFill>
                <a:latin typeface="+mn-lt"/>
              </a:rPr>
              <a:t>4y @ M</a:t>
            </a:r>
            <a:r>
              <a:rPr lang="en-BE" sz="1200" baseline="-25000" dirty="0">
                <a:solidFill>
                  <a:schemeClr val="accent6">
                    <a:lumMod val="75000"/>
                  </a:schemeClr>
                </a:solidFill>
                <a:latin typeface="+mn-lt"/>
              </a:rPr>
              <a:t>Z</a:t>
            </a:r>
            <a:r>
              <a:rPr lang="en-BE" sz="1200" dirty="0">
                <a:solidFill>
                  <a:schemeClr val="accent6">
                    <a:lumMod val="75000"/>
                  </a:schemeClr>
                </a:solidFill>
                <a:latin typeface="+mn-lt"/>
              </a:rPr>
              <a:t> (150ab</a:t>
            </a:r>
            <a:r>
              <a:rPr lang="en-BE" sz="1200" baseline="30000" dirty="0">
                <a:solidFill>
                  <a:schemeClr val="accent6">
                    <a:lumMod val="75000"/>
                  </a:schemeClr>
                </a:solidFill>
                <a:latin typeface="+mn-lt"/>
              </a:rPr>
              <a:t>-1</a:t>
            </a:r>
            <a:r>
              <a:rPr lang="en-BE" sz="1200" dirty="0">
                <a:solidFill>
                  <a:schemeClr val="accent6">
                    <a:lumMod val="75000"/>
                  </a:schemeClr>
                </a:solidFill>
                <a:latin typeface="+mn-lt"/>
              </a:rPr>
              <a:t>)</a:t>
            </a:r>
          </a:p>
          <a:p>
            <a:r>
              <a:rPr lang="en-BE" sz="1200" dirty="0">
                <a:solidFill>
                  <a:schemeClr val="accent6">
                    <a:lumMod val="75000"/>
                  </a:schemeClr>
                </a:solidFill>
                <a:latin typeface="+mn-lt"/>
              </a:rPr>
              <a:t>1-2y @ 2xM</a:t>
            </a:r>
            <a:r>
              <a:rPr lang="en-BE" sz="1200" baseline="-25000" dirty="0">
                <a:solidFill>
                  <a:schemeClr val="accent6">
                    <a:lumMod val="75000"/>
                  </a:schemeClr>
                </a:solidFill>
                <a:latin typeface="+mn-lt"/>
              </a:rPr>
              <a:t>W</a:t>
            </a:r>
            <a:r>
              <a:rPr lang="en-BE" sz="1200" dirty="0">
                <a:solidFill>
                  <a:schemeClr val="accent6">
                    <a:lumMod val="75000"/>
                  </a:schemeClr>
                </a:solidFill>
                <a:latin typeface="+mn-lt"/>
              </a:rPr>
              <a:t> </a:t>
            </a:r>
            <a:r>
              <a:rPr lang="en-GB" sz="1200" dirty="0">
                <a:solidFill>
                  <a:schemeClr val="accent6">
                    <a:lumMod val="75000"/>
                  </a:schemeClr>
                </a:solidFill>
                <a:latin typeface="+mn-lt"/>
              </a:rPr>
              <a:t>(10ab</a:t>
            </a:r>
            <a:r>
              <a:rPr lang="en-GB" sz="1200" baseline="30000" dirty="0">
                <a:solidFill>
                  <a:schemeClr val="accent6">
                    <a:lumMod val="75000"/>
                  </a:schemeClr>
                </a:solidFill>
                <a:latin typeface="+mn-lt"/>
              </a:rPr>
              <a:t>-1</a:t>
            </a:r>
            <a:r>
              <a:rPr lang="en-GB" sz="1200" dirty="0">
                <a:solidFill>
                  <a:schemeClr val="accent6">
                    <a:lumMod val="75000"/>
                  </a:schemeClr>
                </a:solidFill>
                <a:latin typeface="+mn-lt"/>
              </a:rPr>
              <a:t>)</a:t>
            </a:r>
          </a:p>
          <a:p>
            <a:r>
              <a:rPr lang="en-GB" sz="1200" dirty="0">
                <a:solidFill>
                  <a:schemeClr val="accent6">
                    <a:lumMod val="75000"/>
                  </a:schemeClr>
                </a:solidFill>
                <a:latin typeface="+mn-lt"/>
              </a:rPr>
              <a:t>3y @ 240 GeV (5ab</a:t>
            </a:r>
            <a:r>
              <a:rPr lang="en-GB" sz="1200" baseline="30000" dirty="0">
                <a:solidFill>
                  <a:schemeClr val="accent6">
                    <a:lumMod val="75000"/>
                  </a:schemeClr>
                </a:solidFill>
                <a:latin typeface="+mn-lt"/>
              </a:rPr>
              <a:t>-1</a:t>
            </a:r>
            <a:r>
              <a:rPr lang="en-GB" sz="1200" dirty="0">
                <a:solidFill>
                  <a:schemeClr val="accent6">
                    <a:lumMod val="75000"/>
                  </a:schemeClr>
                </a:solidFill>
                <a:latin typeface="+mn-lt"/>
              </a:rPr>
              <a:t>)</a:t>
            </a:r>
          </a:p>
          <a:p>
            <a:r>
              <a:rPr lang="en-GB" sz="1200" dirty="0">
                <a:solidFill>
                  <a:schemeClr val="accent6">
                    <a:lumMod val="75000"/>
                  </a:schemeClr>
                </a:solidFill>
                <a:latin typeface="+mn-lt"/>
              </a:rPr>
              <a:t>5y @ 2xm</a:t>
            </a:r>
            <a:r>
              <a:rPr lang="en-GB" sz="1200" baseline="-25000" dirty="0">
                <a:solidFill>
                  <a:schemeClr val="accent6">
                    <a:lumMod val="75000"/>
                  </a:schemeClr>
                </a:solidFill>
                <a:latin typeface="+mn-lt"/>
              </a:rPr>
              <a:t>t</a:t>
            </a:r>
            <a:r>
              <a:rPr lang="en-GB" sz="1200" dirty="0">
                <a:solidFill>
                  <a:schemeClr val="accent6">
                    <a:lumMod val="75000"/>
                  </a:schemeClr>
                </a:solidFill>
                <a:latin typeface="+mn-lt"/>
              </a:rPr>
              <a:t> (1.5ab</a:t>
            </a:r>
            <a:r>
              <a:rPr lang="en-GB" sz="1200" baseline="30000" dirty="0">
                <a:solidFill>
                  <a:schemeClr val="accent6">
                    <a:lumMod val="75000"/>
                  </a:schemeClr>
                </a:solidFill>
                <a:latin typeface="+mn-lt"/>
              </a:rPr>
              <a:t>-1</a:t>
            </a:r>
            <a:r>
              <a:rPr lang="en-GB" sz="1200" dirty="0">
                <a:solidFill>
                  <a:schemeClr val="accent6">
                    <a:lumMod val="75000"/>
                  </a:schemeClr>
                </a:solidFill>
                <a:latin typeface="+mn-lt"/>
              </a:rPr>
              <a:t>)</a:t>
            </a:r>
          </a:p>
        </p:txBody>
      </p:sp>
      <p:sp>
        <p:nvSpPr>
          <p:cNvPr id="28" name="TextBox 27">
            <a:extLst>
              <a:ext uri="{FF2B5EF4-FFF2-40B4-BE49-F238E27FC236}">
                <a16:creationId xmlns:a16="http://schemas.microsoft.com/office/drawing/2014/main" id="{B22E4C22-73E3-9941-9CD6-5A60E788A0E7}"/>
              </a:ext>
            </a:extLst>
          </p:cNvPr>
          <p:cNvSpPr txBox="1"/>
          <p:nvPr/>
        </p:nvSpPr>
        <p:spPr>
          <a:xfrm>
            <a:off x="7091966" y="4155816"/>
            <a:ext cx="1633781" cy="646331"/>
          </a:xfrm>
          <a:prstGeom prst="rect">
            <a:avLst/>
          </a:prstGeom>
          <a:solidFill>
            <a:schemeClr val="accent6">
              <a:lumMod val="20000"/>
              <a:lumOff val="80000"/>
            </a:schemeClr>
          </a:solidFill>
          <a:ln w="19050">
            <a:solidFill>
              <a:schemeClr val="accent6">
                <a:lumMod val="75000"/>
              </a:schemeClr>
            </a:solidFill>
          </a:ln>
        </p:spPr>
        <p:txBody>
          <a:bodyPr wrap="none" rtlCol="0">
            <a:spAutoFit/>
          </a:bodyPr>
          <a:lstStyle/>
          <a:p>
            <a:r>
              <a:rPr lang="en-BE" sz="1200" dirty="0">
                <a:solidFill>
                  <a:schemeClr val="accent6">
                    <a:lumMod val="75000"/>
                  </a:schemeClr>
                </a:solidFill>
                <a:latin typeface="+mn-lt"/>
              </a:rPr>
              <a:t>2y @ M</a:t>
            </a:r>
            <a:r>
              <a:rPr lang="en-BE" sz="1200" baseline="-25000" dirty="0">
                <a:solidFill>
                  <a:schemeClr val="accent6">
                    <a:lumMod val="75000"/>
                  </a:schemeClr>
                </a:solidFill>
                <a:latin typeface="+mn-lt"/>
              </a:rPr>
              <a:t>Z</a:t>
            </a:r>
            <a:r>
              <a:rPr lang="en-BE" sz="1200" dirty="0">
                <a:solidFill>
                  <a:schemeClr val="accent6">
                    <a:lumMod val="75000"/>
                  </a:schemeClr>
                </a:solidFill>
                <a:latin typeface="+mn-lt"/>
              </a:rPr>
              <a:t> (16ab</a:t>
            </a:r>
            <a:r>
              <a:rPr lang="en-BE" sz="1200" baseline="30000" dirty="0">
                <a:solidFill>
                  <a:schemeClr val="accent6">
                    <a:lumMod val="75000"/>
                  </a:schemeClr>
                </a:solidFill>
                <a:latin typeface="+mn-lt"/>
              </a:rPr>
              <a:t>-1</a:t>
            </a:r>
            <a:r>
              <a:rPr lang="en-BE" sz="1200" dirty="0">
                <a:solidFill>
                  <a:schemeClr val="accent6">
                    <a:lumMod val="75000"/>
                  </a:schemeClr>
                </a:solidFill>
                <a:latin typeface="+mn-lt"/>
              </a:rPr>
              <a:t>)</a:t>
            </a:r>
          </a:p>
          <a:p>
            <a:r>
              <a:rPr lang="en-BE" sz="1200" dirty="0">
                <a:solidFill>
                  <a:schemeClr val="accent6">
                    <a:lumMod val="75000"/>
                  </a:schemeClr>
                </a:solidFill>
                <a:latin typeface="+mn-lt"/>
              </a:rPr>
              <a:t>1y @ 2xM</a:t>
            </a:r>
            <a:r>
              <a:rPr lang="en-BE" sz="1200" baseline="-25000" dirty="0">
                <a:solidFill>
                  <a:schemeClr val="accent6">
                    <a:lumMod val="75000"/>
                  </a:schemeClr>
                </a:solidFill>
                <a:latin typeface="+mn-lt"/>
              </a:rPr>
              <a:t>W</a:t>
            </a:r>
            <a:r>
              <a:rPr lang="en-BE" sz="1200" dirty="0">
                <a:solidFill>
                  <a:schemeClr val="accent6">
                    <a:lumMod val="75000"/>
                  </a:schemeClr>
                </a:solidFill>
                <a:latin typeface="+mn-lt"/>
              </a:rPr>
              <a:t> </a:t>
            </a:r>
            <a:r>
              <a:rPr lang="en-GB" sz="1200" dirty="0">
                <a:solidFill>
                  <a:schemeClr val="accent6">
                    <a:lumMod val="75000"/>
                  </a:schemeClr>
                </a:solidFill>
                <a:latin typeface="+mn-lt"/>
              </a:rPr>
              <a:t>(2.6ab</a:t>
            </a:r>
            <a:r>
              <a:rPr lang="en-GB" sz="1200" baseline="30000" dirty="0">
                <a:solidFill>
                  <a:schemeClr val="accent6">
                    <a:lumMod val="75000"/>
                  </a:schemeClr>
                </a:solidFill>
                <a:latin typeface="+mn-lt"/>
              </a:rPr>
              <a:t>-1</a:t>
            </a:r>
            <a:r>
              <a:rPr lang="en-GB" sz="1200" dirty="0">
                <a:solidFill>
                  <a:schemeClr val="accent6">
                    <a:lumMod val="75000"/>
                  </a:schemeClr>
                </a:solidFill>
                <a:latin typeface="+mn-lt"/>
              </a:rPr>
              <a:t>)</a:t>
            </a:r>
          </a:p>
          <a:p>
            <a:r>
              <a:rPr lang="en-GB" sz="1200" dirty="0">
                <a:solidFill>
                  <a:schemeClr val="accent6">
                    <a:lumMod val="75000"/>
                  </a:schemeClr>
                </a:solidFill>
                <a:latin typeface="+mn-lt"/>
              </a:rPr>
              <a:t>7y @ 240 GeV (5.6ab</a:t>
            </a:r>
            <a:r>
              <a:rPr lang="en-GB" sz="1200" baseline="30000" dirty="0">
                <a:solidFill>
                  <a:schemeClr val="accent6">
                    <a:lumMod val="75000"/>
                  </a:schemeClr>
                </a:solidFill>
                <a:latin typeface="+mn-lt"/>
              </a:rPr>
              <a:t>-1</a:t>
            </a:r>
            <a:r>
              <a:rPr lang="en-GB" sz="1200" dirty="0">
                <a:solidFill>
                  <a:schemeClr val="accent6">
                    <a:lumMod val="75000"/>
                  </a:schemeClr>
                </a:solidFill>
                <a:latin typeface="+mn-lt"/>
              </a:rPr>
              <a:t>)</a:t>
            </a:r>
          </a:p>
        </p:txBody>
      </p:sp>
      <p:sp>
        <p:nvSpPr>
          <p:cNvPr id="30" name="TextBox 29">
            <a:extLst>
              <a:ext uri="{FF2B5EF4-FFF2-40B4-BE49-F238E27FC236}">
                <a16:creationId xmlns:a16="http://schemas.microsoft.com/office/drawing/2014/main" id="{081E9E33-F3E7-8F4A-9544-9607533C62F5}"/>
              </a:ext>
            </a:extLst>
          </p:cNvPr>
          <p:cNvSpPr txBox="1"/>
          <p:nvPr/>
        </p:nvSpPr>
        <p:spPr>
          <a:xfrm>
            <a:off x="251642" y="3338647"/>
            <a:ext cx="1518364" cy="438582"/>
          </a:xfrm>
          <a:prstGeom prst="rect">
            <a:avLst/>
          </a:prstGeom>
          <a:solidFill>
            <a:schemeClr val="accent6">
              <a:lumMod val="20000"/>
              <a:lumOff val="80000"/>
            </a:schemeClr>
          </a:solidFill>
          <a:ln w="19050">
            <a:solidFill>
              <a:schemeClr val="accent6">
                <a:lumMod val="75000"/>
              </a:schemeClr>
            </a:solidFill>
          </a:ln>
        </p:spPr>
        <p:txBody>
          <a:bodyPr wrap="none" rtlCol="0">
            <a:spAutoFit/>
          </a:bodyPr>
          <a:lstStyle/>
          <a:p>
            <a:r>
              <a:rPr lang="en-BE" sz="1200" dirty="0">
                <a:solidFill>
                  <a:schemeClr val="accent6">
                    <a:lumMod val="75000"/>
                  </a:schemeClr>
                </a:solidFill>
                <a:latin typeface="+mn-lt"/>
              </a:rPr>
              <a:t>11.5 years (2ab</a:t>
            </a:r>
            <a:r>
              <a:rPr lang="en-BE" sz="1200" baseline="30000" dirty="0">
                <a:solidFill>
                  <a:schemeClr val="accent6">
                    <a:lumMod val="75000"/>
                  </a:schemeClr>
                </a:solidFill>
                <a:latin typeface="+mn-lt"/>
              </a:rPr>
              <a:t>-1</a:t>
            </a:r>
            <a:r>
              <a:rPr lang="en-BE" sz="1200" dirty="0">
                <a:solidFill>
                  <a:schemeClr val="accent6">
                    <a:lumMod val="75000"/>
                  </a:schemeClr>
                </a:solidFill>
                <a:latin typeface="+mn-lt"/>
              </a:rPr>
              <a:t>)</a:t>
            </a:r>
          </a:p>
          <a:p>
            <a:r>
              <a:rPr lang="en-BE" sz="1050" dirty="0">
                <a:solidFill>
                  <a:schemeClr val="accent6">
                    <a:lumMod val="75000"/>
                  </a:schemeClr>
                </a:solidFill>
                <a:latin typeface="+mn-lt"/>
              </a:rPr>
              <a:t>𝒫(e</a:t>
            </a:r>
            <a:r>
              <a:rPr lang="en-BE" sz="1050" baseline="30000" dirty="0">
                <a:solidFill>
                  <a:schemeClr val="accent6">
                    <a:lumMod val="75000"/>
                  </a:schemeClr>
                </a:solidFill>
                <a:latin typeface="+mn-lt"/>
              </a:rPr>
              <a:t>-</a:t>
            </a:r>
            <a:r>
              <a:rPr lang="en-BE" sz="1050" dirty="0">
                <a:solidFill>
                  <a:schemeClr val="accent6">
                    <a:lumMod val="75000"/>
                  </a:schemeClr>
                </a:solidFill>
                <a:latin typeface="+mn-lt"/>
              </a:rPr>
              <a:t>/e</a:t>
            </a:r>
            <a:r>
              <a:rPr lang="en-BE" sz="1050" baseline="30000" dirty="0">
                <a:solidFill>
                  <a:schemeClr val="accent6">
                    <a:lumMod val="75000"/>
                  </a:schemeClr>
                </a:solidFill>
                <a:latin typeface="+mn-lt"/>
              </a:rPr>
              <a:t>+</a:t>
            </a:r>
            <a:r>
              <a:rPr lang="en-BE" sz="1050" dirty="0">
                <a:solidFill>
                  <a:schemeClr val="accent6">
                    <a:lumMod val="75000"/>
                  </a:schemeClr>
                </a:solidFill>
                <a:latin typeface="+mn-lt"/>
              </a:rPr>
              <a:t>) = </a:t>
            </a:r>
            <a:r>
              <a:rPr lang="en-BE" sz="900" dirty="0">
                <a:solidFill>
                  <a:schemeClr val="accent6">
                    <a:lumMod val="75000"/>
                  </a:schemeClr>
                </a:solidFill>
                <a:latin typeface="+mn-lt"/>
              </a:rPr>
              <a:t>±</a:t>
            </a:r>
            <a:r>
              <a:rPr lang="en-BE" sz="1050" dirty="0">
                <a:solidFill>
                  <a:schemeClr val="accent6">
                    <a:lumMod val="75000"/>
                  </a:schemeClr>
                </a:solidFill>
                <a:latin typeface="+mn-lt"/>
              </a:rPr>
              <a:t>80%/</a:t>
            </a:r>
            <a:r>
              <a:rPr lang="en-BE" sz="900" dirty="0">
                <a:solidFill>
                  <a:schemeClr val="accent6">
                    <a:lumMod val="75000"/>
                  </a:schemeClr>
                </a:solidFill>
                <a:latin typeface="+mn-lt"/>
              </a:rPr>
              <a:t>±</a:t>
            </a:r>
            <a:r>
              <a:rPr lang="en-BE" sz="1050" dirty="0">
                <a:solidFill>
                  <a:schemeClr val="accent6">
                    <a:lumMod val="75000"/>
                  </a:schemeClr>
                </a:solidFill>
                <a:latin typeface="+mn-lt"/>
              </a:rPr>
              <a:t>30%</a:t>
            </a:r>
          </a:p>
        </p:txBody>
      </p:sp>
    </p:spTree>
    <p:extLst>
      <p:ext uri="{BB962C8B-B14F-4D97-AF65-F5344CB8AC3E}">
        <p14:creationId xmlns:p14="http://schemas.microsoft.com/office/powerpoint/2010/main" val="2730967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103828" y="4933950"/>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17</a:t>
            </a:fld>
            <a:endParaRPr lang="en-US">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3400226" cy="584775"/>
          </a:xfrm>
          <a:prstGeom prst="rect">
            <a:avLst/>
          </a:prstGeom>
          <a:noFill/>
        </p:spPr>
        <p:txBody>
          <a:bodyPr wrap="none" rtlCol="0">
            <a:spAutoFit/>
          </a:bodyPr>
          <a:lstStyle/>
          <a:p>
            <a:r>
              <a:rPr lang="en-GB" sz="3200" dirty="0">
                <a:latin typeface="+mn-lt"/>
              </a:rPr>
              <a:t>e</a:t>
            </a:r>
            <a:r>
              <a:rPr lang="en-BE" sz="3200" baseline="30000" dirty="0">
                <a:latin typeface="+mn-lt"/>
              </a:rPr>
              <a:t>+</a:t>
            </a:r>
            <a:r>
              <a:rPr lang="en-BE" sz="3200" dirty="0">
                <a:latin typeface="+mn-lt"/>
              </a:rPr>
              <a:t>e</a:t>
            </a:r>
            <a:r>
              <a:rPr lang="en-BE" sz="3200" baseline="30000" dirty="0">
                <a:latin typeface="+mn-lt"/>
              </a:rPr>
              <a:t>-</a:t>
            </a:r>
            <a:r>
              <a:rPr lang="en-BE" sz="3200" dirty="0">
                <a:latin typeface="+mn-lt"/>
              </a:rPr>
              <a:t> Higgs Factories</a:t>
            </a:r>
            <a:endParaRPr lang="en-BE" sz="3200" dirty="0">
              <a:solidFill>
                <a:schemeClr val="bg2">
                  <a:lumMod val="50000"/>
                </a:schemeClr>
              </a:solidFill>
              <a:latin typeface="+mn-lt"/>
            </a:endParaRPr>
          </a:p>
        </p:txBody>
      </p:sp>
      <p:pic>
        <p:nvPicPr>
          <p:cNvPr id="4" name="Picture 3">
            <a:extLst>
              <a:ext uri="{FF2B5EF4-FFF2-40B4-BE49-F238E27FC236}">
                <a16:creationId xmlns:a16="http://schemas.microsoft.com/office/drawing/2014/main" id="{CF672255-11DA-644D-9886-150B194CDDDC}"/>
              </a:ext>
            </a:extLst>
          </p:cNvPr>
          <p:cNvPicPr>
            <a:picLocks noChangeAspect="1"/>
          </p:cNvPicPr>
          <p:nvPr/>
        </p:nvPicPr>
        <p:blipFill rotWithShape="1">
          <a:blip r:embed="rId3"/>
          <a:srcRect l="7936"/>
          <a:stretch/>
        </p:blipFill>
        <p:spPr>
          <a:xfrm>
            <a:off x="2311611" y="760122"/>
            <a:ext cx="4419600" cy="3030828"/>
          </a:xfrm>
          <a:prstGeom prst="rect">
            <a:avLst/>
          </a:prstGeom>
        </p:spPr>
      </p:pic>
      <p:sp>
        <p:nvSpPr>
          <p:cNvPr id="8" name="TextBox 7">
            <a:extLst>
              <a:ext uri="{FF2B5EF4-FFF2-40B4-BE49-F238E27FC236}">
                <a16:creationId xmlns:a16="http://schemas.microsoft.com/office/drawing/2014/main" id="{AE9FA17C-C0C6-4C46-A5EE-7B9EC51A7D9D}"/>
              </a:ext>
            </a:extLst>
          </p:cNvPr>
          <p:cNvSpPr txBox="1"/>
          <p:nvPr/>
        </p:nvSpPr>
        <p:spPr>
          <a:xfrm>
            <a:off x="3607011" y="997863"/>
            <a:ext cx="1215397" cy="430887"/>
          </a:xfrm>
          <a:prstGeom prst="rect">
            <a:avLst/>
          </a:prstGeom>
          <a:noFill/>
        </p:spPr>
        <p:txBody>
          <a:bodyPr wrap="none" rtlCol="0">
            <a:spAutoFit/>
          </a:bodyPr>
          <a:lstStyle/>
          <a:p>
            <a:pPr algn="ctr"/>
            <a:r>
              <a:rPr lang="en-BE" sz="1100" dirty="0">
                <a:latin typeface="+mn-lt"/>
              </a:rPr>
              <a:t>2 I</a:t>
            </a:r>
            <a:r>
              <a:rPr lang="en-GB" sz="1100" dirty="0">
                <a:latin typeface="+mn-lt"/>
              </a:rPr>
              <a:t>P</a:t>
            </a:r>
            <a:r>
              <a:rPr lang="en-BE" sz="1100" dirty="0">
                <a:latin typeface="+mn-lt"/>
              </a:rPr>
              <a:t>s assumed for </a:t>
            </a:r>
          </a:p>
          <a:p>
            <a:pPr algn="ctr"/>
            <a:r>
              <a:rPr lang="en-BE" sz="1100" dirty="0">
                <a:latin typeface="+mn-lt"/>
              </a:rPr>
              <a:t>circular colliders</a:t>
            </a:r>
          </a:p>
        </p:txBody>
      </p:sp>
      <p:pic>
        <p:nvPicPr>
          <p:cNvPr id="13" name="Picture 12">
            <a:extLst>
              <a:ext uri="{FF2B5EF4-FFF2-40B4-BE49-F238E27FC236}">
                <a16:creationId xmlns:a16="http://schemas.microsoft.com/office/drawing/2014/main" id="{A1C0E57E-4823-B94E-B605-1B61BE26C08E}"/>
              </a:ext>
            </a:extLst>
          </p:cNvPr>
          <p:cNvPicPr>
            <a:picLocks noChangeAspect="1"/>
          </p:cNvPicPr>
          <p:nvPr/>
        </p:nvPicPr>
        <p:blipFill rotWithShape="1">
          <a:blip r:embed="rId3"/>
          <a:srcRect r="93316"/>
          <a:stretch/>
        </p:blipFill>
        <p:spPr>
          <a:xfrm>
            <a:off x="2209800" y="1047750"/>
            <a:ext cx="320825" cy="2743200"/>
          </a:xfrm>
          <a:prstGeom prst="rect">
            <a:avLst/>
          </a:prstGeom>
        </p:spPr>
      </p:pic>
    </p:spTree>
    <p:extLst>
      <p:ext uri="{BB962C8B-B14F-4D97-AF65-F5344CB8AC3E}">
        <p14:creationId xmlns:p14="http://schemas.microsoft.com/office/powerpoint/2010/main" val="2366731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103828" y="4933950"/>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18</a:t>
            </a:fld>
            <a:endParaRPr lang="en-US">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3400226" cy="584775"/>
          </a:xfrm>
          <a:prstGeom prst="rect">
            <a:avLst/>
          </a:prstGeom>
          <a:noFill/>
        </p:spPr>
        <p:txBody>
          <a:bodyPr wrap="none" rtlCol="0">
            <a:spAutoFit/>
          </a:bodyPr>
          <a:lstStyle/>
          <a:p>
            <a:r>
              <a:rPr lang="en-GB" sz="3200" dirty="0">
                <a:latin typeface="+mn-lt"/>
              </a:rPr>
              <a:t>e</a:t>
            </a:r>
            <a:r>
              <a:rPr lang="en-BE" sz="3200" baseline="30000" dirty="0">
                <a:latin typeface="+mn-lt"/>
              </a:rPr>
              <a:t>+</a:t>
            </a:r>
            <a:r>
              <a:rPr lang="en-BE" sz="3200" dirty="0">
                <a:latin typeface="+mn-lt"/>
              </a:rPr>
              <a:t>e</a:t>
            </a:r>
            <a:r>
              <a:rPr lang="en-BE" sz="3200" baseline="30000" dirty="0">
                <a:latin typeface="+mn-lt"/>
              </a:rPr>
              <a:t>-</a:t>
            </a:r>
            <a:r>
              <a:rPr lang="en-BE" sz="3200" dirty="0">
                <a:latin typeface="+mn-lt"/>
              </a:rPr>
              <a:t> Higgs Factories</a:t>
            </a:r>
            <a:endParaRPr lang="en-BE" sz="3200" dirty="0">
              <a:solidFill>
                <a:schemeClr val="bg2">
                  <a:lumMod val="50000"/>
                </a:schemeClr>
              </a:solidFill>
              <a:latin typeface="+mn-lt"/>
            </a:endParaRPr>
          </a:p>
        </p:txBody>
      </p:sp>
      <p:pic>
        <p:nvPicPr>
          <p:cNvPr id="4" name="Picture 3">
            <a:extLst>
              <a:ext uri="{FF2B5EF4-FFF2-40B4-BE49-F238E27FC236}">
                <a16:creationId xmlns:a16="http://schemas.microsoft.com/office/drawing/2014/main" id="{CF672255-11DA-644D-9886-150B194CDDDC}"/>
              </a:ext>
            </a:extLst>
          </p:cNvPr>
          <p:cNvPicPr>
            <a:picLocks noChangeAspect="1"/>
          </p:cNvPicPr>
          <p:nvPr/>
        </p:nvPicPr>
        <p:blipFill rotWithShape="1">
          <a:blip r:embed="rId3"/>
          <a:srcRect l="7936"/>
          <a:stretch/>
        </p:blipFill>
        <p:spPr>
          <a:xfrm>
            <a:off x="2311611" y="760122"/>
            <a:ext cx="4419600" cy="3030828"/>
          </a:xfrm>
          <a:prstGeom prst="rect">
            <a:avLst/>
          </a:prstGeom>
        </p:spPr>
      </p:pic>
      <p:sp>
        <p:nvSpPr>
          <p:cNvPr id="8" name="TextBox 7">
            <a:extLst>
              <a:ext uri="{FF2B5EF4-FFF2-40B4-BE49-F238E27FC236}">
                <a16:creationId xmlns:a16="http://schemas.microsoft.com/office/drawing/2014/main" id="{AE9FA17C-C0C6-4C46-A5EE-7B9EC51A7D9D}"/>
              </a:ext>
            </a:extLst>
          </p:cNvPr>
          <p:cNvSpPr txBox="1"/>
          <p:nvPr/>
        </p:nvSpPr>
        <p:spPr>
          <a:xfrm>
            <a:off x="3607011" y="997863"/>
            <a:ext cx="1215397" cy="430887"/>
          </a:xfrm>
          <a:prstGeom prst="rect">
            <a:avLst/>
          </a:prstGeom>
          <a:noFill/>
        </p:spPr>
        <p:txBody>
          <a:bodyPr wrap="none" rtlCol="0">
            <a:spAutoFit/>
          </a:bodyPr>
          <a:lstStyle/>
          <a:p>
            <a:pPr algn="ctr"/>
            <a:r>
              <a:rPr lang="en-BE" sz="1100" dirty="0">
                <a:latin typeface="+mn-lt"/>
              </a:rPr>
              <a:t>2 I</a:t>
            </a:r>
            <a:r>
              <a:rPr lang="en-GB" sz="1100" dirty="0">
                <a:latin typeface="+mn-lt"/>
              </a:rPr>
              <a:t>P</a:t>
            </a:r>
            <a:r>
              <a:rPr lang="en-BE" sz="1100" dirty="0">
                <a:latin typeface="+mn-lt"/>
              </a:rPr>
              <a:t>s assumed for </a:t>
            </a:r>
          </a:p>
          <a:p>
            <a:pPr algn="ctr"/>
            <a:r>
              <a:rPr lang="en-BE" sz="1100" dirty="0">
                <a:latin typeface="+mn-lt"/>
              </a:rPr>
              <a:t>circular colliders</a:t>
            </a:r>
          </a:p>
        </p:txBody>
      </p:sp>
      <p:sp>
        <p:nvSpPr>
          <p:cNvPr id="9" name="TextBox 8">
            <a:extLst>
              <a:ext uri="{FF2B5EF4-FFF2-40B4-BE49-F238E27FC236}">
                <a16:creationId xmlns:a16="http://schemas.microsoft.com/office/drawing/2014/main" id="{1763415A-1858-1B41-BA0E-044C7684F4B0}"/>
              </a:ext>
            </a:extLst>
          </p:cNvPr>
          <p:cNvSpPr txBox="1"/>
          <p:nvPr/>
        </p:nvSpPr>
        <p:spPr>
          <a:xfrm>
            <a:off x="76199" y="1809750"/>
            <a:ext cx="2088925" cy="1723549"/>
          </a:xfrm>
          <a:prstGeom prst="rect">
            <a:avLst/>
          </a:prstGeom>
          <a:noFill/>
        </p:spPr>
        <p:txBody>
          <a:bodyPr wrap="square" rtlCol="0">
            <a:spAutoFit/>
          </a:bodyPr>
          <a:lstStyle/>
          <a:p>
            <a:pPr algn="ctr"/>
            <a:r>
              <a:rPr lang="en-GB" sz="1400" dirty="0">
                <a:latin typeface="+mn-lt"/>
              </a:rPr>
              <a:t>s</a:t>
            </a:r>
            <a:r>
              <a:rPr lang="en-BE" sz="1400" dirty="0">
                <a:latin typeface="+mn-lt"/>
              </a:rPr>
              <a:t>ynchrotron radiation</a:t>
            </a:r>
          </a:p>
          <a:p>
            <a:pPr algn="ctr"/>
            <a:endParaRPr lang="en-BE" sz="1400" dirty="0">
              <a:latin typeface="+mn-lt"/>
            </a:endParaRPr>
          </a:p>
          <a:p>
            <a:pPr algn="ctr"/>
            <a:endParaRPr lang="en-BE" sz="1400" dirty="0">
              <a:latin typeface="+mn-lt"/>
            </a:endParaRPr>
          </a:p>
          <a:p>
            <a:pPr algn="ctr"/>
            <a:r>
              <a:rPr lang="en-GB" sz="1400" dirty="0">
                <a:latin typeface="+mn-lt"/>
              </a:rPr>
              <a:t>f</a:t>
            </a:r>
            <a:r>
              <a:rPr lang="en-BE" sz="1400" dirty="0">
                <a:latin typeface="+mn-lt"/>
              </a:rPr>
              <a:t>or the same power, less luminosity at higher E</a:t>
            </a:r>
            <a:r>
              <a:rPr lang="en-BE" sz="1400" baseline="-25000" dirty="0">
                <a:latin typeface="+mn-lt"/>
              </a:rPr>
              <a:t>cm</a:t>
            </a:r>
          </a:p>
          <a:p>
            <a:pPr algn="ctr"/>
            <a:r>
              <a:rPr lang="en-BE" sz="1200" i="1" dirty="0">
                <a:solidFill>
                  <a:schemeClr val="bg2">
                    <a:lumMod val="50000"/>
                  </a:schemeClr>
                </a:solidFill>
                <a:latin typeface="+mn-lt"/>
              </a:rPr>
              <a:t>(Energy Recovery Linac technology might mitigate this &amp; allow to go to higher E</a:t>
            </a:r>
            <a:r>
              <a:rPr lang="en-BE" sz="1200" i="1" baseline="-25000" dirty="0">
                <a:solidFill>
                  <a:schemeClr val="bg2">
                    <a:lumMod val="50000"/>
                  </a:schemeClr>
                </a:solidFill>
                <a:latin typeface="+mn-lt"/>
              </a:rPr>
              <a:t>cm</a:t>
            </a:r>
            <a:r>
              <a:rPr lang="en-BE" sz="1200" i="1" dirty="0">
                <a:solidFill>
                  <a:schemeClr val="bg2">
                    <a:lumMod val="50000"/>
                  </a:schemeClr>
                </a:solidFill>
                <a:latin typeface="+mn-lt"/>
              </a:rPr>
              <a:t>)</a:t>
            </a:r>
          </a:p>
        </p:txBody>
      </p:sp>
      <p:pic>
        <p:nvPicPr>
          <p:cNvPr id="13" name="Picture 12">
            <a:extLst>
              <a:ext uri="{FF2B5EF4-FFF2-40B4-BE49-F238E27FC236}">
                <a16:creationId xmlns:a16="http://schemas.microsoft.com/office/drawing/2014/main" id="{A1C0E57E-4823-B94E-B605-1B61BE26C08E}"/>
              </a:ext>
            </a:extLst>
          </p:cNvPr>
          <p:cNvPicPr>
            <a:picLocks noChangeAspect="1"/>
          </p:cNvPicPr>
          <p:nvPr/>
        </p:nvPicPr>
        <p:blipFill rotWithShape="1">
          <a:blip r:embed="rId3"/>
          <a:srcRect r="93316"/>
          <a:stretch/>
        </p:blipFill>
        <p:spPr>
          <a:xfrm>
            <a:off x="2209800" y="1047750"/>
            <a:ext cx="320825" cy="2743200"/>
          </a:xfrm>
          <a:prstGeom prst="rect">
            <a:avLst/>
          </a:prstGeom>
        </p:spPr>
      </p:pic>
      <p:sp>
        <p:nvSpPr>
          <p:cNvPr id="21" name="Down Arrow 20">
            <a:extLst>
              <a:ext uri="{FF2B5EF4-FFF2-40B4-BE49-F238E27FC236}">
                <a16:creationId xmlns:a16="http://schemas.microsoft.com/office/drawing/2014/main" id="{0009EF97-0F36-9B4F-97F0-CD2E962E50B6}"/>
              </a:ext>
            </a:extLst>
          </p:cNvPr>
          <p:cNvSpPr/>
          <p:nvPr/>
        </p:nvSpPr>
        <p:spPr>
          <a:xfrm>
            <a:off x="990600" y="2117712"/>
            <a:ext cx="161986" cy="349851"/>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4" name="Rounded Rectangle 23">
            <a:extLst>
              <a:ext uri="{FF2B5EF4-FFF2-40B4-BE49-F238E27FC236}">
                <a16:creationId xmlns:a16="http://schemas.microsoft.com/office/drawing/2014/main" id="{ADAC3F6B-B2AB-464C-B9B4-B772AD6E7DBF}"/>
              </a:ext>
            </a:extLst>
          </p:cNvPr>
          <p:cNvSpPr/>
          <p:nvPr/>
        </p:nvSpPr>
        <p:spPr>
          <a:xfrm>
            <a:off x="76200" y="753431"/>
            <a:ext cx="2235411" cy="980119"/>
          </a:xfrm>
          <a:prstGeom prst="roundRect">
            <a:avLst/>
          </a:prstGeom>
          <a:solidFill>
            <a:schemeClr val="accent5">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TextBox 24">
            <a:extLst>
              <a:ext uri="{FF2B5EF4-FFF2-40B4-BE49-F238E27FC236}">
                <a16:creationId xmlns:a16="http://schemas.microsoft.com/office/drawing/2014/main" id="{61158F77-D7DD-7D47-AAA4-5F1776231709}"/>
              </a:ext>
            </a:extLst>
          </p:cNvPr>
          <p:cNvSpPr txBox="1"/>
          <p:nvPr/>
        </p:nvSpPr>
        <p:spPr>
          <a:xfrm>
            <a:off x="130248" y="971550"/>
            <a:ext cx="1088952" cy="646331"/>
          </a:xfrm>
          <a:prstGeom prst="rect">
            <a:avLst/>
          </a:prstGeom>
          <a:noFill/>
        </p:spPr>
        <p:txBody>
          <a:bodyPr wrap="none" rtlCol="0">
            <a:spAutoFit/>
          </a:bodyPr>
          <a:lstStyle/>
          <a:p>
            <a:r>
              <a:rPr lang="en-BE" dirty="0">
                <a:solidFill>
                  <a:srgbClr val="FF0000"/>
                </a:solidFill>
                <a:latin typeface="+mn-lt"/>
              </a:rPr>
              <a:t>precision </a:t>
            </a:r>
          </a:p>
          <a:p>
            <a:r>
              <a:rPr lang="en-BE" dirty="0">
                <a:solidFill>
                  <a:srgbClr val="FF0000"/>
                </a:solidFill>
                <a:latin typeface="+mn-lt"/>
              </a:rPr>
              <a:t>frontier</a:t>
            </a:r>
          </a:p>
        </p:txBody>
      </p:sp>
      <p:sp>
        <p:nvSpPr>
          <p:cNvPr id="26" name="TextBox 25">
            <a:extLst>
              <a:ext uri="{FF2B5EF4-FFF2-40B4-BE49-F238E27FC236}">
                <a16:creationId xmlns:a16="http://schemas.microsoft.com/office/drawing/2014/main" id="{83F06DC2-BFCF-ED4E-BF61-1CBADFA2565F}"/>
              </a:ext>
            </a:extLst>
          </p:cNvPr>
          <p:cNvSpPr txBox="1"/>
          <p:nvPr/>
        </p:nvSpPr>
        <p:spPr>
          <a:xfrm rot="20239004">
            <a:off x="1221336" y="968140"/>
            <a:ext cx="889987" cy="584775"/>
          </a:xfrm>
          <a:prstGeom prst="rect">
            <a:avLst/>
          </a:prstGeom>
          <a:solidFill>
            <a:schemeClr val="accent6">
              <a:lumMod val="20000"/>
              <a:lumOff val="80000"/>
            </a:schemeClr>
          </a:solidFill>
          <a:ln w="19050">
            <a:solidFill>
              <a:srgbClr val="C00000"/>
            </a:solidFill>
          </a:ln>
        </p:spPr>
        <p:txBody>
          <a:bodyPr wrap="none" rtlCol="0">
            <a:spAutoFit/>
          </a:bodyPr>
          <a:lstStyle/>
          <a:p>
            <a:pPr algn="ctr"/>
            <a:r>
              <a:rPr lang="en-BE" sz="1600" dirty="0">
                <a:solidFill>
                  <a:srgbClr val="C00000"/>
                </a:solidFill>
                <a:latin typeface="+mn-lt"/>
              </a:rPr>
              <a:t>circular </a:t>
            </a:r>
          </a:p>
          <a:p>
            <a:pPr algn="ctr"/>
            <a:r>
              <a:rPr lang="en-BE" sz="1600" dirty="0">
                <a:solidFill>
                  <a:srgbClr val="C00000"/>
                </a:solidFill>
                <a:latin typeface="+mn-lt"/>
              </a:rPr>
              <a:t>colliders</a:t>
            </a:r>
          </a:p>
        </p:txBody>
      </p:sp>
      <p:sp>
        <p:nvSpPr>
          <p:cNvPr id="27" name="Rounded Rectangle 26">
            <a:extLst>
              <a:ext uri="{FF2B5EF4-FFF2-40B4-BE49-F238E27FC236}">
                <a16:creationId xmlns:a16="http://schemas.microsoft.com/office/drawing/2014/main" id="{6D7B50AF-5A70-B442-8CB8-84DF9533961D}"/>
              </a:ext>
            </a:extLst>
          </p:cNvPr>
          <p:cNvSpPr/>
          <p:nvPr/>
        </p:nvSpPr>
        <p:spPr>
          <a:xfrm>
            <a:off x="6663890" y="765099"/>
            <a:ext cx="2235411" cy="980119"/>
          </a:xfrm>
          <a:prstGeom prst="roundRect">
            <a:avLst/>
          </a:prstGeom>
          <a:solidFill>
            <a:schemeClr val="accent5">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TextBox 27">
            <a:extLst>
              <a:ext uri="{FF2B5EF4-FFF2-40B4-BE49-F238E27FC236}">
                <a16:creationId xmlns:a16="http://schemas.microsoft.com/office/drawing/2014/main" id="{DA730263-E2AC-6849-9F1B-A8BE78738BDE}"/>
              </a:ext>
            </a:extLst>
          </p:cNvPr>
          <p:cNvSpPr txBox="1"/>
          <p:nvPr/>
        </p:nvSpPr>
        <p:spPr>
          <a:xfrm>
            <a:off x="7924800" y="971550"/>
            <a:ext cx="898579" cy="646331"/>
          </a:xfrm>
          <a:prstGeom prst="rect">
            <a:avLst/>
          </a:prstGeom>
          <a:noFill/>
        </p:spPr>
        <p:txBody>
          <a:bodyPr wrap="none" rtlCol="0">
            <a:spAutoFit/>
          </a:bodyPr>
          <a:lstStyle/>
          <a:p>
            <a:pPr algn="r"/>
            <a:r>
              <a:rPr lang="en-GB" dirty="0">
                <a:solidFill>
                  <a:srgbClr val="FF0000"/>
                </a:solidFill>
                <a:latin typeface="+mn-lt"/>
              </a:rPr>
              <a:t>e</a:t>
            </a:r>
            <a:r>
              <a:rPr lang="en-BE" dirty="0">
                <a:solidFill>
                  <a:srgbClr val="FF0000"/>
                </a:solidFill>
                <a:latin typeface="+mn-lt"/>
              </a:rPr>
              <a:t>nergy </a:t>
            </a:r>
          </a:p>
          <a:p>
            <a:pPr algn="r"/>
            <a:r>
              <a:rPr lang="en-BE" dirty="0">
                <a:solidFill>
                  <a:srgbClr val="FF0000"/>
                </a:solidFill>
                <a:latin typeface="+mn-lt"/>
              </a:rPr>
              <a:t>frontier</a:t>
            </a:r>
          </a:p>
        </p:txBody>
      </p:sp>
      <p:sp>
        <p:nvSpPr>
          <p:cNvPr id="29" name="TextBox 28">
            <a:extLst>
              <a:ext uri="{FF2B5EF4-FFF2-40B4-BE49-F238E27FC236}">
                <a16:creationId xmlns:a16="http://schemas.microsoft.com/office/drawing/2014/main" id="{DF15D2FD-2682-9446-BCD1-C42E8F404168}"/>
              </a:ext>
            </a:extLst>
          </p:cNvPr>
          <p:cNvSpPr txBox="1"/>
          <p:nvPr/>
        </p:nvSpPr>
        <p:spPr>
          <a:xfrm rot="1428218">
            <a:off x="6817606" y="966388"/>
            <a:ext cx="873957" cy="584775"/>
          </a:xfrm>
          <a:prstGeom prst="rect">
            <a:avLst/>
          </a:prstGeom>
          <a:solidFill>
            <a:schemeClr val="accent6">
              <a:lumMod val="20000"/>
              <a:lumOff val="80000"/>
            </a:schemeClr>
          </a:solidFill>
          <a:ln w="19050">
            <a:solidFill>
              <a:srgbClr val="C00000"/>
            </a:solidFill>
          </a:ln>
        </p:spPr>
        <p:txBody>
          <a:bodyPr wrap="none" rtlCol="0">
            <a:spAutoFit/>
          </a:bodyPr>
          <a:lstStyle/>
          <a:p>
            <a:pPr algn="ctr"/>
            <a:r>
              <a:rPr lang="en-BE" sz="1600" dirty="0">
                <a:solidFill>
                  <a:srgbClr val="C00000"/>
                </a:solidFill>
                <a:latin typeface="+mn-lt"/>
              </a:rPr>
              <a:t>linear </a:t>
            </a:r>
          </a:p>
          <a:p>
            <a:pPr algn="ctr"/>
            <a:r>
              <a:rPr lang="en-BE" sz="1600" dirty="0">
                <a:solidFill>
                  <a:srgbClr val="C00000"/>
                </a:solidFill>
                <a:latin typeface="+mn-lt"/>
              </a:rPr>
              <a:t>colliders</a:t>
            </a:r>
          </a:p>
        </p:txBody>
      </p:sp>
      <p:cxnSp>
        <p:nvCxnSpPr>
          <p:cNvPr id="10" name="Curved Connector 9">
            <a:extLst>
              <a:ext uri="{FF2B5EF4-FFF2-40B4-BE49-F238E27FC236}">
                <a16:creationId xmlns:a16="http://schemas.microsoft.com/office/drawing/2014/main" id="{93C8611A-910F-2043-8722-51C421173983}"/>
              </a:ext>
            </a:extLst>
          </p:cNvPr>
          <p:cNvCxnSpPr>
            <a:cxnSpLocks/>
          </p:cNvCxnSpPr>
          <p:nvPr/>
        </p:nvCxnSpPr>
        <p:spPr>
          <a:xfrm>
            <a:off x="2311611" y="1155593"/>
            <a:ext cx="747457" cy="139122"/>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9" name="Curved Connector 38">
            <a:extLst>
              <a:ext uri="{FF2B5EF4-FFF2-40B4-BE49-F238E27FC236}">
                <a16:creationId xmlns:a16="http://schemas.microsoft.com/office/drawing/2014/main" id="{8C63B929-FAFD-F04E-9499-21C27FC34E69}"/>
              </a:ext>
            </a:extLst>
          </p:cNvPr>
          <p:cNvCxnSpPr>
            <a:cxnSpLocks/>
          </p:cNvCxnSpPr>
          <p:nvPr/>
        </p:nvCxnSpPr>
        <p:spPr>
          <a:xfrm>
            <a:off x="2306052" y="1155593"/>
            <a:ext cx="754630" cy="654157"/>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5" name="Curved Connector 44">
            <a:extLst>
              <a:ext uri="{FF2B5EF4-FFF2-40B4-BE49-F238E27FC236}">
                <a16:creationId xmlns:a16="http://schemas.microsoft.com/office/drawing/2014/main" id="{A79AD12E-9EF5-0049-99F8-7289E5103E4C}"/>
              </a:ext>
            </a:extLst>
          </p:cNvPr>
          <p:cNvCxnSpPr>
            <a:cxnSpLocks/>
            <a:stCxn id="27" idx="1"/>
          </p:cNvCxnSpPr>
          <p:nvPr/>
        </p:nvCxnSpPr>
        <p:spPr>
          <a:xfrm rot="10800000" flipV="1">
            <a:off x="5486400" y="1255158"/>
            <a:ext cx="1177490" cy="1164191"/>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5" name="Curved Connector 54">
            <a:extLst>
              <a:ext uri="{FF2B5EF4-FFF2-40B4-BE49-F238E27FC236}">
                <a16:creationId xmlns:a16="http://schemas.microsoft.com/office/drawing/2014/main" id="{B5C34646-A616-7C4E-AA0A-97A71A98C5D8}"/>
              </a:ext>
            </a:extLst>
          </p:cNvPr>
          <p:cNvCxnSpPr>
            <a:cxnSpLocks/>
            <a:stCxn id="27" idx="1"/>
          </p:cNvCxnSpPr>
          <p:nvPr/>
        </p:nvCxnSpPr>
        <p:spPr>
          <a:xfrm rot="10800000" flipV="1">
            <a:off x="6294866" y="1255158"/>
            <a:ext cx="369024" cy="1316591"/>
          </a:xfrm>
          <a:prstGeom prst="curvedConnector2">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95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103828" y="4933950"/>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19</a:t>
            </a:fld>
            <a:endParaRPr lang="en-US">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3400226" cy="584775"/>
          </a:xfrm>
          <a:prstGeom prst="rect">
            <a:avLst/>
          </a:prstGeom>
          <a:noFill/>
        </p:spPr>
        <p:txBody>
          <a:bodyPr wrap="none" rtlCol="0">
            <a:spAutoFit/>
          </a:bodyPr>
          <a:lstStyle/>
          <a:p>
            <a:r>
              <a:rPr lang="en-GB" sz="3200" dirty="0">
                <a:latin typeface="+mn-lt"/>
              </a:rPr>
              <a:t>e</a:t>
            </a:r>
            <a:r>
              <a:rPr lang="en-BE" sz="3200" baseline="30000" dirty="0">
                <a:latin typeface="+mn-lt"/>
              </a:rPr>
              <a:t>+</a:t>
            </a:r>
            <a:r>
              <a:rPr lang="en-BE" sz="3200" dirty="0">
                <a:latin typeface="+mn-lt"/>
              </a:rPr>
              <a:t>e</a:t>
            </a:r>
            <a:r>
              <a:rPr lang="en-BE" sz="3200" baseline="30000" dirty="0">
                <a:latin typeface="+mn-lt"/>
              </a:rPr>
              <a:t>-</a:t>
            </a:r>
            <a:r>
              <a:rPr lang="en-BE" sz="3200" dirty="0">
                <a:latin typeface="+mn-lt"/>
              </a:rPr>
              <a:t> Higgs Factories</a:t>
            </a:r>
            <a:endParaRPr lang="en-BE" sz="3200" dirty="0">
              <a:solidFill>
                <a:schemeClr val="bg2">
                  <a:lumMod val="50000"/>
                </a:schemeClr>
              </a:solidFill>
              <a:latin typeface="+mn-lt"/>
            </a:endParaRPr>
          </a:p>
        </p:txBody>
      </p:sp>
      <p:pic>
        <p:nvPicPr>
          <p:cNvPr id="4" name="Picture 3">
            <a:extLst>
              <a:ext uri="{FF2B5EF4-FFF2-40B4-BE49-F238E27FC236}">
                <a16:creationId xmlns:a16="http://schemas.microsoft.com/office/drawing/2014/main" id="{CF672255-11DA-644D-9886-150B194CDDDC}"/>
              </a:ext>
            </a:extLst>
          </p:cNvPr>
          <p:cNvPicPr>
            <a:picLocks noChangeAspect="1"/>
          </p:cNvPicPr>
          <p:nvPr/>
        </p:nvPicPr>
        <p:blipFill rotWithShape="1">
          <a:blip r:embed="rId3"/>
          <a:srcRect l="7936"/>
          <a:stretch/>
        </p:blipFill>
        <p:spPr>
          <a:xfrm>
            <a:off x="2311611" y="760122"/>
            <a:ext cx="4419600" cy="3030828"/>
          </a:xfrm>
          <a:prstGeom prst="rect">
            <a:avLst/>
          </a:prstGeom>
        </p:spPr>
      </p:pic>
      <p:sp>
        <p:nvSpPr>
          <p:cNvPr id="8" name="TextBox 7">
            <a:extLst>
              <a:ext uri="{FF2B5EF4-FFF2-40B4-BE49-F238E27FC236}">
                <a16:creationId xmlns:a16="http://schemas.microsoft.com/office/drawing/2014/main" id="{AE9FA17C-C0C6-4C46-A5EE-7B9EC51A7D9D}"/>
              </a:ext>
            </a:extLst>
          </p:cNvPr>
          <p:cNvSpPr txBox="1"/>
          <p:nvPr/>
        </p:nvSpPr>
        <p:spPr>
          <a:xfrm>
            <a:off x="3607011" y="997863"/>
            <a:ext cx="1215397" cy="430887"/>
          </a:xfrm>
          <a:prstGeom prst="rect">
            <a:avLst/>
          </a:prstGeom>
          <a:noFill/>
        </p:spPr>
        <p:txBody>
          <a:bodyPr wrap="none" rtlCol="0">
            <a:spAutoFit/>
          </a:bodyPr>
          <a:lstStyle/>
          <a:p>
            <a:pPr algn="ctr"/>
            <a:r>
              <a:rPr lang="en-BE" sz="1100" dirty="0">
                <a:latin typeface="+mn-lt"/>
              </a:rPr>
              <a:t>2 I</a:t>
            </a:r>
            <a:r>
              <a:rPr lang="en-GB" sz="1100" dirty="0">
                <a:latin typeface="+mn-lt"/>
              </a:rPr>
              <a:t>P</a:t>
            </a:r>
            <a:r>
              <a:rPr lang="en-BE" sz="1100" dirty="0">
                <a:latin typeface="+mn-lt"/>
              </a:rPr>
              <a:t>s assumed for </a:t>
            </a:r>
          </a:p>
          <a:p>
            <a:pPr algn="ctr"/>
            <a:r>
              <a:rPr lang="en-BE" sz="1100" dirty="0">
                <a:latin typeface="+mn-lt"/>
              </a:rPr>
              <a:t>circular colliders</a:t>
            </a:r>
          </a:p>
        </p:txBody>
      </p:sp>
      <p:sp>
        <p:nvSpPr>
          <p:cNvPr id="9" name="TextBox 8">
            <a:extLst>
              <a:ext uri="{FF2B5EF4-FFF2-40B4-BE49-F238E27FC236}">
                <a16:creationId xmlns:a16="http://schemas.microsoft.com/office/drawing/2014/main" id="{1763415A-1858-1B41-BA0E-044C7684F4B0}"/>
              </a:ext>
            </a:extLst>
          </p:cNvPr>
          <p:cNvSpPr txBox="1"/>
          <p:nvPr/>
        </p:nvSpPr>
        <p:spPr>
          <a:xfrm>
            <a:off x="76199" y="1809750"/>
            <a:ext cx="2088925" cy="1723549"/>
          </a:xfrm>
          <a:prstGeom prst="rect">
            <a:avLst/>
          </a:prstGeom>
          <a:noFill/>
        </p:spPr>
        <p:txBody>
          <a:bodyPr wrap="square" rtlCol="0">
            <a:spAutoFit/>
          </a:bodyPr>
          <a:lstStyle/>
          <a:p>
            <a:pPr algn="ctr"/>
            <a:r>
              <a:rPr lang="en-GB" sz="1400" dirty="0">
                <a:latin typeface="+mn-lt"/>
              </a:rPr>
              <a:t>s</a:t>
            </a:r>
            <a:r>
              <a:rPr lang="en-BE" sz="1400" dirty="0">
                <a:latin typeface="+mn-lt"/>
              </a:rPr>
              <a:t>ynchrotron radiation</a:t>
            </a:r>
          </a:p>
          <a:p>
            <a:pPr algn="ctr"/>
            <a:endParaRPr lang="en-BE" sz="1400" dirty="0">
              <a:latin typeface="+mn-lt"/>
            </a:endParaRPr>
          </a:p>
          <a:p>
            <a:pPr algn="ctr"/>
            <a:endParaRPr lang="en-BE" sz="1400" dirty="0">
              <a:latin typeface="+mn-lt"/>
            </a:endParaRPr>
          </a:p>
          <a:p>
            <a:pPr algn="ctr"/>
            <a:r>
              <a:rPr lang="en-GB" sz="1400" dirty="0">
                <a:latin typeface="+mn-lt"/>
              </a:rPr>
              <a:t>f</a:t>
            </a:r>
            <a:r>
              <a:rPr lang="en-BE" sz="1400" dirty="0">
                <a:latin typeface="+mn-lt"/>
              </a:rPr>
              <a:t>or the same power, less luminosity at higher E</a:t>
            </a:r>
            <a:r>
              <a:rPr lang="en-BE" sz="1400" baseline="-25000" dirty="0">
                <a:latin typeface="+mn-lt"/>
              </a:rPr>
              <a:t>cm</a:t>
            </a:r>
          </a:p>
          <a:p>
            <a:pPr algn="ctr"/>
            <a:r>
              <a:rPr lang="en-BE" sz="1200" i="1" dirty="0">
                <a:solidFill>
                  <a:schemeClr val="bg2">
                    <a:lumMod val="50000"/>
                  </a:schemeClr>
                </a:solidFill>
                <a:latin typeface="+mn-lt"/>
              </a:rPr>
              <a:t>(Energy Recovery Linac technology might mitigate this &amp; allow to go to higher E</a:t>
            </a:r>
            <a:r>
              <a:rPr lang="en-BE" sz="1200" i="1" baseline="-25000" dirty="0">
                <a:solidFill>
                  <a:schemeClr val="bg2">
                    <a:lumMod val="50000"/>
                  </a:schemeClr>
                </a:solidFill>
                <a:latin typeface="+mn-lt"/>
              </a:rPr>
              <a:t>cm</a:t>
            </a:r>
            <a:r>
              <a:rPr lang="en-BE" sz="1200" i="1" dirty="0">
                <a:solidFill>
                  <a:schemeClr val="bg2">
                    <a:lumMod val="50000"/>
                  </a:schemeClr>
                </a:solidFill>
                <a:latin typeface="+mn-lt"/>
              </a:rPr>
              <a:t>)</a:t>
            </a:r>
          </a:p>
        </p:txBody>
      </p:sp>
      <p:pic>
        <p:nvPicPr>
          <p:cNvPr id="13" name="Picture 12">
            <a:extLst>
              <a:ext uri="{FF2B5EF4-FFF2-40B4-BE49-F238E27FC236}">
                <a16:creationId xmlns:a16="http://schemas.microsoft.com/office/drawing/2014/main" id="{A1C0E57E-4823-B94E-B605-1B61BE26C08E}"/>
              </a:ext>
            </a:extLst>
          </p:cNvPr>
          <p:cNvPicPr>
            <a:picLocks noChangeAspect="1"/>
          </p:cNvPicPr>
          <p:nvPr/>
        </p:nvPicPr>
        <p:blipFill rotWithShape="1">
          <a:blip r:embed="rId3"/>
          <a:srcRect r="93316"/>
          <a:stretch/>
        </p:blipFill>
        <p:spPr>
          <a:xfrm>
            <a:off x="2209800" y="1047750"/>
            <a:ext cx="320825" cy="2743200"/>
          </a:xfrm>
          <a:prstGeom prst="rect">
            <a:avLst/>
          </a:prstGeom>
        </p:spPr>
      </p:pic>
      <p:sp>
        <p:nvSpPr>
          <p:cNvPr id="21" name="Down Arrow 20">
            <a:extLst>
              <a:ext uri="{FF2B5EF4-FFF2-40B4-BE49-F238E27FC236}">
                <a16:creationId xmlns:a16="http://schemas.microsoft.com/office/drawing/2014/main" id="{0009EF97-0F36-9B4F-97F0-CD2E962E50B6}"/>
              </a:ext>
            </a:extLst>
          </p:cNvPr>
          <p:cNvSpPr/>
          <p:nvPr/>
        </p:nvSpPr>
        <p:spPr>
          <a:xfrm>
            <a:off x="990600" y="2117712"/>
            <a:ext cx="161986" cy="349851"/>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2" name="Rounded Rectangle 21">
            <a:extLst>
              <a:ext uri="{FF2B5EF4-FFF2-40B4-BE49-F238E27FC236}">
                <a16:creationId xmlns:a16="http://schemas.microsoft.com/office/drawing/2014/main" id="{5CE77CCB-434C-2741-9427-33BB11524162}"/>
              </a:ext>
            </a:extLst>
          </p:cNvPr>
          <p:cNvSpPr/>
          <p:nvPr/>
        </p:nvSpPr>
        <p:spPr>
          <a:xfrm>
            <a:off x="3886200" y="1885950"/>
            <a:ext cx="669891" cy="14478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3" name="TextBox 22">
            <a:extLst>
              <a:ext uri="{FF2B5EF4-FFF2-40B4-BE49-F238E27FC236}">
                <a16:creationId xmlns:a16="http://schemas.microsoft.com/office/drawing/2014/main" id="{98334AAF-FB15-B748-8A5B-BA41F9909DDA}"/>
              </a:ext>
            </a:extLst>
          </p:cNvPr>
          <p:cNvSpPr txBox="1"/>
          <p:nvPr/>
        </p:nvSpPr>
        <p:spPr>
          <a:xfrm>
            <a:off x="3886200" y="1885032"/>
            <a:ext cx="691728" cy="646331"/>
          </a:xfrm>
          <a:prstGeom prst="rect">
            <a:avLst/>
          </a:prstGeom>
          <a:noFill/>
        </p:spPr>
        <p:txBody>
          <a:bodyPr wrap="none" rtlCol="0">
            <a:spAutoFit/>
          </a:bodyPr>
          <a:lstStyle/>
          <a:p>
            <a:r>
              <a:rPr lang="en-BE" dirty="0">
                <a:solidFill>
                  <a:srgbClr val="C00000"/>
                </a:solidFill>
                <a:latin typeface="+mn-lt"/>
              </a:rPr>
              <a:t>Higgs</a:t>
            </a:r>
          </a:p>
          <a:p>
            <a:pPr algn="r"/>
            <a:r>
              <a:rPr lang="en-BE" dirty="0">
                <a:solidFill>
                  <a:srgbClr val="C00000"/>
                </a:solidFill>
                <a:latin typeface="+mn-lt"/>
              </a:rPr>
              <a:t>Top</a:t>
            </a:r>
          </a:p>
        </p:txBody>
      </p:sp>
      <p:sp>
        <p:nvSpPr>
          <p:cNvPr id="24" name="Rounded Rectangle 23">
            <a:extLst>
              <a:ext uri="{FF2B5EF4-FFF2-40B4-BE49-F238E27FC236}">
                <a16:creationId xmlns:a16="http://schemas.microsoft.com/office/drawing/2014/main" id="{ADAC3F6B-B2AB-464C-B9B4-B772AD6E7DBF}"/>
              </a:ext>
            </a:extLst>
          </p:cNvPr>
          <p:cNvSpPr/>
          <p:nvPr/>
        </p:nvSpPr>
        <p:spPr>
          <a:xfrm>
            <a:off x="76200" y="753431"/>
            <a:ext cx="2235411" cy="980119"/>
          </a:xfrm>
          <a:prstGeom prst="roundRect">
            <a:avLst/>
          </a:prstGeom>
          <a:solidFill>
            <a:schemeClr val="accent5">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TextBox 24">
            <a:extLst>
              <a:ext uri="{FF2B5EF4-FFF2-40B4-BE49-F238E27FC236}">
                <a16:creationId xmlns:a16="http://schemas.microsoft.com/office/drawing/2014/main" id="{61158F77-D7DD-7D47-AAA4-5F1776231709}"/>
              </a:ext>
            </a:extLst>
          </p:cNvPr>
          <p:cNvSpPr txBox="1"/>
          <p:nvPr/>
        </p:nvSpPr>
        <p:spPr>
          <a:xfrm>
            <a:off x="130248" y="971550"/>
            <a:ext cx="1088952" cy="646331"/>
          </a:xfrm>
          <a:prstGeom prst="rect">
            <a:avLst/>
          </a:prstGeom>
          <a:noFill/>
        </p:spPr>
        <p:txBody>
          <a:bodyPr wrap="none" rtlCol="0">
            <a:spAutoFit/>
          </a:bodyPr>
          <a:lstStyle/>
          <a:p>
            <a:r>
              <a:rPr lang="en-BE" dirty="0">
                <a:solidFill>
                  <a:srgbClr val="FF0000"/>
                </a:solidFill>
                <a:latin typeface="+mn-lt"/>
              </a:rPr>
              <a:t>precision </a:t>
            </a:r>
          </a:p>
          <a:p>
            <a:r>
              <a:rPr lang="en-BE" dirty="0">
                <a:solidFill>
                  <a:srgbClr val="FF0000"/>
                </a:solidFill>
                <a:latin typeface="+mn-lt"/>
              </a:rPr>
              <a:t>frontier</a:t>
            </a:r>
          </a:p>
        </p:txBody>
      </p:sp>
      <p:sp>
        <p:nvSpPr>
          <p:cNvPr id="26" name="TextBox 25">
            <a:extLst>
              <a:ext uri="{FF2B5EF4-FFF2-40B4-BE49-F238E27FC236}">
                <a16:creationId xmlns:a16="http://schemas.microsoft.com/office/drawing/2014/main" id="{83F06DC2-BFCF-ED4E-BF61-1CBADFA2565F}"/>
              </a:ext>
            </a:extLst>
          </p:cNvPr>
          <p:cNvSpPr txBox="1"/>
          <p:nvPr/>
        </p:nvSpPr>
        <p:spPr>
          <a:xfrm rot="20239004">
            <a:off x="1221336" y="968140"/>
            <a:ext cx="889987" cy="584775"/>
          </a:xfrm>
          <a:prstGeom prst="rect">
            <a:avLst/>
          </a:prstGeom>
          <a:solidFill>
            <a:schemeClr val="accent6">
              <a:lumMod val="20000"/>
              <a:lumOff val="80000"/>
            </a:schemeClr>
          </a:solidFill>
          <a:ln w="19050">
            <a:solidFill>
              <a:srgbClr val="C00000"/>
            </a:solidFill>
          </a:ln>
        </p:spPr>
        <p:txBody>
          <a:bodyPr wrap="none" rtlCol="0">
            <a:spAutoFit/>
          </a:bodyPr>
          <a:lstStyle/>
          <a:p>
            <a:pPr algn="ctr"/>
            <a:r>
              <a:rPr lang="en-BE" sz="1600" dirty="0">
                <a:solidFill>
                  <a:srgbClr val="C00000"/>
                </a:solidFill>
                <a:latin typeface="+mn-lt"/>
              </a:rPr>
              <a:t>circular </a:t>
            </a:r>
          </a:p>
          <a:p>
            <a:pPr algn="ctr"/>
            <a:r>
              <a:rPr lang="en-BE" sz="1600" dirty="0">
                <a:solidFill>
                  <a:srgbClr val="C00000"/>
                </a:solidFill>
                <a:latin typeface="+mn-lt"/>
              </a:rPr>
              <a:t>colliders</a:t>
            </a:r>
          </a:p>
        </p:txBody>
      </p:sp>
      <p:sp>
        <p:nvSpPr>
          <p:cNvPr id="27" name="Rounded Rectangle 26">
            <a:extLst>
              <a:ext uri="{FF2B5EF4-FFF2-40B4-BE49-F238E27FC236}">
                <a16:creationId xmlns:a16="http://schemas.microsoft.com/office/drawing/2014/main" id="{6D7B50AF-5A70-B442-8CB8-84DF9533961D}"/>
              </a:ext>
            </a:extLst>
          </p:cNvPr>
          <p:cNvSpPr/>
          <p:nvPr/>
        </p:nvSpPr>
        <p:spPr>
          <a:xfrm>
            <a:off x="6663890" y="765099"/>
            <a:ext cx="2235411" cy="980119"/>
          </a:xfrm>
          <a:prstGeom prst="roundRect">
            <a:avLst/>
          </a:prstGeom>
          <a:solidFill>
            <a:schemeClr val="accent5">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TextBox 27">
            <a:extLst>
              <a:ext uri="{FF2B5EF4-FFF2-40B4-BE49-F238E27FC236}">
                <a16:creationId xmlns:a16="http://schemas.microsoft.com/office/drawing/2014/main" id="{DA730263-E2AC-6849-9F1B-A8BE78738BDE}"/>
              </a:ext>
            </a:extLst>
          </p:cNvPr>
          <p:cNvSpPr txBox="1"/>
          <p:nvPr/>
        </p:nvSpPr>
        <p:spPr>
          <a:xfrm>
            <a:off x="7924800" y="971550"/>
            <a:ext cx="898579" cy="646331"/>
          </a:xfrm>
          <a:prstGeom prst="rect">
            <a:avLst/>
          </a:prstGeom>
          <a:noFill/>
        </p:spPr>
        <p:txBody>
          <a:bodyPr wrap="none" rtlCol="0">
            <a:spAutoFit/>
          </a:bodyPr>
          <a:lstStyle/>
          <a:p>
            <a:pPr algn="r"/>
            <a:r>
              <a:rPr lang="en-GB" dirty="0">
                <a:solidFill>
                  <a:srgbClr val="FF0000"/>
                </a:solidFill>
                <a:latin typeface="+mn-lt"/>
              </a:rPr>
              <a:t>e</a:t>
            </a:r>
            <a:r>
              <a:rPr lang="en-BE" dirty="0">
                <a:solidFill>
                  <a:srgbClr val="FF0000"/>
                </a:solidFill>
                <a:latin typeface="+mn-lt"/>
              </a:rPr>
              <a:t>nergy </a:t>
            </a:r>
          </a:p>
          <a:p>
            <a:pPr algn="r"/>
            <a:r>
              <a:rPr lang="en-BE" dirty="0">
                <a:solidFill>
                  <a:srgbClr val="FF0000"/>
                </a:solidFill>
                <a:latin typeface="+mn-lt"/>
              </a:rPr>
              <a:t>frontier</a:t>
            </a:r>
          </a:p>
        </p:txBody>
      </p:sp>
      <p:sp>
        <p:nvSpPr>
          <p:cNvPr id="29" name="TextBox 28">
            <a:extLst>
              <a:ext uri="{FF2B5EF4-FFF2-40B4-BE49-F238E27FC236}">
                <a16:creationId xmlns:a16="http://schemas.microsoft.com/office/drawing/2014/main" id="{DF15D2FD-2682-9446-BCD1-C42E8F404168}"/>
              </a:ext>
            </a:extLst>
          </p:cNvPr>
          <p:cNvSpPr txBox="1"/>
          <p:nvPr/>
        </p:nvSpPr>
        <p:spPr>
          <a:xfrm rot="1428218">
            <a:off x="6817606" y="966388"/>
            <a:ext cx="873957" cy="584775"/>
          </a:xfrm>
          <a:prstGeom prst="rect">
            <a:avLst/>
          </a:prstGeom>
          <a:solidFill>
            <a:schemeClr val="accent6">
              <a:lumMod val="20000"/>
              <a:lumOff val="80000"/>
            </a:schemeClr>
          </a:solidFill>
          <a:ln w="19050">
            <a:solidFill>
              <a:srgbClr val="C00000"/>
            </a:solidFill>
          </a:ln>
        </p:spPr>
        <p:txBody>
          <a:bodyPr wrap="none" rtlCol="0">
            <a:spAutoFit/>
          </a:bodyPr>
          <a:lstStyle/>
          <a:p>
            <a:pPr algn="ctr"/>
            <a:r>
              <a:rPr lang="en-BE" sz="1600" dirty="0">
                <a:solidFill>
                  <a:srgbClr val="C00000"/>
                </a:solidFill>
                <a:latin typeface="+mn-lt"/>
              </a:rPr>
              <a:t>linear </a:t>
            </a:r>
          </a:p>
          <a:p>
            <a:pPr algn="ctr"/>
            <a:r>
              <a:rPr lang="en-BE" sz="1600" dirty="0">
                <a:solidFill>
                  <a:srgbClr val="C00000"/>
                </a:solidFill>
                <a:latin typeface="+mn-lt"/>
              </a:rPr>
              <a:t>colliders</a:t>
            </a:r>
          </a:p>
        </p:txBody>
      </p:sp>
      <p:cxnSp>
        <p:nvCxnSpPr>
          <p:cNvPr id="47" name="Straight Arrow Connector 46">
            <a:extLst>
              <a:ext uri="{FF2B5EF4-FFF2-40B4-BE49-F238E27FC236}">
                <a16:creationId xmlns:a16="http://schemas.microsoft.com/office/drawing/2014/main" id="{B0276B0F-9241-5B4A-A150-BBF15E9161AD}"/>
              </a:ext>
            </a:extLst>
          </p:cNvPr>
          <p:cNvCxnSpPr>
            <a:cxnSpLocks/>
            <a:stCxn id="22" idx="2"/>
          </p:cNvCxnSpPr>
          <p:nvPr/>
        </p:nvCxnSpPr>
        <p:spPr>
          <a:xfrm>
            <a:off x="4221146" y="3333750"/>
            <a:ext cx="1189054" cy="42742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417B938-F141-6E45-B9CA-28132F3C12DF}"/>
              </a:ext>
            </a:extLst>
          </p:cNvPr>
          <p:cNvSpPr txBox="1"/>
          <p:nvPr/>
        </p:nvSpPr>
        <p:spPr>
          <a:xfrm>
            <a:off x="5340548" y="3574018"/>
            <a:ext cx="3720506" cy="369332"/>
          </a:xfrm>
          <a:prstGeom prst="rect">
            <a:avLst/>
          </a:prstGeom>
          <a:noFill/>
        </p:spPr>
        <p:txBody>
          <a:bodyPr wrap="none" rtlCol="0">
            <a:spAutoFit/>
          </a:bodyPr>
          <a:lstStyle/>
          <a:p>
            <a:r>
              <a:rPr lang="en-BE" dirty="0">
                <a:solidFill>
                  <a:srgbClr val="C00000"/>
                </a:solidFill>
                <a:latin typeface="+mn-lt"/>
              </a:rPr>
              <a:t>Higgs Factories with complementarity</a:t>
            </a:r>
          </a:p>
        </p:txBody>
      </p:sp>
      <p:sp>
        <p:nvSpPr>
          <p:cNvPr id="53" name="TextBox 52">
            <a:extLst>
              <a:ext uri="{FF2B5EF4-FFF2-40B4-BE49-F238E27FC236}">
                <a16:creationId xmlns:a16="http://schemas.microsoft.com/office/drawing/2014/main" id="{C2438F09-47C8-B146-ADFF-5CD3C16EA14C}"/>
              </a:ext>
            </a:extLst>
          </p:cNvPr>
          <p:cNvSpPr txBox="1"/>
          <p:nvPr/>
        </p:nvSpPr>
        <p:spPr>
          <a:xfrm>
            <a:off x="5715000" y="3890486"/>
            <a:ext cx="3446228" cy="1123384"/>
          </a:xfrm>
          <a:prstGeom prst="rect">
            <a:avLst/>
          </a:prstGeom>
          <a:noFill/>
        </p:spPr>
        <p:txBody>
          <a:bodyPr wrap="square" rtlCol="0">
            <a:spAutoFit/>
          </a:bodyPr>
          <a:lstStyle/>
          <a:p>
            <a:pPr marL="285750" indent="-285750">
              <a:buFont typeface="Arial" panose="020B0604020202020204" pitchFamily="34" charset="0"/>
              <a:buChar char="•"/>
            </a:pPr>
            <a:r>
              <a:rPr lang="en-GB" sz="1400" dirty="0" err="1">
                <a:latin typeface="+mn-lt"/>
              </a:rPr>
              <a:t>g</a:t>
            </a:r>
            <a:r>
              <a:rPr lang="en-GB" sz="1400" baseline="-25000" dirty="0" err="1">
                <a:latin typeface="+mn-lt"/>
              </a:rPr>
              <a:t>HZZ</a:t>
            </a:r>
            <a:r>
              <a:rPr lang="en-GB" sz="1400" dirty="0">
                <a:latin typeface="+mn-lt"/>
              </a:rPr>
              <a:t> (250GeV) versus </a:t>
            </a:r>
            <a:r>
              <a:rPr lang="en-GB" sz="1400" dirty="0" err="1">
                <a:latin typeface="+mn-lt"/>
              </a:rPr>
              <a:t>g</a:t>
            </a:r>
            <a:r>
              <a:rPr lang="en-GB" sz="1400" baseline="-25000" dirty="0" err="1">
                <a:latin typeface="+mn-lt"/>
              </a:rPr>
              <a:t>HWW</a:t>
            </a:r>
            <a:r>
              <a:rPr lang="en-GB" sz="1400" dirty="0">
                <a:latin typeface="+mn-lt"/>
              </a:rPr>
              <a:t> (380GeV)</a:t>
            </a:r>
          </a:p>
          <a:p>
            <a:pPr marL="285750" indent="-285750">
              <a:buFont typeface="Arial" panose="020B0604020202020204" pitchFamily="34" charset="0"/>
              <a:buChar char="•"/>
            </a:pPr>
            <a:r>
              <a:rPr lang="en-GB" sz="1400" dirty="0">
                <a:latin typeface="+mn-lt"/>
              </a:rPr>
              <a:t>top quark physics</a:t>
            </a:r>
          </a:p>
          <a:p>
            <a:pPr marL="285750" indent="-285750">
              <a:buFont typeface="Arial" panose="020B0604020202020204" pitchFamily="34" charset="0"/>
              <a:buChar char="•"/>
            </a:pPr>
            <a:r>
              <a:rPr lang="en-GB" sz="1400" dirty="0">
                <a:latin typeface="+mn-lt"/>
              </a:rPr>
              <a:t>beam p</a:t>
            </a:r>
            <a:r>
              <a:rPr lang="en-BE" sz="1400" dirty="0">
                <a:latin typeface="+mn-lt"/>
              </a:rPr>
              <a:t>olarization for EW precision tests</a:t>
            </a:r>
          </a:p>
          <a:p>
            <a:endParaRPr lang="en-BE" sz="300" i="1" dirty="0">
              <a:solidFill>
                <a:schemeClr val="bg2">
                  <a:lumMod val="50000"/>
                </a:schemeClr>
              </a:solidFill>
              <a:latin typeface="+mn-lt"/>
            </a:endParaRPr>
          </a:p>
          <a:p>
            <a:r>
              <a:rPr lang="en-BE" sz="1000" i="1" dirty="0">
                <a:solidFill>
                  <a:schemeClr val="bg2">
                    <a:lumMod val="50000"/>
                  </a:schemeClr>
                </a:solidFill>
                <a:latin typeface="+mn-lt"/>
              </a:rPr>
              <a:t>(transverse polarization in circular e</a:t>
            </a:r>
            <a:r>
              <a:rPr lang="en-BE" sz="1000" i="1" baseline="30000" dirty="0">
                <a:solidFill>
                  <a:schemeClr val="bg2">
                    <a:lumMod val="50000"/>
                  </a:schemeClr>
                </a:solidFill>
                <a:latin typeface="+mn-lt"/>
              </a:rPr>
              <a:t>+</a:t>
            </a:r>
            <a:r>
              <a:rPr lang="en-BE" sz="1000" i="1" dirty="0">
                <a:solidFill>
                  <a:schemeClr val="bg2">
                    <a:lumMod val="50000"/>
                  </a:schemeClr>
                </a:solidFill>
                <a:latin typeface="+mn-lt"/>
              </a:rPr>
              <a:t>e</a:t>
            </a:r>
            <a:r>
              <a:rPr lang="en-BE" sz="1000" i="1" baseline="30000" dirty="0">
                <a:solidFill>
                  <a:schemeClr val="bg2">
                    <a:lumMod val="50000"/>
                  </a:schemeClr>
                </a:solidFill>
                <a:latin typeface="+mn-lt"/>
              </a:rPr>
              <a:t>-</a:t>
            </a:r>
            <a:r>
              <a:rPr lang="en-BE" sz="1000" i="1" dirty="0">
                <a:solidFill>
                  <a:schemeClr val="bg2">
                    <a:lumMod val="50000"/>
                  </a:schemeClr>
                </a:solidFill>
                <a:latin typeface="+mn-lt"/>
              </a:rPr>
              <a:t> colliders only at lower E</a:t>
            </a:r>
            <a:r>
              <a:rPr lang="en-BE" sz="1000" i="1" baseline="-25000" dirty="0">
                <a:solidFill>
                  <a:schemeClr val="bg2">
                    <a:lumMod val="50000"/>
                  </a:schemeClr>
                </a:solidFill>
                <a:latin typeface="+mn-lt"/>
              </a:rPr>
              <a:t>cm</a:t>
            </a:r>
            <a:r>
              <a:rPr lang="en-BE" sz="1000" i="1" dirty="0">
                <a:solidFill>
                  <a:schemeClr val="bg2">
                    <a:lumMod val="50000"/>
                  </a:schemeClr>
                </a:solidFill>
                <a:latin typeface="+mn-lt"/>
              </a:rPr>
              <a:t> while longitudinal polarization at linear colliders)</a:t>
            </a:r>
          </a:p>
        </p:txBody>
      </p:sp>
      <p:sp>
        <p:nvSpPr>
          <p:cNvPr id="54" name="Rounded Rectangle 53">
            <a:extLst>
              <a:ext uri="{FF2B5EF4-FFF2-40B4-BE49-F238E27FC236}">
                <a16:creationId xmlns:a16="http://schemas.microsoft.com/office/drawing/2014/main" id="{B53478C8-CD8F-1747-92AE-C349B10666B3}"/>
              </a:ext>
            </a:extLst>
          </p:cNvPr>
          <p:cNvSpPr/>
          <p:nvPr/>
        </p:nvSpPr>
        <p:spPr>
          <a:xfrm>
            <a:off x="3886200" y="1885950"/>
            <a:ext cx="1102965" cy="1447800"/>
          </a:xfrm>
          <a:prstGeom prst="roundRect">
            <a:avLst>
              <a:gd name="adj" fmla="val 10829"/>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4073213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2</a:t>
            </a:fld>
            <a:endParaRPr lang="en-US">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8686800" cy="584775"/>
          </a:xfrm>
          <a:prstGeom prst="rect">
            <a:avLst/>
          </a:prstGeom>
          <a:noFill/>
        </p:spPr>
        <p:txBody>
          <a:bodyPr wrap="square" rtlCol="0">
            <a:spAutoFit/>
          </a:bodyPr>
          <a:lstStyle/>
          <a:p>
            <a:pPr algn="ctr"/>
            <a:r>
              <a:rPr lang="en-BE" sz="3200" dirty="0">
                <a:latin typeface="+mn-lt"/>
              </a:rPr>
              <a:t>The quest for understanding particle physics</a:t>
            </a:r>
          </a:p>
        </p:txBody>
      </p:sp>
      <p:pic>
        <p:nvPicPr>
          <p:cNvPr id="6" name="Picture 5">
            <a:extLst>
              <a:ext uri="{FF2B5EF4-FFF2-40B4-BE49-F238E27FC236}">
                <a16:creationId xmlns:a16="http://schemas.microsoft.com/office/drawing/2014/main" id="{95694C5D-4DE6-6643-B0DC-8B62B59DB7ED}"/>
              </a:ext>
            </a:extLst>
          </p:cNvPr>
          <p:cNvPicPr>
            <a:picLocks noChangeAspect="1"/>
          </p:cNvPicPr>
          <p:nvPr/>
        </p:nvPicPr>
        <p:blipFill rotWithShape="1">
          <a:blip r:embed="rId3">
            <a:clrChange>
              <a:clrFrom>
                <a:srgbClr val="CDB28E"/>
              </a:clrFrom>
              <a:clrTo>
                <a:srgbClr val="CDB28E">
                  <a:alpha val="0"/>
                </a:srgbClr>
              </a:clrTo>
            </a:clrChange>
          </a:blip>
          <a:srcRect l="9856" t="146" r="12356" b="-2166"/>
          <a:stretch/>
        </p:blipFill>
        <p:spPr>
          <a:xfrm>
            <a:off x="259404" y="1337102"/>
            <a:ext cx="2707442" cy="262169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4" name="TextBox 3">
            <a:extLst>
              <a:ext uri="{FF2B5EF4-FFF2-40B4-BE49-F238E27FC236}">
                <a16:creationId xmlns:a16="http://schemas.microsoft.com/office/drawing/2014/main" id="{AD19B3A4-D0D5-624C-A467-6B4A76618313}"/>
              </a:ext>
            </a:extLst>
          </p:cNvPr>
          <p:cNvSpPr txBox="1"/>
          <p:nvPr/>
        </p:nvSpPr>
        <p:spPr>
          <a:xfrm>
            <a:off x="2514600" y="974050"/>
            <a:ext cx="6553199" cy="3170099"/>
          </a:xfrm>
          <a:prstGeom prst="rect">
            <a:avLst/>
          </a:prstGeom>
          <a:noFill/>
        </p:spPr>
        <p:txBody>
          <a:bodyPr wrap="square" rtlCol="0">
            <a:spAutoFit/>
          </a:bodyPr>
          <a:lstStyle/>
          <a:p>
            <a:pPr algn="ctr"/>
            <a:r>
              <a:rPr lang="en-GB" sz="2400" dirty="0">
                <a:solidFill>
                  <a:srgbClr val="002060"/>
                </a:solidFill>
                <a:latin typeface="+mn-lt"/>
              </a:rPr>
              <a:t>Wonderful description of fundamental interactions</a:t>
            </a:r>
          </a:p>
          <a:p>
            <a:pPr lvl="1" algn="ctr"/>
            <a:r>
              <a:rPr lang="en-GB" dirty="0">
                <a:solidFill>
                  <a:srgbClr val="002060"/>
                </a:solidFill>
                <a:latin typeface="+mn-lt"/>
              </a:rPr>
              <a:t>e.g. The Standard Models of Particle Physics and Cosmology together do not describe all our observations of the universe.</a:t>
            </a:r>
          </a:p>
          <a:p>
            <a:pPr algn="ctr"/>
            <a:endParaRPr lang="en-GB" dirty="0">
              <a:latin typeface="+mn-lt"/>
            </a:endParaRPr>
          </a:p>
          <a:p>
            <a:pPr algn="ctr"/>
            <a:r>
              <a:rPr lang="en-GB" sz="2400" dirty="0">
                <a:solidFill>
                  <a:srgbClr val="C00000"/>
                </a:solidFill>
                <a:latin typeface="+mn-lt"/>
              </a:rPr>
              <a:t>“Problems and Mysteries”</a:t>
            </a:r>
          </a:p>
          <a:p>
            <a:pPr algn="ctr"/>
            <a:endParaRPr lang="en-GB" sz="800" dirty="0">
              <a:solidFill>
                <a:srgbClr val="C00000"/>
              </a:solidFill>
              <a:latin typeface="+mn-lt"/>
            </a:endParaRPr>
          </a:p>
          <a:p>
            <a:pPr algn="ctr"/>
            <a:r>
              <a:rPr lang="en-GB" dirty="0">
                <a:solidFill>
                  <a:srgbClr val="C00000"/>
                </a:solidFill>
                <a:latin typeface="+mn-lt"/>
              </a:rPr>
              <a:t>e.g. Abundance of dark matter?</a:t>
            </a:r>
          </a:p>
          <a:p>
            <a:pPr algn="ctr"/>
            <a:r>
              <a:rPr lang="en-GB" dirty="0">
                <a:solidFill>
                  <a:srgbClr val="C00000"/>
                </a:solidFill>
                <a:latin typeface="+mn-lt"/>
              </a:rPr>
              <a:t>Abundance of matter over antimatter?</a:t>
            </a:r>
          </a:p>
          <a:p>
            <a:pPr algn="ctr"/>
            <a:r>
              <a:rPr lang="en-GB" dirty="0">
                <a:solidFill>
                  <a:srgbClr val="C00000"/>
                </a:solidFill>
                <a:latin typeface="+mn-lt"/>
              </a:rPr>
              <a:t>Scale of things (EW hierarchy problem / strong CP problem)?</a:t>
            </a:r>
          </a:p>
          <a:p>
            <a:pPr algn="ctr"/>
            <a:r>
              <a:rPr lang="en-GB" dirty="0">
                <a:solidFill>
                  <a:srgbClr val="C00000"/>
                </a:solidFill>
                <a:latin typeface="+mn-lt"/>
              </a:rPr>
              <a:t>Pattern of fermion masses and mixings? </a:t>
            </a:r>
          </a:p>
          <a:p>
            <a:pPr algn="ctr"/>
            <a:r>
              <a:rPr lang="en-GB" dirty="0">
                <a:solidFill>
                  <a:srgbClr val="C00000"/>
                </a:solidFill>
                <a:latin typeface="+mn-lt"/>
              </a:rPr>
              <a:t>Dynamics of EW symmetry breaking?…</a:t>
            </a:r>
          </a:p>
        </p:txBody>
      </p:sp>
      <p:sp>
        <p:nvSpPr>
          <p:cNvPr id="10" name="TextBox 9">
            <a:extLst>
              <a:ext uri="{FF2B5EF4-FFF2-40B4-BE49-F238E27FC236}">
                <a16:creationId xmlns:a16="http://schemas.microsoft.com/office/drawing/2014/main" id="{4C0E8650-3AD4-9E46-83CB-D1F90EC01232}"/>
              </a:ext>
            </a:extLst>
          </p:cNvPr>
          <p:cNvSpPr txBox="1"/>
          <p:nvPr/>
        </p:nvSpPr>
        <p:spPr>
          <a:xfrm rot="16200000">
            <a:off x="-1401119" y="2452112"/>
            <a:ext cx="3007555" cy="253916"/>
          </a:xfrm>
          <a:prstGeom prst="rect">
            <a:avLst/>
          </a:prstGeom>
          <a:noFill/>
        </p:spPr>
        <p:txBody>
          <a:bodyPr wrap="none" rtlCol="0">
            <a:spAutoFit/>
          </a:bodyPr>
          <a:lstStyle/>
          <a:p>
            <a:r>
              <a:rPr lang="en-GB" sz="1050" dirty="0">
                <a:solidFill>
                  <a:schemeClr val="accent6">
                    <a:lumMod val="75000"/>
                  </a:schemeClr>
                </a:solidFill>
              </a:rPr>
              <a:t>Picture from Flip </a:t>
            </a:r>
            <a:r>
              <a:rPr lang="en-GB" sz="1050" dirty="0" err="1">
                <a:solidFill>
                  <a:schemeClr val="accent6">
                    <a:lumMod val="75000"/>
                  </a:schemeClr>
                </a:solidFill>
              </a:rPr>
              <a:t>Tanedo</a:t>
            </a:r>
            <a:r>
              <a:rPr lang="en-GB" sz="1050" dirty="0">
                <a:solidFill>
                  <a:schemeClr val="accent6">
                    <a:lumMod val="75000"/>
                  </a:schemeClr>
                </a:solidFill>
              </a:rPr>
              <a:t> @ Quantum Dairies</a:t>
            </a:r>
          </a:p>
        </p:txBody>
      </p:sp>
      <p:sp>
        <p:nvSpPr>
          <p:cNvPr id="11" name="TextBox 10">
            <a:extLst>
              <a:ext uri="{FF2B5EF4-FFF2-40B4-BE49-F238E27FC236}">
                <a16:creationId xmlns:a16="http://schemas.microsoft.com/office/drawing/2014/main" id="{74C86243-135E-A04D-8D94-84606C346390}"/>
              </a:ext>
            </a:extLst>
          </p:cNvPr>
          <p:cNvSpPr txBox="1"/>
          <p:nvPr/>
        </p:nvSpPr>
        <p:spPr>
          <a:xfrm>
            <a:off x="7662470" y="2266950"/>
            <a:ext cx="1430200" cy="261610"/>
          </a:xfrm>
          <a:prstGeom prst="rect">
            <a:avLst/>
          </a:prstGeom>
          <a:noFill/>
        </p:spPr>
        <p:txBody>
          <a:bodyPr wrap="none" rtlCol="0">
            <a:spAutoFit/>
          </a:bodyPr>
          <a:lstStyle/>
          <a:p>
            <a:r>
              <a:rPr lang="en-BE" sz="1100" dirty="0">
                <a:solidFill>
                  <a:schemeClr val="accent6">
                    <a:lumMod val="75000"/>
                  </a:schemeClr>
                </a:solidFill>
              </a:rPr>
              <a:t>[Riccardo Rattazzi]</a:t>
            </a:r>
          </a:p>
        </p:txBody>
      </p:sp>
    </p:spTree>
    <p:extLst>
      <p:ext uri="{BB962C8B-B14F-4D97-AF65-F5344CB8AC3E}">
        <p14:creationId xmlns:p14="http://schemas.microsoft.com/office/powerpoint/2010/main" val="347960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103828" y="4933950"/>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20</a:t>
            </a:fld>
            <a:endParaRPr lang="en-US">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3400226" cy="584775"/>
          </a:xfrm>
          <a:prstGeom prst="rect">
            <a:avLst/>
          </a:prstGeom>
          <a:noFill/>
        </p:spPr>
        <p:txBody>
          <a:bodyPr wrap="none" rtlCol="0">
            <a:spAutoFit/>
          </a:bodyPr>
          <a:lstStyle/>
          <a:p>
            <a:r>
              <a:rPr lang="en-GB" sz="3200" dirty="0">
                <a:latin typeface="+mn-lt"/>
              </a:rPr>
              <a:t>e</a:t>
            </a:r>
            <a:r>
              <a:rPr lang="en-BE" sz="3200" baseline="30000" dirty="0">
                <a:latin typeface="+mn-lt"/>
              </a:rPr>
              <a:t>+</a:t>
            </a:r>
            <a:r>
              <a:rPr lang="en-BE" sz="3200" dirty="0">
                <a:latin typeface="+mn-lt"/>
              </a:rPr>
              <a:t>e</a:t>
            </a:r>
            <a:r>
              <a:rPr lang="en-BE" sz="3200" baseline="30000" dirty="0">
                <a:latin typeface="+mn-lt"/>
              </a:rPr>
              <a:t>-</a:t>
            </a:r>
            <a:r>
              <a:rPr lang="en-BE" sz="3200" dirty="0">
                <a:latin typeface="+mn-lt"/>
              </a:rPr>
              <a:t> Higgs Factories</a:t>
            </a:r>
            <a:endParaRPr lang="en-BE" sz="3200" dirty="0">
              <a:solidFill>
                <a:schemeClr val="bg2">
                  <a:lumMod val="50000"/>
                </a:schemeClr>
              </a:solidFill>
              <a:latin typeface="+mn-lt"/>
            </a:endParaRPr>
          </a:p>
        </p:txBody>
      </p:sp>
      <p:pic>
        <p:nvPicPr>
          <p:cNvPr id="4" name="Picture 3">
            <a:extLst>
              <a:ext uri="{FF2B5EF4-FFF2-40B4-BE49-F238E27FC236}">
                <a16:creationId xmlns:a16="http://schemas.microsoft.com/office/drawing/2014/main" id="{CF672255-11DA-644D-9886-150B194CDDDC}"/>
              </a:ext>
            </a:extLst>
          </p:cNvPr>
          <p:cNvPicPr>
            <a:picLocks noChangeAspect="1"/>
          </p:cNvPicPr>
          <p:nvPr/>
        </p:nvPicPr>
        <p:blipFill rotWithShape="1">
          <a:blip r:embed="rId3"/>
          <a:srcRect l="7936"/>
          <a:stretch/>
        </p:blipFill>
        <p:spPr>
          <a:xfrm>
            <a:off x="2311611" y="760122"/>
            <a:ext cx="4419600" cy="3030828"/>
          </a:xfrm>
          <a:prstGeom prst="rect">
            <a:avLst/>
          </a:prstGeom>
        </p:spPr>
      </p:pic>
      <p:sp>
        <p:nvSpPr>
          <p:cNvPr id="5" name="Rounded Rectangle 4">
            <a:extLst>
              <a:ext uri="{FF2B5EF4-FFF2-40B4-BE49-F238E27FC236}">
                <a16:creationId xmlns:a16="http://schemas.microsoft.com/office/drawing/2014/main" id="{956F68A2-58A1-DF4E-9F3C-7E7362BC38C3}"/>
              </a:ext>
            </a:extLst>
          </p:cNvPr>
          <p:cNvSpPr/>
          <p:nvPr/>
        </p:nvSpPr>
        <p:spPr>
          <a:xfrm>
            <a:off x="5635527" y="2495550"/>
            <a:ext cx="1378146" cy="457200"/>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xtBox 5">
            <a:extLst>
              <a:ext uri="{FF2B5EF4-FFF2-40B4-BE49-F238E27FC236}">
                <a16:creationId xmlns:a16="http://schemas.microsoft.com/office/drawing/2014/main" id="{2F313472-A1FD-BF42-B1C4-50A73A7738A7}"/>
              </a:ext>
            </a:extLst>
          </p:cNvPr>
          <p:cNvSpPr txBox="1"/>
          <p:nvPr/>
        </p:nvSpPr>
        <p:spPr>
          <a:xfrm>
            <a:off x="7013673" y="2266950"/>
            <a:ext cx="2130327" cy="738664"/>
          </a:xfrm>
          <a:prstGeom prst="rect">
            <a:avLst/>
          </a:prstGeom>
          <a:noFill/>
        </p:spPr>
        <p:txBody>
          <a:bodyPr wrap="none" rtlCol="0">
            <a:spAutoFit/>
          </a:bodyPr>
          <a:lstStyle/>
          <a:p>
            <a:endParaRPr lang="en-BE" sz="1400" dirty="0">
              <a:solidFill>
                <a:schemeClr val="accent5">
                  <a:lumMod val="75000"/>
                </a:schemeClr>
              </a:solidFill>
              <a:latin typeface="+mn-lt"/>
            </a:endParaRPr>
          </a:p>
          <a:p>
            <a:r>
              <a:rPr lang="en-BE" sz="1400" dirty="0">
                <a:solidFill>
                  <a:schemeClr val="accent5">
                    <a:lumMod val="75000"/>
                  </a:schemeClr>
                </a:solidFill>
                <a:latin typeface="+mn-lt"/>
              </a:rPr>
              <a:t>7 years (2.5ab</a:t>
            </a:r>
            <a:r>
              <a:rPr lang="en-BE" sz="1400" baseline="30000" dirty="0">
                <a:solidFill>
                  <a:schemeClr val="accent5">
                    <a:lumMod val="75000"/>
                  </a:schemeClr>
                </a:solidFill>
                <a:latin typeface="+mn-lt"/>
              </a:rPr>
              <a:t>-1</a:t>
            </a:r>
            <a:r>
              <a:rPr lang="en-BE" sz="1400" dirty="0">
                <a:solidFill>
                  <a:schemeClr val="accent5">
                    <a:lumMod val="75000"/>
                  </a:schemeClr>
                </a:solidFill>
                <a:latin typeface="+mn-lt"/>
              </a:rPr>
              <a:t> @ 1.5 TeV)</a:t>
            </a:r>
          </a:p>
          <a:p>
            <a:r>
              <a:rPr lang="en-BE" sz="1400" dirty="0">
                <a:solidFill>
                  <a:schemeClr val="accent5">
                    <a:lumMod val="75000"/>
                  </a:schemeClr>
                </a:solidFill>
                <a:latin typeface="+mn-lt"/>
              </a:rPr>
              <a:t>8 years (5ab</a:t>
            </a:r>
            <a:r>
              <a:rPr lang="en-BE" sz="1400" baseline="30000" dirty="0">
                <a:solidFill>
                  <a:schemeClr val="accent5">
                    <a:lumMod val="75000"/>
                  </a:schemeClr>
                </a:solidFill>
                <a:latin typeface="+mn-lt"/>
              </a:rPr>
              <a:t>-1</a:t>
            </a:r>
            <a:r>
              <a:rPr lang="en-BE" sz="1400" dirty="0">
                <a:solidFill>
                  <a:schemeClr val="accent5">
                    <a:lumMod val="75000"/>
                  </a:schemeClr>
                </a:solidFill>
                <a:latin typeface="+mn-lt"/>
              </a:rPr>
              <a:t> @ 3 TeV)</a:t>
            </a:r>
          </a:p>
        </p:txBody>
      </p:sp>
      <p:sp>
        <p:nvSpPr>
          <p:cNvPr id="7" name="TextBox 6">
            <a:extLst>
              <a:ext uri="{FF2B5EF4-FFF2-40B4-BE49-F238E27FC236}">
                <a16:creationId xmlns:a16="http://schemas.microsoft.com/office/drawing/2014/main" id="{FBBE3DE2-6802-1F4B-A13C-479165961E3A}"/>
              </a:ext>
            </a:extLst>
          </p:cNvPr>
          <p:cNvSpPr txBox="1"/>
          <p:nvPr/>
        </p:nvSpPr>
        <p:spPr>
          <a:xfrm>
            <a:off x="6448991" y="2647950"/>
            <a:ext cx="587020" cy="369332"/>
          </a:xfrm>
          <a:prstGeom prst="rect">
            <a:avLst/>
          </a:prstGeom>
          <a:noFill/>
        </p:spPr>
        <p:txBody>
          <a:bodyPr wrap="none" rtlCol="0">
            <a:spAutoFit/>
          </a:bodyPr>
          <a:lstStyle/>
          <a:p>
            <a:r>
              <a:rPr lang="en-BE" dirty="0">
                <a:solidFill>
                  <a:schemeClr val="accent5">
                    <a:lumMod val="75000"/>
                  </a:schemeClr>
                </a:solidFill>
                <a:latin typeface="+mn-lt"/>
              </a:rPr>
              <a:t>CLIC</a:t>
            </a:r>
          </a:p>
        </p:txBody>
      </p:sp>
      <p:sp>
        <p:nvSpPr>
          <p:cNvPr id="8" name="TextBox 7">
            <a:extLst>
              <a:ext uri="{FF2B5EF4-FFF2-40B4-BE49-F238E27FC236}">
                <a16:creationId xmlns:a16="http://schemas.microsoft.com/office/drawing/2014/main" id="{AE9FA17C-C0C6-4C46-A5EE-7B9EC51A7D9D}"/>
              </a:ext>
            </a:extLst>
          </p:cNvPr>
          <p:cNvSpPr txBox="1"/>
          <p:nvPr/>
        </p:nvSpPr>
        <p:spPr>
          <a:xfrm>
            <a:off x="3607011" y="997863"/>
            <a:ext cx="1215397" cy="430887"/>
          </a:xfrm>
          <a:prstGeom prst="rect">
            <a:avLst/>
          </a:prstGeom>
          <a:noFill/>
        </p:spPr>
        <p:txBody>
          <a:bodyPr wrap="none" rtlCol="0">
            <a:spAutoFit/>
          </a:bodyPr>
          <a:lstStyle/>
          <a:p>
            <a:pPr algn="ctr"/>
            <a:r>
              <a:rPr lang="en-BE" sz="1100" dirty="0">
                <a:latin typeface="+mn-lt"/>
              </a:rPr>
              <a:t>2 I</a:t>
            </a:r>
            <a:r>
              <a:rPr lang="en-GB" sz="1100" dirty="0">
                <a:latin typeface="+mn-lt"/>
              </a:rPr>
              <a:t>P</a:t>
            </a:r>
            <a:r>
              <a:rPr lang="en-BE" sz="1100" dirty="0">
                <a:latin typeface="+mn-lt"/>
              </a:rPr>
              <a:t>s assumed for </a:t>
            </a:r>
          </a:p>
          <a:p>
            <a:pPr algn="ctr"/>
            <a:r>
              <a:rPr lang="en-BE" sz="1100" dirty="0">
                <a:latin typeface="+mn-lt"/>
              </a:rPr>
              <a:t>circular colliders</a:t>
            </a:r>
          </a:p>
        </p:txBody>
      </p:sp>
      <p:sp>
        <p:nvSpPr>
          <p:cNvPr id="9" name="TextBox 8">
            <a:extLst>
              <a:ext uri="{FF2B5EF4-FFF2-40B4-BE49-F238E27FC236}">
                <a16:creationId xmlns:a16="http://schemas.microsoft.com/office/drawing/2014/main" id="{1763415A-1858-1B41-BA0E-044C7684F4B0}"/>
              </a:ext>
            </a:extLst>
          </p:cNvPr>
          <p:cNvSpPr txBox="1"/>
          <p:nvPr/>
        </p:nvSpPr>
        <p:spPr>
          <a:xfrm>
            <a:off x="76199" y="1809750"/>
            <a:ext cx="2088925" cy="1723549"/>
          </a:xfrm>
          <a:prstGeom prst="rect">
            <a:avLst/>
          </a:prstGeom>
          <a:noFill/>
        </p:spPr>
        <p:txBody>
          <a:bodyPr wrap="square" rtlCol="0">
            <a:spAutoFit/>
          </a:bodyPr>
          <a:lstStyle/>
          <a:p>
            <a:pPr algn="ctr"/>
            <a:r>
              <a:rPr lang="en-GB" sz="1400" dirty="0">
                <a:latin typeface="+mn-lt"/>
              </a:rPr>
              <a:t>s</a:t>
            </a:r>
            <a:r>
              <a:rPr lang="en-BE" sz="1400" dirty="0">
                <a:latin typeface="+mn-lt"/>
              </a:rPr>
              <a:t>ynchrotron radiation</a:t>
            </a:r>
          </a:p>
          <a:p>
            <a:pPr algn="ctr"/>
            <a:endParaRPr lang="en-BE" sz="1400" dirty="0">
              <a:latin typeface="+mn-lt"/>
            </a:endParaRPr>
          </a:p>
          <a:p>
            <a:pPr algn="ctr"/>
            <a:endParaRPr lang="en-BE" sz="1400" dirty="0">
              <a:latin typeface="+mn-lt"/>
            </a:endParaRPr>
          </a:p>
          <a:p>
            <a:pPr algn="ctr"/>
            <a:r>
              <a:rPr lang="en-GB" sz="1400" dirty="0">
                <a:latin typeface="+mn-lt"/>
              </a:rPr>
              <a:t>f</a:t>
            </a:r>
            <a:r>
              <a:rPr lang="en-BE" sz="1400" dirty="0">
                <a:latin typeface="+mn-lt"/>
              </a:rPr>
              <a:t>or the same power, less luminosity at higher E</a:t>
            </a:r>
            <a:r>
              <a:rPr lang="en-BE" sz="1400" baseline="-25000" dirty="0">
                <a:latin typeface="+mn-lt"/>
              </a:rPr>
              <a:t>cm</a:t>
            </a:r>
          </a:p>
          <a:p>
            <a:pPr algn="ctr"/>
            <a:r>
              <a:rPr lang="en-BE" sz="1200" i="1" dirty="0">
                <a:solidFill>
                  <a:schemeClr val="bg2">
                    <a:lumMod val="50000"/>
                  </a:schemeClr>
                </a:solidFill>
                <a:latin typeface="+mn-lt"/>
              </a:rPr>
              <a:t>(Energy Recovery Linac technology might mitigate this &amp; allow to go to higher E</a:t>
            </a:r>
            <a:r>
              <a:rPr lang="en-BE" sz="1200" i="1" baseline="-25000" dirty="0">
                <a:solidFill>
                  <a:schemeClr val="bg2">
                    <a:lumMod val="50000"/>
                  </a:schemeClr>
                </a:solidFill>
                <a:latin typeface="+mn-lt"/>
              </a:rPr>
              <a:t>cm</a:t>
            </a:r>
            <a:r>
              <a:rPr lang="en-BE" sz="1200" i="1" dirty="0">
                <a:solidFill>
                  <a:schemeClr val="bg2">
                    <a:lumMod val="50000"/>
                  </a:schemeClr>
                </a:solidFill>
                <a:latin typeface="+mn-lt"/>
              </a:rPr>
              <a:t>)</a:t>
            </a:r>
          </a:p>
        </p:txBody>
      </p:sp>
      <p:pic>
        <p:nvPicPr>
          <p:cNvPr id="13" name="Picture 12">
            <a:extLst>
              <a:ext uri="{FF2B5EF4-FFF2-40B4-BE49-F238E27FC236}">
                <a16:creationId xmlns:a16="http://schemas.microsoft.com/office/drawing/2014/main" id="{A1C0E57E-4823-B94E-B605-1B61BE26C08E}"/>
              </a:ext>
            </a:extLst>
          </p:cNvPr>
          <p:cNvPicPr>
            <a:picLocks noChangeAspect="1"/>
          </p:cNvPicPr>
          <p:nvPr/>
        </p:nvPicPr>
        <p:blipFill rotWithShape="1">
          <a:blip r:embed="rId3"/>
          <a:srcRect r="93316"/>
          <a:stretch/>
        </p:blipFill>
        <p:spPr>
          <a:xfrm>
            <a:off x="2209800" y="1047750"/>
            <a:ext cx="320825" cy="2743200"/>
          </a:xfrm>
          <a:prstGeom prst="rect">
            <a:avLst/>
          </a:prstGeom>
        </p:spPr>
      </p:pic>
      <p:sp>
        <p:nvSpPr>
          <p:cNvPr id="15" name="Rounded Rectangle 14">
            <a:extLst>
              <a:ext uri="{FF2B5EF4-FFF2-40B4-BE49-F238E27FC236}">
                <a16:creationId xmlns:a16="http://schemas.microsoft.com/office/drawing/2014/main" id="{E6C3D4A3-77E0-E24A-A9EC-3B3ED9073573}"/>
              </a:ext>
            </a:extLst>
          </p:cNvPr>
          <p:cNvSpPr/>
          <p:nvPr/>
        </p:nvSpPr>
        <p:spPr>
          <a:xfrm>
            <a:off x="4629018" y="2266950"/>
            <a:ext cx="933582" cy="648563"/>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xtBox 15">
            <a:extLst>
              <a:ext uri="{FF2B5EF4-FFF2-40B4-BE49-F238E27FC236}">
                <a16:creationId xmlns:a16="http://schemas.microsoft.com/office/drawing/2014/main" id="{30061AC9-3552-AB47-93B9-F7D4ED8F3589}"/>
              </a:ext>
            </a:extLst>
          </p:cNvPr>
          <p:cNvSpPr txBox="1"/>
          <p:nvPr/>
        </p:nvSpPr>
        <p:spPr>
          <a:xfrm>
            <a:off x="4589466" y="2221899"/>
            <a:ext cx="461088" cy="369332"/>
          </a:xfrm>
          <a:prstGeom prst="rect">
            <a:avLst/>
          </a:prstGeom>
          <a:noFill/>
        </p:spPr>
        <p:txBody>
          <a:bodyPr wrap="none" rtlCol="0">
            <a:spAutoFit/>
          </a:bodyPr>
          <a:lstStyle/>
          <a:p>
            <a:r>
              <a:rPr lang="en-BE" dirty="0">
                <a:solidFill>
                  <a:schemeClr val="accent6">
                    <a:lumMod val="75000"/>
                  </a:schemeClr>
                </a:solidFill>
                <a:latin typeface="+mn-lt"/>
              </a:rPr>
              <a:t>ILC</a:t>
            </a:r>
          </a:p>
        </p:txBody>
      </p:sp>
      <p:sp>
        <p:nvSpPr>
          <p:cNvPr id="19" name="TextBox 18">
            <a:extLst>
              <a:ext uri="{FF2B5EF4-FFF2-40B4-BE49-F238E27FC236}">
                <a16:creationId xmlns:a16="http://schemas.microsoft.com/office/drawing/2014/main" id="{3B976231-077E-E84F-90A4-2DDB1D8D056A}"/>
              </a:ext>
            </a:extLst>
          </p:cNvPr>
          <p:cNvSpPr txBox="1"/>
          <p:nvPr/>
        </p:nvSpPr>
        <p:spPr>
          <a:xfrm>
            <a:off x="5523180" y="1809750"/>
            <a:ext cx="2129109" cy="738664"/>
          </a:xfrm>
          <a:prstGeom prst="rect">
            <a:avLst/>
          </a:prstGeom>
          <a:noFill/>
        </p:spPr>
        <p:txBody>
          <a:bodyPr wrap="none" rtlCol="0">
            <a:spAutoFit/>
          </a:bodyPr>
          <a:lstStyle/>
          <a:p>
            <a:endParaRPr lang="en-BE" sz="1400" dirty="0">
              <a:solidFill>
                <a:schemeClr val="accent6">
                  <a:lumMod val="75000"/>
                </a:schemeClr>
              </a:solidFill>
              <a:latin typeface="+mn-lt"/>
            </a:endParaRPr>
          </a:p>
          <a:p>
            <a:r>
              <a:rPr lang="en-BE" sz="1400" dirty="0">
                <a:solidFill>
                  <a:schemeClr val="accent6">
                    <a:lumMod val="75000"/>
                  </a:schemeClr>
                </a:solidFill>
                <a:latin typeface="+mn-lt"/>
              </a:rPr>
              <a:t>8.5 years (4ab</a:t>
            </a:r>
            <a:r>
              <a:rPr lang="en-BE" sz="1400" baseline="30000" dirty="0">
                <a:solidFill>
                  <a:schemeClr val="accent6">
                    <a:lumMod val="75000"/>
                  </a:schemeClr>
                </a:solidFill>
                <a:latin typeface="+mn-lt"/>
              </a:rPr>
              <a:t>-1</a:t>
            </a:r>
            <a:r>
              <a:rPr lang="en-BE" sz="1400" dirty="0">
                <a:solidFill>
                  <a:schemeClr val="accent6">
                    <a:lumMod val="75000"/>
                  </a:schemeClr>
                </a:solidFill>
                <a:latin typeface="+mn-lt"/>
              </a:rPr>
              <a:t> @ 0.5 TeV)</a:t>
            </a:r>
          </a:p>
          <a:p>
            <a:r>
              <a:rPr lang="en-BE" sz="1400" dirty="0">
                <a:solidFill>
                  <a:schemeClr val="accent6">
                    <a:lumMod val="75000"/>
                  </a:schemeClr>
                </a:solidFill>
                <a:latin typeface="+mn-lt"/>
              </a:rPr>
              <a:t>8.5 years (8ab</a:t>
            </a:r>
            <a:r>
              <a:rPr lang="en-BE" sz="1400" baseline="30000" dirty="0">
                <a:solidFill>
                  <a:schemeClr val="accent6">
                    <a:lumMod val="75000"/>
                  </a:schemeClr>
                </a:solidFill>
                <a:latin typeface="+mn-lt"/>
              </a:rPr>
              <a:t>-1</a:t>
            </a:r>
            <a:r>
              <a:rPr lang="en-BE" sz="1400" dirty="0">
                <a:solidFill>
                  <a:schemeClr val="accent6">
                    <a:lumMod val="75000"/>
                  </a:schemeClr>
                </a:solidFill>
                <a:latin typeface="+mn-lt"/>
              </a:rPr>
              <a:t> @ 1 TeV)</a:t>
            </a:r>
          </a:p>
        </p:txBody>
      </p:sp>
      <p:sp>
        <p:nvSpPr>
          <p:cNvPr id="21" name="Down Arrow 20">
            <a:extLst>
              <a:ext uri="{FF2B5EF4-FFF2-40B4-BE49-F238E27FC236}">
                <a16:creationId xmlns:a16="http://schemas.microsoft.com/office/drawing/2014/main" id="{0009EF97-0F36-9B4F-97F0-CD2E962E50B6}"/>
              </a:ext>
            </a:extLst>
          </p:cNvPr>
          <p:cNvSpPr/>
          <p:nvPr/>
        </p:nvSpPr>
        <p:spPr>
          <a:xfrm>
            <a:off x="990600" y="2117712"/>
            <a:ext cx="161986" cy="349851"/>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2" name="Rounded Rectangle 21">
            <a:extLst>
              <a:ext uri="{FF2B5EF4-FFF2-40B4-BE49-F238E27FC236}">
                <a16:creationId xmlns:a16="http://schemas.microsoft.com/office/drawing/2014/main" id="{5CE77CCB-434C-2741-9427-33BB11524162}"/>
              </a:ext>
            </a:extLst>
          </p:cNvPr>
          <p:cNvSpPr/>
          <p:nvPr/>
        </p:nvSpPr>
        <p:spPr>
          <a:xfrm>
            <a:off x="3886200" y="1885950"/>
            <a:ext cx="669891" cy="14478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3" name="TextBox 22">
            <a:extLst>
              <a:ext uri="{FF2B5EF4-FFF2-40B4-BE49-F238E27FC236}">
                <a16:creationId xmlns:a16="http://schemas.microsoft.com/office/drawing/2014/main" id="{98334AAF-FB15-B748-8A5B-BA41F9909DDA}"/>
              </a:ext>
            </a:extLst>
          </p:cNvPr>
          <p:cNvSpPr txBox="1"/>
          <p:nvPr/>
        </p:nvSpPr>
        <p:spPr>
          <a:xfrm>
            <a:off x="3886200" y="1885032"/>
            <a:ext cx="691728" cy="646331"/>
          </a:xfrm>
          <a:prstGeom prst="rect">
            <a:avLst/>
          </a:prstGeom>
          <a:noFill/>
        </p:spPr>
        <p:txBody>
          <a:bodyPr wrap="none" rtlCol="0">
            <a:spAutoFit/>
          </a:bodyPr>
          <a:lstStyle/>
          <a:p>
            <a:r>
              <a:rPr lang="en-BE" dirty="0">
                <a:solidFill>
                  <a:srgbClr val="C00000"/>
                </a:solidFill>
                <a:latin typeface="+mn-lt"/>
              </a:rPr>
              <a:t>Higgs</a:t>
            </a:r>
          </a:p>
          <a:p>
            <a:pPr algn="r"/>
            <a:r>
              <a:rPr lang="en-BE" dirty="0">
                <a:solidFill>
                  <a:srgbClr val="C00000"/>
                </a:solidFill>
                <a:latin typeface="+mn-lt"/>
              </a:rPr>
              <a:t>Top</a:t>
            </a:r>
          </a:p>
        </p:txBody>
      </p:sp>
      <p:sp>
        <p:nvSpPr>
          <p:cNvPr id="24" name="Rounded Rectangle 23">
            <a:extLst>
              <a:ext uri="{FF2B5EF4-FFF2-40B4-BE49-F238E27FC236}">
                <a16:creationId xmlns:a16="http://schemas.microsoft.com/office/drawing/2014/main" id="{ADAC3F6B-B2AB-464C-B9B4-B772AD6E7DBF}"/>
              </a:ext>
            </a:extLst>
          </p:cNvPr>
          <p:cNvSpPr/>
          <p:nvPr/>
        </p:nvSpPr>
        <p:spPr>
          <a:xfrm>
            <a:off x="76200" y="753431"/>
            <a:ext cx="2235411" cy="980119"/>
          </a:xfrm>
          <a:prstGeom prst="roundRect">
            <a:avLst/>
          </a:prstGeom>
          <a:solidFill>
            <a:schemeClr val="accent5">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TextBox 24">
            <a:extLst>
              <a:ext uri="{FF2B5EF4-FFF2-40B4-BE49-F238E27FC236}">
                <a16:creationId xmlns:a16="http://schemas.microsoft.com/office/drawing/2014/main" id="{61158F77-D7DD-7D47-AAA4-5F1776231709}"/>
              </a:ext>
            </a:extLst>
          </p:cNvPr>
          <p:cNvSpPr txBox="1"/>
          <p:nvPr/>
        </p:nvSpPr>
        <p:spPr>
          <a:xfrm>
            <a:off x="130248" y="971550"/>
            <a:ext cx="1088952" cy="646331"/>
          </a:xfrm>
          <a:prstGeom prst="rect">
            <a:avLst/>
          </a:prstGeom>
          <a:noFill/>
        </p:spPr>
        <p:txBody>
          <a:bodyPr wrap="none" rtlCol="0">
            <a:spAutoFit/>
          </a:bodyPr>
          <a:lstStyle/>
          <a:p>
            <a:r>
              <a:rPr lang="en-BE" dirty="0">
                <a:solidFill>
                  <a:srgbClr val="FF0000"/>
                </a:solidFill>
                <a:latin typeface="+mn-lt"/>
              </a:rPr>
              <a:t>precision </a:t>
            </a:r>
          </a:p>
          <a:p>
            <a:r>
              <a:rPr lang="en-BE" dirty="0">
                <a:solidFill>
                  <a:srgbClr val="FF0000"/>
                </a:solidFill>
                <a:latin typeface="+mn-lt"/>
              </a:rPr>
              <a:t>frontier</a:t>
            </a:r>
          </a:p>
        </p:txBody>
      </p:sp>
      <p:sp>
        <p:nvSpPr>
          <p:cNvPr id="26" name="TextBox 25">
            <a:extLst>
              <a:ext uri="{FF2B5EF4-FFF2-40B4-BE49-F238E27FC236}">
                <a16:creationId xmlns:a16="http://schemas.microsoft.com/office/drawing/2014/main" id="{83F06DC2-BFCF-ED4E-BF61-1CBADFA2565F}"/>
              </a:ext>
            </a:extLst>
          </p:cNvPr>
          <p:cNvSpPr txBox="1"/>
          <p:nvPr/>
        </p:nvSpPr>
        <p:spPr>
          <a:xfrm rot="20239004">
            <a:off x="1221336" y="968140"/>
            <a:ext cx="889987" cy="584775"/>
          </a:xfrm>
          <a:prstGeom prst="rect">
            <a:avLst/>
          </a:prstGeom>
          <a:solidFill>
            <a:schemeClr val="accent6">
              <a:lumMod val="20000"/>
              <a:lumOff val="80000"/>
            </a:schemeClr>
          </a:solidFill>
          <a:ln w="19050">
            <a:solidFill>
              <a:srgbClr val="C00000"/>
            </a:solidFill>
          </a:ln>
        </p:spPr>
        <p:txBody>
          <a:bodyPr wrap="none" rtlCol="0">
            <a:spAutoFit/>
          </a:bodyPr>
          <a:lstStyle/>
          <a:p>
            <a:pPr algn="ctr"/>
            <a:r>
              <a:rPr lang="en-BE" sz="1600" dirty="0">
                <a:solidFill>
                  <a:srgbClr val="C00000"/>
                </a:solidFill>
                <a:latin typeface="+mn-lt"/>
              </a:rPr>
              <a:t>circular </a:t>
            </a:r>
          </a:p>
          <a:p>
            <a:pPr algn="ctr"/>
            <a:r>
              <a:rPr lang="en-BE" sz="1600" dirty="0">
                <a:solidFill>
                  <a:srgbClr val="C00000"/>
                </a:solidFill>
                <a:latin typeface="+mn-lt"/>
              </a:rPr>
              <a:t>colliders</a:t>
            </a:r>
          </a:p>
        </p:txBody>
      </p:sp>
      <p:sp>
        <p:nvSpPr>
          <p:cNvPr id="27" name="Rounded Rectangle 26">
            <a:extLst>
              <a:ext uri="{FF2B5EF4-FFF2-40B4-BE49-F238E27FC236}">
                <a16:creationId xmlns:a16="http://schemas.microsoft.com/office/drawing/2014/main" id="{6D7B50AF-5A70-B442-8CB8-84DF9533961D}"/>
              </a:ext>
            </a:extLst>
          </p:cNvPr>
          <p:cNvSpPr/>
          <p:nvPr/>
        </p:nvSpPr>
        <p:spPr>
          <a:xfrm>
            <a:off x="6663890" y="765099"/>
            <a:ext cx="2235411" cy="980119"/>
          </a:xfrm>
          <a:prstGeom prst="roundRect">
            <a:avLst/>
          </a:prstGeom>
          <a:solidFill>
            <a:schemeClr val="accent5">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TextBox 27">
            <a:extLst>
              <a:ext uri="{FF2B5EF4-FFF2-40B4-BE49-F238E27FC236}">
                <a16:creationId xmlns:a16="http://schemas.microsoft.com/office/drawing/2014/main" id="{DA730263-E2AC-6849-9F1B-A8BE78738BDE}"/>
              </a:ext>
            </a:extLst>
          </p:cNvPr>
          <p:cNvSpPr txBox="1"/>
          <p:nvPr/>
        </p:nvSpPr>
        <p:spPr>
          <a:xfrm>
            <a:off x="7924800" y="971550"/>
            <a:ext cx="898579" cy="646331"/>
          </a:xfrm>
          <a:prstGeom prst="rect">
            <a:avLst/>
          </a:prstGeom>
          <a:noFill/>
        </p:spPr>
        <p:txBody>
          <a:bodyPr wrap="none" rtlCol="0">
            <a:spAutoFit/>
          </a:bodyPr>
          <a:lstStyle/>
          <a:p>
            <a:pPr algn="r"/>
            <a:r>
              <a:rPr lang="en-GB" dirty="0">
                <a:solidFill>
                  <a:srgbClr val="FF0000"/>
                </a:solidFill>
                <a:latin typeface="+mn-lt"/>
              </a:rPr>
              <a:t>e</a:t>
            </a:r>
            <a:r>
              <a:rPr lang="en-BE" dirty="0">
                <a:solidFill>
                  <a:srgbClr val="FF0000"/>
                </a:solidFill>
                <a:latin typeface="+mn-lt"/>
              </a:rPr>
              <a:t>nergy </a:t>
            </a:r>
          </a:p>
          <a:p>
            <a:pPr algn="r"/>
            <a:r>
              <a:rPr lang="en-BE" dirty="0">
                <a:solidFill>
                  <a:srgbClr val="FF0000"/>
                </a:solidFill>
                <a:latin typeface="+mn-lt"/>
              </a:rPr>
              <a:t>frontier</a:t>
            </a:r>
          </a:p>
        </p:txBody>
      </p:sp>
      <p:sp>
        <p:nvSpPr>
          <p:cNvPr id="29" name="TextBox 28">
            <a:extLst>
              <a:ext uri="{FF2B5EF4-FFF2-40B4-BE49-F238E27FC236}">
                <a16:creationId xmlns:a16="http://schemas.microsoft.com/office/drawing/2014/main" id="{DF15D2FD-2682-9446-BCD1-C42E8F404168}"/>
              </a:ext>
            </a:extLst>
          </p:cNvPr>
          <p:cNvSpPr txBox="1"/>
          <p:nvPr/>
        </p:nvSpPr>
        <p:spPr>
          <a:xfrm rot="1428218">
            <a:off x="6817606" y="966388"/>
            <a:ext cx="873957" cy="584775"/>
          </a:xfrm>
          <a:prstGeom prst="rect">
            <a:avLst/>
          </a:prstGeom>
          <a:solidFill>
            <a:schemeClr val="accent6">
              <a:lumMod val="20000"/>
              <a:lumOff val="80000"/>
            </a:schemeClr>
          </a:solidFill>
          <a:ln w="19050">
            <a:solidFill>
              <a:srgbClr val="C00000"/>
            </a:solidFill>
          </a:ln>
        </p:spPr>
        <p:txBody>
          <a:bodyPr wrap="none" rtlCol="0">
            <a:spAutoFit/>
          </a:bodyPr>
          <a:lstStyle/>
          <a:p>
            <a:pPr algn="ctr"/>
            <a:r>
              <a:rPr lang="en-BE" sz="1600" dirty="0">
                <a:solidFill>
                  <a:srgbClr val="C00000"/>
                </a:solidFill>
                <a:latin typeface="+mn-lt"/>
              </a:rPr>
              <a:t>linear </a:t>
            </a:r>
          </a:p>
          <a:p>
            <a:pPr algn="ctr"/>
            <a:r>
              <a:rPr lang="en-BE" sz="1600" dirty="0">
                <a:solidFill>
                  <a:srgbClr val="C00000"/>
                </a:solidFill>
                <a:latin typeface="+mn-lt"/>
              </a:rPr>
              <a:t>colliders</a:t>
            </a:r>
          </a:p>
        </p:txBody>
      </p:sp>
      <p:cxnSp>
        <p:nvCxnSpPr>
          <p:cNvPr id="47" name="Straight Arrow Connector 46">
            <a:extLst>
              <a:ext uri="{FF2B5EF4-FFF2-40B4-BE49-F238E27FC236}">
                <a16:creationId xmlns:a16="http://schemas.microsoft.com/office/drawing/2014/main" id="{B0276B0F-9241-5B4A-A150-BBF15E9161AD}"/>
              </a:ext>
            </a:extLst>
          </p:cNvPr>
          <p:cNvCxnSpPr>
            <a:cxnSpLocks/>
            <a:stCxn id="22" idx="2"/>
          </p:cNvCxnSpPr>
          <p:nvPr/>
        </p:nvCxnSpPr>
        <p:spPr>
          <a:xfrm>
            <a:off x="4221146" y="3333750"/>
            <a:ext cx="1189054" cy="42742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417B938-F141-6E45-B9CA-28132F3C12DF}"/>
              </a:ext>
            </a:extLst>
          </p:cNvPr>
          <p:cNvSpPr txBox="1"/>
          <p:nvPr/>
        </p:nvSpPr>
        <p:spPr>
          <a:xfrm>
            <a:off x="5340548" y="3574018"/>
            <a:ext cx="3720506" cy="369332"/>
          </a:xfrm>
          <a:prstGeom prst="rect">
            <a:avLst/>
          </a:prstGeom>
          <a:noFill/>
        </p:spPr>
        <p:txBody>
          <a:bodyPr wrap="none" rtlCol="0">
            <a:spAutoFit/>
          </a:bodyPr>
          <a:lstStyle/>
          <a:p>
            <a:r>
              <a:rPr lang="en-BE" dirty="0">
                <a:solidFill>
                  <a:srgbClr val="C00000"/>
                </a:solidFill>
                <a:latin typeface="+mn-lt"/>
              </a:rPr>
              <a:t>Higgs Factories with complementarity</a:t>
            </a:r>
          </a:p>
        </p:txBody>
      </p:sp>
      <p:sp>
        <p:nvSpPr>
          <p:cNvPr id="54" name="Rounded Rectangle 53">
            <a:extLst>
              <a:ext uri="{FF2B5EF4-FFF2-40B4-BE49-F238E27FC236}">
                <a16:creationId xmlns:a16="http://schemas.microsoft.com/office/drawing/2014/main" id="{B53478C8-CD8F-1747-92AE-C349B10666B3}"/>
              </a:ext>
            </a:extLst>
          </p:cNvPr>
          <p:cNvSpPr/>
          <p:nvPr/>
        </p:nvSpPr>
        <p:spPr>
          <a:xfrm>
            <a:off x="3886200" y="1885950"/>
            <a:ext cx="1102965" cy="1447800"/>
          </a:xfrm>
          <a:prstGeom prst="roundRect">
            <a:avLst>
              <a:gd name="adj" fmla="val 10829"/>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0" name="TextBox 29">
            <a:extLst>
              <a:ext uri="{FF2B5EF4-FFF2-40B4-BE49-F238E27FC236}">
                <a16:creationId xmlns:a16="http://schemas.microsoft.com/office/drawing/2014/main" id="{9C552724-24AE-A045-BD24-5DA2F0BE9071}"/>
              </a:ext>
            </a:extLst>
          </p:cNvPr>
          <p:cNvSpPr txBox="1"/>
          <p:nvPr/>
        </p:nvSpPr>
        <p:spPr>
          <a:xfrm>
            <a:off x="5715000" y="3890486"/>
            <a:ext cx="3446228" cy="1123384"/>
          </a:xfrm>
          <a:prstGeom prst="rect">
            <a:avLst/>
          </a:prstGeom>
          <a:noFill/>
        </p:spPr>
        <p:txBody>
          <a:bodyPr wrap="square" rtlCol="0">
            <a:spAutoFit/>
          </a:bodyPr>
          <a:lstStyle/>
          <a:p>
            <a:pPr marL="285750" indent="-285750">
              <a:buFont typeface="Arial" panose="020B0604020202020204" pitchFamily="34" charset="0"/>
              <a:buChar char="•"/>
            </a:pPr>
            <a:r>
              <a:rPr lang="en-GB" sz="1400" dirty="0" err="1">
                <a:latin typeface="+mn-lt"/>
              </a:rPr>
              <a:t>g</a:t>
            </a:r>
            <a:r>
              <a:rPr lang="en-GB" sz="1400" baseline="-25000" dirty="0" err="1">
                <a:latin typeface="+mn-lt"/>
              </a:rPr>
              <a:t>HZZ</a:t>
            </a:r>
            <a:r>
              <a:rPr lang="en-GB" sz="1400" dirty="0">
                <a:latin typeface="+mn-lt"/>
              </a:rPr>
              <a:t> (250GeV) versus </a:t>
            </a:r>
            <a:r>
              <a:rPr lang="en-GB" sz="1400" dirty="0" err="1">
                <a:latin typeface="+mn-lt"/>
              </a:rPr>
              <a:t>g</a:t>
            </a:r>
            <a:r>
              <a:rPr lang="en-GB" sz="1400" baseline="-25000" dirty="0" err="1">
                <a:latin typeface="+mn-lt"/>
              </a:rPr>
              <a:t>HWW</a:t>
            </a:r>
            <a:r>
              <a:rPr lang="en-GB" sz="1400" dirty="0">
                <a:latin typeface="+mn-lt"/>
              </a:rPr>
              <a:t> (380GeV)</a:t>
            </a:r>
          </a:p>
          <a:p>
            <a:pPr marL="285750" indent="-285750">
              <a:buFont typeface="Arial" panose="020B0604020202020204" pitchFamily="34" charset="0"/>
              <a:buChar char="•"/>
            </a:pPr>
            <a:r>
              <a:rPr lang="en-GB" sz="1400" dirty="0">
                <a:latin typeface="+mn-lt"/>
              </a:rPr>
              <a:t>top quark physics</a:t>
            </a:r>
          </a:p>
          <a:p>
            <a:pPr marL="285750" indent="-285750">
              <a:buFont typeface="Arial" panose="020B0604020202020204" pitchFamily="34" charset="0"/>
              <a:buChar char="•"/>
            </a:pPr>
            <a:r>
              <a:rPr lang="en-GB" sz="1400" dirty="0">
                <a:latin typeface="+mn-lt"/>
              </a:rPr>
              <a:t>beam p</a:t>
            </a:r>
            <a:r>
              <a:rPr lang="en-BE" sz="1400" dirty="0">
                <a:latin typeface="+mn-lt"/>
              </a:rPr>
              <a:t>olarization for EW precision tests</a:t>
            </a:r>
          </a:p>
          <a:p>
            <a:endParaRPr lang="en-BE" sz="300" i="1" dirty="0">
              <a:solidFill>
                <a:schemeClr val="bg2">
                  <a:lumMod val="50000"/>
                </a:schemeClr>
              </a:solidFill>
              <a:latin typeface="+mn-lt"/>
            </a:endParaRPr>
          </a:p>
          <a:p>
            <a:r>
              <a:rPr lang="en-BE" sz="1000" i="1" dirty="0">
                <a:solidFill>
                  <a:schemeClr val="bg2">
                    <a:lumMod val="50000"/>
                  </a:schemeClr>
                </a:solidFill>
                <a:latin typeface="+mn-lt"/>
              </a:rPr>
              <a:t>(transverse polarization in circular e</a:t>
            </a:r>
            <a:r>
              <a:rPr lang="en-BE" sz="1000" i="1" baseline="30000" dirty="0">
                <a:solidFill>
                  <a:schemeClr val="bg2">
                    <a:lumMod val="50000"/>
                  </a:schemeClr>
                </a:solidFill>
                <a:latin typeface="+mn-lt"/>
              </a:rPr>
              <a:t>+</a:t>
            </a:r>
            <a:r>
              <a:rPr lang="en-BE" sz="1000" i="1" dirty="0">
                <a:solidFill>
                  <a:schemeClr val="bg2">
                    <a:lumMod val="50000"/>
                  </a:schemeClr>
                </a:solidFill>
                <a:latin typeface="+mn-lt"/>
              </a:rPr>
              <a:t>e</a:t>
            </a:r>
            <a:r>
              <a:rPr lang="en-BE" sz="1000" i="1" baseline="30000" dirty="0">
                <a:solidFill>
                  <a:schemeClr val="bg2">
                    <a:lumMod val="50000"/>
                  </a:schemeClr>
                </a:solidFill>
                <a:latin typeface="+mn-lt"/>
              </a:rPr>
              <a:t>-</a:t>
            </a:r>
            <a:r>
              <a:rPr lang="en-BE" sz="1000" i="1" dirty="0">
                <a:solidFill>
                  <a:schemeClr val="bg2">
                    <a:lumMod val="50000"/>
                  </a:schemeClr>
                </a:solidFill>
                <a:latin typeface="+mn-lt"/>
              </a:rPr>
              <a:t> colliders only at lower E</a:t>
            </a:r>
            <a:r>
              <a:rPr lang="en-BE" sz="1000" i="1" baseline="-25000" dirty="0">
                <a:solidFill>
                  <a:schemeClr val="bg2">
                    <a:lumMod val="50000"/>
                  </a:schemeClr>
                </a:solidFill>
                <a:latin typeface="+mn-lt"/>
              </a:rPr>
              <a:t>cm</a:t>
            </a:r>
            <a:r>
              <a:rPr lang="en-BE" sz="1000" i="1" dirty="0">
                <a:solidFill>
                  <a:schemeClr val="bg2">
                    <a:lumMod val="50000"/>
                  </a:schemeClr>
                </a:solidFill>
                <a:latin typeface="+mn-lt"/>
              </a:rPr>
              <a:t> while longitudinal polarization at linear colliders)</a:t>
            </a:r>
          </a:p>
        </p:txBody>
      </p:sp>
    </p:spTree>
    <p:extLst>
      <p:ext uri="{BB962C8B-B14F-4D97-AF65-F5344CB8AC3E}">
        <p14:creationId xmlns:p14="http://schemas.microsoft.com/office/powerpoint/2010/main" val="3811418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103828" y="4933950"/>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21</a:t>
            </a:fld>
            <a:endParaRPr lang="en-US">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7767126" cy="584775"/>
          </a:xfrm>
          <a:prstGeom prst="rect">
            <a:avLst/>
          </a:prstGeom>
          <a:noFill/>
        </p:spPr>
        <p:txBody>
          <a:bodyPr wrap="none" rtlCol="0">
            <a:spAutoFit/>
          </a:bodyPr>
          <a:lstStyle/>
          <a:p>
            <a:r>
              <a:rPr lang="en-GB" sz="3200" dirty="0">
                <a:latin typeface="+mn-lt"/>
              </a:rPr>
              <a:t>e</a:t>
            </a:r>
            <a:r>
              <a:rPr lang="en-BE" sz="3200" baseline="30000" dirty="0">
                <a:latin typeface="+mn-lt"/>
              </a:rPr>
              <a:t>+</a:t>
            </a:r>
            <a:r>
              <a:rPr lang="en-BE" sz="3200" dirty="0">
                <a:latin typeface="+mn-lt"/>
              </a:rPr>
              <a:t>e</a:t>
            </a:r>
            <a:r>
              <a:rPr lang="en-BE" sz="3200" baseline="30000" dirty="0">
                <a:latin typeface="+mn-lt"/>
              </a:rPr>
              <a:t>-</a:t>
            </a:r>
            <a:r>
              <a:rPr lang="en-BE" sz="3200" dirty="0">
                <a:latin typeface="+mn-lt"/>
              </a:rPr>
              <a:t> Higgs Factories </a:t>
            </a:r>
            <a:r>
              <a:rPr lang="en-BE" sz="2800" dirty="0">
                <a:solidFill>
                  <a:schemeClr val="bg2">
                    <a:lumMod val="50000"/>
                  </a:schemeClr>
                </a:solidFill>
                <a:latin typeface="+mn-lt"/>
              </a:rPr>
              <a:t>(incl. B/c/</a:t>
            </a:r>
            <a:r>
              <a:rPr lang="en-BE" sz="2800" dirty="0">
                <a:solidFill>
                  <a:schemeClr val="bg2">
                    <a:lumMod val="50000"/>
                  </a:schemeClr>
                </a:solidFill>
                <a:latin typeface="Symbol" pitchFamily="2" charset="2"/>
              </a:rPr>
              <a:t>t</a:t>
            </a:r>
            <a:r>
              <a:rPr lang="en-BE" sz="2800" dirty="0">
                <a:solidFill>
                  <a:schemeClr val="bg2">
                    <a:lumMod val="50000"/>
                  </a:schemeClr>
                </a:solidFill>
                <a:latin typeface="+mn-lt"/>
              </a:rPr>
              <a:t>/EW/top factories)</a:t>
            </a:r>
            <a:endParaRPr lang="en-BE" sz="3200" dirty="0">
              <a:solidFill>
                <a:schemeClr val="bg2">
                  <a:lumMod val="50000"/>
                </a:schemeClr>
              </a:solidFill>
              <a:latin typeface="+mn-lt"/>
            </a:endParaRPr>
          </a:p>
        </p:txBody>
      </p:sp>
      <p:pic>
        <p:nvPicPr>
          <p:cNvPr id="4" name="Picture 3">
            <a:extLst>
              <a:ext uri="{FF2B5EF4-FFF2-40B4-BE49-F238E27FC236}">
                <a16:creationId xmlns:a16="http://schemas.microsoft.com/office/drawing/2014/main" id="{CF672255-11DA-644D-9886-150B194CDDDC}"/>
              </a:ext>
            </a:extLst>
          </p:cNvPr>
          <p:cNvPicPr>
            <a:picLocks noChangeAspect="1"/>
          </p:cNvPicPr>
          <p:nvPr/>
        </p:nvPicPr>
        <p:blipFill rotWithShape="1">
          <a:blip r:embed="rId3"/>
          <a:srcRect l="7936"/>
          <a:stretch/>
        </p:blipFill>
        <p:spPr>
          <a:xfrm>
            <a:off x="2311611" y="760122"/>
            <a:ext cx="4419600" cy="3030828"/>
          </a:xfrm>
          <a:prstGeom prst="rect">
            <a:avLst/>
          </a:prstGeom>
        </p:spPr>
      </p:pic>
      <p:sp>
        <p:nvSpPr>
          <p:cNvPr id="5" name="Rounded Rectangle 4">
            <a:extLst>
              <a:ext uri="{FF2B5EF4-FFF2-40B4-BE49-F238E27FC236}">
                <a16:creationId xmlns:a16="http://schemas.microsoft.com/office/drawing/2014/main" id="{956F68A2-58A1-DF4E-9F3C-7E7362BC38C3}"/>
              </a:ext>
            </a:extLst>
          </p:cNvPr>
          <p:cNvSpPr/>
          <p:nvPr/>
        </p:nvSpPr>
        <p:spPr>
          <a:xfrm>
            <a:off x="5635527" y="2495550"/>
            <a:ext cx="1378146" cy="457200"/>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xtBox 5">
            <a:extLst>
              <a:ext uri="{FF2B5EF4-FFF2-40B4-BE49-F238E27FC236}">
                <a16:creationId xmlns:a16="http://schemas.microsoft.com/office/drawing/2014/main" id="{2F313472-A1FD-BF42-B1C4-50A73A7738A7}"/>
              </a:ext>
            </a:extLst>
          </p:cNvPr>
          <p:cNvSpPr txBox="1"/>
          <p:nvPr/>
        </p:nvSpPr>
        <p:spPr>
          <a:xfrm>
            <a:off x="7013673" y="2266950"/>
            <a:ext cx="2130327" cy="738664"/>
          </a:xfrm>
          <a:prstGeom prst="rect">
            <a:avLst/>
          </a:prstGeom>
          <a:noFill/>
        </p:spPr>
        <p:txBody>
          <a:bodyPr wrap="none" rtlCol="0">
            <a:spAutoFit/>
          </a:bodyPr>
          <a:lstStyle/>
          <a:p>
            <a:endParaRPr lang="en-BE" sz="1400" dirty="0">
              <a:solidFill>
                <a:schemeClr val="accent5">
                  <a:lumMod val="75000"/>
                </a:schemeClr>
              </a:solidFill>
              <a:latin typeface="+mn-lt"/>
            </a:endParaRPr>
          </a:p>
          <a:p>
            <a:r>
              <a:rPr lang="en-BE" sz="1400" dirty="0">
                <a:solidFill>
                  <a:schemeClr val="accent5">
                    <a:lumMod val="75000"/>
                  </a:schemeClr>
                </a:solidFill>
                <a:latin typeface="+mn-lt"/>
              </a:rPr>
              <a:t>7 years (2.5ab</a:t>
            </a:r>
            <a:r>
              <a:rPr lang="en-BE" sz="1400" baseline="30000" dirty="0">
                <a:solidFill>
                  <a:schemeClr val="accent5">
                    <a:lumMod val="75000"/>
                  </a:schemeClr>
                </a:solidFill>
                <a:latin typeface="+mn-lt"/>
              </a:rPr>
              <a:t>-1</a:t>
            </a:r>
            <a:r>
              <a:rPr lang="en-BE" sz="1400" dirty="0">
                <a:solidFill>
                  <a:schemeClr val="accent5">
                    <a:lumMod val="75000"/>
                  </a:schemeClr>
                </a:solidFill>
                <a:latin typeface="+mn-lt"/>
              </a:rPr>
              <a:t> @ 1.5 TeV)</a:t>
            </a:r>
          </a:p>
          <a:p>
            <a:r>
              <a:rPr lang="en-BE" sz="1400" dirty="0">
                <a:solidFill>
                  <a:schemeClr val="accent5">
                    <a:lumMod val="75000"/>
                  </a:schemeClr>
                </a:solidFill>
                <a:latin typeface="+mn-lt"/>
              </a:rPr>
              <a:t>8 years (5ab</a:t>
            </a:r>
            <a:r>
              <a:rPr lang="en-BE" sz="1400" baseline="30000" dirty="0">
                <a:solidFill>
                  <a:schemeClr val="accent5">
                    <a:lumMod val="75000"/>
                  </a:schemeClr>
                </a:solidFill>
                <a:latin typeface="+mn-lt"/>
              </a:rPr>
              <a:t>-1</a:t>
            </a:r>
            <a:r>
              <a:rPr lang="en-BE" sz="1400" dirty="0">
                <a:solidFill>
                  <a:schemeClr val="accent5">
                    <a:lumMod val="75000"/>
                  </a:schemeClr>
                </a:solidFill>
                <a:latin typeface="+mn-lt"/>
              </a:rPr>
              <a:t> @ 3 TeV)</a:t>
            </a:r>
          </a:p>
        </p:txBody>
      </p:sp>
      <p:sp>
        <p:nvSpPr>
          <p:cNvPr id="7" name="TextBox 6">
            <a:extLst>
              <a:ext uri="{FF2B5EF4-FFF2-40B4-BE49-F238E27FC236}">
                <a16:creationId xmlns:a16="http://schemas.microsoft.com/office/drawing/2014/main" id="{FBBE3DE2-6802-1F4B-A13C-479165961E3A}"/>
              </a:ext>
            </a:extLst>
          </p:cNvPr>
          <p:cNvSpPr txBox="1"/>
          <p:nvPr/>
        </p:nvSpPr>
        <p:spPr>
          <a:xfrm>
            <a:off x="6448991" y="2647950"/>
            <a:ext cx="587020" cy="369332"/>
          </a:xfrm>
          <a:prstGeom prst="rect">
            <a:avLst/>
          </a:prstGeom>
          <a:noFill/>
        </p:spPr>
        <p:txBody>
          <a:bodyPr wrap="none" rtlCol="0">
            <a:spAutoFit/>
          </a:bodyPr>
          <a:lstStyle/>
          <a:p>
            <a:r>
              <a:rPr lang="en-BE" dirty="0">
                <a:solidFill>
                  <a:schemeClr val="accent5">
                    <a:lumMod val="75000"/>
                  </a:schemeClr>
                </a:solidFill>
                <a:latin typeface="+mn-lt"/>
              </a:rPr>
              <a:t>CLIC</a:t>
            </a:r>
          </a:p>
        </p:txBody>
      </p:sp>
      <p:sp>
        <p:nvSpPr>
          <p:cNvPr id="8" name="TextBox 7">
            <a:extLst>
              <a:ext uri="{FF2B5EF4-FFF2-40B4-BE49-F238E27FC236}">
                <a16:creationId xmlns:a16="http://schemas.microsoft.com/office/drawing/2014/main" id="{AE9FA17C-C0C6-4C46-A5EE-7B9EC51A7D9D}"/>
              </a:ext>
            </a:extLst>
          </p:cNvPr>
          <p:cNvSpPr txBox="1"/>
          <p:nvPr/>
        </p:nvSpPr>
        <p:spPr>
          <a:xfrm>
            <a:off x="3607011" y="997863"/>
            <a:ext cx="1215397" cy="430887"/>
          </a:xfrm>
          <a:prstGeom prst="rect">
            <a:avLst/>
          </a:prstGeom>
          <a:noFill/>
        </p:spPr>
        <p:txBody>
          <a:bodyPr wrap="none" rtlCol="0">
            <a:spAutoFit/>
          </a:bodyPr>
          <a:lstStyle/>
          <a:p>
            <a:pPr algn="ctr"/>
            <a:r>
              <a:rPr lang="en-BE" sz="1100" dirty="0">
                <a:latin typeface="+mn-lt"/>
              </a:rPr>
              <a:t>2 I</a:t>
            </a:r>
            <a:r>
              <a:rPr lang="en-GB" sz="1100" dirty="0">
                <a:latin typeface="+mn-lt"/>
              </a:rPr>
              <a:t>P</a:t>
            </a:r>
            <a:r>
              <a:rPr lang="en-BE" sz="1100" dirty="0">
                <a:latin typeface="+mn-lt"/>
              </a:rPr>
              <a:t>s assumed for </a:t>
            </a:r>
          </a:p>
          <a:p>
            <a:pPr algn="ctr"/>
            <a:r>
              <a:rPr lang="en-BE" sz="1100" dirty="0">
                <a:latin typeface="+mn-lt"/>
              </a:rPr>
              <a:t>circular colliders</a:t>
            </a:r>
          </a:p>
        </p:txBody>
      </p:sp>
      <p:sp>
        <p:nvSpPr>
          <p:cNvPr id="9" name="TextBox 8">
            <a:extLst>
              <a:ext uri="{FF2B5EF4-FFF2-40B4-BE49-F238E27FC236}">
                <a16:creationId xmlns:a16="http://schemas.microsoft.com/office/drawing/2014/main" id="{1763415A-1858-1B41-BA0E-044C7684F4B0}"/>
              </a:ext>
            </a:extLst>
          </p:cNvPr>
          <p:cNvSpPr txBox="1"/>
          <p:nvPr/>
        </p:nvSpPr>
        <p:spPr>
          <a:xfrm>
            <a:off x="76199" y="1809750"/>
            <a:ext cx="2088925" cy="1723549"/>
          </a:xfrm>
          <a:prstGeom prst="rect">
            <a:avLst/>
          </a:prstGeom>
          <a:noFill/>
        </p:spPr>
        <p:txBody>
          <a:bodyPr wrap="square" rtlCol="0">
            <a:spAutoFit/>
          </a:bodyPr>
          <a:lstStyle/>
          <a:p>
            <a:pPr algn="ctr"/>
            <a:r>
              <a:rPr lang="en-GB" sz="1400" dirty="0">
                <a:latin typeface="+mn-lt"/>
              </a:rPr>
              <a:t>s</a:t>
            </a:r>
            <a:r>
              <a:rPr lang="en-BE" sz="1400" dirty="0">
                <a:latin typeface="+mn-lt"/>
              </a:rPr>
              <a:t>ynchrotron radiation</a:t>
            </a:r>
          </a:p>
          <a:p>
            <a:pPr algn="ctr"/>
            <a:endParaRPr lang="en-BE" sz="1400" dirty="0">
              <a:latin typeface="+mn-lt"/>
            </a:endParaRPr>
          </a:p>
          <a:p>
            <a:pPr algn="ctr"/>
            <a:endParaRPr lang="en-BE" sz="1400" dirty="0">
              <a:latin typeface="+mn-lt"/>
            </a:endParaRPr>
          </a:p>
          <a:p>
            <a:pPr algn="ctr"/>
            <a:r>
              <a:rPr lang="en-GB" sz="1400" dirty="0">
                <a:latin typeface="+mn-lt"/>
              </a:rPr>
              <a:t>f</a:t>
            </a:r>
            <a:r>
              <a:rPr lang="en-BE" sz="1400" dirty="0">
                <a:latin typeface="+mn-lt"/>
              </a:rPr>
              <a:t>or the same power, less luminosity at higher E</a:t>
            </a:r>
            <a:r>
              <a:rPr lang="en-BE" sz="1400" baseline="-25000" dirty="0">
                <a:latin typeface="+mn-lt"/>
              </a:rPr>
              <a:t>cm</a:t>
            </a:r>
          </a:p>
          <a:p>
            <a:pPr algn="ctr"/>
            <a:r>
              <a:rPr lang="en-BE" sz="1200" i="1" dirty="0">
                <a:solidFill>
                  <a:schemeClr val="bg2">
                    <a:lumMod val="50000"/>
                  </a:schemeClr>
                </a:solidFill>
                <a:latin typeface="+mn-lt"/>
              </a:rPr>
              <a:t>(Energy Recovery Linac technology might mitigate this &amp; allow to go to higher E</a:t>
            </a:r>
            <a:r>
              <a:rPr lang="en-BE" sz="1200" i="1" baseline="-25000" dirty="0">
                <a:solidFill>
                  <a:schemeClr val="bg2">
                    <a:lumMod val="50000"/>
                  </a:schemeClr>
                </a:solidFill>
                <a:latin typeface="+mn-lt"/>
              </a:rPr>
              <a:t>cm</a:t>
            </a:r>
            <a:r>
              <a:rPr lang="en-BE" sz="1200" i="1" dirty="0">
                <a:solidFill>
                  <a:schemeClr val="bg2">
                    <a:lumMod val="50000"/>
                  </a:schemeClr>
                </a:solidFill>
                <a:latin typeface="+mn-lt"/>
              </a:rPr>
              <a:t>)</a:t>
            </a:r>
          </a:p>
        </p:txBody>
      </p:sp>
      <p:pic>
        <p:nvPicPr>
          <p:cNvPr id="13" name="Picture 12">
            <a:extLst>
              <a:ext uri="{FF2B5EF4-FFF2-40B4-BE49-F238E27FC236}">
                <a16:creationId xmlns:a16="http://schemas.microsoft.com/office/drawing/2014/main" id="{A1C0E57E-4823-B94E-B605-1B61BE26C08E}"/>
              </a:ext>
            </a:extLst>
          </p:cNvPr>
          <p:cNvPicPr>
            <a:picLocks noChangeAspect="1"/>
          </p:cNvPicPr>
          <p:nvPr/>
        </p:nvPicPr>
        <p:blipFill rotWithShape="1">
          <a:blip r:embed="rId3"/>
          <a:srcRect r="93316"/>
          <a:stretch/>
        </p:blipFill>
        <p:spPr>
          <a:xfrm>
            <a:off x="2209800" y="1047750"/>
            <a:ext cx="320825" cy="2743200"/>
          </a:xfrm>
          <a:prstGeom prst="rect">
            <a:avLst/>
          </a:prstGeom>
        </p:spPr>
      </p:pic>
      <p:sp>
        <p:nvSpPr>
          <p:cNvPr id="15" name="Rounded Rectangle 14">
            <a:extLst>
              <a:ext uri="{FF2B5EF4-FFF2-40B4-BE49-F238E27FC236}">
                <a16:creationId xmlns:a16="http://schemas.microsoft.com/office/drawing/2014/main" id="{E6C3D4A3-77E0-E24A-A9EC-3B3ED9073573}"/>
              </a:ext>
            </a:extLst>
          </p:cNvPr>
          <p:cNvSpPr/>
          <p:nvPr/>
        </p:nvSpPr>
        <p:spPr>
          <a:xfrm>
            <a:off x="4629018" y="2266950"/>
            <a:ext cx="933582" cy="648563"/>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xtBox 15">
            <a:extLst>
              <a:ext uri="{FF2B5EF4-FFF2-40B4-BE49-F238E27FC236}">
                <a16:creationId xmlns:a16="http://schemas.microsoft.com/office/drawing/2014/main" id="{30061AC9-3552-AB47-93B9-F7D4ED8F3589}"/>
              </a:ext>
            </a:extLst>
          </p:cNvPr>
          <p:cNvSpPr txBox="1"/>
          <p:nvPr/>
        </p:nvSpPr>
        <p:spPr>
          <a:xfrm>
            <a:off x="4589466" y="2221899"/>
            <a:ext cx="461088" cy="369332"/>
          </a:xfrm>
          <a:prstGeom prst="rect">
            <a:avLst/>
          </a:prstGeom>
          <a:noFill/>
        </p:spPr>
        <p:txBody>
          <a:bodyPr wrap="none" rtlCol="0">
            <a:spAutoFit/>
          </a:bodyPr>
          <a:lstStyle/>
          <a:p>
            <a:r>
              <a:rPr lang="en-BE" dirty="0">
                <a:solidFill>
                  <a:schemeClr val="accent6">
                    <a:lumMod val="75000"/>
                  </a:schemeClr>
                </a:solidFill>
                <a:latin typeface="+mn-lt"/>
              </a:rPr>
              <a:t>ILC</a:t>
            </a:r>
          </a:p>
        </p:txBody>
      </p:sp>
      <p:sp>
        <p:nvSpPr>
          <p:cNvPr id="19" name="TextBox 18">
            <a:extLst>
              <a:ext uri="{FF2B5EF4-FFF2-40B4-BE49-F238E27FC236}">
                <a16:creationId xmlns:a16="http://schemas.microsoft.com/office/drawing/2014/main" id="{3B976231-077E-E84F-90A4-2DDB1D8D056A}"/>
              </a:ext>
            </a:extLst>
          </p:cNvPr>
          <p:cNvSpPr txBox="1"/>
          <p:nvPr/>
        </p:nvSpPr>
        <p:spPr>
          <a:xfrm>
            <a:off x="5523180" y="1809750"/>
            <a:ext cx="2129109" cy="738664"/>
          </a:xfrm>
          <a:prstGeom prst="rect">
            <a:avLst/>
          </a:prstGeom>
          <a:noFill/>
        </p:spPr>
        <p:txBody>
          <a:bodyPr wrap="none" rtlCol="0">
            <a:spAutoFit/>
          </a:bodyPr>
          <a:lstStyle/>
          <a:p>
            <a:endParaRPr lang="en-BE" sz="1400" dirty="0">
              <a:solidFill>
                <a:schemeClr val="accent6">
                  <a:lumMod val="75000"/>
                </a:schemeClr>
              </a:solidFill>
              <a:latin typeface="+mn-lt"/>
            </a:endParaRPr>
          </a:p>
          <a:p>
            <a:r>
              <a:rPr lang="en-BE" sz="1400" dirty="0">
                <a:solidFill>
                  <a:schemeClr val="accent6">
                    <a:lumMod val="75000"/>
                  </a:schemeClr>
                </a:solidFill>
                <a:latin typeface="+mn-lt"/>
              </a:rPr>
              <a:t>8.5 years (4ab</a:t>
            </a:r>
            <a:r>
              <a:rPr lang="en-BE" sz="1400" baseline="30000" dirty="0">
                <a:solidFill>
                  <a:schemeClr val="accent6">
                    <a:lumMod val="75000"/>
                  </a:schemeClr>
                </a:solidFill>
                <a:latin typeface="+mn-lt"/>
              </a:rPr>
              <a:t>-1</a:t>
            </a:r>
            <a:r>
              <a:rPr lang="en-BE" sz="1400" dirty="0">
                <a:solidFill>
                  <a:schemeClr val="accent6">
                    <a:lumMod val="75000"/>
                  </a:schemeClr>
                </a:solidFill>
                <a:latin typeface="+mn-lt"/>
              </a:rPr>
              <a:t> @ 0.5 TeV)</a:t>
            </a:r>
          </a:p>
          <a:p>
            <a:r>
              <a:rPr lang="en-BE" sz="1400" dirty="0">
                <a:solidFill>
                  <a:schemeClr val="accent6">
                    <a:lumMod val="75000"/>
                  </a:schemeClr>
                </a:solidFill>
                <a:latin typeface="+mn-lt"/>
              </a:rPr>
              <a:t>8.5 years (8ab</a:t>
            </a:r>
            <a:r>
              <a:rPr lang="en-BE" sz="1400" baseline="30000" dirty="0">
                <a:solidFill>
                  <a:schemeClr val="accent6">
                    <a:lumMod val="75000"/>
                  </a:schemeClr>
                </a:solidFill>
                <a:latin typeface="+mn-lt"/>
              </a:rPr>
              <a:t>-1</a:t>
            </a:r>
            <a:r>
              <a:rPr lang="en-BE" sz="1400" dirty="0">
                <a:solidFill>
                  <a:schemeClr val="accent6">
                    <a:lumMod val="75000"/>
                  </a:schemeClr>
                </a:solidFill>
                <a:latin typeface="+mn-lt"/>
              </a:rPr>
              <a:t> @ 1 TeV)</a:t>
            </a:r>
          </a:p>
        </p:txBody>
      </p:sp>
      <p:sp>
        <p:nvSpPr>
          <p:cNvPr id="21" name="Down Arrow 20">
            <a:extLst>
              <a:ext uri="{FF2B5EF4-FFF2-40B4-BE49-F238E27FC236}">
                <a16:creationId xmlns:a16="http://schemas.microsoft.com/office/drawing/2014/main" id="{0009EF97-0F36-9B4F-97F0-CD2E962E50B6}"/>
              </a:ext>
            </a:extLst>
          </p:cNvPr>
          <p:cNvSpPr/>
          <p:nvPr/>
        </p:nvSpPr>
        <p:spPr>
          <a:xfrm>
            <a:off x="990600" y="2117712"/>
            <a:ext cx="161986" cy="349851"/>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2" name="Rounded Rectangle 21">
            <a:extLst>
              <a:ext uri="{FF2B5EF4-FFF2-40B4-BE49-F238E27FC236}">
                <a16:creationId xmlns:a16="http://schemas.microsoft.com/office/drawing/2014/main" id="{5CE77CCB-434C-2741-9427-33BB11524162}"/>
              </a:ext>
            </a:extLst>
          </p:cNvPr>
          <p:cNvSpPr/>
          <p:nvPr/>
        </p:nvSpPr>
        <p:spPr>
          <a:xfrm>
            <a:off x="3886200" y="1885950"/>
            <a:ext cx="669891" cy="14478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3" name="TextBox 22">
            <a:extLst>
              <a:ext uri="{FF2B5EF4-FFF2-40B4-BE49-F238E27FC236}">
                <a16:creationId xmlns:a16="http://schemas.microsoft.com/office/drawing/2014/main" id="{98334AAF-FB15-B748-8A5B-BA41F9909DDA}"/>
              </a:ext>
            </a:extLst>
          </p:cNvPr>
          <p:cNvSpPr txBox="1"/>
          <p:nvPr/>
        </p:nvSpPr>
        <p:spPr>
          <a:xfrm>
            <a:off x="3886200" y="1885032"/>
            <a:ext cx="691728" cy="646331"/>
          </a:xfrm>
          <a:prstGeom prst="rect">
            <a:avLst/>
          </a:prstGeom>
          <a:noFill/>
        </p:spPr>
        <p:txBody>
          <a:bodyPr wrap="none" rtlCol="0">
            <a:spAutoFit/>
          </a:bodyPr>
          <a:lstStyle/>
          <a:p>
            <a:r>
              <a:rPr lang="en-BE" dirty="0">
                <a:solidFill>
                  <a:srgbClr val="C00000"/>
                </a:solidFill>
                <a:latin typeface="+mn-lt"/>
              </a:rPr>
              <a:t>Higgs</a:t>
            </a:r>
          </a:p>
          <a:p>
            <a:pPr algn="r"/>
            <a:r>
              <a:rPr lang="en-BE" dirty="0">
                <a:solidFill>
                  <a:srgbClr val="C00000"/>
                </a:solidFill>
                <a:latin typeface="+mn-lt"/>
              </a:rPr>
              <a:t>Top</a:t>
            </a:r>
          </a:p>
        </p:txBody>
      </p:sp>
      <p:sp>
        <p:nvSpPr>
          <p:cNvPr id="24" name="Rounded Rectangle 23">
            <a:extLst>
              <a:ext uri="{FF2B5EF4-FFF2-40B4-BE49-F238E27FC236}">
                <a16:creationId xmlns:a16="http://schemas.microsoft.com/office/drawing/2014/main" id="{ADAC3F6B-B2AB-464C-B9B4-B772AD6E7DBF}"/>
              </a:ext>
            </a:extLst>
          </p:cNvPr>
          <p:cNvSpPr/>
          <p:nvPr/>
        </p:nvSpPr>
        <p:spPr>
          <a:xfrm>
            <a:off x="76200" y="753431"/>
            <a:ext cx="2235411" cy="980119"/>
          </a:xfrm>
          <a:prstGeom prst="roundRect">
            <a:avLst/>
          </a:prstGeom>
          <a:solidFill>
            <a:schemeClr val="accent5">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TextBox 24">
            <a:extLst>
              <a:ext uri="{FF2B5EF4-FFF2-40B4-BE49-F238E27FC236}">
                <a16:creationId xmlns:a16="http://schemas.microsoft.com/office/drawing/2014/main" id="{61158F77-D7DD-7D47-AAA4-5F1776231709}"/>
              </a:ext>
            </a:extLst>
          </p:cNvPr>
          <p:cNvSpPr txBox="1"/>
          <p:nvPr/>
        </p:nvSpPr>
        <p:spPr>
          <a:xfrm>
            <a:off x="130248" y="971550"/>
            <a:ext cx="1088952" cy="646331"/>
          </a:xfrm>
          <a:prstGeom prst="rect">
            <a:avLst/>
          </a:prstGeom>
          <a:noFill/>
        </p:spPr>
        <p:txBody>
          <a:bodyPr wrap="none" rtlCol="0">
            <a:spAutoFit/>
          </a:bodyPr>
          <a:lstStyle/>
          <a:p>
            <a:r>
              <a:rPr lang="en-BE" dirty="0">
                <a:solidFill>
                  <a:srgbClr val="FF0000"/>
                </a:solidFill>
                <a:latin typeface="+mn-lt"/>
              </a:rPr>
              <a:t>precision </a:t>
            </a:r>
          </a:p>
          <a:p>
            <a:r>
              <a:rPr lang="en-BE" dirty="0">
                <a:solidFill>
                  <a:srgbClr val="FF0000"/>
                </a:solidFill>
                <a:latin typeface="+mn-lt"/>
              </a:rPr>
              <a:t>frontier</a:t>
            </a:r>
          </a:p>
        </p:txBody>
      </p:sp>
      <p:sp>
        <p:nvSpPr>
          <p:cNvPr id="26" name="TextBox 25">
            <a:extLst>
              <a:ext uri="{FF2B5EF4-FFF2-40B4-BE49-F238E27FC236}">
                <a16:creationId xmlns:a16="http://schemas.microsoft.com/office/drawing/2014/main" id="{83F06DC2-BFCF-ED4E-BF61-1CBADFA2565F}"/>
              </a:ext>
            </a:extLst>
          </p:cNvPr>
          <p:cNvSpPr txBox="1"/>
          <p:nvPr/>
        </p:nvSpPr>
        <p:spPr>
          <a:xfrm rot="20239004">
            <a:off x="1221336" y="968140"/>
            <a:ext cx="889987" cy="584775"/>
          </a:xfrm>
          <a:prstGeom prst="rect">
            <a:avLst/>
          </a:prstGeom>
          <a:solidFill>
            <a:schemeClr val="accent6">
              <a:lumMod val="20000"/>
              <a:lumOff val="80000"/>
            </a:schemeClr>
          </a:solidFill>
          <a:ln w="19050">
            <a:solidFill>
              <a:srgbClr val="C00000"/>
            </a:solidFill>
          </a:ln>
        </p:spPr>
        <p:txBody>
          <a:bodyPr wrap="none" rtlCol="0">
            <a:spAutoFit/>
          </a:bodyPr>
          <a:lstStyle/>
          <a:p>
            <a:pPr algn="ctr"/>
            <a:r>
              <a:rPr lang="en-BE" sz="1600" dirty="0">
                <a:solidFill>
                  <a:srgbClr val="C00000"/>
                </a:solidFill>
                <a:latin typeface="+mn-lt"/>
              </a:rPr>
              <a:t>circular </a:t>
            </a:r>
          </a:p>
          <a:p>
            <a:pPr algn="ctr"/>
            <a:r>
              <a:rPr lang="en-BE" sz="1600" dirty="0">
                <a:solidFill>
                  <a:srgbClr val="C00000"/>
                </a:solidFill>
                <a:latin typeface="+mn-lt"/>
              </a:rPr>
              <a:t>colliders</a:t>
            </a:r>
          </a:p>
        </p:txBody>
      </p:sp>
      <p:sp>
        <p:nvSpPr>
          <p:cNvPr id="27" name="Rounded Rectangle 26">
            <a:extLst>
              <a:ext uri="{FF2B5EF4-FFF2-40B4-BE49-F238E27FC236}">
                <a16:creationId xmlns:a16="http://schemas.microsoft.com/office/drawing/2014/main" id="{6D7B50AF-5A70-B442-8CB8-84DF9533961D}"/>
              </a:ext>
            </a:extLst>
          </p:cNvPr>
          <p:cNvSpPr/>
          <p:nvPr/>
        </p:nvSpPr>
        <p:spPr>
          <a:xfrm>
            <a:off x="6663890" y="765099"/>
            <a:ext cx="2235411" cy="980119"/>
          </a:xfrm>
          <a:prstGeom prst="roundRect">
            <a:avLst/>
          </a:prstGeom>
          <a:solidFill>
            <a:schemeClr val="accent5">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TextBox 27">
            <a:extLst>
              <a:ext uri="{FF2B5EF4-FFF2-40B4-BE49-F238E27FC236}">
                <a16:creationId xmlns:a16="http://schemas.microsoft.com/office/drawing/2014/main" id="{DA730263-E2AC-6849-9F1B-A8BE78738BDE}"/>
              </a:ext>
            </a:extLst>
          </p:cNvPr>
          <p:cNvSpPr txBox="1"/>
          <p:nvPr/>
        </p:nvSpPr>
        <p:spPr>
          <a:xfrm>
            <a:off x="7924800" y="971550"/>
            <a:ext cx="898579" cy="646331"/>
          </a:xfrm>
          <a:prstGeom prst="rect">
            <a:avLst/>
          </a:prstGeom>
          <a:noFill/>
        </p:spPr>
        <p:txBody>
          <a:bodyPr wrap="none" rtlCol="0">
            <a:spAutoFit/>
          </a:bodyPr>
          <a:lstStyle/>
          <a:p>
            <a:pPr algn="r"/>
            <a:r>
              <a:rPr lang="en-GB" dirty="0">
                <a:solidFill>
                  <a:srgbClr val="FF0000"/>
                </a:solidFill>
                <a:latin typeface="+mn-lt"/>
              </a:rPr>
              <a:t>e</a:t>
            </a:r>
            <a:r>
              <a:rPr lang="en-BE" dirty="0">
                <a:solidFill>
                  <a:srgbClr val="FF0000"/>
                </a:solidFill>
                <a:latin typeface="+mn-lt"/>
              </a:rPr>
              <a:t>nergy </a:t>
            </a:r>
          </a:p>
          <a:p>
            <a:pPr algn="r"/>
            <a:r>
              <a:rPr lang="en-BE" dirty="0">
                <a:solidFill>
                  <a:srgbClr val="FF0000"/>
                </a:solidFill>
                <a:latin typeface="+mn-lt"/>
              </a:rPr>
              <a:t>frontier</a:t>
            </a:r>
          </a:p>
        </p:txBody>
      </p:sp>
      <p:sp>
        <p:nvSpPr>
          <p:cNvPr id="29" name="TextBox 28">
            <a:extLst>
              <a:ext uri="{FF2B5EF4-FFF2-40B4-BE49-F238E27FC236}">
                <a16:creationId xmlns:a16="http://schemas.microsoft.com/office/drawing/2014/main" id="{DF15D2FD-2682-9446-BCD1-C42E8F404168}"/>
              </a:ext>
            </a:extLst>
          </p:cNvPr>
          <p:cNvSpPr txBox="1"/>
          <p:nvPr/>
        </p:nvSpPr>
        <p:spPr>
          <a:xfrm rot="1428218">
            <a:off x="6817606" y="966388"/>
            <a:ext cx="873957" cy="584775"/>
          </a:xfrm>
          <a:prstGeom prst="rect">
            <a:avLst/>
          </a:prstGeom>
          <a:solidFill>
            <a:schemeClr val="accent6">
              <a:lumMod val="20000"/>
              <a:lumOff val="80000"/>
            </a:schemeClr>
          </a:solidFill>
          <a:ln w="19050">
            <a:solidFill>
              <a:srgbClr val="C00000"/>
            </a:solidFill>
          </a:ln>
        </p:spPr>
        <p:txBody>
          <a:bodyPr wrap="none" rtlCol="0">
            <a:spAutoFit/>
          </a:bodyPr>
          <a:lstStyle/>
          <a:p>
            <a:pPr algn="ctr"/>
            <a:r>
              <a:rPr lang="en-BE" sz="1600" dirty="0">
                <a:solidFill>
                  <a:srgbClr val="C00000"/>
                </a:solidFill>
                <a:latin typeface="+mn-lt"/>
              </a:rPr>
              <a:t>linear </a:t>
            </a:r>
          </a:p>
          <a:p>
            <a:pPr algn="ctr"/>
            <a:r>
              <a:rPr lang="en-BE" sz="1600" dirty="0">
                <a:solidFill>
                  <a:srgbClr val="C00000"/>
                </a:solidFill>
                <a:latin typeface="+mn-lt"/>
              </a:rPr>
              <a:t>colliders</a:t>
            </a:r>
          </a:p>
        </p:txBody>
      </p:sp>
      <p:sp>
        <p:nvSpPr>
          <p:cNvPr id="32" name="Rounded Rectangle 31">
            <a:extLst>
              <a:ext uri="{FF2B5EF4-FFF2-40B4-BE49-F238E27FC236}">
                <a16:creationId xmlns:a16="http://schemas.microsoft.com/office/drawing/2014/main" id="{344DEC2B-4187-434D-9215-D47DA4F12C29}"/>
              </a:ext>
            </a:extLst>
          </p:cNvPr>
          <p:cNvSpPr/>
          <p:nvPr/>
        </p:nvSpPr>
        <p:spPr>
          <a:xfrm>
            <a:off x="2971801" y="895350"/>
            <a:ext cx="228600" cy="1573555"/>
          </a:xfrm>
          <a:prstGeom prst="round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34" name="Straight Arrow Connector 33">
            <a:extLst>
              <a:ext uri="{FF2B5EF4-FFF2-40B4-BE49-F238E27FC236}">
                <a16:creationId xmlns:a16="http://schemas.microsoft.com/office/drawing/2014/main" id="{ECBDC483-6887-BF47-AA7F-9B9615EFA6E6}"/>
              </a:ext>
            </a:extLst>
          </p:cNvPr>
          <p:cNvCxnSpPr>
            <a:cxnSpLocks/>
            <a:stCxn id="32" idx="2"/>
          </p:cNvCxnSpPr>
          <p:nvPr/>
        </p:nvCxnSpPr>
        <p:spPr>
          <a:xfrm flipH="1">
            <a:off x="2187463" y="2468905"/>
            <a:ext cx="898638" cy="1245845"/>
          </a:xfrm>
          <a:prstGeom prst="straightConnector1">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EDAF281-4B38-744D-9A3A-3CB2AB3D13F0}"/>
              </a:ext>
            </a:extLst>
          </p:cNvPr>
          <p:cNvSpPr txBox="1"/>
          <p:nvPr/>
        </p:nvSpPr>
        <p:spPr>
          <a:xfrm>
            <a:off x="1235606" y="3714750"/>
            <a:ext cx="1986634" cy="369332"/>
          </a:xfrm>
          <a:prstGeom prst="rect">
            <a:avLst/>
          </a:prstGeom>
          <a:noFill/>
        </p:spPr>
        <p:txBody>
          <a:bodyPr wrap="none" rtlCol="0">
            <a:spAutoFit/>
          </a:bodyPr>
          <a:lstStyle/>
          <a:p>
            <a:r>
              <a:rPr lang="en-BE" dirty="0">
                <a:solidFill>
                  <a:schemeClr val="accent4">
                    <a:lumMod val="50000"/>
                  </a:schemeClr>
                </a:solidFill>
                <a:latin typeface="+mn-lt"/>
              </a:rPr>
              <a:t>B/c/</a:t>
            </a:r>
            <a:r>
              <a:rPr lang="en-BE" dirty="0">
                <a:solidFill>
                  <a:schemeClr val="accent4">
                    <a:lumMod val="50000"/>
                  </a:schemeClr>
                </a:solidFill>
                <a:latin typeface="Symbol" pitchFamily="2" charset="2"/>
              </a:rPr>
              <a:t>t</a:t>
            </a:r>
            <a:r>
              <a:rPr lang="en-BE" dirty="0">
                <a:solidFill>
                  <a:schemeClr val="accent4">
                    <a:lumMod val="50000"/>
                  </a:schemeClr>
                </a:solidFill>
                <a:latin typeface="+mn-lt"/>
              </a:rPr>
              <a:t>/EW Factories</a:t>
            </a:r>
          </a:p>
        </p:txBody>
      </p:sp>
      <p:sp>
        <p:nvSpPr>
          <p:cNvPr id="37" name="Rounded Rectangle 36">
            <a:extLst>
              <a:ext uri="{FF2B5EF4-FFF2-40B4-BE49-F238E27FC236}">
                <a16:creationId xmlns:a16="http://schemas.microsoft.com/office/drawing/2014/main" id="{800542CB-25B0-064E-BFFF-54EC728DC4C7}"/>
              </a:ext>
            </a:extLst>
          </p:cNvPr>
          <p:cNvSpPr/>
          <p:nvPr/>
        </p:nvSpPr>
        <p:spPr>
          <a:xfrm>
            <a:off x="3475877" y="1455182"/>
            <a:ext cx="305008" cy="1447800"/>
          </a:xfrm>
          <a:prstGeom prst="round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38" name="Straight Arrow Connector 37">
            <a:extLst>
              <a:ext uri="{FF2B5EF4-FFF2-40B4-BE49-F238E27FC236}">
                <a16:creationId xmlns:a16="http://schemas.microsoft.com/office/drawing/2014/main" id="{C2146E7F-E92C-2849-8E5D-2F70A7F384B4}"/>
              </a:ext>
            </a:extLst>
          </p:cNvPr>
          <p:cNvCxnSpPr>
            <a:cxnSpLocks/>
            <a:stCxn id="37" idx="2"/>
          </p:cNvCxnSpPr>
          <p:nvPr/>
        </p:nvCxnSpPr>
        <p:spPr>
          <a:xfrm flipH="1">
            <a:off x="2581335" y="2902982"/>
            <a:ext cx="1047046" cy="802459"/>
          </a:xfrm>
          <a:prstGeom prst="straightConnector1">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CD471AA8-2D49-4747-B535-45CB5E223F02}"/>
              </a:ext>
            </a:extLst>
          </p:cNvPr>
          <p:cNvSpPr txBox="1"/>
          <p:nvPr/>
        </p:nvSpPr>
        <p:spPr>
          <a:xfrm>
            <a:off x="2940067" y="863084"/>
            <a:ext cx="292068" cy="369332"/>
          </a:xfrm>
          <a:prstGeom prst="rect">
            <a:avLst/>
          </a:prstGeom>
          <a:noFill/>
        </p:spPr>
        <p:txBody>
          <a:bodyPr wrap="none" rtlCol="0">
            <a:spAutoFit/>
          </a:bodyPr>
          <a:lstStyle/>
          <a:p>
            <a:r>
              <a:rPr lang="en-BE" dirty="0">
                <a:solidFill>
                  <a:schemeClr val="accent4">
                    <a:lumMod val="50000"/>
                  </a:schemeClr>
                </a:solidFill>
                <a:latin typeface="+mn-lt"/>
              </a:rPr>
              <a:t>Z</a:t>
            </a:r>
          </a:p>
        </p:txBody>
      </p:sp>
      <p:sp>
        <p:nvSpPr>
          <p:cNvPr id="44" name="TextBox 43">
            <a:extLst>
              <a:ext uri="{FF2B5EF4-FFF2-40B4-BE49-F238E27FC236}">
                <a16:creationId xmlns:a16="http://schemas.microsoft.com/office/drawing/2014/main" id="{4AB0F0F2-008E-CD49-B96F-6830A6E6FEA9}"/>
              </a:ext>
            </a:extLst>
          </p:cNvPr>
          <p:cNvSpPr txBox="1"/>
          <p:nvPr/>
        </p:nvSpPr>
        <p:spPr>
          <a:xfrm>
            <a:off x="3408306" y="1456551"/>
            <a:ext cx="457176" cy="276999"/>
          </a:xfrm>
          <a:prstGeom prst="rect">
            <a:avLst/>
          </a:prstGeom>
          <a:noFill/>
        </p:spPr>
        <p:txBody>
          <a:bodyPr wrap="none" rtlCol="0">
            <a:spAutoFit/>
          </a:bodyPr>
          <a:lstStyle/>
          <a:p>
            <a:r>
              <a:rPr lang="en-BE" sz="1200" dirty="0">
                <a:solidFill>
                  <a:schemeClr val="accent4">
                    <a:lumMod val="50000"/>
                  </a:schemeClr>
                </a:solidFill>
                <a:latin typeface="+mn-lt"/>
              </a:rPr>
              <a:t>WW</a:t>
            </a:r>
          </a:p>
        </p:txBody>
      </p:sp>
      <p:cxnSp>
        <p:nvCxnSpPr>
          <p:cNvPr id="47" name="Straight Arrow Connector 46">
            <a:extLst>
              <a:ext uri="{FF2B5EF4-FFF2-40B4-BE49-F238E27FC236}">
                <a16:creationId xmlns:a16="http://schemas.microsoft.com/office/drawing/2014/main" id="{B0276B0F-9241-5B4A-A150-BBF15E9161AD}"/>
              </a:ext>
            </a:extLst>
          </p:cNvPr>
          <p:cNvCxnSpPr>
            <a:cxnSpLocks/>
            <a:stCxn id="22" idx="2"/>
          </p:cNvCxnSpPr>
          <p:nvPr/>
        </p:nvCxnSpPr>
        <p:spPr>
          <a:xfrm>
            <a:off x="4221146" y="3333750"/>
            <a:ext cx="1189054" cy="42742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417B938-F141-6E45-B9CA-28132F3C12DF}"/>
              </a:ext>
            </a:extLst>
          </p:cNvPr>
          <p:cNvSpPr txBox="1"/>
          <p:nvPr/>
        </p:nvSpPr>
        <p:spPr>
          <a:xfrm>
            <a:off x="5340548" y="3574018"/>
            <a:ext cx="3720506" cy="369332"/>
          </a:xfrm>
          <a:prstGeom prst="rect">
            <a:avLst/>
          </a:prstGeom>
          <a:noFill/>
        </p:spPr>
        <p:txBody>
          <a:bodyPr wrap="none" rtlCol="0">
            <a:spAutoFit/>
          </a:bodyPr>
          <a:lstStyle/>
          <a:p>
            <a:r>
              <a:rPr lang="en-BE" dirty="0">
                <a:solidFill>
                  <a:srgbClr val="C00000"/>
                </a:solidFill>
                <a:latin typeface="+mn-lt"/>
              </a:rPr>
              <a:t>Higgs Factories with complementarity</a:t>
            </a:r>
          </a:p>
        </p:txBody>
      </p:sp>
      <p:graphicFrame>
        <p:nvGraphicFramePr>
          <p:cNvPr id="52" name="Table 51">
            <a:extLst>
              <a:ext uri="{FF2B5EF4-FFF2-40B4-BE49-F238E27FC236}">
                <a16:creationId xmlns:a16="http://schemas.microsoft.com/office/drawing/2014/main" id="{32BB709D-F553-1C43-A485-39060D00FD16}"/>
              </a:ext>
            </a:extLst>
          </p:cNvPr>
          <p:cNvGraphicFramePr>
            <a:graphicFrameLocks noGrp="1"/>
          </p:cNvGraphicFramePr>
          <p:nvPr/>
        </p:nvGraphicFramePr>
        <p:xfrm>
          <a:off x="381000" y="4050030"/>
          <a:ext cx="4927392" cy="1036320"/>
        </p:xfrm>
        <a:graphic>
          <a:graphicData uri="http://schemas.openxmlformats.org/drawingml/2006/table">
            <a:tbl>
              <a:tblPr firstRow="1" bandRow="1">
                <a:tableStyleId>{2D5ABB26-0587-4C30-8999-92F81FD0307C}</a:tableStyleId>
              </a:tblPr>
              <a:tblGrid>
                <a:gridCol w="1193589">
                  <a:extLst>
                    <a:ext uri="{9D8B030D-6E8A-4147-A177-3AD203B41FA5}">
                      <a16:colId xmlns:a16="http://schemas.microsoft.com/office/drawing/2014/main" val="834161562"/>
                    </a:ext>
                  </a:extLst>
                </a:gridCol>
                <a:gridCol w="762000">
                  <a:extLst>
                    <a:ext uri="{9D8B030D-6E8A-4147-A177-3AD203B41FA5}">
                      <a16:colId xmlns:a16="http://schemas.microsoft.com/office/drawing/2014/main" val="564275911"/>
                    </a:ext>
                  </a:extLst>
                </a:gridCol>
                <a:gridCol w="787611">
                  <a:extLst>
                    <a:ext uri="{9D8B030D-6E8A-4147-A177-3AD203B41FA5}">
                      <a16:colId xmlns:a16="http://schemas.microsoft.com/office/drawing/2014/main" val="1420486783"/>
                    </a:ext>
                  </a:extLst>
                </a:gridCol>
                <a:gridCol w="685800">
                  <a:extLst>
                    <a:ext uri="{9D8B030D-6E8A-4147-A177-3AD203B41FA5}">
                      <a16:colId xmlns:a16="http://schemas.microsoft.com/office/drawing/2014/main" val="2662286446"/>
                    </a:ext>
                  </a:extLst>
                </a:gridCol>
                <a:gridCol w="677160">
                  <a:extLst>
                    <a:ext uri="{9D8B030D-6E8A-4147-A177-3AD203B41FA5}">
                      <a16:colId xmlns:a16="http://schemas.microsoft.com/office/drawing/2014/main" val="3811990940"/>
                    </a:ext>
                  </a:extLst>
                </a:gridCol>
                <a:gridCol w="821232">
                  <a:extLst>
                    <a:ext uri="{9D8B030D-6E8A-4147-A177-3AD203B41FA5}">
                      <a16:colId xmlns:a16="http://schemas.microsoft.com/office/drawing/2014/main" val="1126096807"/>
                    </a:ext>
                  </a:extLst>
                </a:gridCol>
              </a:tblGrid>
              <a:tr h="185663">
                <a:tc>
                  <a:txBody>
                    <a:bodyPr/>
                    <a:lstStyle/>
                    <a:p>
                      <a:r>
                        <a:rPr lang="en-GB" sz="900" i="1" dirty="0"/>
                        <a:t>p</a:t>
                      </a:r>
                      <a:r>
                        <a:rPr lang="en-BE" sz="900" i="1" dirty="0"/>
                        <a:t>er detector in e</a:t>
                      </a:r>
                      <a:r>
                        <a:rPr lang="en-BE" sz="900" i="1" baseline="30000" dirty="0"/>
                        <a:t>+</a:t>
                      </a:r>
                      <a:r>
                        <a:rPr lang="en-BE" sz="900" i="1" dirty="0"/>
                        <a:t>e</a:t>
                      </a:r>
                      <a:r>
                        <a:rPr lang="en-BE" sz="900" i="1" baseline="30000" dirty="0"/>
                        <a:t>-</a:t>
                      </a:r>
                      <a:r>
                        <a:rPr lang="en-BE" sz="900" i="1" dirty="0"/>
                        <a:t>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BE" sz="1100" dirty="0"/>
                        <a:t># 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BE" sz="1100" dirty="0"/>
                        <a:t>#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BE" sz="1100" dirty="0"/>
                        <a:t># </a:t>
                      </a:r>
                      <a:r>
                        <a:rPr lang="en-BE" sz="1100" dirty="0">
                          <a:latin typeface="Symbol" pitchFamily="2" charset="2"/>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BE" sz="1100" dirty="0"/>
                        <a:t># charm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BE" sz="1100" dirty="0"/>
                        <a:t># WW</a:t>
                      </a:r>
                      <a:endParaRPr lang="en-BE" sz="1100" dirty="0">
                        <a:latin typeface="Symbol" pitchFamily="2" charset="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866985994"/>
                  </a:ext>
                </a:extLst>
              </a:tr>
              <a:tr h="258145">
                <a:tc>
                  <a:txBody>
                    <a:bodyPr/>
                    <a:lstStyle/>
                    <a:p>
                      <a:r>
                        <a:rPr lang="en-BE" sz="1100" dirty="0"/>
                        <a:t>LEP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BE" sz="1050" dirty="0"/>
                        <a:t>4 x 10</a:t>
                      </a:r>
                      <a:r>
                        <a:rPr lang="en-BE" sz="1050" baseline="300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BE" sz="1050" dirty="0"/>
                        <a:t>1 x 10</a:t>
                      </a:r>
                      <a:r>
                        <a:rPr lang="en-BE" sz="1050" baseline="300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BE" sz="1050" baseline="0" dirty="0"/>
                        <a:t>3 x 10</a:t>
                      </a:r>
                      <a:r>
                        <a:rPr lang="en-BE" sz="1050" baseline="300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BE" sz="1050" dirty="0"/>
                        <a:t>1 x 10</a:t>
                      </a:r>
                      <a:r>
                        <a:rPr lang="en-BE" sz="1050" baseline="300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BE" sz="1050" dirty="0"/>
                        <a:t>2 x 10</a:t>
                      </a:r>
                      <a:r>
                        <a:rPr lang="en-BE" sz="1050" baseline="300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862037596"/>
                  </a:ext>
                </a:extLst>
              </a:tr>
              <a:tr h="258145">
                <a:tc>
                  <a:txBody>
                    <a:bodyPr/>
                    <a:lstStyle/>
                    <a:p>
                      <a:r>
                        <a:rPr lang="en-BE" sz="1100" dirty="0"/>
                        <a:t>SuperKEKB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BE" sz="105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BE" sz="1050" dirty="0"/>
                        <a:t>10</a:t>
                      </a:r>
                      <a:r>
                        <a:rPr lang="en-BE" sz="1050" baseline="30000"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BE" sz="1050" dirty="0"/>
                        <a:t>10</a:t>
                      </a:r>
                      <a:r>
                        <a:rPr lang="en-BE" sz="1050" baseline="30000"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BE" sz="1050" dirty="0"/>
                        <a:t>10</a:t>
                      </a:r>
                      <a:r>
                        <a:rPr lang="en-BE" sz="1050" baseline="30000"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BE" sz="105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2460583244"/>
                  </a:ext>
                </a:extLst>
              </a:tr>
              <a:tr h="258145">
                <a:tc>
                  <a:txBody>
                    <a:bodyPr/>
                    <a:lstStyle/>
                    <a:p>
                      <a:r>
                        <a:rPr lang="en-BE" sz="1100" dirty="0"/>
                        <a:t>FCC-ee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BE" sz="1050" dirty="0"/>
                        <a:t>2.5 x 10</a:t>
                      </a:r>
                      <a:r>
                        <a:rPr lang="en-BE" sz="1050" baseline="30000"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BE" sz="1050" dirty="0"/>
                        <a:t>7.5 x 10</a:t>
                      </a:r>
                      <a:r>
                        <a:rPr lang="en-BE" sz="1050" baseline="30000"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BE" sz="1050" dirty="0"/>
                        <a:t>2 x 10</a:t>
                      </a:r>
                      <a:r>
                        <a:rPr lang="en-BE" sz="1050" baseline="30000"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BE" sz="1050" dirty="0"/>
                        <a:t>6 x 10</a:t>
                      </a:r>
                      <a:r>
                        <a:rPr lang="en-BE" sz="1050" baseline="30000"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BE" sz="1050" dirty="0"/>
                        <a:t>1.5 x 10</a:t>
                      </a:r>
                      <a:r>
                        <a:rPr lang="en-BE" sz="1050" baseline="30000"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2595446680"/>
                  </a:ext>
                </a:extLst>
              </a:tr>
            </a:tbl>
          </a:graphicData>
        </a:graphic>
      </p:graphicFrame>
      <p:sp>
        <p:nvSpPr>
          <p:cNvPr id="54" name="Rounded Rectangle 53">
            <a:extLst>
              <a:ext uri="{FF2B5EF4-FFF2-40B4-BE49-F238E27FC236}">
                <a16:creationId xmlns:a16="http://schemas.microsoft.com/office/drawing/2014/main" id="{B53478C8-CD8F-1747-92AE-C349B10666B3}"/>
              </a:ext>
            </a:extLst>
          </p:cNvPr>
          <p:cNvSpPr/>
          <p:nvPr/>
        </p:nvSpPr>
        <p:spPr>
          <a:xfrm>
            <a:off x="3886200" y="1885950"/>
            <a:ext cx="1102965" cy="1447800"/>
          </a:xfrm>
          <a:prstGeom prst="roundRect">
            <a:avLst>
              <a:gd name="adj" fmla="val 10829"/>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5" name="TextBox 34">
            <a:extLst>
              <a:ext uri="{FF2B5EF4-FFF2-40B4-BE49-F238E27FC236}">
                <a16:creationId xmlns:a16="http://schemas.microsoft.com/office/drawing/2014/main" id="{BF4CCCF6-4552-1D48-BA8B-6EF70853D71D}"/>
              </a:ext>
            </a:extLst>
          </p:cNvPr>
          <p:cNvSpPr txBox="1"/>
          <p:nvPr/>
        </p:nvSpPr>
        <p:spPr>
          <a:xfrm>
            <a:off x="5715000" y="3890486"/>
            <a:ext cx="3446228" cy="1123384"/>
          </a:xfrm>
          <a:prstGeom prst="rect">
            <a:avLst/>
          </a:prstGeom>
          <a:noFill/>
        </p:spPr>
        <p:txBody>
          <a:bodyPr wrap="square" rtlCol="0">
            <a:spAutoFit/>
          </a:bodyPr>
          <a:lstStyle/>
          <a:p>
            <a:pPr marL="285750" indent="-285750">
              <a:buFont typeface="Arial" panose="020B0604020202020204" pitchFamily="34" charset="0"/>
              <a:buChar char="•"/>
            </a:pPr>
            <a:r>
              <a:rPr lang="en-GB" sz="1400" dirty="0" err="1">
                <a:latin typeface="+mn-lt"/>
              </a:rPr>
              <a:t>g</a:t>
            </a:r>
            <a:r>
              <a:rPr lang="en-GB" sz="1400" baseline="-25000" dirty="0" err="1">
                <a:latin typeface="+mn-lt"/>
              </a:rPr>
              <a:t>HZZ</a:t>
            </a:r>
            <a:r>
              <a:rPr lang="en-GB" sz="1400" dirty="0">
                <a:latin typeface="+mn-lt"/>
              </a:rPr>
              <a:t> (250GeV) versus </a:t>
            </a:r>
            <a:r>
              <a:rPr lang="en-GB" sz="1400" dirty="0" err="1">
                <a:latin typeface="+mn-lt"/>
              </a:rPr>
              <a:t>g</a:t>
            </a:r>
            <a:r>
              <a:rPr lang="en-GB" sz="1400" baseline="-25000" dirty="0" err="1">
                <a:latin typeface="+mn-lt"/>
              </a:rPr>
              <a:t>HWW</a:t>
            </a:r>
            <a:r>
              <a:rPr lang="en-GB" sz="1400" dirty="0">
                <a:latin typeface="+mn-lt"/>
              </a:rPr>
              <a:t> (380GeV)</a:t>
            </a:r>
          </a:p>
          <a:p>
            <a:pPr marL="285750" indent="-285750">
              <a:buFont typeface="Arial" panose="020B0604020202020204" pitchFamily="34" charset="0"/>
              <a:buChar char="•"/>
            </a:pPr>
            <a:r>
              <a:rPr lang="en-GB" sz="1400" dirty="0">
                <a:latin typeface="+mn-lt"/>
              </a:rPr>
              <a:t>top quark physics</a:t>
            </a:r>
          </a:p>
          <a:p>
            <a:pPr marL="285750" indent="-285750">
              <a:buFont typeface="Arial" panose="020B0604020202020204" pitchFamily="34" charset="0"/>
              <a:buChar char="•"/>
            </a:pPr>
            <a:r>
              <a:rPr lang="en-GB" sz="1400" dirty="0">
                <a:latin typeface="+mn-lt"/>
              </a:rPr>
              <a:t>beam p</a:t>
            </a:r>
            <a:r>
              <a:rPr lang="en-BE" sz="1400" dirty="0">
                <a:latin typeface="+mn-lt"/>
              </a:rPr>
              <a:t>olarization for EW precision tests</a:t>
            </a:r>
          </a:p>
          <a:p>
            <a:endParaRPr lang="en-BE" sz="300" i="1" dirty="0">
              <a:solidFill>
                <a:schemeClr val="bg2">
                  <a:lumMod val="50000"/>
                </a:schemeClr>
              </a:solidFill>
              <a:latin typeface="+mn-lt"/>
            </a:endParaRPr>
          </a:p>
          <a:p>
            <a:r>
              <a:rPr lang="en-BE" sz="1000" i="1" dirty="0">
                <a:solidFill>
                  <a:schemeClr val="bg2">
                    <a:lumMod val="50000"/>
                  </a:schemeClr>
                </a:solidFill>
                <a:latin typeface="+mn-lt"/>
              </a:rPr>
              <a:t>(transverse polarization in circular e</a:t>
            </a:r>
            <a:r>
              <a:rPr lang="en-BE" sz="1000" i="1" baseline="30000" dirty="0">
                <a:solidFill>
                  <a:schemeClr val="bg2">
                    <a:lumMod val="50000"/>
                  </a:schemeClr>
                </a:solidFill>
                <a:latin typeface="+mn-lt"/>
              </a:rPr>
              <a:t>+</a:t>
            </a:r>
            <a:r>
              <a:rPr lang="en-BE" sz="1000" i="1" dirty="0">
                <a:solidFill>
                  <a:schemeClr val="bg2">
                    <a:lumMod val="50000"/>
                  </a:schemeClr>
                </a:solidFill>
                <a:latin typeface="+mn-lt"/>
              </a:rPr>
              <a:t>e</a:t>
            </a:r>
            <a:r>
              <a:rPr lang="en-BE" sz="1000" i="1" baseline="30000" dirty="0">
                <a:solidFill>
                  <a:schemeClr val="bg2">
                    <a:lumMod val="50000"/>
                  </a:schemeClr>
                </a:solidFill>
                <a:latin typeface="+mn-lt"/>
              </a:rPr>
              <a:t>-</a:t>
            </a:r>
            <a:r>
              <a:rPr lang="en-BE" sz="1000" i="1" dirty="0">
                <a:solidFill>
                  <a:schemeClr val="bg2">
                    <a:lumMod val="50000"/>
                  </a:schemeClr>
                </a:solidFill>
                <a:latin typeface="+mn-lt"/>
              </a:rPr>
              <a:t> colliders only at lower E</a:t>
            </a:r>
            <a:r>
              <a:rPr lang="en-BE" sz="1000" i="1" baseline="-25000" dirty="0">
                <a:solidFill>
                  <a:schemeClr val="bg2">
                    <a:lumMod val="50000"/>
                  </a:schemeClr>
                </a:solidFill>
                <a:latin typeface="+mn-lt"/>
              </a:rPr>
              <a:t>cm</a:t>
            </a:r>
            <a:r>
              <a:rPr lang="en-BE" sz="1000" i="1" dirty="0">
                <a:solidFill>
                  <a:schemeClr val="bg2">
                    <a:lumMod val="50000"/>
                  </a:schemeClr>
                </a:solidFill>
                <a:latin typeface="+mn-lt"/>
              </a:rPr>
              <a:t> while longitudinal polarization at linear colliders)</a:t>
            </a:r>
          </a:p>
        </p:txBody>
      </p:sp>
    </p:spTree>
    <p:extLst>
      <p:ext uri="{BB962C8B-B14F-4D97-AF65-F5344CB8AC3E}">
        <p14:creationId xmlns:p14="http://schemas.microsoft.com/office/powerpoint/2010/main" val="3946463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905603"/>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22</a:t>
            </a:fld>
            <a:endParaRPr lang="en-US" dirty="0">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7321300" cy="1138773"/>
          </a:xfrm>
          <a:prstGeom prst="rect">
            <a:avLst/>
          </a:prstGeom>
          <a:noFill/>
        </p:spPr>
        <p:txBody>
          <a:bodyPr wrap="none" rtlCol="0">
            <a:spAutoFit/>
          </a:bodyPr>
          <a:lstStyle/>
          <a:p>
            <a:r>
              <a:rPr lang="en-BE" sz="3200" dirty="0">
                <a:latin typeface="+mn-lt"/>
              </a:rPr>
              <a:t>Energy frontier colliders – Hadron Colliders</a:t>
            </a:r>
          </a:p>
          <a:p>
            <a:r>
              <a:rPr lang="en-BE" dirty="0">
                <a:solidFill>
                  <a:schemeClr val="bg2">
                    <a:lumMod val="50000"/>
                  </a:schemeClr>
                </a:solidFill>
                <a:latin typeface="+mn-lt"/>
              </a:rPr>
              <a:t>Direct BSM searches at the highest energies</a:t>
            </a:r>
          </a:p>
          <a:p>
            <a:r>
              <a:rPr lang="en-BE" dirty="0">
                <a:solidFill>
                  <a:schemeClr val="bg2">
                    <a:lumMod val="50000"/>
                  </a:schemeClr>
                </a:solidFill>
                <a:latin typeface="+mn-lt"/>
              </a:rPr>
              <a:t>e.g. addressing the naturalness puzzle</a:t>
            </a:r>
          </a:p>
        </p:txBody>
      </p:sp>
      <p:sp>
        <p:nvSpPr>
          <p:cNvPr id="5" name="TextBox 4">
            <a:extLst>
              <a:ext uri="{FF2B5EF4-FFF2-40B4-BE49-F238E27FC236}">
                <a16:creationId xmlns:a16="http://schemas.microsoft.com/office/drawing/2014/main" id="{4FB50AF3-68C3-794B-B015-C26565F960EC}"/>
              </a:ext>
            </a:extLst>
          </p:cNvPr>
          <p:cNvSpPr txBox="1"/>
          <p:nvPr/>
        </p:nvSpPr>
        <p:spPr>
          <a:xfrm>
            <a:off x="4990237" y="678909"/>
            <a:ext cx="1024639" cy="230832"/>
          </a:xfrm>
          <a:prstGeom prst="rect">
            <a:avLst/>
          </a:prstGeom>
          <a:noFill/>
        </p:spPr>
        <p:txBody>
          <a:bodyPr wrap="none" rtlCol="0">
            <a:spAutoFit/>
          </a:bodyPr>
          <a:lstStyle/>
          <a:p>
            <a:r>
              <a:rPr lang="en-GB" sz="900" dirty="0">
                <a:solidFill>
                  <a:schemeClr val="accent6">
                    <a:lumMod val="75000"/>
                  </a:schemeClr>
                </a:solidFill>
              </a:rPr>
              <a:t>M. </a:t>
            </a:r>
            <a:r>
              <a:rPr lang="en-GB" sz="900" dirty="0" err="1">
                <a:solidFill>
                  <a:schemeClr val="accent6">
                    <a:lumMod val="75000"/>
                  </a:schemeClr>
                </a:solidFill>
              </a:rPr>
              <a:t>Selvaggi</a:t>
            </a:r>
            <a:r>
              <a:rPr lang="en-GB" sz="900" dirty="0">
                <a:solidFill>
                  <a:schemeClr val="accent6">
                    <a:lumMod val="75000"/>
                  </a:schemeClr>
                </a:solidFill>
              </a:rPr>
              <a:t>, … </a:t>
            </a:r>
            <a:endParaRPr lang="en-BE" sz="900" dirty="0">
              <a:solidFill>
                <a:schemeClr val="accent6">
                  <a:lumMod val="75000"/>
                </a:schemeClr>
              </a:solidFill>
            </a:endParaRPr>
          </a:p>
        </p:txBody>
      </p:sp>
      <p:pic>
        <p:nvPicPr>
          <p:cNvPr id="6" name="Picture 5">
            <a:extLst>
              <a:ext uri="{FF2B5EF4-FFF2-40B4-BE49-F238E27FC236}">
                <a16:creationId xmlns:a16="http://schemas.microsoft.com/office/drawing/2014/main" id="{62517D0F-C6B3-FA4C-A73D-95030EAB8753}"/>
              </a:ext>
            </a:extLst>
          </p:cNvPr>
          <p:cNvPicPr>
            <a:picLocks noChangeAspect="1"/>
          </p:cNvPicPr>
          <p:nvPr/>
        </p:nvPicPr>
        <p:blipFill rotWithShape="1">
          <a:blip r:embed="rId3"/>
          <a:srcRect l="15546" t="7463" r="12803" b="9082"/>
          <a:stretch/>
        </p:blipFill>
        <p:spPr>
          <a:xfrm>
            <a:off x="5095941" y="895350"/>
            <a:ext cx="3137085" cy="1941321"/>
          </a:xfrm>
          <a:prstGeom prst="rect">
            <a:avLst/>
          </a:prstGeom>
          <a:ln w="28575">
            <a:solidFill>
              <a:schemeClr val="accent5">
                <a:lumMod val="75000"/>
              </a:schemeClr>
            </a:solidFill>
          </a:ln>
        </p:spPr>
      </p:pic>
      <p:sp>
        <p:nvSpPr>
          <p:cNvPr id="7" name="TextBox 6">
            <a:extLst>
              <a:ext uri="{FF2B5EF4-FFF2-40B4-BE49-F238E27FC236}">
                <a16:creationId xmlns:a16="http://schemas.microsoft.com/office/drawing/2014/main" id="{C8D4766C-87D0-BA45-BEB7-121A2A9E01A1}"/>
              </a:ext>
            </a:extLst>
          </p:cNvPr>
          <p:cNvSpPr txBox="1"/>
          <p:nvPr/>
        </p:nvSpPr>
        <p:spPr>
          <a:xfrm>
            <a:off x="7239000" y="1238678"/>
            <a:ext cx="1833322" cy="461665"/>
          </a:xfrm>
          <a:prstGeom prst="rect">
            <a:avLst/>
          </a:prstGeom>
          <a:solidFill>
            <a:schemeClr val="accent6">
              <a:lumMod val="20000"/>
              <a:lumOff val="80000"/>
            </a:schemeClr>
          </a:solidFill>
          <a:ln w="19050">
            <a:solidFill>
              <a:schemeClr val="accent6">
                <a:lumMod val="75000"/>
              </a:schemeClr>
            </a:solidFill>
          </a:ln>
        </p:spPr>
        <p:txBody>
          <a:bodyPr wrap="none" rtlCol="0">
            <a:spAutoFit/>
          </a:bodyPr>
          <a:lstStyle/>
          <a:p>
            <a:r>
              <a:rPr lang="en-BE" sz="1200" dirty="0">
                <a:solidFill>
                  <a:schemeClr val="accent6">
                    <a:lumMod val="75000"/>
                  </a:schemeClr>
                </a:solidFill>
                <a:latin typeface="+mn-lt"/>
              </a:rPr>
              <a:t>25y @ hh 100 TeV (30ab</a:t>
            </a:r>
            <a:r>
              <a:rPr lang="en-BE" sz="1200" baseline="30000" dirty="0">
                <a:solidFill>
                  <a:schemeClr val="accent6">
                    <a:lumMod val="75000"/>
                  </a:schemeClr>
                </a:solidFill>
                <a:latin typeface="+mn-lt"/>
              </a:rPr>
              <a:t>-1</a:t>
            </a:r>
            <a:r>
              <a:rPr lang="en-BE" sz="1200" dirty="0">
                <a:solidFill>
                  <a:schemeClr val="accent6">
                    <a:lumMod val="75000"/>
                  </a:schemeClr>
                </a:solidFill>
                <a:latin typeface="+mn-lt"/>
              </a:rPr>
              <a:t>)</a:t>
            </a:r>
          </a:p>
          <a:p>
            <a:r>
              <a:rPr lang="en-BE" sz="1200" dirty="0">
                <a:solidFill>
                  <a:schemeClr val="accent6">
                    <a:lumMod val="75000"/>
                  </a:schemeClr>
                </a:solidFill>
                <a:latin typeface="+mn-lt"/>
              </a:rPr>
              <a:t>        @ eh 3.5 TeV (2ab</a:t>
            </a:r>
            <a:r>
              <a:rPr lang="en-BE" sz="1200" baseline="30000" dirty="0">
                <a:solidFill>
                  <a:schemeClr val="accent6">
                    <a:lumMod val="75000"/>
                  </a:schemeClr>
                </a:solidFill>
                <a:latin typeface="+mn-lt"/>
              </a:rPr>
              <a:t>-1</a:t>
            </a:r>
            <a:r>
              <a:rPr lang="en-BE" sz="1200" dirty="0">
                <a:solidFill>
                  <a:schemeClr val="accent6">
                    <a:lumMod val="75000"/>
                  </a:schemeClr>
                </a:solidFill>
                <a:latin typeface="+mn-lt"/>
              </a:rPr>
              <a:t>)</a:t>
            </a:r>
          </a:p>
        </p:txBody>
      </p:sp>
      <p:sp>
        <p:nvSpPr>
          <p:cNvPr id="9" name="TextBox 8">
            <a:extLst>
              <a:ext uri="{FF2B5EF4-FFF2-40B4-BE49-F238E27FC236}">
                <a16:creationId xmlns:a16="http://schemas.microsoft.com/office/drawing/2014/main" id="{A8448F44-082B-004D-808D-0A1F3C17AB40}"/>
              </a:ext>
            </a:extLst>
          </p:cNvPr>
          <p:cNvSpPr txBox="1"/>
          <p:nvPr/>
        </p:nvSpPr>
        <p:spPr>
          <a:xfrm>
            <a:off x="5029658" y="819150"/>
            <a:ext cx="3252044" cy="369332"/>
          </a:xfrm>
          <a:prstGeom prst="rect">
            <a:avLst/>
          </a:prstGeom>
          <a:noFill/>
        </p:spPr>
        <p:txBody>
          <a:bodyPr wrap="none" rtlCol="0">
            <a:spAutoFit/>
          </a:bodyPr>
          <a:lstStyle/>
          <a:p>
            <a:r>
              <a:rPr lang="en-BE" b="1" dirty="0">
                <a:solidFill>
                  <a:schemeClr val="bg1"/>
                </a:solidFill>
                <a:latin typeface="+mn-lt"/>
              </a:rPr>
              <a:t>FCC-eh/hh@CERN [3.5/100 TeV]</a:t>
            </a:r>
          </a:p>
        </p:txBody>
      </p:sp>
      <p:cxnSp>
        <p:nvCxnSpPr>
          <p:cNvPr id="12" name="Straight Arrow Connector 11">
            <a:extLst>
              <a:ext uri="{FF2B5EF4-FFF2-40B4-BE49-F238E27FC236}">
                <a16:creationId xmlns:a16="http://schemas.microsoft.com/office/drawing/2014/main" id="{4170C3DC-E83F-9B47-91D9-208A38ECF43A}"/>
              </a:ext>
            </a:extLst>
          </p:cNvPr>
          <p:cNvCxnSpPr>
            <a:cxnSpLocks/>
          </p:cNvCxnSpPr>
          <p:nvPr/>
        </p:nvCxnSpPr>
        <p:spPr>
          <a:xfrm>
            <a:off x="457200" y="2924503"/>
            <a:ext cx="8229600"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C413FC2-93DA-5F43-A6D4-36007964BA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9991" y="1552903"/>
            <a:ext cx="2552409" cy="2266937"/>
          </a:xfrm>
          <a:prstGeom prst="snip2DiagRect">
            <a:avLst>
              <a:gd name="adj1" fmla="val 0"/>
              <a:gd name="adj2" fmla="val 0"/>
            </a:avLst>
          </a:prstGeom>
          <a:noFill/>
          <a:ln w="28575">
            <a:solidFill>
              <a:srgbClr val="C0000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Box 15">
            <a:extLst>
              <a:ext uri="{FF2B5EF4-FFF2-40B4-BE49-F238E27FC236}">
                <a16:creationId xmlns:a16="http://schemas.microsoft.com/office/drawing/2014/main" id="{3D5D53ED-B2DB-BD48-A381-2D4EFDB50B03}"/>
              </a:ext>
            </a:extLst>
          </p:cNvPr>
          <p:cNvSpPr txBox="1"/>
          <p:nvPr/>
        </p:nvSpPr>
        <p:spPr>
          <a:xfrm>
            <a:off x="1386753" y="1516618"/>
            <a:ext cx="2426883" cy="369332"/>
          </a:xfrm>
          <a:prstGeom prst="rect">
            <a:avLst/>
          </a:prstGeom>
          <a:noFill/>
        </p:spPr>
        <p:txBody>
          <a:bodyPr wrap="none" rtlCol="0">
            <a:spAutoFit/>
          </a:bodyPr>
          <a:lstStyle/>
          <a:p>
            <a:r>
              <a:rPr lang="en-BE" b="1" dirty="0">
                <a:solidFill>
                  <a:schemeClr val="bg1"/>
                </a:solidFill>
                <a:latin typeface="+mn-lt"/>
              </a:rPr>
              <a:t>HE-LHC@CERN [27 TeV]</a:t>
            </a:r>
          </a:p>
        </p:txBody>
      </p:sp>
      <p:sp>
        <p:nvSpPr>
          <p:cNvPr id="17" name="TextBox 16">
            <a:extLst>
              <a:ext uri="{FF2B5EF4-FFF2-40B4-BE49-F238E27FC236}">
                <a16:creationId xmlns:a16="http://schemas.microsoft.com/office/drawing/2014/main" id="{191554E7-982F-A546-8BF0-CD6E2D23C27A}"/>
              </a:ext>
            </a:extLst>
          </p:cNvPr>
          <p:cNvSpPr txBox="1"/>
          <p:nvPr/>
        </p:nvSpPr>
        <p:spPr>
          <a:xfrm>
            <a:off x="727560" y="1885950"/>
            <a:ext cx="1558440" cy="276999"/>
          </a:xfrm>
          <a:prstGeom prst="rect">
            <a:avLst/>
          </a:prstGeom>
          <a:solidFill>
            <a:schemeClr val="accent6">
              <a:lumMod val="20000"/>
              <a:lumOff val="80000"/>
            </a:schemeClr>
          </a:solidFill>
          <a:ln w="19050">
            <a:solidFill>
              <a:schemeClr val="accent6">
                <a:lumMod val="75000"/>
              </a:schemeClr>
            </a:solidFill>
          </a:ln>
        </p:spPr>
        <p:txBody>
          <a:bodyPr wrap="none" rtlCol="0">
            <a:spAutoFit/>
          </a:bodyPr>
          <a:lstStyle/>
          <a:p>
            <a:r>
              <a:rPr lang="en-BE" sz="1200" dirty="0">
                <a:solidFill>
                  <a:schemeClr val="accent6">
                    <a:lumMod val="75000"/>
                  </a:schemeClr>
                </a:solidFill>
                <a:latin typeface="+mn-lt"/>
              </a:rPr>
              <a:t>20y @ 27 TeV (15ab</a:t>
            </a:r>
            <a:r>
              <a:rPr lang="en-BE" sz="1200" baseline="30000" dirty="0">
                <a:solidFill>
                  <a:schemeClr val="accent6">
                    <a:lumMod val="75000"/>
                  </a:schemeClr>
                </a:solidFill>
                <a:latin typeface="+mn-lt"/>
              </a:rPr>
              <a:t>-1</a:t>
            </a:r>
            <a:r>
              <a:rPr lang="en-BE" sz="1200" dirty="0">
                <a:solidFill>
                  <a:schemeClr val="accent6">
                    <a:lumMod val="75000"/>
                  </a:schemeClr>
                </a:solidFill>
                <a:latin typeface="+mn-lt"/>
              </a:rPr>
              <a:t>)</a:t>
            </a:r>
          </a:p>
        </p:txBody>
      </p:sp>
      <p:sp>
        <p:nvSpPr>
          <p:cNvPr id="14" name="TextBox 13">
            <a:extLst>
              <a:ext uri="{FF2B5EF4-FFF2-40B4-BE49-F238E27FC236}">
                <a16:creationId xmlns:a16="http://schemas.microsoft.com/office/drawing/2014/main" id="{4B76DE9D-5577-7D47-80C8-EEC7715C81C5}"/>
              </a:ext>
            </a:extLst>
          </p:cNvPr>
          <p:cNvSpPr txBox="1"/>
          <p:nvPr/>
        </p:nvSpPr>
        <p:spPr>
          <a:xfrm>
            <a:off x="8686800" y="2697430"/>
            <a:ext cx="335348" cy="461665"/>
          </a:xfrm>
          <a:prstGeom prst="rect">
            <a:avLst/>
          </a:prstGeom>
          <a:noFill/>
        </p:spPr>
        <p:txBody>
          <a:bodyPr wrap="none" rtlCol="0">
            <a:spAutoFit/>
          </a:bodyPr>
          <a:lstStyle/>
          <a:p>
            <a:r>
              <a:rPr lang="en-BE" sz="2400" dirty="0">
                <a:solidFill>
                  <a:srgbClr val="C00000"/>
                </a:solidFill>
                <a:latin typeface="+mn-lt"/>
              </a:rPr>
              <a:t>E</a:t>
            </a:r>
          </a:p>
        </p:txBody>
      </p:sp>
      <p:pic>
        <p:nvPicPr>
          <p:cNvPr id="20" name="Picture 19">
            <a:extLst>
              <a:ext uri="{FF2B5EF4-FFF2-40B4-BE49-F238E27FC236}">
                <a16:creationId xmlns:a16="http://schemas.microsoft.com/office/drawing/2014/main" id="{8C57C15D-37DA-6548-8F15-8F1F42C410F2}"/>
              </a:ext>
            </a:extLst>
          </p:cNvPr>
          <p:cNvPicPr>
            <a:picLocks noChangeAspect="1"/>
          </p:cNvPicPr>
          <p:nvPr/>
        </p:nvPicPr>
        <p:blipFill>
          <a:blip r:embed="rId5"/>
          <a:stretch>
            <a:fillRect/>
          </a:stretch>
        </p:blipFill>
        <p:spPr>
          <a:xfrm>
            <a:off x="5095940" y="3012253"/>
            <a:ext cx="3137085" cy="1988229"/>
          </a:xfrm>
          <a:prstGeom prst="rect">
            <a:avLst/>
          </a:prstGeom>
          <a:ln w="28575">
            <a:solidFill>
              <a:srgbClr val="0070C0"/>
            </a:solidFill>
          </a:ln>
        </p:spPr>
      </p:pic>
      <p:sp>
        <p:nvSpPr>
          <p:cNvPr id="21" name="TextBox 20">
            <a:extLst>
              <a:ext uri="{FF2B5EF4-FFF2-40B4-BE49-F238E27FC236}">
                <a16:creationId xmlns:a16="http://schemas.microsoft.com/office/drawing/2014/main" id="{D6809BFF-2829-364F-B4F8-82400315894F}"/>
              </a:ext>
            </a:extLst>
          </p:cNvPr>
          <p:cNvSpPr txBox="1"/>
          <p:nvPr/>
        </p:nvSpPr>
        <p:spPr>
          <a:xfrm>
            <a:off x="7581024" y="4345824"/>
            <a:ext cx="1160061" cy="276999"/>
          </a:xfrm>
          <a:prstGeom prst="rect">
            <a:avLst/>
          </a:prstGeom>
          <a:solidFill>
            <a:schemeClr val="accent6">
              <a:lumMod val="20000"/>
              <a:lumOff val="80000"/>
            </a:schemeClr>
          </a:solidFill>
          <a:ln w="19050">
            <a:solidFill>
              <a:schemeClr val="accent6">
                <a:lumMod val="75000"/>
              </a:schemeClr>
            </a:solidFill>
          </a:ln>
        </p:spPr>
        <p:txBody>
          <a:bodyPr wrap="none" rtlCol="0">
            <a:spAutoFit/>
          </a:bodyPr>
          <a:lstStyle/>
          <a:p>
            <a:r>
              <a:rPr lang="en-BE" sz="1200" dirty="0">
                <a:solidFill>
                  <a:schemeClr val="accent6">
                    <a:lumMod val="75000"/>
                  </a:schemeClr>
                </a:solidFill>
                <a:latin typeface="+mn-lt"/>
              </a:rPr>
              <a:t>75 TeV (30ab</a:t>
            </a:r>
            <a:r>
              <a:rPr lang="en-BE" sz="1200" baseline="30000" dirty="0">
                <a:solidFill>
                  <a:schemeClr val="accent6">
                    <a:lumMod val="75000"/>
                  </a:schemeClr>
                </a:solidFill>
                <a:latin typeface="+mn-lt"/>
              </a:rPr>
              <a:t>-1</a:t>
            </a:r>
            <a:r>
              <a:rPr lang="en-BE" sz="1200" dirty="0">
                <a:solidFill>
                  <a:schemeClr val="accent6">
                    <a:lumMod val="75000"/>
                  </a:schemeClr>
                </a:solidFill>
                <a:latin typeface="+mn-lt"/>
              </a:rPr>
              <a:t>)</a:t>
            </a:r>
          </a:p>
        </p:txBody>
      </p:sp>
      <p:sp>
        <p:nvSpPr>
          <p:cNvPr id="22" name="TextBox 21">
            <a:extLst>
              <a:ext uri="{FF2B5EF4-FFF2-40B4-BE49-F238E27FC236}">
                <a16:creationId xmlns:a16="http://schemas.microsoft.com/office/drawing/2014/main" id="{F3490AE9-32E5-A34F-A7B6-3BF51D302798}"/>
              </a:ext>
            </a:extLst>
          </p:cNvPr>
          <p:cNvSpPr txBox="1"/>
          <p:nvPr/>
        </p:nvSpPr>
        <p:spPr>
          <a:xfrm>
            <a:off x="5049349" y="2952750"/>
            <a:ext cx="2658998" cy="369332"/>
          </a:xfrm>
          <a:prstGeom prst="rect">
            <a:avLst/>
          </a:prstGeom>
          <a:noFill/>
        </p:spPr>
        <p:txBody>
          <a:bodyPr wrap="none" rtlCol="0">
            <a:spAutoFit/>
          </a:bodyPr>
          <a:lstStyle/>
          <a:p>
            <a:r>
              <a:rPr lang="en-BE" b="1" dirty="0">
                <a:latin typeface="+mn-lt"/>
              </a:rPr>
              <a:t>SppC@China [75-150 TeV]</a:t>
            </a:r>
          </a:p>
        </p:txBody>
      </p:sp>
      <p:sp>
        <p:nvSpPr>
          <p:cNvPr id="23" name="TextBox 22">
            <a:extLst>
              <a:ext uri="{FF2B5EF4-FFF2-40B4-BE49-F238E27FC236}">
                <a16:creationId xmlns:a16="http://schemas.microsoft.com/office/drawing/2014/main" id="{8DF908C0-A8E3-024E-AC73-68F3400F0F16}"/>
              </a:ext>
            </a:extLst>
          </p:cNvPr>
          <p:cNvSpPr txBox="1"/>
          <p:nvPr/>
        </p:nvSpPr>
        <p:spPr>
          <a:xfrm>
            <a:off x="25560" y="4857750"/>
            <a:ext cx="3610284" cy="261610"/>
          </a:xfrm>
          <a:prstGeom prst="rect">
            <a:avLst/>
          </a:prstGeom>
          <a:noFill/>
        </p:spPr>
        <p:txBody>
          <a:bodyPr wrap="none" rtlCol="0">
            <a:spAutoFit/>
          </a:bodyPr>
          <a:lstStyle/>
          <a:p>
            <a:r>
              <a:rPr lang="en-GB" sz="1100" i="1" dirty="0">
                <a:solidFill>
                  <a:schemeClr val="bg2">
                    <a:lumMod val="50000"/>
                  </a:schemeClr>
                </a:solidFill>
                <a:latin typeface="+mn-lt"/>
              </a:rPr>
              <a:t>numbers a</a:t>
            </a:r>
            <a:r>
              <a:rPr lang="en-BE" sz="1100" i="1" dirty="0">
                <a:solidFill>
                  <a:schemeClr val="bg2">
                    <a:lumMod val="50000"/>
                  </a:schemeClr>
                </a:solidFill>
                <a:latin typeface="+mn-lt"/>
              </a:rPr>
              <a:t>ssume 2 I</a:t>
            </a:r>
            <a:r>
              <a:rPr lang="en-GB" sz="1100" i="1" dirty="0">
                <a:solidFill>
                  <a:schemeClr val="bg2">
                    <a:lumMod val="50000"/>
                  </a:schemeClr>
                </a:solidFill>
                <a:latin typeface="+mn-lt"/>
              </a:rPr>
              <a:t>P</a:t>
            </a:r>
            <a:r>
              <a:rPr lang="en-BE" sz="1100" i="1" dirty="0">
                <a:solidFill>
                  <a:schemeClr val="bg2">
                    <a:lumMod val="50000"/>
                  </a:schemeClr>
                </a:solidFill>
                <a:latin typeface="+mn-lt"/>
              </a:rPr>
              <a:t>s for each collider (only one for FCC-eh)</a:t>
            </a:r>
          </a:p>
        </p:txBody>
      </p:sp>
      <p:sp>
        <p:nvSpPr>
          <p:cNvPr id="25" name="TextBox 24">
            <a:extLst>
              <a:ext uri="{FF2B5EF4-FFF2-40B4-BE49-F238E27FC236}">
                <a16:creationId xmlns:a16="http://schemas.microsoft.com/office/drawing/2014/main" id="{FAEAA9B1-EA10-3F4E-8333-8FE215D83195}"/>
              </a:ext>
            </a:extLst>
          </p:cNvPr>
          <p:cNvSpPr txBox="1"/>
          <p:nvPr/>
        </p:nvSpPr>
        <p:spPr>
          <a:xfrm>
            <a:off x="2209541" y="1809750"/>
            <a:ext cx="1752859" cy="415498"/>
          </a:xfrm>
          <a:prstGeom prst="rect">
            <a:avLst/>
          </a:prstGeom>
          <a:noFill/>
        </p:spPr>
        <p:txBody>
          <a:bodyPr wrap="square" rtlCol="0">
            <a:spAutoFit/>
          </a:bodyPr>
          <a:lstStyle/>
          <a:p>
            <a:pPr algn="r"/>
            <a:r>
              <a:rPr lang="en-GB" sz="1050" i="1" dirty="0">
                <a:solidFill>
                  <a:schemeClr val="bg1">
                    <a:lumMod val="85000"/>
                  </a:schemeClr>
                </a:solidFill>
                <a:latin typeface="+mn-lt"/>
              </a:rPr>
              <a:t>r</a:t>
            </a:r>
            <a:r>
              <a:rPr lang="en-BE" sz="1050" i="1" dirty="0">
                <a:solidFill>
                  <a:schemeClr val="bg1">
                    <a:lumMod val="85000"/>
                  </a:schemeClr>
                </a:solidFill>
                <a:latin typeface="+mn-lt"/>
              </a:rPr>
              <a:t>equires an upgrade of the CERN accelerator complex</a:t>
            </a:r>
          </a:p>
        </p:txBody>
      </p:sp>
      <p:sp>
        <p:nvSpPr>
          <p:cNvPr id="26" name="TextBox 25">
            <a:extLst>
              <a:ext uri="{FF2B5EF4-FFF2-40B4-BE49-F238E27FC236}">
                <a16:creationId xmlns:a16="http://schemas.microsoft.com/office/drawing/2014/main" id="{B66463C7-88D4-4841-BF4C-C7EC2A7A8D36}"/>
              </a:ext>
            </a:extLst>
          </p:cNvPr>
          <p:cNvSpPr txBox="1"/>
          <p:nvPr/>
        </p:nvSpPr>
        <p:spPr>
          <a:xfrm>
            <a:off x="6400800" y="4729043"/>
            <a:ext cx="1906612" cy="307777"/>
          </a:xfrm>
          <a:prstGeom prst="rect">
            <a:avLst/>
          </a:prstGeom>
          <a:noFill/>
        </p:spPr>
        <p:txBody>
          <a:bodyPr wrap="none" rtlCol="0">
            <a:spAutoFit/>
          </a:bodyPr>
          <a:lstStyle/>
          <a:p>
            <a:r>
              <a:rPr lang="en-BE" sz="1400" dirty="0">
                <a:solidFill>
                  <a:schemeClr val="bg2">
                    <a:lumMod val="50000"/>
                  </a:schemeClr>
                </a:solidFill>
                <a:latin typeface="+mn-lt"/>
              </a:rPr>
              <a:t>12-24T Fe-HTS magnets</a:t>
            </a:r>
          </a:p>
        </p:txBody>
      </p:sp>
      <p:sp>
        <p:nvSpPr>
          <p:cNvPr id="27" name="TextBox 26">
            <a:extLst>
              <a:ext uri="{FF2B5EF4-FFF2-40B4-BE49-F238E27FC236}">
                <a16:creationId xmlns:a16="http://schemas.microsoft.com/office/drawing/2014/main" id="{5D17213C-2D36-0041-A298-F309B1467A5F}"/>
              </a:ext>
            </a:extLst>
          </p:cNvPr>
          <p:cNvSpPr txBox="1"/>
          <p:nvPr/>
        </p:nvSpPr>
        <p:spPr>
          <a:xfrm>
            <a:off x="2923394" y="3343930"/>
            <a:ext cx="1124667" cy="523220"/>
          </a:xfrm>
          <a:prstGeom prst="rect">
            <a:avLst/>
          </a:prstGeom>
          <a:noFill/>
        </p:spPr>
        <p:txBody>
          <a:bodyPr wrap="none" rtlCol="0">
            <a:spAutoFit/>
          </a:bodyPr>
          <a:lstStyle/>
          <a:p>
            <a:pPr algn="r"/>
            <a:r>
              <a:rPr lang="en-BE" sz="1400" dirty="0">
                <a:latin typeface="+mn-lt"/>
              </a:rPr>
              <a:t>Nb</a:t>
            </a:r>
            <a:r>
              <a:rPr lang="en-BE" sz="1400" baseline="-25000" dirty="0">
                <a:latin typeface="+mn-lt"/>
              </a:rPr>
              <a:t>3</a:t>
            </a:r>
            <a:r>
              <a:rPr lang="en-BE" sz="1400" dirty="0">
                <a:latin typeface="+mn-lt"/>
              </a:rPr>
              <a:t>Sn</a:t>
            </a:r>
          </a:p>
          <a:p>
            <a:r>
              <a:rPr lang="en-BE" sz="1400" dirty="0">
                <a:latin typeface="+mn-lt"/>
              </a:rPr>
              <a:t>16T magnets</a:t>
            </a:r>
          </a:p>
        </p:txBody>
      </p:sp>
      <p:sp>
        <p:nvSpPr>
          <p:cNvPr id="28" name="TextBox 27">
            <a:extLst>
              <a:ext uri="{FF2B5EF4-FFF2-40B4-BE49-F238E27FC236}">
                <a16:creationId xmlns:a16="http://schemas.microsoft.com/office/drawing/2014/main" id="{906E2B50-C221-014A-A2DE-8EE6A570CC5F}"/>
              </a:ext>
            </a:extLst>
          </p:cNvPr>
          <p:cNvSpPr txBox="1"/>
          <p:nvPr/>
        </p:nvSpPr>
        <p:spPr>
          <a:xfrm>
            <a:off x="7181133" y="2388984"/>
            <a:ext cx="1124667" cy="523220"/>
          </a:xfrm>
          <a:prstGeom prst="rect">
            <a:avLst/>
          </a:prstGeom>
          <a:noFill/>
        </p:spPr>
        <p:txBody>
          <a:bodyPr wrap="none" rtlCol="0">
            <a:spAutoFit/>
          </a:bodyPr>
          <a:lstStyle/>
          <a:p>
            <a:pPr algn="r"/>
            <a:r>
              <a:rPr lang="en-BE" sz="1400" dirty="0">
                <a:solidFill>
                  <a:schemeClr val="bg1">
                    <a:lumMod val="85000"/>
                  </a:schemeClr>
                </a:solidFill>
                <a:latin typeface="+mn-lt"/>
              </a:rPr>
              <a:t>Nb</a:t>
            </a:r>
            <a:r>
              <a:rPr lang="en-BE" sz="1400" baseline="-25000" dirty="0">
                <a:solidFill>
                  <a:schemeClr val="bg1">
                    <a:lumMod val="85000"/>
                  </a:schemeClr>
                </a:solidFill>
                <a:latin typeface="+mn-lt"/>
              </a:rPr>
              <a:t>3</a:t>
            </a:r>
            <a:r>
              <a:rPr lang="en-BE" sz="1400" dirty="0">
                <a:solidFill>
                  <a:schemeClr val="bg1">
                    <a:lumMod val="85000"/>
                  </a:schemeClr>
                </a:solidFill>
                <a:latin typeface="+mn-lt"/>
              </a:rPr>
              <a:t>Sn</a:t>
            </a:r>
          </a:p>
          <a:p>
            <a:r>
              <a:rPr lang="en-BE" sz="1400" dirty="0">
                <a:solidFill>
                  <a:schemeClr val="bg1">
                    <a:lumMod val="85000"/>
                  </a:schemeClr>
                </a:solidFill>
                <a:latin typeface="+mn-lt"/>
              </a:rPr>
              <a:t>16T magnets</a:t>
            </a:r>
          </a:p>
        </p:txBody>
      </p:sp>
    </p:spTree>
    <p:extLst>
      <p:ext uri="{BB962C8B-B14F-4D97-AF65-F5344CB8AC3E}">
        <p14:creationId xmlns:p14="http://schemas.microsoft.com/office/powerpoint/2010/main" val="2226401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4692"/>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23</a:t>
            </a:fld>
            <a:endParaRPr lang="en-US" dirty="0">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8895961" cy="584775"/>
          </a:xfrm>
          <a:prstGeom prst="rect">
            <a:avLst/>
          </a:prstGeom>
          <a:noFill/>
        </p:spPr>
        <p:txBody>
          <a:bodyPr wrap="none" rtlCol="0">
            <a:spAutoFit/>
          </a:bodyPr>
          <a:lstStyle/>
          <a:p>
            <a:r>
              <a:rPr lang="en-BE" sz="3200" dirty="0">
                <a:latin typeface="+mn-lt"/>
              </a:rPr>
              <a:t>Towards an international muon collider design study</a:t>
            </a:r>
          </a:p>
        </p:txBody>
      </p:sp>
      <p:sp>
        <p:nvSpPr>
          <p:cNvPr id="3" name="TextBox 2">
            <a:extLst>
              <a:ext uri="{FF2B5EF4-FFF2-40B4-BE49-F238E27FC236}">
                <a16:creationId xmlns:a16="http://schemas.microsoft.com/office/drawing/2014/main" id="{24C63324-9DA6-9649-8970-EEDBB7DC3C62}"/>
              </a:ext>
            </a:extLst>
          </p:cNvPr>
          <p:cNvSpPr txBox="1"/>
          <p:nvPr/>
        </p:nvSpPr>
        <p:spPr>
          <a:xfrm>
            <a:off x="762000" y="819150"/>
            <a:ext cx="6019800" cy="1200329"/>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mn-lt"/>
              </a:rPr>
              <a:t>Suppressed synchrotron radiation </a:t>
            </a:r>
            <a:r>
              <a:rPr lang="en-GB" dirty="0" err="1">
                <a:latin typeface="+mn-lt"/>
              </a:rPr>
              <a:t>wrt</a:t>
            </a:r>
            <a:r>
              <a:rPr lang="en-GB" dirty="0">
                <a:latin typeface="+mn-lt"/>
              </a:rPr>
              <a:t> electrons</a:t>
            </a:r>
          </a:p>
          <a:p>
            <a:pPr marL="285750" indent="-285750">
              <a:buFont typeface="Arial" panose="020B0604020202020204" pitchFamily="34" charset="0"/>
              <a:buChar char="•"/>
            </a:pPr>
            <a:r>
              <a:rPr lang="en-GB" dirty="0">
                <a:latin typeface="+mn-lt"/>
              </a:rPr>
              <a:t>Luminosity can increase linearly with energy</a:t>
            </a:r>
          </a:p>
          <a:p>
            <a:pPr marL="285750" indent="-285750">
              <a:buFont typeface="Arial" panose="020B0604020202020204" pitchFamily="34" charset="0"/>
              <a:buChar char="•"/>
            </a:pPr>
            <a:r>
              <a:rPr lang="en-GB" dirty="0">
                <a:latin typeface="+mn-lt"/>
              </a:rPr>
              <a:t>For the production of heavy particle pairs 14 </a:t>
            </a:r>
            <a:r>
              <a:rPr lang="en-GB" dirty="0" err="1">
                <a:latin typeface="+mn-lt"/>
              </a:rPr>
              <a:t>TeV</a:t>
            </a:r>
            <a:r>
              <a:rPr lang="en-GB" dirty="0">
                <a:latin typeface="+mn-lt"/>
              </a:rPr>
              <a:t> lepton collisions are comparable to 100 </a:t>
            </a:r>
            <a:r>
              <a:rPr lang="en-GB" dirty="0" err="1">
                <a:latin typeface="+mn-lt"/>
              </a:rPr>
              <a:t>TeV</a:t>
            </a:r>
            <a:r>
              <a:rPr lang="en-GB" dirty="0">
                <a:latin typeface="+mn-lt"/>
              </a:rPr>
              <a:t> proton collisions</a:t>
            </a:r>
          </a:p>
        </p:txBody>
      </p:sp>
      <p:sp>
        <p:nvSpPr>
          <p:cNvPr id="11" name="Rounded Rectangle 10">
            <a:extLst>
              <a:ext uri="{FF2B5EF4-FFF2-40B4-BE49-F238E27FC236}">
                <a16:creationId xmlns:a16="http://schemas.microsoft.com/office/drawing/2014/main" id="{77EACB52-49B2-484A-864A-83D5477E72CE}"/>
              </a:ext>
            </a:extLst>
          </p:cNvPr>
          <p:cNvSpPr/>
          <p:nvPr/>
        </p:nvSpPr>
        <p:spPr>
          <a:xfrm>
            <a:off x="6858000" y="793261"/>
            <a:ext cx="2133600" cy="1930889"/>
          </a:xfrm>
          <a:prstGeom prst="roundRect">
            <a:avLst>
              <a:gd name="adj" fmla="val 3320"/>
            </a:avLst>
          </a:prstGeom>
          <a:solidFill>
            <a:schemeClr val="accent2">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solidFill>
                <a:schemeClr val="accent2">
                  <a:lumMod val="75000"/>
                </a:schemeClr>
              </a:solidFill>
            </a:endParaRPr>
          </a:p>
          <a:p>
            <a:pPr algn="ctr"/>
            <a:r>
              <a:rPr lang="en-GB" sz="2000" b="1" dirty="0">
                <a:solidFill>
                  <a:schemeClr val="accent2">
                    <a:lumMod val="75000"/>
                  </a:schemeClr>
                </a:solidFill>
              </a:rPr>
              <a:t>m</a:t>
            </a:r>
            <a:r>
              <a:rPr lang="en-BE" sz="2000" b="1" dirty="0">
                <a:solidFill>
                  <a:schemeClr val="accent2">
                    <a:lumMod val="75000"/>
                  </a:schemeClr>
                </a:solidFill>
              </a:rPr>
              <a:t>uon collider</a:t>
            </a:r>
          </a:p>
          <a:p>
            <a:pPr algn="ctr"/>
            <a:endParaRPr lang="en-BE" dirty="0">
              <a:solidFill>
                <a:schemeClr val="accent2">
                  <a:lumMod val="75000"/>
                </a:schemeClr>
              </a:solidFill>
            </a:endParaRPr>
          </a:p>
          <a:p>
            <a:pPr algn="ctr"/>
            <a:endParaRPr lang="en-BE" sz="1200" dirty="0">
              <a:solidFill>
                <a:schemeClr val="accent2">
                  <a:lumMod val="75000"/>
                </a:schemeClr>
              </a:solidFill>
            </a:endParaRPr>
          </a:p>
          <a:p>
            <a:pPr algn="ctr"/>
            <a:endParaRPr lang="en-BE" dirty="0">
              <a:solidFill>
                <a:schemeClr val="accent2">
                  <a:lumMod val="75000"/>
                </a:schemeClr>
              </a:solidFill>
            </a:endParaRPr>
          </a:p>
          <a:p>
            <a:pPr algn="ctr"/>
            <a:endParaRPr lang="en-BE" sz="1100" dirty="0">
              <a:solidFill>
                <a:schemeClr val="accent2">
                  <a:lumMod val="75000"/>
                </a:schemeClr>
              </a:solidFill>
            </a:endParaRPr>
          </a:p>
          <a:p>
            <a:pPr algn="ctr"/>
            <a:endParaRPr lang="en-BE" dirty="0">
              <a:solidFill>
                <a:schemeClr val="accent2">
                  <a:lumMod val="75000"/>
                </a:schemeClr>
              </a:solidFill>
            </a:endParaRPr>
          </a:p>
          <a:p>
            <a:pPr algn="ctr"/>
            <a:endParaRPr lang="en-BE" dirty="0">
              <a:solidFill>
                <a:schemeClr val="accent2">
                  <a:lumMod val="75000"/>
                </a:schemeClr>
              </a:solidFill>
            </a:endParaRPr>
          </a:p>
          <a:p>
            <a:pPr algn="ctr"/>
            <a:endParaRPr lang="en-BE" dirty="0">
              <a:solidFill>
                <a:schemeClr val="accent2">
                  <a:lumMod val="75000"/>
                </a:schemeClr>
              </a:solidFill>
            </a:endParaRPr>
          </a:p>
        </p:txBody>
      </p:sp>
      <p:sp>
        <p:nvSpPr>
          <p:cNvPr id="12" name="TextBox 11">
            <a:extLst>
              <a:ext uri="{FF2B5EF4-FFF2-40B4-BE49-F238E27FC236}">
                <a16:creationId xmlns:a16="http://schemas.microsoft.com/office/drawing/2014/main" id="{2B65B0CF-01FA-8F4A-8F58-B6209A7FA01E}"/>
              </a:ext>
            </a:extLst>
          </p:cNvPr>
          <p:cNvSpPr txBox="1"/>
          <p:nvPr/>
        </p:nvSpPr>
        <p:spPr>
          <a:xfrm>
            <a:off x="7327019" y="1197918"/>
            <a:ext cx="1297150" cy="369332"/>
          </a:xfrm>
          <a:prstGeom prst="rect">
            <a:avLst/>
          </a:prstGeom>
          <a:noFill/>
        </p:spPr>
        <p:txBody>
          <a:bodyPr wrap="none" rtlCol="0">
            <a:spAutoFit/>
          </a:bodyPr>
          <a:lstStyle/>
          <a:p>
            <a:pPr algn="ctr"/>
            <a:r>
              <a:rPr lang="en-GB" sz="900" dirty="0">
                <a:solidFill>
                  <a:schemeClr val="accent6">
                    <a:lumMod val="75000"/>
                  </a:schemeClr>
                </a:solidFill>
              </a:rPr>
              <a:t>D. Schulte</a:t>
            </a:r>
          </a:p>
          <a:p>
            <a:pPr algn="ctr"/>
            <a:r>
              <a:rPr lang="en-GB" sz="900" dirty="0">
                <a:solidFill>
                  <a:schemeClr val="accent6">
                    <a:lumMod val="75000"/>
                  </a:schemeClr>
                </a:solidFill>
              </a:rPr>
              <a:t>L. </a:t>
            </a:r>
            <a:r>
              <a:rPr lang="en-GB" sz="900" dirty="0" err="1">
                <a:solidFill>
                  <a:schemeClr val="accent6">
                    <a:lumMod val="75000"/>
                  </a:schemeClr>
                </a:solidFill>
              </a:rPr>
              <a:t>Sestini</a:t>
            </a:r>
            <a:r>
              <a:rPr lang="en-GB" sz="900" dirty="0">
                <a:solidFill>
                  <a:schemeClr val="accent6">
                    <a:lumMod val="75000"/>
                  </a:schemeClr>
                </a:solidFill>
              </a:rPr>
              <a:t> (Higgs), …</a:t>
            </a:r>
            <a:endParaRPr lang="en-BE" sz="900" dirty="0">
              <a:solidFill>
                <a:schemeClr val="accent6">
                  <a:lumMod val="75000"/>
                </a:schemeClr>
              </a:solidFill>
            </a:endParaRPr>
          </a:p>
        </p:txBody>
      </p:sp>
      <p:sp>
        <p:nvSpPr>
          <p:cNvPr id="6" name="TextBox 5">
            <a:extLst>
              <a:ext uri="{FF2B5EF4-FFF2-40B4-BE49-F238E27FC236}">
                <a16:creationId xmlns:a16="http://schemas.microsoft.com/office/drawing/2014/main" id="{7F72B30B-512F-274E-86CA-B3F19B91D663}"/>
              </a:ext>
            </a:extLst>
          </p:cNvPr>
          <p:cNvSpPr txBox="1"/>
          <p:nvPr/>
        </p:nvSpPr>
        <p:spPr>
          <a:xfrm>
            <a:off x="7010400" y="1581150"/>
            <a:ext cx="1963806" cy="1077218"/>
          </a:xfrm>
          <a:prstGeom prst="rect">
            <a:avLst/>
          </a:prstGeom>
          <a:noFill/>
        </p:spPr>
        <p:txBody>
          <a:bodyPr wrap="none" rtlCol="0">
            <a:spAutoFit/>
          </a:bodyPr>
          <a:lstStyle/>
          <a:p>
            <a:pPr algn="ctr"/>
            <a:r>
              <a:rPr lang="en-GB" sz="1600" i="1" dirty="0">
                <a:solidFill>
                  <a:srgbClr val="FF0000"/>
                </a:solidFill>
                <a:latin typeface="+mn-lt"/>
              </a:rPr>
              <a:t>main challenge:</a:t>
            </a:r>
          </a:p>
          <a:p>
            <a:pPr algn="ctr"/>
            <a:r>
              <a:rPr lang="en-GB" sz="1600" i="1" dirty="0">
                <a:solidFill>
                  <a:srgbClr val="FF0000"/>
                </a:solidFill>
                <a:latin typeface="+mn-lt"/>
              </a:rPr>
              <a:t>muon lifetime at rest </a:t>
            </a:r>
          </a:p>
          <a:p>
            <a:pPr algn="ctr"/>
            <a:r>
              <a:rPr lang="en-GB" sz="1600" i="1" dirty="0">
                <a:solidFill>
                  <a:srgbClr val="FF0000"/>
                </a:solidFill>
                <a:latin typeface="+mn-lt"/>
              </a:rPr>
              <a:t>only 2.2 </a:t>
            </a:r>
            <a:r>
              <a:rPr lang="el-GR" sz="1600" i="1" dirty="0">
                <a:solidFill>
                  <a:srgbClr val="FF0000"/>
                </a:solidFill>
                <a:latin typeface="+mn-lt"/>
              </a:rPr>
              <a:t>μ</a:t>
            </a:r>
            <a:r>
              <a:rPr lang="en-GB" sz="1600" i="1" dirty="0">
                <a:solidFill>
                  <a:srgbClr val="FF0000"/>
                </a:solidFill>
                <a:latin typeface="+mn-lt"/>
              </a:rPr>
              <a:t>s </a:t>
            </a:r>
          </a:p>
          <a:p>
            <a:pPr algn="ctr"/>
            <a:endParaRPr lang="en-BE" sz="1600" i="1" dirty="0">
              <a:solidFill>
                <a:srgbClr val="FF0000"/>
              </a:solidFill>
              <a:latin typeface="+mn-lt"/>
            </a:endParaRPr>
          </a:p>
        </p:txBody>
      </p:sp>
      <p:pic>
        <p:nvPicPr>
          <p:cNvPr id="14" name="Picture 13" descr="p4.tiff">
            <a:extLst>
              <a:ext uri="{FF2B5EF4-FFF2-40B4-BE49-F238E27FC236}">
                <a16:creationId xmlns:a16="http://schemas.microsoft.com/office/drawing/2014/main" id="{CAC93CD6-140E-8A48-A7D7-CF14319EE37F}"/>
              </a:ext>
            </a:extLst>
          </p:cNvPr>
          <p:cNvPicPr>
            <a:picLocks noChangeAspect="1"/>
          </p:cNvPicPr>
          <p:nvPr/>
        </p:nvPicPr>
        <p:blipFill>
          <a:blip r:embed="rId3"/>
          <a:srcRect b="50107"/>
          <a:stretch>
            <a:fillRect/>
          </a:stretch>
        </p:blipFill>
        <p:spPr>
          <a:xfrm>
            <a:off x="10732" y="2800350"/>
            <a:ext cx="9144000" cy="2183517"/>
          </a:xfrm>
          <a:prstGeom prst="rect">
            <a:avLst/>
          </a:prstGeom>
        </p:spPr>
      </p:pic>
      <p:sp>
        <p:nvSpPr>
          <p:cNvPr id="13" name="TextBox 12">
            <a:extLst>
              <a:ext uri="{FF2B5EF4-FFF2-40B4-BE49-F238E27FC236}">
                <a16:creationId xmlns:a16="http://schemas.microsoft.com/office/drawing/2014/main" id="{7E5903AD-A34E-7443-A34A-5A62BB1BAB0E}"/>
              </a:ext>
            </a:extLst>
          </p:cNvPr>
          <p:cNvSpPr txBox="1"/>
          <p:nvPr/>
        </p:nvSpPr>
        <p:spPr>
          <a:xfrm>
            <a:off x="76200" y="4733171"/>
            <a:ext cx="1313180" cy="369332"/>
          </a:xfrm>
          <a:prstGeom prst="rect">
            <a:avLst/>
          </a:prstGeom>
          <a:solidFill>
            <a:schemeClr val="accent5">
              <a:lumMod val="20000"/>
              <a:lumOff val="80000"/>
            </a:schemeClr>
          </a:solidFill>
          <a:ln w="28575">
            <a:solidFill>
              <a:srgbClr val="0070C0"/>
            </a:solidFill>
          </a:ln>
        </p:spPr>
        <p:txBody>
          <a:bodyPr wrap="none" rtlCol="0">
            <a:spAutoFit/>
          </a:bodyPr>
          <a:lstStyle/>
          <a:p>
            <a:r>
              <a:rPr lang="en-BE" dirty="0">
                <a:solidFill>
                  <a:schemeClr val="accent5">
                    <a:lumMod val="75000"/>
                  </a:schemeClr>
                </a:solidFill>
                <a:latin typeface="+mn-lt"/>
              </a:rPr>
              <a:t>MAP sheme</a:t>
            </a:r>
          </a:p>
        </p:txBody>
      </p:sp>
      <p:sp>
        <p:nvSpPr>
          <p:cNvPr id="15" name="TextBox 14">
            <a:extLst>
              <a:ext uri="{FF2B5EF4-FFF2-40B4-BE49-F238E27FC236}">
                <a16:creationId xmlns:a16="http://schemas.microsoft.com/office/drawing/2014/main" id="{3B724849-E326-F443-B1D1-018680FE1F02}"/>
              </a:ext>
            </a:extLst>
          </p:cNvPr>
          <p:cNvSpPr txBox="1"/>
          <p:nvPr/>
        </p:nvSpPr>
        <p:spPr>
          <a:xfrm>
            <a:off x="1371600" y="4933950"/>
            <a:ext cx="5363969" cy="261610"/>
          </a:xfrm>
          <a:prstGeom prst="rect">
            <a:avLst/>
          </a:prstGeom>
          <a:noFill/>
        </p:spPr>
        <p:txBody>
          <a:bodyPr wrap="none" rtlCol="0">
            <a:spAutoFit/>
          </a:bodyPr>
          <a:lstStyle/>
          <a:p>
            <a:r>
              <a:rPr lang="en-GB" sz="1100" i="1" dirty="0">
                <a:solidFill>
                  <a:schemeClr val="bg2">
                    <a:lumMod val="50000"/>
                  </a:schemeClr>
                </a:solidFill>
                <a:latin typeface="+mn-lt"/>
              </a:rPr>
              <a:t>Additionally, an a</a:t>
            </a:r>
            <a:r>
              <a:rPr lang="en-BE" sz="1100" i="1" dirty="0">
                <a:solidFill>
                  <a:schemeClr val="bg2">
                    <a:lumMod val="50000"/>
                  </a:schemeClr>
                </a:solidFill>
                <a:latin typeface="+mn-lt"/>
              </a:rPr>
              <a:t>lternative LEMMA scheme with 45 GeV positrons that produce muon pairs</a:t>
            </a:r>
          </a:p>
        </p:txBody>
      </p:sp>
      <p:sp>
        <p:nvSpPr>
          <p:cNvPr id="16" name="TextBox 15">
            <a:extLst>
              <a:ext uri="{FF2B5EF4-FFF2-40B4-BE49-F238E27FC236}">
                <a16:creationId xmlns:a16="http://schemas.microsoft.com/office/drawing/2014/main" id="{F6662E85-115E-514F-A553-84A308F3E77B}"/>
              </a:ext>
            </a:extLst>
          </p:cNvPr>
          <p:cNvSpPr txBox="1"/>
          <p:nvPr/>
        </p:nvSpPr>
        <p:spPr>
          <a:xfrm>
            <a:off x="6873131" y="2444792"/>
            <a:ext cx="2132315" cy="253916"/>
          </a:xfrm>
          <a:prstGeom prst="rect">
            <a:avLst/>
          </a:prstGeom>
          <a:noFill/>
        </p:spPr>
        <p:txBody>
          <a:bodyPr wrap="none" rtlCol="0">
            <a:spAutoFit/>
          </a:bodyPr>
          <a:lstStyle/>
          <a:p>
            <a:r>
              <a:rPr lang="en-US" sz="1050" dirty="0">
                <a:hlinkClick r:id="rId4"/>
              </a:rPr>
              <a:t>http://muoncollider.web.cern.ch</a:t>
            </a:r>
            <a:endParaRPr lang="en-US" sz="1050" dirty="0"/>
          </a:p>
        </p:txBody>
      </p:sp>
      <p:sp>
        <p:nvSpPr>
          <p:cNvPr id="17" name="TextBox 16">
            <a:extLst>
              <a:ext uri="{FF2B5EF4-FFF2-40B4-BE49-F238E27FC236}">
                <a16:creationId xmlns:a16="http://schemas.microsoft.com/office/drawing/2014/main" id="{5499F53C-77EF-0244-8FEB-CD3DBE7700CD}"/>
              </a:ext>
            </a:extLst>
          </p:cNvPr>
          <p:cNvSpPr txBox="1"/>
          <p:nvPr/>
        </p:nvSpPr>
        <p:spPr>
          <a:xfrm rot="16200000">
            <a:off x="-43186" y="1186527"/>
            <a:ext cx="947247" cy="369332"/>
          </a:xfrm>
          <a:prstGeom prst="rect">
            <a:avLst/>
          </a:prstGeom>
          <a:noFill/>
        </p:spPr>
        <p:txBody>
          <a:bodyPr wrap="none" rtlCol="0">
            <a:spAutoFit/>
          </a:bodyPr>
          <a:lstStyle/>
          <a:p>
            <a:r>
              <a:rPr lang="en-BE" dirty="0">
                <a:solidFill>
                  <a:schemeClr val="accent5">
                    <a:lumMod val="75000"/>
                  </a:schemeClr>
                </a:solidFill>
                <a:latin typeface="+mn-lt"/>
              </a:rPr>
              <a:t>benefits</a:t>
            </a:r>
          </a:p>
        </p:txBody>
      </p:sp>
      <p:sp>
        <p:nvSpPr>
          <p:cNvPr id="19" name="Left Brace 18">
            <a:extLst>
              <a:ext uri="{FF2B5EF4-FFF2-40B4-BE49-F238E27FC236}">
                <a16:creationId xmlns:a16="http://schemas.microsoft.com/office/drawing/2014/main" id="{4E1D167B-C085-7A42-863C-5FB4743D69EF}"/>
              </a:ext>
            </a:extLst>
          </p:cNvPr>
          <p:cNvSpPr/>
          <p:nvPr/>
        </p:nvSpPr>
        <p:spPr>
          <a:xfrm>
            <a:off x="685800" y="895966"/>
            <a:ext cx="162145" cy="989984"/>
          </a:xfrm>
          <a:prstGeom prst="leftBrace">
            <a:avLst>
              <a:gd name="adj1" fmla="val 40105"/>
              <a:gd name="adj2" fmla="val 46097"/>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sp>
        <p:nvSpPr>
          <p:cNvPr id="20" name="TextBox 19">
            <a:extLst>
              <a:ext uri="{FF2B5EF4-FFF2-40B4-BE49-F238E27FC236}">
                <a16:creationId xmlns:a16="http://schemas.microsoft.com/office/drawing/2014/main" id="{879ED136-4845-184B-9C63-BE7B85DFC002}"/>
              </a:ext>
            </a:extLst>
          </p:cNvPr>
          <p:cNvSpPr txBox="1"/>
          <p:nvPr/>
        </p:nvSpPr>
        <p:spPr>
          <a:xfrm>
            <a:off x="228601" y="1962150"/>
            <a:ext cx="6612006" cy="1169551"/>
          </a:xfrm>
          <a:prstGeom prst="rect">
            <a:avLst/>
          </a:prstGeom>
          <a:noFill/>
        </p:spPr>
        <p:txBody>
          <a:bodyPr wrap="square" rtlCol="0">
            <a:spAutoFit/>
          </a:bodyPr>
          <a:lstStyle/>
          <a:p>
            <a:pPr algn="ctr"/>
            <a:r>
              <a:rPr lang="en-GB" dirty="0">
                <a:solidFill>
                  <a:srgbClr val="C00000"/>
                </a:solidFill>
                <a:latin typeface="+mn-lt"/>
              </a:rPr>
              <a:t>international collaboration being formed towards </a:t>
            </a:r>
          </a:p>
          <a:p>
            <a:pPr algn="ctr"/>
            <a:r>
              <a:rPr lang="en-GB" dirty="0">
                <a:solidFill>
                  <a:srgbClr val="C00000"/>
                </a:solidFill>
                <a:latin typeface="+mn-lt"/>
              </a:rPr>
              <a:t>a design study for a 3 </a:t>
            </a:r>
            <a:r>
              <a:rPr lang="en-GB" dirty="0" err="1">
                <a:solidFill>
                  <a:srgbClr val="C00000"/>
                </a:solidFill>
                <a:latin typeface="+mn-lt"/>
              </a:rPr>
              <a:t>TeV</a:t>
            </a:r>
            <a:r>
              <a:rPr lang="en-GB" dirty="0">
                <a:solidFill>
                  <a:srgbClr val="C00000"/>
                </a:solidFill>
                <a:latin typeface="+mn-lt"/>
              </a:rPr>
              <a:t> and &gt;10 </a:t>
            </a:r>
            <a:r>
              <a:rPr lang="en-GB" dirty="0" err="1">
                <a:solidFill>
                  <a:srgbClr val="C00000"/>
                </a:solidFill>
                <a:latin typeface="+mn-lt"/>
              </a:rPr>
              <a:t>TeV</a:t>
            </a:r>
            <a:r>
              <a:rPr lang="en-GB" dirty="0">
                <a:solidFill>
                  <a:srgbClr val="C00000"/>
                </a:solidFill>
                <a:latin typeface="+mn-lt"/>
              </a:rPr>
              <a:t> muon collider</a:t>
            </a:r>
          </a:p>
          <a:p>
            <a:pPr algn="ctr"/>
            <a:r>
              <a:rPr lang="en-GB" sz="1600" i="1" dirty="0">
                <a:latin typeface="+mn-lt"/>
              </a:rPr>
              <a:t>(incl. exploring synergies with Higgs Factories &amp; neutrino experiments)</a:t>
            </a:r>
          </a:p>
          <a:p>
            <a:pPr algn="ctr"/>
            <a:endParaRPr lang="en-BE" dirty="0">
              <a:latin typeface="+mn-lt"/>
            </a:endParaRPr>
          </a:p>
        </p:txBody>
      </p:sp>
    </p:spTree>
    <p:extLst>
      <p:ext uri="{BB962C8B-B14F-4D97-AF65-F5344CB8AC3E}">
        <p14:creationId xmlns:p14="http://schemas.microsoft.com/office/powerpoint/2010/main" val="9494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24</a:t>
            </a:fld>
            <a:endParaRPr lang="en-US" dirty="0">
              <a:solidFill>
                <a:prstClr val="black">
                  <a:tint val="75000"/>
                </a:prstClr>
              </a:solidFill>
              <a:latin typeface="Calibri"/>
              <a:ea typeface="+mn-ea"/>
              <a:cs typeface="+mn-cs"/>
            </a:endParaRPr>
          </a:p>
        </p:txBody>
      </p:sp>
      <p:sp>
        <p:nvSpPr>
          <p:cNvPr id="23" name="TextBox 22">
            <a:extLst>
              <a:ext uri="{FF2B5EF4-FFF2-40B4-BE49-F238E27FC236}">
                <a16:creationId xmlns:a16="http://schemas.microsoft.com/office/drawing/2014/main" id="{D81795D4-FFC9-3B4D-9BD0-B42EBC0BEB4A}"/>
              </a:ext>
            </a:extLst>
          </p:cNvPr>
          <p:cNvSpPr txBox="1"/>
          <p:nvPr/>
        </p:nvSpPr>
        <p:spPr>
          <a:xfrm>
            <a:off x="5334000" y="4655463"/>
            <a:ext cx="3657600" cy="430887"/>
          </a:xfrm>
          <a:prstGeom prst="rect">
            <a:avLst/>
          </a:prstGeom>
          <a:noFill/>
        </p:spPr>
        <p:txBody>
          <a:bodyPr wrap="square" rtlCol="0">
            <a:spAutoFit/>
          </a:bodyPr>
          <a:lstStyle/>
          <a:p>
            <a:pPr algn="ctr"/>
            <a:r>
              <a:rPr lang="en-GB" sz="1100" dirty="0">
                <a:solidFill>
                  <a:schemeClr val="accent6">
                    <a:lumMod val="75000"/>
                  </a:schemeClr>
                </a:solidFill>
              </a:rPr>
              <a:t>Physics themes of the Open Symposium of the European Strategy for Particle Physics in Granada</a:t>
            </a:r>
            <a:endParaRPr lang="en-BE" sz="1100" dirty="0">
              <a:solidFill>
                <a:schemeClr val="accent6">
                  <a:lumMod val="75000"/>
                </a:schemeClr>
              </a:solidFill>
            </a:endParaRPr>
          </a:p>
        </p:txBody>
      </p:sp>
      <p:sp>
        <p:nvSpPr>
          <p:cNvPr id="24" name="TextBox 23">
            <a:extLst>
              <a:ext uri="{FF2B5EF4-FFF2-40B4-BE49-F238E27FC236}">
                <a16:creationId xmlns:a16="http://schemas.microsoft.com/office/drawing/2014/main" id="{AF4D4887-F97A-804E-896C-258CB692FAE3}"/>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Principle collider avenues to seek new phenomena</a:t>
            </a:r>
          </a:p>
        </p:txBody>
      </p:sp>
      <p:pic>
        <p:nvPicPr>
          <p:cNvPr id="2" name="Picture 1">
            <a:extLst>
              <a:ext uri="{FF2B5EF4-FFF2-40B4-BE49-F238E27FC236}">
                <a16:creationId xmlns:a16="http://schemas.microsoft.com/office/drawing/2014/main" id="{D33E8BD8-8C64-DE42-A4B0-07396975AB26}"/>
              </a:ext>
            </a:extLst>
          </p:cNvPr>
          <p:cNvPicPr>
            <a:picLocks noChangeAspect="1"/>
          </p:cNvPicPr>
          <p:nvPr/>
        </p:nvPicPr>
        <p:blipFill>
          <a:blip r:embed="rId3"/>
          <a:stretch>
            <a:fillRect/>
          </a:stretch>
        </p:blipFill>
        <p:spPr>
          <a:xfrm>
            <a:off x="4876800" y="1111250"/>
            <a:ext cx="4155861" cy="3517900"/>
          </a:xfrm>
          <a:prstGeom prst="rect">
            <a:avLst/>
          </a:prstGeom>
        </p:spPr>
      </p:pic>
      <p:sp>
        <p:nvSpPr>
          <p:cNvPr id="3" name="TextBox 2">
            <a:extLst>
              <a:ext uri="{FF2B5EF4-FFF2-40B4-BE49-F238E27FC236}">
                <a16:creationId xmlns:a16="http://schemas.microsoft.com/office/drawing/2014/main" id="{BA705BE6-1717-C246-90D8-54811EBFE3A4}"/>
              </a:ext>
            </a:extLst>
          </p:cNvPr>
          <p:cNvSpPr txBox="1"/>
          <p:nvPr/>
        </p:nvSpPr>
        <p:spPr>
          <a:xfrm>
            <a:off x="250064" y="1504950"/>
            <a:ext cx="4321935" cy="1415772"/>
          </a:xfrm>
          <a:prstGeom prst="rect">
            <a:avLst/>
          </a:prstGeom>
          <a:noFill/>
        </p:spPr>
        <p:txBody>
          <a:bodyPr wrap="square" rtlCol="0">
            <a:spAutoFit/>
          </a:bodyPr>
          <a:lstStyle/>
          <a:p>
            <a:pPr algn="ctr"/>
            <a:r>
              <a:rPr lang="en-BE" dirty="0">
                <a:latin typeface="+mn-lt"/>
              </a:rPr>
              <a:t>Open questions relate to several physics phenomena that can be captures in 6 principle categories </a:t>
            </a:r>
          </a:p>
          <a:p>
            <a:pPr algn="ctr"/>
            <a:endParaRPr lang="en-BE" dirty="0">
              <a:solidFill>
                <a:srgbClr val="C00000"/>
              </a:solidFill>
              <a:latin typeface="+mn-lt"/>
            </a:endParaRPr>
          </a:p>
          <a:p>
            <a:pPr algn="ctr"/>
            <a:r>
              <a:rPr lang="en-BE" sz="1400" i="1" dirty="0">
                <a:solidFill>
                  <a:schemeClr val="bg2">
                    <a:lumMod val="50000"/>
                  </a:schemeClr>
                </a:solidFill>
                <a:latin typeface="+mn-lt"/>
              </a:rPr>
              <a:t>(surely other sets could be used as well)</a:t>
            </a:r>
          </a:p>
        </p:txBody>
      </p:sp>
    </p:spTree>
    <p:extLst>
      <p:ext uri="{BB962C8B-B14F-4D97-AF65-F5344CB8AC3E}">
        <p14:creationId xmlns:p14="http://schemas.microsoft.com/office/powerpoint/2010/main" val="3422702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25</a:t>
            </a:fld>
            <a:endParaRPr lang="en-US" dirty="0">
              <a:solidFill>
                <a:prstClr val="black">
                  <a:tint val="75000"/>
                </a:prstClr>
              </a:solidFill>
              <a:latin typeface="Calibri"/>
              <a:ea typeface="+mn-ea"/>
              <a:cs typeface="+mn-cs"/>
            </a:endParaRPr>
          </a:p>
        </p:txBody>
      </p:sp>
      <p:sp>
        <p:nvSpPr>
          <p:cNvPr id="23" name="TextBox 22">
            <a:extLst>
              <a:ext uri="{FF2B5EF4-FFF2-40B4-BE49-F238E27FC236}">
                <a16:creationId xmlns:a16="http://schemas.microsoft.com/office/drawing/2014/main" id="{D81795D4-FFC9-3B4D-9BD0-B42EBC0BEB4A}"/>
              </a:ext>
            </a:extLst>
          </p:cNvPr>
          <p:cNvSpPr txBox="1"/>
          <p:nvPr/>
        </p:nvSpPr>
        <p:spPr>
          <a:xfrm>
            <a:off x="5334000" y="4655463"/>
            <a:ext cx="3657600" cy="430887"/>
          </a:xfrm>
          <a:prstGeom prst="rect">
            <a:avLst/>
          </a:prstGeom>
          <a:noFill/>
        </p:spPr>
        <p:txBody>
          <a:bodyPr wrap="square" rtlCol="0">
            <a:spAutoFit/>
          </a:bodyPr>
          <a:lstStyle/>
          <a:p>
            <a:pPr algn="ctr"/>
            <a:r>
              <a:rPr lang="en-GB" sz="1100" dirty="0">
                <a:solidFill>
                  <a:schemeClr val="accent6">
                    <a:lumMod val="75000"/>
                  </a:schemeClr>
                </a:solidFill>
              </a:rPr>
              <a:t>Physics themes of the Open Symposium of the European Strategy for Particle Physics in Granada</a:t>
            </a:r>
            <a:endParaRPr lang="en-BE" sz="1100" dirty="0">
              <a:solidFill>
                <a:schemeClr val="accent6">
                  <a:lumMod val="75000"/>
                </a:schemeClr>
              </a:solidFill>
            </a:endParaRPr>
          </a:p>
        </p:txBody>
      </p:sp>
      <p:sp>
        <p:nvSpPr>
          <p:cNvPr id="24" name="TextBox 23">
            <a:extLst>
              <a:ext uri="{FF2B5EF4-FFF2-40B4-BE49-F238E27FC236}">
                <a16:creationId xmlns:a16="http://schemas.microsoft.com/office/drawing/2014/main" id="{AF4D4887-F97A-804E-896C-258CB692FAE3}"/>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Searching for dark matter with colliders</a:t>
            </a:r>
          </a:p>
        </p:txBody>
      </p:sp>
      <p:pic>
        <p:nvPicPr>
          <p:cNvPr id="2" name="Picture 1">
            <a:extLst>
              <a:ext uri="{FF2B5EF4-FFF2-40B4-BE49-F238E27FC236}">
                <a16:creationId xmlns:a16="http://schemas.microsoft.com/office/drawing/2014/main" id="{D33E8BD8-8C64-DE42-A4B0-07396975AB26}"/>
              </a:ext>
            </a:extLst>
          </p:cNvPr>
          <p:cNvPicPr>
            <a:picLocks noChangeAspect="1"/>
          </p:cNvPicPr>
          <p:nvPr/>
        </p:nvPicPr>
        <p:blipFill>
          <a:blip r:embed="rId3"/>
          <a:stretch>
            <a:fillRect/>
          </a:stretch>
        </p:blipFill>
        <p:spPr>
          <a:xfrm>
            <a:off x="4876800" y="1111250"/>
            <a:ext cx="4155861" cy="3517900"/>
          </a:xfrm>
          <a:prstGeom prst="rect">
            <a:avLst/>
          </a:prstGeom>
        </p:spPr>
      </p:pic>
      <p:sp>
        <p:nvSpPr>
          <p:cNvPr id="6" name="Rounded Rectangle 5">
            <a:extLst>
              <a:ext uri="{FF2B5EF4-FFF2-40B4-BE49-F238E27FC236}">
                <a16:creationId xmlns:a16="http://schemas.microsoft.com/office/drawing/2014/main" id="{FE50AFD0-9B8A-D740-84E9-15936A1CECCB}"/>
              </a:ext>
            </a:extLst>
          </p:cNvPr>
          <p:cNvSpPr/>
          <p:nvPr/>
        </p:nvSpPr>
        <p:spPr>
          <a:xfrm rot="18923095">
            <a:off x="4589179" y="1721439"/>
            <a:ext cx="1524000" cy="457200"/>
          </a:xfrm>
          <a:prstGeom prst="roundRect">
            <a:avLst/>
          </a:prstGeom>
          <a:solidFill>
            <a:srgbClr val="BDD7EE">
              <a:alpha val="30980"/>
            </a:srgb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8" name="TextBox 7">
            <a:extLst>
              <a:ext uri="{FF2B5EF4-FFF2-40B4-BE49-F238E27FC236}">
                <a16:creationId xmlns:a16="http://schemas.microsoft.com/office/drawing/2014/main" id="{2C1E854B-9AFB-4A46-A339-6A8A8A1751D3}"/>
              </a:ext>
            </a:extLst>
          </p:cNvPr>
          <p:cNvSpPr txBox="1"/>
          <p:nvPr/>
        </p:nvSpPr>
        <p:spPr>
          <a:xfrm>
            <a:off x="228600" y="742950"/>
            <a:ext cx="8915400" cy="369332"/>
          </a:xfrm>
          <a:prstGeom prst="rect">
            <a:avLst/>
          </a:prstGeom>
          <a:noFill/>
        </p:spPr>
        <p:txBody>
          <a:bodyPr wrap="square" rtlCol="0">
            <a:spAutoFit/>
          </a:bodyPr>
          <a:lstStyle/>
          <a:p>
            <a:pPr lvl="0"/>
            <a:r>
              <a:rPr lang="en-US" dirty="0">
                <a:latin typeface="+mn-lt"/>
              </a:rPr>
              <a:t>The assumption of Thermal Equilibrium in the early Universe narrows the viable mass range</a:t>
            </a:r>
          </a:p>
        </p:txBody>
      </p:sp>
      <p:pic>
        <p:nvPicPr>
          <p:cNvPr id="17" name="Picture 16">
            <a:extLst>
              <a:ext uri="{FF2B5EF4-FFF2-40B4-BE49-F238E27FC236}">
                <a16:creationId xmlns:a16="http://schemas.microsoft.com/office/drawing/2014/main" id="{0900E192-7C53-9940-B6AC-DFB214B55DB9}"/>
              </a:ext>
            </a:extLst>
          </p:cNvPr>
          <p:cNvPicPr>
            <a:picLocks noChangeAspect="1"/>
          </p:cNvPicPr>
          <p:nvPr/>
        </p:nvPicPr>
        <p:blipFill>
          <a:blip r:embed="rId4"/>
          <a:stretch>
            <a:fillRect/>
          </a:stretch>
        </p:blipFill>
        <p:spPr>
          <a:xfrm>
            <a:off x="206062" y="1480092"/>
            <a:ext cx="4442138" cy="2406735"/>
          </a:xfrm>
          <a:prstGeom prst="rect">
            <a:avLst/>
          </a:prstGeom>
        </p:spPr>
      </p:pic>
      <p:cxnSp>
        <p:nvCxnSpPr>
          <p:cNvPr id="20" name="Straight Arrow Connector 19">
            <a:extLst>
              <a:ext uri="{FF2B5EF4-FFF2-40B4-BE49-F238E27FC236}">
                <a16:creationId xmlns:a16="http://schemas.microsoft.com/office/drawing/2014/main" id="{0DD477F2-EE39-1F46-8012-586AE29F47E1}"/>
              </a:ext>
            </a:extLst>
          </p:cNvPr>
          <p:cNvCxnSpPr>
            <a:cxnSpLocks/>
            <a:endCxn id="17" idx="2"/>
          </p:cNvCxnSpPr>
          <p:nvPr/>
        </p:nvCxnSpPr>
        <p:spPr>
          <a:xfrm flipV="1">
            <a:off x="2427131" y="3886827"/>
            <a:ext cx="0" cy="513723"/>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F61F857-7F8D-E74C-A45F-8114BE7C2E97}"/>
              </a:ext>
            </a:extLst>
          </p:cNvPr>
          <p:cNvSpPr txBox="1"/>
          <p:nvPr/>
        </p:nvSpPr>
        <p:spPr>
          <a:xfrm>
            <a:off x="2519662" y="3945514"/>
            <a:ext cx="945195"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600" i="1" dirty="0">
                <a:solidFill>
                  <a:srgbClr val="C00000"/>
                </a:solidFill>
                <a:latin typeface="+mn-lt"/>
              </a:rPr>
              <a:t>mediator</a:t>
            </a:r>
            <a:endParaRPr kumimoji="0" lang="en-US" sz="1600" b="0" i="1" u="none" strike="noStrike" kern="1200" cap="none" spc="0" normalizeH="0" baseline="0" noProof="0" dirty="0">
              <a:ln>
                <a:noFill/>
              </a:ln>
              <a:solidFill>
                <a:srgbClr val="C00000"/>
              </a:solidFill>
              <a:effectLst/>
              <a:uLnTx/>
              <a:uFillTx/>
              <a:latin typeface="+mn-lt"/>
              <a:ea typeface="ＭＳ Ｐゴシック" charset="0"/>
            </a:endParaRPr>
          </a:p>
        </p:txBody>
      </p:sp>
      <p:sp>
        <p:nvSpPr>
          <p:cNvPr id="16" name="TextBox 15">
            <a:extLst>
              <a:ext uri="{FF2B5EF4-FFF2-40B4-BE49-F238E27FC236}">
                <a16:creationId xmlns:a16="http://schemas.microsoft.com/office/drawing/2014/main" id="{AC14A7C9-2D65-FC45-AFD7-AD6F14439214}"/>
              </a:ext>
            </a:extLst>
          </p:cNvPr>
          <p:cNvSpPr txBox="1"/>
          <p:nvPr/>
        </p:nvSpPr>
        <p:spPr>
          <a:xfrm>
            <a:off x="1600200" y="4476750"/>
            <a:ext cx="1690335" cy="369332"/>
          </a:xfrm>
          <a:prstGeom prst="rect">
            <a:avLst/>
          </a:prstGeom>
          <a:noFill/>
        </p:spPr>
        <p:txBody>
          <a:bodyPr wrap="none" rtlCol="0">
            <a:spAutoFit/>
          </a:bodyPr>
          <a:lstStyle/>
          <a:p>
            <a:r>
              <a:rPr lang="en-BE" dirty="0">
                <a:latin typeface="+mn-lt"/>
              </a:rPr>
              <a:t>Standard Model</a:t>
            </a:r>
          </a:p>
        </p:txBody>
      </p:sp>
    </p:spTree>
    <p:extLst>
      <p:ext uri="{BB962C8B-B14F-4D97-AF65-F5344CB8AC3E}">
        <p14:creationId xmlns:p14="http://schemas.microsoft.com/office/powerpoint/2010/main" val="3780820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26</a:t>
            </a:fld>
            <a:endParaRPr lang="en-US" dirty="0">
              <a:solidFill>
                <a:prstClr val="black">
                  <a:tint val="75000"/>
                </a:prstClr>
              </a:solidFill>
              <a:latin typeface="Calibri"/>
              <a:ea typeface="+mn-ea"/>
              <a:cs typeface="+mn-cs"/>
            </a:endParaRPr>
          </a:p>
        </p:txBody>
      </p:sp>
      <p:sp>
        <p:nvSpPr>
          <p:cNvPr id="8" name="TextBox 7">
            <a:extLst>
              <a:ext uri="{FF2B5EF4-FFF2-40B4-BE49-F238E27FC236}">
                <a16:creationId xmlns:a16="http://schemas.microsoft.com/office/drawing/2014/main" id="{2C1E854B-9AFB-4A46-A339-6A8A8A1751D3}"/>
              </a:ext>
            </a:extLst>
          </p:cNvPr>
          <p:cNvSpPr txBox="1"/>
          <p:nvPr/>
        </p:nvSpPr>
        <p:spPr>
          <a:xfrm>
            <a:off x="228600" y="742950"/>
            <a:ext cx="8915400" cy="369332"/>
          </a:xfrm>
          <a:prstGeom prst="rect">
            <a:avLst/>
          </a:prstGeom>
          <a:noFill/>
        </p:spPr>
        <p:txBody>
          <a:bodyPr wrap="square" rtlCol="0">
            <a:spAutoFit/>
          </a:bodyPr>
          <a:lstStyle/>
          <a:p>
            <a:pPr lvl="0"/>
            <a:r>
              <a:rPr lang="en-US" u="sng" dirty="0">
                <a:latin typeface="+mn-lt"/>
              </a:rPr>
              <a:t>Thermal WIMPs:</a:t>
            </a:r>
            <a:r>
              <a:rPr lang="en-US" dirty="0">
                <a:latin typeface="+mn-lt"/>
              </a:rPr>
              <a:t> simplified DM models with one DM particle and one mediator</a:t>
            </a:r>
            <a:endParaRPr lang="en-BE" dirty="0">
              <a:latin typeface="+mn-lt"/>
            </a:endParaRPr>
          </a:p>
        </p:txBody>
      </p:sp>
      <p:pic>
        <p:nvPicPr>
          <p:cNvPr id="3" name="Picture 2">
            <a:extLst>
              <a:ext uri="{FF2B5EF4-FFF2-40B4-BE49-F238E27FC236}">
                <a16:creationId xmlns:a16="http://schemas.microsoft.com/office/drawing/2014/main" id="{0B932994-ED59-5041-9464-1A32B3953B35}"/>
              </a:ext>
            </a:extLst>
          </p:cNvPr>
          <p:cNvPicPr>
            <a:picLocks noChangeAspect="1"/>
          </p:cNvPicPr>
          <p:nvPr/>
        </p:nvPicPr>
        <p:blipFill rotWithShape="1">
          <a:blip r:embed="rId3"/>
          <a:srcRect r="50549"/>
          <a:stretch/>
        </p:blipFill>
        <p:spPr>
          <a:xfrm>
            <a:off x="272735" y="1481731"/>
            <a:ext cx="2637102" cy="1974958"/>
          </a:xfrm>
          <a:prstGeom prst="rect">
            <a:avLst/>
          </a:prstGeom>
        </p:spPr>
      </p:pic>
      <p:sp>
        <p:nvSpPr>
          <p:cNvPr id="4" name="TextBox 3">
            <a:extLst>
              <a:ext uri="{FF2B5EF4-FFF2-40B4-BE49-F238E27FC236}">
                <a16:creationId xmlns:a16="http://schemas.microsoft.com/office/drawing/2014/main" id="{66BE24EA-D868-3149-BAFF-411062632D97}"/>
              </a:ext>
            </a:extLst>
          </p:cNvPr>
          <p:cNvSpPr txBox="1"/>
          <p:nvPr/>
        </p:nvSpPr>
        <p:spPr>
          <a:xfrm>
            <a:off x="2306158" y="2847089"/>
            <a:ext cx="622286" cy="246221"/>
          </a:xfrm>
          <a:prstGeom prst="rect">
            <a:avLst/>
          </a:prstGeom>
          <a:noFill/>
        </p:spPr>
        <p:txBody>
          <a:bodyPr wrap="none" rtlCol="0">
            <a:spAutoFit/>
          </a:bodyPr>
          <a:lstStyle/>
          <a:p>
            <a:r>
              <a:rPr lang="en-GB" sz="1000" dirty="0">
                <a:solidFill>
                  <a:srgbClr val="C00000"/>
                </a:solidFill>
                <a:latin typeface="+mn-lt"/>
              </a:rPr>
              <a:t>s</a:t>
            </a:r>
            <a:r>
              <a:rPr lang="en-BE" sz="1000" dirty="0">
                <a:solidFill>
                  <a:srgbClr val="C00000"/>
                </a:solidFill>
                <a:latin typeface="+mn-lt"/>
              </a:rPr>
              <a:t>pin-1 Z’</a:t>
            </a:r>
          </a:p>
        </p:txBody>
      </p:sp>
      <p:pic>
        <p:nvPicPr>
          <p:cNvPr id="9" name="Picture 8">
            <a:extLst>
              <a:ext uri="{FF2B5EF4-FFF2-40B4-BE49-F238E27FC236}">
                <a16:creationId xmlns:a16="http://schemas.microsoft.com/office/drawing/2014/main" id="{F768FB65-A490-7349-8C2B-3931C3243436}"/>
              </a:ext>
            </a:extLst>
          </p:cNvPr>
          <p:cNvPicPr>
            <a:picLocks noChangeAspect="1"/>
          </p:cNvPicPr>
          <p:nvPr/>
        </p:nvPicPr>
        <p:blipFill>
          <a:blip r:embed="rId4"/>
          <a:stretch>
            <a:fillRect/>
          </a:stretch>
        </p:blipFill>
        <p:spPr>
          <a:xfrm>
            <a:off x="3037841" y="1704089"/>
            <a:ext cx="620683" cy="458034"/>
          </a:xfrm>
          <a:prstGeom prst="rect">
            <a:avLst/>
          </a:prstGeom>
        </p:spPr>
      </p:pic>
      <p:pic>
        <p:nvPicPr>
          <p:cNvPr id="11" name="Picture 10">
            <a:extLst>
              <a:ext uri="{FF2B5EF4-FFF2-40B4-BE49-F238E27FC236}">
                <a16:creationId xmlns:a16="http://schemas.microsoft.com/office/drawing/2014/main" id="{3637B37F-241C-634D-91B9-84C94B571151}"/>
              </a:ext>
            </a:extLst>
          </p:cNvPr>
          <p:cNvPicPr>
            <a:picLocks noChangeAspect="1"/>
          </p:cNvPicPr>
          <p:nvPr/>
        </p:nvPicPr>
        <p:blipFill>
          <a:blip r:embed="rId5"/>
          <a:stretch>
            <a:fillRect/>
          </a:stretch>
        </p:blipFill>
        <p:spPr>
          <a:xfrm>
            <a:off x="3772576" y="1704089"/>
            <a:ext cx="699247" cy="514350"/>
          </a:xfrm>
          <a:prstGeom prst="rect">
            <a:avLst/>
          </a:prstGeom>
        </p:spPr>
      </p:pic>
      <p:pic>
        <p:nvPicPr>
          <p:cNvPr id="13" name="Picture 12">
            <a:extLst>
              <a:ext uri="{FF2B5EF4-FFF2-40B4-BE49-F238E27FC236}">
                <a16:creationId xmlns:a16="http://schemas.microsoft.com/office/drawing/2014/main" id="{C70B09C1-B68B-2C44-9256-C562DBA58245}"/>
              </a:ext>
            </a:extLst>
          </p:cNvPr>
          <p:cNvPicPr>
            <a:picLocks noChangeAspect="1"/>
          </p:cNvPicPr>
          <p:nvPr/>
        </p:nvPicPr>
        <p:blipFill>
          <a:blip r:embed="rId6"/>
          <a:stretch>
            <a:fillRect/>
          </a:stretch>
        </p:blipFill>
        <p:spPr>
          <a:xfrm>
            <a:off x="3301685" y="2621976"/>
            <a:ext cx="552450" cy="413629"/>
          </a:xfrm>
          <a:prstGeom prst="rect">
            <a:avLst/>
          </a:prstGeom>
        </p:spPr>
      </p:pic>
      <p:sp>
        <p:nvSpPr>
          <p:cNvPr id="15" name="TextBox 14">
            <a:extLst>
              <a:ext uri="{FF2B5EF4-FFF2-40B4-BE49-F238E27FC236}">
                <a16:creationId xmlns:a16="http://schemas.microsoft.com/office/drawing/2014/main" id="{60A52D7B-FA73-4647-A285-0396708F3D79}"/>
              </a:ext>
            </a:extLst>
          </p:cNvPr>
          <p:cNvSpPr txBox="1"/>
          <p:nvPr/>
        </p:nvSpPr>
        <p:spPr>
          <a:xfrm>
            <a:off x="2147535" y="1323089"/>
            <a:ext cx="824265" cy="261610"/>
          </a:xfrm>
          <a:prstGeom prst="rect">
            <a:avLst/>
          </a:prstGeom>
          <a:noFill/>
        </p:spPr>
        <p:txBody>
          <a:bodyPr wrap="none" rtlCol="0">
            <a:spAutoFit/>
          </a:bodyPr>
          <a:lstStyle/>
          <a:p>
            <a:r>
              <a:rPr lang="en-US" sz="1100" dirty="0"/>
              <a:t>(</a:t>
            </a:r>
            <a:r>
              <a:rPr lang="en-GB" sz="1100" dirty="0">
                <a:solidFill>
                  <a:prstClr val="black"/>
                </a:solidFill>
                <a:latin typeface="Calibri"/>
              </a:rPr>
              <a:t>m</a:t>
            </a:r>
            <a:r>
              <a:rPr lang="en-BE" sz="1100" baseline="-25000" dirty="0">
                <a:solidFill>
                  <a:prstClr val="black"/>
                </a:solidFill>
                <a:latin typeface="Symbol" pitchFamily="2" charset="2"/>
              </a:rPr>
              <a:t>c</a:t>
            </a:r>
            <a:r>
              <a:rPr lang="en-BE" sz="1100" dirty="0">
                <a:solidFill>
                  <a:prstClr val="black"/>
                </a:solidFill>
                <a:latin typeface="Calibri"/>
              </a:rPr>
              <a:t>=1GeV</a:t>
            </a:r>
            <a:r>
              <a:rPr lang="en-US" sz="1100" dirty="0"/>
              <a:t>)</a:t>
            </a:r>
            <a:endParaRPr lang="en-BE" sz="1100" dirty="0"/>
          </a:p>
        </p:txBody>
      </p:sp>
      <p:sp>
        <p:nvSpPr>
          <p:cNvPr id="17" name="Oval 16">
            <a:extLst>
              <a:ext uri="{FF2B5EF4-FFF2-40B4-BE49-F238E27FC236}">
                <a16:creationId xmlns:a16="http://schemas.microsoft.com/office/drawing/2014/main" id="{8B68AE7E-4801-C448-83E9-696EFC37AAE5}"/>
              </a:ext>
            </a:extLst>
          </p:cNvPr>
          <p:cNvSpPr/>
          <p:nvPr/>
        </p:nvSpPr>
        <p:spPr>
          <a:xfrm>
            <a:off x="2558735" y="2313689"/>
            <a:ext cx="369709" cy="152400"/>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1" name="Oval 20">
            <a:extLst>
              <a:ext uri="{FF2B5EF4-FFF2-40B4-BE49-F238E27FC236}">
                <a16:creationId xmlns:a16="http://schemas.microsoft.com/office/drawing/2014/main" id="{1C213F32-B126-4641-8545-BF21FF22D35F}"/>
              </a:ext>
            </a:extLst>
          </p:cNvPr>
          <p:cNvSpPr/>
          <p:nvPr/>
        </p:nvSpPr>
        <p:spPr>
          <a:xfrm>
            <a:off x="2558735" y="2466089"/>
            <a:ext cx="369709" cy="1524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TextBox 18">
            <a:extLst>
              <a:ext uri="{FF2B5EF4-FFF2-40B4-BE49-F238E27FC236}">
                <a16:creationId xmlns:a16="http://schemas.microsoft.com/office/drawing/2014/main" id="{AF914F10-90CB-BD4B-BCAC-4CFDD8CCDD78}"/>
              </a:ext>
            </a:extLst>
          </p:cNvPr>
          <p:cNvSpPr txBox="1"/>
          <p:nvPr/>
        </p:nvSpPr>
        <p:spPr>
          <a:xfrm>
            <a:off x="2871174" y="2237489"/>
            <a:ext cx="982961" cy="184666"/>
          </a:xfrm>
          <a:prstGeom prst="rect">
            <a:avLst/>
          </a:prstGeom>
          <a:noFill/>
        </p:spPr>
        <p:txBody>
          <a:bodyPr wrap="none" rtlCol="0">
            <a:spAutoFit/>
          </a:bodyPr>
          <a:lstStyle/>
          <a:p>
            <a:r>
              <a:rPr lang="en-GB" sz="600" dirty="0">
                <a:solidFill>
                  <a:schemeClr val="accent5"/>
                </a:solidFill>
              </a:rPr>
              <a:t>q</a:t>
            </a:r>
            <a:r>
              <a:rPr lang="en-BE" sz="600" dirty="0">
                <a:solidFill>
                  <a:schemeClr val="accent5"/>
                </a:solidFill>
              </a:rPr>
              <a:t>uark-only interaction</a:t>
            </a:r>
          </a:p>
        </p:txBody>
      </p:sp>
      <p:sp>
        <p:nvSpPr>
          <p:cNvPr id="25" name="TextBox 24">
            <a:extLst>
              <a:ext uri="{FF2B5EF4-FFF2-40B4-BE49-F238E27FC236}">
                <a16:creationId xmlns:a16="http://schemas.microsoft.com/office/drawing/2014/main" id="{E9FB4FFB-12F2-1140-AEE5-7738D800384C}"/>
              </a:ext>
            </a:extLst>
          </p:cNvPr>
          <p:cNvSpPr txBox="1"/>
          <p:nvPr/>
        </p:nvSpPr>
        <p:spPr>
          <a:xfrm>
            <a:off x="2863535" y="2433823"/>
            <a:ext cx="994183" cy="184666"/>
          </a:xfrm>
          <a:prstGeom prst="rect">
            <a:avLst/>
          </a:prstGeom>
          <a:noFill/>
        </p:spPr>
        <p:txBody>
          <a:bodyPr wrap="none" rtlCol="0">
            <a:spAutoFit/>
          </a:bodyPr>
          <a:lstStyle/>
          <a:p>
            <a:r>
              <a:rPr lang="en-GB" sz="600" dirty="0">
                <a:solidFill>
                  <a:schemeClr val="accent2"/>
                </a:solidFill>
              </a:rPr>
              <a:t>lepton</a:t>
            </a:r>
            <a:r>
              <a:rPr lang="en-BE" sz="600" dirty="0">
                <a:solidFill>
                  <a:schemeClr val="accent2"/>
                </a:solidFill>
              </a:rPr>
              <a:t>-only interaction</a:t>
            </a:r>
          </a:p>
        </p:txBody>
      </p:sp>
      <p:sp>
        <p:nvSpPr>
          <p:cNvPr id="20" name="Rounded Rectangle 19">
            <a:extLst>
              <a:ext uri="{FF2B5EF4-FFF2-40B4-BE49-F238E27FC236}">
                <a16:creationId xmlns:a16="http://schemas.microsoft.com/office/drawing/2014/main" id="{FD64D7EC-67D1-2C4D-B21F-CC187F0D2E18}"/>
              </a:ext>
            </a:extLst>
          </p:cNvPr>
          <p:cNvSpPr/>
          <p:nvPr/>
        </p:nvSpPr>
        <p:spPr>
          <a:xfrm>
            <a:off x="4267200" y="2018466"/>
            <a:ext cx="204624" cy="199973"/>
          </a:xfrm>
          <a:prstGeom prst="roundRect">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7" name="Rounded Rectangle 26">
            <a:extLst>
              <a:ext uri="{FF2B5EF4-FFF2-40B4-BE49-F238E27FC236}">
                <a16:creationId xmlns:a16="http://schemas.microsoft.com/office/drawing/2014/main" id="{21274524-981E-BE45-971F-481F4D738CAF}"/>
              </a:ext>
            </a:extLst>
          </p:cNvPr>
          <p:cNvSpPr/>
          <p:nvPr/>
        </p:nvSpPr>
        <p:spPr>
          <a:xfrm>
            <a:off x="3660549" y="2889732"/>
            <a:ext cx="225651" cy="145873"/>
          </a:xfrm>
          <a:prstGeom prst="roundRect">
            <a:avLst/>
          </a:prstGeom>
          <a:no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Rounded Rectangle 27">
            <a:extLst>
              <a:ext uri="{FF2B5EF4-FFF2-40B4-BE49-F238E27FC236}">
                <a16:creationId xmlns:a16="http://schemas.microsoft.com/office/drawing/2014/main" id="{B7BEF062-0B70-BC46-9C25-9711562A1C49}"/>
              </a:ext>
            </a:extLst>
          </p:cNvPr>
          <p:cNvSpPr/>
          <p:nvPr/>
        </p:nvSpPr>
        <p:spPr>
          <a:xfrm>
            <a:off x="2222810" y="2144552"/>
            <a:ext cx="369708" cy="184666"/>
          </a:xfrm>
          <a:prstGeom prst="roundRect">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9" name="Rounded Rectangle 28">
            <a:extLst>
              <a:ext uri="{FF2B5EF4-FFF2-40B4-BE49-F238E27FC236}">
                <a16:creationId xmlns:a16="http://schemas.microsoft.com/office/drawing/2014/main" id="{17846C57-24F5-7445-A5B0-AB7F72310685}"/>
              </a:ext>
            </a:extLst>
          </p:cNvPr>
          <p:cNvSpPr/>
          <p:nvPr/>
        </p:nvSpPr>
        <p:spPr>
          <a:xfrm>
            <a:off x="1622266" y="2705066"/>
            <a:ext cx="511333" cy="184666"/>
          </a:xfrm>
          <a:prstGeom prst="roundRect">
            <a:avLst/>
          </a:prstGeom>
          <a:no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0" name="TextBox 29">
            <a:extLst>
              <a:ext uri="{FF2B5EF4-FFF2-40B4-BE49-F238E27FC236}">
                <a16:creationId xmlns:a16="http://schemas.microsoft.com/office/drawing/2014/main" id="{20C994BE-2B02-644B-902A-73B03D142FCF}"/>
              </a:ext>
            </a:extLst>
          </p:cNvPr>
          <p:cNvSpPr txBox="1"/>
          <p:nvPr/>
        </p:nvSpPr>
        <p:spPr>
          <a:xfrm>
            <a:off x="806135" y="3843086"/>
            <a:ext cx="2241865" cy="954107"/>
          </a:xfrm>
          <a:prstGeom prst="rect">
            <a:avLst/>
          </a:prstGeom>
          <a:solidFill>
            <a:schemeClr val="accent2">
              <a:lumMod val="20000"/>
              <a:lumOff val="80000"/>
            </a:schemeClr>
          </a:solidFill>
          <a:ln w="28575">
            <a:solidFill>
              <a:srgbClr val="C00000"/>
            </a:solidFill>
          </a:ln>
        </p:spPr>
        <p:txBody>
          <a:bodyPr wrap="square" rtlCol="0">
            <a:spAutoFit/>
          </a:bodyPr>
          <a:lstStyle/>
          <a:p>
            <a:pPr algn="ctr"/>
            <a:r>
              <a:rPr lang="en-GB" sz="1400" dirty="0">
                <a:latin typeface="+mn-lt"/>
              </a:rPr>
              <a:t>C</a:t>
            </a:r>
            <a:r>
              <a:rPr lang="en-BE" sz="1400" dirty="0">
                <a:latin typeface="+mn-lt"/>
              </a:rPr>
              <a:t>omplementarity: </a:t>
            </a:r>
          </a:p>
          <a:p>
            <a:pPr algn="ctr"/>
            <a:r>
              <a:rPr lang="en-BE" sz="1400" dirty="0">
                <a:solidFill>
                  <a:srgbClr val="C00000"/>
                </a:solidFill>
                <a:latin typeface="+mn-lt"/>
              </a:rPr>
              <a:t>lepton </a:t>
            </a:r>
          </a:p>
          <a:p>
            <a:pPr algn="ctr"/>
            <a:r>
              <a:rPr lang="en-BE" sz="1400" dirty="0">
                <a:solidFill>
                  <a:srgbClr val="C00000"/>
                </a:solidFill>
                <a:latin typeface="+mn-lt"/>
              </a:rPr>
              <a:t>and </a:t>
            </a:r>
          </a:p>
          <a:p>
            <a:pPr algn="ctr"/>
            <a:r>
              <a:rPr lang="en-BE" sz="1400" dirty="0">
                <a:solidFill>
                  <a:srgbClr val="C00000"/>
                </a:solidFill>
                <a:latin typeface="+mn-lt"/>
              </a:rPr>
              <a:t>proton colliders</a:t>
            </a:r>
          </a:p>
        </p:txBody>
      </p:sp>
      <p:sp>
        <p:nvSpPr>
          <p:cNvPr id="31" name="TextBox 30">
            <a:extLst>
              <a:ext uri="{FF2B5EF4-FFF2-40B4-BE49-F238E27FC236}">
                <a16:creationId xmlns:a16="http://schemas.microsoft.com/office/drawing/2014/main" id="{AB6C64F2-7EA6-BE40-8EAF-AE1004BE2092}"/>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Searching for dark matter with colliders</a:t>
            </a:r>
          </a:p>
        </p:txBody>
      </p:sp>
    </p:spTree>
    <p:extLst>
      <p:ext uri="{BB962C8B-B14F-4D97-AF65-F5344CB8AC3E}">
        <p14:creationId xmlns:p14="http://schemas.microsoft.com/office/powerpoint/2010/main" val="1544297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27</a:t>
            </a:fld>
            <a:endParaRPr lang="en-US" dirty="0">
              <a:solidFill>
                <a:prstClr val="black">
                  <a:tint val="75000"/>
                </a:prstClr>
              </a:solidFill>
              <a:latin typeface="Calibri"/>
              <a:ea typeface="+mn-ea"/>
              <a:cs typeface="+mn-cs"/>
            </a:endParaRPr>
          </a:p>
        </p:txBody>
      </p:sp>
      <p:sp>
        <p:nvSpPr>
          <p:cNvPr id="8" name="TextBox 7">
            <a:extLst>
              <a:ext uri="{FF2B5EF4-FFF2-40B4-BE49-F238E27FC236}">
                <a16:creationId xmlns:a16="http://schemas.microsoft.com/office/drawing/2014/main" id="{2C1E854B-9AFB-4A46-A339-6A8A8A1751D3}"/>
              </a:ext>
            </a:extLst>
          </p:cNvPr>
          <p:cNvSpPr txBox="1"/>
          <p:nvPr/>
        </p:nvSpPr>
        <p:spPr>
          <a:xfrm>
            <a:off x="228600" y="742950"/>
            <a:ext cx="8915400" cy="369332"/>
          </a:xfrm>
          <a:prstGeom prst="rect">
            <a:avLst/>
          </a:prstGeom>
          <a:noFill/>
        </p:spPr>
        <p:txBody>
          <a:bodyPr wrap="square" rtlCol="0">
            <a:spAutoFit/>
          </a:bodyPr>
          <a:lstStyle/>
          <a:p>
            <a:pPr lvl="0"/>
            <a:r>
              <a:rPr lang="en-US" u="sng" dirty="0">
                <a:latin typeface="+mn-lt"/>
              </a:rPr>
              <a:t>Thermal WIMPs:</a:t>
            </a:r>
            <a:r>
              <a:rPr lang="en-US" dirty="0">
                <a:latin typeface="+mn-lt"/>
              </a:rPr>
              <a:t> simplified DM models with one DM particle and one mediator</a:t>
            </a:r>
            <a:endParaRPr lang="en-BE" dirty="0">
              <a:latin typeface="+mn-lt"/>
            </a:endParaRPr>
          </a:p>
        </p:txBody>
      </p:sp>
      <p:pic>
        <p:nvPicPr>
          <p:cNvPr id="3" name="Picture 2">
            <a:extLst>
              <a:ext uri="{FF2B5EF4-FFF2-40B4-BE49-F238E27FC236}">
                <a16:creationId xmlns:a16="http://schemas.microsoft.com/office/drawing/2014/main" id="{0B932994-ED59-5041-9464-1A32B3953B35}"/>
              </a:ext>
            </a:extLst>
          </p:cNvPr>
          <p:cNvPicPr>
            <a:picLocks noChangeAspect="1"/>
          </p:cNvPicPr>
          <p:nvPr/>
        </p:nvPicPr>
        <p:blipFill rotWithShape="1">
          <a:blip r:embed="rId3"/>
          <a:srcRect r="50549"/>
          <a:stretch/>
        </p:blipFill>
        <p:spPr>
          <a:xfrm>
            <a:off x="272735" y="1481731"/>
            <a:ext cx="2637102" cy="1974958"/>
          </a:xfrm>
          <a:prstGeom prst="rect">
            <a:avLst/>
          </a:prstGeom>
        </p:spPr>
      </p:pic>
      <p:sp>
        <p:nvSpPr>
          <p:cNvPr id="4" name="TextBox 3">
            <a:extLst>
              <a:ext uri="{FF2B5EF4-FFF2-40B4-BE49-F238E27FC236}">
                <a16:creationId xmlns:a16="http://schemas.microsoft.com/office/drawing/2014/main" id="{66BE24EA-D868-3149-BAFF-411062632D97}"/>
              </a:ext>
            </a:extLst>
          </p:cNvPr>
          <p:cNvSpPr txBox="1"/>
          <p:nvPr/>
        </p:nvSpPr>
        <p:spPr>
          <a:xfrm>
            <a:off x="2306158" y="2847089"/>
            <a:ext cx="622286" cy="246221"/>
          </a:xfrm>
          <a:prstGeom prst="rect">
            <a:avLst/>
          </a:prstGeom>
          <a:noFill/>
        </p:spPr>
        <p:txBody>
          <a:bodyPr wrap="none" rtlCol="0">
            <a:spAutoFit/>
          </a:bodyPr>
          <a:lstStyle/>
          <a:p>
            <a:r>
              <a:rPr lang="en-GB" sz="1000" dirty="0">
                <a:solidFill>
                  <a:srgbClr val="C00000"/>
                </a:solidFill>
                <a:latin typeface="+mn-lt"/>
              </a:rPr>
              <a:t>s</a:t>
            </a:r>
            <a:r>
              <a:rPr lang="en-BE" sz="1000" dirty="0">
                <a:solidFill>
                  <a:srgbClr val="C00000"/>
                </a:solidFill>
                <a:latin typeface="+mn-lt"/>
              </a:rPr>
              <a:t>pin-1 Z’</a:t>
            </a:r>
          </a:p>
        </p:txBody>
      </p:sp>
      <p:pic>
        <p:nvPicPr>
          <p:cNvPr id="9" name="Picture 8">
            <a:extLst>
              <a:ext uri="{FF2B5EF4-FFF2-40B4-BE49-F238E27FC236}">
                <a16:creationId xmlns:a16="http://schemas.microsoft.com/office/drawing/2014/main" id="{F768FB65-A490-7349-8C2B-3931C3243436}"/>
              </a:ext>
            </a:extLst>
          </p:cNvPr>
          <p:cNvPicPr>
            <a:picLocks noChangeAspect="1"/>
          </p:cNvPicPr>
          <p:nvPr/>
        </p:nvPicPr>
        <p:blipFill>
          <a:blip r:embed="rId4"/>
          <a:stretch>
            <a:fillRect/>
          </a:stretch>
        </p:blipFill>
        <p:spPr>
          <a:xfrm>
            <a:off x="3037841" y="1704089"/>
            <a:ext cx="620683" cy="458034"/>
          </a:xfrm>
          <a:prstGeom prst="rect">
            <a:avLst/>
          </a:prstGeom>
        </p:spPr>
      </p:pic>
      <p:pic>
        <p:nvPicPr>
          <p:cNvPr id="11" name="Picture 10">
            <a:extLst>
              <a:ext uri="{FF2B5EF4-FFF2-40B4-BE49-F238E27FC236}">
                <a16:creationId xmlns:a16="http://schemas.microsoft.com/office/drawing/2014/main" id="{3637B37F-241C-634D-91B9-84C94B571151}"/>
              </a:ext>
            </a:extLst>
          </p:cNvPr>
          <p:cNvPicPr>
            <a:picLocks noChangeAspect="1"/>
          </p:cNvPicPr>
          <p:nvPr/>
        </p:nvPicPr>
        <p:blipFill>
          <a:blip r:embed="rId5"/>
          <a:stretch>
            <a:fillRect/>
          </a:stretch>
        </p:blipFill>
        <p:spPr>
          <a:xfrm>
            <a:off x="3772576" y="1704089"/>
            <a:ext cx="699247" cy="514350"/>
          </a:xfrm>
          <a:prstGeom prst="rect">
            <a:avLst/>
          </a:prstGeom>
        </p:spPr>
      </p:pic>
      <p:pic>
        <p:nvPicPr>
          <p:cNvPr id="13" name="Picture 12">
            <a:extLst>
              <a:ext uri="{FF2B5EF4-FFF2-40B4-BE49-F238E27FC236}">
                <a16:creationId xmlns:a16="http://schemas.microsoft.com/office/drawing/2014/main" id="{C70B09C1-B68B-2C44-9256-C562DBA58245}"/>
              </a:ext>
            </a:extLst>
          </p:cNvPr>
          <p:cNvPicPr>
            <a:picLocks noChangeAspect="1"/>
          </p:cNvPicPr>
          <p:nvPr/>
        </p:nvPicPr>
        <p:blipFill>
          <a:blip r:embed="rId6"/>
          <a:stretch>
            <a:fillRect/>
          </a:stretch>
        </p:blipFill>
        <p:spPr>
          <a:xfrm>
            <a:off x="3301685" y="2621976"/>
            <a:ext cx="552450" cy="413629"/>
          </a:xfrm>
          <a:prstGeom prst="rect">
            <a:avLst/>
          </a:prstGeom>
        </p:spPr>
      </p:pic>
      <p:sp>
        <p:nvSpPr>
          <p:cNvPr id="15" name="TextBox 14">
            <a:extLst>
              <a:ext uri="{FF2B5EF4-FFF2-40B4-BE49-F238E27FC236}">
                <a16:creationId xmlns:a16="http://schemas.microsoft.com/office/drawing/2014/main" id="{60A52D7B-FA73-4647-A285-0396708F3D79}"/>
              </a:ext>
            </a:extLst>
          </p:cNvPr>
          <p:cNvSpPr txBox="1"/>
          <p:nvPr/>
        </p:nvSpPr>
        <p:spPr>
          <a:xfrm>
            <a:off x="2147535" y="1323089"/>
            <a:ext cx="824265" cy="261610"/>
          </a:xfrm>
          <a:prstGeom prst="rect">
            <a:avLst/>
          </a:prstGeom>
          <a:noFill/>
        </p:spPr>
        <p:txBody>
          <a:bodyPr wrap="none" rtlCol="0">
            <a:spAutoFit/>
          </a:bodyPr>
          <a:lstStyle/>
          <a:p>
            <a:r>
              <a:rPr lang="en-US" sz="1100" dirty="0"/>
              <a:t>(</a:t>
            </a:r>
            <a:r>
              <a:rPr lang="en-GB" sz="1100" dirty="0">
                <a:solidFill>
                  <a:prstClr val="black"/>
                </a:solidFill>
                <a:latin typeface="Calibri"/>
              </a:rPr>
              <a:t>m</a:t>
            </a:r>
            <a:r>
              <a:rPr lang="en-BE" sz="1100" baseline="-25000" dirty="0">
                <a:solidFill>
                  <a:prstClr val="black"/>
                </a:solidFill>
                <a:latin typeface="Symbol" pitchFamily="2" charset="2"/>
              </a:rPr>
              <a:t>c</a:t>
            </a:r>
            <a:r>
              <a:rPr lang="en-BE" sz="1100" dirty="0">
                <a:solidFill>
                  <a:prstClr val="black"/>
                </a:solidFill>
                <a:latin typeface="Calibri"/>
              </a:rPr>
              <a:t>=1GeV</a:t>
            </a:r>
            <a:r>
              <a:rPr lang="en-US" sz="1100" dirty="0"/>
              <a:t>)</a:t>
            </a:r>
            <a:endParaRPr lang="en-BE" sz="1100" dirty="0"/>
          </a:p>
        </p:txBody>
      </p:sp>
      <p:sp>
        <p:nvSpPr>
          <p:cNvPr id="16" name="TextBox 15">
            <a:extLst>
              <a:ext uri="{FF2B5EF4-FFF2-40B4-BE49-F238E27FC236}">
                <a16:creationId xmlns:a16="http://schemas.microsoft.com/office/drawing/2014/main" id="{0A89136F-D0ED-BA40-8830-B86D9E59AED0}"/>
              </a:ext>
            </a:extLst>
          </p:cNvPr>
          <p:cNvSpPr txBox="1"/>
          <p:nvPr/>
        </p:nvSpPr>
        <p:spPr>
          <a:xfrm>
            <a:off x="806135" y="3843086"/>
            <a:ext cx="2241865" cy="954107"/>
          </a:xfrm>
          <a:prstGeom prst="rect">
            <a:avLst/>
          </a:prstGeom>
          <a:solidFill>
            <a:schemeClr val="accent2">
              <a:lumMod val="20000"/>
              <a:lumOff val="80000"/>
            </a:schemeClr>
          </a:solidFill>
          <a:ln w="28575">
            <a:solidFill>
              <a:srgbClr val="C00000"/>
            </a:solidFill>
          </a:ln>
        </p:spPr>
        <p:txBody>
          <a:bodyPr wrap="square" rtlCol="0">
            <a:spAutoFit/>
          </a:bodyPr>
          <a:lstStyle/>
          <a:p>
            <a:pPr algn="ctr"/>
            <a:r>
              <a:rPr lang="en-GB" sz="1400" dirty="0">
                <a:latin typeface="+mn-lt"/>
              </a:rPr>
              <a:t>C</a:t>
            </a:r>
            <a:r>
              <a:rPr lang="en-BE" sz="1400" dirty="0">
                <a:latin typeface="+mn-lt"/>
              </a:rPr>
              <a:t>omplementarity: </a:t>
            </a:r>
          </a:p>
          <a:p>
            <a:pPr algn="ctr"/>
            <a:r>
              <a:rPr lang="en-BE" sz="1400" dirty="0">
                <a:solidFill>
                  <a:srgbClr val="C00000"/>
                </a:solidFill>
                <a:latin typeface="+mn-lt"/>
              </a:rPr>
              <a:t>lepton </a:t>
            </a:r>
          </a:p>
          <a:p>
            <a:pPr algn="ctr"/>
            <a:r>
              <a:rPr lang="en-BE" sz="1400" dirty="0">
                <a:solidFill>
                  <a:srgbClr val="C00000"/>
                </a:solidFill>
                <a:latin typeface="+mn-lt"/>
              </a:rPr>
              <a:t>and </a:t>
            </a:r>
          </a:p>
          <a:p>
            <a:pPr algn="ctr"/>
            <a:r>
              <a:rPr lang="en-BE" sz="1400" dirty="0">
                <a:solidFill>
                  <a:srgbClr val="C00000"/>
                </a:solidFill>
                <a:latin typeface="+mn-lt"/>
              </a:rPr>
              <a:t>proton colliders</a:t>
            </a:r>
          </a:p>
        </p:txBody>
      </p:sp>
      <p:sp>
        <p:nvSpPr>
          <p:cNvPr id="17" name="Oval 16">
            <a:extLst>
              <a:ext uri="{FF2B5EF4-FFF2-40B4-BE49-F238E27FC236}">
                <a16:creationId xmlns:a16="http://schemas.microsoft.com/office/drawing/2014/main" id="{8B68AE7E-4801-C448-83E9-696EFC37AAE5}"/>
              </a:ext>
            </a:extLst>
          </p:cNvPr>
          <p:cNvSpPr/>
          <p:nvPr/>
        </p:nvSpPr>
        <p:spPr>
          <a:xfrm>
            <a:off x="2558735" y="2313689"/>
            <a:ext cx="369709" cy="152400"/>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1" name="Oval 20">
            <a:extLst>
              <a:ext uri="{FF2B5EF4-FFF2-40B4-BE49-F238E27FC236}">
                <a16:creationId xmlns:a16="http://schemas.microsoft.com/office/drawing/2014/main" id="{1C213F32-B126-4641-8545-BF21FF22D35F}"/>
              </a:ext>
            </a:extLst>
          </p:cNvPr>
          <p:cNvSpPr/>
          <p:nvPr/>
        </p:nvSpPr>
        <p:spPr>
          <a:xfrm>
            <a:off x="2558735" y="2466089"/>
            <a:ext cx="369709" cy="1524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TextBox 18">
            <a:extLst>
              <a:ext uri="{FF2B5EF4-FFF2-40B4-BE49-F238E27FC236}">
                <a16:creationId xmlns:a16="http://schemas.microsoft.com/office/drawing/2014/main" id="{AF914F10-90CB-BD4B-BCAC-4CFDD8CCDD78}"/>
              </a:ext>
            </a:extLst>
          </p:cNvPr>
          <p:cNvSpPr txBox="1"/>
          <p:nvPr/>
        </p:nvSpPr>
        <p:spPr>
          <a:xfrm>
            <a:off x="2871174" y="2237489"/>
            <a:ext cx="982961" cy="184666"/>
          </a:xfrm>
          <a:prstGeom prst="rect">
            <a:avLst/>
          </a:prstGeom>
          <a:noFill/>
        </p:spPr>
        <p:txBody>
          <a:bodyPr wrap="none" rtlCol="0">
            <a:spAutoFit/>
          </a:bodyPr>
          <a:lstStyle/>
          <a:p>
            <a:r>
              <a:rPr lang="en-GB" sz="600" dirty="0">
                <a:solidFill>
                  <a:schemeClr val="accent5"/>
                </a:solidFill>
              </a:rPr>
              <a:t>q</a:t>
            </a:r>
            <a:r>
              <a:rPr lang="en-BE" sz="600" dirty="0">
                <a:solidFill>
                  <a:schemeClr val="accent5"/>
                </a:solidFill>
              </a:rPr>
              <a:t>uark-only interaction</a:t>
            </a:r>
          </a:p>
        </p:txBody>
      </p:sp>
      <p:sp>
        <p:nvSpPr>
          <p:cNvPr id="25" name="TextBox 24">
            <a:extLst>
              <a:ext uri="{FF2B5EF4-FFF2-40B4-BE49-F238E27FC236}">
                <a16:creationId xmlns:a16="http://schemas.microsoft.com/office/drawing/2014/main" id="{E9FB4FFB-12F2-1140-AEE5-7738D800384C}"/>
              </a:ext>
            </a:extLst>
          </p:cNvPr>
          <p:cNvSpPr txBox="1"/>
          <p:nvPr/>
        </p:nvSpPr>
        <p:spPr>
          <a:xfrm>
            <a:off x="2863535" y="2433823"/>
            <a:ext cx="994183" cy="184666"/>
          </a:xfrm>
          <a:prstGeom prst="rect">
            <a:avLst/>
          </a:prstGeom>
          <a:noFill/>
        </p:spPr>
        <p:txBody>
          <a:bodyPr wrap="none" rtlCol="0">
            <a:spAutoFit/>
          </a:bodyPr>
          <a:lstStyle/>
          <a:p>
            <a:r>
              <a:rPr lang="en-GB" sz="600" dirty="0">
                <a:solidFill>
                  <a:schemeClr val="accent2"/>
                </a:solidFill>
              </a:rPr>
              <a:t>lepton</a:t>
            </a:r>
            <a:r>
              <a:rPr lang="en-BE" sz="600" dirty="0">
                <a:solidFill>
                  <a:schemeClr val="accent2"/>
                </a:solidFill>
              </a:rPr>
              <a:t>-only interaction</a:t>
            </a:r>
          </a:p>
        </p:txBody>
      </p:sp>
      <p:pic>
        <p:nvPicPr>
          <p:cNvPr id="20" name="Picture 19">
            <a:extLst>
              <a:ext uri="{FF2B5EF4-FFF2-40B4-BE49-F238E27FC236}">
                <a16:creationId xmlns:a16="http://schemas.microsoft.com/office/drawing/2014/main" id="{27561512-DD09-574A-8C27-652C27B64C1A}"/>
              </a:ext>
            </a:extLst>
          </p:cNvPr>
          <p:cNvPicPr>
            <a:picLocks noChangeAspect="1"/>
          </p:cNvPicPr>
          <p:nvPr/>
        </p:nvPicPr>
        <p:blipFill>
          <a:blip r:embed="rId7"/>
          <a:stretch>
            <a:fillRect/>
          </a:stretch>
        </p:blipFill>
        <p:spPr>
          <a:xfrm>
            <a:off x="4860674" y="1210953"/>
            <a:ext cx="3673726" cy="2572600"/>
          </a:xfrm>
          <a:prstGeom prst="rect">
            <a:avLst/>
          </a:prstGeom>
        </p:spPr>
      </p:pic>
      <p:sp>
        <p:nvSpPr>
          <p:cNvPr id="22" name="TextBox 21">
            <a:extLst>
              <a:ext uri="{FF2B5EF4-FFF2-40B4-BE49-F238E27FC236}">
                <a16:creationId xmlns:a16="http://schemas.microsoft.com/office/drawing/2014/main" id="{6BEBD375-C08D-FA46-A0FB-2306148B2162}"/>
              </a:ext>
            </a:extLst>
          </p:cNvPr>
          <p:cNvSpPr txBox="1"/>
          <p:nvPr/>
        </p:nvSpPr>
        <p:spPr>
          <a:xfrm>
            <a:off x="6513070" y="1313886"/>
            <a:ext cx="979884" cy="307777"/>
          </a:xfrm>
          <a:prstGeom prst="rect">
            <a:avLst/>
          </a:prstGeom>
          <a:noFill/>
        </p:spPr>
        <p:txBody>
          <a:bodyPr wrap="none" rtlCol="0">
            <a:spAutoFit/>
          </a:bodyPr>
          <a:lstStyle/>
          <a:p>
            <a:r>
              <a:rPr lang="en-BE" sz="1400" dirty="0">
                <a:latin typeface="+mn-lt"/>
              </a:rPr>
              <a:t>BSM scalar</a:t>
            </a:r>
          </a:p>
        </p:txBody>
      </p:sp>
      <p:sp>
        <p:nvSpPr>
          <p:cNvPr id="23" name="TextBox 22">
            <a:extLst>
              <a:ext uri="{FF2B5EF4-FFF2-40B4-BE49-F238E27FC236}">
                <a16:creationId xmlns:a16="http://schemas.microsoft.com/office/drawing/2014/main" id="{980C104E-C00C-2943-8866-E421E2F5A896}"/>
              </a:ext>
            </a:extLst>
          </p:cNvPr>
          <p:cNvSpPr txBox="1"/>
          <p:nvPr/>
        </p:nvSpPr>
        <p:spPr>
          <a:xfrm>
            <a:off x="3733800" y="3845868"/>
            <a:ext cx="5029200" cy="954107"/>
          </a:xfrm>
          <a:prstGeom prst="rect">
            <a:avLst/>
          </a:prstGeom>
          <a:solidFill>
            <a:schemeClr val="accent2">
              <a:lumMod val="20000"/>
              <a:lumOff val="80000"/>
            </a:schemeClr>
          </a:solidFill>
          <a:ln w="28575">
            <a:solidFill>
              <a:srgbClr val="C00000"/>
            </a:solidFill>
          </a:ln>
        </p:spPr>
        <p:txBody>
          <a:bodyPr wrap="square" rtlCol="0">
            <a:spAutoFit/>
          </a:bodyPr>
          <a:lstStyle/>
          <a:p>
            <a:pPr algn="ctr"/>
            <a:r>
              <a:rPr lang="en-GB" sz="1400" dirty="0">
                <a:latin typeface="+mn-lt"/>
              </a:rPr>
              <a:t>M</a:t>
            </a:r>
            <a:r>
              <a:rPr lang="en-BE" sz="1400" dirty="0">
                <a:latin typeface="+mn-lt"/>
              </a:rPr>
              <a:t>aximal overlap with direct &amp; indirect detection sensitivity:</a:t>
            </a:r>
          </a:p>
          <a:p>
            <a:pPr algn="ctr"/>
            <a:r>
              <a:rPr lang="en-GB" sz="1400" dirty="0">
                <a:solidFill>
                  <a:srgbClr val="C00000"/>
                </a:solidFill>
                <a:latin typeface="+mn-lt"/>
              </a:rPr>
              <a:t>c</a:t>
            </a:r>
            <a:r>
              <a:rPr lang="en-BE" sz="1400" dirty="0">
                <a:solidFill>
                  <a:srgbClr val="C00000"/>
                </a:solidFill>
                <a:latin typeface="+mn-lt"/>
              </a:rPr>
              <a:t>osmological origin of DM </a:t>
            </a:r>
          </a:p>
          <a:p>
            <a:pPr algn="ctr"/>
            <a:r>
              <a:rPr lang="en-BE" sz="1400" dirty="0">
                <a:solidFill>
                  <a:srgbClr val="C00000"/>
                </a:solidFill>
                <a:latin typeface="+mn-lt"/>
              </a:rPr>
              <a:t>versus </a:t>
            </a:r>
          </a:p>
          <a:p>
            <a:pPr algn="ctr"/>
            <a:r>
              <a:rPr lang="en-BE" sz="1400" dirty="0">
                <a:solidFill>
                  <a:srgbClr val="C00000"/>
                </a:solidFill>
                <a:latin typeface="+mn-lt"/>
              </a:rPr>
              <a:t>nature of DM interactions</a:t>
            </a:r>
          </a:p>
        </p:txBody>
      </p:sp>
      <p:sp>
        <p:nvSpPr>
          <p:cNvPr id="26" name="Rounded Rectangle 25">
            <a:extLst>
              <a:ext uri="{FF2B5EF4-FFF2-40B4-BE49-F238E27FC236}">
                <a16:creationId xmlns:a16="http://schemas.microsoft.com/office/drawing/2014/main" id="{9A5D351F-91B8-C243-B12B-7144D16A775D}"/>
              </a:ext>
            </a:extLst>
          </p:cNvPr>
          <p:cNvSpPr/>
          <p:nvPr/>
        </p:nvSpPr>
        <p:spPr>
          <a:xfrm>
            <a:off x="4267200" y="2018466"/>
            <a:ext cx="204624" cy="199973"/>
          </a:xfrm>
          <a:prstGeom prst="roundRect">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7" name="Rounded Rectangle 26">
            <a:extLst>
              <a:ext uri="{FF2B5EF4-FFF2-40B4-BE49-F238E27FC236}">
                <a16:creationId xmlns:a16="http://schemas.microsoft.com/office/drawing/2014/main" id="{667EA8B9-CBCF-D14D-B53C-185F36E29537}"/>
              </a:ext>
            </a:extLst>
          </p:cNvPr>
          <p:cNvSpPr/>
          <p:nvPr/>
        </p:nvSpPr>
        <p:spPr>
          <a:xfrm>
            <a:off x="3660549" y="2889732"/>
            <a:ext cx="225651" cy="145873"/>
          </a:xfrm>
          <a:prstGeom prst="roundRect">
            <a:avLst/>
          </a:prstGeom>
          <a:no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Rounded Rectangle 27">
            <a:extLst>
              <a:ext uri="{FF2B5EF4-FFF2-40B4-BE49-F238E27FC236}">
                <a16:creationId xmlns:a16="http://schemas.microsoft.com/office/drawing/2014/main" id="{DC7B0F99-BC3A-AB40-A9B1-D60AEFB84A25}"/>
              </a:ext>
            </a:extLst>
          </p:cNvPr>
          <p:cNvSpPr/>
          <p:nvPr/>
        </p:nvSpPr>
        <p:spPr>
          <a:xfrm>
            <a:off x="2222810" y="2144552"/>
            <a:ext cx="369708" cy="184666"/>
          </a:xfrm>
          <a:prstGeom prst="roundRect">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9" name="Rounded Rectangle 28">
            <a:extLst>
              <a:ext uri="{FF2B5EF4-FFF2-40B4-BE49-F238E27FC236}">
                <a16:creationId xmlns:a16="http://schemas.microsoft.com/office/drawing/2014/main" id="{D17E026A-6C4D-F44B-9742-37302EDE886C}"/>
              </a:ext>
            </a:extLst>
          </p:cNvPr>
          <p:cNvSpPr/>
          <p:nvPr/>
        </p:nvSpPr>
        <p:spPr>
          <a:xfrm>
            <a:off x="1622266" y="2705066"/>
            <a:ext cx="511333" cy="184666"/>
          </a:xfrm>
          <a:prstGeom prst="roundRect">
            <a:avLst/>
          </a:prstGeom>
          <a:no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0" name="TextBox 29">
            <a:extLst>
              <a:ext uri="{FF2B5EF4-FFF2-40B4-BE49-F238E27FC236}">
                <a16:creationId xmlns:a16="http://schemas.microsoft.com/office/drawing/2014/main" id="{651C0AF4-3F08-E043-9D61-F3757DA35190}"/>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Searching for dark matter with colliders</a:t>
            </a:r>
          </a:p>
        </p:txBody>
      </p:sp>
    </p:spTree>
    <p:extLst>
      <p:ext uri="{BB962C8B-B14F-4D97-AF65-F5344CB8AC3E}">
        <p14:creationId xmlns:p14="http://schemas.microsoft.com/office/powerpoint/2010/main" val="6292595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28</a:t>
            </a:fld>
            <a:endParaRPr lang="en-US" dirty="0">
              <a:solidFill>
                <a:prstClr val="black">
                  <a:tint val="75000"/>
                </a:prstClr>
              </a:solidFill>
              <a:latin typeface="Calibri"/>
              <a:ea typeface="+mn-ea"/>
              <a:cs typeface="+mn-cs"/>
            </a:endParaRPr>
          </a:p>
        </p:txBody>
      </p:sp>
      <p:sp>
        <p:nvSpPr>
          <p:cNvPr id="23" name="TextBox 22">
            <a:extLst>
              <a:ext uri="{FF2B5EF4-FFF2-40B4-BE49-F238E27FC236}">
                <a16:creationId xmlns:a16="http://schemas.microsoft.com/office/drawing/2014/main" id="{D81795D4-FFC9-3B4D-9BD0-B42EBC0BEB4A}"/>
              </a:ext>
            </a:extLst>
          </p:cNvPr>
          <p:cNvSpPr txBox="1"/>
          <p:nvPr/>
        </p:nvSpPr>
        <p:spPr>
          <a:xfrm>
            <a:off x="5334000" y="4655463"/>
            <a:ext cx="3657600" cy="430887"/>
          </a:xfrm>
          <a:prstGeom prst="rect">
            <a:avLst/>
          </a:prstGeom>
          <a:noFill/>
        </p:spPr>
        <p:txBody>
          <a:bodyPr wrap="square" rtlCol="0">
            <a:spAutoFit/>
          </a:bodyPr>
          <a:lstStyle/>
          <a:p>
            <a:pPr algn="ctr"/>
            <a:r>
              <a:rPr lang="en-GB" sz="1100" dirty="0">
                <a:solidFill>
                  <a:schemeClr val="accent6">
                    <a:lumMod val="75000"/>
                  </a:schemeClr>
                </a:solidFill>
              </a:rPr>
              <a:t>Physics themes of the Open Symposium of the European Strategy for Particle Physics in Granada</a:t>
            </a:r>
            <a:endParaRPr lang="en-BE" sz="1100" dirty="0">
              <a:solidFill>
                <a:schemeClr val="accent6">
                  <a:lumMod val="75000"/>
                </a:schemeClr>
              </a:solidFill>
            </a:endParaRPr>
          </a:p>
        </p:txBody>
      </p:sp>
      <p:sp>
        <p:nvSpPr>
          <p:cNvPr id="24" name="TextBox 23">
            <a:extLst>
              <a:ext uri="{FF2B5EF4-FFF2-40B4-BE49-F238E27FC236}">
                <a16:creationId xmlns:a16="http://schemas.microsoft.com/office/drawing/2014/main" id="{AF4D4887-F97A-804E-896C-258CB692FAE3}"/>
              </a:ext>
            </a:extLst>
          </p:cNvPr>
          <p:cNvSpPr txBox="1"/>
          <p:nvPr/>
        </p:nvSpPr>
        <p:spPr>
          <a:xfrm>
            <a:off x="228600" y="209550"/>
            <a:ext cx="8915400" cy="561692"/>
          </a:xfrm>
          <a:prstGeom prst="rect">
            <a:avLst/>
          </a:prstGeom>
          <a:noFill/>
        </p:spPr>
        <p:txBody>
          <a:bodyPr wrap="square" rtlCol="0">
            <a:spAutoFit/>
          </a:bodyPr>
          <a:lstStyle/>
          <a:p>
            <a:r>
              <a:rPr lang="en-GB" sz="3050" dirty="0">
                <a:latin typeface="+mn-lt"/>
              </a:rPr>
              <a:t>Addressing the naturalness puzzle with supersymmetry</a:t>
            </a:r>
          </a:p>
        </p:txBody>
      </p:sp>
      <p:pic>
        <p:nvPicPr>
          <p:cNvPr id="2" name="Picture 1">
            <a:extLst>
              <a:ext uri="{FF2B5EF4-FFF2-40B4-BE49-F238E27FC236}">
                <a16:creationId xmlns:a16="http://schemas.microsoft.com/office/drawing/2014/main" id="{D33E8BD8-8C64-DE42-A4B0-07396975AB26}"/>
              </a:ext>
            </a:extLst>
          </p:cNvPr>
          <p:cNvPicPr>
            <a:picLocks noChangeAspect="1"/>
          </p:cNvPicPr>
          <p:nvPr/>
        </p:nvPicPr>
        <p:blipFill>
          <a:blip r:embed="rId3"/>
          <a:stretch>
            <a:fillRect/>
          </a:stretch>
        </p:blipFill>
        <p:spPr>
          <a:xfrm>
            <a:off x="4876800" y="1111250"/>
            <a:ext cx="4155861" cy="3517900"/>
          </a:xfrm>
          <a:prstGeom prst="rect">
            <a:avLst/>
          </a:prstGeom>
        </p:spPr>
      </p:pic>
      <p:sp>
        <p:nvSpPr>
          <p:cNvPr id="8" name="Rounded Rectangle 7">
            <a:extLst>
              <a:ext uri="{FF2B5EF4-FFF2-40B4-BE49-F238E27FC236}">
                <a16:creationId xmlns:a16="http://schemas.microsoft.com/office/drawing/2014/main" id="{BDA3CB8D-7701-F641-ACCE-2056D7DAB874}"/>
              </a:ext>
            </a:extLst>
          </p:cNvPr>
          <p:cNvSpPr/>
          <p:nvPr/>
        </p:nvSpPr>
        <p:spPr>
          <a:xfrm rot="2908950">
            <a:off x="7690614" y="1832194"/>
            <a:ext cx="1548039" cy="457200"/>
          </a:xfrm>
          <a:prstGeom prst="roundRect">
            <a:avLst/>
          </a:prstGeom>
          <a:solidFill>
            <a:srgbClr val="BDD7EE">
              <a:alpha val="30980"/>
            </a:srgb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pic>
        <p:nvPicPr>
          <p:cNvPr id="3" name="Picture 2">
            <a:extLst>
              <a:ext uri="{FF2B5EF4-FFF2-40B4-BE49-F238E27FC236}">
                <a16:creationId xmlns:a16="http://schemas.microsoft.com/office/drawing/2014/main" id="{829BCF8B-7E12-1145-9C07-03110D808807}"/>
              </a:ext>
            </a:extLst>
          </p:cNvPr>
          <p:cNvPicPr>
            <a:picLocks noChangeAspect="1"/>
          </p:cNvPicPr>
          <p:nvPr/>
        </p:nvPicPr>
        <p:blipFill>
          <a:blip r:embed="rId4"/>
          <a:stretch>
            <a:fillRect/>
          </a:stretch>
        </p:blipFill>
        <p:spPr>
          <a:xfrm>
            <a:off x="152400" y="971550"/>
            <a:ext cx="5180768" cy="3815775"/>
          </a:xfrm>
          <a:prstGeom prst="rect">
            <a:avLst/>
          </a:prstGeom>
          <a:ln w="28575">
            <a:solidFill>
              <a:srgbClr val="0070C0"/>
            </a:solidFill>
          </a:ln>
          <a:effectLst>
            <a:outerShdw blurRad="50800" dist="38100" dir="18900000" algn="bl" rotWithShape="0">
              <a:prstClr val="black">
                <a:alpha val="40000"/>
              </a:prstClr>
            </a:outerShdw>
          </a:effectLst>
        </p:spPr>
      </p:pic>
      <p:sp>
        <p:nvSpPr>
          <p:cNvPr id="10" name="TextBox 9">
            <a:extLst>
              <a:ext uri="{FF2B5EF4-FFF2-40B4-BE49-F238E27FC236}">
                <a16:creationId xmlns:a16="http://schemas.microsoft.com/office/drawing/2014/main" id="{02B840A9-C716-184D-ACD7-9AE357F84A1B}"/>
              </a:ext>
            </a:extLst>
          </p:cNvPr>
          <p:cNvSpPr txBox="1"/>
          <p:nvPr/>
        </p:nvSpPr>
        <p:spPr>
          <a:xfrm>
            <a:off x="4266367" y="2307436"/>
            <a:ext cx="1676401" cy="738664"/>
          </a:xfrm>
          <a:prstGeom prst="rect">
            <a:avLst/>
          </a:prstGeom>
          <a:solidFill>
            <a:schemeClr val="accent2">
              <a:lumMod val="20000"/>
              <a:lumOff val="80000"/>
            </a:schemeClr>
          </a:solidFill>
          <a:ln w="28575">
            <a:solidFill>
              <a:srgbClr val="C00000"/>
            </a:solidFill>
          </a:ln>
        </p:spPr>
        <p:txBody>
          <a:bodyPr wrap="square" rtlCol="0">
            <a:spAutoFit/>
          </a:bodyPr>
          <a:lstStyle/>
          <a:p>
            <a:pPr algn="ctr"/>
            <a:r>
              <a:rPr lang="en-US" sz="1400" dirty="0">
                <a:solidFill>
                  <a:srgbClr val="C00000"/>
                </a:solidFill>
                <a:latin typeface="+mn-lt"/>
              </a:rPr>
              <a:t>jump one order of magnitude with proton colliders</a:t>
            </a:r>
            <a:endParaRPr lang="en-BE" sz="1400" dirty="0">
              <a:solidFill>
                <a:srgbClr val="C00000"/>
              </a:solidFill>
              <a:latin typeface="+mn-lt"/>
            </a:endParaRPr>
          </a:p>
        </p:txBody>
      </p:sp>
      <p:cxnSp>
        <p:nvCxnSpPr>
          <p:cNvPr id="11" name="Straight Arrow Connector 10">
            <a:extLst>
              <a:ext uri="{FF2B5EF4-FFF2-40B4-BE49-F238E27FC236}">
                <a16:creationId xmlns:a16="http://schemas.microsoft.com/office/drawing/2014/main" id="{1C9B3E66-5FD7-E146-BEFD-F8425C532284}"/>
              </a:ext>
            </a:extLst>
          </p:cNvPr>
          <p:cNvCxnSpPr>
            <a:cxnSpLocks/>
            <a:stCxn id="10" idx="2"/>
          </p:cNvCxnSpPr>
          <p:nvPr/>
        </p:nvCxnSpPr>
        <p:spPr>
          <a:xfrm flipH="1">
            <a:off x="4037770" y="3046100"/>
            <a:ext cx="1066798" cy="826825"/>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7202456-7F20-8647-B154-A885459BEB0F}"/>
              </a:ext>
            </a:extLst>
          </p:cNvPr>
          <p:cNvCxnSpPr>
            <a:cxnSpLocks/>
            <a:stCxn id="10" idx="0"/>
          </p:cNvCxnSpPr>
          <p:nvPr/>
        </p:nvCxnSpPr>
        <p:spPr>
          <a:xfrm flipH="1" flipV="1">
            <a:off x="3123368" y="1815526"/>
            <a:ext cx="1981200" cy="491910"/>
          </a:xfrm>
          <a:prstGeom prst="straightConnector1">
            <a:avLst/>
          </a:prstGeom>
          <a:ln w="2857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821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29</a:t>
            </a:fld>
            <a:endParaRPr lang="en-US" dirty="0">
              <a:solidFill>
                <a:prstClr val="black">
                  <a:tint val="75000"/>
                </a:prstClr>
              </a:solidFill>
              <a:latin typeface="Calibri"/>
              <a:ea typeface="+mn-ea"/>
              <a:cs typeface="+mn-cs"/>
            </a:endParaRPr>
          </a:p>
        </p:txBody>
      </p:sp>
      <p:sp>
        <p:nvSpPr>
          <p:cNvPr id="23" name="TextBox 22">
            <a:extLst>
              <a:ext uri="{FF2B5EF4-FFF2-40B4-BE49-F238E27FC236}">
                <a16:creationId xmlns:a16="http://schemas.microsoft.com/office/drawing/2014/main" id="{D81795D4-FFC9-3B4D-9BD0-B42EBC0BEB4A}"/>
              </a:ext>
            </a:extLst>
          </p:cNvPr>
          <p:cNvSpPr txBox="1"/>
          <p:nvPr/>
        </p:nvSpPr>
        <p:spPr>
          <a:xfrm>
            <a:off x="5334000" y="4655463"/>
            <a:ext cx="3657600" cy="430887"/>
          </a:xfrm>
          <a:prstGeom prst="rect">
            <a:avLst/>
          </a:prstGeom>
          <a:noFill/>
        </p:spPr>
        <p:txBody>
          <a:bodyPr wrap="square" rtlCol="0">
            <a:spAutoFit/>
          </a:bodyPr>
          <a:lstStyle/>
          <a:p>
            <a:pPr algn="ctr"/>
            <a:r>
              <a:rPr lang="en-GB" sz="1100" dirty="0">
                <a:solidFill>
                  <a:schemeClr val="accent6">
                    <a:lumMod val="75000"/>
                  </a:schemeClr>
                </a:solidFill>
              </a:rPr>
              <a:t>Physics themes of the Open Symposium of the European Strategy for Particle Physics in Granada</a:t>
            </a:r>
            <a:endParaRPr lang="en-BE" sz="1100" dirty="0">
              <a:solidFill>
                <a:schemeClr val="accent6">
                  <a:lumMod val="75000"/>
                </a:schemeClr>
              </a:solidFill>
            </a:endParaRPr>
          </a:p>
        </p:txBody>
      </p:sp>
      <p:sp>
        <p:nvSpPr>
          <p:cNvPr id="24" name="TextBox 23">
            <a:extLst>
              <a:ext uri="{FF2B5EF4-FFF2-40B4-BE49-F238E27FC236}">
                <a16:creationId xmlns:a16="http://schemas.microsoft.com/office/drawing/2014/main" id="{AF4D4887-F97A-804E-896C-258CB692FAE3}"/>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Zooming into the Higgs sector with colliders</a:t>
            </a:r>
          </a:p>
        </p:txBody>
      </p:sp>
      <p:pic>
        <p:nvPicPr>
          <p:cNvPr id="2" name="Picture 1">
            <a:extLst>
              <a:ext uri="{FF2B5EF4-FFF2-40B4-BE49-F238E27FC236}">
                <a16:creationId xmlns:a16="http://schemas.microsoft.com/office/drawing/2014/main" id="{D33E8BD8-8C64-DE42-A4B0-07396975AB26}"/>
              </a:ext>
            </a:extLst>
          </p:cNvPr>
          <p:cNvPicPr>
            <a:picLocks noChangeAspect="1"/>
          </p:cNvPicPr>
          <p:nvPr/>
        </p:nvPicPr>
        <p:blipFill>
          <a:blip r:embed="rId3"/>
          <a:stretch>
            <a:fillRect/>
          </a:stretch>
        </p:blipFill>
        <p:spPr>
          <a:xfrm>
            <a:off x="4876800" y="1111250"/>
            <a:ext cx="4155861" cy="3517900"/>
          </a:xfrm>
          <a:prstGeom prst="rect">
            <a:avLst/>
          </a:prstGeom>
        </p:spPr>
      </p:pic>
      <p:sp>
        <p:nvSpPr>
          <p:cNvPr id="8" name="Rounded Rectangle 7">
            <a:extLst>
              <a:ext uri="{FF2B5EF4-FFF2-40B4-BE49-F238E27FC236}">
                <a16:creationId xmlns:a16="http://schemas.microsoft.com/office/drawing/2014/main" id="{BDA3CB8D-7701-F641-ACCE-2056D7DAB874}"/>
              </a:ext>
            </a:extLst>
          </p:cNvPr>
          <p:cNvSpPr/>
          <p:nvPr/>
        </p:nvSpPr>
        <p:spPr>
          <a:xfrm>
            <a:off x="5943600" y="1047750"/>
            <a:ext cx="1905000" cy="457200"/>
          </a:xfrm>
          <a:prstGeom prst="roundRect">
            <a:avLst/>
          </a:prstGeom>
          <a:solidFill>
            <a:srgbClr val="BDD7EE">
              <a:alpha val="30980"/>
            </a:srgb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9" name="TextBox 8">
            <a:extLst>
              <a:ext uri="{FF2B5EF4-FFF2-40B4-BE49-F238E27FC236}">
                <a16:creationId xmlns:a16="http://schemas.microsoft.com/office/drawing/2014/main" id="{9785D810-9C35-0B4B-AABE-73AD6DE02E17}"/>
              </a:ext>
            </a:extLst>
          </p:cNvPr>
          <p:cNvSpPr txBox="1"/>
          <p:nvPr/>
        </p:nvSpPr>
        <p:spPr>
          <a:xfrm>
            <a:off x="228600" y="742950"/>
            <a:ext cx="5029200" cy="615553"/>
          </a:xfrm>
          <a:prstGeom prst="rect">
            <a:avLst/>
          </a:prstGeom>
          <a:noFill/>
        </p:spPr>
        <p:txBody>
          <a:bodyPr wrap="square" rtlCol="0">
            <a:spAutoFit/>
          </a:bodyPr>
          <a:lstStyle/>
          <a:p>
            <a:r>
              <a:rPr lang="en-US" dirty="0">
                <a:latin typeface="+mn-lt"/>
              </a:rPr>
              <a:t>Sensitivity for deviations in effective Higgs couplings</a:t>
            </a:r>
          </a:p>
          <a:p>
            <a:r>
              <a:rPr lang="en-US" sz="1600" i="1" dirty="0">
                <a:latin typeface="+mn-lt"/>
              </a:rPr>
              <a:t>(from a global EFT fit – dim-6 SM Effective Field Theory)</a:t>
            </a:r>
            <a:endParaRPr lang="en-BE" sz="1600" i="1" dirty="0">
              <a:latin typeface="+mn-lt"/>
            </a:endParaRPr>
          </a:p>
        </p:txBody>
      </p:sp>
      <p:sp>
        <p:nvSpPr>
          <p:cNvPr id="10" name="TextBox 9">
            <a:extLst>
              <a:ext uri="{FF2B5EF4-FFF2-40B4-BE49-F238E27FC236}">
                <a16:creationId xmlns:a16="http://schemas.microsoft.com/office/drawing/2014/main" id="{03A1411F-961F-2845-9DEC-7490574A9B0B}"/>
              </a:ext>
            </a:extLst>
          </p:cNvPr>
          <p:cNvSpPr txBox="1"/>
          <p:nvPr/>
        </p:nvSpPr>
        <p:spPr>
          <a:xfrm>
            <a:off x="0" y="4890551"/>
            <a:ext cx="2217274" cy="230832"/>
          </a:xfrm>
          <a:prstGeom prst="rect">
            <a:avLst/>
          </a:prstGeom>
          <a:noFill/>
        </p:spPr>
        <p:txBody>
          <a:bodyPr wrap="none" rtlCol="0">
            <a:spAutoFit/>
          </a:bodyPr>
          <a:lstStyle/>
          <a:p>
            <a:r>
              <a:rPr lang="en-GB" sz="900" dirty="0">
                <a:solidFill>
                  <a:schemeClr val="accent6">
                    <a:lumMod val="75000"/>
                  </a:schemeClr>
                </a:solidFill>
                <a:latin typeface="Century Schoolbook" panose="02040604050505020304" pitchFamily="18" charset="0"/>
              </a:rPr>
              <a:t>[J. de Blas et al., JHEP 01 (2020) 139]</a:t>
            </a:r>
            <a:endParaRPr lang="en-BE" sz="900" dirty="0">
              <a:solidFill>
                <a:schemeClr val="accent6">
                  <a:lumMod val="75000"/>
                </a:schemeClr>
              </a:solidFill>
              <a:latin typeface="Century Schoolbook" panose="02040604050505020304" pitchFamily="18" charset="0"/>
            </a:endParaRPr>
          </a:p>
        </p:txBody>
      </p:sp>
      <p:pic>
        <p:nvPicPr>
          <p:cNvPr id="3" name="Picture 2">
            <a:extLst>
              <a:ext uri="{FF2B5EF4-FFF2-40B4-BE49-F238E27FC236}">
                <a16:creationId xmlns:a16="http://schemas.microsoft.com/office/drawing/2014/main" id="{04430422-65D6-D840-A529-A3910173267D}"/>
              </a:ext>
            </a:extLst>
          </p:cNvPr>
          <p:cNvPicPr>
            <a:picLocks noChangeAspect="1"/>
          </p:cNvPicPr>
          <p:nvPr/>
        </p:nvPicPr>
        <p:blipFill rotWithShape="1">
          <a:blip r:embed="rId4"/>
          <a:srcRect b="19460"/>
          <a:stretch/>
        </p:blipFill>
        <p:spPr>
          <a:xfrm>
            <a:off x="53017" y="1352551"/>
            <a:ext cx="4823784" cy="2819400"/>
          </a:xfrm>
          <a:prstGeom prst="rect">
            <a:avLst/>
          </a:prstGeom>
        </p:spPr>
      </p:pic>
      <p:sp>
        <p:nvSpPr>
          <p:cNvPr id="5" name="TextBox 4">
            <a:extLst>
              <a:ext uri="{FF2B5EF4-FFF2-40B4-BE49-F238E27FC236}">
                <a16:creationId xmlns:a16="http://schemas.microsoft.com/office/drawing/2014/main" id="{69354D6F-7342-B148-A000-4BC7F52164CC}"/>
              </a:ext>
            </a:extLst>
          </p:cNvPr>
          <p:cNvSpPr txBox="1"/>
          <p:nvPr/>
        </p:nvSpPr>
        <p:spPr>
          <a:xfrm>
            <a:off x="762000" y="1882973"/>
            <a:ext cx="2499402" cy="307777"/>
          </a:xfrm>
          <a:prstGeom prst="rect">
            <a:avLst/>
          </a:prstGeom>
          <a:noFill/>
        </p:spPr>
        <p:txBody>
          <a:bodyPr wrap="none" rtlCol="0">
            <a:spAutoFit/>
          </a:bodyPr>
          <a:lstStyle/>
          <a:p>
            <a:r>
              <a:rPr lang="en-GB" sz="1400" dirty="0">
                <a:latin typeface="+mn-lt"/>
              </a:rPr>
              <a:t>s</a:t>
            </a:r>
            <a:r>
              <a:rPr lang="en-BE" sz="1400" dirty="0">
                <a:latin typeface="+mn-lt"/>
              </a:rPr>
              <a:t>ensitivity at 68% for deviations</a:t>
            </a:r>
          </a:p>
        </p:txBody>
      </p:sp>
      <p:sp>
        <p:nvSpPr>
          <p:cNvPr id="11" name="TextBox 10">
            <a:extLst>
              <a:ext uri="{FF2B5EF4-FFF2-40B4-BE49-F238E27FC236}">
                <a16:creationId xmlns:a16="http://schemas.microsoft.com/office/drawing/2014/main" id="{BB1EE8C0-9C09-0A43-AAD7-AAE99FBC49D9}"/>
              </a:ext>
            </a:extLst>
          </p:cNvPr>
          <p:cNvSpPr txBox="1"/>
          <p:nvPr/>
        </p:nvSpPr>
        <p:spPr>
          <a:xfrm>
            <a:off x="121426" y="4400550"/>
            <a:ext cx="3688574" cy="276999"/>
          </a:xfrm>
          <a:prstGeom prst="rect">
            <a:avLst/>
          </a:prstGeom>
          <a:noFill/>
        </p:spPr>
        <p:txBody>
          <a:bodyPr wrap="none" rtlCol="0">
            <a:spAutoFit/>
          </a:bodyPr>
          <a:lstStyle/>
          <a:p>
            <a:r>
              <a:rPr lang="en-GB" sz="1200" dirty="0">
                <a:latin typeface="+mn-lt"/>
              </a:rPr>
              <a:t>Results of the SMEFT fit projected in e</a:t>
            </a:r>
            <a:r>
              <a:rPr lang="en-BE" sz="1200" dirty="0">
                <a:latin typeface="+mn-lt"/>
              </a:rPr>
              <a:t>ffective couplings:</a:t>
            </a:r>
          </a:p>
        </p:txBody>
      </p:sp>
      <p:pic>
        <p:nvPicPr>
          <p:cNvPr id="12" name="Picture 11">
            <a:extLst>
              <a:ext uri="{FF2B5EF4-FFF2-40B4-BE49-F238E27FC236}">
                <a16:creationId xmlns:a16="http://schemas.microsoft.com/office/drawing/2014/main" id="{2FC73383-6EEA-7C46-A805-96A4EB406DDE}"/>
              </a:ext>
            </a:extLst>
          </p:cNvPr>
          <p:cNvPicPr>
            <a:picLocks noChangeAspect="1"/>
          </p:cNvPicPr>
          <p:nvPr/>
        </p:nvPicPr>
        <p:blipFill>
          <a:blip r:embed="rId5"/>
          <a:stretch>
            <a:fillRect/>
          </a:stretch>
        </p:blipFill>
        <p:spPr>
          <a:xfrm>
            <a:off x="3760932" y="4317184"/>
            <a:ext cx="1063939" cy="501650"/>
          </a:xfrm>
          <a:prstGeom prst="rect">
            <a:avLst/>
          </a:prstGeom>
        </p:spPr>
      </p:pic>
    </p:spTree>
    <p:extLst>
      <p:ext uri="{BB962C8B-B14F-4D97-AF65-F5344CB8AC3E}">
        <p14:creationId xmlns:p14="http://schemas.microsoft.com/office/powerpoint/2010/main" val="3697743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3</a:t>
            </a:fld>
            <a:endParaRPr lang="en-US" dirty="0">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8686800" cy="584775"/>
          </a:xfrm>
          <a:prstGeom prst="rect">
            <a:avLst/>
          </a:prstGeom>
          <a:noFill/>
        </p:spPr>
        <p:txBody>
          <a:bodyPr wrap="square" rtlCol="0">
            <a:spAutoFit/>
          </a:bodyPr>
          <a:lstStyle/>
          <a:p>
            <a:pPr algn="ctr"/>
            <a:r>
              <a:rPr lang="en-BE" sz="3200" dirty="0">
                <a:latin typeface="+mn-lt"/>
              </a:rPr>
              <a:t>The quest for understanding particle physics</a:t>
            </a:r>
          </a:p>
        </p:txBody>
      </p:sp>
      <p:pic>
        <p:nvPicPr>
          <p:cNvPr id="6" name="Picture 5">
            <a:extLst>
              <a:ext uri="{FF2B5EF4-FFF2-40B4-BE49-F238E27FC236}">
                <a16:creationId xmlns:a16="http://schemas.microsoft.com/office/drawing/2014/main" id="{95694C5D-4DE6-6643-B0DC-8B62B59DB7ED}"/>
              </a:ext>
            </a:extLst>
          </p:cNvPr>
          <p:cNvPicPr>
            <a:picLocks noChangeAspect="1"/>
          </p:cNvPicPr>
          <p:nvPr/>
        </p:nvPicPr>
        <p:blipFill rotWithShape="1">
          <a:blip r:embed="rId3">
            <a:clrChange>
              <a:clrFrom>
                <a:srgbClr val="CDB28E"/>
              </a:clrFrom>
              <a:clrTo>
                <a:srgbClr val="CDB28E">
                  <a:alpha val="0"/>
                </a:srgbClr>
              </a:clrTo>
            </a:clrChange>
          </a:blip>
          <a:srcRect l="9856" t="146" r="12356" b="-2166"/>
          <a:stretch/>
        </p:blipFill>
        <p:spPr>
          <a:xfrm>
            <a:off x="259404" y="1337102"/>
            <a:ext cx="2707442" cy="262169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10" name="TextBox 9">
            <a:extLst>
              <a:ext uri="{FF2B5EF4-FFF2-40B4-BE49-F238E27FC236}">
                <a16:creationId xmlns:a16="http://schemas.microsoft.com/office/drawing/2014/main" id="{4C0E8650-3AD4-9E46-83CB-D1F90EC01232}"/>
              </a:ext>
            </a:extLst>
          </p:cNvPr>
          <p:cNvSpPr txBox="1"/>
          <p:nvPr/>
        </p:nvSpPr>
        <p:spPr>
          <a:xfrm rot="16200000">
            <a:off x="-1401119" y="2452112"/>
            <a:ext cx="3007555" cy="253916"/>
          </a:xfrm>
          <a:prstGeom prst="rect">
            <a:avLst/>
          </a:prstGeom>
          <a:noFill/>
        </p:spPr>
        <p:txBody>
          <a:bodyPr wrap="none" rtlCol="0">
            <a:spAutoFit/>
          </a:bodyPr>
          <a:lstStyle/>
          <a:p>
            <a:r>
              <a:rPr lang="en-GB" sz="1050" dirty="0">
                <a:solidFill>
                  <a:schemeClr val="accent6">
                    <a:lumMod val="75000"/>
                  </a:schemeClr>
                </a:solidFill>
              </a:rPr>
              <a:t>Picture from Flip </a:t>
            </a:r>
            <a:r>
              <a:rPr lang="en-GB" sz="1050" dirty="0" err="1">
                <a:solidFill>
                  <a:schemeClr val="accent6">
                    <a:lumMod val="75000"/>
                  </a:schemeClr>
                </a:solidFill>
              </a:rPr>
              <a:t>Tanedo</a:t>
            </a:r>
            <a:r>
              <a:rPr lang="en-GB" sz="1050" dirty="0">
                <a:solidFill>
                  <a:schemeClr val="accent6">
                    <a:lumMod val="75000"/>
                  </a:schemeClr>
                </a:solidFill>
              </a:rPr>
              <a:t> @ Quantum Dairies</a:t>
            </a:r>
          </a:p>
        </p:txBody>
      </p:sp>
      <p:sp>
        <p:nvSpPr>
          <p:cNvPr id="7" name="Rounded Rectangle 6">
            <a:extLst>
              <a:ext uri="{FF2B5EF4-FFF2-40B4-BE49-F238E27FC236}">
                <a16:creationId xmlns:a16="http://schemas.microsoft.com/office/drawing/2014/main" id="{BC7C0F45-D555-4A43-A34F-8C40A8D12106}"/>
              </a:ext>
            </a:extLst>
          </p:cNvPr>
          <p:cNvSpPr/>
          <p:nvPr/>
        </p:nvSpPr>
        <p:spPr>
          <a:xfrm>
            <a:off x="259404" y="4113073"/>
            <a:ext cx="4191000" cy="914400"/>
          </a:xfrm>
          <a:prstGeom prst="roundRect">
            <a:avLst/>
          </a:prstGeom>
          <a:solidFill>
            <a:srgbClr val="BDD7EE"/>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i="1" dirty="0">
                <a:solidFill>
                  <a:srgbClr val="002060"/>
                </a:solidFill>
              </a:rPr>
              <a:t> Important research in </a:t>
            </a:r>
            <a:r>
              <a:rPr lang="en-BE" i="1" dirty="0">
                <a:solidFill>
                  <a:srgbClr val="002060"/>
                </a:solidFill>
                <a:latin typeface="Cambria" panose="02040503050406030204" pitchFamily="18" charset="0"/>
              </a:rPr>
              <a:t>ph &amp; th </a:t>
            </a:r>
            <a:r>
              <a:rPr lang="en-BE" i="1" dirty="0">
                <a:solidFill>
                  <a:srgbClr val="002060"/>
                </a:solidFill>
              </a:rPr>
              <a:t>relates these to a portfolio of concrete observable phenomena at colliders and elsewhere</a:t>
            </a:r>
          </a:p>
        </p:txBody>
      </p:sp>
      <p:cxnSp>
        <p:nvCxnSpPr>
          <p:cNvPr id="9" name="Curved Connector 8">
            <a:extLst>
              <a:ext uri="{FF2B5EF4-FFF2-40B4-BE49-F238E27FC236}">
                <a16:creationId xmlns:a16="http://schemas.microsoft.com/office/drawing/2014/main" id="{F4292D77-1092-9141-9234-C6FDD76167EA}"/>
              </a:ext>
            </a:extLst>
          </p:cNvPr>
          <p:cNvCxnSpPr>
            <a:cxnSpLocks/>
          </p:cNvCxnSpPr>
          <p:nvPr/>
        </p:nvCxnSpPr>
        <p:spPr>
          <a:xfrm rot="5400000" flipH="1" flipV="1">
            <a:off x="2770162" y="2692235"/>
            <a:ext cx="1617524" cy="1224155"/>
          </a:xfrm>
          <a:prstGeom prst="curvedConnector3">
            <a:avLst>
              <a:gd name="adj1" fmla="val 99630"/>
            </a:avLst>
          </a:prstGeom>
          <a:ln w="25400">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a16="http://schemas.microsoft.com/office/drawing/2014/main" id="{EB5F22CF-8461-E946-A20B-88EF2C62A39D}"/>
              </a:ext>
            </a:extLst>
          </p:cNvPr>
          <p:cNvSpPr/>
          <p:nvPr/>
        </p:nvSpPr>
        <p:spPr>
          <a:xfrm>
            <a:off x="4693596" y="4113073"/>
            <a:ext cx="4191000" cy="914400"/>
          </a:xfrm>
          <a:prstGeom prst="round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i="1" dirty="0">
                <a:solidFill>
                  <a:srgbClr val="002060"/>
                </a:solidFill>
              </a:rPr>
              <a:t> In many cases synergies emerge between astro(particle), cosmology, nuclear and particle physics</a:t>
            </a:r>
          </a:p>
        </p:txBody>
      </p:sp>
      <p:sp>
        <p:nvSpPr>
          <p:cNvPr id="17" name="TextBox 16">
            <a:extLst>
              <a:ext uri="{FF2B5EF4-FFF2-40B4-BE49-F238E27FC236}">
                <a16:creationId xmlns:a16="http://schemas.microsoft.com/office/drawing/2014/main" id="{AFB02845-5D31-E44D-A8E8-6ACCD4F60CB7}"/>
              </a:ext>
            </a:extLst>
          </p:cNvPr>
          <p:cNvSpPr txBox="1"/>
          <p:nvPr/>
        </p:nvSpPr>
        <p:spPr>
          <a:xfrm>
            <a:off x="2514600" y="974050"/>
            <a:ext cx="6553199" cy="3170099"/>
          </a:xfrm>
          <a:prstGeom prst="rect">
            <a:avLst/>
          </a:prstGeom>
          <a:noFill/>
        </p:spPr>
        <p:txBody>
          <a:bodyPr wrap="square" rtlCol="0">
            <a:spAutoFit/>
          </a:bodyPr>
          <a:lstStyle/>
          <a:p>
            <a:pPr algn="ctr"/>
            <a:r>
              <a:rPr lang="en-GB" sz="2400" dirty="0">
                <a:solidFill>
                  <a:srgbClr val="002060"/>
                </a:solidFill>
                <a:latin typeface="+mn-lt"/>
              </a:rPr>
              <a:t>Wonderful description of fundamental interactions</a:t>
            </a:r>
          </a:p>
          <a:p>
            <a:pPr lvl="1" algn="ctr"/>
            <a:r>
              <a:rPr lang="en-GB" dirty="0">
                <a:solidFill>
                  <a:srgbClr val="002060"/>
                </a:solidFill>
                <a:latin typeface="+mn-lt"/>
              </a:rPr>
              <a:t>e.g. The Standard Models of Particle Physics and Cosmology together do not describe all our observations of the universe.</a:t>
            </a:r>
          </a:p>
          <a:p>
            <a:pPr algn="ctr"/>
            <a:endParaRPr lang="en-GB" dirty="0">
              <a:latin typeface="+mn-lt"/>
            </a:endParaRPr>
          </a:p>
          <a:p>
            <a:pPr algn="ctr"/>
            <a:r>
              <a:rPr lang="en-GB" sz="2400" dirty="0">
                <a:solidFill>
                  <a:srgbClr val="C00000"/>
                </a:solidFill>
                <a:latin typeface="+mn-lt"/>
              </a:rPr>
              <a:t>“Problems and Mysteries”</a:t>
            </a:r>
          </a:p>
          <a:p>
            <a:pPr algn="ctr"/>
            <a:endParaRPr lang="en-GB" sz="800" dirty="0">
              <a:solidFill>
                <a:srgbClr val="C00000"/>
              </a:solidFill>
              <a:latin typeface="+mn-lt"/>
            </a:endParaRPr>
          </a:p>
          <a:p>
            <a:pPr algn="ctr"/>
            <a:r>
              <a:rPr lang="en-GB" dirty="0">
                <a:solidFill>
                  <a:srgbClr val="C00000"/>
                </a:solidFill>
                <a:latin typeface="+mn-lt"/>
              </a:rPr>
              <a:t>e.g. Abundance of dark matter?</a:t>
            </a:r>
          </a:p>
          <a:p>
            <a:pPr algn="ctr"/>
            <a:r>
              <a:rPr lang="en-GB" dirty="0">
                <a:solidFill>
                  <a:srgbClr val="C00000"/>
                </a:solidFill>
                <a:latin typeface="+mn-lt"/>
              </a:rPr>
              <a:t>Abundance of matter over antimatter?</a:t>
            </a:r>
          </a:p>
          <a:p>
            <a:pPr algn="ctr"/>
            <a:r>
              <a:rPr lang="en-GB" dirty="0">
                <a:solidFill>
                  <a:srgbClr val="C00000"/>
                </a:solidFill>
                <a:latin typeface="+mn-lt"/>
              </a:rPr>
              <a:t>Scale of things (EW hierarchy problem / strong CP problem)?</a:t>
            </a:r>
          </a:p>
          <a:p>
            <a:pPr algn="ctr"/>
            <a:r>
              <a:rPr lang="en-GB" dirty="0">
                <a:solidFill>
                  <a:srgbClr val="C00000"/>
                </a:solidFill>
                <a:latin typeface="+mn-lt"/>
              </a:rPr>
              <a:t>Pattern of fermion masses and mixings? </a:t>
            </a:r>
          </a:p>
          <a:p>
            <a:pPr algn="ctr"/>
            <a:r>
              <a:rPr lang="en-GB" dirty="0">
                <a:solidFill>
                  <a:srgbClr val="C00000"/>
                </a:solidFill>
                <a:latin typeface="+mn-lt"/>
              </a:rPr>
              <a:t>Dynamics of EW symmetry breaking?…</a:t>
            </a:r>
          </a:p>
        </p:txBody>
      </p:sp>
      <p:sp>
        <p:nvSpPr>
          <p:cNvPr id="20" name="TextBox 19">
            <a:extLst>
              <a:ext uri="{FF2B5EF4-FFF2-40B4-BE49-F238E27FC236}">
                <a16:creationId xmlns:a16="http://schemas.microsoft.com/office/drawing/2014/main" id="{EA6D3F12-4F46-C645-9590-E7EE0BDFB7D7}"/>
              </a:ext>
            </a:extLst>
          </p:cNvPr>
          <p:cNvSpPr txBox="1"/>
          <p:nvPr/>
        </p:nvSpPr>
        <p:spPr>
          <a:xfrm>
            <a:off x="7662470" y="2266950"/>
            <a:ext cx="1430200" cy="261610"/>
          </a:xfrm>
          <a:prstGeom prst="rect">
            <a:avLst/>
          </a:prstGeom>
          <a:noFill/>
        </p:spPr>
        <p:txBody>
          <a:bodyPr wrap="none" rtlCol="0">
            <a:spAutoFit/>
          </a:bodyPr>
          <a:lstStyle/>
          <a:p>
            <a:r>
              <a:rPr lang="en-BE" sz="1100" dirty="0">
                <a:solidFill>
                  <a:schemeClr val="accent6">
                    <a:lumMod val="75000"/>
                  </a:schemeClr>
                </a:solidFill>
              </a:rPr>
              <a:t>[Riccardo Rattazzi]</a:t>
            </a:r>
          </a:p>
        </p:txBody>
      </p:sp>
    </p:spTree>
    <p:extLst>
      <p:ext uri="{BB962C8B-B14F-4D97-AF65-F5344CB8AC3E}">
        <p14:creationId xmlns:p14="http://schemas.microsoft.com/office/powerpoint/2010/main" val="3906728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30</a:t>
            </a:fld>
            <a:endParaRPr lang="en-US" dirty="0">
              <a:solidFill>
                <a:prstClr val="black">
                  <a:tint val="75000"/>
                </a:prstClr>
              </a:solidFill>
              <a:latin typeface="Calibri"/>
              <a:ea typeface="+mn-ea"/>
              <a:cs typeface="+mn-cs"/>
            </a:endParaRPr>
          </a:p>
        </p:txBody>
      </p:sp>
      <p:sp>
        <p:nvSpPr>
          <p:cNvPr id="23" name="TextBox 22">
            <a:extLst>
              <a:ext uri="{FF2B5EF4-FFF2-40B4-BE49-F238E27FC236}">
                <a16:creationId xmlns:a16="http://schemas.microsoft.com/office/drawing/2014/main" id="{D81795D4-FFC9-3B4D-9BD0-B42EBC0BEB4A}"/>
              </a:ext>
            </a:extLst>
          </p:cNvPr>
          <p:cNvSpPr txBox="1"/>
          <p:nvPr/>
        </p:nvSpPr>
        <p:spPr>
          <a:xfrm>
            <a:off x="5334000" y="4655463"/>
            <a:ext cx="3657600" cy="430887"/>
          </a:xfrm>
          <a:prstGeom prst="rect">
            <a:avLst/>
          </a:prstGeom>
          <a:noFill/>
        </p:spPr>
        <p:txBody>
          <a:bodyPr wrap="square" rtlCol="0">
            <a:spAutoFit/>
          </a:bodyPr>
          <a:lstStyle/>
          <a:p>
            <a:pPr algn="ctr"/>
            <a:r>
              <a:rPr lang="en-GB" sz="1100" dirty="0">
                <a:solidFill>
                  <a:schemeClr val="accent6">
                    <a:lumMod val="75000"/>
                  </a:schemeClr>
                </a:solidFill>
              </a:rPr>
              <a:t>Physics themes of the Open Symposium of the European Strategy for Particle Physics in Granada</a:t>
            </a:r>
            <a:endParaRPr lang="en-BE" sz="1100" dirty="0">
              <a:solidFill>
                <a:schemeClr val="accent6">
                  <a:lumMod val="75000"/>
                </a:schemeClr>
              </a:solidFill>
            </a:endParaRPr>
          </a:p>
        </p:txBody>
      </p:sp>
      <p:pic>
        <p:nvPicPr>
          <p:cNvPr id="2" name="Picture 1">
            <a:extLst>
              <a:ext uri="{FF2B5EF4-FFF2-40B4-BE49-F238E27FC236}">
                <a16:creationId xmlns:a16="http://schemas.microsoft.com/office/drawing/2014/main" id="{D33E8BD8-8C64-DE42-A4B0-07396975AB26}"/>
              </a:ext>
            </a:extLst>
          </p:cNvPr>
          <p:cNvPicPr>
            <a:picLocks noChangeAspect="1"/>
          </p:cNvPicPr>
          <p:nvPr/>
        </p:nvPicPr>
        <p:blipFill>
          <a:blip r:embed="rId3"/>
          <a:stretch>
            <a:fillRect/>
          </a:stretch>
        </p:blipFill>
        <p:spPr>
          <a:xfrm>
            <a:off x="4876800" y="1111250"/>
            <a:ext cx="4155861" cy="3517900"/>
          </a:xfrm>
          <a:prstGeom prst="rect">
            <a:avLst/>
          </a:prstGeom>
        </p:spPr>
      </p:pic>
      <p:sp>
        <p:nvSpPr>
          <p:cNvPr id="8" name="Rounded Rectangle 7">
            <a:extLst>
              <a:ext uri="{FF2B5EF4-FFF2-40B4-BE49-F238E27FC236}">
                <a16:creationId xmlns:a16="http://schemas.microsoft.com/office/drawing/2014/main" id="{BDA3CB8D-7701-F641-ACCE-2056D7DAB874}"/>
              </a:ext>
            </a:extLst>
          </p:cNvPr>
          <p:cNvSpPr/>
          <p:nvPr/>
        </p:nvSpPr>
        <p:spPr>
          <a:xfrm>
            <a:off x="5943600" y="1047750"/>
            <a:ext cx="1905000" cy="457200"/>
          </a:xfrm>
          <a:prstGeom prst="roundRect">
            <a:avLst/>
          </a:prstGeom>
          <a:solidFill>
            <a:srgbClr val="BDD7EE">
              <a:alpha val="30980"/>
            </a:srgb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0" name="TextBox 9">
            <a:extLst>
              <a:ext uri="{FF2B5EF4-FFF2-40B4-BE49-F238E27FC236}">
                <a16:creationId xmlns:a16="http://schemas.microsoft.com/office/drawing/2014/main" id="{03A1411F-961F-2845-9DEC-7490574A9B0B}"/>
              </a:ext>
            </a:extLst>
          </p:cNvPr>
          <p:cNvSpPr txBox="1"/>
          <p:nvPr/>
        </p:nvSpPr>
        <p:spPr>
          <a:xfrm>
            <a:off x="0" y="4890551"/>
            <a:ext cx="2217274" cy="230832"/>
          </a:xfrm>
          <a:prstGeom prst="rect">
            <a:avLst/>
          </a:prstGeom>
          <a:noFill/>
        </p:spPr>
        <p:txBody>
          <a:bodyPr wrap="none" rtlCol="0">
            <a:spAutoFit/>
          </a:bodyPr>
          <a:lstStyle/>
          <a:p>
            <a:r>
              <a:rPr lang="en-GB" sz="900" dirty="0">
                <a:solidFill>
                  <a:schemeClr val="accent6">
                    <a:lumMod val="75000"/>
                  </a:schemeClr>
                </a:solidFill>
                <a:latin typeface="Century Schoolbook" panose="02040604050505020304" pitchFamily="18" charset="0"/>
              </a:rPr>
              <a:t>[J. de Blas et al., JHEP 01 (2020) 139]</a:t>
            </a:r>
            <a:endParaRPr lang="en-BE" sz="900" dirty="0">
              <a:solidFill>
                <a:schemeClr val="accent6">
                  <a:lumMod val="75000"/>
                </a:schemeClr>
              </a:solidFill>
              <a:latin typeface="Century Schoolbook" panose="02040604050505020304" pitchFamily="18" charset="0"/>
            </a:endParaRPr>
          </a:p>
        </p:txBody>
      </p:sp>
      <p:pic>
        <p:nvPicPr>
          <p:cNvPr id="3" name="Picture 2">
            <a:extLst>
              <a:ext uri="{FF2B5EF4-FFF2-40B4-BE49-F238E27FC236}">
                <a16:creationId xmlns:a16="http://schemas.microsoft.com/office/drawing/2014/main" id="{04430422-65D6-D840-A529-A3910173267D}"/>
              </a:ext>
            </a:extLst>
          </p:cNvPr>
          <p:cNvPicPr>
            <a:picLocks noChangeAspect="1"/>
          </p:cNvPicPr>
          <p:nvPr/>
        </p:nvPicPr>
        <p:blipFill rotWithShape="1">
          <a:blip r:embed="rId4"/>
          <a:srcRect b="19460"/>
          <a:stretch/>
        </p:blipFill>
        <p:spPr>
          <a:xfrm>
            <a:off x="53017" y="1352551"/>
            <a:ext cx="4823784" cy="2819400"/>
          </a:xfrm>
          <a:prstGeom prst="rect">
            <a:avLst/>
          </a:prstGeom>
        </p:spPr>
      </p:pic>
      <p:sp>
        <p:nvSpPr>
          <p:cNvPr id="4" name="Rounded Rectangle 3">
            <a:extLst>
              <a:ext uri="{FF2B5EF4-FFF2-40B4-BE49-F238E27FC236}">
                <a16:creationId xmlns:a16="http://schemas.microsoft.com/office/drawing/2014/main" id="{EDA7E307-6AE4-D743-AA1A-4582F21D0C6D}"/>
              </a:ext>
            </a:extLst>
          </p:cNvPr>
          <p:cNvSpPr/>
          <p:nvPr/>
        </p:nvSpPr>
        <p:spPr>
          <a:xfrm>
            <a:off x="838200" y="2190750"/>
            <a:ext cx="381000" cy="1981200"/>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extBox 10">
            <a:extLst>
              <a:ext uri="{FF2B5EF4-FFF2-40B4-BE49-F238E27FC236}">
                <a16:creationId xmlns:a16="http://schemas.microsoft.com/office/drawing/2014/main" id="{4EACE304-1841-9C42-B472-B0DFE0E90591}"/>
              </a:ext>
            </a:extLst>
          </p:cNvPr>
          <p:cNvSpPr txBox="1"/>
          <p:nvPr/>
        </p:nvSpPr>
        <p:spPr>
          <a:xfrm>
            <a:off x="762000" y="1882973"/>
            <a:ext cx="2499402" cy="307777"/>
          </a:xfrm>
          <a:prstGeom prst="rect">
            <a:avLst/>
          </a:prstGeom>
          <a:noFill/>
        </p:spPr>
        <p:txBody>
          <a:bodyPr wrap="none" rtlCol="0">
            <a:spAutoFit/>
          </a:bodyPr>
          <a:lstStyle/>
          <a:p>
            <a:r>
              <a:rPr lang="en-GB" sz="1400" dirty="0">
                <a:latin typeface="+mn-lt"/>
              </a:rPr>
              <a:t>s</a:t>
            </a:r>
            <a:r>
              <a:rPr lang="en-BE" sz="1400" dirty="0">
                <a:latin typeface="+mn-lt"/>
              </a:rPr>
              <a:t>ensitivity at 68% for deviations</a:t>
            </a:r>
          </a:p>
        </p:txBody>
      </p:sp>
      <p:sp>
        <p:nvSpPr>
          <p:cNvPr id="12" name="TextBox 11">
            <a:extLst>
              <a:ext uri="{FF2B5EF4-FFF2-40B4-BE49-F238E27FC236}">
                <a16:creationId xmlns:a16="http://schemas.microsoft.com/office/drawing/2014/main" id="{E8B2D767-DE3B-3D4A-AA68-7ACEFCD32C11}"/>
              </a:ext>
            </a:extLst>
          </p:cNvPr>
          <p:cNvSpPr txBox="1"/>
          <p:nvPr/>
        </p:nvSpPr>
        <p:spPr>
          <a:xfrm>
            <a:off x="228600" y="742950"/>
            <a:ext cx="5029200" cy="615553"/>
          </a:xfrm>
          <a:prstGeom prst="rect">
            <a:avLst/>
          </a:prstGeom>
          <a:noFill/>
        </p:spPr>
        <p:txBody>
          <a:bodyPr wrap="square" rtlCol="0">
            <a:spAutoFit/>
          </a:bodyPr>
          <a:lstStyle/>
          <a:p>
            <a:r>
              <a:rPr lang="en-US" dirty="0">
                <a:latin typeface="+mn-lt"/>
              </a:rPr>
              <a:t>Sensitivity for deviations in effective Higgs couplings</a:t>
            </a:r>
          </a:p>
          <a:p>
            <a:r>
              <a:rPr lang="en-US" sz="1600" i="1" dirty="0">
                <a:latin typeface="+mn-lt"/>
              </a:rPr>
              <a:t>(from a global EFT fit – dim-6 SM Effective Field Theory)</a:t>
            </a:r>
            <a:endParaRPr lang="en-BE" sz="1600" i="1" dirty="0">
              <a:latin typeface="+mn-lt"/>
            </a:endParaRPr>
          </a:p>
        </p:txBody>
      </p:sp>
      <p:sp>
        <p:nvSpPr>
          <p:cNvPr id="13" name="TextBox 12">
            <a:extLst>
              <a:ext uri="{FF2B5EF4-FFF2-40B4-BE49-F238E27FC236}">
                <a16:creationId xmlns:a16="http://schemas.microsoft.com/office/drawing/2014/main" id="{791B199C-7245-794E-BFE2-150ED4ADFB94}"/>
              </a:ext>
            </a:extLst>
          </p:cNvPr>
          <p:cNvSpPr txBox="1"/>
          <p:nvPr/>
        </p:nvSpPr>
        <p:spPr>
          <a:xfrm>
            <a:off x="121426" y="4400550"/>
            <a:ext cx="3688574" cy="276999"/>
          </a:xfrm>
          <a:prstGeom prst="rect">
            <a:avLst/>
          </a:prstGeom>
          <a:noFill/>
        </p:spPr>
        <p:txBody>
          <a:bodyPr wrap="none" rtlCol="0">
            <a:spAutoFit/>
          </a:bodyPr>
          <a:lstStyle/>
          <a:p>
            <a:r>
              <a:rPr lang="en-GB" sz="1200" dirty="0">
                <a:latin typeface="+mn-lt"/>
              </a:rPr>
              <a:t>Results of the SMEFT fit projected in e</a:t>
            </a:r>
            <a:r>
              <a:rPr lang="en-BE" sz="1200" dirty="0">
                <a:latin typeface="+mn-lt"/>
              </a:rPr>
              <a:t>ffective couplings:</a:t>
            </a:r>
          </a:p>
        </p:txBody>
      </p:sp>
      <p:pic>
        <p:nvPicPr>
          <p:cNvPr id="14" name="Picture 13">
            <a:extLst>
              <a:ext uri="{FF2B5EF4-FFF2-40B4-BE49-F238E27FC236}">
                <a16:creationId xmlns:a16="http://schemas.microsoft.com/office/drawing/2014/main" id="{B0575151-60A9-5B4B-88B0-1654F74A51F3}"/>
              </a:ext>
            </a:extLst>
          </p:cNvPr>
          <p:cNvPicPr>
            <a:picLocks noChangeAspect="1"/>
          </p:cNvPicPr>
          <p:nvPr/>
        </p:nvPicPr>
        <p:blipFill>
          <a:blip r:embed="rId5"/>
          <a:stretch>
            <a:fillRect/>
          </a:stretch>
        </p:blipFill>
        <p:spPr>
          <a:xfrm>
            <a:off x="3760932" y="4317184"/>
            <a:ext cx="1063939" cy="501650"/>
          </a:xfrm>
          <a:prstGeom prst="rect">
            <a:avLst/>
          </a:prstGeom>
        </p:spPr>
      </p:pic>
      <p:sp>
        <p:nvSpPr>
          <p:cNvPr id="15" name="TextBox 14">
            <a:extLst>
              <a:ext uri="{FF2B5EF4-FFF2-40B4-BE49-F238E27FC236}">
                <a16:creationId xmlns:a16="http://schemas.microsoft.com/office/drawing/2014/main" id="{8B417D54-7594-CE42-AA6D-EEC32F0D3B4F}"/>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Zooming into the Higgs sector with colliders</a:t>
            </a:r>
          </a:p>
        </p:txBody>
      </p:sp>
    </p:spTree>
    <p:extLst>
      <p:ext uri="{BB962C8B-B14F-4D97-AF65-F5344CB8AC3E}">
        <p14:creationId xmlns:p14="http://schemas.microsoft.com/office/powerpoint/2010/main" val="25992899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31</a:t>
            </a:fld>
            <a:endParaRPr lang="en-US" dirty="0">
              <a:solidFill>
                <a:prstClr val="black">
                  <a:tint val="75000"/>
                </a:prstClr>
              </a:solidFill>
              <a:latin typeface="Calibri"/>
              <a:ea typeface="+mn-ea"/>
              <a:cs typeface="+mn-cs"/>
            </a:endParaRPr>
          </a:p>
        </p:txBody>
      </p:sp>
      <p:sp>
        <p:nvSpPr>
          <p:cNvPr id="10" name="TextBox 9">
            <a:extLst>
              <a:ext uri="{FF2B5EF4-FFF2-40B4-BE49-F238E27FC236}">
                <a16:creationId xmlns:a16="http://schemas.microsoft.com/office/drawing/2014/main" id="{03A1411F-961F-2845-9DEC-7490574A9B0B}"/>
              </a:ext>
            </a:extLst>
          </p:cNvPr>
          <p:cNvSpPr txBox="1"/>
          <p:nvPr/>
        </p:nvSpPr>
        <p:spPr>
          <a:xfrm>
            <a:off x="0" y="4890551"/>
            <a:ext cx="2217274" cy="230832"/>
          </a:xfrm>
          <a:prstGeom prst="rect">
            <a:avLst/>
          </a:prstGeom>
          <a:noFill/>
        </p:spPr>
        <p:txBody>
          <a:bodyPr wrap="none" rtlCol="0">
            <a:spAutoFit/>
          </a:bodyPr>
          <a:lstStyle/>
          <a:p>
            <a:r>
              <a:rPr lang="en-GB" sz="900" dirty="0">
                <a:solidFill>
                  <a:schemeClr val="accent6">
                    <a:lumMod val="75000"/>
                  </a:schemeClr>
                </a:solidFill>
                <a:latin typeface="Century Schoolbook" panose="02040604050505020304" pitchFamily="18" charset="0"/>
              </a:rPr>
              <a:t>[J. de Blas et al., JHEP 01 (2020) 139]</a:t>
            </a:r>
            <a:endParaRPr lang="en-BE" sz="900" dirty="0">
              <a:solidFill>
                <a:schemeClr val="accent6">
                  <a:lumMod val="75000"/>
                </a:schemeClr>
              </a:solidFill>
              <a:latin typeface="Century Schoolbook" panose="02040604050505020304" pitchFamily="18" charset="0"/>
            </a:endParaRPr>
          </a:p>
        </p:txBody>
      </p:sp>
      <p:pic>
        <p:nvPicPr>
          <p:cNvPr id="3" name="Picture 2">
            <a:extLst>
              <a:ext uri="{FF2B5EF4-FFF2-40B4-BE49-F238E27FC236}">
                <a16:creationId xmlns:a16="http://schemas.microsoft.com/office/drawing/2014/main" id="{04430422-65D6-D840-A529-A3910173267D}"/>
              </a:ext>
            </a:extLst>
          </p:cNvPr>
          <p:cNvPicPr>
            <a:picLocks noChangeAspect="1"/>
          </p:cNvPicPr>
          <p:nvPr/>
        </p:nvPicPr>
        <p:blipFill rotWithShape="1">
          <a:blip r:embed="rId3"/>
          <a:srcRect l="16277" t="23829" r="75824" b="19461"/>
          <a:stretch/>
        </p:blipFill>
        <p:spPr>
          <a:xfrm>
            <a:off x="2396584" y="1352551"/>
            <a:ext cx="685800" cy="3573423"/>
          </a:xfrm>
          <a:prstGeom prst="rect">
            <a:avLst/>
          </a:prstGeom>
        </p:spPr>
      </p:pic>
      <p:pic>
        <p:nvPicPr>
          <p:cNvPr id="13" name="Picture 12">
            <a:extLst>
              <a:ext uri="{FF2B5EF4-FFF2-40B4-BE49-F238E27FC236}">
                <a16:creationId xmlns:a16="http://schemas.microsoft.com/office/drawing/2014/main" id="{D78B2CC4-5AE2-9D4F-AEF7-A9837E3F98EA}"/>
              </a:ext>
            </a:extLst>
          </p:cNvPr>
          <p:cNvPicPr>
            <a:picLocks noChangeAspect="1"/>
          </p:cNvPicPr>
          <p:nvPr/>
        </p:nvPicPr>
        <p:blipFill rotWithShape="1">
          <a:blip r:embed="rId3"/>
          <a:srcRect t="24056" r="90041" b="21637"/>
          <a:stretch/>
        </p:blipFill>
        <p:spPr>
          <a:xfrm>
            <a:off x="1916201" y="1352549"/>
            <a:ext cx="480383" cy="3429001"/>
          </a:xfrm>
          <a:prstGeom prst="rect">
            <a:avLst/>
          </a:prstGeom>
        </p:spPr>
      </p:pic>
      <p:sp>
        <p:nvSpPr>
          <p:cNvPr id="14" name="Rounded Rectangle 13">
            <a:extLst>
              <a:ext uri="{FF2B5EF4-FFF2-40B4-BE49-F238E27FC236}">
                <a16:creationId xmlns:a16="http://schemas.microsoft.com/office/drawing/2014/main" id="{78201F1A-732B-ED4F-9B32-AB283DB13BCB}"/>
              </a:ext>
            </a:extLst>
          </p:cNvPr>
          <p:cNvSpPr/>
          <p:nvPr/>
        </p:nvSpPr>
        <p:spPr>
          <a:xfrm>
            <a:off x="1974523" y="1352550"/>
            <a:ext cx="1107861" cy="3573423"/>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xtBox 5">
            <a:extLst>
              <a:ext uri="{FF2B5EF4-FFF2-40B4-BE49-F238E27FC236}">
                <a16:creationId xmlns:a16="http://schemas.microsoft.com/office/drawing/2014/main" id="{77CF3030-65FD-2643-BCEC-C4C20371FCEF}"/>
              </a:ext>
            </a:extLst>
          </p:cNvPr>
          <p:cNvSpPr txBox="1"/>
          <p:nvPr/>
        </p:nvSpPr>
        <p:spPr>
          <a:xfrm>
            <a:off x="3242901" y="1425773"/>
            <a:ext cx="597984" cy="307777"/>
          </a:xfrm>
          <a:prstGeom prst="rect">
            <a:avLst/>
          </a:prstGeom>
          <a:noFill/>
        </p:spPr>
        <p:txBody>
          <a:bodyPr wrap="none" rtlCol="0">
            <a:spAutoFit/>
          </a:bodyPr>
          <a:lstStyle/>
          <a:p>
            <a:r>
              <a:rPr lang="en-BE" sz="1400" dirty="0">
                <a:solidFill>
                  <a:schemeClr val="accent6">
                    <a:lumMod val="50000"/>
                  </a:schemeClr>
                </a:solidFill>
                <a:latin typeface="+mn-lt"/>
              </a:rPr>
              <a:t>today</a:t>
            </a:r>
          </a:p>
        </p:txBody>
      </p:sp>
      <p:sp>
        <p:nvSpPr>
          <p:cNvPr id="7" name="7-point Star 6">
            <a:extLst>
              <a:ext uri="{FF2B5EF4-FFF2-40B4-BE49-F238E27FC236}">
                <a16:creationId xmlns:a16="http://schemas.microsoft.com/office/drawing/2014/main" id="{B660231F-9111-FB41-AA1E-B236145C975A}"/>
              </a:ext>
            </a:extLst>
          </p:cNvPr>
          <p:cNvSpPr/>
          <p:nvPr/>
        </p:nvSpPr>
        <p:spPr>
          <a:xfrm>
            <a:off x="2480901" y="1467504"/>
            <a:ext cx="152400" cy="152400"/>
          </a:xfrm>
          <a:prstGeom prst="star7">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5" name="Straight Arrow Connector 14">
            <a:extLst>
              <a:ext uri="{FF2B5EF4-FFF2-40B4-BE49-F238E27FC236}">
                <a16:creationId xmlns:a16="http://schemas.microsoft.com/office/drawing/2014/main" id="{50013720-F7DB-6642-A286-4A83009B43F1}"/>
              </a:ext>
            </a:extLst>
          </p:cNvPr>
          <p:cNvCxnSpPr>
            <a:cxnSpLocks/>
            <a:stCxn id="6" idx="1"/>
          </p:cNvCxnSpPr>
          <p:nvPr/>
        </p:nvCxnSpPr>
        <p:spPr>
          <a:xfrm flipH="1" flipV="1">
            <a:off x="2701384" y="1543704"/>
            <a:ext cx="541517" cy="35958"/>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CE3E3B6-F695-3F48-AEE8-1198F7587116}"/>
              </a:ext>
            </a:extLst>
          </p:cNvPr>
          <p:cNvSpPr txBox="1"/>
          <p:nvPr/>
        </p:nvSpPr>
        <p:spPr>
          <a:xfrm>
            <a:off x="3266658" y="1673274"/>
            <a:ext cx="2679451" cy="338554"/>
          </a:xfrm>
          <a:prstGeom prst="rect">
            <a:avLst/>
          </a:prstGeom>
          <a:noFill/>
        </p:spPr>
        <p:txBody>
          <a:bodyPr wrap="none" rtlCol="0">
            <a:spAutoFit/>
          </a:bodyPr>
          <a:lstStyle/>
          <a:p>
            <a:r>
              <a:rPr lang="en-BE" sz="1600" dirty="0">
                <a:solidFill>
                  <a:schemeClr val="bg2">
                    <a:lumMod val="50000"/>
                  </a:schemeClr>
                </a:solidFill>
                <a:latin typeface="+mn-lt"/>
              </a:rPr>
              <a:t>HL-LHC expectation (6000fb</a:t>
            </a:r>
            <a:r>
              <a:rPr lang="en-BE" sz="1600" baseline="30000" dirty="0">
                <a:solidFill>
                  <a:schemeClr val="bg2">
                    <a:lumMod val="50000"/>
                  </a:schemeClr>
                </a:solidFill>
                <a:latin typeface="+mn-lt"/>
              </a:rPr>
              <a:t>-1</a:t>
            </a:r>
            <a:r>
              <a:rPr lang="en-BE" sz="1600" dirty="0">
                <a:solidFill>
                  <a:schemeClr val="bg2">
                    <a:lumMod val="50000"/>
                  </a:schemeClr>
                </a:solidFill>
                <a:latin typeface="+mn-lt"/>
              </a:rPr>
              <a:t>)</a:t>
            </a:r>
          </a:p>
        </p:txBody>
      </p:sp>
      <p:cxnSp>
        <p:nvCxnSpPr>
          <p:cNvPr id="21" name="Straight Arrow Connector 20">
            <a:extLst>
              <a:ext uri="{FF2B5EF4-FFF2-40B4-BE49-F238E27FC236}">
                <a16:creationId xmlns:a16="http://schemas.microsoft.com/office/drawing/2014/main" id="{7A535572-C536-B54C-B873-59B52A420F82}"/>
              </a:ext>
            </a:extLst>
          </p:cNvPr>
          <p:cNvCxnSpPr>
            <a:cxnSpLocks/>
          </p:cNvCxnSpPr>
          <p:nvPr/>
        </p:nvCxnSpPr>
        <p:spPr>
          <a:xfrm flipH="1">
            <a:off x="2592892" y="1842551"/>
            <a:ext cx="709140" cy="127546"/>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7FBC933A-9F22-CC43-9E59-9BEEFAC6273D}"/>
              </a:ext>
            </a:extLst>
          </p:cNvPr>
          <p:cNvSpPr/>
          <p:nvPr/>
        </p:nvSpPr>
        <p:spPr>
          <a:xfrm>
            <a:off x="2480901" y="2800350"/>
            <a:ext cx="677683" cy="338911"/>
          </a:xfrm>
          <a:prstGeom prst="ellipse">
            <a:avLst/>
          </a:prstGeom>
          <a:no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TextBox 24">
            <a:extLst>
              <a:ext uri="{FF2B5EF4-FFF2-40B4-BE49-F238E27FC236}">
                <a16:creationId xmlns:a16="http://schemas.microsoft.com/office/drawing/2014/main" id="{3CDD6CDA-86FC-D748-923B-C10B742DC0D6}"/>
              </a:ext>
            </a:extLst>
          </p:cNvPr>
          <p:cNvSpPr txBox="1"/>
          <p:nvPr/>
        </p:nvSpPr>
        <p:spPr>
          <a:xfrm>
            <a:off x="3192567" y="2785973"/>
            <a:ext cx="3676840" cy="338554"/>
          </a:xfrm>
          <a:prstGeom prst="rect">
            <a:avLst/>
          </a:prstGeom>
          <a:noFill/>
        </p:spPr>
        <p:txBody>
          <a:bodyPr wrap="none" rtlCol="0">
            <a:spAutoFit/>
          </a:bodyPr>
          <a:lstStyle/>
          <a:p>
            <a:r>
              <a:rPr lang="en-GB" sz="1600" dirty="0">
                <a:solidFill>
                  <a:schemeClr val="accent2">
                    <a:lumMod val="50000"/>
                  </a:schemeClr>
                </a:solidFill>
                <a:latin typeface="+mn-lt"/>
              </a:rPr>
              <a:t>HL-LHC </a:t>
            </a:r>
            <a:r>
              <a:rPr lang="en-BE" sz="1200" dirty="0">
                <a:solidFill>
                  <a:schemeClr val="accent2">
                    <a:lumMod val="50000"/>
                  </a:schemeClr>
                </a:solidFill>
              </a:rPr>
              <a:t>⊕</a:t>
            </a:r>
            <a:r>
              <a:rPr lang="en-BE" sz="1600" dirty="0">
                <a:solidFill>
                  <a:schemeClr val="accent2">
                    <a:lumMod val="50000"/>
                  </a:schemeClr>
                </a:solidFill>
              </a:rPr>
              <a:t> </a:t>
            </a:r>
            <a:r>
              <a:rPr lang="en-GB" sz="1600" u="sng" dirty="0" err="1">
                <a:solidFill>
                  <a:schemeClr val="accent2">
                    <a:lumMod val="50000"/>
                  </a:schemeClr>
                </a:solidFill>
                <a:latin typeface="+mn-lt"/>
              </a:rPr>
              <a:t>e</a:t>
            </a:r>
            <a:r>
              <a:rPr lang="en-GB" sz="1600" u="sng" baseline="30000" dirty="0" err="1">
                <a:solidFill>
                  <a:schemeClr val="accent2">
                    <a:lumMod val="50000"/>
                  </a:schemeClr>
                </a:solidFill>
                <a:latin typeface="+mn-lt"/>
              </a:rPr>
              <a:t>+</a:t>
            </a:r>
            <a:r>
              <a:rPr lang="en-GB" sz="1600" u="sng" dirty="0" err="1">
                <a:solidFill>
                  <a:schemeClr val="accent2">
                    <a:lumMod val="50000"/>
                  </a:schemeClr>
                </a:solidFill>
                <a:latin typeface="+mn-lt"/>
              </a:rPr>
              <a:t>e</a:t>
            </a:r>
            <a:r>
              <a:rPr lang="en-GB" sz="1600" u="sng" baseline="30000" dirty="0">
                <a:solidFill>
                  <a:schemeClr val="accent2">
                    <a:lumMod val="50000"/>
                  </a:schemeClr>
                </a:solidFill>
                <a:latin typeface="+mn-lt"/>
              </a:rPr>
              <a:t>-</a:t>
            </a:r>
            <a:r>
              <a:rPr lang="en-GB" sz="1600" u="sng" dirty="0">
                <a:solidFill>
                  <a:schemeClr val="accent2">
                    <a:lumMod val="50000"/>
                  </a:schemeClr>
                </a:solidFill>
                <a:latin typeface="+mn-lt"/>
              </a:rPr>
              <a:t> Higgs Factories</a:t>
            </a:r>
            <a:r>
              <a:rPr lang="en-GB" sz="1600" dirty="0">
                <a:solidFill>
                  <a:schemeClr val="accent2">
                    <a:lumMod val="50000"/>
                  </a:schemeClr>
                </a:solidFill>
                <a:latin typeface="+mn-lt"/>
              </a:rPr>
              <a:t> (∼250 GeV)</a:t>
            </a:r>
            <a:endParaRPr lang="en-BE" sz="1600" dirty="0">
              <a:solidFill>
                <a:schemeClr val="accent2">
                  <a:lumMod val="50000"/>
                </a:schemeClr>
              </a:solidFill>
              <a:latin typeface="+mn-lt"/>
            </a:endParaRPr>
          </a:p>
        </p:txBody>
      </p:sp>
      <p:sp>
        <p:nvSpPr>
          <p:cNvPr id="26" name="TextBox 25">
            <a:extLst>
              <a:ext uri="{FF2B5EF4-FFF2-40B4-BE49-F238E27FC236}">
                <a16:creationId xmlns:a16="http://schemas.microsoft.com/office/drawing/2014/main" id="{7D45DC41-AE71-CC45-A78F-302954C26BF0}"/>
              </a:ext>
            </a:extLst>
          </p:cNvPr>
          <p:cNvSpPr txBox="1"/>
          <p:nvPr/>
        </p:nvSpPr>
        <p:spPr>
          <a:xfrm>
            <a:off x="3298533" y="2062700"/>
            <a:ext cx="2533579" cy="338554"/>
          </a:xfrm>
          <a:prstGeom prst="rect">
            <a:avLst/>
          </a:prstGeom>
          <a:noFill/>
        </p:spPr>
        <p:txBody>
          <a:bodyPr wrap="none" rtlCol="0">
            <a:spAutoFit/>
          </a:bodyPr>
          <a:lstStyle/>
          <a:p>
            <a:r>
              <a:rPr lang="en-BE" sz="1600" dirty="0">
                <a:solidFill>
                  <a:srgbClr val="FF808E"/>
                </a:solidFill>
                <a:latin typeface="+mn-lt"/>
              </a:rPr>
              <a:t>HL-LHC </a:t>
            </a:r>
            <a:r>
              <a:rPr lang="en-BE" sz="1200" dirty="0">
                <a:solidFill>
                  <a:srgbClr val="FF808E"/>
                </a:solidFill>
                <a:latin typeface="+mn-lt"/>
              </a:rPr>
              <a:t>⊕</a:t>
            </a:r>
            <a:r>
              <a:rPr lang="en-BE" sz="1600" dirty="0">
                <a:solidFill>
                  <a:srgbClr val="FF808E"/>
                </a:solidFill>
                <a:latin typeface="+mn-lt"/>
              </a:rPr>
              <a:t> LHeC expectation</a:t>
            </a:r>
          </a:p>
        </p:txBody>
      </p:sp>
      <p:cxnSp>
        <p:nvCxnSpPr>
          <p:cNvPr id="27" name="Straight Arrow Connector 26">
            <a:extLst>
              <a:ext uri="{FF2B5EF4-FFF2-40B4-BE49-F238E27FC236}">
                <a16:creationId xmlns:a16="http://schemas.microsoft.com/office/drawing/2014/main" id="{ED042733-B71B-E440-B37D-33218B49AD4F}"/>
              </a:ext>
            </a:extLst>
          </p:cNvPr>
          <p:cNvCxnSpPr>
            <a:cxnSpLocks/>
            <a:stCxn id="26" idx="1"/>
          </p:cNvCxnSpPr>
          <p:nvPr/>
        </p:nvCxnSpPr>
        <p:spPr>
          <a:xfrm flipH="1">
            <a:off x="2701385" y="2231977"/>
            <a:ext cx="597148" cy="84130"/>
          </a:xfrm>
          <a:prstGeom prst="straightConnector1">
            <a:avLst/>
          </a:prstGeom>
          <a:ln w="28575">
            <a:solidFill>
              <a:srgbClr val="FF808E"/>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8C9F58A2-6DCD-BF40-995C-3E620D854171}"/>
              </a:ext>
            </a:extLst>
          </p:cNvPr>
          <p:cNvSpPr/>
          <p:nvPr/>
        </p:nvSpPr>
        <p:spPr>
          <a:xfrm>
            <a:off x="2556418" y="3327007"/>
            <a:ext cx="677683" cy="338911"/>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1" name="TextBox 30">
            <a:extLst>
              <a:ext uri="{FF2B5EF4-FFF2-40B4-BE49-F238E27FC236}">
                <a16:creationId xmlns:a16="http://schemas.microsoft.com/office/drawing/2014/main" id="{B9F5B5DE-94DD-254F-9AE0-663A461AB9C0}"/>
              </a:ext>
            </a:extLst>
          </p:cNvPr>
          <p:cNvSpPr txBox="1"/>
          <p:nvPr/>
        </p:nvSpPr>
        <p:spPr>
          <a:xfrm>
            <a:off x="3192928" y="3338151"/>
            <a:ext cx="3972498" cy="830997"/>
          </a:xfrm>
          <a:prstGeom prst="rect">
            <a:avLst/>
          </a:prstGeom>
          <a:noFill/>
        </p:spPr>
        <p:txBody>
          <a:bodyPr wrap="none" rtlCol="0">
            <a:spAutoFit/>
          </a:bodyPr>
          <a:lstStyle/>
          <a:p>
            <a:r>
              <a:rPr lang="en-GB" sz="1600" dirty="0">
                <a:solidFill>
                  <a:schemeClr val="bg2">
                    <a:lumMod val="50000"/>
                  </a:schemeClr>
                </a:solidFill>
                <a:latin typeface="+mn-lt"/>
              </a:rPr>
              <a:t>HL-LHC </a:t>
            </a:r>
            <a:r>
              <a:rPr lang="en-BE" sz="1200" dirty="0">
                <a:solidFill>
                  <a:schemeClr val="bg2">
                    <a:lumMod val="50000"/>
                  </a:schemeClr>
                </a:solidFill>
              </a:rPr>
              <a:t>⊕</a:t>
            </a:r>
            <a:r>
              <a:rPr lang="en-BE" sz="1600" dirty="0">
                <a:solidFill>
                  <a:srgbClr val="FF808E"/>
                </a:solidFill>
              </a:rPr>
              <a:t> </a:t>
            </a:r>
            <a:r>
              <a:rPr lang="en-GB" sz="1600" dirty="0" err="1">
                <a:solidFill>
                  <a:schemeClr val="bg2">
                    <a:lumMod val="50000"/>
                  </a:schemeClr>
                </a:solidFill>
                <a:latin typeface="+mn-lt"/>
              </a:rPr>
              <a:t>e</a:t>
            </a:r>
            <a:r>
              <a:rPr lang="en-GB" sz="1600" baseline="30000" dirty="0" err="1">
                <a:solidFill>
                  <a:schemeClr val="bg2">
                    <a:lumMod val="50000"/>
                  </a:schemeClr>
                </a:solidFill>
                <a:latin typeface="+mn-lt"/>
              </a:rPr>
              <a:t>+</a:t>
            </a:r>
            <a:r>
              <a:rPr lang="en-GB" sz="1600" dirty="0" err="1">
                <a:solidFill>
                  <a:schemeClr val="bg2">
                    <a:lumMod val="50000"/>
                  </a:schemeClr>
                </a:solidFill>
                <a:latin typeface="+mn-lt"/>
              </a:rPr>
              <a:t>e</a:t>
            </a:r>
            <a:r>
              <a:rPr lang="en-GB" sz="1600" baseline="30000" dirty="0">
                <a:solidFill>
                  <a:schemeClr val="bg2">
                    <a:lumMod val="50000"/>
                  </a:schemeClr>
                </a:solidFill>
                <a:latin typeface="+mn-lt"/>
              </a:rPr>
              <a:t>-</a:t>
            </a:r>
            <a:r>
              <a:rPr lang="en-GB" sz="1600" dirty="0">
                <a:solidFill>
                  <a:schemeClr val="bg2">
                    <a:lumMod val="50000"/>
                  </a:schemeClr>
                </a:solidFill>
                <a:latin typeface="+mn-lt"/>
              </a:rPr>
              <a:t> Higgs Factories (∼250 GeV)</a:t>
            </a:r>
          </a:p>
          <a:p>
            <a:r>
              <a:rPr lang="en-GB" sz="1600" dirty="0">
                <a:solidFill>
                  <a:schemeClr val="bg2">
                    <a:lumMod val="50000"/>
                  </a:schemeClr>
                </a:solidFill>
                <a:latin typeface="+mn-lt"/>
              </a:rPr>
              <a:t>	</a:t>
            </a:r>
            <a:r>
              <a:rPr lang="en-BE" sz="1600" dirty="0">
                <a:solidFill>
                  <a:schemeClr val="bg2">
                    <a:lumMod val="50000"/>
                  </a:schemeClr>
                </a:solidFill>
              </a:rPr>
              <a:t> </a:t>
            </a:r>
            <a:r>
              <a:rPr lang="en-BE" sz="1200" dirty="0">
                <a:solidFill>
                  <a:schemeClr val="bg2">
                    <a:lumMod val="50000"/>
                  </a:schemeClr>
                </a:solidFill>
              </a:rPr>
              <a:t>⊕</a:t>
            </a:r>
            <a:r>
              <a:rPr lang="en-BE" sz="1600" dirty="0">
                <a:solidFill>
                  <a:schemeClr val="bg2">
                    <a:lumMod val="50000"/>
                  </a:schemeClr>
                </a:solidFill>
              </a:rPr>
              <a:t> </a:t>
            </a:r>
            <a:r>
              <a:rPr lang="en-BE" sz="1600" u="sng" dirty="0">
                <a:solidFill>
                  <a:schemeClr val="bg2">
                    <a:lumMod val="50000"/>
                  </a:schemeClr>
                </a:solidFill>
                <a:latin typeface="+mn-lt"/>
              </a:rPr>
              <a:t>Energy Frontier</a:t>
            </a:r>
          </a:p>
          <a:p>
            <a:r>
              <a:rPr lang="en-BE" sz="1600" dirty="0">
                <a:solidFill>
                  <a:schemeClr val="bg2">
                    <a:lumMod val="50000"/>
                  </a:schemeClr>
                </a:solidFill>
                <a:latin typeface="+mn-lt"/>
              </a:rPr>
              <a:t>	      </a:t>
            </a:r>
            <a:r>
              <a:rPr lang="en-BE" sz="1200" dirty="0">
                <a:solidFill>
                  <a:schemeClr val="bg2">
                    <a:lumMod val="50000"/>
                  </a:schemeClr>
                </a:solidFill>
                <a:latin typeface="+mn-lt"/>
              </a:rPr>
              <a:t>(ILC@1TeV, CLIC@3TeV, FCC-pp@100TeV)</a:t>
            </a:r>
            <a:endParaRPr lang="en-BE" sz="1600" dirty="0">
              <a:solidFill>
                <a:schemeClr val="bg2">
                  <a:lumMod val="50000"/>
                </a:schemeClr>
              </a:solidFill>
              <a:latin typeface="+mn-lt"/>
            </a:endParaRPr>
          </a:p>
        </p:txBody>
      </p:sp>
      <p:sp>
        <p:nvSpPr>
          <p:cNvPr id="32" name="TextBox 31">
            <a:extLst>
              <a:ext uri="{FF2B5EF4-FFF2-40B4-BE49-F238E27FC236}">
                <a16:creationId xmlns:a16="http://schemas.microsoft.com/office/drawing/2014/main" id="{2B425D12-F513-BC4D-9B82-2708E86817F2}"/>
              </a:ext>
            </a:extLst>
          </p:cNvPr>
          <p:cNvSpPr txBox="1"/>
          <p:nvPr/>
        </p:nvSpPr>
        <p:spPr>
          <a:xfrm>
            <a:off x="3886200" y="4326425"/>
            <a:ext cx="4857292" cy="400110"/>
          </a:xfrm>
          <a:prstGeom prst="rect">
            <a:avLst/>
          </a:prstGeom>
          <a:solidFill>
            <a:schemeClr val="accent2">
              <a:lumMod val="20000"/>
              <a:lumOff val="80000"/>
            </a:schemeClr>
          </a:solidFill>
          <a:ln w="38100">
            <a:solidFill>
              <a:srgbClr val="C00000"/>
            </a:solidFill>
          </a:ln>
        </p:spPr>
        <p:txBody>
          <a:bodyPr wrap="none" rtlCol="0">
            <a:spAutoFit/>
          </a:bodyPr>
          <a:lstStyle/>
          <a:p>
            <a:r>
              <a:rPr lang="en-BE" sz="2000" dirty="0">
                <a:solidFill>
                  <a:srgbClr val="C00000"/>
                </a:solidFill>
                <a:latin typeface="+mn-lt"/>
              </a:rPr>
              <a:t>The improvement is in the complementarity!</a:t>
            </a:r>
          </a:p>
        </p:txBody>
      </p:sp>
      <p:sp>
        <p:nvSpPr>
          <p:cNvPr id="33" name="TextBox 32">
            <a:extLst>
              <a:ext uri="{FF2B5EF4-FFF2-40B4-BE49-F238E27FC236}">
                <a16:creationId xmlns:a16="http://schemas.microsoft.com/office/drawing/2014/main" id="{CAB3B60E-C672-234A-AB01-DE84641A5BB9}"/>
              </a:ext>
            </a:extLst>
          </p:cNvPr>
          <p:cNvSpPr txBox="1"/>
          <p:nvPr/>
        </p:nvSpPr>
        <p:spPr>
          <a:xfrm>
            <a:off x="2091784" y="742950"/>
            <a:ext cx="5029200" cy="615553"/>
          </a:xfrm>
          <a:prstGeom prst="rect">
            <a:avLst/>
          </a:prstGeom>
          <a:noFill/>
        </p:spPr>
        <p:txBody>
          <a:bodyPr wrap="square" rtlCol="0">
            <a:spAutoFit/>
          </a:bodyPr>
          <a:lstStyle/>
          <a:p>
            <a:pPr algn="ctr"/>
            <a:r>
              <a:rPr lang="en-US" dirty="0">
                <a:latin typeface="+mn-lt"/>
              </a:rPr>
              <a:t>Sensitivity for deviations in effective Higgs couplings</a:t>
            </a:r>
          </a:p>
          <a:p>
            <a:pPr algn="ctr"/>
            <a:r>
              <a:rPr lang="en-US" sz="1600" i="1" dirty="0">
                <a:latin typeface="+mn-lt"/>
              </a:rPr>
              <a:t>(from a global EFT fit – dim-6 SM Effective Field Theory)</a:t>
            </a:r>
            <a:endParaRPr lang="en-BE" sz="1600" i="1" dirty="0">
              <a:latin typeface="+mn-lt"/>
            </a:endParaRPr>
          </a:p>
        </p:txBody>
      </p:sp>
      <p:sp>
        <p:nvSpPr>
          <p:cNvPr id="34" name="TextBox 33">
            <a:extLst>
              <a:ext uri="{FF2B5EF4-FFF2-40B4-BE49-F238E27FC236}">
                <a16:creationId xmlns:a16="http://schemas.microsoft.com/office/drawing/2014/main" id="{94B76C5B-FE4D-644E-969A-ED375C6F269B}"/>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Zooming into the Higgs sector with colliders</a:t>
            </a:r>
          </a:p>
        </p:txBody>
      </p:sp>
    </p:spTree>
    <p:extLst>
      <p:ext uri="{BB962C8B-B14F-4D97-AF65-F5344CB8AC3E}">
        <p14:creationId xmlns:p14="http://schemas.microsoft.com/office/powerpoint/2010/main" val="2623672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32</a:t>
            </a:fld>
            <a:endParaRPr lang="en-US" dirty="0">
              <a:solidFill>
                <a:prstClr val="black">
                  <a:tint val="75000"/>
                </a:prstClr>
              </a:solidFill>
              <a:latin typeface="Calibri"/>
              <a:ea typeface="+mn-ea"/>
              <a:cs typeface="+mn-cs"/>
            </a:endParaRPr>
          </a:p>
        </p:txBody>
      </p:sp>
      <p:sp>
        <p:nvSpPr>
          <p:cNvPr id="9" name="TextBox 8">
            <a:extLst>
              <a:ext uri="{FF2B5EF4-FFF2-40B4-BE49-F238E27FC236}">
                <a16:creationId xmlns:a16="http://schemas.microsoft.com/office/drawing/2014/main" id="{9785D810-9C35-0B4B-AABE-73AD6DE02E17}"/>
              </a:ext>
            </a:extLst>
          </p:cNvPr>
          <p:cNvSpPr txBox="1"/>
          <p:nvPr/>
        </p:nvSpPr>
        <p:spPr>
          <a:xfrm>
            <a:off x="228600" y="742950"/>
            <a:ext cx="8382000" cy="861774"/>
          </a:xfrm>
          <a:prstGeom prst="rect">
            <a:avLst/>
          </a:prstGeom>
          <a:noFill/>
        </p:spPr>
        <p:txBody>
          <a:bodyPr wrap="square" rtlCol="0">
            <a:spAutoFit/>
          </a:bodyPr>
          <a:lstStyle/>
          <a:p>
            <a:r>
              <a:rPr lang="en-US" dirty="0">
                <a:latin typeface="+mn-lt"/>
              </a:rPr>
              <a:t>Complementarity between </a:t>
            </a:r>
            <a:r>
              <a:rPr lang="en-US" dirty="0" err="1">
                <a:latin typeface="+mn-lt"/>
              </a:rPr>
              <a:t>ee</a:t>
            </a:r>
            <a:r>
              <a:rPr lang="en-US" dirty="0">
                <a:latin typeface="+mn-lt"/>
              </a:rPr>
              <a:t>/eh/</a:t>
            </a:r>
            <a:r>
              <a:rPr lang="en-US" dirty="0" err="1">
                <a:latin typeface="+mn-lt"/>
              </a:rPr>
              <a:t>hh</a:t>
            </a:r>
            <a:r>
              <a:rPr lang="en-US" dirty="0">
                <a:latin typeface="+mn-lt"/>
              </a:rPr>
              <a:t> colliders – case for the FCC project</a:t>
            </a:r>
          </a:p>
          <a:p>
            <a:r>
              <a:rPr lang="en-US" sz="1600" i="1" dirty="0">
                <a:latin typeface="+mn-lt"/>
              </a:rPr>
              <a:t>(Higgs coupling strength modifier parameters </a:t>
            </a:r>
            <a:r>
              <a:rPr lang="en-US" sz="1600" i="1" dirty="0" err="1">
                <a:latin typeface="Symbol" pitchFamily="2" charset="2"/>
              </a:rPr>
              <a:t>k</a:t>
            </a:r>
            <a:r>
              <a:rPr lang="en-US" sz="1600" i="1" baseline="-25000" dirty="0" err="1">
                <a:latin typeface="+mn-lt"/>
              </a:rPr>
              <a:t>i</a:t>
            </a:r>
            <a:r>
              <a:rPr lang="en-US" sz="1600" i="1" baseline="-25000" dirty="0">
                <a:latin typeface="+mn-lt"/>
              </a:rPr>
              <a:t> </a:t>
            </a:r>
            <a:r>
              <a:rPr lang="en-US" sz="1600" i="1" dirty="0">
                <a:latin typeface="+mn-lt"/>
              </a:rPr>
              <a:t>– assuming no BSM particles in Higgs boson decay)</a:t>
            </a:r>
          </a:p>
          <a:p>
            <a:r>
              <a:rPr lang="en-US" sz="1600" i="1" dirty="0">
                <a:latin typeface="+mn-lt"/>
              </a:rPr>
              <a:t>(expected relative precision)</a:t>
            </a:r>
            <a:endParaRPr lang="en-BE" sz="1400" i="1" dirty="0">
              <a:latin typeface="+mn-lt"/>
            </a:endParaRPr>
          </a:p>
        </p:txBody>
      </p:sp>
      <p:sp>
        <p:nvSpPr>
          <p:cNvPr id="10" name="TextBox 9">
            <a:extLst>
              <a:ext uri="{FF2B5EF4-FFF2-40B4-BE49-F238E27FC236}">
                <a16:creationId xmlns:a16="http://schemas.microsoft.com/office/drawing/2014/main" id="{03A1411F-961F-2845-9DEC-7490574A9B0B}"/>
              </a:ext>
            </a:extLst>
          </p:cNvPr>
          <p:cNvSpPr txBox="1"/>
          <p:nvPr/>
        </p:nvSpPr>
        <p:spPr>
          <a:xfrm>
            <a:off x="0" y="4890551"/>
            <a:ext cx="2217274" cy="230832"/>
          </a:xfrm>
          <a:prstGeom prst="rect">
            <a:avLst/>
          </a:prstGeom>
          <a:noFill/>
        </p:spPr>
        <p:txBody>
          <a:bodyPr wrap="none" rtlCol="0">
            <a:spAutoFit/>
          </a:bodyPr>
          <a:lstStyle/>
          <a:p>
            <a:r>
              <a:rPr lang="en-GB" sz="900" dirty="0">
                <a:solidFill>
                  <a:schemeClr val="accent6">
                    <a:lumMod val="75000"/>
                  </a:schemeClr>
                </a:solidFill>
                <a:latin typeface="Century Schoolbook" panose="02040604050505020304" pitchFamily="18" charset="0"/>
              </a:rPr>
              <a:t>[J. de Blas et al., JHEP 01 (2020) 139]</a:t>
            </a:r>
            <a:endParaRPr lang="en-BE" sz="900" dirty="0">
              <a:solidFill>
                <a:schemeClr val="accent6">
                  <a:lumMod val="75000"/>
                </a:schemeClr>
              </a:solidFill>
              <a:latin typeface="Century Schoolbook" panose="02040604050505020304" pitchFamily="18" charset="0"/>
            </a:endParaRPr>
          </a:p>
        </p:txBody>
      </p:sp>
      <p:pic>
        <p:nvPicPr>
          <p:cNvPr id="4" name="Picture 3">
            <a:extLst>
              <a:ext uri="{FF2B5EF4-FFF2-40B4-BE49-F238E27FC236}">
                <a16:creationId xmlns:a16="http://schemas.microsoft.com/office/drawing/2014/main" id="{C6A03166-2917-EC46-B740-5FA3B24E999B}"/>
              </a:ext>
            </a:extLst>
          </p:cNvPr>
          <p:cNvPicPr>
            <a:picLocks noChangeAspect="1"/>
          </p:cNvPicPr>
          <p:nvPr/>
        </p:nvPicPr>
        <p:blipFill>
          <a:blip r:embed="rId3"/>
          <a:stretch>
            <a:fillRect/>
          </a:stretch>
        </p:blipFill>
        <p:spPr>
          <a:xfrm>
            <a:off x="343437" y="1677436"/>
            <a:ext cx="8458200" cy="2360428"/>
          </a:xfrm>
          <a:prstGeom prst="rect">
            <a:avLst/>
          </a:prstGeom>
        </p:spPr>
      </p:pic>
      <p:sp>
        <p:nvSpPr>
          <p:cNvPr id="5" name="Rounded Rectangle 4">
            <a:extLst>
              <a:ext uri="{FF2B5EF4-FFF2-40B4-BE49-F238E27FC236}">
                <a16:creationId xmlns:a16="http://schemas.microsoft.com/office/drawing/2014/main" id="{107C6CF2-7A99-FB44-B011-8530996A690F}"/>
              </a:ext>
            </a:extLst>
          </p:cNvPr>
          <p:cNvSpPr/>
          <p:nvPr/>
        </p:nvSpPr>
        <p:spPr>
          <a:xfrm>
            <a:off x="1295400" y="1677436"/>
            <a:ext cx="990600" cy="232321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Rounded Rectangle 27">
            <a:extLst>
              <a:ext uri="{FF2B5EF4-FFF2-40B4-BE49-F238E27FC236}">
                <a16:creationId xmlns:a16="http://schemas.microsoft.com/office/drawing/2014/main" id="{AE71AB69-5DC5-F545-81D7-0BF029B5668F}"/>
              </a:ext>
            </a:extLst>
          </p:cNvPr>
          <p:cNvSpPr/>
          <p:nvPr/>
        </p:nvSpPr>
        <p:spPr>
          <a:xfrm>
            <a:off x="6553200" y="1677355"/>
            <a:ext cx="944987" cy="232321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9" name="Rounded Rectangle 28">
            <a:extLst>
              <a:ext uri="{FF2B5EF4-FFF2-40B4-BE49-F238E27FC236}">
                <a16:creationId xmlns:a16="http://schemas.microsoft.com/office/drawing/2014/main" id="{44204FCA-C84C-1B49-B6A3-9E4462FBCACF}"/>
              </a:ext>
            </a:extLst>
          </p:cNvPr>
          <p:cNvSpPr/>
          <p:nvPr/>
        </p:nvSpPr>
        <p:spPr>
          <a:xfrm>
            <a:off x="7543800" y="1672576"/>
            <a:ext cx="1143000" cy="232321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extBox 10">
            <a:extLst>
              <a:ext uri="{FF2B5EF4-FFF2-40B4-BE49-F238E27FC236}">
                <a16:creationId xmlns:a16="http://schemas.microsoft.com/office/drawing/2014/main" id="{D4A0120E-5C71-FE4D-9565-E32DED3839AF}"/>
              </a:ext>
            </a:extLst>
          </p:cNvPr>
          <p:cNvSpPr txBox="1"/>
          <p:nvPr/>
        </p:nvSpPr>
        <p:spPr>
          <a:xfrm>
            <a:off x="7330055" y="4011085"/>
            <a:ext cx="1651349" cy="369332"/>
          </a:xfrm>
          <a:prstGeom prst="rect">
            <a:avLst/>
          </a:prstGeom>
          <a:noFill/>
        </p:spPr>
        <p:txBody>
          <a:bodyPr wrap="none" rtlCol="0">
            <a:spAutoFit/>
          </a:bodyPr>
          <a:lstStyle/>
          <a:p>
            <a:r>
              <a:rPr lang="en-BE" b="1" dirty="0">
                <a:solidFill>
                  <a:srgbClr val="C00000"/>
                </a:solidFill>
                <a:latin typeface="+mn-lt"/>
              </a:rPr>
              <a:t>ALL COMBINED</a:t>
            </a:r>
          </a:p>
        </p:txBody>
      </p:sp>
      <p:sp>
        <p:nvSpPr>
          <p:cNvPr id="33" name="TextBox 32">
            <a:extLst>
              <a:ext uri="{FF2B5EF4-FFF2-40B4-BE49-F238E27FC236}">
                <a16:creationId xmlns:a16="http://schemas.microsoft.com/office/drawing/2014/main" id="{B005355F-ECBD-4647-9F69-3C408D406CF3}"/>
              </a:ext>
            </a:extLst>
          </p:cNvPr>
          <p:cNvSpPr txBox="1"/>
          <p:nvPr/>
        </p:nvSpPr>
        <p:spPr>
          <a:xfrm>
            <a:off x="946654" y="4442996"/>
            <a:ext cx="2010294" cy="338554"/>
          </a:xfrm>
          <a:prstGeom prst="rect">
            <a:avLst/>
          </a:prstGeom>
          <a:noFill/>
        </p:spPr>
        <p:txBody>
          <a:bodyPr wrap="none" rtlCol="0">
            <a:spAutoFit/>
          </a:bodyPr>
          <a:lstStyle/>
          <a:p>
            <a:r>
              <a:rPr lang="en-BE" sz="1600" dirty="0">
                <a:solidFill>
                  <a:schemeClr val="accent5">
                    <a:lumMod val="50000"/>
                  </a:schemeClr>
                </a:solidFill>
                <a:latin typeface="+mn-lt"/>
              </a:rPr>
              <a:t>only FCC-ee@240GeV</a:t>
            </a:r>
          </a:p>
        </p:txBody>
      </p:sp>
      <p:sp>
        <p:nvSpPr>
          <p:cNvPr id="34" name="TextBox 33">
            <a:extLst>
              <a:ext uri="{FF2B5EF4-FFF2-40B4-BE49-F238E27FC236}">
                <a16:creationId xmlns:a16="http://schemas.microsoft.com/office/drawing/2014/main" id="{78BB1185-7DAC-A240-9685-A8834ED5D59B}"/>
              </a:ext>
            </a:extLst>
          </p:cNvPr>
          <p:cNvSpPr txBox="1"/>
          <p:nvPr/>
        </p:nvSpPr>
        <p:spPr>
          <a:xfrm>
            <a:off x="6493820" y="4442996"/>
            <a:ext cx="1175130" cy="338554"/>
          </a:xfrm>
          <a:prstGeom prst="rect">
            <a:avLst/>
          </a:prstGeom>
          <a:noFill/>
        </p:spPr>
        <p:txBody>
          <a:bodyPr wrap="none" rtlCol="0">
            <a:spAutoFit/>
          </a:bodyPr>
          <a:lstStyle/>
          <a:p>
            <a:r>
              <a:rPr lang="en-BE" sz="1600" dirty="0">
                <a:solidFill>
                  <a:schemeClr val="accent5">
                    <a:lumMod val="50000"/>
                  </a:schemeClr>
                </a:solidFill>
                <a:latin typeface="+mn-lt"/>
              </a:rPr>
              <a:t>only FCC-hh</a:t>
            </a:r>
          </a:p>
        </p:txBody>
      </p:sp>
      <p:cxnSp>
        <p:nvCxnSpPr>
          <p:cNvPr id="16" name="Straight Arrow Connector 15">
            <a:extLst>
              <a:ext uri="{FF2B5EF4-FFF2-40B4-BE49-F238E27FC236}">
                <a16:creationId xmlns:a16="http://schemas.microsoft.com/office/drawing/2014/main" id="{F31EE5BB-2343-EC41-8A5E-62EAB81500A9}"/>
              </a:ext>
            </a:extLst>
          </p:cNvPr>
          <p:cNvCxnSpPr>
            <a:stCxn id="5" idx="2"/>
          </p:cNvCxnSpPr>
          <p:nvPr/>
        </p:nvCxnSpPr>
        <p:spPr>
          <a:xfrm flipH="1">
            <a:off x="1676400" y="4000650"/>
            <a:ext cx="114300" cy="437230"/>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DA1BA55-89A1-734D-8E1A-7208D4970F2D}"/>
              </a:ext>
            </a:extLst>
          </p:cNvPr>
          <p:cNvCxnSpPr>
            <a:cxnSpLocks/>
            <a:stCxn id="28" idx="2"/>
            <a:endCxn id="34" idx="0"/>
          </p:cNvCxnSpPr>
          <p:nvPr/>
        </p:nvCxnSpPr>
        <p:spPr>
          <a:xfrm>
            <a:off x="7025694" y="4000569"/>
            <a:ext cx="55691" cy="442427"/>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0898E460-72C9-A042-B48B-56C30C328070}"/>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Zooming into the Higgs sector with colliders</a:t>
            </a:r>
          </a:p>
        </p:txBody>
      </p:sp>
    </p:spTree>
    <p:extLst>
      <p:ext uri="{BB962C8B-B14F-4D97-AF65-F5344CB8AC3E}">
        <p14:creationId xmlns:p14="http://schemas.microsoft.com/office/powerpoint/2010/main" val="3581873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33</a:t>
            </a:fld>
            <a:endParaRPr lang="en-US" dirty="0">
              <a:solidFill>
                <a:prstClr val="black">
                  <a:tint val="75000"/>
                </a:prstClr>
              </a:solidFill>
              <a:latin typeface="Calibri"/>
              <a:ea typeface="+mn-ea"/>
              <a:cs typeface="+mn-cs"/>
            </a:endParaRPr>
          </a:p>
        </p:txBody>
      </p:sp>
      <p:sp>
        <p:nvSpPr>
          <p:cNvPr id="9" name="TextBox 8">
            <a:extLst>
              <a:ext uri="{FF2B5EF4-FFF2-40B4-BE49-F238E27FC236}">
                <a16:creationId xmlns:a16="http://schemas.microsoft.com/office/drawing/2014/main" id="{9785D810-9C35-0B4B-AABE-73AD6DE02E17}"/>
              </a:ext>
            </a:extLst>
          </p:cNvPr>
          <p:cNvSpPr txBox="1"/>
          <p:nvPr/>
        </p:nvSpPr>
        <p:spPr>
          <a:xfrm>
            <a:off x="228600" y="742950"/>
            <a:ext cx="8382000" cy="861774"/>
          </a:xfrm>
          <a:prstGeom prst="rect">
            <a:avLst/>
          </a:prstGeom>
          <a:noFill/>
        </p:spPr>
        <p:txBody>
          <a:bodyPr wrap="square" rtlCol="0">
            <a:spAutoFit/>
          </a:bodyPr>
          <a:lstStyle/>
          <a:p>
            <a:r>
              <a:rPr lang="en-US" dirty="0">
                <a:latin typeface="+mn-lt"/>
              </a:rPr>
              <a:t>Complementarity between </a:t>
            </a:r>
            <a:r>
              <a:rPr lang="en-US" dirty="0" err="1">
                <a:latin typeface="+mn-lt"/>
              </a:rPr>
              <a:t>ee</a:t>
            </a:r>
            <a:r>
              <a:rPr lang="en-US" dirty="0">
                <a:latin typeface="+mn-lt"/>
              </a:rPr>
              <a:t>/eh/</a:t>
            </a:r>
            <a:r>
              <a:rPr lang="en-US" dirty="0" err="1">
                <a:latin typeface="+mn-lt"/>
              </a:rPr>
              <a:t>hh</a:t>
            </a:r>
            <a:r>
              <a:rPr lang="en-US" dirty="0">
                <a:latin typeface="+mn-lt"/>
              </a:rPr>
              <a:t> colliders – case for the FCC project</a:t>
            </a:r>
          </a:p>
          <a:p>
            <a:r>
              <a:rPr lang="en-US" sz="1600" i="1" dirty="0">
                <a:latin typeface="+mn-lt"/>
              </a:rPr>
              <a:t>(Higgs coupling strength modifier parameters </a:t>
            </a:r>
            <a:r>
              <a:rPr lang="en-US" sz="1600" i="1" dirty="0" err="1">
                <a:latin typeface="Symbol" pitchFamily="2" charset="2"/>
              </a:rPr>
              <a:t>k</a:t>
            </a:r>
            <a:r>
              <a:rPr lang="en-US" sz="1600" i="1" baseline="-25000" dirty="0" err="1">
                <a:latin typeface="+mn-lt"/>
              </a:rPr>
              <a:t>i</a:t>
            </a:r>
            <a:r>
              <a:rPr lang="en-US" sz="1600" i="1" baseline="-25000" dirty="0">
                <a:latin typeface="+mn-lt"/>
              </a:rPr>
              <a:t> </a:t>
            </a:r>
            <a:r>
              <a:rPr lang="en-US" sz="1600" i="1" dirty="0">
                <a:latin typeface="+mn-lt"/>
              </a:rPr>
              <a:t>– assuming no BSM particles in Higgs boson decay)</a:t>
            </a:r>
          </a:p>
          <a:p>
            <a:r>
              <a:rPr lang="en-US" sz="1600" i="1" dirty="0">
                <a:latin typeface="+mn-lt"/>
              </a:rPr>
              <a:t>(expected relative precision)</a:t>
            </a:r>
            <a:endParaRPr lang="en-BE" sz="1400" i="1" dirty="0">
              <a:latin typeface="+mn-lt"/>
            </a:endParaRPr>
          </a:p>
        </p:txBody>
      </p:sp>
      <p:sp>
        <p:nvSpPr>
          <p:cNvPr id="10" name="TextBox 9">
            <a:extLst>
              <a:ext uri="{FF2B5EF4-FFF2-40B4-BE49-F238E27FC236}">
                <a16:creationId xmlns:a16="http://schemas.microsoft.com/office/drawing/2014/main" id="{03A1411F-961F-2845-9DEC-7490574A9B0B}"/>
              </a:ext>
            </a:extLst>
          </p:cNvPr>
          <p:cNvSpPr txBox="1"/>
          <p:nvPr/>
        </p:nvSpPr>
        <p:spPr>
          <a:xfrm>
            <a:off x="0" y="4890551"/>
            <a:ext cx="2217274" cy="230832"/>
          </a:xfrm>
          <a:prstGeom prst="rect">
            <a:avLst/>
          </a:prstGeom>
          <a:noFill/>
        </p:spPr>
        <p:txBody>
          <a:bodyPr wrap="none" rtlCol="0">
            <a:spAutoFit/>
          </a:bodyPr>
          <a:lstStyle/>
          <a:p>
            <a:r>
              <a:rPr lang="en-GB" sz="900" dirty="0">
                <a:solidFill>
                  <a:schemeClr val="accent6">
                    <a:lumMod val="75000"/>
                  </a:schemeClr>
                </a:solidFill>
                <a:latin typeface="Century Schoolbook" panose="02040604050505020304" pitchFamily="18" charset="0"/>
              </a:rPr>
              <a:t>[J. de Blas et al., JHEP 01 (2020) 139]</a:t>
            </a:r>
            <a:endParaRPr lang="en-BE" sz="900" dirty="0">
              <a:solidFill>
                <a:schemeClr val="accent6">
                  <a:lumMod val="75000"/>
                </a:schemeClr>
              </a:solidFill>
              <a:latin typeface="Century Schoolbook" panose="02040604050505020304" pitchFamily="18" charset="0"/>
            </a:endParaRPr>
          </a:p>
        </p:txBody>
      </p:sp>
      <p:pic>
        <p:nvPicPr>
          <p:cNvPr id="4" name="Picture 3">
            <a:extLst>
              <a:ext uri="{FF2B5EF4-FFF2-40B4-BE49-F238E27FC236}">
                <a16:creationId xmlns:a16="http://schemas.microsoft.com/office/drawing/2014/main" id="{C6A03166-2917-EC46-B740-5FA3B24E999B}"/>
              </a:ext>
            </a:extLst>
          </p:cNvPr>
          <p:cNvPicPr>
            <a:picLocks noChangeAspect="1"/>
          </p:cNvPicPr>
          <p:nvPr/>
        </p:nvPicPr>
        <p:blipFill>
          <a:blip r:embed="rId3"/>
          <a:stretch>
            <a:fillRect/>
          </a:stretch>
        </p:blipFill>
        <p:spPr>
          <a:xfrm>
            <a:off x="343437" y="1677436"/>
            <a:ext cx="8458200" cy="2360428"/>
          </a:xfrm>
          <a:prstGeom prst="rect">
            <a:avLst/>
          </a:prstGeom>
        </p:spPr>
      </p:pic>
      <p:sp>
        <p:nvSpPr>
          <p:cNvPr id="5" name="Rounded Rectangle 4">
            <a:extLst>
              <a:ext uri="{FF2B5EF4-FFF2-40B4-BE49-F238E27FC236}">
                <a16:creationId xmlns:a16="http://schemas.microsoft.com/office/drawing/2014/main" id="{107C6CF2-7A99-FB44-B011-8530996A690F}"/>
              </a:ext>
            </a:extLst>
          </p:cNvPr>
          <p:cNvSpPr/>
          <p:nvPr/>
        </p:nvSpPr>
        <p:spPr>
          <a:xfrm>
            <a:off x="1295400" y="1677436"/>
            <a:ext cx="990600" cy="232321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Rounded Rectangle 27">
            <a:extLst>
              <a:ext uri="{FF2B5EF4-FFF2-40B4-BE49-F238E27FC236}">
                <a16:creationId xmlns:a16="http://schemas.microsoft.com/office/drawing/2014/main" id="{AE71AB69-5DC5-F545-81D7-0BF029B5668F}"/>
              </a:ext>
            </a:extLst>
          </p:cNvPr>
          <p:cNvSpPr/>
          <p:nvPr/>
        </p:nvSpPr>
        <p:spPr>
          <a:xfrm>
            <a:off x="6553200" y="1677355"/>
            <a:ext cx="944987" cy="232321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9" name="Rounded Rectangle 28">
            <a:extLst>
              <a:ext uri="{FF2B5EF4-FFF2-40B4-BE49-F238E27FC236}">
                <a16:creationId xmlns:a16="http://schemas.microsoft.com/office/drawing/2014/main" id="{44204FCA-C84C-1B49-B6A3-9E4462FBCACF}"/>
              </a:ext>
            </a:extLst>
          </p:cNvPr>
          <p:cNvSpPr/>
          <p:nvPr/>
        </p:nvSpPr>
        <p:spPr>
          <a:xfrm>
            <a:off x="7543800" y="1672576"/>
            <a:ext cx="1143000" cy="232321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extBox 10">
            <a:extLst>
              <a:ext uri="{FF2B5EF4-FFF2-40B4-BE49-F238E27FC236}">
                <a16:creationId xmlns:a16="http://schemas.microsoft.com/office/drawing/2014/main" id="{D4A0120E-5C71-FE4D-9565-E32DED3839AF}"/>
              </a:ext>
            </a:extLst>
          </p:cNvPr>
          <p:cNvSpPr txBox="1"/>
          <p:nvPr/>
        </p:nvSpPr>
        <p:spPr>
          <a:xfrm>
            <a:off x="7330055" y="4011085"/>
            <a:ext cx="1651349" cy="369332"/>
          </a:xfrm>
          <a:prstGeom prst="rect">
            <a:avLst/>
          </a:prstGeom>
          <a:noFill/>
        </p:spPr>
        <p:txBody>
          <a:bodyPr wrap="none" rtlCol="0">
            <a:spAutoFit/>
          </a:bodyPr>
          <a:lstStyle/>
          <a:p>
            <a:r>
              <a:rPr lang="en-BE" b="1" dirty="0">
                <a:solidFill>
                  <a:srgbClr val="C00000"/>
                </a:solidFill>
                <a:latin typeface="+mn-lt"/>
              </a:rPr>
              <a:t>ALL COMBINED</a:t>
            </a:r>
          </a:p>
        </p:txBody>
      </p:sp>
      <p:sp>
        <p:nvSpPr>
          <p:cNvPr id="33" name="TextBox 32">
            <a:extLst>
              <a:ext uri="{FF2B5EF4-FFF2-40B4-BE49-F238E27FC236}">
                <a16:creationId xmlns:a16="http://schemas.microsoft.com/office/drawing/2014/main" id="{B005355F-ECBD-4647-9F69-3C408D406CF3}"/>
              </a:ext>
            </a:extLst>
          </p:cNvPr>
          <p:cNvSpPr txBox="1"/>
          <p:nvPr/>
        </p:nvSpPr>
        <p:spPr>
          <a:xfrm>
            <a:off x="946654" y="4442996"/>
            <a:ext cx="2010294" cy="338554"/>
          </a:xfrm>
          <a:prstGeom prst="rect">
            <a:avLst/>
          </a:prstGeom>
          <a:noFill/>
        </p:spPr>
        <p:txBody>
          <a:bodyPr wrap="none" rtlCol="0">
            <a:spAutoFit/>
          </a:bodyPr>
          <a:lstStyle/>
          <a:p>
            <a:r>
              <a:rPr lang="en-BE" sz="1600" dirty="0">
                <a:solidFill>
                  <a:schemeClr val="accent5">
                    <a:lumMod val="50000"/>
                  </a:schemeClr>
                </a:solidFill>
                <a:latin typeface="+mn-lt"/>
              </a:rPr>
              <a:t>only FCC-ee@240GeV</a:t>
            </a:r>
          </a:p>
        </p:txBody>
      </p:sp>
      <p:sp>
        <p:nvSpPr>
          <p:cNvPr id="34" name="TextBox 33">
            <a:extLst>
              <a:ext uri="{FF2B5EF4-FFF2-40B4-BE49-F238E27FC236}">
                <a16:creationId xmlns:a16="http://schemas.microsoft.com/office/drawing/2014/main" id="{78BB1185-7DAC-A240-9685-A8834ED5D59B}"/>
              </a:ext>
            </a:extLst>
          </p:cNvPr>
          <p:cNvSpPr txBox="1"/>
          <p:nvPr/>
        </p:nvSpPr>
        <p:spPr>
          <a:xfrm>
            <a:off x="6493820" y="4442996"/>
            <a:ext cx="1175130" cy="338554"/>
          </a:xfrm>
          <a:prstGeom prst="rect">
            <a:avLst/>
          </a:prstGeom>
          <a:noFill/>
        </p:spPr>
        <p:txBody>
          <a:bodyPr wrap="none" rtlCol="0">
            <a:spAutoFit/>
          </a:bodyPr>
          <a:lstStyle/>
          <a:p>
            <a:r>
              <a:rPr lang="en-BE" sz="1600" dirty="0">
                <a:solidFill>
                  <a:schemeClr val="accent5">
                    <a:lumMod val="50000"/>
                  </a:schemeClr>
                </a:solidFill>
                <a:latin typeface="+mn-lt"/>
              </a:rPr>
              <a:t>only FCC-hh</a:t>
            </a:r>
          </a:p>
        </p:txBody>
      </p:sp>
      <p:cxnSp>
        <p:nvCxnSpPr>
          <p:cNvPr id="16" name="Straight Arrow Connector 15">
            <a:extLst>
              <a:ext uri="{FF2B5EF4-FFF2-40B4-BE49-F238E27FC236}">
                <a16:creationId xmlns:a16="http://schemas.microsoft.com/office/drawing/2014/main" id="{F31EE5BB-2343-EC41-8A5E-62EAB81500A9}"/>
              </a:ext>
            </a:extLst>
          </p:cNvPr>
          <p:cNvCxnSpPr>
            <a:stCxn id="5" idx="2"/>
          </p:cNvCxnSpPr>
          <p:nvPr/>
        </p:nvCxnSpPr>
        <p:spPr>
          <a:xfrm flipH="1">
            <a:off x="1676400" y="4000650"/>
            <a:ext cx="114300" cy="437230"/>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DA1BA55-89A1-734D-8E1A-7208D4970F2D}"/>
              </a:ext>
            </a:extLst>
          </p:cNvPr>
          <p:cNvCxnSpPr>
            <a:cxnSpLocks/>
            <a:stCxn id="28" idx="2"/>
            <a:endCxn id="34" idx="0"/>
          </p:cNvCxnSpPr>
          <p:nvPr/>
        </p:nvCxnSpPr>
        <p:spPr>
          <a:xfrm>
            <a:off x="7025694" y="4000569"/>
            <a:ext cx="55691" cy="442427"/>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FED2BD6-703F-0944-BF50-504561764E33}"/>
              </a:ext>
            </a:extLst>
          </p:cNvPr>
          <p:cNvSpPr/>
          <p:nvPr/>
        </p:nvSpPr>
        <p:spPr>
          <a:xfrm>
            <a:off x="228600" y="1962150"/>
            <a:ext cx="8686800" cy="251999"/>
          </a:xfrm>
          <a:prstGeom prst="rect">
            <a:avLst/>
          </a:prstGeom>
          <a:solidFill>
            <a:srgbClr val="FBE5D6">
              <a:alpha val="4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TextBox 16">
            <a:extLst>
              <a:ext uri="{FF2B5EF4-FFF2-40B4-BE49-F238E27FC236}">
                <a16:creationId xmlns:a16="http://schemas.microsoft.com/office/drawing/2014/main" id="{310971B5-9084-564B-8DFA-EE23197F02F1}"/>
              </a:ext>
            </a:extLst>
          </p:cNvPr>
          <p:cNvSpPr txBox="1"/>
          <p:nvPr/>
        </p:nvSpPr>
        <p:spPr>
          <a:xfrm>
            <a:off x="3576127" y="1531263"/>
            <a:ext cx="1524000" cy="430887"/>
          </a:xfrm>
          <a:prstGeom prst="rect">
            <a:avLst/>
          </a:prstGeom>
          <a:solidFill>
            <a:srgbClr val="FBE5D6"/>
          </a:solidFill>
          <a:ln w="28575">
            <a:solidFill>
              <a:srgbClr val="C00000"/>
            </a:solidFill>
          </a:ln>
        </p:spPr>
        <p:txBody>
          <a:bodyPr wrap="square" rtlCol="0">
            <a:spAutoFit/>
          </a:bodyPr>
          <a:lstStyle/>
          <a:p>
            <a:pPr algn="ctr"/>
            <a:r>
              <a:rPr lang="en-GB" sz="1100" dirty="0">
                <a:latin typeface="+mn-lt"/>
              </a:rPr>
              <a:t>t</a:t>
            </a:r>
            <a:r>
              <a:rPr lang="en-BE" sz="1100" dirty="0">
                <a:latin typeface="+mn-lt"/>
              </a:rPr>
              <a:t>he coupling we looked at on the previous slide</a:t>
            </a:r>
          </a:p>
        </p:txBody>
      </p:sp>
      <p:sp>
        <p:nvSpPr>
          <p:cNvPr id="19" name="TextBox 18">
            <a:extLst>
              <a:ext uri="{FF2B5EF4-FFF2-40B4-BE49-F238E27FC236}">
                <a16:creationId xmlns:a16="http://schemas.microsoft.com/office/drawing/2014/main" id="{51B20867-13CB-414A-81E2-D9BED7E59B71}"/>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Zooming into the Higgs sector with colliders</a:t>
            </a:r>
          </a:p>
        </p:txBody>
      </p:sp>
    </p:spTree>
    <p:extLst>
      <p:ext uri="{BB962C8B-B14F-4D97-AF65-F5344CB8AC3E}">
        <p14:creationId xmlns:p14="http://schemas.microsoft.com/office/powerpoint/2010/main" val="3419403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34</a:t>
            </a:fld>
            <a:endParaRPr lang="en-US" dirty="0">
              <a:solidFill>
                <a:prstClr val="black">
                  <a:tint val="75000"/>
                </a:prstClr>
              </a:solidFill>
              <a:latin typeface="Calibri"/>
              <a:ea typeface="+mn-ea"/>
              <a:cs typeface="+mn-cs"/>
            </a:endParaRPr>
          </a:p>
        </p:txBody>
      </p:sp>
      <p:sp>
        <p:nvSpPr>
          <p:cNvPr id="9" name="TextBox 8">
            <a:extLst>
              <a:ext uri="{FF2B5EF4-FFF2-40B4-BE49-F238E27FC236}">
                <a16:creationId xmlns:a16="http://schemas.microsoft.com/office/drawing/2014/main" id="{9785D810-9C35-0B4B-AABE-73AD6DE02E17}"/>
              </a:ext>
            </a:extLst>
          </p:cNvPr>
          <p:cNvSpPr txBox="1"/>
          <p:nvPr/>
        </p:nvSpPr>
        <p:spPr>
          <a:xfrm>
            <a:off x="228600" y="742950"/>
            <a:ext cx="8382000" cy="861774"/>
          </a:xfrm>
          <a:prstGeom prst="rect">
            <a:avLst/>
          </a:prstGeom>
          <a:noFill/>
        </p:spPr>
        <p:txBody>
          <a:bodyPr wrap="square" rtlCol="0">
            <a:spAutoFit/>
          </a:bodyPr>
          <a:lstStyle/>
          <a:p>
            <a:r>
              <a:rPr lang="en-US" dirty="0">
                <a:latin typeface="+mn-lt"/>
              </a:rPr>
              <a:t>Complementarity between </a:t>
            </a:r>
            <a:r>
              <a:rPr lang="en-US" dirty="0" err="1">
                <a:latin typeface="+mn-lt"/>
              </a:rPr>
              <a:t>e</a:t>
            </a:r>
            <a:r>
              <a:rPr lang="en-US" baseline="30000" dirty="0" err="1">
                <a:latin typeface="+mn-lt"/>
              </a:rPr>
              <a:t>+</a:t>
            </a:r>
            <a:r>
              <a:rPr lang="en-US" dirty="0" err="1">
                <a:latin typeface="+mn-lt"/>
              </a:rPr>
              <a:t>e</a:t>
            </a:r>
            <a:r>
              <a:rPr lang="en-US" baseline="30000" dirty="0">
                <a:latin typeface="+mn-lt"/>
              </a:rPr>
              <a:t>-</a:t>
            </a:r>
            <a:r>
              <a:rPr lang="en-US" dirty="0">
                <a:latin typeface="+mn-lt"/>
              </a:rPr>
              <a:t> and proton colliders</a:t>
            </a:r>
          </a:p>
          <a:p>
            <a:r>
              <a:rPr lang="en-US" sz="1600" i="1" dirty="0">
                <a:latin typeface="+mn-lt"/>
              </a:rPr>
              <a:t>(Higgs coupling strength modifier parameters </a:t>
            </a:r>
            <a:r>
              <a:rPr lang="en-US" sz="1600" i="1" dirty="0" err="1">
                <a:latin typeface="Symbol" pitchFamily="2" charset="2"/>
              </a:rPr>
              <a:t>k</a:t>
            </a:r>
            <a:r>
              <a:rPr lang="en-US" sz="1600" i="1" baseline="-25000" dirty="0" err="1">
                <a:latin typeface="+mn-lt"/>
              </a:rPr>
              <a:t>i</a:t>
            </a:r>
            <a:r>
              <a:rPr lang="en-US" sz="1600" i="1" baseline="-25000" dirty="0">
                <a:latin typeface="+mn-lt"/>
              </a:rPr>
              <a:t> </a:t>
            </a:r>
            <a:r>
              <a:rPr lang="en-US" sz="1600" i="1" dirty="0">
                <a:latin typeface="+mn-lt"/>
              </a:rPr>
              <a:t>– assuming no BSM particles in Higgs boson decay)</a:t>
            </a:r>
          </a:p>
          <a:p>
            <a:r>
              <a:rPr lang="en-US" sz="1600" i="1" dirty="0">
                <a:latin typeface="+mn-lt"/>
              </a:rPr>
              <a:t>(expected relative precision)</a:t>
            </a:r>
            <a:endParaRPr lang="en-BE" sz="1400" i="1" dirty="0">
              <a:latin typeface="+mn-lt"/>
            </a:endParaRPr>
          </a:p>
        </p:txBody>
      </p:sp>
      <p:sp>
        <p:nvSpPr>
          <p:cNvPr id="10" name="TextBox 9">
            <a:extLst>
              <a:ext uri="{FF2B5EF4-FFF2-40B4-BE49-F238E27FC236}">
                <a16:creationId xmlns:a16="http://schemas.microsoft.com/office/drawing/2014/main" id="{03A1411F-961F-2845-9DEC-7490574A9B0B}"/>
              </a:ext>
            </a:extLst>
          </p:cNvPr>
          <p:cNvSpPr txBox="1"/>
          <p:nvPr/>
        </p:nvSpPr>
        <p:spPr>
          <a:xfrm>
            <a:off x="0" y="4890551"/>
            <a:ext cx="2217274" cy="230832"/>
          </a:xfrm>
          <a:prstGeom prst="rect">
            <a:avLst/>
          </a:prstGeom>
          <a:noFill/>
        </p:spPr>
        <p:txBody>
          <a:bodyPr wrap="none" rtlCol="0">
            <a:spAutoFit/>
          </a:bodyPr>
          <a:lstStyle/>
          <a:p>
            <a:r>
              <a:rPr lang="en-GB" sz="900" dirty="0">
                <a:solidFill>
                  <a:schemeClr val="accent6">
                    <a:lumMod val="75000"/>
                  </a:schemeClr>
                </a:solidFill>
                <a:latin typeface="Century Schoolbook" panose="02040604050505020304" pitchFamily="18" charset="0"/>
              </a:rPr>
              <a:t>[J. de Blas et al., JHEP 01 (2020) 139]</a:t>
            </a:r>
            <a:endParaRPr lang="en-BE" sz="900" dirty="0">
              <a:solidFill>
                <a:schemeClr val="accent6">
                  <a:lumMod val="75000"/>
                </a:schemeClr>
              </a:solidFill>
              <a:latin typeface="Century Schoolbook" panose="02040604050505020304" pitchFamily="18" charset="0"/>
            </a:endParaRPr>
          </a:p>
        </p:txBody>
      </p:sp>
      <p:pic>
        <p:nvPicPr>
          <p:cNvPr id="4" name="Picture 3">
            <a:extLst>
              <a:ext uri="{FF2B5EF4-FFF2-40B4-BE49-F238E27FC236}">
                <a16:creationId xmlns:a16="http://schemas.microsoft.com/office/drawing/2014/main" id="{C6A03166-2917-EC46-B740-5FA3B24E999B}"/>
              </a:ext>
            </a:extLst>
          </p:cNvPr>
          <p:cNvPicPr>
            <a:picLocks noChangeAspect="1"/>
          </p:cNvPicPr>
          <p:nvPr/>
        </p:nvPicPr>
        <p:blipFill>
          <a:blip r:embed="rId3"/>
          <a:stretch>
            <a:fillRect/>
          </a:stretch>
        </p:blipFill>
        <p:spPr>
          <a:xfrm>
            <a:off x="343437" y="1677436"/>
            <a:ext cx="8458200" cy="2360428"/>
          </a:xfrm>
          <a:prstGeom prst="rect">
            <a:avLst/>
          </a:prstGeom>
        </p:spPr>
      </p:pic>
      <p:sp>
        <p:nvSpPr>
          <p:cNvPr id="5" name="Rounded Rectangle 4">
            <a:extLst>
              <a:ext uri="{FF2B5EF4-FFF2-40B4-BE49-F238E27FC236}">
                <a16:creationId xmlns:a16="http://schemas.microsoft.com/office/drawing/2014/main" id="{107C6CF2-7A99-FB44-B011-8530996A690F}"/>
              </a:ext>
            </a:extLst>
          </p:cNvPr>
          <p:cNvSpPr/>
          <p:nvPr/>
        </p:nvSpPr>
        <p:spPr>
          <a:xfrm>
            <a:off x="1295400" y="1677436"/>
            <a:ext cx="990600" cy="232321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Rounded Rectangle 27">
            <a:extLst>
              <a:ext uri="{FF2B5EF4-FFF2-40B4-BE49-F238E27FC236}">
                <a16:creationId xmlns:a16="http://schemas.microsoft.com/office/drawing/2014/main" id="{AE71AB69-5DC5-F545-81D7-0BF029B5668F}"/>
              </a:ext>
            </a:extLst>
          </p:cNvPr>
          <p:cNvSpPr/>
          <p:nvPr/>
        </p:nvSpPr>
        <p:spPr>
          <a:xfrm>
            <a:off x="6553200" y="1677355"/>
            <a:ext cx="944987" cy="232321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9" name="Rounded Rectangle 28">
            <a:extLst>
              <a:ext uri="{FF2B5EF4-FFF2-40B4-BE49-F238E27FC236}">
                <a16:creationId xmlns:a16="http://schemas.microsoft.com/office/drawing/2014/main" id="{44204FCA-C84C-1B49-B6A3-9E4462FBCACF}"/>
              </a:ext>
            </a:extLst>
          </p:cNvPr>
          <p:cNvSpPr/>
          <p:nvPr/>
        </p:nvSpPr>
        <p:spPr>
          <a:xfrm>
            <a:off x="7543800" y="1672576"/>
            <a:ext cx="1143000" cy="232321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extBox 10">
            <a:extLst>
              <a:ext uri="{FF2B5EF4-FFF2-40B4-BE49-F238E27FC236}">
                <a16:creationId xmlns:a16="http://schemas.microsoft.com/office/drawing/2014/main" id="{D4A0120E-5C71-FE4D-9565-E32DED3839AF}"/>
              </a:ext>
            </a:extLst>
          </p:cNvPr>
          <p:cNvSpPr txBox="1"/>
          <p:nvPr/>
        </p:nvSpPr>
        <p:spPr>
          <a:xfrm>
            <a:off x="7330055" y="4011085"/>
            <a:ext cx="1651349" cy="369332"/>
          </a:xfrm>
          <a:prstGeom prst="rect">
            <a:avLst/>
          </a:prstGeom>
          <a:noFill/>
        </p:spPr>
        <p:txBody>
          <a:bodyPr wrap="none" rtlCol="0">
            <a:spAutoFit/>
          </a:bodyPr>
          <a:lstStyle/>
          <a:p>
            <a:r>
              <a:rPr lang="en-BE" b="1" dirty="0">
                <a:solidFill>
                  <a:srgbClr val="C00000"/>
                </a:solidFill>
                <a:latin typeface="+mn-lt"/>
              </a:rPr>
              <a:t>ALL COMBINED</a:t>
            </a:r>
          </a:p>
        </p:txBody>
      </p:sp>
      <p:sp>
        <p:nvSpPr>
          <p:cNvPr id="33" name="TextBox 32">
            <a:extLst>
              <a:ext uri="{FF2B5EF4-FFF2-40B4-BE49-F238E27FC236}">
                <a16:creationId xmlns:a16="http://schemas.microsoft.com/office/drawing/2014/main" id="{B005355F-ECBD-4647-9F69-3C408D406CF3}"/>
              </a:ext>
            </a:extLst>
          </p:cNvPr>
          <p:cNvSpPr txBox="1"/>
          <p:nvPr/>
        </p:nvSpPr>
        <p:spPr>
          <a:xfrm>
            <a:off x="946654" y="4442996"/>
            <a:ext cx="2010294" cy="338554"/>
          </a:xfrm>
          <a:prstGeom prst="rect">
            <a:avLst/>
          </a:prstGeom>
          <a:noFill/>
        </p:spPr>
        <p:txBody>
          <a:bodyPr wrap="none" rtlCol="0">
            <a:spAutoFit/>
          </a:bodyPr>
          <a:lstStyle/>
          <a:p>
            <a:r>
              <a:rPr lang="en-BE" sz="1600" dirty="0">
                <a:solidFill>
                  <a:schemeClr val="accent5">
                    <a:lumMod val="50000"/>
                  </a:schemeClr>
                </a:solidFill>
                <a:latin typeface="+mn-lt"/>
              </a:rPr>
              <a:t>only FCC-ee@240GeV</a:t>
            </a:r>
          </a:p>
        </p:txBody>
      </p:sp>
      <p:sp>
        <p:nvSpPr>
          <p:cNvPr id="34" name="TextBox 33">
            <a:extLst>
              <a:ext uri="{FF2B5EF4-FFF2-40B4-BE49-F238E27FC236}">
                <a16:creationId xmlns:a16="http://schemas.microsoft.com/office/drawing/2014/main" id="{78BB1185-7DAC-A240-9685-A8834ED5D59B}"/>
              </a:ext>
            </a:extLst>
          </p:cNvPr>
          <p:cNvSpPr txBox="1"/>
          <p:nvPr/>
        </p:nvSpPr>
        <p:spPr>
          <a:xfrm>
            <a:off x="6493820" y="4442996"/>
            <a:ext cx="1175130" cy="338554"/>
          </a:xfrm>
          <a:prstGeom prst="rect">
            <a:avLst/>
          </a:prstGeom>
          <a:noFill/>
        </p:spPr>
        <p:txBody>
          <a:bodyPr wrap="none" rtlCol="0">
            <a:spAutoFit/>
          </a:bodyPr>
          <a:lstStyle/>
          <a:p>
            <a:r>
              <a:rPr lang="en-BE" sz="1600" dirty="0">
                <a:solidFill>
                  <a:schemeClr val="accent5">
                    <a:lumMod val="50000"/>
                  </a:schemeClr>
                </a:solidFill>
                <a:latin typeface="+mn-lt"/>
              </a:rPr>
              <a:t>only FCC-hh</a:t>
            </a:r>
          </a:p>
        </p:txBody>
      </p:sp>
      <p:cxnSp>
        <p:nvCxnSpPr>
          <p:cNvPr id="16" name="Straight Arrow Connector 15">
            <a:extLst>
              <a:ext uri="{FF2B5EF4-FFF2-40B4-BE49-F238E27FC236}">
                <a16:creationId xmlns:a16="http://schemas.microsoft.com/office/drawing/2014/main" id="{F31EE5BB-2343-EC41-8A5E-62EAB81500A9}"/>
              </a:ext>
            </a:extLst>
          </p:cNvPr>
          <p:cNvCxnSpPr>
            <a:stCxn id="5" idx="2"/>
          </p:cNvCxnSpPr>
          <p:nvPr/>
        </p:nvCxnSpPr>
        <p:spPr>
          <a:xfrm flipH="1">
            <a:off x="1676400" y="4000650"/>
            <a:ext cx="114300" cy="437230"/>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DA1BA55-89A1-734D-8E1A-7208D4970F2D}"/>
              </a:ext>
            </a:extLst>
          </p:cNvPr>
          <p:cNvCxnSpPr>
            <a:cxnSpLocks/>
            <a:stCxn id="28" idx="2"/>
            <a:endCxn id="34" idx="0"/>
          </p:cNvCxnSpPr>
          <p:nvPr/>
        </p:nvCxnSpPr>
        <p:spPr>
          <a:xfrm>
            <a:off x="7025694" y="4000569"/>
            <a:ext cx="55691" cy="442427"/>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Rounded Rectangle 35">
            <a:extLst>
              <a:ext uri="{FF2B5EF4-FFF2-40B4-BE49-F238E27FC236}">
                <a16:creationId xmlns:a16="http://schemas.microsoft.com/office/drawing/2014/main" id="{8D7D996B-53F3-554E-85D4-68598B325769}"/>
              </a:ext>
            </a:extLst>
          </p:cNvPr>
          <p:cNvSpPr/>
          <p:nvPr/>
        </p:nvSpPr>
        <p:spPr>
          <a:xfrm>
            <a:off x="5567874" y="1672576"/>
            <a:ext cx="944987" cy="2323214"/>
          </a:xfrm>
          <a:prstGeom prst="round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7" name="Rounded Rectangle 36">
            <a:extLst>
              <a:ext uri="{FF2B5EF4-FFF2-40B4-BE49-F238E27FC236}">
                <a16:creationId xmlns:a16="http://schemas.microsoft.com/office/drawing/2014/main" id="{260914DC-5D82-CE4B-8E1C-47D4FBEDE4AE}"/>
              </a:ext>
            </a:extLst>
          </p:cNvPr>
          <p:cNvSpPr/>
          <p:nvPr/>
        </p:nvSpPr>
        <p:spPr>
          <a:xfrm>
            <a:off x="2328977" y="1672576"/>
            <a:ext cx="871424" cy="2323214"/>
          </a:xfrm>
          <a:prstGeom prst="round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8" name="Freeform 37">
            <a:extLst>
              <a:ext uri="{FF2B5EF4-FFF2-40B4-BE49-F238E27FC236}">
                <a16:creationId xmlns:a16="http://schemas.microsoft.com/office/drawing/2014/main" id="{E6320756-3F4F-AF4C-83E9-6AB370A93886}"/>
              </a:ext>
            </a:extLst>
          </p:cNvPr>
          <p:cNvSpPr/>
          <p:nvPr/>
        </p:nvSpPr>
        <p:spPr>
          <a:xfrm>
            <a:off x="1949003" y="4007894"/>
            <a:ext cx="669701" cy="309103"/>
          </a:xfrm>
          <a:custGeom>
            <a:avLst/>
            <a:gdLst>
              <a:gd name="connsiteX0" fmla="*/ 0 w 669701"/>
              <a:gd name="connsiteY0" fmla="*/ 8586 h 309103"/>
              <a:gd name="connsiteX1" fmla="*/ 334851 w 669701"/>
              <a:gd name="connsiteY1" fmla="*/ 309093 h 309103"/>
              <a:gd name="connsiteX2" fmla="*/ 669701 w 669701"/>
              <a:gd name="connsiteY2" fmla="*/ 0 h 309103"/>
            </a:gdLst>
            <a:ahLst/>
            <a:cxnLst>
              <a:cxn ang="0">
                <a:pos x="connsiteX0" y="connsiteY0"/>
              </a:cxn>
              <a:cxn ang="0">
                <a:pos x="connsiteX1" y="connsiteY1"/>
              </a:cxn>
              <a:cxn ang="0">
                <a:pos x="connsiteX2" y="connsiteY2"/>
              </a:cxn>
            </a:cxnLst>
            <a:rect l="l" t="t" r="r" b="b"/>
            <a:pathLst>
              <a:path w="669701" h="309103">
                <a:moveTo>
                  <a:pt x="0" y="8586"/>
                </a:moveTo>
                <a:cubicBezTo>
                  <a:pt x="111617" y="159555"/>
                  <a:pt x="223234" y="310524"/>
                  <a:pt x="334851" y="309093"/>
                </a:cubicBezTo>
                <a:cubicBezTo>
                  <a:pt x="446468" y="307662"/>
                  <a:pt x="558084" y="153831"/>
                  <a:pt x="669701" y="0"/>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9" name="Freeform 38">
            <a:extLst>
              <a:ext uri="{FF2B5EF4-FFF2-40B4-BE49-F238E27FC236}">
                <a16:creationId xmlns:a16="http://schemas.microsoft.com/office/drawing/2014/main" id="{8010BA5C-12E7-6543-8CA2-5B1D810950CE}"/>
              </a:ext>
            </a:extLst>
          </p:cNvPr>
          <p:cNvSpPr/>
          <p:nvPr/>
        </p:nvSpPr>
        <p:spPr>
          <a:xfrm flipH="1">
            <a:off x="6122348" y="3995790"/>
            <a:ext cx="669701" cy="309103"/>
          </a:xfrm>
          <a:custGeom>
            <a:avLst/>
            <a:gdLst>
              <a:gd name="connsiteX0" fmla="*/ 0 w 669701"/>
              <a:gd name="connsiteY0" fmla="*/ 8586 h 309103"/>
              <a:gd name="connsiteX1" fmla="*/ 334851 w 669701"/>
              <a:gd name="connsiteY1" fmla="*/ 309093 h 309103"/>
              <a:gd name="connsiteX2" fmla="*/ 669701 w 669701"/>
              <a:gd name="connsiteY2" fmla="*/ 0 h 309103"/>
            </a:gdLst>
            <a:ahLst/>
            <a:cxnLst>
              <a:cxn ang="0">
                <a:pos x="connsiteX0" y="connsiteY0"/>
              </a:cxn>
              <a:cxn ang="0">
                <a:pos x="connsiteX1" y="connsiteY1"/>
              </a:cxn>
              <a:cxn ang="0">
                <a:pos x="connsiteX2" y="connsiteY2"/>
              </a:cxn>
            </a:cxnLst>
            <a:rect l="l" t="t" r="r" b="b"/>
            <a:pathLst>
              <a:path w="669701" h="309103">
                <a:moveTo>
                  <a:pt x="0" y="8586"/>
                </a:moveTo>
                <a:cubicBezTo>
                  <a:pt x="111617" y="159555"/>
                  <a:pt x="223234" y="310524"/>
                  <a:pt x="334851" y="309093"/>
                </a:cubicBezTo>
                <a:cubicBezTo>
                  <a:pt x="446468" y="307662"/>
                  <a:pt x="558084" y="153831"/>
                  <a:pt x="669701" y="0"/>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0" name="TextBox 39">
            <a:extLst>
              <a:ext uri="{FF2B5EF4-FFF2-40B4-BE49-F238E27FC236}">
                <a16:creationId xmlns:a16="http://schemas.microsoft.com/office/drawing/2014/main" id="{7BC313E4-84D8-414C-8F6B-7489DE6FC4EC}"/>
              </a:ext>
            </a:extLst>
          </p:cNvPr>
          <p:cNvSpPr txBox="1"/>
          <p:nvPr/>
        </p:nvSpPr>
        <p:spPr>
          <a:xfrm>
            <a:off x="2451936" y="4076850"/>
            <a:ext cx="1744388" cy="307777"/>
          </a:xfrm>
          <a:prstGeom prst="rect">
            <a:avLst/>
          </a:prstGeom>
          <a:noFill/>
        </p:spPr>
        <p:txBody>
          <a:bodyPr wrap="none" rtlCol="0">
            <a:spAutoFit/>
          </a:bodyPr>
          <a:lstStyle/>
          <a:p>
            <a:r>
              <a:rPr lang="en-GB" sz="1400" i="1" dirty="0">
                <a:solidFill>
                  <a:schemeClr val="accent5">
                    <a:lumMod val="50000"/>
                  </a:schemeClr>
                </a:solidFill>
                <a:latin typeface="+mn-lt"/>
              </a:rPr>
              <a:t>a</a:t>
            </a:r>
            <a:r>
              <a:rPr lang="en-BE" sz="1400" i="1" dirty="0">
                <a:solidFill>
                  <a:schemeClr val="accent5">
                    <a:lumMod val="50000"/>
                  </a:schemeClr>
                </a:solidFill>
                <a:latin typeface="+mn-lt"/>
              </a:rPr>
              <a:t>dding 365 GeV runs</a:t>
            </a:r>
          </a:p>
        </p:txBody>
      </p:sp>
      <p:sp>
        <p:nvSpPr>
          <p:cNvPr id="45" name="TextBox 44">
            <a:extLst>
              <a:ext uri="{FF2B5EF4-FFF2-40B4-BE49-F238E27FC236}">
                <a16:creationId xmlns:a16="http://schemas.microsoft.com/office/drawing/2014/main" id="{B9F3C161-F1D1-9E4E-9CC0-0E518D1DBA48}"/>
              </a:ext>
            </a:extLst>
          </p:cNvPr>
          <p:cNvSpPr txBox="1"/>
          <p:nvPr/>
        </p:nvSpPr>
        <p:spPr>
          <a:xfrm>
            <a:off x="5091570" y="4070897"/>
            <a:ext cx="1233030" cy="307777"/>
          </a:xfrm>
          <a:prstGeom prst="rect">
            <a:avLst/>
          </a:prstGeom>
          <a:noFill/>
        </p:spPr>
        <p:txBody>
          <a:bodyPr wrap="none" rtlCol="0">
            <a:spAutoFit/>
          </a:bodyPr>
          <a:lstStyle/>
          <a:p>
            <a:r>
              <a:rPr lang="en-GB" sz="1400" i="1" dirty="0">
                <a:solidFill>
                  <a:schemeClr val="accent5">
                    <a:lumMod val="50000"/>
                  </a:schemeClr>
                </a:solidFill>
                <a:latin typeface="+mn-lt"/>
              </a:rPr>
              <a:t>a</a:t>
            </a:r>
            <a:r>
              <a:rPr lang="en-BE" sz="1400" i="1" dirty="0">
                <a:solidFill>
                  <a:schemeClr val="accent5">
                    <a:lumMod val="50000"/>
                  </a:schemeClr>
                </a:solidFill>
                <a:latin typeface="+mn-lt"/>
              </a:rPr>
              <a:t>dding FCC-ep</a:t>
            </a:r>
          </a:p>
        </p:txBody>
      </p:sp>
      <p:sp>
        <p:nvSpPr>
          <p:cNvPr id="21" name="Rectangle 20">
            <a:extLst>
              <a:ext uri="{FF2B5EF4-FFF2-40B4-BE49-F238E27FC236}">
                <a16:creationId xmlns:a16="http://schemas.microsoft.com/office/drawing/2014/main" id="{EC2B3AB9-B280-BF40-8580-17E1B56999CE}"/>
              </a:ext>
            </a:extLst>
          </p:cNvPr>
          <p:cNvSpPr/>
          <p:nvPr/>
        </p:nvSpPr>
        <p:spPr>
          <a:xfrm>
            <a:off x="228600" y="1962150"/>
            <a:ext cx="8686800" cy="251999"/>
          </a:xfrm>
          <a:prstGeom prst="rect">
            <a:avLst/>
          </a:prstGeom>
          <a:solidFill>
            <a:srgbClr val="FBE5D6">
              <a:alpha val="4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2" name="TextBox 21">
            <a:extLst>
              <a:ext uri="{FF2B5EF4-FFF2-40B4-BE49-F238E27FC236}">
                <a16:creationId xmlns:a16="http://schemas.microsoft.com/office/drawing/2014/main" id="{E4878EC5-652A-FB4D-BCC1-7E96812A4505}"/>
              </a:ext>
            </a:extLst>
          </p:cNvPr>
          <p:cNvSpPr txBox="1"/>
          <p:nvPr/>
        </p:nvSpPr>
        <p:spPr>
          <a:xfrm>
            <a:off x="3576127" y="1531263"/>
            <a:ext cx="1524000" cy="430887"/>
          </a:xfrm>
          <a:prstGeom prst="rect">
            <a:avLst/>
          </a:prstGeom>
          <a:solidFill>
            <a:srgbClr val="FBE5D6"/>
          </a:solidFill>
          <a:ln w="28575">
            <a:solidFill>
              <a:srgbClr val="C00000"/>
            </a:solidFill>
          </a:ln>
        </p:spPr>
        <p:txBody>
          <a:bodyPr wrap="square" rtlCol="0">
            <a:spAutoFit/>
          </a:bodyPr>
          <a:lstStyle/>
          <a:p>
            <a:pPr algn="ctr"/>
            <a:r>
              <a:rPr lang="en-GB" sz="1100" dirty="0">
                <a:latin typeface="+mn-lt"/>
              </a:rPr>
              <a:t>t</a:t>
            </a:r>
            <a:r>
              <a:rPr lang="en-BE" sz="1100" dirty="0">
                <a:latin typeface="+mn-lt"/>
              </a:rPr>
              <a:t>he coupling we looked at on the previous slide</a:t>
            </a:r>
          </a:p>
        </p:txBody>
      </p:sp>
      <p:sp>
        <p:nvSpPr>
          <p:cNvPr id="23" name="TextBox 22">
            <a:extLst>
              <a:ext uri="{FF2B5EF4-FFF2-40B4-BE49-F238E27FC236}">
                <a16:creationId xmlns:a16="http://schemas.microsoft.com/office/drawing/2014/main" id="{90386C40-9B5E-1D4A-8E3E-CEC2E9070A75}"/>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Zooming into the Higgs sector with colliders</a:t>
            </a:r>
          </a:p>
        </p:txBody>
      </p:sp>
    </p:spTree>
    <p:extLst>
      <p:ext uri="{BB962C8B-B14F-4D97-AF65-F5344CB8AC3E}">
        <p14:creationId xmlns:p14="http://schemas.microsoft.com/office/powerpoint/2010/main" val="3725298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35</a:t>
            </a:fld>
            <a:endParaRPr lang="en-US" dirty="0">
              <a:solidFill>
                <a:prstClr val="black">
                  <a:tint val="75000"/>
                </a:prstClr>
              </a:solidFill>
              <a:latin typeface="Calibri"/>
              <a:ea typeface="+mn-ea"/>
              <a:cs typeface="+mn-cs"/>
            </a:endParaRPr>
          </a:p>
        </p:txBody>
      </p:sp>
      <p:sp>
        <p:nvSpPr>
          <p:cNvPr id="9" name="TextBox 8">
            <a:extLst>
              <a:ext uri="{FF2B5EF4-FFF2-40B4-BE49-F238E27FC236}">
                <a16:creationId xmlns:a16="http://schemas.microsoft.com/office/drawing/2014/main" id="{9785D810-9C35-0B4B-AABE-73AD6DE02E17}"/>
              </a:ext>
            </a:extLst>
          </p:cNvPr>
          <p:cNvSpPr txBox="1"/>
          <p:nvPr/>
        </p:nvSpPr>
        <p:spPr>
          <a:xfrm>
            <a:off x="228600" y="742950"/>
            <a:ext cx="8382000" cy="861774"/>
          </a:xfrm>
          <a:prstGeom prst="rect">
            <a:avLst/>
          </a:prstGeom>
          <a:noFill/>
        </p:spPr>
        <p:txBody>
          <a:bodyPr wrap="square" rtlCol="0">
            <a:spAutoFit/>
          </a:bodyPr>
          <a:lstStyle/>
          <a:p>
            <a:r>
              <a:rPr lang="en-US" dirty="0">
                <a:latin typeface="+mn-lt"/>
              </a:rPr>
              <a:t>Complementarity between </a:t>
            </a:r>
            <a:r>
              <a:rPr lang="en-US" dirty="0" err="1">
                <a:latin typeface="+mn-lt"/>
              </a:rPr>
              <a:t>e</a:t>
            </a:r>
            <a:r>
              <a:rPr lang="en-US" baseline="30000" dirty="0" err="1">
                <a:latin typeface="+mn-lt"/>
              </a:rPr>
              <a:t>+</a:t>
            </a:r>
            <a:r>
              <a:rPr lang="en-US" dirty="0" err="1">
                <a:latin typeface="+mn-lt"/>
              </a:rPr>
              <a:t>e</a:t>
            </a:r>
            <a:r>
              <a:rPr lang="en-US" baseline="30000" dirty="0">
                <a:latin typeface="+mn-lt"/>
              </a:rPr>
              <a:t>-</a:t>
            </a:r>
            <a:r>
              <a:rPr lang="en-US" dirty="0">
                <a:latin typeface="+mn-lt"/>
              </a:rPr>
              <a:t> and proton colliders</a:t>
            </a:r>
          </a:p>
          <a:p>
            <a:r>
              <a:rPr lang="en-US" sz="1600" i="1" dirty="0">
                <a:latin typeface="+mn-lt"/>
              </a:rPr>
              <a:t>(Higgs coupling strength modifier parameters </a:t>
            </a:r>
            <a:r>
              <a:rPr lang="en-US" sz="1600" i="1" dirty="0" err="1">
                <a:latin typeface="Symbol" pitchFamily="2" charset="2"/>
              </a:rPr>
              <a:t>k</a:t>
            </a:r>
            <a:r>
              <a:rPr lang="en-US" sz="1600" i="1" baseline="-25000" dirty="0" err="1">
                <a:latin typeface="+mn-lt"/>
              </a:rPr>
              <a:t>i</a:t>
            </a:r>
            <a:r>
              <a:rPr lang="en-US" sz="1600" i="1" baseline="-25000" dirty="0">
                <a:latin typeface="+mn-lt"/>
              </a:rPr>
              <a:t> </a:t>
            </a:r>
            <a:r>
              <a:rPr lang="en-US" sz="1600" i="1" dirty="0">
                <a:latin typeface="+mn-lt"/>
              </a:rPr>
              <a:t>– assuming no BSM particles in Higgs boson decay)</a:t>
            </a:r>
          </a:p>
          <a:p>
            <a:r>
              <a:rPr lang="en-US" sz="1600" i="1" dirty="0">
                <a:latin typeface="+mn-lt"/>
              </a:rPr>
              <a:t>(expected relative precision)</a:t>
            </a:r>
            <a:endParaRPr lang="en-BE" sz="1400" i="1" dirty="0">
              <a:latin typeface="+mn-lt"/>
            </a:endParaRPr>
          </a:p>
        </p:txBody>
      </p:sp>
      <p:sp>
        <p:nvSpPr>
          <p:cNvPr id="10" name="TextBox 9">
            <a:extLst>
              <a:ext uri="{FF2B5EF4-FFF2-40B4-BE49-F238E27FC236}">
                <a16:creationId xmlns:a16="http://schemas.microsoft.com/office/drawing/2014/main" id="{03A1411F-961F-2845-9DEC-7490574A9B0B}"/>
              </a:ext>
            </a:extLst>
          </p:cNvPr>
          <p:cNvSpPr txBox="1"/>
          <p:nvPr/>
        </p:nvSpPr>
        <p:spPr>
          <a:xfrm>
            <a:off x="0" y="4890551"/>
            <a:ext cx="2217274" cy="230832"/>
          </a:xfrm>
          <a:prstGeom prst="rect">
            <a:avLst/>
          </a:prstGeom>
          <a:noFill/>
        </p:spPr>
        <p:txBody>
          <a:bodyPr wrap="none" rtlCol="0">
            <a:spAutoFit/>
          </a:bodyPr>
          <a:lstStyle/>
          <a:p>
            <a:r>
              <a:rPr lang="en-GB" sz="900" dirty="0">
                <a:solidFill>
                  <a:schemeClr val="accent6">
                    <a:lumMod val="75000"/>
                  </a:schemeClr>
                </a:solidFill>
                <a:latin typeface="Century Schoolbook" panose="02040604050505020304" pitchFamily="18" charset="0"/>
              </a:rPr>
              <a:t>[J. de Blas et al., JHEP 01 (2020) 139]</a:t>
            </a:r>
            <a:endParaRPr lang="en-BE" sz="900" dirty="0">
              <a:solidFill>
                <a:schemeClr val="accent6">
                  <a:lumMod val="75000"/>
                </a:schemeClr>
              </a:solidFill>
              <a:latin typeface="Century Schoolbook" panose="02040604050505020304" pitchFamily="18" charset="0"/>
            </a:endParaRPr>
          </a:p>
        </p:txBody>
      </p:sp>
      <p:pic>
        <p:nvPicPr>
          <p:cNvPr id="4" name="Picture 3">
            <a:extLst>
              <a:ext uri="{FF2B5EF4-FFF2-40B4-BE49-F238E27FC236}">
                <a16:creationId xmlns:a16="http://schemas.microsoft.com/office/drawing/2014/main" id="{C6A03166-2917-EC46-B740-5FA3B24E999B}"/>
              </a:ext>
            </a:extLst>
          </p:cNvPr>
          <p:cNvPicPr>
            <a:picLocks noChangeAspect="1"/>
          </p:cNvPicPr>
          <p:nvPr/>
        </p:nvPicPr>
        <p:blipFill>
          <a:blip r:embed="rId3"/>
          <a:stretch>
            <a:fillRect/>
          </a:stretch>
        </p:blipFill>
        <p:spPr>
          <a:xfrm>
            <a:off x="343437" y="1677436"/>
            <a:ext cx="8458200" cy="2360428"/>
          </a:xfrm>
          <a:prstGeom prst="rect">
            <a:avLst/>
          </a:prstGeom>
        </p:spPr>
      </p:pic>
      <p:sp>
        <p:nvSpPr>
          <p:cNvPr id="5" name="Rounded Rectangle 4">
            <a:extLst>
              <a:ext uri="{FF2B5EF4-FFF2-40B4-BE49-F238E27FC236}">
                <a16:creationId xmlns:a16="http://schemas.microsoft.com/office/drawing/2014/main" id="{107C6CF2-7A99-FB44-B011-8530996A690F}"/>
              </a:ext>
            </a:extLst>
          </p:cNvPr>
          <p:cNvSpPr/>
          <p:nvPr/>
        </p:nvSpPr>
        <p:spPr>
          <a:xfrm>
            <a:off x="1295400" y="1677436"/>
            <a:ext cx="990600" cy="232321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Rounded Rectangle 27">
            <a:extLst>
              <a:ext uri="{FF2B5EF4-FFF2-40B4-BE49-F238E27FC236}">
                <a16:creationId xmlns:a16="http://schemas.microsoft.com/office/drawing/2014/main" id="{AE71AB69-5DC5-F545-81D7-0BF029B5668F}"/>
              </a:ext>
            </a:extLst>
          </p:cNvPr>
          <p:cNvSpPr/>
          <p:nvPr/>
        </p:nvSpPr>
        <p:spPr>
          <a:xfrm>
            <a:off x="6553200" y="1677355"/>
            <a:ext cx="944987" cy="2323214"/>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9" name="Rounded Rectangle 28">
            <a:extLst>
              <a:ext uri="{FF2B5EF4-FFF2-40B4-BE49-F238E27FC236}">
                <a16:creationId xmlns:a16="http://schemas.microsoft.com/office/drawing/2014/main" id="{44204FCA-C84C-1B49-B6A3-9E4462FBCACF}"/>
              </a:ext>
            </a:extLst>
          </p:cNvPr>
          <p:cNvSpPr/>
          <p:nvPr/>
        </p:nvSpPr>
        <p:spPr>
          <a:xfrm>
            <a:off x="7543800" y="1672576"/>
            <a:ext cx="1143000" cy="232321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extBox 10">
            <a:extLst>
              <a:ext uri="{FF2B5EF4-FFF2-40B4-BE49-F238E27FC236}">
                <a16:creationId xmlns:a16="http://schemas.microsoft.com/office/drawing/2014/main" id="{D4A0120E-5C71-FE4D-9565-E32DED3839AF}"/>
              </a:ext>
            </a:extLst>
          </p:cNvPr>
          <p:cNvSpPr txBox="1"/>
          <p:nvPr/>
        </p:nvSpPr>
        <p:spPr>
          <a:xfrm>
            <a:off x="7330055" y="4011085"/>
            <a:ext cx="1651349" cy="369332"/>
          </a:xfrm>
          <a:prstGeom prst="rect">
            <a:avLst/>
          </a:prstGeom>
          <a:noFill/>
        </p:spPr>
        <p:txBody>
          <a:bodyPr wrap="none" rtlCol="0">
            <a:spAutoFit/>
          </a:bodyPr>
          <a:lstStyle/>
          <a:p>
            <a:r>
              <a:rPr lang="en-BE" b="1" dirty="0">
                <a:solidFill>
                  <a:srgbClr val="C00000"/>
                </a:solidFill>
                <a:latin typeface="+mn-lt"/>
              </a:rPr>
              <a:t>ALL COMBINED</a:t>
            </a:r>
          </a:p>
        </p:txBody>
      </p:sp>
      <p:sp>
        <p:nvSpPr>
          <p:cNvPr id="33" name="TextBox 32">
            <a:extLst>
              <a:ext uri="{FF2B5EF4-FFF2-40B4-BE49-F238E27FC236}">
                <a16:creationId xmlns:a16="http://schemas.microsoft.com/office/drawing/2014/main" id="{B005355F-ECBD-4647-9F69-3C408D406CF3}"/>
              </a:ext>
            </a:extLst>
          </p:cNvPr>
          <p:cNvSpPr txBox="1"/>
          <p:nvPr/>
        </p:nvSpPr>
        <p:spPr>
          <a:xfrm>
            <a:off x="946654" y="4442996"/>
            <a:ext cx="2010294" cy="338554"/>
          </a:xfrm>
          <a:prstGeom prst="rect">
            <a:avLst/>
          </a:prstGeom>
          <a:noFill/>
        </p:spPr>
        <p:txBody>
          <a:bodyPr wrap="none" rtlCol="0">
            <a:spAutoFit/>
          </a:bodyPr>
          <a:lstStyle/>
          <a:p>
            <a:r>
              <a:rPr lang="en-BE" sz="1600" dirty="0">
                <a:solidFill>
                  <a:schemeClr val="accent5">
                    <a:lumMod val="50000"/>
                  </a:schemeClr>
                </a:solidFill>
                <a:latin typeface="+mn-lt"/>
              </a:rPr>
              <a:t>only FCC-ee@240GeV</a:t>
            </a:r>
          </a:p>
        </p:txBody>
      </p:sp>
      <p:sp>
        <p:nvSpPr>
          <p:cNvPr id="34" name="TextBox 33">
            <a:extLst>
              <a:ext uri="{FF2B5EF4-FFF2-40B4-BE49-F238E27FC236}">
                <a16:creationId xmlns:a16="http://schemas.microsoft.com/office/drawing/2014/main" id="{78BB1185-7DAC-A240-9685-A8834ED5D59B}"/>
              </a:ext>
            </a:extLst>
          </p:cNvPr>
          <p:cNvSpPr txBox="1"/>
          <p:nvPr/>
        </p:nvSpPr>
        <p:spPr>
          <a:xfrm>
            <a:off x="6493820" y="4442996"/>
            <a:ext cx="1175130" cy="338554"/>
          </a:xfrm>
          <a:prstGeom prst="rect">
            <a:avLst/>
          </a:prstGeom>
          <a:noFill/>
        </p:spPr>
        <p:txBody>
          <a:bodyPr wrap="none" rtlCol="0">
            <a:spAutoFit/>
          </a:bodyPr>
          <a:lstStyle/>
          <a:p>
            <a:r>
              <a:rPr lang="en-BE" sz="1600" dirty="0">
                <a:solidFill>
                  <a:schemeClr val="accent5">
                    <a:lumMod val="50000"/>
                  </a:schemeClr>
                </a:solidFill>
                <a:latin typeface="+mn-lt"/>
              </a:rPr>
              <a:t>only FCC-hh</a:t>
            </a:r>
          </a:p>
        </p:txBody>
      </p:sp>
      <p:cxnSp>
        <p:nvCxnSpPr>
          <p:cNvPr id="16" name="Straight Arrow Connector 15">
            <a:extLst>
              <a:ext uri="{FF2B5EF4-FFF2-40B4-BE49-F238E27FC236}">
                <a16:creationId xmlns:a16="http://schemas.microsoft.com/office/drawing/2014/main" id="{F31EE5BB-2343-EC41-8A5E-62EAB81500A9}"/>
              </a:ext>
            </a:extLst>
          </p:cNvPr>
          <p:cNvCxnSpPr>
            <a:stCxn id="5" idx="2"/>
          </p:cNvCxnSpPr>
          <p:nvPr/>
        </p:nvCxnSpPr>
        <p:spPr>
          <a:xfrm flipH="1">
            <a:off x="1676400" y="4000650"/>
            <a:ext cx="114300" cy="437230"/>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DA1BA55-89A1-734D-8E1A-7208D4970F2D}"/>
              </a:ext>
            </a:extLst>
          </p:cNvPr>
          <p:cNvCxnSpPr>
            <a:cxnSpLocks/>
            <a:stCxn id="28" idx="2"/>
            <a:endCxn id="34" idx="0"/>
          </p:cNvCxnSpPr>
          <p:nvPr/>
        </p:nvCxnSpPr>
        <p:spPr>
          <a:xfrm>
            <a:off x="7025694" y="4000569"/>
            <a:ext cx="55691" cy="442427"/>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Rounded Rectangle 35">
            <a:extLst>
              <a:ext uri="{FF2B5EF4-FFF2-40B4-BE49-F238E27FC236}">
                <a16:creationId xmlns:a16="http://schemas.microsoft.com/office/drawing/2014/main" id="{8D7D996B-53F3-554E-85D4-68598B325769}"/>
              </a:ext>
            </a:extLst>
          </p:cNvPr>
          <p:cNvSpPr/>
          <p:nvPr/>
        </p:nvSpPr>
        <p:spPr>
          <a:xfrm>
            <a:off x="5567874" y="1672576"/>
            <a:ext cx="944987" cy="2323214"/>
          </a:xfrm>
          <a:prstGeom prst="round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7" name="Rounded Rectangle 36">
            <a:extLst>
              <a:ext uri="{FF2B5EF4-FFF2-40B4-BE49-F238E27FC236}">
                <a16:creationId xmlns:a16="http://schemas.microsoft.com/office/drawing/2014/main" id="{260914DC-5D82-CE4B-8E1C-47D4FBEDE4AE}"/>
              </a:ext>
            </a:extLst>
          </p:cNvPr>
          <p:cNvSpPr/>
          <p:nvPr/>
        </p:nvSpPr>
        <p:spPr>
          <a:xfrm>
            <a:off x="2328977" y="1672576"/>
            <a:ext cx="871424" cy="2323214"/>
          </a:xfrm>
          <a:prstGeom prst="round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8" name="Freeform 37">
            <a:extLst>
              <a:ext uri="{FF2B5EF4-FFF2-40B4-BE49-F238E27FC236}">
                <a16:creationId xmlns:a16="http://schemas.microsoft.com/office/drawing/2014/main" id="{E6320756-3F4F-AF4C-83E9-6AB370A93886}"/>
              </a:ext>
            </a:extLst>
          </p:cNvPr>
          <p:cNvSpPr/>
          <p:nvPr/>
        </p:nvSpPr>
        <p:spPr>
          <a:xfrm>
            <a:off x="1949003" y="4007894"/>
            <a:ext cx="669701" cy="309103"/>
          </a:xfrm>
          <a:custGeom>
            <a:avLst/>
            <a:gdLst>
              <a:gd name="connsiteX0" fmla="*/ 0 w 669701"/>
              <a:gd name="connsiteY0" fmla="*/ 8586 h 309103"/>
              <a:gd name="connsiteX1" fmla="*/ 334851 w 669701"/>
              <a:gd name="connsiteY1" fmla="*/ 309093 h 309103"/>
              <a:gd name="connsiteX2" fmla="*/ 669701 w 669701"/>
              <a:gd name="connsiteY2" fmla="*/ 0 h 309103"/>
            </a:gdLst>
            <a:ahLst/>
            <a:cxnLst>
              <a:cxn ang="0">
                <a:pos x="connsiteX0" y="connsiteY0"/>
              </a:cxn>
              <a:cxn ang="0">
                <a:pos x="connsiteX1" y="connsiteY1"/>
              </a:cxn>
              <a:cxn ang="0">
                <a:pos x="connsiteX2" y="connsiteY2"/>
              </a:cxn>
            </a:cxnLst>
            <a:rect l="l" t="t" r="r" b="b"/>
            <a:pathLst>
              <a:path w="669701" h="309103">
                <a:moveTo>
                  <a:pt x="0" y="8586"/>
                </a:moveTo>
                <a:cubicBezTo>
                  <a:pt x="111617" y="159555"/>
                  <a:pt x="223234" y="310524"/>
                  <a:pt x="334851" y="309093"/>
                </a:cubicBezTo>
                <a:cubicBezTo>
                  <a:pt x="446468" y="307662"/>
                  <a:pt x="558084" y="153831"/>
                  <a:pt x="669701" y="0"/>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9" name="Freeform 38">
            <a:extLst>
              <a:ext uri="{FF2B5EF4-FFF2-40B4-BE49-F238E27FC236}">
                <a16:creationId xmlns:a16="http://schemas.microsoft.com/office/drawing/2014/main" id="{8010BA5C-12E7-6543-8CA2-5B1D810950CE}"/>
              </a:ext>
            </a:extLst>
          </p:cNvPr>
          <p:cNvSpPr/>
          <p:nvPr/>
        </p:nvSpPr>
        <p:spPr>
          <a:xfrm flipH="1">
            <a:off x="6122348" y="3995790"/>
            <a:ext cx="669701" cy="309103"/>
          </a:xfrm>
          <a:custGeom>
            <a:avLst/>
            <a:gdLst>
              <a:gd name="connsiteX0" fmla="*/ 0 w 669701"/>
              <a:gd name="connsiteY0" fmla="*/ 8586 h 309103"/>
              <a:gd name="connsiteX1" fmla="*/ 334851 w 669701"/>
              <a:gd name="connsiteY1" fmla="*/ 309093 h 309103"/>
              <a:gd name="connsiteX2" fmla="*/ 669701 w 669701"/>
              <a:gd name="connsiteY2" fmla="*/ 0 h 309103"/>
            </a:gdLst>
            <a:ahLst/>
            <a:cxnLst>
              <a:cxn ang="0">
                <a:pos x="connsiteX0" y="connsiteY0"/>
              </a:cxn>
              <a:cxn ang="0">
                <a:pos x="connsiteX1" y="connsiteY1"/>
              </a:cxn>
              <a:cxn ang="0">
                <a:pos x="connsiteX2" y="connsiteY2"/>
              </a:cxn>
            </a:cxnLst>
            <a:rect l="l" t="t" r="r" b="b"/>
            <a:pathLst>
              <a:path w="669701" h="309103">
                <a:moveTo>
                  <a:pt x="0" y="8586"/>
                </a:moveTo>
                <a:cubicBezTo>
                  <a:pt x="111617" y="159555"/>
                  <a:pt x="223234" y="310524"/>
                  <a:pt x="334851" y="309093"/>
                </a:cubicBezTo>
                <a:cubicBezTo>
                  <a:pt x="446468" y="307662"/>
                  <a:pt x="558084" y="153831"/>
                  <a:pt x="669701" y="0"/>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0" name="TextBox 39">
            <a:extLst>
              <a:ext uri="{FF2B5EF4-FFF2-40B4-BE49-F238E27FC236}">
                <a16:creationId xmlns:a16="http://schemas.microsoft.com/office/drawing/2014/main" id="{7BC313E4-84D8-414C-8F6B-7489DE6FC4EC}"/>
              </a:ext>
            </a:extLst>
          </p:cNvPr>
          <p:cNvSpPr txBox="1"/>
          <p:nvPr/>
        </p:nvSpPr>
        <p:spPr>
          <a:xfrm>
            <a:off x="2451936" y="4076850"/>
            <a:ext cx="1744388" cy="307777"/>
          </a:xfrm>
          <a:prstGeom prst="rect">
            <a:avLst/>
          </a:prstGeom>
          <a:noFill/>
        </p:spPr>
        <p:txBody>
          <a:bodyPr wrap="none" rtlCol="0">
            <a:spAutoFit/>
          </a:bodyPr>
          <a:lstStyle/>
          <a:p>
            <a:r>
              <a:rPr lang="en-GB" sz="1400" i="1" dirty="0">
                <a:solidFill>
                  <a:schemeClr val="accent5">
                    <a:lumMod val="50000"/>
                  </a:schemeClr>
                </a:solidFill>
                <a:latin typeface="+mn-lt"/>
              </a:rPr>
              <a:t>a</a:t>
            </a:r>
            <a:r>
              <a:rPr lang="en-BE" sz="1400" i="1" dirty="0">
                <a:solidFill>
                  <a:schemeClr val="accent5">
                    <a:lumMod val="50000"/>
                  </a:schemeClr>
                </a:solidFill>
                <a:latin typeface="+mn-lt"/>
              </a:rPr>
              <a:t>dding 365 GeV runs</a:t>
            </a:r>
          </a:p>
        </p:txBody>
      </p:sp>
      <p:sp>
        <p:nvSpPr>
          <p:cNvPr id="45" name="TextBox 44">
            <a:extLst>
              <a:ext uri="{FF2B5EF4-FFF2-40B4-BE49-F238E27FC236}">
                <a16:creationId xmlns:a16="http://schemas.microsoft.com/office/drawing/2014/main" id="{B9F3C161-F1D1-9E4E-9CC0-0E518D1DBA48}"/>
              </a:ext>
            </a:extLst>
          </p:cNvPr>
          <p:cNvSpPr txBox="1"/>
          <p:nvPr/>
        </p:nvSpPr>
        <p:spPr>
          <a:xfrm>
            <a:off x="5091570" y="4070897"/>
            <a:ext cx="1233030" cy="307777"/>
          </a:xfrm>
          <a:prstGeom prst="rect">
            <a:avLst/>
          </a:prstGeom>
          <a:noFill/>
        </p:spPr>
        <p:txBody>
          <a:bodyPr wrap="none" rtlCol="0">
            <a:spAutoFit/>
          </a:bodyPr>
          <a:lstStyle/>
          <a:p>
            <a:r>
              <a:rPr lang="en-GB" sz="1400" i="1" dirty="0">
                <a:solidFill>
                  <a:schemeClr val="accent5">
                    <a:lumMod val="50000"/>
                  </a:schemeClr>
                </a:solidFill>
                <a:latin typeface="+mn-lt"/>
              </a:rPr>
              <a:t>a</a:t>
            </a:r>
            <a:r>
              <a:rPr lang="en-BE" sz="1400" i="1" dirty="0">
                <a:solidFill>
                  <a:schemeClr val="accent5">
                    <a:lumMod val="50000"/>
                  </a:schemeClr>
                </a:solidFill>
                <a:latin typeface="+mn-lt"/>
              </a:rPr>
              <a:t>dding FCC-ep</a:t>
            </a:r>
          </a:p>
        </p:txBody>
      </p:sp>
      <p:sp>
        <p:nvSpPr>
          <p:cNvPr id="21" name="Rectangle 20">
            <a:extLst>
              <a:ext uri="{FF2B5EF4-FFF2-40B4-BE49-F238E27FC236}">
                <a16:creationId xmlns:a16="http://schemas.microsoft.com/office/drawing/2014/main" id="{EC2B3AB9-B280-BF40-8580-17E1B56999CE}"/>
              </a:ext>
            </a:extLst>
          </p:cNvPr>
          <p:cNvSpPr/>
          <p:nvPr/>
        </p:nvSpPr>
        <p:spPr>
          <a:xfrm>
            <a:off x="228600" y="1962150"/>
            <a:ext cx="8686800" cy="251999"/>
          </a:xfrm>
          <a:prstGeom prst="rect">
            <a:avLst/>
          </a:prstGeom>
          <a:solidFill>
            <a:srgbClr val="FBE5D6">
              <a:alpha val="40000"/>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2" name="TextBox 21">
            <a:extLst>
              <a:ext uri="{FF2B5EF4-FFF2-40B4-BE49-F238E27FC236}">
                <a16:creationId xmlns:a16="http://schemas.microsoft.com/office/drawing/2014/main" id="{E4878EC5-652A-FB4D-BCC1-7E96812A4505}"/>
              </a:ext>
            </a:extLst>
          </p:cNvPr>
          <p:cNvSpPr txBox="1"/>
          <p:nvPr/>
        </p:nvSpPr>
        <p:spPr>
          <a:xfrm>
            <a:off x="3576127" y="1531263"/>
            <a:ext cx="1524000" cy="430887"/>
          </a:xfrm>
          <a:prstGeom prst="rect">
            <a:avLst/>
          </a:prstGeom>
          <a:solidFill>
            <a:srgbClr val="FBE5D6"/>
          </a:solidFill>
          <a:ln w="28575">
            <a:solidFill>
              <a:srgbClr val="C00000"/>
            </a:solidFill>
          </a:ln>
        </p:spPr>
        <p:txBody>
          <a:bodyPr wrap="square" rtlCol="0">
            <a:spAutoFit/>
          </a:bodyPr>
          <a:lstStyle/>
          <a:p>
            <a:pPr algn="ctr"/>
            <a:r>
              <a:rPr lang="en-GB" sz="1100" dirty="0">
                <a:latin typeface="+mn-lt"/>
              </a:rPr>
              <a:t>t</a:t>
            </a:r>
            <a:r>
              <a:rPr lang="en-BE" sz="1100" dirty="0">
                <a:latin typeface="+mn-lt"/>
              </a:rPr>
              <a:t>he coupling we looked at on the previous slide</a:t>
            </a:r>
          </a:p>
        </p:txBody>
      </p:sp>
      <p:sp>
        <p:nvSpPr>
          <p:cNvPr id="23" name="TextBox 22">
            <a:extLst>
              <a:ext uri="{FF2B5EF4-FFF2-40B4-BE49-F238E27FC236}">
                <a16:creationId xmlns:a16="http://schemas.microsoft.com/office/drawing/2014/main" id="{90386C40-9B5E-1D4A-8E3E-CEC2E9070A75}"/>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Zooming into the Higgs sector with colliders</a:t>
            </a:r>
          </a:p>
        </p:txBody>
      </p:sp>
      <p:sp>
        <p:nvSpPr>
          <p:cNvPr id="24" name="TextBox 23">
            <a:extLst>
              <a:ext uri="{FF2B5EF4-FFF2-40B4-BE49-F238E27FC236}">
                <a16:creationId xmlns:a16="http://schemas.microsoft.com/office/drawing/2014/main" id="{16A134E7-4151-A749-954A-6A7D4D1378F4}"/>
              </a:ext>
            </a:extLst>
          </p:cNvPr>
          <p:cNvSpPr txBox="1"/>
          <p:nvPr/>
        </p:nvSpPr>
        <p:spPr>
          <a:xfrm rot="20955447">
            <a:off x="2702954" y="2111134"/>
            <a:ext cx="4191000" cy="1200329"/>
          </a:xfrm>
          <a:prstGeom prst="rect">
            <a:avLst/>
          </a:prstGeom>
          <a:solidFill>
            <a:schemeClr val="accent2">
              <a:lumMod val="20000"/>
              <a:lumOff val="80000"/>
            </a:schemeClr>
          </a:solidFill>
          <a:ln w="38100">
            <a:solidFill>
              <a:srgbClr val="C00000"/>
            </a:solidFill>
          </a:ln>
        </p:spPr>
        <p:txBody>
          <a:bodyPr wrap="square" rtlCol="0">
            <a:spAutoFit/>
          </a:bodyPr>
          <a:lstStyle/>
          <a:p>
            <a:pPr algn="ctr"/>
            <a:r>
              <a:rPr lang="en-BE" dirty="0">
                <a:latin typeface="+mn-lt"/>
              </a:rPr>
              <a:t>complementarity between </a:t>
            </a:r>
          </a:p>
          <a:p>
            <a:pPr algn="ctr"/>
            <a:r>
              <a:rPr lang="en-BE" dirty="0">
                <a:solidFill>
                  <a:srgbClr val="C00000"/>
                </a:solidFill>
                <a:latin typeface="+mn-lt"/>
              </a:rPr>
              <a:t>e</a:t>
            </a:r>
            <a:r>
              <a:rPr lang="en-BE" baseline="30000" dirty="0">
                <a:solidFill>
                  <a:srgbClr val="C00000"/>
                </a:solidFill>
                <a:latin typeface="+mn-lt"/>
              </a:rPr>
              <a:t>+</a:t>
            </a:r>
            <a:r>
              <a:rPr lang="en-BE" dirty="0">
                <a:solidFill>
                  <a:srgbClr val="C00000"/>
                </a:solidFill>
                <a:latin typeface="+mn-lt"/>
              </a:rPr>
              <a:t>e</a:t>
            </a:r>
            <a:r>
              <a:rPr lang="en-BE" baseline="30000" dirty="0">
                <a:solidFill>
                  <a:srgbClr val="C00000"/>
                </a:solidFill>
                <a:latin typeface="+mn-lt"/>
              </a:rPr>
              <a:t>-</a:t>
            </a:r>
            <a:r>
              <a:rPr lang="en-BE" dirty="0">
                <a:solidFill>
                  <a:srgbClr val="C00000"/>
                </a:solidFill>
                <a:latin typeface="+mn-lt"/>
              </a:rPr>
              <a:t> Higgs Factories </a:t>
            </a:r>
          </a:p>
          <a:p>
            <a:pPr algn="ctr"/>
            <a:r>
              <a:rPr lang="en-BE" dirty="0">
                <a:solidFill>
                  <a:srgbClr val="C00000"/>
                </a:solidFill>
                <a:latin typeface="+mn-lt"/>
              </a:rPr>
              <a:t>and </a:t>
            </a:r>
          </a:p>
          <a:p>
            <a:pPr algn="ctr"/>
            <a:r>
              <a:rPr lang="en-GB" dirty="0">
                <a:solidFill>
                  <a:srgbClr val="C00000"/>
                </a:solidFill>
                <a:latin typeface="+mn-lt"/>
              </a:rPr>
              <a:t>h</a:t>
            </a:r>
            <a:r>
              <a:rPr lang="en-BE" dirty="0">
                <a:solidFill>
                  <a:srgbClr val="C00000"/>
                </a:solidFill>
                <a:latin typeface="+mn-lt"/>
              </a:rPr>
              <a:t>igh-energy proton colliders</a:t>
            </a:r>
          </a:p>
        </p:txBody>
      </p:sp>
    </p:spTree>
    <p:extLst>
      <p:ext uri="{BB962C8B-B14F-4D97-AF65-F5344CB8AC3E}">
        <p14:creationId xmlns:p14="http://schemas.microsoft.com/office/powerpoint/2010/main" val="10733316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36</a:t>
            </a:fld>
            <a:endParaRPr lang="en-US" dirty="0">
              <a:solidFill>
                <a:prstClr val="black">
                  <a:tint val="75000"/>
                </a:prstClr>
              </a:solidFill>
              <a:latin typeface="Calibri"/>
              <a:ea typeface="+mn-ea"/>
              <a:cs typeface="+mn-cs"/>
            </a:endParaRPr>
          </a:p>
        </p:txBody>
      </p:sp>
      <p:sp>
        <p:nvSpPr>
          <p:cNvPr id="10" name="TextBox 9">
            <a:extLst>
              <a:ext uri="{FF2B5EF4-FFF2-40B4-BE49-F238E27FC236}">
                <a16:creationId xmlns:a16="http://schemas.microsoft.com/office/drawing/2014/main" id="{03A1411F-961F-2845-9DEC-7490574A9B0B}"/>
              </a:ext>
            </a:extLst>
          </p:cNvPr>
          <p:cNvSpPr txBox="1"/>
          <p:nvPr/>
        </p:nvSpPr>
        <p:spPr>
          <a:xfrm>
            <a:off x="0" y="4890551"/>
            <a:ext cx="2217274" cy="230832"/>
          </a:xfrm>
          <a:prstGeom prst="rect">
            <a:avLst/>
          </a:prstGeom>
          <a:noFill/>
        </p:spPr>
        <p:txBody>
          <a:bodyPr wrap="none" rtlCol="0">
            <a:spAutoFit/>
          </a:bodyPr>
          <a:lstStyle/>
          <a:p>
            <a:r>
              <a:rPr lang="en-GB" sz="900" dirty="0">
                <a:solidFill>
                  <a:schemeClr val="accent6">
                    <a:lumMod val="75000"/>
                  </a:schemeClr>
                </a:solidFill>
                <a:latin typeface="Century Schoolbook" panose="02040604050505020304" pitchFamily="18" charset="0"/>
              </a:rPr>
              <a:t>[J. de Blas et al., JHEP 01 (2020) 139]</a:t>
            </a:r>
            <a:endParaRPr lang="en-BE" sz="900" dirty="0">
              <a:solidFill>
                <a:schemeClr val="accent6">
                  <a:lumMod val="75000"/>
                </a:schemeClr>
              </a:solidFill>
              <a:latin typeface="Century Schoolbook" panose="02040604050505020304" pitchFamily="18" charset="0"/>
            </a:endParaRPr>
          </a:p>
        </p:txBody>
      </p:sp>
      <p:pic>
        <p:nvPicPr>
          <p:cNvPr id="5" name="Picture 4">
            <a:extLst>
              <a:ext uri="{FF2B5EF4-FFF2-40B4-BE49-F238E27FC236}">
                <a16:creationId xmlns:a16="http://schemas.microsoft.com/office/drawing/2014/main" id="{BF8FDAB6-8975-564F-857C-1D0D648485FA}"/>
              </a:ext>
            </a:extLst>
          </p:cNvPr>
          <p:cNvPicPr>
            <a:picLocks noChangeAspect="1"/>
          </p:cNvPicPr>
          <p:nvPr/>
        </p:nvPicPr>
        <p:blipFill>
          <a:blip r:embed="rId3"/>
          <a:stretch>
            <a:fillRect/>
          </a:stretch>
        </p:blipFill>
        <p:spPr>
          <a:xfrm>
            <a:off x="76200" y="1075016"/>
            <a:ext cx="4212155" cy="3858934"/>
          </a:xfrm>
          <a:prstGeom prst="rect">
            <a:avLst/>
          </a:prstGeom>
        </p:spPr>
      </p:pic>
      <p:sp>
        <p:nvSpPr>
          <p:cNvPr id="25" name="TextBox 24">
            <a:extLst>
              <a:ext uri="{FF2B5EF4-FFF2-40B4-BE49-F238E27FC236}">
                <a16:creationId xmlns:a16="http://schemas.microsoft.com/office/drawing/2014/main" id="{D98BBC56-B819-8045-A457-91DD046914E1}"/>
              </a:ext>
            </a:extLst>
          </p:cNvPr>
          <p:cNvSpPr txBox="1"/>
          <p:nvPr/>
        </p:nvSpPr>
        <p:spPr>
          <a:xfrm>
            <a:off x="4572000" y="2647950"/>
            <a:ext cx="4038600" cy="584775"/>
          </a:xfrm>
          <a:prstGeom prst="rect">
            <a:avLst/>
          </a:prstGeom>
          <a:noFill/>
        </p:spPr>
        <p:txBody>
          <a:bodyPr wrap="square" rtlCol="0">
            <a:spAutoFit/>
          </a:bodyPr>
          <a:lstStyle/>
          <a:p>
            <a:r>
              <a:rPr lang="en-GB" sz="1600" i="1" dirty="0">
                <a:solidFill>
                  <a:srgbClr val="C00000"/>
                </a:solidFill>
                <a:latin typeface="+mn-lt"/>
              </a:rPr>
              <a:t>improvement factor adding </a:t>
            </a:r>
          </a:p>
          <a:p>
            <a:r>
              <a:rPr lang="en-GB" sz="1600" i="1" dirty="0">
                <a:solidFill>
                  <a:srgbClr val="C00000"/>
                </a:solidFill>
                <a:latin typeface="+mn-lt"/>
              </a:rPr>
              <a:t>CEPC results additional to HL-LHC results</a:t>
            </a:r>
          </a:p>
        </p:txBody>
      </p:sp>
      <p:sp>
        <p:nvSpPr>
          <p:cNvPr id="11" name="Rounded Rectangle 10">
            <a:extLst>
              <a:ext uri="{FF2B5EF4-FFF2-40B4-BE49-F238E27FC236}">
                <a16:creationId xmlns:a16="http://schemas.microsoft.com/office/drawing/2014/main" id="{79D5B5B1-1312-A64F-A30C-0F01561253F0}"/>
              </a:ext>
            </a:extLst>
          </p:cNvPr>
          <p:cNvSpPr/>
          <p:nvPr/>
        </p:nvSpPr>
        <p:spPr>
          <a:xfrm>
            <a:off x="2611955" y="2114550"/>
            <a:ext cx="304800" cy="2286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5" name="Straight Arrow Connector 14">
            <a:extLst>
              <a:ext uri="{FF2B5EF4-FFF2-40B4-BE49-F238E27FC236}">
                <a16:creationId xmlns:a16="http://schemas.microsoft.com/office/drawing/2014/main" id="{89ED4849-2562-2040-B8C4-DEACE5FC4E67}"/>
              </a:ext>
            </a:extLst>
          </p:cNvPr>
          <p:cNvCxnSpPr>
            <a:cxnSpLocks/>
            <a:stCxn id="11" idx="3"/>
          </p:cNvCxnSpPr>
          <p:nvPr/>
        </p:nvCxnSpPr>
        <p:spPr>
          <a:xfrm>
            <a:off x="2916755" y="2228850"/>
            <a:ext cx="1676400" cy="57150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C037089-CC8B-3A46-B833-C0AA80856973}"/>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Zooming into the Higgs sector with colliders</a:t>
            </a:r>
          </a:p>
        </p:txBody>
      </p:sp>
    </p:spTree>
    <p:extLst>
      <p:ext uri="{BB962C8B-B14F-4D97-AF65-F5344CB8AC3E}">
        <p14:creationId xmlns:p14="http://schemas.microsoft.com/office/powerpoint/2010/main" val="3936168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37</a:t>
            </a:fld>
            <a:endParaRPr lang="en-US" dirty="0">
              <a:solidFill>
                <a:prstClr val="black">
                  <a:tint val="75000"/>
                </a:prstClr>
              </a:solidFill>
              <a:latin typeface="Calibri"/>
              <a:ea typeface="+mn-ea"/>
              <a:cs typeface="+mn-cs"/>
            </a:endParaRPr>
          </a:p>
        </p:txBody>
      </p:sp>
      <p:sp>
        <p:nvSpPr>
          <p:cNvPr id="10" name="TextBox 9">
            <a:extLst>
              <a:ext uri="{FF2B5EF4-FFF2-40B4-BE49-F238E27FC236}">
                <a16:creationId xmlns:a16="http://schemas.microsoft.com/office/drawing/2014/main" id="{03A1411F-961F-2845-9DEC-7490574A9B0B}"/>
              </a:ext>
            </a:extLst>
          </p:cNvPr>
          <p:cNvSpPr txBox="1"/>
          <p:nvPr/>
        </p:nvSpPr>
        <p:spPr>
          <a:xfrm>
            <a:off x="0" y="4890551"/>
            <a:ext cx="2217274" cy="230832"/>
          </a:xfrm>
          <a:prstGeom prst="rect">
            <a:avLst/>
          </a:prstGeom>
          <a:noFill/>
        </p:spPr>
        <p:txBody>
          <a:bodyPr wrap="none" rtlCol="0">
            <a:spAutoFit/>
          </a:bodyPr>
          <a:lstStyle/>
          <a:p>
            <a:r>
              <a:rPr lang="en-GB" sz="900" dirty="0">
                <a:solidFill>
                  <a:schemeClr val="accent6">
                    <a:lumMod val="75000"/>
                  </a:schemeClr>
                </a:solidFill>
                <a:latin typeface="Century Schoolbook" panose="02040604050505020304" pitchFamily="18" charset="0"/>
              </a:rPr>
              <a:t>[J. de Blas et al., JHEP 01 (2020) 139]</a:t>
            </a:r>
            <a:endParaRPr lang="en-BE" sz="900" dirty="0">
              <a:solidFill>
                <a:schemeClr val="accent6">
                  <a:lumMod val="75000"/>
                </a:schemeClr>
              </a:solidFill>
              <a:latin typeface="Century Schoolbook" panose="02040604050505020304" pitchFamily="18" charset="0"/>
            </a:endParaRPr>
          </a:p>
        </p:txBody>
      </p:sp>
      <p:pic>
        <p:nvPicPr>
          <p:cNvPr id="5" name="Picture 4">
            <a:extLst>
              <a:ext uri="{FF2B5EF4-FFF2-40B4-BE49-F238E27FC236}">
                <a16:creationId xmlns:a16="http://schemas.microsoft.com/office/drawing/2014/main" id="{BF8FDAB6-8975-564F-857C-1D0D648485FA}"/>
              </a:ext>
            </a:extLst>
          </p:cNvPr>
          <p:cNvPicPr>
            <a:picLocks noChangeAspect="1"/>
          </p:cNvPicPr>
          <p:nvPr/>
        </p:nvPicPr>
        <p:blipFill>
          <a:blip r:embed="rId3"/>
          <a:stretch>
            <a:fillRect/>
          </a:stretch>
        </p:blipFill>
        <p:spPr>
          <a:xfrm>
            <a:off x="76200" y="1075016"/>
            <a:ext cx="4212155" cy="3858934"/>
          </a:xfrm>
          <a:prstGeom prst="rect">
            <a:avLst/>
          </a:prstGeom>
        </p:spPr>
      </p:pic>
      <p:sp>
        <p:nvSpPr>
          <p:cNvPr id="7" name="Rectangle 6">
            <a:extLst>
              <a:ext uri="{FF2B5EF4-FFF2-40B4-BE49-F238E27FC236}">
                <a16:creationId xmlns:a16="http://schemas.microsoft.com/office/drawing/2014/main" id="{1EA0ED95-1E92-9145-9482-A40148D30F2F}"/>
              </a:ext>
            </a:extLst>
          </p:cNvPr>
          <p:cNvSpPr/>
          <p:nvPr/>
        </p:nvSpPr>
        <p:spPr>
          <a:xfrm>
            <a:off x="736621" y="1645682"/>
            <a:ext cx="427533" cy="3059668"/>
          </a:xfrm>
          <a:prstGeom prst="rect">
            <a:avLst/>
          </a:prstGeom>
          <a:solidFill>
            <a:srgbClr val="F8CBAD">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ectangle 15">
            <a:extLst>
              <a:ext uri="{FF2B5EF4-FFF2-40B4-BE49-F238E27FC236}">
                <a16:creationId xmlns:a16="http://schemas.microsoft.com/office/drawing/2014/main" id="{7A19027C-DD9A-1B4B-8816-41825E0E9403}"/>
              </a:ext>
            </a:extLst>
          </p:cNvPr>
          <p:cNvSpPr/>
          <p:nvPr/>
        </p:nvSpPr>
        <p:spPr>
          <a:xfrm>
            <a:off x="1460524" y="1643450"/>
            <a:ext cx="419100" cy="3059668"/>
          </a:xfrm>
          <a:prstGeom prst="rect">
            <a:avLst/>
          </a:prstGeom>
          <a:solidFill>
            <a:srgbClr val="F8CBAD">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Rectangle 16">
            <a:extLst>
              <a:ext uri="{FF2B5EF4-FFF2-40B4-BE49-F238E27FC236}">
                <a16:creationId xmlns:a16="http://schemas.microsoft.com/office/drawing/2014/main" id="{79BFAD3E-BD0F-3540-913D-304DFE0C7EBA}"/>
              </a:ext>
            </a:extLst>
          </p:cNvPr>
          <p:cNvSpPr/>
          <p:nvPr/>
        </p:nvSpPr>
        <p:spPr>
          <a:xfrm>
            <a:off x="2201367" y="1651516"/>
            <a:ext cx="419100" cy="3059668"/>
          </a:xfrm>
          <a:prstGeom prst="rect">
            <a:avLst/>
          </a:prstGeom>
          <a:solidFill>
            <a:srgbClr val="F8CBAD">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18">
            <a:extLst>
              <a:ext uri="{FF2B5EF4-FFF2-40B4-BE49-F238E27FC236}">
                <a16:creationId xmlns:a16="http://schemas.microsoft.com/office/drawing/2014/main" id="{BDEB42FF-BFF9-5D43-A743-364A442C8839}"/>
              </a:ext>
            </a:extLst>
          </p:cNvPr>
          <p:cNvSpPr/>
          <p:nvPr/>
        </p:nvSpPr>
        <p:spPr>
          <a:xfrm>
            <a:off x="3145354" y="1651516"/>
            <a:ext cx="419100" cy="3059668"/>
          </a:xfrm>
          <a:prstGeom prst="rect">
            <a:avLst/>
          </a:prstGeom>
          <a:solidFill>
            <a:srgbClr val="F8CBAD">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Rectangle 19">
            <a:extLst>
              <a:ext uri="{FF2B5EF4-FFF2-40B4-BE49-F238E27FC236}">
                <a16:creationId xmlns:a16="http://schemas.microsoft.com/office/drawing/2014/main" id="{C8BCE5D4-AB12-1B4B-9722-2D02440C044F}"/>
              </a:ext>
            </a:extLst>
          </p:cNvPr>
          <p:cNvSpPr/>
          <p:nvPr/>
        </p:nvSpPr>
        <p:spPr>
          <a:xfrm>
            <a:off x="1164155" y="1581150"/>
            <a:ext cx="304800" cy="3200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1" name="Rectangle 20">
            <a:extLst>
              <a:ext uri="{FF2B5EF4-FFF2-40B4-BE49-F238E27FC236}">
                <a16:creationId xmlns:a16="http://schemas.microsoft.com/office/drawing/2014/main" id="{460CD743-1234-7943-9371-67A77F044D57}"/>
              </a:ext>
            </a:extLst>
          </p:cNvPr>
          <p:cNvSpPr/>
          <p:nvPr/>
        </p:nvSpPr>
        <p:spPr>
          <a:xfrm>
            <a:off x="1879623" y="1581150"/>
            <a:ext cx="304800" cy="3200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2" name="Rectangle 21">
            <a:extLst>
              <a:ext uri="{FF2B5EF4-FFF2-40B4-BE49-F238E27FC236}">
                <a16:creationId xmlns:a16="http://schemas.microsoft.com/office/drawing/2014/main" id="{E9FD7848-F8B4-474E-8BBA-EBE01C5005BD}"/>
              </a:ext>
            </a:extLst>
          </p:cNvPr>
          <p:cNvSpPr/>
          <p:nvPr/>
        </p:nvSpPr>
        <p:spPr>
          <a:xfrm>
            <a:off x="2620467" y="1581150"/>
            <a:ext cx="524887" cy="3200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6" name="TextBox 25">
            <a:extLst>
              <a:ext uri="{FF2B5EF4-FFF2-40B4-BE49-F238E27FC236}">
                <a16:creationId xmlns:a16="http://schemas.microsoft.com/office/drawing/2014/main" id="{D239DFC4-C47C-F84B-A8FC-EAFDFCAC94EC}"/>
              </a:ext>
            </a:extLst>
          </p:cNvPr>
          <p:cNvSpPr txBox="1"/>
          <p:nvPr/>
        </p:nvSpPr>
        <p:spPr>
          <a:xfrm>
            <a:off x="630755" y="662982"/>
            <a:ext cx="3352800" cy="584775"/>
          </a:xfrm>
          <a:prstGeom prst="rect">
            <a:avLst/>
          </a:prstGeom>
          <a:noFill/>
        </p:spPr>
        <p:txBody>
          <a:bodyPr wrap="square" rtlCol="0">
            <a:spAutoFit/>
          </a:bodyPr>
          <a:lstStyle/>
          <a:p>
            <a:pPr algn="ctr"/>
            <a:r>
              <a:rPr lang="en-GB" sz="1600" dirty="0">
                <a:latin typeface="+mn-lt"/>
              </a:rPr>
              <a:t>Comparable improvement from </a:t>
            </a:r>
          </a:p>
          <a:p>
            <a:pPr algn="ctr"/>
            <a:r>
              <a:rPr lang="en-GB" sz="1600" dirty="0">
                <a:latin typeface="+mn-lt"/>
              </a:rPr>
              <a:t>HL-LHC to </a:t>
            </a:r>
            <a:r>
              <a:rPr lang="en-GB" sz="1600" dirty="0" err="1">
                <a:latin typeface="+mn-lt"/>
              </a:rPr>
              <a:t>e</a:t>
            </a:r>
            <a:r>
              <a:rPr lang="en-GB" sz="1600" baseline="30000" dirty="0" err="1">
                <a:latin typeface="+mn-lt"/>
              </a:rPr>
              <a:t>+</a:t>
            </a:r>
            <a:r>
              <a:rPr lang="en-GB" sz="1600" dirty="0" err="1">
                <a:latin typeface="+mn-lt"/>
              </a:rPr>
              <a:t>e</a:t>
            </a:r>
            <a:r>
              <a:rPr lang="en-GB" sz="1600" baseline="30000" dirty="0">
                <a:latin typeface="+mn-lt"/>
              </a:rPr>
              <a:t>-</a:t>
            </a:r>
            <a:r>
              <a:rPr lang="en-GB" sz="1600" dirty="0">
                <a:latin typeface="+mn-lt"/>
              </a:rPr>
              <a:t> Higgs Factories</a:t>
            </a:r>
          </a:p>
        </p:txBody>
      </p:sp>
      <p:sp>
        <p:nvSpPr>
          <p:cNvPr id="27" name="TextBox 26">
            <a:extLst>
              <a:ext uri="{FF2B5EF4-FFF2-40B4-BE49-F238E27FC236}">
                <a16:creationId xmlns:a16="http://schemas.microsoft.com/office/drawing/2014/main" id="{F7C45E6E-AC76-114C-A092-E822230951ED}"/>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Zooming into the Higgs sector with colliders</a:t>
            </a:r>
          </a:p>
        </p:txBody>
      </p:sp>
    </p:spTree>
    <p:extLst>
      <p:ext uri="{BB962C8B-B14F-4D97-AF65-F5344CB8AC3E}">
        <p14:creationId xmlns:p14="http://schemas.microsoft.com/office/powerpoint/2010/main" val="12971602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38</a:t>
            </a:fld>
            <a:endParaRPr lang="en-US" dirty="0">
              <a:solidFill>
                <a:prstClr val="black">
                  <a:tint val="75000"/>
                </a:prstClr>
              </a:solidFill>
              <a:latin typeface="Calibri"/>
              <a:ea typeface="+mn-ea"/>
              <a:cs typeface="+mn-cs"/>
            </a:endParaRPr>
          </a:p>
        </p:txBody>
      </p:sp>
      <p:sp>
        <p:nvSpPr>
          <p:cNvPr id="10" name="TextBox 9">
            <a:extLst>
              <a:ext uri="{FF2B5EF4-FFF2-40B4-BE49-F238E27FC236}">
                <a16:creationId xmlns:a16="http://schemas.microsoft.com/office/drawing/2014/main" id="{03A1411F-961F-2845-9DEC-7490574A9B0B}"/>
              </a:ext>
            </a:extLst>
          </p:cNvPr>
          <p:cNvSpPr txBox="1"/>
          <p:nvPr/>
        </p:nvSpPr>
        <p:spPr>
          <a:xfrm>
            <a:off x="0" y="4890551"/>
            <a:ext cx="2217274" cy="230832"/>
          </a:xfrm>
          <a:prstGeom prst="rect">
            <a:avLst/>
          </a:prstGeom>
          <a:noFill/>
        </p:spPr>
        <p:txBody>
          <a:bodyPr wrap="none" rtlCol="0">
            <a:spAutoFit/>
          </a:bodyPr>
          <a:lstStyle/>
          <a:p>
            <a:r>
              <a:rPr lang="en-GB" sz="900" dirty="0">
                <a:solidFill>
                  <a:schemeClr val="accent6">
                    <a:lumMod val="75000"/>
                  </a:schemeClr>
                </a:solidFill>
                <a:latin typeface="Century Schoolbook" panose="02040604050505020304" pitchFamily="18" charset="0"/>
              </a:rPr>
              <a:t>[J. de Blas et al., JHEP 01 (2020) 139]</a:t>
            </a:r>
            <a:endParaRPr lang="en-BE" sz="900" dirty="0">
              <a:solidFill>
                <a:schemeClr val="accent6">
                  <a:lumMod val="75000"/>
                </a:schemeClr>
              </a:solidFill>
              <a:latin typeface="Century Schoolbook" panose="02040604050505020304" pitchFamily="18" charset="0"/>
            </a:endParaRPr>
          </a:p>
        </p:txBody>
      </p:sp>
      <p:pic>
        <p:nvPicPr>
          <p:cNvPr id="5" name="Picture 4">
            <a:extLst>
              <a:ext uri="{FF2B5EF4-FFF2-40B4-BE49-F238E27FC236}">
                <a16:creationId xmlns:a16="http://schemas.microsoft.com/office/drawing/2014/main" id="{BF8FDAB6-8975-564F-857C-1D0D648485FA}"/>
              </a:ext>
            </a:extLst>
          </p:cNvPr>
          <p:cNvPicPr>
            <a:picLocks noChangeAspect="1"/>
          </p:cNvPicPr>
          <p:nvPr/>
        </p:nvPicPr>
        <p:blipFill>
          <a:blip r:embed="rId3"/>
          <a:stretch>
            <a:fillRect/>
          </a:stretch>
        </p:blipFill>
        <p:spPr>
          <a:xfrm>
            <a:off x="76200" y="1075016"/>
            <a:ext cx="4212155" cy="3858934"/>
          </a:xfrm>
          <a:prstGeom prst="rect">
            <a:avLst/>
          </a:prstGeom>
        </p:spPr>
      </p:pic>
      <p:sp>
        <p:nvSpPr>
          <p:cNvPr id="7" name="Rectangle 6">
            <a:extLst>
              <a:ext uri="{FF2B5EF4-FFF2-40B4-BE49-F238E27FC236}">
                <a16:creationId xmlns:a16="http://schemas.microsoft.com/office/drawing/2014/main" id="{1EA0ED95-1E92-9145-9482-A40148D30F2F}"/>
              </a:ext>
            </a:extLst>
          </p:cNvPr>
          <p:cNvSpPr/>
          <p:nvPr/>
        </p:nvSpPr>
        <p:spPr>
          <a:xfrm>
            <a:off x="736621" y="1645682"/>
            <a:ext cx="427533" cy="3059668"/>
          </a:xfrm>
          <a:prstGeom prst="rect">
            <a:avLst/>
          </a:prstGeom>
          <a:solidFill>
            <a:srgbClr val="F8CBAD">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ectangle 15">
            <a:extLst>
              <a:ext uri="{FF2B5EF4-FFF2-40B4-BE49-F238E27FC236}">
                <a16:creationId xmlns:a16="http://schemas.microsoft.com/office/drawing/2014/main" id="{7A19027C-DD9A-1B4B-8816-41825E0E9403}"/>
              </a:ext>
            </a:extLst>
          </p:cNvPr>
          <p:cNvSpPr/>
          <p:nvPr/>
        </p:nvSpPr>
        <p:spPr>
          <a:xfrm>
            <a:off x="1460524" y="1643450"/>
            <a:ext cx="419100" cy="3059668"/>
          </a:xfrm>
          <a:prstGeom prst="rect">
            <a:avLst/>
          </a:prstGeom>
          <a:solidFill>
            <a:srgbClr val="F8CBAD">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Rectangle 16">
            <a:extLst>
              <a:ext uri="{FF2B5EF4-FFF2-40B4-BE49-F238E27FC236}">
                <a16:creationId xmlns:a16="http://schemas.microsoft.com/office/drawing/2014/main" id="{79BFAD3E-BD0F-3540-913D-304DFE0C7EBA}"/>
              </a:ext>
            </a:extLst>
          </p:cNvPr>
          <p:cNvSpPr/>
          <p:nvPr/>
        </p:nvSpPr>
        <p:spPr>
          <a:xfrm>
            <a:off x="2201367" y="1651516"/>
            <a:ext cx="419100" cy="3059668"/>
          </a:xfrm>
          <a:prstGeom prst="rect">
            <a:avLst/>
          </a:prstGeom>
          <a:solidFill>
            <a:srgbClr val="F8CBAD">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18">
            <a:extLst>
              <a:ext uri="{FF2B5EF4-FFF2-40B4-BE49-F238E27FC236}">
                <a16:creationId xmlns:a16="http://schemas.microsoft.com/office/drawing/2014/main" id="{BDEB42FF-BFF9-5D43-A743-364A442C8839}"/>
              </a:ext>
            </a:extLst>
          </p:cNvPr>
          <p:cNvSpPr/>
          <p:nvPr/>
        </p:nvSpPr>
        <p:spPr>
          <a:xfrm>
            <a:off x="3145354" y="1651516"/>
            <a:ext cx="419100" cy="3059668"/>
          </a:xfrm>
          <a:prstGeom prst="rect">
            <a:avLst/>
          </a:prstGeom>
          <a:solidFill>
            <a:srgbClr val="F8CBAD">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Rectangle 19">
            <a:extLst>
              <a:ext uri="{FF2B5EF4-FFF2-40B4-BE49-F238E27FC236}">
                <a16:creationId xmlns:a16="http://schemas.microsoft.com/office/drawing/2014/main" id="{C8BCE5D4-AB12-1B4B-9722-2D02440C044F}"/>
              </a:ext>
            </a:extLst>
          </p:cNvPr>
          <p:cNvSpPr/>
          <p:nvPr/>
        </p:nvSpPr>
        <p:spPr>
          <a:xfrm>
            <a:off x="1164155" y="1581150"/>
            <a:ext cx="304800" cy="3200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1" name="Rectangle 20">
            <a:extLst>
              <a:ext uri="{FF2B5EF4-FFF2-40B4-BE49-F238E27FC236}">
                <a16:creationId xmlns:a16="http://schemas.microsoft.com/office/drawing/2014/main" id="{460CD743-1234-7943-9371-67A77F044D57}"/>
              </a:ext>
            </a:extLst>
          </p:cNvPr>
          <p:cNvSpPr/>
          <p:nvPr/>
        </p:nvSpPr>
        <p:spPr>
          <a:xfrm>
            <a:off x="1879623" y="1581150"/>
            <a:ext cx="304800" cy="3200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2" name="Rectangle 21">
            <a:extLst>
              <a:ext uri="{FF2B5EF4-FFF2-40B4-BE49-F238E27FC236}">
                <a16:creationId xmlns:a16="http://schemas.microsoft.com/office/drawing/2014/main" id="{E9FD7848-F8B4-474E-8BBA-EBE01C5005BD}"/>
              </a:ext>
            </a:extLst>
          </p:cNvPr>
          <p:cNvSpPr/>
          <p:nvPr/>
        </p:nvSpPr>
        <p:spPr>
          <a:xfrm>
            <a:off x="2620467" y="1581150"/>
            <a:ext cx="524887" cy="3200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6" name="TextBox 25">
            <a:extLst>
              <a:ext uri="{FF2B5EF4-FFF2-40B4-BE49-F238E27FC236}">
                <a16:creationId xmlns:a16="http://schemas.microsoft.com/office/drawing/2014/main" id="{D239DFC4-C47C-F84B-A8FC-EAFDFCAC94EC}"/>
              </a:ext>
            </a:extLst>
          </p:cNvPr>
          <p:cNvSpPr txBox="1"/>
          <p:nvPr/>
        </p:nvSpPr>
        <p:spPr>
          <a:xfrm>
            <a:off x="630755" y="662982"/>
            <a:ext cx="3352800" cy="584775"/>
          </a:xfrm>
          <a:prstGeom prst="rect">
            <a:avLst/>
          </a:prstGeom>
          <a:noFill/>
        </p:spPr>
        <p:txBody>
          <a:bodyPr wrap="square" rtlCol="0">
            <a:spAutoFit/>
          </a:bodyPr>
          <a:lstStyle/>
          <a:p>
            <a:pPr algn="ctr"/>
            <a:r>
              <a:rPr lang="en-GB" sz="1600" dirty="0">
                <a:latin typeface="+mn-lt"/>
              </a:rPr>
              <a:t>Comparable improvement from </a:t>
            </a:r>
          </a:p>
          <a:p>
            <a:pPr algn="ctr"/>
            <a:r>
              <a:rPr lang="en-GB" sz="1600" dirty="0">
                <a:latin typeface="+mn-lt"/>
              </a:rPr>
              <a:t>HL-LHC to </a:t>
            </a:r>
            <a:r>
              <a:rPr lang="en-GB" sz="1600" dirty="0" err="1">
                <a:latin typeface="+mn-lt"/>
              </a:rPr>
              <a:t>e</a:t>
            </a:r>
            <a:r>
              <a:rPr lang="en-GB" sz="1600" baseline="30000" dirty="0" err="1">
                <a:latin typeface="+mn-lt"/>
              </a:rPr>
              <a:t>+</a:t>
            </a:r>
            <a:r>
              <a:rPr lang="en-GB" sz="1600" dirty="0" err="1">
                <a:latin typeface="+mn-lt"/>
              </a:rPr>
              <a:t>e</a:t>
            </a:r>
            <a:r>
              <a:rPr lang="en-GB" sz="1600" baseline="30000" dirty="0">
                <a:latin typeface="+mn-lt"/>
              </a:rPr>
              <a:t>-</a:t>
            </a:r>
            <a:r>
              <a:rPr lang="en-GB" sz="1600" dirty="0">
                <a:latin typeface="+mn-lt"/>
              </a:rPr>
              <a:t> Higgs Factories</a:t>
            </a:r>
          </a:p>
        </p:txBody>
      </p:sp>
      <p:sp>
        <p:nvSpPr>
          <p:cNvPr id="27" name="TextBox 26">
            <a:extLst>
              <a:ext uri="{FF2B5EF4-FFF2-40B4-BE49-F238E27FC236}">
                <a16:creationId xmlns:a16="http://schemas.microsoft.com/office/drawing/2014/main" id="{F7C45E6E-AC76-114C-A092-E822230951ED}"/>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Zooming into the Higgs sector with colliders</a:t>
            </a:r>
          </a:p>
        </p:txBody>
      </p:sp>
      <p:sp>
        <p:nvSpPr>
          <p:cNvPr id="14" name="TextBox 13">
            <a:extLst>
              <a:ext uri="{FF2B5EF4-FFF2-40B4-BE49-F238E27FC236}">
                <a16:creationId xmlns:a16="http://schemas.microsoft.com/office/drawing/2014/main" id="{7E6E677D-4561-2542-B196-0A299C976322}"/>
              </a:ext>
            </a:extLst>
          </p:cNvPr>
          <p:cNvSpPr txBox="1"/>
          <p:nvPr/>
        </p:nvSpPr>
        <p:spPr>
          <a:xfrm>
            <a:off x="4132836" y="662982"/>
            <a:ext cx="5142955" cy="3724096"/>
          </a:xfrm>
          <a:prstGeom prst="rect">
            <a:avLst/>
          </a:prstGeom>
          <a:noFill/>
        </p:spPr>
        <p:txBody>
          <a:bodyPr wrap="square" rtlCol="0">
            <a:spAutoFit/>
          </a:bodyPr>
          <a:lstStyle/>
          <a:p>
            <a:pPr algn="ctr"/>
            <a:r>
              <a:rPr lang="en-US" sz="1600" dirty="0">
                <a:latin typeface="+mn-lt"/>
              </a:rPr>
              <a:t>Results </a:t>
            </a:r>
            <a:r>
              <a:rPr lang="en-BE" sz="1600" dirty="0">
                <a:latin typeface="+mn-lt"/>
              </a:rPr>
              <a:t>from a global EFT fit for FCC-hh </a:t>
            </a:r>
          </a:p>
          <a:p>
            <a:pPr algn="ctr"/>
            <a:r>
              <a:rPr lang="en-BE" sz="1600" dirty="0">
                <a:latin typeface="+mn-lt"/>
              </a:rPr>
              <a:t>with any of the four e</a:t>
            </a:r>
            <a:r>
              <a:rPr lang="en-BE" sz="1600" baseline="30000" dirty="0">
                <a:latin typeface="+mn-lt"/>
              </a:rPr>
              <a:t>+</a:t>
            </a:r>
            <a:r>
              <a:rPr lang="en-BE" sz="1600" dirty="0">
                <a:latin typeface="+mn-lt"/>
              </a:rPr>
              <a:t>e</a:t>
            </a:r>
            <a:r>
              <a:rPr lang="en-BE" sz="1600" baseline="30000" dirty="0">
                <a:latin typeface="+mn-lt"/>
              </a:rPr>
              <a:t>-</a:t>
            </a:r>
            <a:r>
              <a:rPr lang="en-BE" sz="1600" dirty="0">
                <a:latin typeface="+mn-lt"/>
              </a:rPr>
              <a:t> Higgs Factories proposed</a:t>
            </a:r>
          </a:p>
          <a:p>
            <a:pPr algn="ctr"/>
            <a:endParaRPr lang="en-BE" sz="1600" dirty="0">
              <a:latin typeface="+mn-lt"/>
            </a:endParaRPr>
          </a:p>
          <a:p>
            <a:pPr algn="ctr"/>
            <a:endParaRPr lang="en-BE" sz="1600" dirty="0">
              <a:latin typeface="+mn-lt"/>
            </a:endParaRPr>
          </a:p>
          <a:p>
            <a:pPr algn="ctr"/>
            <a:endParaRPr lang="en-BE" sz="1600" dirty="0">
              <a:latin typeface="+mn-lt"/>
            </a:endParaRPr>
          </a:p>
          <a:p>
            <a:pPr algn="ctr"/>
            <a:endParaRPr lang="en-BE" sz="1600" dirty="0">
              <a:latin typeface="+mn-lt"/>
            </a:endParaRPr>
          </a:p>
          <a:p>
            <a:pPr algn="ctr"/>
            <a:endParaRPr lang="en-BE" sz="1600" dirty="0">
              <a:latin typeface="+mn-lt"/>
            </a:endParaRPr>
          </a:p>
          <a:p>
            <a:pPr algn="ctr"/>
            <a:endParaRPr lang="en-BE" sz="1600" dirty="0">
              <a:latin typeface="+mn-lt"/>
            </a:endParaRPr>
          </a:p>
          <a:p>
            <a:pPr algn="ctr"/>
            <a:endParaRPr lang="en-BE" sz="1600" dirty="0">
              <a:latin typeface="+mn-lt"/>
            </a:endParaRPr>
          </a:p>
          <a:p>
            <a:pPr algn="ctr"/>
            <a:endParaRPr lang="en-BE" sz="1600" dirty="0">
              <a:latin typeface="+mn-lt"/>
            </a:endParaRPr>
          </a:p>
          <a:p>
            <a:pPr algn="ctr"/>
            <a:endParaRPr lang="en-BE" sz="1600" dirty="0">
              <a:latin typeface="+mn-lt"/>
            </a:endParaRPr>
          </a:p>
          <a:p>
            <a:pPr algn="ctr"/>
            <a:endParaRPr lang="en-BE" sz="1600" dirty="0">
              <a:latin typeface="+mn-lt"/>
            </a:endParaRPr>
          </a:p>
          <a:p>
            <a:pPr algn="ctr"/>
            <a:r>
              <a:rPr lang="en-BE" sz="1600" u="sng" dirty="0">
                <a:latin typeface="+mn-lt"/>
              </a:rPr>
              <a:t>Differences at </a:t>
            </a:r>
            <a:r>
              <a:rPr lang="en-GB" sz="1600" u="sng" dirty="0" err="1">
                <a:latin typeface="+mn-lt"/>
              </a:rPr>
              <a:t>e</a:t>
            </a:r>
            <a:r>
              <a:rPr lang="en-GB" sz="1600" u="sng" baseline="30000" dirty="0" err="1">
                <a:latin typeface="+mn-lt"/>
              </a:rPr>
              <a:t>+</a:t>
            </a:r>
            <a:r>
              <a:rPr lang="en-GB" sz="1600" u="sng" dirty="0" err="1">
                <a:latin typeface="+mn-lt"/>
              </a:rPr>
              <a:t>e</a:t>
            </a:r>
            <a:r>
              <a:rPr lang="en-GB" sz="1600" u="sng" baseline="30000" dirty="0">
                <a:latin typeface="+mn-lt"/>
              </a:rPr>
              <a:t>-</a:t>
            </a:r>
            <a:r>
              <a:rPr lang="en-GB" sz="1600" u="sng" dirty="0">
                <a:latin typeface="+mn-lt"/>
              </a:rPr>
              <a:t> colliders</a:t>
            </a:r>
            <a:r>
              <a:rPr lang="en-BE" sz="1600" dirty="0">
                <a:latin typeface="+mn-lt"/>
              </a:rPr>
              <a:t>: </a:t>
            </a:r>
          </a:p>
          <a:p>
            <a:pPr algn="ctr"/>
            <a:r>
              <a:rPr lang="en-BE" sz="1400" dirty="0">
                <a:latin typeface="+mn-lt"/>
              </a:rPr>
              <a:t>model independent total width </a:t>
            </a:r>
            <a:r>
              <a:rPr lang="en-BE" sz="1400" dirty="0">
                <a:latin typeface="Symbol" pitchFamily="2" charset="2"/>
              </a:rPr>
              <a:t>G</a:t>
            </a:r>
            <a:r>
              <a:rPr lang="en-BE" sz="1400" baseline="-25000" dirty="0">
                <a:latin typeface="+mn-lt"/>
              </a:rPr>
              <a:t>H</a:t>
            </a:r>
            <a:r>
              <a:rPr lang="en-BE" sz="1400" dirty="0">
                <a:latin typeface="+mn-lt"/>
              </a:rPr>
              <a:t> measured at </a:t>
            </a:r>
          </a:p>
          <a:p>
            <a:pPr algn="ctr"/>
            <a:r>
              <a:rPr lang="en-BE" sz="1400" dirty="0">
                <a:latin typeface="+mn-lt"/>
              </a:rPr>
              <a:t>circular (1.1%@FCC-ee) and linear (2.2%@ILC250) </a:t>
            </a:r>
          </a:p>
        </p:txBody>
      </p:sp>
      <p:pic>
        <p:nvPicPr>
          <p:cNvPr id="15" name="Picture 14">
            <a:extLst>
              <a:ext uri="{FF2B5EF4-FFF2-40B4-BE49-F238E27FC236}">
                <a16:creationId xmlns:a16="http://schemas.microsoft.com/office/drawing/2014/main" id="{1A7699A3-9AC6-174A-9A08-7EB636F2297B}"/>
              </a:ext>
            </a:extLst>
          </p:cNvPr>
          <p:cNvPicPr>
            <a:picLocks noChangeAspect="1"/>
          </p:cNvPicPr>
          <p:nvPr/>
        </p:nvPicPr>
        <p:blipFill>
          <a:blip r:embed="rId4"/>
          <a:stretch>
            <a:fillRect/>
          </a:stretch>
        </p:blipFill>
        <p:spPr>
          <a:xfrm>
            <a:off x="4258725" y="1352550"/>
            <a:ext cx="4809075" cy="2192149"/>
          </a:xfrm>
          <a:prstGeom prst="rect">
            <a:avLst/>
          </a:prstGeom>
        </p:spPr>
      </p:pic>
      <p:sp>
        <p:nvSpPr>
          <p:cNvPr id="23" name="Rounded Rectangle 22">
            <a:extLst>
              <a:ext uri="{FF2B5EF4-FFF2-40B4-BE49-F238E27FC236}">
                <a16:creationId xmlns:a16="http://schemas.microsoft.com/office/drawing/2014/main" id="{7633419B-EE02-EC42-85DC-2D90FB246C46}"/>
              </a:ext>
            </a:extLst>
          </p:cNvPr>
          <p:cNvSpPr/>
          <p:nvPr/>
        </p:nvSpPr>
        <p:spPr>
          <a:xfrm>
            <a:off x="5181600" y="1352550"/>
            <a:ext cx="381000" cy="2286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4" name="Rounded Rectangle 23">
            <a:extLst>
              <a:ext uri="{FF2B5EF4-FFF2-40B4-BE49-F238E27FC236}">
                <a16:creationId xmlns:a16="http://schemas.microsoft.com/office/drawing/2014/main" id="{84333733-90CB-174A-8BE8-D07C5D29CD09}"/>
              </a:ext>
            </a:extLst>
          </p:cNvPr>
          <p:cNvSpPr/>
          <p:nvPr/>
        </p:nvSpPr>
        <p:spPr>
          <a:xfrm>
            <a:off x="6240887" y="1352550"/>
            <a:ext cx="381000" cy="2286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Rounded Rectangle 24">
            <a:extLst>
              <a:ext uri="{FF2B5EF4-FFF2-40B4-BE49-F238E27FC236}">
                <a16:creationId xmlns:a16="http://schemas.microsoft.com/office/drawing/2014/main" id="{9C3B785E-AA0A-1844-9B16-E4450353997E}"/>
              </a:ext>
            </a:extLst>
          </p:cNvPr>
          <p:cNvSpPr/>
          <p:nvPr/>
        </p:nvSpPr>
        <p:spPr>
          <a:xfrm>
            <a:off x="7267977" y="1352550"/>
            <a:ext cx="381000" cy="2286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TextBox 27">
            <a:extLst>
              <a:ext uri="{FF2B5EF4-FFF2-40B4-BE49-F238E27FC236}">
                <a16:creationId xmlns:a16="http://schemas.microsoft.com/office/drawing/2014/main" id="{433AF90D-1811-ED48-973A-97E195C31645}"/>
              </a:ext>
            </a:extLst>
          </p:cNvPr>
          <p:cNvSpPr txBox="1"/>
          <p:nvPr/>
        </p:nvSpPr>
        <p:spPr>
          <a:xfrm>
            <a:off x="4554505" y="4400550"/>
            <a:ext cx="4439036" cy="523220"/>
          </a:xfrm>
          <a:prstGeom prst="rect">
            <a:avLst/>
          </a:prstGeom>
          <a:noFill/>
        </p:spPr>
        <p:txBody>
          <a:bodyPr wrap="none" rtlCol="0">
            <a:spAutoFit/>
          </a:bodyPr>
          <a:lstStyle/>
          <a:p>
            <a:pPr algn="ctr"/>
            <a:r>
              <a:rPr lang="en-BE" sz="1400" i="1" dirty="0">
                <a:solidFill>
                  <a:srgbClr val="C00000"/>
                </a:solidFill>
                <a:latin typeface="+mn-lt"/>
              </a:rPr>
              <a:t>the combination of 250 GeV and &gt;250 GeV e</a:t>
            </a:r>
            <a:r>
              <a:rPr lang="en-BE" sz="1400" i="1" baseline="30000" dirty="0">
                <a:solidFill>
                  <a:srgbClr val="C00000"/>
                </a:solidFill>
                <a:latin typeface="+mn-lt"/>
              </a:rPr>
              <a:t>+</a:t>
            </a:r>
            <a:r>
              <a:rPr lang="en-BE" sz="1400" i="1" dirty="0">
                <a:solidFill>
                  <a:srgbClr val="C00000"/>
                </a:solidFill>
                <a:latin typeface="+mn-lt"/>
              </a:rPr>
              <a:t>e</a:t>
            </a:r>
            <a:r>
              <a:rPr lang="en-BE" sz="1400" i="1" baseline="30000" dirty="0">
                <a:solidFill>
                  <a:srgbClr val="C00000"/>
                </a:solidFill>
                <a:latin typeface="+mn-lt"/>
              </a:rPr>
              <a:t>-</a:t>
            </a:r>
            <a:r>
              <a:rPr lang="en-BE" sz="1400" i="1" dirty="0">
                <a:solidFill>
                  <a:srgbClr val="C00000"/>
                </a:solidFill>
                <a:latin typeface="+mn-lt"/>
              </a:rPr>
              <a:t> data is key </a:t>
            </a:r>
          </a:p>
          <a:p>
            <a:pPr algn="ctr"/>
            <a:r>
              <a:rPr lang="en-BE" sz="1400" i="1" dirty="0">
                <a:solidFill>
                  <a:schemeClr val="bg2">
                    <a:lumMod val="50000"/>
                  </a:schemeClr>
                </a:solidFill>
                <a:latin typeface="+mn-lt"/>
              </a:rPr>
              <a:t>ILC @ 250+500 GeV would reach 1.1% </a:t>
            </a:r>
          </a:p>
        </p:txBody>
      </p:sp>
      <p:sp>
        <p:nvSpPr>
          <p:cNvPr id="29" name="Rounded Rectangle 28">
            <a:extLst>
              <a:ext uri="{FF2B5EF4-FFF2-40B4-BE49-F238E27FC236}">
                <a16:creationId xmlns:a16="http://schemas.microsoft.com/office/drawing/2014/main" id="{A16678EA-13BD-C648-9AC7-B6121FF571B3}"/>
              </a:ext>
            </a:extLst>
          </p:cNvPr>
          <p:cNvSpPr/>
          <p:nvPr/>
        </p:nvSpPr>
        <p:spPr>
          <a:xfrm>
            <a:off x="4288355" y="1733550"/>
            <a:ext cx="4550845" cy="172800"/>
          </a:xfrm>
          <a:prstGeom prst="round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0" name="Rounded Rectangle 29">
            <a:extLst>
              <a:ext uri="{FF2B5EF4-FFF2-40B4-BE49-F238E27FC236}">
                <a16:creationId xmlns:a16="http://schemas.microsoft.com/office/drawing/2014/main" id="{9F00BC62-3056-3147-9326-1E6100D92396}"/>
              </a:ext>
            </a:extLst>
          </p:cNvPr>
          <p:cNvSpPr/>
          <p:nvPr/>
        </p:nvSpPr>
        <p:spPr>
          <a:xfrm>
            <a:off x="8229600" y="1352550"/>
            <a:ext cx="547353" cy="2286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1" name="TextBox 30">
            <a:extLst>
              <a:ext uri="{FF2B5EF4-FFF2-40B4-BE49-F238E27FC236}">
                <a16:creationId xmlns:a16="http://schemas.microsoft.com/office/drawing/2014/main" id="{4C1548F5-2DD3-E040-82DC-B6CD873D8F87}"/>
              </a:ext>
            </a:extLst>
          </p:cNvPr>
          <p:cNvSpPr txBox="1"/>
          <p:nvPr/>
        </p:nvSpPr>
        <p:spPr>
          <a:xfrm>
            <a:off x="8352858" y="37782"/>
            <a:ext cx="762000" cy="784830"/>
          </a:xfrm>
          <a:prstGeom prst="rect">
            <a:avLst/>
          </a:prstGeom>
          <a:solidFill>
            <a:schemeClr val="accent5">
              <a:lumMod val="20000"/>
              <a:lumOff val="80000"/>
            </a:schemeClr>
          </a:solidFill>
          <a:ln w="28575">
            <a:solidFill>
              <a:srgbClr val="0070C0"/>
            </a:solidFill>
          </a:ln>
        </p:spPr>
        <p:txBody>
          <a:bodyPr wrap="square" rtlCol="0">
            <a:spAutoFit/>
          </a:bodyPr>
          <a:lstStyle/>
          <a:p>
            <a:pPr algn="ctr"/>
            <a:r>
              <a:rPr lang="en-GB" sz="900" dirty="0">
                <a:solidFill>
                  <a:srgbClr val="0070C0"/>
                </a:solidFill>
                <a:latin typeface="+mn-lt"/>
              </a:rPr>
              <a:t>t</a:t>
            </a:r>
            <a:r>
              <a:rPr lang="en-BE" sz="900" dirty="0">
                <a:solidFill>
                  <a:srgbClr val="0070C0"/>
                </a:solidFill>
                <a:latin typeface="+mn-lt"/>
              </a:rPr>
              <a:t>he coupling we looked at on the previous slides</a:t>
            </a:r>
          </a:p>
        </p:txBody>
      </p:sp>
      <p:cxnSp>
        <p:nvCxnSpPr>
          <p:cNvPr id="3" name="Straight Arrow Connector 2">
            <a:extLst>
              <a:ext uri="{FF2B5EF4-FFF2-40B4-BE49-F238E27FC236}">
                <a16:creationId xmlns:a16="http://schemas.microsoft.com/office/drawing/2014/main" id="{C2C4D0A4-433A-3947-BCE5-E22D8CC23F10}"/>
              </a:ext>
            </a:extLst>
          </p:cNvPr>
          <p:cNvCxnSpPr/>
          <p:nvPr/>
        </p:nvCxnSpPr>
        <p:spPr>
          <a:xfrm flipH="1">
            <a:off x="7848600" y="821368"/>
            <a:ext cx="533400" cy="89541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0952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39</a:t>
            </a:fld>
            <a:endParaRPr lang="en-US" dirty="0">
              <a:solidFill>
                <a:prstClr val="black">
                  <a:tint val="75000"/>
                </a:prstClr>
              </a:solidFill>
              <a:latin typeface="Calibri"/>
              <a:ea typeface="+mn-ea"/>
              <a:cs typeface="+mn-cs"/>
            </a:endParaRPr>
          </a:p>
        </p:txBody>
      </p:sp>
      <p:sp>
        <p:nvSpPr>
          <p:cNvPr id="23" name="TextBox 22">
            <a:extLst>
              <a:ext uri="{FF2B5EF4-FFF2-40B4-BE49-F238E27FC236}">
                <a16:creationId xmlns:a16="http://schemas.microsoft.com/office/drawing/2014/main" id="{D81795D4-FFC9-3B4D-9BD0-B42EBC0BEB4A}"/>
              </a:ext>
            </a:extLst>
          </p:cNvPr>
          <p:cNvSpPr txBox="1"/>
          <p:nvPr/>
        </p:nvSpPr>
        <p:spPr>
          <a:xfrm>
            <a:off x="5334000" y="4655463"/>
            <a:ext cx="3657600" cy="430887"/>
          </a:xfrm>
          <a:prstGeom prst="rect">
            <a:avLst/>
          </a:prstGeom>
          <a:noFill/>
        </p:spPr>
        <p:txBody>
          <a:bodyPr wrap="square" rtlCol="0">
            <a:spAutoFit/>
          </a:bodyPr>
          <a:lstStyle/>
          <a:p>
            <a:pPr algn="ctr"/>
            <a:r>
              <a:rPr lang="en-GB" sz="1100" dirty="0">
                <a:solidFill>
                  <a:schemeClr val="accent6">
                    <a:lumMod val="75000"/>
                  </a:schemeClr>
                </a:solidFill>
              </a:rPr>
              <a:t>Physics themes of the Open Symposium of the European Strategy for Particle Physics in Granada</a:t>
            </a:r>
            <a:endParaRPr lang="en-BE" sz="1100" dirty="0">
              <a:solidFill>
                <a:schemeClr val="accent6">
                  <a:lumMod val="75000"/>
                </a:schemeClr>
              </a:solidFill>
            </a:endParaRPr>
          </a:p>
        </p:txBody>
      </p:sp>
      <p:pic>
        <p:nvPicPr>
          <p:cNvPr id="2" name="Picture 1">
            <a:extLst>
              <a:ext uri="{FF2B5EF4-FFF2-40B4-BE49-F238E27FC236}">
                <a16:creationId xmlns:a16="http://schemas.microsoft.com/office/drawing/2014/main" id="{D33E8BD8-8C64-DE42-A4B0-07396975AB26}"/>
              </a:ext>
            </a:extLst>
          </p:cNvPr>
          <p:cNvPicPr>
            <a:picLocks noChangeAspect="1"/>
          </p:cNvPicPr>
          <p:nvPr/>
        </p:nvPicPr>
        <p:blipFill>
          <a:blip r:embed="rId3"/>
          <a:stretch>
            <a:fillRect/>
          </a:stretch>
        </p:blipFill>
        <p:spPr>
          <a:xfrm>
            <a:off x="4876800" y="1111250"/>
            <a:ext cx="4155861" cy="3517900"/>
          </a:xfrm>
          <a:prstGeom prst="rect">
            <a:avLst/>
          </a:prstGeom>
        </p:spPr>
      </p:pic>
      <p:sp>
        <p:nvSpPr>
          <p:cNvPr id="8" name="Rounded Rectangle 7">
            <a:extLst>
              <a:ext uri="{FF2B5EF4-FFF2-40B4-BE49-F238E27FC236}">
                <a16:creationId xmlns:a16="http://schemas.microsoft.com/office/drawing/2014/main" id="{BDA3CB8D-7701-F641-ACCE-2056D7DAB874}"/>
              </a:ext>
            </a:extLst>
          </p:cNvPr>
          <p:cNvSpPr/>
          <p:nvPr/>
        </p:nvSpPr>
        <p:spPr>
          <a:xfrm>
            <a:off x="5943600" y="1047750"/>
            <a:ext cx="1905000" cy="457200"/>
          </a:xfrm>
          <a:prstGeom prst="roundRect">
            <a:avLst/>
          </a:prstGeom>
          <a:solidFill>
            <a:srgbClr val="BDD7EE">
              <a:alpha val="30980"/>
            </a:srgb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9" name="TextBox 8">
            <a:extLst>
              <a:ext uri="{FF2B5EF4-FFF2-40B4-BE49-F238E27FC236}">
                <a16:creationId xmlns:a16="http://schemas.microsoft.com/office/drawing/2014/main" id="{9785D810-9C35-0B4B-AABE-73AD6DE02E17}"/>
              </a:ext>
            </a:extLst>
          </p:cNvPr>
          <p:cNvSpPr txBox="1"/>
          <p:nvPr/>
        </p:nvSpPr>
        <p:spPr>
          <a:xfrm>
            <a:off x="228600" y="742950"/>
            <a:ext cx="5943600" cy="369332"/>
          </a:xfrm>
          <a:prstGeom prst="rect">
            <a:avLst/>
          </a:prstGeom>
          <a:noFill/>
        </p:spPr>
        <p:txBody>
          <a:bodyPr wrap="square" rtlCol="0">
            <a:spAutoFit/>
          </a:bodyPr>
          <a:lstStyle/>
          <a:p>
            <a:r>
              <a:rPr lang="en-US" dirty="0">
                <a:latin typeface="+mn-lt"/>
              </a:rPr>
              <a:t>The Higgs boson cubic self-coupling (</a:t>
            </a:r>
            <a:r>
              <a:rPr lang="en-US" dirty="0">
                <a:latin typeface="Symbol" pitchFamily="2" charset="2"/>
              </a:rPr>
              <a:t>k</a:t>
            </a:r>
            <a:r>
              <a:rPr lang="en-US" baseline="-25000" dirty="0">
                <a:latin typeface="+mn-lt"/>
              </a:rPr>
              <a:t>3</a:t>
            </a:r>
            <a:r>
              <a:rPr lang="en-US" dirty="0">
                <a:latin typeface="+mn-lt"/>
              </a:rPr>
              <a:t>)</a:t>
            </a:r>
          </a:p>
        </p:txBody>
      </p:sp>
      <p:sp>
        <p:nvSpPr>
          <p:cNvPr id="10" name="TextBox 9">
            <a:extLst>
              <a:ext uri="{FF2B5EF4-FFF2-40B4-BE49-F238E27FC236}">
                <a16:creationId xmlns:a16="http://schemas.microsoft.com/office/drawing/2014/main" id="{03A1411F-961F-2845-9DEC-7490574A9B0B}"/>
              </a:ext>
            </a:extLst>
          </p:cNvPr>
          <p:cNvSpPr txBox="1"/>
          <p:nvPr/>
        </p:nvSpPr>
        <p:spPr>
          <a:xfrm>
            <a:off x="0" y="4890551"/>
            <a:ext cx="2217274" cy="230832"/>
          </a:xfrm>
          <a:prstGeom prst="rect">
            <a:avLst/>
          </a:prstGeom>
          <a:noFill/>
        </p:spPr>
        <p:txBody>
          <a:bodyPr wrap="none" rtlCol="0">
            <a:spAutoFit/>
          </a:bodyPr>
          <a:lstStyle/>
          <a:p>
            <a:r>
              <a:rPr lang="en-GB" sz="900" dirty="0">
                <a:solidFill>
                  <a:schemeClr val="accent6">
                    <a:lumMod val="75000"/>
                  </a:schemeClr>
                </a:solidFill>
                <a:latin typeface="Century Schoolbook" panose="02040604050505020304" pitchFamily="18" charset="0"/>
              </a:rPr>
              <a:t>[J. de Blas et al., JHEP 01 (2020) 139]</a:t>
            </a:r>
            <a:endParaRPr lang="en-BE" sz="900" dirty="0">
              <a:solidFill>
                <a:schemeClr val="accent6">
                  <a:lumMod val="75000"/>
                </a:schemeClr>
              </a:solidFill>
              <a:latin typeface="Century Schoolbook" panose="02040604050505020304" pitchFamily="18" charset="0"/>
            </a:endParaRPr>
          </a:p>
        </p:txBody>
      </p:sp>
      <p:pic>
        <p:nvPicPr>
          <p:cNvPr id="3" name="Picture 2">
            <a:extLst>
              <a:ext uri="{FF2B5EF4-FFF2-40B4-BE49-F238E27FC236}">
                <a16:creationId xmlns:a16="http://schemas.microsoft.com/office/drawing/2014/main" id="{CEFDBB79-4A87-8141-B3EC-50CD8362A543}"/>
              </a:ext>
            </a:extLst>
          </p:cNvPr>
          <p:cNvPicPr>
            <a:picLocks noChangeAspect="1"/>
          </p:cNvPicPr>
          <p:nvPr/>
        </p:nvPicPr>
        <p:blipFill>
          <a:blip r:embed="rId4"/>
          <a:stretch>
            <a:fillRect/>
          </a:stretch>
        </p:blipFill>
        <p:spPr>
          <a:xfrm>
            <a:off x="0" y="1200150"/>
            <a:ext cx="5029200" cy="3339442"/>
          </a:xfrm>
          <a:prstGeom prst="rect">
            <a:avLst/>
          </a:prstGeom>
        </p:spPr>
      </p:pic>
      <p:sp>
        <p:nvSpPr>
          <p:cNvPr id="13" name="TextBox 12">
            <a:extLst>
              <a:ext uri="{FF2B5EF4-FFF2-40B4-BE49-F238E27FC236}">
                <a16:creationId xmlns:a16="http://schemas.microsoft.com/office/drawing/2014/main" id="{6991B673-AD37-5145-BBCA-DF3B7210C84C}"/>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Zooming into the Higgs sector with colliders</a:t>
            </a:r>
          </a:p>
        </p:txBody>
      </p:sp>
      <p:sp>
        <p:nvSpPr>
          <p:cNvPr id="4" name="Rounded Rectangle 3">
            <a:extLst>
              <a:ext uri="{FF2B5EF4-FFF2-40B4-BE49-F238E27FC236}">
                <a16:creationId xmlns:a16="http://schemas.microsoft.com/office/drawing/2014/main" id="{9F95F0A1-65BE-7E41-9130-C70D547AE8B1}"/>
              </a:ext>
            </a:extLst>
          </p:cNvPr>
          <p:cNvSpPr/>
          <p:nvPr/>
        </p:nvSpPr>
        <p:spPr>
          <a:xfrm>
            <a:off x="3657600" y="1428750"/>
            <a:ext cx="533400" cy="152400"/>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ounded Rectangle 14">
            <a:extLst>
              <a:ext uri="{FF2B5EF4-FFF2-40B4-BE49-F238E27FC236}">
                <a16:creationId xmlns:a16="http://schemas.microsoft.com/office/drawing/2014/main" id="{BE71F716-D64A-CD4A-897A-0F7A687F61A8}"/>
              </a:ext>
            </a:extLst>
          </p:cNvPr>
          <p:cNvSpPr/>
          <p:nvPr/>
        </p:nvSpPr>
        <p:spPr>
          <a:xfrm>
            <a:off x="4267198" y="1428750"/>
            <a:ext cx="685802" cy="1524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ounded Rectangle 15">
            <a:extLst>
              <a:ext uri="{FF2B5EF4-FFF2-40B4-BE49-F238E27FC236}">
                <a16:creationId xmlns:a16="http://schemas.microsoft.com/office/drawing/2014/main" id="{B3AF3C92-B29A-7146-9720-714098FADB76}"/>
              </a:ext>
            </a:extLst>
          </p:cNvPr>
          <p:cNvSpPr/>
          <p:nvPr/>
        </p:nvSpPr>
        <p:spPr>
          <a:xfrm>
            <a:off x="2362200" y="1200150"/>
            <a:ext cx="1066800" cy="3006000"/>
          </a:xfrm>
          <a:prstGeom prst="roundRect">
            <a:avLst>
              <a:gd name="adj" fmla="val 423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ounded Rectangle 18">
            <a:extLst>
              <a:ext uri="{FF2B5EF4-FFF2-40B4-BE49-F238E27FC236}">
                <a16:creationId xmlns:a16="http://schemas.microsoft.com/office/drawing/2014/main" id="{95C85215-5DFA-0D40-8959-CB52D837CBFE}"/>
              </a:ext>
            </a:extLst>
          </p:cNvPr>
          <p:cNvSpPr/>
          <p:nvPr/>
        </p:nvSpPr>
        <p:spPr>
          <a:xfrm>
            <a:off x="938548" y="1200150"/>
            <a:ext cx="585452" cy="3006000"/>
          </a:xfrm>
          <a:prstGeom prst="roundRect">
            <a:avLst>
              <a:gd name="adj" fmla="val 4234"/>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xtBox 5">
            <a:extLst>
              <a:ext uri="{FF2B5EF4-FFF2-40B4-BE49-F238E27FC236}">
                <a16:creationId xmlns:a16="http://schemas.microsoft.com/office/drawing/2014/main" id="{EC0D0FD6-176E-8A4E-9B31-D85729F4B3D5}"/>
              </a:ext>
            </a:extLst>
          </p:cNvPr>
          <p:cNvSpPr txBox="1"/>
          <p:nvPr/>
        </p:nvSpPr>
        <p:spPr>
          <a:xfrm>
            <a:off x="914400" y="1200150"/>
            <a:ext cx="684611" cy="276999"/>
          </a:xfrm>
          <a:prstGeom prst="rect">
            <a:avLst/>
          </a:prstGeom>
          <a:noFill/>
        </p:spPr>
        <p:txBody>
          <a:bodyPr wrap="none" rtlCol="0">
            <a:spAutoFit/>
          </a:bodyPr>
          <a:lstStyle/>
          <a:p>
            <a:r>
              <a:rPr lang="en-GB" sz="1200" dirty="0">
                <a:solidFill>
                  <a:srgbClr val="0070C0"/>
                </a:solidFill>
                <a:latin typeface="+mn-lt"/>
              </a:rPr>
              <a:t>di-Higgs</a:t>
            </a:r>
            <a:endParaRPr lang="en-BE" sz="1200" dirty="0">
              <a:solidFill>
                <a:srgbClr val="0070C0"/>
              </a:solidFill>
              <a:latin typeface="+mn-lt"/>
            </a:endParaRPr>
          </a:p>
        </p:txBody>
      </p:sp>
      <p:sp>
        <p:nvSpPr>
          <p:cNvPr id="20" name="TextBox 19">
            <a:extLst>
              <a:ext uri="{FF2B5EF4-FFF2-40B4-BE49-F238E27FC236}">
                <a16:creationId xmlns:a16="http://schemas.microsoft.com/office/drawing/2014/main" id="{5887E8F0-CA79-7B4E-9109-9A07F875FE0E}"/>
              </a:ext>
            </a:extLst>
          </p:cNvPr>
          <p:cNvSpPr txBox="1"/>
          <p:nvPr/>
        </p:nvSpPr>
        <p:spPr>
          <a:xfrm>
            <a:off x="2438400" y="1189225"/>
            <a:ext cx="929870" cy="276999"/>
          </a:xfrm>
          <a:prstGeom prst="rect">
            <a:avLst/>
          </a:prstGeom>
          <a:noFill/>
        </p:spPr>
        <p:txBody>
          <a:bodyPr wrap="none" rtlCol="0">
            <a:spAutoFit/>
          </a:bodyPr>
          <a:lstStyle/>
          <a:p>
            <a:r>
              <a:rPr lang="en-GB" sz="1200" dirty="0">
                <a:solidFill>
                  <a:srgbClr val="C00000"/>
                </a:solidFill>
                <a:latin typeface="+mn-lt"/>
              </a:rPr>
              <a:t>single-Higgs</a:t>
            </a:r>
            <a:endParaRPr lang="en-BE" sz="1200" dirty="0">
              <a:solidFill>
                <a:srgbClr val="C00000"/>
              </a:solidFill>
              <a:latin typeface="+mn-lt"/>
            </a:endParaRPr>
          </a:p>
        </p:txBody>
      </p:sp>
      <p:pic>
        <p:nvPicPr>
          <p:cNvPr id="7" name="Picture 6">
            <a:extLst>
              <a:ext uri="{FF2B5EF4-FFF2-40B4-BE49-F238E27FC236}">
                <a16:creationId xmlns:a16="http://schemas.microsoft.com/office/drawing/2014/main" id="{E7253E1B-6CBE-8049-8B50-7FE36771990F}"/>
              </a:ext>
            </a:extLst>
          </p:cNvPr>
          <p:cNvPicPr>
            <a:picLocks noChangeAspect="1"/>
          </p:cNvPicPr>
          <p:nvPr/>
        </p:nvPicPr>
        <p:blipFill rotWithShape="1">
          <a:blip r:embed="rId5"/>
          <a:srcRect l="46607"/>
          <a:stretch/>
        </p:blipFill>
        <p:spPr>
          <a:xfrm>
            <a:off x="4153646" y="712172"/>
            <a:ext cx="1256554" cy="546845"/>
          </a:xfrm>
          <a:prstGeom prst="rect">
            <a:avLst/>
          </a:prstGeom>
          <a:ln w="19050">
            <a:solidFill>
              <a:srgbClr val="0070C0"/>
            </a:solidFill>
          </a:ln>
        </p:spPr>
      </p:pic>
      <p:pic>
        <p:nvPicPr>
          <p:cNvPr id="21" name="Picture 20">
            <a:extLst>
              <a:ext uri="{FF2B5EF4-FFF2-40B4-BE49-F238E27FC236}">
                <a16:creationId xmlns:a16="http://schemas.microsoft.com/office/drawing/2014/main" id="{0EA647EE-2520-804D-8F64-8CC10E259098}"/>
              </a:ext>
            </a:extLst>
          </p:cNvPr>
          <p:cNvPicPr>
            <a:picLocks noChangeAspect="1"/>
          </p:cNvPicPr>
          <p:nvPr/>
        </p:nvPicPr>
        <p:blipFill rotWithShape="1">
          <a:blip r:embed="rId6"/>
          <a:srcRect r="49362"/>
          <a:stretch/>
        </p:blipFill>
        <p:spPr>
          <a:xfrm>
            <a:off x="4994678" y="1592819"/>
            <a:ext cx="1463280" cy="750332"/>
          </a:xfrm>
          <a:prstGeom prst="rect">
            <a:avLst/>
          </a:prstGeom>
          <a:ln w="19050">
            <a:solidFill>
              <a:srgbClr val="C00000"/>
            </a:solidFill>
          </a:ln>
        </p:spPr>
      </p:pic>
      <p:cxnSp>
        <p:nvCxnSpPr>
          <p:cNvPr id="12" name="Straight Connector 11">
            <a:extLst>
              <a:ext uri="{FF2B5EF4-FFF2-40B4-BE49-F238E27FC236}">
                <a16:creationId xmlns:a16="http://schemas.microsoft.com/office/drawing/2014/main" id="{2FDF3987-1028-F04D-A693-A9B6003AC6BD}"/>
              </a:ext>
            </a:extLst>
          </p:cNvPr>
          <p:cNvCxnSpPr>
            <a:cxnSpLocks/>
            <a:stCxn id="4" idx="0"/>
          </p:cNvCxnSpPr>
          <p:nvPr/>
        </p:nvCxnSpPr>
        <p:spPr>
          <a:xfrm flipV="1">
            <a:off x="3924300" y="1269942"/>
            <a:ext cx="342898" cy="15880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D120617-129A-164D-893C-73DEE34FDDD0}"/>
              </a:ext>
            </a:extLst>
          </p:cNvPr>
          <p:cNvCxnSpPr>
            <a:cxnSpLocks/>
            <a:stCxn id="15" idx="2"/>
            <a:endCxn id="21" idx="1"/>
          </p:cNvCxnSpPr>
          <p:nvPr/>
        </p:nvCxnSpPr>
        <p:spPr>
          <a:xfrm>
            <a:off x="4610099" y="1581150"/>
            <a:ext cx="384579" cy="38683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7C5B7AE0-57F5-2640-8012-3A8FDFC32191}"/>
              </a:ext>
            </a:extLst>
          </p:cNvPr>
          <p:cNvSpPr/>
          <p:nvPr/>
        </p:nvSpPr>
        <p:spPr>
          <a:xfrm>
            <a:off x="5060324" y="964515"/>
            <a:ext cx="60101" cy="7007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2" name="Oval 31">
            <a:extLst>
              <a:ext uri="{FF2B5EF4-FFF2-40B4-BE49-F238E27FC236}">
                <a16:creationId xmlns:a16="http://schemas.microsoft.com/office/drawing/2014/main" id="{345E3036-3034-5F4A-952F-3206996AEEB2}"/>
              </a:ext>
            </a:extLst>
          </p:cNvPr>
          <p:cNvSpPr/>
          <p:nvPr/>
        </p:nvSpPr>
        <p:spPr>
          <a:xfrm>
            <a:off x="6065950" y="2004743"/>
            <a:ext cx="76199"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1500475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4</a:t>
            </a:fld>
            <a:endParaRPr lang="en-US" dirty="0">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8686800" cy="584775"/>
          </a:xfrm>
          <a:prstGeom prst="rect">
            <a:avLst/>
          </a:prstGeom>
          <a:noFill/>
        </p:spPr>
        <p:txBody>
          <a:bodyPr wrap="square" rtlCol="0">
            <a:spAutoFit/>
          </a:bodyPr>
          <a:lstStyle/>
          <a:p>
            <a:pPr algn="ctr"/>
            <a:r>
              <a:rPr lang="en-BE" sz="3200" dirty="0">
                <a:latin typeface="+mn-lt"/>
              </a:rPr>
              <a:t>The quest for understanding particle physics</a:t>
            </a:r>
          </a:p>
        </p:txBody>
      </p:sp>
      <p:pic>
        <p:nvPicPr>
          <p:cNvPr id="6" name="Picture 5">
            <a:extLst>
              <a:ext uri="{FF2B5EF4-FFF2-40B4-BE49-F238E27FC236}">
                <a16:creationId xmlns:a16="http://schemas.microsoft.com/office/drawing/2014/main" id="{95694C5D-4DE6-6643-B0DC-8B62B59DB7ED}"/>
              </a:ext>
            </a:extLst>
          </p:cNvPr>
          <p:cNvPicPr>
            <a:picLocks noChangeAspect="1"/>
          </p:cNvPicPr>
          <p:nvPr/>
        </p:nvPicPr>
        <p:blipFill rotWithShape="1">
          <a:blip r:embed="rId3">
            <a:clrChange>
              <a:clrFrom>
                <a:srgbClr val="CDB28E"/>
              </a:clrFrom>
              <a:clrTo>
                <a:srgbClr val="CDB28E">
                  <a:alpha val="0"/>
                </a:srgbClr>
              </a:clrTo>
            </a:clrChange>
          </a:blip>
          <a:srcRect l="9856" t="146" r="12356" b="-2166"/>
          <a:stretch/>
        </p:blipFill>
        <p:spPr>
          <a:xfrm>
            <a:off x="259404" y="1337102"/>
            <a:ext cx="2707442" cy="262169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ADEB96A4-D75F-9241-A6DB-0A0B364D9A23}"/>
              </a:ext>
            </a:extLst>
          </p:cNvPr>
          <p:cNvSpPr txBox="1"/>
          <p:nvPr/>
        </p:nvSpPr>
        <p:spPr>
          <a:xfrm>
            <a:off x="228600" y="4132541"/>
            <a:ext cx="8763000" cy="830997"/>
          </a:xfrm>
          <a:prstGeom prst="rect">
            <a:avLst/>
          </a:prstGeom>
          <a:solidFill>
            <a:schemeClr val="accent2">
              <a:lumMod val="20000"/>
              <a:lumOff val="80000"/>
            </a:schemeClr>
          </a:solidFill>
          <a:ln w="28575">
            <a:solidFill>
              <a:srgbClr val="C00000"/>
            </a:solidFill>
          </a:ln>
        </p:spPr>
        <p:txBody>
          <a:bodyPr wrap="square" rtlCol="0">
            <a:spAutoFit/>
          </a:bodyPr>
          <a:lstStyle/>
          <a:p>
            <a:pPr algn="ctr"/>
            <a:r>
              <a:rPr lang="en-US" sz="2400" dirty="0">
                <a:solidFill>
                  <a:srgbClr val="C00000"/>
                </a:solidFill>
                <a:latin typeface="+mn-lt"/>
              </a:rPr>
              <a:t>Observations of new physics phenomena are expected </a:t>
            </a:r>
          </a:p>
          <a:p>
            <a:pPr algn="ctr"/>
            <a:r>
              <a:rPr lang="en-US" sz="2400" dirty="0">
                <a:solidFill>
                  <a:srgbClr val="C00000"/>
                </a:solidFill>
                <a:latin typeface="+mn-lt"/>
              </a:rPr>
              <a:t>to unlock concrete ways to address these puzzling unknowns</a:t>
            </a:r>
          </a:p>
        </p:txBody>
      </p:sp>
      <p:sp>
        <p:nvSpPr>
          <p:cNvPr id="10" name="TextBox 9">
            <a:extLst>
              <a:ext uri="{FF2B5EF4-FFF2-40B4-BE49-F238E27FC236}">
                <a16:creationId xmlns:a16="http://schemas.microsoft.com/office/drawing/2014/main" id="{4C0E8650-3AD4-9E46-83CB-D1F90EC01232}"/>
              </a:ext>
            </a:extLst>
          </p:cNvPr>
          <p:cNvSpPr txBox="1"/>
          <p:nvPr/>
        </p:nvSpPr>
        <p:spPr>
          <a:xfrm rot="16200000">
            <a:off x="-1401119" y="2452112"/>
            <a:ext cx="3007555" cy="253916"/>
          </a:xfrm>
          <a:prstGeom prst="rect">
            <a:avLst/>
          </a:prstGeom>
          <a:noFill/>
        </p:spPr>
        <p:txBody>
          <a:bodyPr wrap="none" rtlCol="0">
            <a:spAutoFit/>
          </a:bodyPr>
          <a:lstStyle/>
          <a:p>
            <a:r>
              <a:rPr lang="en-GB" sz="1050" dirty="0">
                <a:solidFill>
                  <a:schemeClr val="accent6">
                    <a:lumMod val="75000"/>
                  </a:schemeClr>
                </a:solidFill>
              </a:rPr>
              <a:t>Picture from Flip </a:t>
            </a:r>
            <a:r>
              <a:rPr lang="en-GB" sz="1050" dirty="0" err="1">
                <a:solidFill>
                  <a:schemeClr val="accent6">
                    <a:lumMod val="75000"/>
                  </a:schemeClr>
                </a:solidFill>
              </a:rPr>
              <a:t>Tanedo</a:t>
            </a:r>
            <a:r>
              <a:rPr lang="en-GB" sz="1050" dirty="0">
                <a:solidFill>
                  <a:schemeClr val="accent6">
                    <a:lumMod val="75000"/>
                  </a:schemeClr>
                </a:solidFill>
              </a:rPr>
              <a:t> @ Quantum Dairies</a:t>
            </a:r>
          </a:p>
        </p:txBody>
      </p:sp>
      <p:sp>
        <p:nvSpPr>
          <p:cNvPr id="9" name="TextBox 8">
            <a:extLst>
              <a:ext uri="{FF2B5EF4-FFF2-40B4-BE49-F238E27FC236}">
                <a16:creationId xmlns:a16="http://schemas.microsoft.com/office/drawing/2014/main" id="{B45518ED-3804-3E4A-A21F-7122E278590F}"/>
              </a:ext>
            </a:extLst>
          </p:cNvPr>
          <p:cNvSpPr txBox="1"/>
          <p:nvPr/>
        </p:nvSpPr>
        <p:spPr>
          <a:xfrm>
            <a:off x="7662470" y="2266950"/>
            <a:ext cx="1430200" cy="261610"/>
          </a:xfrm>
          <a:prstGeom prst="rect">
            <a:avLst/>
          </a:prstGeom>
          <a:noFill/>
        </p:spPr>
        <p:txBody>
          <a:bodyPr wrap="none" rtlCol="0">
            <a:spAutoFit/>
          </a:bodyPr>
          <a:lstStyle/>
          <a:p>
            <a:r>
              <a:rPr lang="en-BE" sz="1100" dirty="0">
                <a:solidFill>
                  <a:schemeClr val="accent6">
                    <a:lumMod val="75000"/>
                  </a:schemeClr>
                </a:solidFill>
              </a:rPr>
              <a:t>[Riccardo Rattazzi]</a:t>
            </a:r>
          </a:p>
        </p:txBody>
      </p:sp>
      <p:sp>
        <p:nvSpPr>
          <p:cNvPr id="11" name="TextBox 10">
            <a:extLst>
              <a:ext uri="{FF2B5EF4-FFF2-40B4-BE49-F238E27FC236}">
                <a16:creationId xmlns:a16="http://schemas.microsoft.com/office/drawing/2014/main" id="{DF929F5B-9D9C-0640-8158-2CB4FDAF6DA0}"/>
              </a:ext>
            </a:extLst>
          </p:cNvPr>
          <p:cNvSpPr txBox="1"/>
          <p:nvPr/>
        </p:nvSpPr>
        <p:spPr>
          <a:xfrm>
            <a:off x="2514600" y="974050"/>
            <a:ext cx="6553199" cy="3170099"/>
          </a:xfrm>
          <a:prstGeom prst="rect">
            <a:avLst/>
          </a:prstGeom>
          <a:noFill/>
        </p:spPr>
        <p:txBody>
          <a:bodyPr wrap="square" rtlCol="0">
            <a:spAutoFit/>
          </a:bodyPr>
          <a:lstStyle/>
          <a:p>
            <a:pPr algn="ctr"/>
            <a:r>
              <a:rPr lang="en-GB" sz="2400" dirty="0">
                <a:solidFill>
                  <a:srgbClr val="002060"/>
                </a:solidFill>
                <a:latin typeface="+mn-lt"/>
              </a:rPr>
              <a:t>Wonderful description of fundamental interactions</a:t>
            </a:r>
          </a:p>
          <a:p>
            <a:pPr lvl="1" algn="ctr"/>
            <a:r>
              <a:rPr lang="en-GB" dirty="0">
                <a:solidFill>
                  <a:srgbClr val="002060"/>
                </a:solidFill>
                <a:latin typeface="+mn-lt"/>
              </a:rPr>
              <a:t>e.g. The Standard Models of Particle Physics and Cosmology together do not describe all our observations of the universe.</a:t>
            </a:r>
          </a:p>
          <a:p>
            <a:pPr algn="ctr"/>
            <a:endParaRPr lang="en-GB" dirty="0">
              <a:latin typeface="+mn-lt"/>
            </a:endParaRPr>
          </a:p>
          <a:p>
            <a:pPr algn="ctr"/>
            <a:r>
              <a:rPr lang="en-GB" sz="2400" dirty="0">
                <a:solidFill>
                  <a:srgbClr val="C00000"/>
                </a:solidFill>
                <a:latin typeface="+mn-lt"/>
              </a:rPr>
              <a:t>“Problems and Mysteries”</a:t>
            </a:r>
          </a:p>
          <a:p>
            <a:pPr algn="ctr"/>
            <a:endParaRPr lang="en-GB" sz="800" dirty="0">
              <a:solidFill>
                <a:srgbClr val="C00000"/>
              </a:solidFill>
              <a:latin typeface="+mn-lt"/>
            </a:endParaRPr>
          </a:p>
          <a:p>
            <a:pPr algn="ctr"/>
            <a:r>
              <a:rPr lang="en-GB" dirty="0">
                <a:solidFill>
                  <a:srgbClr val="C00000"/>
                </a:solidFill>
                <a:latin typeface="+mn-lt"/>
              </a:rPr>
              <a:t>e.g. Abundance of dark matter?</a:t>
            </a:r>
          </a:p>
          <a:p>
            <a:pPr algn="ctr"/>
            <a:r>
              <a:rPr lang="en-GB" dirty="0">
                <a:solidFill>
                  <a:srgbClr val="C00000"/>
                </a:solidFill>
                <a:latin typeface="+mn-lt"/>
              </a:rPr>
              <a:t>Abundance of matter over antimatter?</a:t>
            </a:r>
          </a:p>
          <a:p>
            <a:pPr algn="ctr"/>
            <a:r>
              <a:rPr lang="en-GB" dirty="0">
                <a:solidFill>
                  <a:srgbClr val="C00000"/>
                </a:solidFill>
                <a:latin typeface="+mn-lt"/>
              </a:rPr>
              <a:t>Scale of things (EW hierarchy problem / strong CP problem)?</a:t>
            </a:r>
          </a:p>
          <a:p>
            <a:pPr algn="ctr"/>
            <a:r>
              <a:rPr lang="en-GB" dirty="0">
                <a:solidFill>
                  <a:srgbClr val="C00000"/>
                </a:solidFill>
                <a:latin typeface="+mn-lt"/>
              </a:rPr>
              <a:t>Pattern of fermion masses and mixings? </a:t>
            </a:r>
          </a:p>
          <a:p>
            <a:pPr algn="ctr"/>
            <a:r>
              <a:rPr lang="en-GB" dirty="0">
                <a:solidFill>
                  <a:srgbClr val="C00000"/>
                </a:solidFill>
                <a:latin typeface="+mn-lt"/>
              </a:rPr>
              <a:t>Dynamics of EW symmetry breaking?…</a:t>
            </a:r>
          </a:p>
        </p:txBody>
      </p:sp>
    </p:spTree>
    <p:extLst>
      <p:ext uri="{BB962C8B-B14F-4D97-AF65-F5344CB8AC3E}">
        <p14:creationId xmlns:p14="http://schemas.microsoft.com/office/powerpoint/2010/main" val="1942140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40</a:t>
            </a:fld>
            <a:endParaRPr lang="en-US" dirty="0">
              <a:solidFill>
                <a:prstClr val="black">
                  <a:tint val="75000"/>
                </a:prstClr>
              </a:solidFill>
              <a:latin typeface="Calibri"/>
              <a:ea typeface="+mn-ea"/>
              <a:cs typeface="+mn-cs"/>
            </a:endParaRPr>
          </a:p>
        </p:txBody>
      </p:sp>
      <p:sp>
        <p:nvSpPr>
          <p:cNvPr id="23" name="TextBox 22">
            <a:extLst>
              <a:ext uri="{FF2B5EF4-FFF2-40B4-BE49-F238E27FC236}">
                <a16:creationId xmlns:a16="http://schemas.microsoft.com/office/drawing/2014/main" id="{D81795D4-FFC9-3B4D-9BD0-B42EBC0BEB4A}"/>
              </a:ext>
            </a:extLst>
          </p:cNvPr>
          <p:cNvSpPr txBox="1"/>
          <p:nvPr/>
        </p:nvSpPr>
        <p:spPr>
          <a:xfrm>
            <a:off x="5334000" y="4655463"/>
            <a:ext cx="3657600" cy="430887"/>
          </a:xfrm>
          <a:prstGeom prst="rect">
            <a:avLst/>
          </a:prstGeom>
          <a:noFill/>
        </p:spPr>
        <p:txBody>
          <a:bodyPr wrap="square" rtlCol="0">
            <a:spAutoFit/>
          </a:bodyPr>
          <a:lstStyle/>
          <a:p>
            <a:pPr algn="ctr"/>
            <a:r>
              <a:rPr lang="en-GB" sz="1100" dirty="0">
                <a:solidFill>
                  <a:schemeClr val="accent6">
                    <a:lumMod val="75000"/>
                  </a:schemeClr>
                </a:solidFill>
              </a:rPr>
              <a:t>Physics themes of the Open Symposium of the European Strategy for Particle Physics in Granada</a:t>
            </a:r>
            <a:endParaRPr lang="en-BE" sz="1100" dirty="0">
              <a:solidFill>
                <a:schemeClr val="accent6">
                  <a:lumMod val="75000"/>
                </a:schemeClr>
              </a:solidFill>
            </a:endParaRPr>
          </a:p>
        </p:txBody>
      </p:sp>
      <p:pic>
        <p:nvPicPr>
          <p:cNvPr id="2" name="Picture 1">
            <a:extLst>
              <a:ext uri="{FF2B5EF4-FFF2-40B4-BE49-F238E27FC236}">
                <a16:creationId xmlns:a16="http://schemas.microsoft.com/office/drawing/2014/main" id="{D33E8BD8-8C64-DE42-A4B0-07396975AB26}"/>
              </a:ext>
            </a:extLst>
          </p:cNvPr>
          <p:cNvPicPr>
            <a:picLocks noChangeAspect="1"/>
          </p:cNvPicPr>
          <p:nvPr/>
        </p:nvPicPr>
        <p:blipFill>
          <a:blip r:embed="rId3"/>
          <a:stretch>
            <a:fillRect/>
          </a:stretch>
        </p:blipFill>
        <p:spPr>
          <a:xfrm>
            <a:off x="4876800" y="1111250"/>
            <a:ext cx="4155861" cy="3517900"/>
          </a:xfrm>
          <a:prstGeom prst="rect">
            <a:avLst/>
          </a:prstGeom>
        </p:spPr>
      </p:pic>
      <p:sp>
        <p:nvSpPr>
          <p:cNvPr id="8" name="Rounded Rectangle 7">
            <a:extLst>
              <a:ext uri="{FF2B5EF4-FFF2-40B4-BE49-F238E27FC236}">
                <a16:creationId xmlns:a16="http://schemas.microsoft.com/office/drawing/2014/main" id="{BDA3CB8D-7701-F641-ACCE-2056D7DAB874}"/>
              </a:ext>
            </a:extLst>
          </p:cNvPr>
          <p:cNvSpPr/>
          <p:nvPr/>
        </p:nvSpPr>
        <p:spPr>
          <a:xfrm>
            <a:off x="5943600" y="1047750"/>
            <a:ext cx="1905000" cy="457200"/>
          </a:xfrm>
          <a:prstGeom prst="roundRect">
            <a:avLst/>
          </a:prstGeom>
          <a:solidFill>
            <a:srgbClr val="BDD7EE">
              <a:alpha val="30980"/>
            </a:srgb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9" name="TextBox 8">
            <a:extLst>
              <a:ext uri="{FF2B5EF4-FFF2-40B4-BE49-F238E27FC236}">
                <a16:creationId xmlns:a16="http://schemas.microsoft.com/office/drawing/2014/main" id="{9785D810-9C35-0B4B-AABE-73AD6DE02E17}"/>
              </a:ext>
            </a:extLst>
          </p:cNvPr>
          <p:cNvSpPr txBox="1"/>
          <p:nvPr/>
        </p:nvSpPr>
        <p:spPr>
          <a:xfrm>
            <a:off x="228600" y="742950"/>
            <a:ext cx="5943600" cy="369332"/>
          </a:xfrm>
          <a:prstGeom prst="rect">
            <a:avLst/>
          </a:prstGeom>
          <a:noFill/>
        </p:spPr>
        <p:txBody>
          <a:bodyPr wrap="square" rtlCol="0">
            <a:spAutoFit/>
          </a:bodyPr>
          <a:lstStyle/>
          <a:p>
            <a:r>
              <a:rPr lang="en-US" dirty="0">
                <a:latin typeface="+mn-lt"/>
              </a:rPr>
              <a:t>The Higgs boson cubic self-coupling (</a:t>
            </a:r>
            <a:r>
              <a:rPr lang="en-US" dirty="0">
                <a:latin typeface="Symbol" pitchFamily="2" charset="2"/>
              </a:rPr>
              <a:t>k</a:t>
            </a:r>
            <a:r>
              <a:rPr lang="en-US" baseline="-25000" dirty="0">
                <a:latin typeface="+mn-lt"/>
              </a:rPr>
              <a:t>3</a:t>
            </a:r>
            <a:r>
              <a:rPr lang="en-US" dirty="0">
                <a:latin typeface="+mn-lt"/>
              </a:rPr>
              <a:t>)</a:t>
            </a:r>
          </a:p>
        </p:txBody>
      </p:sp>
      <p:sp>
        <p:nvSpPr>
          <p:cNvPr id="10" name="TextBox 9">
            <a:extLst>
              <a:ext uri="{FF2B5EF4-FFF2-40B4-BE49-F238E27FC236}">
                <a16:creationId xmlns:a16="http://schemas.microsoft.com/office/drawing/2014/main" id="{03A1411F-961F-2845-9DEC-7490574A9B0B}"/>
              </a:ext>
            </a:extLst>
          </p:cNvPr>
          <p:cNvSpPr txBox="1"/>
          <p:nvPr/>
        </p:nvSpPr>
        <p:spPr>
          <a:xfrm>
            <a:off x="0" y="4890551"/>
            <a:ext cx="2217274" cy="230832"/>
          </a:xfrm>
          <a:prstGeom prst="rect">
            <a:avLst/>
          </a:prstGeom>
          <a:noFill/>
        </p:spPr>
        <p:txBody>
          <a:bodyPr wrap="none" rtlCol="0">
            <a:spAutoFit/>
          </a:bodyPr>
          <a:lstStyle/>
          <a:p>
            <a:r>
              <a:rPr lang="en-GB" sz="900" dirty="0">
                <a:solidFill>
                  <a:schemeClr val="accent6">
                    <a:lumMod val="75000"/>
                  </a:schemeClr>
                </a:solidFill>
                <a:latin typeface="Century Schoolbook" panose="02040604050505020304" pitchFamily="18" charset="0"/>
              </a:rPr>
              <a:t>[J. de Blas et al., JHEP 01 (2020) 139]</a:t>
            </a:r>
            <a:endParaRPr lang="en-BE" sz="900" dirty="0">
              <a:solidFill>
                <a:schemeClr val="accent6">
                  <a:lumMod val="75000"/>
                </a:schemeClr>
              </a:solidFill>
              <a:latin typeface="Century Schoolbook" panose="02040604050505020304" pitchFamily="18" charset="0"/>
            </a:endParaRPr>
          </a:p>
        </p:txBody>
      </p:sp>
      <p:pic>
        <p:nvPicPr>
          <p:cNvPr id="3" name="Picture 2">
            <a:extLst>
              <a:ext uri="{FF2B5EF4-FFF2-40B4-BE49-F238E27FC236}">
                <a16:creationId xmlns:a16="http://schemas.microsoft.com/office/drawing/2014/main" id="{CEFDBB79-4A87-8141-B3EC-50CD8362A543}"/>
              </a:ext>
            </a:extLst>
          </p:cNvPr>
          <p:cNvPicPr>
            <a:picLocks noChangeAspect="1"/>
          </p:cNvPicPr>
          <p:nvPr/>
        </p:nvPicPr>
        <p:blipFill>
          <a:blip r:embed="rId4"/>
          <a:stretch>
            <a:fillRect/>
          </a:stretch>
        </p:blipFill>
        <p:spPr>
          <a:xfrm>
            <a:off x="0" y="1200150"/>
            <a:ext cx="5029200" cy="3339442"/>
          </a:xfrm>
          <a:prstGeom prst="rect">
            <a:avLst/>
          </a:prstGeom>
        </p:spPr>
      </p:pic>
      <p:sp>
        <p:nvSpPr>
          <p:cNvPr id="13" name="TextBox 12">
            <a:extLst>
              <a:ext uri="{FF2B5EF4-FFF2-40B4-BE49-F238E27FC236}">
                <a16:creationId xmlns:a16="http://schemas.microsoft.com/office/drawing/2014/main" id="{6991B673-AD37-5145-BBCA-DF3B7210C84C}"/>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Zooming into the Higgs sector with colliders</a:t>
            </a:r>
          </a:p>
        </p:txBody>
      </p:sp>
      <p:sp>
        <p:nvSpPr>
          <p:cNvPr id="4" name="Rounded Rectangle 3">
            <a:extLst>
              <a:ext uri="{FF2B5EF4-FFF2-40B4-BE49-F238E27FC236}">
                <a16:creationId xmlns:a16="http://schemas.microsoft.com/office/drawing/2014/main" id="{9F95F0A1-65BE-7E41-9130-C70D547AE8B1}"/>
              </a:ext>
            </a:extLst>
          </p:cNvPr>
          <p:cNvSpPr/>
          <p:nvPr/>
        </p:nvSpPr>
        <p:spPr>
          <a:xfrm>
            <a:off x="3657600" y="1428750"/>
            <a:ext cx="533400" cy="152400"/>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ounded Rectangle 14">
            <a:extLst>
              <a:ext uri="{FF2B5EF4-FFF2-40B4-BE49-F238E27FC236}">
                <a16:creationId xmlns:a16="http://schemas.microsoft.com/office/drawing/2014/main" id="{BE71F716-D64A-CD4A-897A-0F7A687F61A8}"/>
              </a:ext>
            </a:extLst>
          </p:cNvPr>
          <p:cNvSpPr/>
          <p:nvPr/>
        </p:nvSpPr>
        <p:spPr>
          <a:xfrm>
            <a:off x="4267198" y="1428750"/>
            <a:ext cx="685802" cy="1524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ounded Rectangle 15">
            <a:extLst>
              <a:ext uri="{FF2B5EF4-FFF2-40B4-BE49-F238E27FC236}">
                <a16:creationId xmlns:a16="http://schemas.microsoft.com/office/drawing/2014/main" id="{B3AF3C92-B29A-7146-9720-714098FADB76}"/>
              </a:ext>
            </a:extLst>
          </p:cNvPr>
          <p:cNvSpPr/>
          <p:nvPr/>
        </p:nvSpPr>
        <p:spPr>
          <a:xfrm>
            <a:off x="2362200" y="1200150"/>
            <a:ext cx="1066800" cy="3006000"/>
          </a:xfrm>
          <a:prstGeom prst="roundRect">
            <a:avLst>
              <a:gd name="adj" fmla="val 423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ounded Rectangle 18">
            <a:extLst>
              <a:ext uri="{FF2B5EF4-FFF2-40B4-BE49-F238E27FC236}">
                <a16:creationId xmlns:a16="http://schemas.microsoft.com/office/drawing/2014/main" id="{95C85215-5DFA-0D40-8959-CB52D837CBFE}"/>
              </a:ext>
            </a:extLst>
          </p:cNvPr>
          <p:cNvSpPr/>
          <p:nvPr/>
        </p:nvSpPr>
        <p:spPr>
          <a:xfrm>
            <a:off x="938548" y="1200150"/>
            <a:ext cx="585452" cy="3006000"/>
          </a:xfrm>
          <a:prstGeom prst="roundRect">
            <a:avLst>
              <a:gd name="adj" fmla="val 4234"/>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xtBox 5">
            <a:extLst>
              <a:ext uri="{FF2B5EF4-FFF2-40B4-BE49-F238E27FC236}">
                <a16:creationId xmlns:a16="http://schemas.microsoft.com/office/drawing/2014/main" id="{EC0D0FD6-176E-8A4E-9B31-D85729F4B3D5}"/>
              </a:ext>
            </a:extLst>
          </p:cNvPr>
          <p:cNvSpPr txBox="1"/>
          <p:nvPr/>
        </p:nvSpPr>
        <p:spPr>
          <a:xfrm>
            <a:off x="914400" y="1200150"/>
            <a:ext cx="684611" cy="276999"/>
          </a:xfrm>
          <a:prstGeom prst="rect">
            <a:avLst/>
          </a:prstGeom>
          <a:noFill/>
        </p:spPr>
        <p:txBody>
          <a:bodyPr wrap="none" rtlCol="0">
            <a:spAutoFit/>
          </a:bodyPr>
          <a:lstStyle/>
          <a:p>
            <a:r>
              <a:rPr lang="en-GB" sz="1200" dirty="0">
                <a:solidFill>
                  <a:srgbClr val="0070C0"/>
                </a:solidFill>
                <a:latin typeface="+mn-lt"/>
              </a:rPr>
              <a:t>di-Higgs</a:t>
            </a:r>
            <a:endParaRPr lang="en-BE" sz="1200" dirty="0">
              <a:solidFill>
                <a:srgbClr val="0070C0"/>
              </a:solidFill>
              <a:latin typeface="+mn-lt"/>
            </a:endParaRPr>
          </a:p>
        </p:txBody>
      </p:sp>
      <p:sp>
        <p:nvSpPr>
          <p:cNvPr id="20" name="TextBox 19">
            <a:extLst>
              <a:ext uri="{FF2B5EF4-FFF2-40B4-BE49-F238E27FC236}">
                <a16:creationId xmlns:a16="http://schemas.microsoft.com/office/drawing/2014/main" id="{5887E8F0-CA79-7B4E-9109-9A07F875FE0E}"/>
              </a:ext>
            </a:extLst>
          </p:cNvPr>
          <p:cNvSpPr txBox="1"/>
          <p:nvPr/>
        </p:nvSpPr>
        <p:spPr>
          <a:xfrm>
            <a:off x="2438400" y="1189225"/>
            <a:ext cx="929870" cy="276999"/>
          </a:xfrm>
          <a:prstGeom prst="rect">
            <a:avLst/>
          </a:prstGeom>
          <a:noFill/>
        </p:spPr>
        <p:txBody>
          <a:bodyPr wrap="none" rtlCol="0">
            <a:spAutoFit/>
          </a:bodyPr>
          <a:lstStyle/>
          <a:p>
            <a:r>
              <a:rPr lang="en-GB" sz="1200" dirty="0">
                <a:solidFill>
                  <a:srgbClr val="C00000"/>
                </a:solidFill>
                <a:latin typeface="+mn-lt"/>
              </a:rPr>
              <a:t>single-Higgs</a:t>
            </a:r>
            <a:endParaRPr lang="en-BE" sz="1200" dirty="0">
              <a:solidFill>
                <a:srgbClr val="C00000"/>
              </a:solidFill>
              <a:latin typeface="+mn-lt"/>
            </a:endParaRPr>
          </a:p>
        </p:txBody>
      </p:sp>
      <p:pic>
        <p:nvPicPr>
          <p:cNvPr id="7" name="Picture 6">
            <a:extLst>
              <a:ext uri="{FF2B5EF4-FFF2-40B4-BE49-F238E27FC236}">
                <a16:creationId xmlns:a16="http://schemas.microsoft.com/office/drawing/2014/main" id="{E7253E1B-6CBE-8049-8B50-7FE36771990F}"/>
              </a:ext>
            </a:extLst>
          </p:cNvPr>
          <p:cNvPicPr>
            <a:picLocks noChangeAspect="1"/>
          </p:cNvPicPr>
          <p:nvPr/>
        </p:nvPicPr>
        <p:blipFill rotWithShape="1">
          <a:blip r:embed="rId5"/>
          <a:srcRect l="46607"/>
          <a:stretch/>
        </p:blipFill>
        <p:spPr>
          <a:xfrm>
            <a:off x="4153646" y="712172"/>
            <a:ext cx="1256554" cy="546845"/>
          </a:xfrm>
          <a:prstGeom prst="rect">
            <a:avLst/>
          </a:prstGeom>
          <a:ln w="19050">
            <a:solidFill>
              <a:srgbClr val="0070C0"/>
            </a:solidFill>
          </a:ln>
        </p:spPr>
      </p:pic>
      <p:pic>
        <p:nvPicPr>
          <p:cNvPr id="21" name="Picture 20">
            <a:extLst>
              <a:ext uri="{FF2B5EF4-FFF2-40B4-BE49-F238E27FC236}">
                <a16:creationId xmlns:a16="http://schemas.microsoft.com/office/drawing/2014/main" id="{0EA647EE-2520-804D-8F64-8CC10E259098}"/>
              </a:ext>
            </a:extLst>
          </p:cNvPr>
          <p:cNvPicPr>
            <a:picLocks noChangeAspect="1"/>
          </p:cNvPicPr>
          <p:nvPr/>
        </p:nvPicPr>
        <p:blipFill rotWithShape="1">
          <a:blip r:embed="rId6"/>
          <a:srcRect r="49362"/>
          <a:stretch/>
        </p:blipFill>
        <p:spPr>
          <a:xfrm>
            <a:off x="4994678" y="1592819"/>
            <a:ext cx="1463280" cy="750332"/>
          </a:xfrm>
          <a:prstGeom prst="rect">
            <a:avLst/>
          </a:prstGeom>
          <a:ln w="19050">
            <a:solidFill>
              <a:srgbClr val="C00000"/>
            </a:solidFill>
          </a:ln>
        </p:spPr>
      </p:pic>
      <p:cxnSp>
        <p:nvCxnSpPr>
          <p:cNvPr id="12" name="Straight Connector 11">
            <a:extLst>
              <a:ext uri="{FF2B5EF4-FFF2-40B4-BE49-F238E27FC236}">
                <a16:creationId xmlns:a16="http://schemas.microsoft.com/office/drawing/2014/main" id="{2FDF3987-1028-F04D-A693-A9B6003AC6BD}"/>
              </a:ext>
            </a:extLst>
          </p:cNvPr>
          <p:cNvCxnSpPr>
            <a:cxnSpLocks/>
            <a:stCxn id="4" idx="0"/>
          </p:cNvCxnSpPr>
          <p:nvPr/>
        </p:nvCxnSpPr>
        <p:spPr>
          <a:xfrm flipV="1">
            <a:off x="3924300" y="1269942"/>
            <a:ext cx="342898" cy="15880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D120617-129A-164D-893C-73DEE34FDDD0}"/>
              </a:ext>
            </a:extLst>
          </p:cNvPr>
          <p:cNvCxnSpPr>
            <a:cxnSpLocks/>
            <a:stCxn id="15" idx="2"/>
            <a:endCxn id="21" idx="1"/>
          </p:cNvCxnSpPr>
          <p:nvPr/>
        </p:nvCxnSpPr>
        <p:spPr>
          <a:xfrm>
            <a:off x="4610099" y="1581150"/>
            <a:ext cx="384579" cy="38683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7C5B7AE0-57F5-2640-8012-3A8FDFC32191}"/>
              </a:ext>
            </a:extLst>
          </p:cNvPr>
          <p:cNvSpPr/>
          <p:nvPr/>
        </p:nvSpPr>
        <p:spPr>
          <a:xfrm>
            <a:off x="5060324" y="964515"/>
            <a:ext cx="60101" cy="7007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2" name="Oval 31">
            <a:extLst>
              <a:ext uri="{FF2B5EF4-FFF2-40B4-BE49-F238E27FC236}">
                <a16:creationId xmlns:a16="http://schemas.microsoft.com/office/drawing/2014/main" id="{345E3036-3034-5F4A-952F-3206996AEEB2}"/>
              </a:ext>
            </a:extLst>
          </p:cNvPr>
          <p:cNvSpPr/>
          <p:nvPr/>
        </p:nvSpPr>
        <p:spPr>
          <a:xfrm>
            <a:off x="6065950" y="2004743"/>
            <a:ext cx="76199"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2" name="TextBox 21">
            <a:extLst>
              <a:ext uri="{FF2B5EF4-FFF2-40B4-BE49-F238E27FC236}">
                <a16:creationId xmlns:a16="http://schemas.microsoft.com/office/drawing/2014/main" id="{0A7B2967-8AFC-0346-A8BF-5E1338E6215D}"/>
              </a:ext>
            </a:extLst>
          </p:cNvPr>
          <p:cNvSpPr txBox="1"/>
          <p:nvPr/>
        </p:nvSpPr>
        <p:spPr>
          <a:xfrm rot="20955447">
            <a:off x="290851" y="2214590"/>
            <a:ext cx="5782821" cy="1200329"/>
          </a:xfrm>
          <a:prstGeom prst="rect">
            <a:avLst/>
          </a:prstGeom>
          <a:solidFill>
            <a:schemeClr val="accent2">
              <a:lumMod val="20000"/>
              <a:lumOff val="80000"/>
            </a:schemeClr>
          </a:solidFill>
          <a:ln w="38100">
            <a:solidFill>
              <a:srgbClr val="C00000"/>
            </a:solidFill>
          </a:ln>
        </p:spPr>
        <p:txBody>
          <a:bodyPr wrap="square" rtlCol="0">
            <a:spAutoFit/>
          </a:bodyPr>
          <a:lstStyle/>
          <a:p>
            <a:pPr algn="ctr"/>
            <a:r>
              <a:rPr lang="en-BE" dirty="0">
                <a:latin typeface="+mn-lt"/>
              </a:rPr>
              <a:t>complementarity between </a:t>
            </a:r>
          </a:p>
          <a:p>
            <a:pPr algn="ctr"/>
            <a:r>
              <a:rPr lang="en-BE" dirty="0">
                <a:solidFill>
                  <a:srgbClr val="C00000"/>
                </a:solidFill>
                <a:latin typeface="+mn-lt"/>
              </a:rPr>
              <a:t>lower-energy e</a:t>
            </a:r>
            <a:r>
              <a:rPr lang="en-BE" baseline="30000" dirty="0">
                <a:solidFill>
                  <a:srgbClr val="C00000"/>
                </a:solidFill>
                <a:latin typeface="+mn-lt"/>
              </a:rPr>
              <a:t>+</a:t>
            </a:r>
            <a:r>
              <a:rPr lang="en-BE" dirty="0">
                <a:solidFill>
                  <a:srgbClr val="C00000"/>
                </a:solidFill>
                <a:latin typeface="+mn-lt"/>
              </a:rPr>
              <a:t>e</a:t>
            </a:r>
            <a:r>
              <a:rPr lang="en-BE" baseline="30000" dirty="0">
                <a:solidFill>
                  <a:srgbClr val="C00000"/>
                </a:solidFill>
                <a:latin typeface="+mn-lt"/>
              </a:rPr>
              <a:t>-</a:t>
            </a:r>
            <a:r>
              <a:rPr lang="en-BE" dirty="0">
                <a:solidFill>
                  <a:srgbClr val="C00000"/>
                </a:solidFill>
                <a:latin typeface="+mn-lt"/>
              </a:rPr>
              <a:t> colliders (single-H) </a:t>
            </a:r>
          </a:p>
          <a:p>
            <a:pPr algn="ctr"/>
            <a:r>
              <a:rPr lang="en-BE" dirty="0">
                <a:solidFill>
                  <a:srgbClr val="C00000"/>
                </a:solidFill>
                <a:latin typeface="+mn-lt"/>
              </a:rPr>
              <a:t>and </a:t>
            </a:r>
          </a:p>
          <a:p>
            <a:pPr algn="ctr"/>
            <a:r>
              <a:rPr lang="en-BE" dirty="0">
                <a:solidFill>
                  <a:srgbClr val="C00000"/>
                </a:solidFill>
                <a:latin typeface="+mn-lt"/>
              </a:rPr>
              <a:t>higher-energy </a:t>
            </a:r>
            <a:r>
              <a:rPr lang="en-BE" dirty="0">
                <a:solidFill>
                  <a:srgbClr val="C00000"/>
                </a:solidFill>
                <a:latin typeface="Calibri"/>
              </a:rPr>
              <a:t>e</a:t>
            </a:r>
            <a:r>
              <a:rPr lang="en-BE" baseline="30000" dirty="0">
                <a:solidFill>
                  <a:srgbClr val="C00000"/>
                </a:solidFill>
                <a:latin typeface="Calibri"/>
              </a:rPr>
              <a:t>+</a:t>
            </a:r>
            <a:r>
              <a:rPr lang="en-BE" dirty="0">
                <a:solidFill>
                  <a:srgbClr val="C00000"/>
                </a:solidFill>
                <a:latin typeface="Calibri"/>
              </a:rPr>
              <a:t>e</a:t>
            </a:r>
            <a:r>
              <a:rPr lang="en-BE" baseline="30000" dirty="0">
                <a:solidFill>
                  <a:srgbClr val="C00000"/>
                </a:solidFill>
                <a:latin typeface="Calibri"/>
              </a:rPr>
              <a:t>-</a:t>
            </a:r>
            <a:r>
              <a:rPr lang="en-BE" dirty="0">
                <a:solidFill>
                  <a:srgbClr val="C00000"/>
                </a:solidFill>
                <a:latin typeface="Calibri"/>
              </a:rPr>
              <a:t> colliders or </a:t>
            </a:r>
            <a:r>
              <a:rPr lang="en-BE" dirty="0">
                <a:solidFill>
                  <a:srgbClr val="C00000"/>
                </a:solidFill>
                <a:latin typeface="+mn-lt"/>
              </a:rPr>
              <a:t>proton colliders (double-H)</a:t>
            </a:r>
          </a:p>
        </p:txBody>
      </p:sp>
    </p:spTree>
    <p:extLst>
      <p:ext uri="{BB962C8B-B14F-4D97-AF65-F5344CB8AC3E}">
        <p14:creationId xmlns:p14="http://schemas.microsoft.com/office/powerpoint/2010/main" val="1266610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41</a:t>
            </a:fld>
            <a:endParaRPr lang="en-US" dirty="0">
              <a:solidFill>
                <a:prstClr val="black">
                  <a:tint val="75000"/>
                </a:prstClr>
              </a:solidFill>
              <a:latin typeface="Calibri"/>
              <a:ea typeface="+mn-ea"/>
              <a:cs typeface="+mn-cs"/>
            </a:endParaRPr>
          </a:p>
        </p:txBody>
      </p:sp>
      <p:sp>
        <p:nvSpPr>
          <p:cNvPr id="23" name="TextBox 22">
            <a:extLst>
              <a:ext uri="{FF2B5EF4-FFF2-40B4-BE49-F238E27FC236}">
                <a16:creationId xmlns:a16="http://schemas.microsoft.com/office/drawing/2014/main" id="{D81795D4-FFC9-3B4D-9BD0-B42EBC0BEB4A}"/>
              </a:ext>
            </a:extLst>
          </p:cNvPr>
          <p:cNvSpPr txBox="1"/>
          <p:nvPr/>
        </p:nvSpPr>
        <p:spPr>
          <a:xfrm>
            <a:off x="5334000" y="4655463"/>
            <a:ext cx="3657600" cy="430887"/>
          </a:xfrm>
          <a:prstGeom prst="rect">
            <a:avLst/>
          </a:prstGeom>
          <a:noFill/>
        </p:spPr>
        <p:txBody>
          <a:bodyPr wrap="square" rtlCol="0">
            <a:spAutoFit/>
          </a:bodyPr>
          <a:lstStyle/>
          <a:p>
            <a:pPr algn="ctr"/>
            <a:r>
              <a:rPr lang="en-GB" sz="1100" dirty="0">
                <a:solidFill>
                  <a:schemeClr val="accent6">
                    <a:lumMod val="75000"/>
                  </a:schemeClr>
                </a:solidFill>
              </a:rPr>
              <a:t>Physics themes of the Open Symposium of the European Strategy for Particle Physics in Granada</a:t>
            </a:r>
            <a:endParaRPr lang="en-BE" sz="1100" dirty="0">
              <a:solidFill>
                <a:schemeClr val="accent6">
                  <a:lumMod val="75000"/>
                </a:schemeClr>
              </a:solidFill>
            </a:endParaRPr>
          </a:p>
        </p:txBody>
      </p:sp>
      <p:sp>
        <p:nvSpPr>
          <p:cNvPr id="24" name="TextBox 23">
            <a:extLst>
              <a:ext uri="{FF2B5EF4-FFF2-40B4-BE49-F238E27FC236}">
                <a16:creationId xmlns:a16="http://schemas.microsoft.com/office/drawing/2014/main" id="{AF4D4887-F97A-804E-896C-258CB692FAE3}"/>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Principle collider avenues to seek new phenomena</a:t>
            </a:r>
          </a:p>
        </p:txBody>
      </p:sp>
      <p:pic>
        <p:nvPicPr>
          <p:cNvPr id="2" name="Picture 1">
            <a:extLst>
              <a:ext uri="{FF2B5EF4-FFF2-40B4-BE49-F238E27FC236}">
                <a16:creationId xmlns:a16="http://schemas.microsoft.com/office/drawing/2014/main" id="{D33E8BD8-8C64-DE42-A4B0-07396975AB26}"/>
              </a:ext>
            </a:extLst>
          </p:cNvPr>
          <p:cNvPicPr>
            <a:picLocks noChangeAspect="1"/>
          </p:cNvPicPr>
          <p:nvPr/>
        </p:nvPicPr>
        <p:blipFill>
          <a:blip r:embed="rId3"/>
          <a:stretch>
            <a:fillRect/>
          </a:stretch>
        </p:blipFill>
        <p:spPr>
          <a:xfrm>
            <a:off x="4876800" y="1111250"/>
            <a:ext cx="4155861" cy="3517900"/>
          </a:xfrm>
          <a:prstGeom prst="rect">
            <a:avLst/>
          </a:prstGeom>
        </p:spPr>
      </p:pic>
      <p:sp>
        <p:nvSpPr>
          <p:cNvPr id="10" name="TextBox 9">
            <a:extLst>
              <a:ext uri="{FF2B5EF4-FFF2-40B4-BE49-F238E27FC236}">
                <a16:creationId xmlns:a16="http://schemas.microsoft.com/office/drawing/2014/main" id="{46CA3CDD-8577-224A-9735-E71422091E11}"/>
              </a:ext>
            </a:extLst>
          </p:cNvPr>
          <p:cNvSpPr txBox="1"/>
          <p:nvPr/>
        </p:nvSpPr>
        <p:spPr>
          <a:xfrm>
            <a:off x="416138" y="1047750"/>
            <a:ext cx="4232062" cy="2585323"/>
          </a:xfrm>
          <a:prstGeom prst="rect">
            <a:avLst/>
          </a:prstGeom>
          <a:noFill/>
        </p:spPr>
        <p:txBody>
          <a:bodyPr wrap="square" rtlCol="0">
            <a:spAutoFit/>
          </a:bodyPr>
          <a:lstStyle/>
          <a:p>
            <a:pPr algn="ctr"/>
            <a:r>
              <a:rPr lang="en-BE" dirty="0">
                <a:latin typeface="+mn-lt"/>
              </a:rPr>
              <a:t>High-energy colliders have a unique capability to address the most profound open questions in particle physics</a:t>
            </a:r>
          </a:p>
          <a:p>
            <a:pPr algn="ctr"/>
            <a:endParaRPr lang="en-BE" dirty="0">
              <a:latin typeface="+mn-lt"/>
            </a:endParaRPr>
          </a:p>
          <a:p>
            <a:pPr algn="ctr"/>
            <a:r>
              <a:rPr lang="en-BE" dirty="0">
                <a:latin typeface="+mn-lt"/>
              </a:rPr>
              <a:t>Although with novel theoretical reasoning we are given several avenues where we </a:t>
            </a:r>
            <a:r>
              <a:rPr lang="en-BE" u="sng" dirty="0">
                <a:latin typeface="+mn-lt"/>
              </a:rPr>
              <a:t>could</a:t>
            </a:r>
            <a:r>
              <a:rPr lang="en-BE" dirty="0">
                <a:latin typeface="+mn-lt"/>
              </a:rPr>
              <a:t> find new physics, we do not know where we </a:t>
            </a:r>
            <a:r>
              <a:rPr lang="en-BE" u="sng" dirty="0">
                <a:latin typeface="+mn-lt"/>
              </a:rPr>
              <a:t>will</a:t>
            </a:r>
            <a:r>
              <a:rPr lang="en-BE" dirty="0">
                <a:latin typeface="+mn-lt"/>
              </a:rPr>
              <a:t> find new physics</a:t>
            </a:r>
          </a:p>
          <a:p>
            <a:pPr algn="ctr"/>
            <a:endParaRPr lang="en-BE" dirty="0">
              <a:solidFill>
                <a:srgbClr val="C00000"/>
              </a:solidFill>
              <a:latin typeface="+mn-lt"/>
            </a:endParaRPr>
          </a:p>
        </p:txBody>
      </p:sp>
      <p:sp>
        <p:nvSpPr>
          <p:cNvPr id="3" name="TextBox 2">
            <a:extLst>
              <a:ext uri="{FF2B5EF4-FFF2-40B4-BE49-F238E27FC236}">
                <a16:creationId xmlns:a16="http://schemas.microsoft.com/office/drawing/2014/main" id="{AEA6D2FD-02FE-E247-94FF-C41E2F2DDF98}"/>
              </a:ext>
            </a:extLst>
          </p:cNvPr>
          <p:cNvSpPr txBox="1"/>
          <p:nvPr/>
        </p:nvSpPr>
        <p:spPr>
          <a:xfrm>
            <a:off x="416138" y="3562350"/>
            <a:ext cx="4308262" cy="1200329"/>
          </a:xfrm>
          <a:prstGeom prst="rect">
            <a:avLst/>
          </a:prstGeom>
          <a:solidFill>
            <a:schemeClr val="accent2">
              <a:lumMod val="20000"/>
              <a:lumOff val="80000"/>
            </a:schemeClr>
          </a:solidFill>
          <a:ln w="38100">
            <a:solidFill>
              <a:srgbClr val="C00000"/>
            </a:solidFill>
          </a:ln>
        </p:spPr>
        <p:txBody>
          <a:bodyPr wrap="square" rtlCol="0">
            <a:spAutoFit/>
          </a:bodyPr>
          <a:lstStyle/>
          <a:p>
            <a:pPr lvl="0" algn="ctr"/>
            <a:r>
              <a:rPr lang="en-BE" dirty="0">
                <a:solidFill>
                  <a:srgbClr val="C00000"/>
                </a:solidFill>
                <a:latin typeface="Calibri"/>
              </a:rPr>
              <a:t>This provides an argument, in a global context, for an inclusive collider programme exploiting complementary ee/eh/hh future colliders aiming for broad coverage</a:t>
            </a:r>
          </a:p>
        </p:txBody>
      </p:sp>
      <p:sp>
        <p:nvSpPr>
          <p:cNvPr id="4" name="TextBox 3">
            <a:extLst>
              <a:ext uri="{FF2B5EF4-FFF2-40B4-BE49-F238E27FC236}">
                <a16:creationId xmlns:a16="http://schemas.microsoft.com/office/drawing/2014/main" id="{B20F8374-7DF3-4344-8245-5695E39E45C4}"/>
              </a:ext>
            </a:extLst>
          </p:cNvPr>
          <p:cNvSpPr txBox="1"/>
          <p:nvPr/>
        </p:nvSpPr>
        <p:spPr>
          <a:xfrm>
            <a:off x="1219200" y="4778573"/>
            <a:ext cx="2893741" cy="307777"/>
          </a:xfrm>
          <a:prstGeom prst="rect">
            <a:avLst/>
          </a:prstGeom>
          <a:noFill/>
        </p:spPr>
        <p:txBody>
          <a:bodyPr wrap="none" rtlCol="0">
            <a:spAutoFit/>
          </a:bodyPr>
          <a:lstStyle/>
          <a:p>
            <a:r>
              <a:rPr lang="en-GB" sz="1400" dirty="0">
                <a:solidFill>
                  <a:schemeClr val="accent6">
                    <a:lumMod val="75000"/>
                  </a:schemeClr>
                </a:solidFill>
              </a:rPr>
              <a:t>… strategy, n</a:t>
            </a:r>
            <a:r>
              <a:rPr lang="en-BE" sz="1400" dirty="0">
                <a:solidFill>
                  <a:schemeClr val="accent6">
                    <a:lumMod val="75000"/>
                  </a:schemeClr>
                </a:solidFill>
              </a:rPr>
              <a:t>ext presentation …</a:t>
            </a:r>
          </a:p>
        </p:txBody>
      </p:sp>
    </p:spTree>
    <p:extLst>
      <p:ext uri="{BB962C8B-B14F-4D97-AF65-F5344CB8AC3E}">
        <p14:creationId xmlns:p14="http://schemas.microsoft.com/office/powerpoint/2010/main" val="1693819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905510"/>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42</a:t>
            </a:fld>
            <a:endParaRPr lang="en-US">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6461256" cy="584775"/>
          </a:xfrm>
          <a:prstGeom prst="rect">
            <a:avLst/>
          </a:prstGeom>
          <a:noFill/>
        </p:spPr>
        <p:txBody>
          <a:bodyPr wrap="none" rtlCol="0">
            <a:spAutoFit/>
          </a:bodyPr>
          <a:lstStyle/>
          <a:p>
            <a:r>
              <a:rPr lang="en-GB" sz="3200" dirty="0">
                <a:latin typeface="+mn-lt"/>
              </a:rPr>
              <a:t>The bold and the beautiful of colliders</a:t>
            </a:r>
            <a:endParaRPr lang="en-BE" sz="3200" dirty="0">
              <a:solidFill>
                <a:srgbClr val="C00000"/>
              </a:solidFill>
              <a:latin typeface="+mn-lt"/>
            </a:endParaRPr>
          </a:p>
        </p:txBody>
      </p:sp>
      <p:sp>
        <p:nvSpPr>
          <p:cNvPr id="3" name="TextBox 2">
            <a:extLst>
              <a:ext uri="{FF2B5EF4-FFF2-40B4-BE49-F238E27FC236}">
                <a16:creationId xmlns:a16="http://schemas.microsoft.com/office/drawing/2014/main" id="{A40B1577-2F7D-D447-A7EE-C6D69918B40C}"/>
              </a:ext>
            </a:extLst>
          </p:cNvPr>
          <p:cNvSpPr txBox="1"/>
          <p:nvPr/>
        </p:nvSpPr>
        <p:spPr>
          <a:xfrm>
            <a:off x="381000" y="895350"/>
            <a:ext cx="8382000" cy="3046988"/>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mn-lt"/>
              </a:rPr>
              <a:t>With the </a:t>
            </a:r>
            <a:r>
              <a:rPr lang="en-GB" dirty="0">
                <a:solidFill>
                  <a:srgbClr val="C00000"/>
                </a:solidFill>
                <a:latin typeface="+mn-lt"/>
              </a:rPr>
              <a:t>HL-LHC and </a:t>
            </a:r>
            <a:r>
              <a:rPr lang="en-GB" dirty="0" err="1">
                <a:solidFill>
                  <a:srgbClr val="C00000"/>
                </a:solidFill>
                <a:latin typeface="+mn-lt"/>
              </a:rPr>
              <a:t>SuperKEKB</a:t>
            </a:r>
            <a:r>
              <a:rPr lang="en-GB" dirty="0">
                <a:solidFill>
                  <a:srgbClr val="C00000"/>
                </a:solidFill>
                <a:latin typeface="+mn-lt"/>
              </a:rPr>
              <a:t> </a:t>
            </a:r>
            <a:r>
              <a:rPr lang="en-GB" dirty="0">
                <a:latin typeface="+mn-lt"/>
              </a:rPr>
              <a:t>the immediate future for particle physics colliders looks bright, and provides ample opportunities for innovative experimental and theoretical research to unlock physics that was initially thought to be out of reach at these colliders</a:t>
            </a:r>
          </a:p>
          <a:p>
            <a:endParaRPr lang="en-GB" sz="600" dirty="0">
              <a:latin typeface="+mn-lt"/>
            </a:endParaRPr>
          </a:p>
          <a:p>
            <a:pPr marL="285750" indent="-285750">
              <a:buFont typeface="Arial" panose="020B0604020202020204" pitchFamily="34" charset="0"/>
              <a:buChar char="•"/>
            </a:pPr>
            <a:r>
              <a:rPr lang="en-GB" dirty="0">
                <a:latin typeface="+mn-lt"/>
              </a:rPr>
              <a:t>Motivated by physics arguments, </a:t>
            </a:r>
            <a:r>
              <a:rPr lang="en-GB" dirty="0" err="1">
                <a:solidFill>
                  <a:srgbClr val="C00000"/>
                </a:solidFill>
                <a:latin typeface="+mn-lt"/>
              </a:rPr>
              <a:t>e</a:t>
            </a:r>
            <a:r>
              <a:rPr lang="en-GB" baseline="30000" dirty="0" err="1">
                <a:solidFill>
                  <a:srgbClr val="C00000"/>
                </a:solidFill>
                <a:latin typeface="+mn-lt"/>
              </a:rPr>
              <a:t>+</a:t>
            </a:r>
            <a:r>
              <a:rPr lang="en-GB" dirty="0" err="1">
                <a:solidFill>
                  <a:srgbClr val="C00000"/>
                </a:solidFill>
                <a:latin typeface="+mn-lt"/>
              </a:rPr>
              <a:t>e</a:t>
            </a:r>
            <a:r>
              <a:rPr lang="en-GB" baseline="30000" dirty="0">
                <a:solidFill>
                  <a:srgbClr val="C00000"/>
                </a:solidFill>
                <a:latin typeface="+mn-lt"/>
              </a:rPr>
              <a:t>-</a:t>
            </a:r>
            <a:r>
              <a:rPr lang="en-GB" dirty="0">
                <a:solidFill>
                  <a:srgbClr val="C00000"/>
                </a:solidFill>
                <a:latin typeface="+mn-lt"/>
              </a:rPr>
              <a:t> Higgs Factories </a:t>
            </a:r>
            <a:r>
              <a:rPr lang="en-GB" dirty="0">
                <a:latin typeface="+mn-lt"/>
              </a:rPr>
              <a:t>are technically ready to become operational in our medium-term future and with the ambition to integrate the concepts of </a:t>
            </a:r>
            <a:r>
              <a:rPr lang="en-GB" dirty="0">
                <a:solidFill>
                  <a:srgbClr val="C00000"/>
                </a:solidFill>
                <a:latin typeface="+mn-lt"/>
              </a:rPr>
              <a:t>B/c/</a:t>
            </a:r>
            <a:r>
              <a:rPr lang="en-GB" dirty="0">
                <a:solidFill>
                  <a:srgbClr val="C00000"/>
                </a:solidFill>
                <a:latin typeface="Symbol" pitchFamily="2" charset="2"/>
              </a:rPr>
              <a:t>t</a:t>
            </a:r>
            <a:r>
              <a:rPr lang="en-GB" dirty="0">
                <a:solidFill>
                  <a:srgbClr val="C00000"/>
                </a:solidFill>
                <a:latin typeface="+mn-lt"/>
              </a:rPr>
              <a:t>, EW and top quark Factories </a:t>
            </a:r>
            <a:r>
              <a:rPr lang="en-GB" dirty="0">
                <a:latin typeface="+mn-lt"/>
              </a:rPr>
              <a:t>in their research programs</a:t>
            </a:r>
          </a:p>
          <a:p>
            <a:endParaRPr lang="en-GB" sz="600" dirty="0">
              <a:latin typeface="+mn-lt"/>
            </a:endParaRPr>
          </a:p>
          <a:p>
            <a:pPr marL="285750" indent="-285750">
              <a:buFont typeface="Arial" panose="020B0604020202020204" pitchFamily="34" charset="0"/>
              <a:buChar char="•"/>
            </a:pPr>
            <a:r>
              <a:rPr lang="en-GB" dirty="0">
                <a:latin typeface="+mn-lt"/>
              </a:rPr>
              <a:t>Because together they address complementary open questions in particle physics, the above is to be complemented with a new </a:t>
            </a:r>
            <a:r>
              <a:rPr lang="en-GB" dirty="0">
                <a:solidFill>
                  <a:srgbClr val="C00000"/>
                </a:solidFill>
                <a:latin typeface="+mn-lt"/>
              </a:rPr>
              <a:t>energy frontier machine</a:t>
            </a:r>
            <a:r>
              <a:rPr lang="en-GB" dirty="0">
                <a:latin typeface="+mn-lt"/>
              </a:rPr>
              <a:t>, potentially at a later stage, to unlock the physics potential of 100 </a:t>
            </a:r>
            <a:r>
              <a:rPr lang="en-GB" dirty="0" err="1">
                <a:latin typeface="+mn-lt"/>
              </a:rPr>
              <a:t>TeV</a:t>
            </a:r>
            <a:r>
              <a:rPr lang="en-GB" dirty="0">
                <a:latin typeface="+mn-lt"/>
              </a:rPr>
              <a:t> proton collisions</a:t>
            </a:r>
          </a:p>
        </p:txBody>
      </p:sp>
    </p:spTree>
    <p:extLst>
      <p:ext uri="{BB962C8B-B14F-4D97-AF65-F5344CB8AC3E}">
        <p14:creationId xmlns:p14="http://schemas.microsoft.com/office/powerpoint/2010/main" val="30131358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905510"/>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43</a:t>
            </a:fld>
            <a:endParaRPr lang="en-US">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6461256" cy="584775"/>
          </a:xfrm>
          <a:prstGeom prst="rect">
            <a:avLst/>
          </a:prstGeom>
          <a:noFill/>
        </p:spPr>
        <p:txBody>
          <a:bodyPr wrap="none" rtlCol="0">
            <a:spAutoFit/>
          </a:bodyPr>
          <a:lstStyle/>
          <a:p>
            <a:r>
              <a:rPr lang="en-GB" sz="3200" dirty="0">
                <a:latin typeface="+mn-lt"/>
              </a:rPr>
              <a:t>The bold and the beautiful of colliders</a:t>
            </a:r>
            <a:endParaRPr lang="en-BE" sz="3200" dirty="0">
              <a:solidFill>
                <a:srgbClr val="C00000"/>
              </a:solidFill>
              <a:latin typeface="+mn-lt"/>
            </a:endParaRPr>
          </a:p>
        </p:txBody>
      </p:sp>
      <p:sp>
        <p:nvSpPr>
          <p:cNvPr id="3" name="TextBox 2">
            <a:extLst>
              <a:ext uri="{FF2B5EF4-FFF2-40B4-BE49-F238E27FC236}">
                <a16:creationId xmlns:a16="http://schemas.microsoft.com/office/drawing/2014/main" id="{A40B1577-2F7D-D447-A7EE-C6D69918B40C}"/>
              </a:ext>
            </a:extLst>
          </p:cNvPr>
          <p:cNvSpPr txBox="1"/>
          <p:nvPr/>
        </p:nvSpPr>
        <p:spPr>
          <a:xfrm>
            <a:off x="381000" y="895350"/>
            <a:ext cx="8382000" cy="3046988"/>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mn-lt"/>
              </a:rPr>
              <a:t>With the </a:t>
            </a:r>
            <a:r>
              <a:rPr lang="en-GB" dirty="0">
                <a:solidFill>
                  <a:srgbClr val="C00000"/>
                </a:solidFill>
                <a:latin typeface="+mn-lt"/>
              </a:rPr>
              <a:t>HL-LHC and </a:t>
            </a:r>
            <a:r>
              <a:rPr lang="en-GB" dirty="0" err="1">
                <a:solidFill>
                  <a:srgbClr val="C00000"/>
                </a:solidFill>
                <a:latin typeface="+mn-lt"/>
              </a:rPr>
              <a:t>SuperKEKB</a:t>
            </a:r>
            <a:r>
              <a:rPr lang="en-GB" dirty="0">
                <a:solidFill>
                  <a:srgbClr val="C00000"/>
                </a:solidFill>
                <a:latin typeface="+mn-lt"/>
              </a:rPr>
              <a:t> </a:t>
            </a:r>
            <a:r>
              <a:rPr lang="en-GB" dirty="0">
                <a:latin typeface="+mn-lt"/>
              </a:rPr>
              <a:t>the immediate future for particle physics colliders looks bright, and provides ample opportunities for innovative experimental and theoretical research to unlock physics that was initially thought to be out of reach at these colliders</a:t>
            </a:r>
          </a:p>
          <a:p>
            <a:endParaRPr lang="en-GB" sz="600" dirty="0">
              <a:latin typeface="+mn-lt"/>
            </a:endParaRPr>
          </a:p>
          <a:p>
            <a:pPr marL="285750" indent="-285750">
              <a:buFont typeface="Arial" panose="020B0604020202020204" pitchFamily="34" charset="0"/>
              <a:buChar char="•"/>
            </a:pPr>
            <a:r>
              <a:rPr lang="en-GB" dirty="0">
                <a:latin typeface="+mn-lt"/>
              </a:rPr>
              <a:t>Motivated by physics arguments, </a:t>
            </a:r>
            <a:r>
              <a:rPr lang="en-GB" dirty="0" err="1">
                <a:solidFill>
                  <a:srgbClr val="C00000"/>
                </a:solidFill>
                <a:latin typeface="+mn-lt"/>
              </a:rPr>
              <a:t>e</a:t>
            </a:r>
            <a:r>
              <a:rPr lang="en-GB" baseline="30000" dirty="0" err="1">
                <a:solidFill>
                  <a:srgbClr val="C00000"/>
                </a:solidFill>
                <a:latin typeface="+mn-lt"/>
              </a:rPr>
              <a:t>+</a:t>
            </a:r>
            <a:r>
              <a:rPr lang="en-GB" dirty="0" err="1">
                <a:solidFill>
                  <a:srgbClr val="C00000"/>
                </a:solidFill>
                <a:latin typeface="+mn-lt"/>
              </a:rPr>
              <a:t>e</a:t>
            </a:r>
            <a:r>
              <a:rPr lang="en-GB" baseline="30000" dirty="0">
                <a:solidFill>
                  <a:srgbClr val="C00000"/>
                </a:solidFill>
                <a:latin typeface="+mn-lt"/>
              </a:rPr>
              <a:t>-</a:t>
            </a:r>
            <a:r>
              <a:rPr lang="en-GB" dirty="0">
                <a:solidFill>
                  <a:srgbClr val="C00000"/>
                </a:solidFill>
                <a:latin typeface="+mn-lt"/>
              </a:rPr>
              <a:t> Higgs Factories </a:t>
            </a:r>
            <a:r>
              <a:rPr lang="en-GB" dirty="0">
                <a:latin typeface="+mn-lt"/>
              </a:rPr>
              <a:t>are technically ready to become operational in our medium-term future and with the ambition to integrate the concepts of </a:t>
            </a:r>
            <a:r>
              <a:rPr lang="en-GB" dirty="0">
                <a:solidFill>
                  <a:srgbClr val="C00000"/>
                </a:solidFill>
                <a:latin typeface="+mn-lt"/>
              </a:rPr>
              <a:t>B/c/</a:t>
            </a:r>
            <a:r>
              <a:rPr lang="en-GB" dirty="0">
                <a:solidFill>
                  <a:srgbClr val="C00000"/>
                </a:solidFill>
                <a:latin typeface="Symbol" pitchFamily="2" charset="2"/>
              </a:rPr>
              <a:t>t</a:t>
            </a:r>
            <a:r>
              <a:rPr lang="en-GB" dirty="0">
                <a:solidFill>
                  <a:srgbClr val="C00000"/>
                </a:solidFill>
                <a:latin typeface="+mn-lt"/>
              </a:rPr>
              <a:t>, EW and top quark Factories </a:t>
            </a:r>
            <a:r>
              <a:rPr lang="en-GB" dirty="0">
                <a:latin typeface="+mn-lt"/>
              </a:rPr>
              <a:t>in their research programs</a:t>
            </a:r>
          </a:p>
          <a:p>
            <a:endParaRPr lang="en-GB" sz="600" dirty="0">
              <a:latin typeface="+mn-lt"/>
            </a:endParaRPr>
          </a:p>
          <a:p>
            <a:pPr marL="285750" indent="-285750">
              <a:buFont typeface="Arial" panose="020B0604020202020204" pitchFamily="34" charset="0"/>
              <a:buChar char="•"/>
            </a:pPr>
            <a:r>
              <a:rPr lang="en-GB" dirty="0">
                <a:latin typeface="+mn-lt"/>
              </a:rPr>
              <a:t>Because together they address complementary open questions in particle physics, the above is to be complemented with a new </a:t>
            </a:r>
            <a:r>
              <a:rPr lang="en-GB" dirty="0">
                <a:solidFill>
                  <a:srgbClr val="C00000"/>
                </a:solidFill>
                <a:latin typeface="+mn-lt"/>
              </a:rPr>
              <a:t>energy frontier machine</a:t>
            </a:r>
            <a:r>
              <a:rPr lang="en-GB" dirty="0">
                <a:latin typeface="+mn-lt"/>
              </a:rPr>
              <a:t>, potentially at a later stage, to unlock the physics potential of 100 </a:t>
            </a:r>
            <a:r>
              <a:rPr lang="en-GB" dirty="0" err="1">
                <a:latin typeface="+mn-lt"/>
              </a:rPr>
              <a:t>TeV</a:t>
            </a:r>
            <a:r>
              <a:rPr lang="en-GB" dirty="0">
                <a:latin typeface="+mn-lt"/>
              </a:rPr>
              <a:t> proton collisions</a:t>
            </a:r>
          </a:p>
        </p:txBody>
      </p:sp>
      <p:sp>
        <p:nvSpPr>
          <p:cNvPr id="4" name="Rectangle 3">
            <a:extLst>
              <a:ext uri="{FF2B5EF4-FFF2-40B4-BE49-F238E27FC236}">
                <a16:creationId xmlns:a16="http://schemas.microsoft.com/office/drawing/2014/main" id="{50956FFA-C996-114F-8539-B5E5BAF32724}"/>
              </a:ext>
            </a:extLst>
          </p:cNvPr>
          <p:cNvSpPr/>
          <p:nvPr/>
        </p:nvSpPr>
        <p:spPr>
          <a:xfrm>
            <a:off x="376706" y="4019550"/>
            <a:ext cx="8381999" cy="923330"/>
          </a:xfrm>
          <a:prstGeom prst="rect">
            <a:avLst/>
          </a:prstGeom>
          <a:solidFill>
            <a:schemeClr val="accent2">
              <a:lumMod val="20000"/>
              <a:lumOff val="80000"/>
            </a:schemeClr>
          </a:solidFill>
          <a:ln w="38100">
            <a:solidFill>
              <a:srgbClr val="C00000"/>
            </a:solidFill>
          </a:ln>
        </p:spPr>
        <p:txBody>
          <a:bodyPr wrap="square">
            <a:spAutoFit/>
          </a:bodyPr>
          <a:lstStyle/>
          <a:p>
            <a:pPr algn="ctr"/>
            <a:r>
              <a:rPr lang="en-GB" dirty="0">
                <a:solidFill>
                  <a:srgbClr val="C00000"/>
                </a:solidFill>
                <a:latin typeface="+mn-lt"/>
              </a:rPr>
              <a:t>In my view, we have a few years in front of us to join forces on a global scale </a:t>
            </a:r>
          </a:p>
          <a:p>
            <a:pPr algn="ctr"/>
            <a:r>
              <a:rPr lang="en-GB" dirty="0">
                <a:solidFill>
                  <a:srgbClr val="C00000"/>
                </a:solidFill>
                <a:latin typeface="+mn-lt"/>
              </a:rPr>
              <a:t>to organize together our concrete ambition for the colliders of the 21</a:t>
            </a:r>
            <a:r>
              <a:rPr lang="en-GB" baseline="30000" dirty="0">
                <a:solidFill>
                  <a:srgbClr val="C00000"/>
                </a:solidFill>
                <a:latin typeface="+mn-lt"/>
              </a:rPr>
              <a:t>st</a:t>
            </a:r>
            <a:r>
              <a:rPr lang="en-GB" dirty="0">
                <a:solidFill>
                  <a:srgbClr val="C00000"/>
                </a:solidFill>
                <a:latin typeface="+mn-lt"/>
              </a:rPr>
              <a:t> century </a:t>
            </a:r>
          </a:p>
          <a:p>
            <a:pPr algn="ctr"/>
            <a:r>
              <a:rPr lang="en-GB" dirty="0">
                <a:solidFill>
                  <a:srgbClr val="C00000"/>
                </a:solidFill>
                <a:latin typeface="+mn-lt"/>
              </a:rPr>
              <a:t>… and if we do this together, it better be with a bold </a:t>
            </a:r>
            <a:r>
              <a:rPr lang="en-GB" dirty="0" err="1">
                <a:solidFill>
                  <a:srgbClr val="C00000"/>
                </a:solidFill>
                <a:latin typeface="+mn-lt"/>
              </a:rPr>
              <a:t>moonshot</a:t>
            </a:r>
            <a:r>
              <a:rPr lang="en-GB" dirty="0">
                <a:solidFill>
                  <a:srgbClr val="C00000"/>
                </a:solidFill>
                <a:latin typeface="+mn-lt"/>
              </a:rPr>
              <a:t> ambition</a:t>
            </a:r>
          </a:p>
        </p:txBody>
      </p:sp>
    </p:spTree>
    <p:extLst>
      <p:ext uri="{BB962C8B-B14F-4D97-AF65-F5344CB8AC3E}">
        <p14:creationId xmlns:p14="http://schemas.microsoft.com/office/powerpoint/2010/main" val="20295755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905510"/>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44</a:t>
            </a:fld>
            <a:endParaRPr lang="en-US">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6461256" cy="584775"/>
          </a:xfrm>
          <a:prstGeom prst="rect">
            <a:avLst/>
          </a:prstGeom>
          <a:noFill/>
        </p:spPr>
        <p:txBody>
          <a:bodyPr wrap="none" rtlCol="0">
            <a:spAutoFit/>
          </a:bodyPr>
          <a:lstStyle/>
          <a:p>
            <a:r>
              <a:rPr lang="en-GB" sz="3200" dirty="0">
                <a:latin typeface="+mn-lt"/>
              </a:rPr>
              <a:t>The bold and the beautiful of colliders</a:t>
            </a:r>
            <a:endParaRPr lang="en-BE" sz="3200" dirty="0">
              <a:solidFill>
                <a:srgbClr val="C00000"/>
              </a:solidFill>
              <a:latin typeface="+mn-lt"/>
            </a:endParaRPr>
          </a:p>
        </p:txBody>
      </p:sp>
      <p:sp>
        <p:nvSpPr>
          <p:cNvPr id="3" name="TextBox 2">
            <a:extLst>
              <a:ext uri="{FF2B5EF4-FFF2-40B4-BE49-F238E27FC236}">
                <a16:creationId xmlns:a16="http://schemas.microsoft.com/office/drawing/2014/main" id="{A40B1577-2F7D-D447-A7EE-C6D69918B40C}"/>
              </a:ext>
            </a:extLst>
          </p:cNvPr>
          <p:cNvSpPr txBox="1"/>
          <p:nvPr/>
        </p:nvSpPr>
        <p:spPr>
          <a:xfrm>
            <a:off x="381000" y="895350"/>
            <a:ext cx="8382000" cy="3046988"/>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mn-lt"/>
              </a:rPr>
              <a:t>With the </a:t>
            </a:r>
            <a:r>
              <a:rPr lang="en-GB" dirty="0">
                <a:solidFill>
                  <a:srgbClr val="C00000"/>
                </a:solidFill>
                <a:latin typeface="+mn-lt"/>
              </a:rPr>
              <a:t>HL-LHC and </a:t>
            </a:r>
            <a:r>
              <a:rPr lang="en-GB" dirty="0" err="1">
                <a:solidFill>
                  <a:srgbClr val="C00000"/>
                </a:solidFill>
                <a:latin typeface="+mn-lt"/>
              </a:rPr>
              <a:t>SuperKEKB</a:t>
            </a:r>
            <a:r>
              <a:rPr lang="en-GB" dirty="0">
                <a:solidFill>
                  <a:srgbClr val="C00000"/>
                </a:solidFill>
                <a:latin typeface="+mn-lt"/>
              </a:rPr>
              <a:t> </a:t>
            </a:r>
            <a:r>
              <a:rPr lang="en-GB" dirty="0">
                <a:latin typeface="+mn-lt"/>
              </a:rPr>
              <a:t>the immediate future for particle physics colliders looks bright, and provides ample opportunities for innovative experimental and theoretical research to unlock physics that was initially thought to be out of reach at these colliders</a:t>
            </a:r>
          </a:p>
          <a:p>
            <a:endParaRPr lang="en-GB" sz="600" dirty="0">
              <a:latin typeface="+mn-lt"/>
            </a:endParaRPr>
          </a:p>
          <a:p>
            <a:pPr marL="285750" indent="-285750">
              <a:buFont typeface="Arial" panose="020B0604020202020204" pitchFamily="34" charset="0"/>
              <a:buChar char="•"/>
            </a:pPr>
            <a:r>
              <a:rPr lang="en-GB" dirty="0">
                <a:latin typeface="+mn-lt"/>
              </a:rPr>
              <a:t>Motivated by physics arguments, </a:t>
            </a:r>
            <a:r>
              <a:rPr lang="en-GB" dirty="0" err="1">
                <a:solidFill>
                  <a:srgbClr val="C00000"/>
                </a:solidFill>
                <a:latin typeface="+mn-lt"/>
              </a:rPr>
              <a:t>e</a:t>
            </a:r>
            <a:r>
              <a:rPr lang="en-GB" baseline="30000" dirty="0" err="1">
                <a:solidFill>
                  <a:srgbClr val="C00000"/>
                </a:solidFill>
                <a:latin typeface="+mn-lt"/>
              </a:rPr>
              <a:t>+</a:t>
            </a:r>
            <a:r>
              <a:rPr lang="en-GB" dirty="0" err="1">
                <a:solidFill>
                  <a:srgbClr val="C00000"/>
                </a:solidFill>
                <a:latin typeface="+mn-lt"/>
              </a:rPr>
              <a:t>e</a:t>
            </a:r>
            <a:r>
              <a:rPr lang="en-GB" baseline="30000" dirty="0">
                <a:solidFill>
                  <a:srgbClr val="C00000"/>
                </a:solidFill>
                <a:latin typeface="+mn-lt"/>
              </a:rPr>
              <a:t>-</a:t>
            </a:r>
            <a:r>
              <a:rPr lang="en-GB" dirty="0">
                <a:solidFill>
                  <a:srgbClr val="C00000"/>
                </a:solidFill>
                <a:latin typeface="+mn-lt"/>
              </a:rPr>
              <a:t> Higgs Factories </a:t>
            </a:r>
            <a:r>
              <a:rPr lang="en-GB" dirty="0">
                <a:latin typeface="+mn-lt"/>
              </a:rPr>
              <a:t>are technically ready to become operational in our medium-term future and with the ambition to integrate the concepts of </a:t>
            </a:r>
            <a:r>
              <a:rPr lang="en-GB" dirty="0">
                <a:solidFill>
                  <a:srgbClr val="C00000"/>
                </a:solidFill>
                <a:latin typeface="+mn-lt"/>
              </a:rPr>
              <a:t>B/c/</a:t>
            </a:r>
            <a:r>
              <a:rPr lang="en-GB" dirty="0">
                <a:solidFill>
                  <a:srgbClr val="C00000"/>
                </a:solidFill>
                <a:latin typeface="Symbol" pitchFamily="2" charset="2"/>
              </a:rPr>
              <a:t>t</a:t>
            </a:r>
            <a:r>
              <a:rPr lang="en-GB" dirty="0">
                <a:solidFill>
                  <a:srgbClr val="C00000"/>
                </a:solidFill>
                <a:latin typeface="+mn-lt"/>
              </a:rPr>
              <a:t>, EW and top quark Factories </a:t>
            </a:r>
            <a:r>
              <a:rPr lang="en-GB" dirty="0">
                <a:latin typeface="+mn-lt"/>
              </a:rPr>
              <a:t>in their research programs</a:t>
            </a:r>
          </a:p>
          <a:p>
            <a:endParaRPr lang="en-GB" sz="600" dirty="0">
              <a:latin typeface="+mn-lt"/>
            </a:endParaRPr>
          </a:p>
          <a:p>
            <a:pPr marL="285750" indent="-285750">
              <a:buFont typeface="Arial" panose="020B0604020202020204" pitchFamily="34" charset="0"/>
              <a:buChar char="•"/>
            </a:pPr>
            <a:r>
              <a:rPr lang="en-GB" dirty="0">
                <a:latin typeface="+mn-lt"/>
              </a:rPr>
              <a:t>Because together they address complementary open questions in particle physics, the above is to be complemented with a new </a:t>
            </a:r>
            <a:r>
              <a:rPr lang="en-GB" dirty="0">
                <a:solidFill>
                  <a:srgbClr val="C00000"/>
                </a:solidFill>
                <a:latin typeface="+mn-lt"/>
              </a:rPr>
              <a:t>energy frontier machine</a:t>
            </a:r>
            <a:r>
              <a:rPr lang="en-GB" dirty="0">
                <a:latin typeface="+mn-lt"/>
              </a:rPr>
              <a:t>, potentially at a later stage, to unlock the physics potential of 100 </a:t>
            </a:r>
            <a:r>
              <a:rPr lang="en-GB" dirty="0" err="1">
                <a:latin typeface="+mn-lt"/>
              </a:rPr>
              <a:t>TeV</a:t>
            </a:r>
            <a:r>
              <a:rPr lang="en-GB" dirty="0">
                <a:latin typeface="+mn-lt"/>
              </a:rPr>
              <a:t> proton collisions</a:t>
            </a:r>
          </a:p>
        </p:txBody>
      </p:sp>
      <p:sp>
        <p:nvSpPr>
          <p:cNvPr id="6" name="TextBox 5">
            <a:extLst>
              <a:ext uri="{FF2B5EF4-FFF2-40B4-BE49-F238E27FC236}">
                <a16:creationId xmlns:a16="http://schemas.microsoft.com/office/drawing/2014/main" id="{3857B105-70C1-7D4C-9F62-BC76CD5785DD}"/>
              </a:ext>
            </a:extLst>
          </p:cNvPr>
          <p:cNvSpPr txBox="1"/>
          <p:nvPr/>
        </p:nvSpPr>
        <p:spPr>
          <a:xfrm>
            <a:off x="6179832" y="24884"/>
            <a:ext cx="2945615" cy="369332"/>
          </a:xfrm>
          <a:prstGeom prst="rect">
            <a:avLst/>
          </a:prstGeom>
          <a:solidFill>
            <a:schemeClr val="accent5">
              <a:lumMod val="20000"/>
              <a:lumOff val="80000"/>
            </a:schemeClr>
          </a:solidFill>
        </p:spPr>
        <p:txBody>
          <a:bodyPr wrap="none" rtlCol="0">
            <a:spAutoFit/>
          </a:bodyPr>
          <a:lstStyle/>
          <a:p>
            <a:r>
              <a:rPr lang="en-BE" dirty="0">
                <a:solidFill>
                  <a:srgbClr val="C00000"/>
                </a:solidFill>
                <a:latin typeface="+mn-lt"/>
              </a:rPr>
              <a:t>Thank you for your attention!</a:t>
            </a:r>
          </a:p>
        </p:txBody>
      </p:sp>
      <p:sp>
        <p:nvSpPr>
          <p:cNvPr id="7" name="Rectangle 6">
            <a:extLst>
              <a:ext uri="{FF2B5EF4-FFF2-40B4-BE49-F238E27FC236}">
                <a16:creationId xmlns:a16="http://schemas.microsoft.com/office/drawing/2014/main" id="{541DEF35-234B-9445-B169-0CF3A1314CFE}"/>
              </a:ext>
            </a:extLst>
          </p:cNvPr>
          <p:cNvSpPr/>
          <p:nvPr/>
        </p:nvSpPr>
        <p:spPr>
          <a:xfrm>
            <a:off x="376706" y="4019550"/>
            <a:ext cx="8381999" cy="923330"/>
          </a:xfrm>
          <a:prstGeom prst="rect">
            <a:avLst/>
          </a:prstGeom>
          <a:solidFill>
            <a:schemeClr val="accent2">
              <a:lumMod val="20000"/>
              <a:lumOff val="80000"/>
            </a:schemeClr>
          </a:solidFill>
          <a:ln w="38100">
            <a:solidFill>
              <a:srgbClr val="C00000"/>
            </a:solidFill>
          </a:ln>
        </p:spPr>
        <p:txBody>
          <a:bodyPr wrap="square">
            <a:spAutoFit/>
          </a:bodyPr>
          <a:lstStyle/>
          <a:p>
            <a:pPr algn="ctr"/>
            <a:r>
              <a:rPr lang="en-GB" dirty="0">
                <a:solidFill>
                  <a:srgbClr val="C00000"/>
                </a:solidFill>
                <a:latin typeface="+mn-lt"/>
              </a:rPr>
              <a:t>In my view, we have a few years in front of us to join forces on a global scale </a:t>
            </a:r>
          </a:p>
          <a:p>
            <a:pPr algn="ctr"/>
            <a:r>
              <a:rPr lang="en-GB" dirty="0">
                <a:solidFill>
                  <a:srgbClr val="C00000"/>
                </a:solidFill>
                <a:latin typeface="+mn-lt"/>
              </a:rPr>
              <a:t>to organize together our concrete ambition for the colliders of the 21</a:t>
            </a:r>
            <a:r>
              <a:rPr lang="en-GB" baseline="30000" dirty="0">
                <a:solidFill>
                  <a:srgbClr val="C00000"/>
                </a:solidFill>
                <a:latin typeface="+mn-lt"/>
              </a:rPr>
              <a:t>st</a:t>
            </a:r>
            <a:r>
              <a:rPr lang="en-GB" dirty="0">
                <a:solidFill>
                  <a:srgbClr val="C00000"/>
                </a:solidFill>
                <a:latin typeface="+mn-lt"/>
              </a:rPr>
              <a:t> century </a:t>
            </a:r>
          </a:p>
          <a:p>
            <a:pPr algn="ctr"/>
            <a:r>
              <a:rPr lang="en-GB" dirty="0">
                <a:solidFill>
                  <a:srgbClr val="C00000"/>
                </a:solidFill>
                <a:latin typeface="+mn-lt"/>
              </a:rPr>
              <a:t>… and if we do this together, it better be with a bold </a:t>
            </a:r>
            <a:r>
              <a:rPr lang="en-GB" dirty="0" err="1">
                <a:solidFill>
                  <a:srgbClr val="C00000"/>
                </a:solidFill>
                <a:latin typeface="+mn-lt"/>
              </a:rPr>
              <a:t>moonshot</a:t>
            </a:r>
            <a:r>
              <a:rPr lang="en-GB" dirty="0">
                <a:solidFill>
                  <a:srgbClr val="C00000"/>
                </a:solidFill>
                <a:latin typeface="+mn-lt"/>
              </a:rPr>
              <a:t> ambition</a:t>
            </a:r>
          </a:p>
        </p:txBody>
      </p:sp>
    </p:spTree>
    <p:extLst>
      <p:ext uri="{BB962C8B-B14F-4D97-AF65-F5344CB8AC3E}">
        <p14:creationId xmlns:p14="http://schemas.microsoft.com/office/powerpoint/2010/main" val="8604369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103828" y="491030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45</a:t>
            </a:fld>
            <a:endParaRPr lang="en-US" dirty="0">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1131464" cy="584775"/>
          </a:xfrm>
          <a:prstGeom prst="rect">
            <a:avLst/>
          </a:prstGeom>
          <a:noFill/>
        </p:spPr>
        <p:txBody>
          <a:bodyPr wrap="none" rtlCol="0">
            <a:spAutoFit/>
          </a:bodyPr>
          <a:lstStyle/>
          <a:p>
            <a:r>
              <a:rPr lang="en-BE" sz="3200" dirty="0">
                <a:latin typeface="+mn-lt"/>
              </a:rPr>
              <a:t>Break</a:t>
            </a:r>
          </a:p>
        </p:txBody>
      </p:sp>
    </p:spTree>
    <p:extLst>
      <p:ext uri="{BB962C8B-B14F-4D97-AF65-F5344CB8AC3E}">
        <p14:creationId xmlns:p14="http://schemas.microsoft.com/office/powerpoint/2010/main" val="37812200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46</a:t>
            </a:fld>
            <a:endParaRPr lang="en-US" dirty="0">
              <a:solidFill>
                <a:prstClr val="black">
                  <a:tint val="75000"/>
                </a:prstClr>
              </a:solidFill>
              <a:latin typeface="Calibri"/>
              <a:ea typeface="+mn-ea"/>
              <a:cs typeface="+mn-cs"/>
            </a:endParaRPr>
          </a:p>
        </p:txBody>
      </p:sp>
      <p:sp>
        <p:nvSpPr>
          <p:cNvPr id="10" name="TextBox 9">
            <a:extLst>
              <a:ext uri="{FF2B5EF4-FFF2-40B4-BE49-F238E27FC236}">
                <a16:creationId xmlns:a16="http://schemas.microsoft.com/office/drawing/2014/main" id="{03A1411F-961F-2845-9DEC-7490574A9B0B}"/>
              </a:ext>
            </a:extLst>
          </p:cNvPr>
          <p:cNvSpPr txBox="1"/>
          <p:nvPr/>
        </p:nvSpPr>
        <p:spPr>
          <a:xfrm>
            <a:off x="0" y="4890551"/>
            <a:ext cx="2217274" cy="230832"/>
          </a:xfrm>
          <a:prstGeom prst="rect">
            <a:avLst/>
          </a:prstGeom>
          <a:noFill/>
        </p:spPr>
        <p:txBody>
          <a:bodyPr wrap="none" rtlCol="0">
            <a:spAutoFit/>
          </a:bodyPr>
          <a:lstStyle/>
          <a:p>
            <a:r>
              <a:rPr lang="en-GB" sz="900" dirty="0">
                <a:solidFill>
                  <a:schemeClr val="accent6">
                    <a:lumMod val="75000"/>
                  </a:schemeClr>
                </a:solidFill>
                <a:latin typeface="Century Schoolbook" panose="02040604050505020304" pitchFamily="18" charset="0"/>
              </a:rPr>
              <a:t>[J. de Blas et al., JHEP 01 (2020) 139]</a:t>
            </a:r>
            <a:endParaRPr lang="en-BE" sz="900" dirty="0">
              <a:solidFill>
                <a:schemeClr val="accent6">
                  <a:lumMod val="75000"/>
                </a:schemeClr>
              </a:solidFill>
              <a:latin typeface="Century Schoolbook" panose="02040604050505020304" pitchFamily="18" charset="0"/>
            </a:endParaRPr>
          </a:p>
        </p:txBody>
      </p:sp>
      <p:pic>
        <p:nvPicPr>
          <p:cNvPr id="5" name="Picture 4">
            <a:extLst>
              <a:ext uri="{FF2B5EF4-FFF2-40B4-BE49-F238E27FC236}">
                <a16:creationId xmlns:a16="http://schemas.microsoft.com/office/drawing/2014/main" id="{BF8FDAB6-8975-564F-857C-1D0D648485FA}"/>
              </a:ext>
            </a:extLst>
          </p:cNvPr>
          <p:cNvPicPr>
            <a:picLocks noChangeAspect="1"/>
          </p:cNvPicPr>
          <p:nvPr/>
        </p:nvPicPr>
        <p:blipFill>
          <a:blip r:embed="rId3"/>
          <a:stretch>
            <a:fillRect/>
          </a:stretch>
        </p:blipFill>
        <p:spPr>
          <a:xfrm>
            <a:off x="436045" y="1075016"/>
            <a:ext cx="4212155" cy="3858934"/>
          </a:xfrm>
          <a:prstGeom prst="rect">
            <a:avLst/>
          </a:prstGeom>
        </p:spPr>
      </p:pic>
      <p:sp>
        <p:nvSpPr>
          <p:cNvPr id="7" name="Rectangle 6">
            <a:extLst>
              <a:ext uri="{FF2B5EF4-FFF2-40B4-BE49-F238E27FC236}">
                <a16:creationId xmlns:a16="http://schemas.microsoft.com/office/drawing/2014/main" id="{1EA0ED95-1E92-9145-9482-A40148D30F2F}"/>
              </a:ext>
            </a:extLst>
          </p:cNvPr>
          <p:cNvSpPr/>
          <p:nvPr/>
        </p:nvSpPr>
        <p:spPr>
          <a:xfrm>
            <a:off x="1096466" y="1645682"/>
            <a:ext cx="427533" cy="3059668"/>
          </a:xfrm>
          <a:prstGeom prst="rect">
            <a:avLst/>
          </a:prstGeom>
          <a:solidFill>
            <a:srgbClr val="F8CBAD">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ectangle 15">
            <a:extLst>
              <a:ext uri="{FF2B5EF4-FFF2-40B4-BE49-F238E27FC236}">
                <a16:creationId xmlns:a16="http://schemas.microsoft.com/office/drawing/2014/main" id="{7A19027C-DD9A-1B4B-8816-41825E0E9403}"/>
              </a:ext>
            </a:extLst>
          </p:cNvPr>
          <p:cNvSpPr/>
          <p:nvPr/>
        </p:nvSpPr>
        <p:spPr>
          <a:xfrm>
            <a:off x="1820369" y="1643450"/>
            <a:ext cx="419100" cy="3059668"/>
          </a:xfrm>
          <a:prstGeom prst="rect">
            <a:avLst/>
          </a:prstGeom>
          <a:solidFill>
            <a:srgbClr val="F8CBAD">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Rectangle 16">
            <a:extLst>
              <a:ext uri="{FF2B5EF4-FFF2-40B4-BE49-F238E27FC236}">
                <a16:creationId xmlns:a16="http://schemas.microsoft.com/office/drawing/2014/main" id="{79BFAD3E-BD0F-3540-913D-304DFE0C7EBA}"/>
              </a:ext>
            </a:extLst>
          </p:cNvPr>
          <p:cNvSpPr/>
          <p:nvPr/>
        </p:nvSpPr>
        <p:spPr>
          <a:xfrm>
            <a:off x="2561212" y="1651516"/>
            <a:ext cx="419100" cy="3059668"/>
          </a:xfrm>
          <a:prstGeom prst="rect">
            <a:avLst/>
          </a:prstGeom>
          <a:solidFill>
            <a:srgbClr val="F8CBAD">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18">
            <a:extLst>
              <a:ext uri="{FF2B5EF4-FFF2-40B4-BE49-F238E27FC236}">
                <a16:creationId xmlns:a16="http://schemas.microsoft.com/office/drawing/2014/main" id="{BDEB42FF-BFF9-5D43-A743-364A442C8839}"/>
              </a:ext>
            </a:extLst>
          </p:cNvPr>
          <p:cNvSpPr/>
          <p:nvPr/>
        </p:nvSpPr>
        <p:spPr>
          <a:xfrm>
            <a:off x="3505199" y="1651516"/>
            <a:ext cx="419100" cy="3059668"/>
          </a:xfrm>
          <a:prstGeom prst="rect">
            <a:avLst/>
          </a:prstGeom>
          <a:solidFill>
            <a:srgbClr val="F8CBAD">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Rectangle 19">
            <a:extLst>
              <a:ext uri="{FF2B5EF4-FFF2-40B4-BE49-F238E27FC236}">
                <a16:creationId xmlns:a16="http://schemas.microsoft.com/office/drawing/2014/main" id="{C8BCE5D4-AB12-1B4B-9722-2D02440C044F}"/>
              </a:ext>
            </a:extLst>
          </p:cNvPr>
          <p:cNvSpPr/>
          <p:nvPr/>
        </p:nvSpPr>
        <p:spPr>
          <a:xfrm>
            <a:off x="1524000" y="1581150"/>
            <a:ext cx="304800" cy="3200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1" name="Rectangle 20">
            <a:extLst>
              <a:ext uri="{FF2B5EF4-FFF2-40B4-BE49-F238E27FC236}">
                <a16:creationId xmlns:a16="http://schemas.microsoft.com/office/drawing/2014/main" id="{460CD743-1234-7943-9371-67A77F044D57}"/>
              </a:ext>
            </a:extLst>
          </p:cNvPr>
          <p:cNvSpPr/>
          <p:nvPr/>
        </p:nvSpPr>
        <p:spPr>
          <a:xfrm>
            <a:off x="2239468" y="1581150"/>
            <a:ext cx="304800" cy="3200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2" name="Rectangle 21">
            <a:extLst>
              <a:ext uri="{FF2B5EF4-FFF2-40B4-BE49-F238E27FC236}">
                <a16:creationId xmlns:a16="http://schemas.microsoft.com/office/drawing/2014/main" id="{E9FD7848-F8B4-474E-8BBA-EBE01C5005BD}"/>
              </a:ext>
            </a:extLst>
          </p:cNvPr>
          <p:cNvSpPr/>
          <p:nvPr/>
        </p:nvSpPr>
        <p:spPr>
          <a:xfrm>
            <a:off x="2980312" y="1581150"/>
            <a:ext cx="524887" cy="3200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TextBox 24">
            <a:extLst>
              <a:ext uri="{FF2B5EF4-FFF2-40B4-BE49-F238E27FC236}">
                <a16:creationId xmlns:a16="http://schemas.microsoft.com/office/drawing/2014/main" id="{D98BBC56-B819-8045-A457-91DD046914E1}"/>
              </a:ext>
            </a:extLst>
          </p:cNvPr>
          <p:cNvSpPr txBox="1"/>
          <p:nvPr/>
        </p:nvSpPr>
        <p:spPr>
          <a:xfrm>
            <a:off x="990600" y="662982"/>
            <a:ext cx="3352800" cy="584775"/>
          </a:xfrm>
          <a:prstGeom prst="rect">
            <a:avLst/>
          </a:prstGeom>
          <a:noFill/>
        </p:spPr>
        <p:txBody>
          <a:bodyPr wrap="square" rtlCol="0">
            <a:spAutoFit/>
          </a:bodyPr>
          <a:lstStyle/>
          <a:p>
            <a:pPr algn="ctr"/>
            <a:r>
              <a:rPr lang="en-GB" sz="1600" dirty="0">
                <a:latin typeface="+mn-lt"/>
              </a:rPr>
              <a:t>Comparable improvement from </a:t>
            </a:r>
          </a:p>
          <a:p>
            <a:pPr algn="ctr"/>
            <a:r>
              <a:rPr lang="en-GB" sz="1600" dirty="0">
                <a:latin typeface="+mn-lt"/>
              </a:rPr>
              <a:t>HL-LHC to </a:t>
            </a:r>
            <a:r>
              <a:rPr lang="en-GB" sz="1600" dirty="0" err="1">
                <a:latin typeface="+mn-lt"/>
              </a:rPr>
              <a:t>e</a:t>
            </a:r>
            <a:r>
              <a:rPr lang="en-GB" sz="1600" baseline="30000" dirty="0" err="1">
                <a:latin typeface="+mn-lt"/>
              </a:rPr>
              <a:t>+</a:t>
            </a:r>
            <a:r>
              <a:rPr lang="en-GB" sz="1600" dirty="0" err="1">
                <a:latin typeface="+mn-lt"/>
              </a:rPr>
              <a:t>e</a:t>
            </a:r>
            <a:r>
              <a:rPr lang="en-GB" sz="1600" baseline="30000" dirty="0">
                <a:latin typeface="+mn-lt"/>
              </a:rPr>
              <a:t>-</a:t>
            </a:r>
            <a:r>
              <a:rPr lang="en-GB" sz="1600" dirty="0">
                <a:latin typeface="+mn-lt"/>
              </a:rPr>
              <a:t> Higgs Factories</a:t>
            </a:r>
          </a:p>
        </p:txBody>
      </p:sp>
      <p:pic>
        <p:nvPicPr>
          <p:cNvPr id="14" name="Picture 13">
            <a:extLst>
              <a:ext uri="{FF2B5EF4-FFF2-40B4-BE49-F238E27FC236}">
                <a16:creationId xmlns:a16="http://schemas.microsoft.com/office/drawing/2014/main" id="{ABB5CCD1-0613-E449-80A4-1D92266B1CCF}"/>
              </a:ext>
            </a:extLst>
          </p:cNvPr>
          <p:cNvPicPr>
            <a:picLocks noChangeAspect="1"/>
          </p:cNvPicPr>
          <p:nvPr/>
        </p:nvPicPr>
        <p:blipFill>
          <a:blip r:embed="rId3"/>
          <a:stretch>
            <a:fillRect/>
          </a:stretch>
        </p:blipFill>
        <p:spPr>
          <a:xfrm>
            <a:off x="4798454" y="1049057"/>
            <a:ext cx="4212155" cy="3858934"/>
          </a:xfrm>
          <a:prstGeom prst="rect">
            <a:avLst/>
          </a:prstGeom>
        </p:spPr>
      </p:pic>
      <p:sp>
        <p:nvSpPr>
          <p:cNvPr id="15" name="Rectangle 14">
            <a:extLst>
              <a:ext uri="{FF2B5EF4-FFF2-40B4-BE49-F238E27FC236}">
                <a16:creationId xmlns:a16="http://schemas.microsoft.com/office/drawing/2014/main" id="{9C70A48F-798B-B64D-9119-19D59F9777E7}"/>
              </a:ext>
            </a:extLst>
          </p:cNvPr>
          <p:cNvSpPr/>
          <p:nvPr/>
        </p:nvSpPr>
        <p:spPr>
          <a:xfrm>
            <a:off x="5429209" y="1625557"/>
            <a:ext cx="2142112" cy="3059668"/>
          </a:xfrm>
          <a:prstGeom prst="rect">
            <a:avLst/>
          </a:prstGeom>
          <a:solidFill>
            <a:srgbClr val="F8CBAD">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3" name="Rectangle 22">
            <a:extLst>
              <a:ext uri="{FF2B5EF4-FFF2-40B4-BE49-F238E27FC236}">
                <a16:creationId xmlns:a16="http://schemas.microsoft.com/office/drawing/2014/main" id="{CE845E45-396C-B04F-942E-082B7ABB9B69}"/>
              </a:ext>
            </a:extLst>
          </p:cNvPr>
          <p:cNvSpPr/>
          <p:nvPr/>
        </p:nvSpPr>
        <p:spPr>
          <a:xfrm>
            <a:off x="7571321" y="1555191"/>
            <a:ext cx="753488" cy="3200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6" name="TextBox 25">
            <a:extLst>
              <a:ext uri="{FF2B5EF4-FFF2-40B4-BE49-F238E27FC236}">
                <a16:creationId xmlns:a16="http://schemas.microsoft.com/office/drawing/2014/main" id="{55EF586D-1FAE-E34C-A0CF-AD50A5DA41CC}"/>
              </a:ext>
            </a:extLst>
          </p:cNvPr>
          <p:cNvSpPr txBox="1"/>
          <p:nvPr/>
        </p:nvSpPr>
        <p:spPr>
          <a:xfrm>
            <a:off x="5004670" y="785396"/>
            <a:ext cx="4063130" cy="338554"/>
          </a:xfrm>
          <a:prstGeom prst="rect">
            <a:avLst/>
          </a:prstGeom>
          <a:noFill/>
        </p:spPr>
        <p:txBody>
          <a:bodyPr wrap="square" rtlCol="0">
            <a:spAutoFit/>
          </a:bodyPr>
          <a:lstStyle/>
          <a:p>
            <a:pPr algn="ctr"/>
            <a:r>
              <a:rPr lang="en-US" sz="1600" dirty="0">
                <a:latin typeface="+mn-lt"/>
              </a:rPr>
              <a:t>Large</a:t>
            </a:r>
            <a:r>
              <a:rPr lang="en-BE" sz="1600" dirty="0">
                <a:latin typeface="+mn-lt"/>
              </a:rPr>
              <a:t> improvement when adding FCC-hh</a:t>
            </a:r>
            <a:endParaRPr lang="en-US" sz="1600" dirty="0">
              <a:latin typeface="+mn-lt"/>
            </a:endParaRPr>
          </a:p>
        </p:txBody>
      </p:sp>
      <p:sp>
        <p:nvSpPr>
          <p:cNvPr id="27" name="TextBox 26">
            <a:extLst>
              <a:ext uri="{FF2B5EF4-FFF2-40B4-BE49-F238E27FC236}">
                <a16:creationId xmlns:a16="http://schemas.microsoft.com/office/drawing/2014/main" id="{AC3A680C-6928-DE4F-989C-E063BA6C6B5C}"/>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Zooming into the Higgs sector with colliders</a:t>
            </a:r>
          </a:p>
        </p:txBody>
      </p:sp>
    </p:spTree>
    <p:extLst>
      <p:ext uri="{BB962C8B-B14F-4D97-AF65-F5344CB8AC3E}">
        <p14:creationId xmlns:p14="http://schemas.microsoft.com/office/powerpoint/2010/main" val="40881487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47</a:t>
            </a:fld>
            <a:endParaRPr lang="en-US" dirty="0">
              <a:solidFill>
                <a:prstClr val="black">
                  <a:tint val="75000"/>
                </a:prstClr>
              </a:solidFill>
              <a:latin typeface="Calibri"/>
              <a:ea typeface="+mn-ea"/>
              <a:cs typeface="+mn-cs"/>
            </a:endParaRPr>
          </a:p>
        </p:txBody>
      </p:sp>
      <p:sp>
        <p:nvSpPr>
          <p:cNvPr id="10" name="TextBox 9">
            <a:extLst>
              <a:ext uri="{FF2B5EF4-FFF2-40B4-BE49-F238E27FC236}">
                <a16:creationId xmlns:a16="http://schemas.microsoft.com/office/drawing/2014/main" id="{03A1411F-961F-2845-9DEC-7490574A9B0B}"/>
              </a:ext>
            </a:extLst>
          </p:cNvPr>
          <p:cNvSpPr txBox="1"/>
          <p:nvPr/>
        </p:nvSpPr>
        <p:spPr>
          <a:xfrm>
            <a:off x="0" y="4890551"/>
            <a:ext cx="2217274" cy="230832"/>
          </a:xfrm>
          <a:prstGeom prst="rect">
            <a:avLst/>
          </a:prstGeom>
          <a:noFill/>
        </p:spPr>
        <p:txBody>
          <a:bodyPr wrap="none" rtlCol="0">
            <a:spAutoFit/>
          </a:bodyPr>
          <a:lstStyle/>
          <a:p>
            <a:r>
              <a:rPr lang="en-GB" sz="900" dirty="0">
                <a:solidFill>
                  <a:schemeClr val="accent6">
                    <a:lumMod val="75000"/>
                  </a:schemeClr>
                </a:solidFill>
                <a:latin typeface="Century Schoolbook" panose="02040604050505020304" pitchFamily="18" charset="0"/>
              </a:rPr>
              <a:t>[J. de Blas et al., JHEP 01 (2020) 139]</a:t>
            </a:r>
            <a:endParaRPr lang="en-BE" sz="900" dirty="0">
              <a:solidFill>
                <a:schemeClr val="accent6">
                  <a:lumMod val="75000"/>
                </a:schemeClr>
              </a:solidFill>
              <a:latin typeface="Century Schoolbook" panose="02040604050505020304" pitchFamily="18" charset="0"/>
            </a:endParaRPr>
          </a:p>
        </p:txBody>
      </p:sp>
      <p:pic>
        <p:nvPicPr>
          <p:cNvPr id="5" name="Picture 4">
            <a:extLst>
              <a:ext uri="{FF2B5EF4-FFF2-40B4-BE49-F238E27FC236}">
                <a16:creationId xmlns:a16="http://schemas.microsoft.com/office/drawing/2014/main" id="{BF8FDAB6-8975-564F-857C-1D0D648485FA}"/>
              </a:ext>
            </a:extLst>
          </p:cNvPr>
          <p:cNvPicPr>
            <a:picLocks noChangeAspect="1"/>
          </p:cNvPicPr>
          <p:nvPr/>
        </p:nvPicPr>
        <p:blipFill>
          <a:blip r:embed="rId3"/>
          <a:stretch>
            <a:fillRect/>
          </a:stretch>
        </p:blipFill>
        <p:spPr>
          <a:xfrm>
            <a:off x="436045" y="1075016"/>
            <a:ext cx="4212155" cy="3858934"/>
          </a:xfrm>
          <a:prstGeom prst="rect">
            <a:avLst/>
          </a:prstGeom>
        </p:spPr>
      </p:pic>
      <p:sp>
        <p:nvSpPr>
          <p:cNvPr id="7" name="Rectangle 6">
            <a:extLst>
              <a:ext uri="{FF2B5EF4-FFF2-40B4-BE49-F238E27FC236}">
                <a16:creationId xmlns:a16="http://schemas.microsoft.com/office/drawing/2014/main" id="{1EA0ED95-1E92-9145-9482-A40148D30F2F}"/>
              </a:ext>
            </a:extLst>
          </p:cNvPr>
          <p:cNvSpPr/>
          <p:nvPr/>
        </p:nvSpPr>
        <p:spPr>
          <a:xfrm>
            <a:off x="1096466" y="1645682"/>
            <a:ext cx="427533" cy="3059668"/>
          </a:xfrm>
          <a:prstGeom prst="rect">
            <a:avLst/>
          </a:prstGeom>
          <a:solidFill>
            <a:srgbClr val="F8CBAD">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ectangle 15">
            <a:extLst>
              <a:ext uri="{FF2B5EF4-FFF2-40B4-BE49-F238E27FC236}">
                <a16:creationId xmlns:a16="http://schemas.microsoft.com/office/drawing/2014/main" id="{7A19027C-DD9A-1B4B-8816-41825E0E9403}"/>
              </a:ext>
            </a:extLst>
          </p:cNvPr>
          <p:cNvSpPr/>
          <p:nvPr/>
        </p:nvSpPr>
        <p:spPr>
          <a:xfrm>
            <a:off x="1820369" y="1643450"/>
            <a:ext cx="419100" cy="3059668"/>
          </a:xfrm>
          <a:prstGeom prst="rect">
            <a:avLst/>
          </a:prstGeom>
          <a:solidFill>
            <a:srgbClr val="F8CBAD">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Rectangle 16">
            <a:extLst>
              <a:ext uri="{FF2B5EF4-FFF2-40B4-BE49-F238E27FC236}">
                <a16:creationId xmlns:a16="http://schemas.microsoft.com/office/drawing/2014/main" id="{79BFAD3E-BD0F-3540-913D-304DFE0C7EBA}"/>
              </a:ext>
            </a:extLst>
          </p:cNvPr>
          <p:cNvSpPr/>
          <p:nvPr/>
        </p:nvSpPr>
        <p:spPr>
          <a:xfrm>
            <a:off x="2561212" y="1651516"/>
            <a:ext cx="419100" cy="3059668"/>
          </a:xfrm>
          <a:prstGeom prst="rect">
            <a:avLst/>
          </a:prstGeom>
          <a:solidFill>
            <a:srgbClr val="F8CBAD">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18">
            <a:extLst>
              <a:ext uri="{FF2B5EF4-FFF2-40B4-BE49-F238E27FC236}">
                <a16:creationId xmlns:a16="http://schemas.microsoft.com/office/drawing/2014/main" id="{BDEB42FF-BFF9-5D43-A743-364A442C8839}"/>
              </a:ext>
            </a:extLst>
          </p:cNvPr>
          <p:cNvSpPr/>
          <p:nvPr/>
        </p:nvSpPr>
        <p:spPr>
          <a:xfrm>
            <a:off x="3505199" y="1651516"/>
            <a:ext cx="419100" cy="3059668"/>
          </a:xfrm>
          <a:prstGeom prst="rect">
            <a:avLst/>
          </a:prstGeom>
          <a:solidFill>
            <a:srgbClr val="F8CBAD">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Rectangle 19">
            <a:extLst>
              <a:ext uri="{FF2B5EF4-FFF2-40B4-BE49-F238E27FC236}">
                <a16:creationId xmlns:a16="http://schemas.microsoft.com/office/drawing/2014/main" id="{C8BCE5D4-AB12-1B4B-9722-2D02440C044F}"/>
              </a:ext>
            </a:extLst>
          </p:cNvPr>
          <p:cNvSpPr/>
          <p:nvPr/>
        </p:nvSpPr>
        <p:spPr>
          <a:xfrm>
            <a:off x="1524000" y="1581150"/>
            <a:ext cx="304800" cy="3200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1" name="Rectangle 20">
            <a:extLst>
              <a:ext uri="{FF2B5EF4-FFF2-40B4-BE49-F238E27FC236}">
                <a16:creationId xmlns:a16="http://schemas.microsoft.com/office/drawing/2014/main" id="{460CD743-1234-7943-9371-67A77F044D57}"/>
              </a:ext>
            </a:extLst>
          </p:cNvPr>
          <p:cNvSpPr/>
          <p:nvPr/>
        </p:nvSpPr>
        <p:spPr>
          <a:xfrm>
            <a:off x="2239468" y="1581150"/>
            <a:ext cx="304800" cy="3200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2" name="Rectangle 21">
            <a:extLst>
              <a:ext uri="{FF2B5EF4-FFF2-40B4-BE49-F238E27FC236}">
                <a16:creationId xmlns:a16="http://schemas.microsoft.com/office/drawing/2014/main" id="{E9FD7848-F8B4-474E-8BBA-EBE01C5005BD}"/>
              </a:ext>
            </a:extLst>
          </p:cNvPr>
          <p:cNvSpPr/>
          <p:nvPr/>
        </p:nvSpPr>
        <p:spPr>
          <a:xfrm>
            <a:off x="2980312" y="1581150"/>
            <a:ext cx="524887" cy="3200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5" name="TextBox 24">
            <a:extLst>
              <a:ext uri="{FF2B5EF4-FFF2-40B4-BE49-F238E27FC236}">
                <a16:creationId xmlns:a16="http://schemas.microsoft.com/office/drawing/2014/main" id="{D98BBC56-B819-8045-A457-91DD046914E1}"/>
              </a:ext>
            </a:extLst>
          </p:cNvPr>
          <p:cNvSpPr txBox="1"/>
          <p:nvPr/>
        </p:nvSpPr>
        <p:spPr>
          <a:xfrm>
            <a:off x="990600" y="662982"/>
            <a:ext cx="3352800" cy="584775"/>
          </a:xfrm>
          <a:prstGeom prst="rect">
            <a:avLst/>
          </a:prstGeom>
          <a:noFill/>
        </p:spPr>
        <p:txBody>
          <a:bodyPr wrap="square" rtlCol="0">
            <a:spAutoFit/>
          </a:bodyPr>
          <a:lstStyle/>
          <a:p>
            <a:pPr algn="ctr"/>
            <a:r>
              <a:rPr lang="en-GB" sz="1600" dirty="0">
                <a:latin typeface="+mn-lt"/>
              </a:rPr>
              <a:t>Comparable improvement from </a:t>
            </a:r>
          </a:p>
          <a:p>
            <a:pPr algn="ctr"/>
            <a:r>
              <a:rPr lang="en-GB" sz="1600" dirty="0">
                <a:latin typeface="+mn-lt"/>
              </a:rPr>
              <a:t>HL-LHC to </a:t>
            </a:r>
            <a:r>
              <a:rPr lang="en-GB" sz="1600" dirty="0" err="1">
                <a:latin typeface="+mn-lt"/>
              </a:rPr>
              <a:t>e</a:t>
            </a:r>
            <a:r>
              <a:rPr lang="en-GB" sz="1600" baseline="30000" dirty="0" err="1">
                <a:latin typeface="+mn-lt"/>
              </a:rPr>
              <a:t>+</a:t>
            </a:r>
            <a:r>
              <a:rPr lang="en-GB" sz="1600" dirty="0" err="1">
                <a:latin typeface="+mn-lt"/>
              </a:rPr>
              <a:t>e</a:t>
            </a:r>
            <a:r>
              <a:rPr lang="en-GB" sz="1600" baseline="30000" dirty="0">
                <a:latin typeface="+mn-lt"/>
              </a:rPr>
              <a:t>-</a:t>
            </a:r>
            <a:r>
              <a:rPr lang="en-GB" sz="1600" dirty="0">
                <a:latin typeface="+mn-lt"/>
              </a:rPr>
              <a:t> Higgs Factories</a:t>
            </a:r>
          </a:p>
        </p:txBody>
      </p:sp>
      <p:pic>
        <p:nvPicPr>
          <p:cNvPr id="14" name="Picture 13">
            <a:extLst>
              <a:ext uri="{FF2B5EF4-FFF2-40B4-BE49-F238E27FC236}">
                <a16:creationId xmlns:a16="http://schemas.microsoft.com/office/drawing/2014/main" id="{ABB5CCD1-0613-E449-80A4-1D92266B1CCF}"/>
              </a:ext>
            </a:extLst>
          </p:cNvPr>
          <p:cNvPicPr>
            <a:picLocks noChangeAspect="1"/>
          </p:cNvPicPr>
          <p:nvPr/>
        </p:nvPicPr>
        <p:blipFill>
          <a:blip r:embed="rId3"/>
          <a:stretch>
            <a:fillRect/>
          </a:stretch>
        </p:blipFill>
        <p:spPr>
          <a:xfrm>
            <a:off x="4798454" y="1049057"/>
            <a:ext cx="4212155" cy="3858934"/>
          </a:xfrm>
          <a:prstGeom prst="rect">
            <a:avLst/>
          </a:prstGeom>
        </p:spPr>
      </p:pic>
      <p:sp>
        <p:nvSpPr>
          <p:cNvPr id="15" name="Rectangle 14">
            <a:extLst>
              <a:ext uri="{FF2B5EF4-FFF2-40B4-BE49-F238E27FC236}">
                <a16:creationId xmlns:a16="http://schemas.microsoft.com/office/drawing/2014/main" id="{9C70A48F-798B-B64D-9119-19D59F9777E7}"/>
              </a:ext>
            </a:extLst>
          </p:cNvPr>
          <p:cNvSpPr/>
          <p:nvPr/>
        </p:nvSpPr>
        <p:spPr>
          <a:xfrm>
            <a:off x="5429209" y="1625557"/>
            <a:ext cx="2142112" cy="3059668"/>
          </a:xfrm>
          <a:prstGeom prst="rect">
            <a:avLst/>
          </a:prstGeom>
          <a:solidFill>
            <a:srgbClr val="F8CBAD">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3" name="Rectangle 22">
            <a:extLst>
              <a:ext uri="{FF2B5EF4-FFF2-40B4-BE49-F238E27FC236}">
                <a16:creationId xmlns:a16="http://schemas.microsoft.com/office/drawing/2014/main" id="{CE845E45-396C-B04F-942E-082B7ABB9B69}"/>
              </a:ext>
            </a:extLst>
          </p:cNvPr>
          <p:cNvSpPr/>
          <p:nvPr/>
        </p:nvSpPr>
        <p:spPr>
          <a:xfrm>
            <a:off x="7571321" y="1555191"/>
            <a:ext cx="753488" cy="3200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6" name="TextBox 25">
            <a:extLst>
              <a:ext uri="{FF2B5EF4-FFF2-40B4-BE49-F238E27FC236}">
                <a16:creationId xmlns:a16="http://schemas.microsoft.com/office/drawing/2014/main" id="{55EF586D-1FAE-E34C-A0CF-AD50A5DA41CC}"/>
              </a:ext>
            </a:extLst>
          </p:cNvPr>
          <p:cNvSpPr txBox="1"/>
          <p:nvPr/>
        </p:nvSpPr>
        <p:spPr>
          <a:xfrm>
            <a:off x="5004670" y="785396"/>
            <a:ext cx="4063130" cy="338554"/>
          </a:xfrm>
          <a:prstGeom prst="rect">
            <a:avLst/>
          </a:prstGeom>
          <a:noFill/>
        </p:spPr>
        <p:txBody>
          <a:bodyPr wrap="square" rtlCol="0">
            <a:spAutoFit/>
          </a:bodyPr>
          <a:lstStyle/>
          <a:p>
            <a:pPr algn="ctr"/>
            <a:r>
              <a:rPr lang="en-US" sz="1600" dirty="0">
                <a:latin typeface="+mn-lt"/>
              </a:rPr>
              <a:t>Large</a:t>
            </a:r>
            <a:r>
              <a:rPr lang="en-BE" sz="1600" dirty="0">
                <a:latin typeface="+mn-lt"/>
              </a:rPr>
              <a:t> improvement when adding FCC-hh</a:t>
            </a:r>
            <a:endParaRPr lang="en-US" sz="1600" dirty="0">
              <a:latin typeface="+mn-lt"/>
            </a:endParaRPr>
          </a:p>
        </p:txBody>
      </p:sp>
      <p:sp>
        <p:nvSpPr>
          <p:cNvPr id="27" name="TextBox 26">
            <a:extLst>
              <a:ext uri="{FF2B5EF4-FFF2-40B4-BE49-F238E27FC236}">
                <a16:creationId xmlns:a16="http://schemas.microsoft.com/office/drawing/2014/main" id="{DD82EC9E-6909-4D4D-A0FA-CF72C200B493}"/>
              </a:ext>
            </a:extLst>
          </p:cNvPr>
          <p:cNvSpPr txBox="1"/>
          <p:nvPr/>
        </p:nvSpPr>
        <p:spPr>
          <a:xfrm rot="20955447">
            <a:off x="2702954" y="2111134"/>
            <a:ext cx="4191000" cy="1200329"/>
          </a:xfrm>
          <a:prstGeom prst="rect">
            <a:avLst/>
          </a:prstGeom>
          <a:solidFill>
            <a:schemeClr val="accent2">
              <a:lumMod val="20000"/>
              <a:lumOff val="80000"/>
            </a:schemeClr>
          </a:solidFill>
          <a:ln w="38100">
            <a:solidFill>
              <a:srgbClr val="C00000"/>
            </a:solidFill>
          </a:ln>
        </p:spPr>
        <p:txBody>
          <a:bodyPr wrap="square" rtlCol="0">
            <a:spAutoFit/>
          </a:bodyPr>
          <a:lstStyle/>
          <a:p>
            <a:pPr algn="ctr"/>
            <a:r>
              <a:rPr lang="en-BE" dirty="0">
                <a:latin typeface="+mn-lt"/>
              </a:rPr>
              <a:t>complementarity between </a:t>
            </a:r>
          </a:p>
          <a:p>
            <a:pPr algn="ctr"/>
            <a:r>
              <a:rPr lang="en-BE" dirty="0">
                <a:solidFill>
                  <a:srgbClr val="C00000"/>
                </a:solidFill>
                <a:latin typeface="+mn-lt"/>
              </a:rPr>
              <a:t>e</a:t>
            </a:r>
            <a:r>
              <a:rPr lang="en-BE" baseline="30000" dirty="0">
                <a:solidFill>
                  <a:srgbClr val="C00000"/>
                </a:solidFill>
                <a:latin typeface="+mn-lt"/>
              </a:rPr>
              <a:t>+</a:t>
            </a:r>
            <a:r>
              <a:rPr lang="en-BE" dirty="0">
                <a:solidFill>
                  <a:srgbClr val="C00000"/>
                </a:solidFill>
                <a:latin typeface="+mn-lt"/>
              </a:rPr>
              <a:t>e</a:t>
            </a:r>
            <a:r>
              <a:rPr lang="en-BE" baseline="30000" dirty="0">
                <a:solidFill>
                  <a:srgbClr val="C00000"/>
                </a:solidFill>
                <a:latin typeface="+mn-lt"/>
              </a:rPr>
              <a:t>-</a:t>
            </a:r>
            <a:r>
              <a:rPr lang="en-BE" dirty="0">
                <a:solidFill>
                  <a:srgbClr val="C00000"/>
                </a:solidFill>
                <a:latin typeface="+mn-lt"/>
              </a:rPr>
              <a:t> Higgs Factories </a:t>
            </a:r>
          </a:p>
          <a:p>
            <a:pPr algn="ctr"/>
            <a:r>
              <a:rPr lang="en-BE" dirty="0">
                <a:solidFill>
                  <a:srgbClr val="C00000"/>
                </a:solidFill>
                <a:latin typeface="+mn-lt"/>
              </a:rPr>
              <a:t>and </a:t>
            </a:r>
          </a:p>
          <a:p>
            <a:pPr algn="ctr"/>
            <a:r>
              <a:rPr lang="en-GB" dirty="0">
                <a:solidFill>
                  <a:srgbClr val="C00000"/>
                </a:solidFill>
                <a:latin typeface="+mn-lt"/>
              </a:rPr>
              <a:t>h</a:t>
            </a:r>
            <a:r>
              <a:rPr lang="en-BE" dirty="0">
                <a:solidFill>
                  <a:srgbClr val="C00000"/>
                </a:solidFill>
                <a:latin typeface="+mn-lt"/>
              </a:rPr>
              <a:t>igh-energy proton colliders</a:t>
            </a:r>
          </a:p>
        </p:txBody>
      </p:sp>
      <p:sp>
        <p:nvSpPr>
          <p:cNvPr id="28" name="TextBox 27">
            <a:extLst>
              <a:ext uri="{FF2B5EF4-FFF2-40B4-BE49-F238E27FC236}">
                <a16:creationId xmlns:a16="http://schemas.microsoft.com/office/drawing/2014/main" id="{39A808AB-4F6A-584D-BC0F-993E63E9EC18}"/>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Zooming into the Higgs sector with colliders</a:t>
            </a:r>
          </a:p>
        </p:txBody>
      </p:sp>
    </p:spTree>
    <p:extLst>
      <p:ext uri="{BB962C8B-B14F-4D97-AF65-F5344CB8AC3E}">
        <p14:creationId xmlns:p14="http://schemas.microsoft.com/office/powerpoint/2010/main" val="34951310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48</a:t>
            </a:fld>
            <a:endParaRPr lang="en-US" dirty="0">
              <a:solidFill>
                <a:prstClr val="black">
                  <a:tint val="75000"/>
                </a:prstClr>
              </a:solidFill>
              <a:latin typeface="Calibri"/>
              <a:ea typeface="+mn-ea"/>
              <a:cs typeface="+mn-cs"/>
            </a:endParaRPr>
          </a:p>
        </p:txBody>
      </p:sp>
      <p:sp>
        <p:nvSpPr>
          <p:cNvPr id="9" name="TextBox 8">
            <a:extLst>
              <a:ext uri="{FF2B5EF4-FFF2-40B4-BE49-F238E27FC236}">
                <a16:creationId xmlns:a16="http://schemas.microsoft.com/office/drawing/2014/main" id="{9785D810-9C35-0B4B-AABE-73AD6DE02E17}"/>
              </a:ext>
            </a:extLst>
          </p:cNvPr>
          <p:cNvSpPr txBox="1"/>
          <p:nvPr/>
        </p:nvSpPr>
        <p:spPr>
          <a:xfrm>
            <a:off x="1600200" y="742950"/>
            <a:ext cx="5943600" cy="3970318"/>
          </a:xfrm>
          <a:prstGeom prst="rect">
            <a:avLst/>
          </a:prstGeom>
          <a:noFill/>
        </p:spPr>
        <p:txBody>
          <a:bodyPr wrap="square" rtlCol="0">
            <a:spAutoFit/>
          </a:bodyPr>
          <a:lstStyle/>
          <a:p>
            <a:pPr algn="ctr"/>
            <a:r>
              <a:rPr lang="en-US" dirty="0">
                <a:latin typeface="+mn-lt"/>
              </a:rPr>
              <a:t>Results </a:t>
            </a:r>
            <a:r>
              <a:rPr lang="en-BE" dirty="0">
                <a:latin typeface="+mn-lt"/>
              </a:rPr>
              <a:t>from a global EFT fit for FCC-hh </a:t>
            </a:r>
          </a:p>
          <a:p>
            <a:pPr algn="ctr"/>
            <a:r>
              <a:rPr lang="en-BE" dirty="0">
                <a:latin typeface="+mn-lt"/>
              </a:rPr>
              <a:t>with any of the four e</a:t>
            </a:r>
            <a:r>
              <a:rPr lang="en-BE" baseline="30000" dirty="0">
                <a:latin typeface="+mn-lt"/>
              </a:rPr>
              <a:t>+</a:t>
            </a:r>
            <a:r>
              <a:rPr lang="en-BE" dirty="0">
                <a:latin typeface="+mn-lt"/>
              </a:rPr>
              <a:t>e</a:t>
            </a:r>
            <a:r>
              <a:rPr lang="en-BE" baseline="30000" dirty="0">
                <a:latin typeface="+mn-lt"/>
              </a:rPr>
              <a:t>-</a:t>
            </a:r>
            <a:r>
              <a:rPr lang="en-BE" dirty="0">
                <a:latin typeface="+mn-lt"/>
              </a:rPr>
              <a:t> Higgs Factories proposed</a:t>
            </a:r>
          </a:p>
          <a:p>
            <a:pPr algn="ctr"/>
            <a:endParaRPr lang="en-BE" dirty="0">
              <a:latin typeface="+mn-lt"/>
            </a:endParaRPr>
          </a:p>
          <a:p>
            <a:pPr algn="ctr"/>
            <a:endParaRPr lang="en-BE" dirty="0">
              <a:latin typeface="+mn-lt"/>
            </a:endParaRPr>
          </a:p>
          <a:p>
            <a:pPr algn="ctr"/>
            <a:endParaRPr lang="en-BE" dirty="0">
              <a:latin typeface="+mn-lt"/>
            </a:endParaRPr>
          </a:p>
          <a:p>
            <a:pPr algn="ctr"/>
            <a:endParaRPr lang="en-BE" dirty="0">
              <a:latin typeface="+mn-lt"/>
            </a:endParaRPr>
          </a:p>
          <a:p>
            <a:pPr algn="ctr"/>
            <a:endParaRPr lang="en-BE" dirty="0">
              <a:latin typeface="+mn-lt"/>
            </a:endParaRPr>
          </a:p>
          <a:p>
            <a:pPr algn="ctr"/>
            <a:endParaRPr lang="en-BE" dirty="0">
              <a:latin typeface="+mn-lt"/>
            </a:endParaRPr>
          </a:p>
          <a:p>
            <a:pPr algn="ctr"/>
            <a:endParaRPr lang="en-BE" dirty="0">
              <a:latin typeface="+mn-lt"/>
            </a:endParaRPr>
          </a:p>
          <a:p>
            <a:pPr algn="ctr"/>
            <a:endParaRPr lang="en-BE" dirty="0">
              <a:latin typeface="+mn-lt"/>
            </a:endParaRPr>
          </a:p>
          <a:p>
            <a:pPr algn="ctr"/>
            <a:endParaRPr lang="en-BE" dirty="0">
              <a:latin typeface="+mn-lt"/>
            </a:endParaRPr>
          </a:p>
          <a:p>
            <a:pPr algn="ctr"/>
            <a:r>
              <a:rPr lang="en-BE" u="sng" dirty="0">
                <a:latin typeface="+mn-lt"/>
              </a:rPr>
              <a:t>Differences</a:t>
            </a:r>
            <a:r>
              <a:rPr lang="en-BE" dirty="0">
                <a:latin typeface="+mn-lt"/>
              </a:rPr>
              <a:t>: model independent total width </a:t>
            </a:r>
            <a:r>
              <a:rPr lang="en-BE" dirty="0">
                <a:latin typeface="Symbol" pitchFamily="2" charset="2"/>
              </a:rPr>
              <a:t>G</a:t>
            </a:r>
            <a:r>
              <a:rPr lang="en-BE" baseline="-25000" dirty="0">
                <a:latin typeface="+mn-lt"/>
              </a:rPr>
              <a:t>H</a:t>
            </a:r>
            <a:r>
              <a:rPr lang="en-BE" dirty="0">
                <a:latin typeface="+mn-lt"/>
              </a:rPr>
              <a:t> measured </a:t>
            </a:r>
          </a:p>
          <a:p>
            <a:pPr algn="ctr"/>
            <a:r>
              <a:rPr lang="en-BE" dirty="0">
                <a:latin typeface="+mn-lt"/>
              </a:rPr>
              <a:t>at circular (1.1%@FCC-ee) and linear (2.2%@ILC250) </a:t>
            </a:r>
          </a:p>
          <a:p>
            <a:pPr algn="ctr"/>
            <a:r>
              <a:rPr lang="en-BE" dirty="0">
                <a:latin typeface="+mn-lt"/>
              </a:rPr>
              <a:t>e</a:t>
            </a:r>
            <a:r>
              <a:rPr lang="en-BE" baseline="30000" dirty="0">
                <a:latin typeface="+mn-lt"/>
              </a:rPr>
              <a:t>+</a:t>
            </a:r>
            <a:r>
              <a:rPr lang="en-BE" dirty="0">
                <a:latin typeface="+mn-lt"/>
              </a:rPr>
              <a:t>e</a:t>
            </a:r>
            <a:r>
              <a:rPr lang="en-BE" baseline="30000" dirty="0">
                <a:latin typeface="+mn-lt"/>
              </a:rPr>
              <a:t>-</a:t>
            </a:r>
            <a:r>
              <a:rPr lang="en-BE" dirty="0">
                <a:latin typeface="+mn-lt"/>
              </a:rPr>
              <a:t> colliders is different</a:t>
            </a:r>
            <a:endParaRPr lang="en-US" dirty="0">
              <a:latin typeface="+mn-lt"/>
            </a:endParaRPr>
          </a:p>
        </p:txBody>
      </p:sp>
      <p:sp>
        <p:nvSpPr>
          <p:cNvPr id="10" name="TextBox 9">
            <a:extLst>
              <a:ext uri="{FF2B5EF4-FFF2-40B4-BE49-F238E27FC236}">
                <a16:creationId xmlns:a16="http://schemas.microsoft.com/office/drawing/2014/main" id="{03A1411F-961F-2845-9DEC-7490574A9B0B}"/>
              </a:ext>
            </a:extLst>
          </p:cNvPr>
          <p:cNvSpPr txBox="1"/>
          <p:nvPr/>
        </p:nvSpPr>
        <p:spPr>
          <a:xfrm>
            <a:off x="0" y="4890551"/>
            <a:ext cx="2217274" cy="230832"/>
          </a:xfrm>
          <a:prstGeom prst="rect">
            <a:avLst/>
          </a:prstGeom>
          <a:noFill/>
        </p:spPr>
        <p:txBody>
          <a:bodyPr wrap="none" rtlCol="0">
            <a:spAutoFit/>
          </a:bodyPr>
          <a:lstStyle/>
          <a:p>
            <a:r>
              <a:rPr lang="en-GB" sz="900" dirty="0">
                <a:solidFill>
                  <a:schemeClr val="accent6">
                    <a:lumMod val="75000"/>
                  </a:schemeClr>
                </a:solidFill>
                <a:latin typeface="Century Schoolbook" panose="02040604050505020304" pitchFamily="18" charset="0"/>
              </a:rPr>
              <a:t>[J. de Blas et al., JHEP 01 (2020) 139]</a:t>
            </a:r>
            <a:endParaRPr lang="en-BE" sz="900" dirty="0">
              <a:solidFill>
                <a:schemeClr val="accent6">
                  <a:lumMod val="75000"/>
                </a:schemeClr>
              </a:solidFill>
              <a:latin typeface="Century Schoolbook" panose="02040604050505020304" pitchFamily="18" charset="0"/>
            </a:endParaRPr>
          </a:p>
        </p:txBody>
      </p:sp>
      <p:pic>
        <p:nvPicPr>
          <p:cNvPr id="3" name="Picture 2">
            <a:extLst>
              <a:ext uri="{FF2B5EF4-FFF2-40B4-BE49-F238E27FC236}">
                <a16:creationId xmlns:a16="http://schemas.microsoft.com/office/drawing/2014/main" id="{A653C331-8627-C042-AB98-1A887CD746B3}"/>
              </a:ext>
            </a:extLst>
          </p:cNvPr>
          <p:cNvPicPr>
            <a:picLocks noChangeAspect="1"/>
          </p:cNvPicPr>
          <p:nvPr/>
        </p:nvPicPr>
        <p:blipFill>
          <a:blip r:embed="rId3"/>
          <a:stretch>
            <a:fillRect/>
          </a:stretch>
        </p:blipFill>
        <p:spPr>
          <a:xfrm>
            <a:off x="2201325" y="1581150"/>
            <a:ext cx="4809075" cy="2192149"/>
          </a:xfrm>
          <a:prstGeom prst="rect">
            <a:avLst/>
          </a:prstGeom>
        </p:spPr>
      </p:pic>
      <p:sp>
        <p:nvSpPr>
          <p:cNvPr id="4" name="Rounded Rectangle 3">
            <a:extLst>
              <a:ext uri="{FF2B5EF4-FFF2-40B4-BE49-F238E27FC236}">
                <a16:creationId xmlns:a16="http://schemas.microsoft.com/office/drawing/2014/main" id="{765F11D3-3CA2-FF4D-81D9-77504FC93A8D}"/>
              </a:ext>
            </a:extLst>
          </p:cNvPr>
          <p:cNvSpPr/>
          <p:nvPr/>
        </p:nvSpPr>
        <p:spPr>
          <a:xfrm>
            <a:off x="3124200" y="1581150"/>
            <a:ext cx="381000" cy="2286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ounded Rectangle 13">
            <a:extLst>
              <a:ext uri="{FF2B5EF4-FFF2-40B4-BE49-F238E27FC236}">
                <a16:creationId xmlns:a16="http://schemas.microsoft.com/office/drawing/2014/main" id="{CC28BF07-D305-4648-B98A-FC6F801E3272}"/>
              </a:ext>
            </a:extLst>
          </p:cNvPr>
          <p:cNvSpPr/>
          <p:nvPr/>
        </p:nvSpPr>
        <p:spPr>
          <a:xfrm>
            <a:off x="4183487" y="1581150"/>
            <a:ext cx="381000" cy="2286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ounded Rectangle 14">
            <a:extLst>
              <a:ext uri="{FF2B5EF4-FFF2-40B4-BE49-F238E27FC236}">
                <a16:creationId xmlns:a16="http://schemas.microsoft.com/office/drawing/2014/main" id="{694812E9-6629-6C4A-BF6C-D5585A81B612}"/>
              </a:ext>
            </a:extLst>
          </p:cNvPr>
          <p:cNvSpPr/>
          <p:nvPr/>
        </p:nvSpPr>
        <p:spPr>
          <a:xfrm>
            <a:off x="5210577" y="1581150"/>
            <a:ext cx="381000" cy="2286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xtBox 5">
            <a:extLst>
              <a:ext uri="{FF2B5EF4-FFF2-40B4-BE49-F238E27FC236}">
                <a16:creationId xmlns:a16="http://schemas.microsoft.com/office/drawing/2014/main" id="{11161C35-73DC-724A-BE25-B9C03AEEC4AA}"/>
              </a:ext>
            </a:extLst>
          </p:cNvPr>
          <p:cNvSpPr txBox="1"/>
          <p:nvPr/>
        </p:nvSpPr>
        <p:spPr>
          <a:xfrm>
            <a:off x="2532637" y="4580751"/>
            <a:ext cx="4230645" cy="461665"/>
          </a:xfrm>
          <a:prstGeom prst="rect">
            <a:avLst/>
          </a:prstGeom>
          <a:noFill/>
        </p:spPr>
        <p:txBody>
          <a:bodyPr wrap="none" rtlCol="0">
            <a:spAutoFit/>
          </a:bodyPr>
          <a:lstStyle/>
          <a:p>
            <a:pPr algn="ctr"/>
            <a:r>
              <a:rPr lang="en-BE" sz="1200" i="1" dirty="0">
                <a:solidFill>
                  <a:schemeClr val="bg2">
                    <a:lumMod val="50000"/>
                  </a:schemeClr>
                </a:solidFill>
                <a:latin typeface="+mn-lt"/>
              </a:rPr>
              <a:t>ILC @ 500 GeV would reach 1.1% </a:t>
            </a:r>
          </a:p>
          <a:p>
            <a:pPr algn="ctr"/>
            <a:r>
              <a:rPr lang="en-BE" sz="1200" i="1" dirty="0">
                <a:solidFill>
                  <a:srgbClr val="C00000"/>
                </a:solidFill>
                <a:latin typeface="+mn-lt"/>
              </a:rPr>
              <a:t>(the combination of 250 GeV and &gt;250 GeV e</a:t>
            </a:r>
            <a:r>
              <a:rPr lang="en-BE" sz="1200" i="1" baseline="30000" dirty="0">
                <a:solidFill>
                  <a:srgbClr val="C00000"/>
                </a:solidFill>
                <a:latin typeface="+mn-lt"/>
              </a:rPr>
              <a:t>+</a:t>
            </a:r>
            <a:r>
              <a:rPr lang="en-BE" sz="1200" i="1" dirty="0">
                <a:solidFill>
                  <a:srgbClr val="C00000"/>
                </a:solidFill>
                <a:latin typeface="+mn-lt"/>
              </a:rPr>
              <a:t>e</a:t>
            </a:r>
            <a:r>
              <a:rPr lang="en-BE" sz="1200" i="1" baseline="30000" dirty="0">
                <a:solidFill>
                  <a:srgbClr val="C00000"/>
                </a:solidFill>
                <a:latin typeface="+mn-lt"/>
              </a:rPr>
              <a:t>-</a:t>
            </a:r>
            <a:r>
              <a:rPr lang="en-BE" sz="1200" i="1" dirty="0">
                <a:solidFill>
                  <a:srgbClr val="C00000"/>
                </a:solidFill>
                <a:latin typeface="+mn-lt"/>
              </a:rPr>
              <a:t> data is relevant) </a:t>
            </a:r>
          </a:p>
        </p:txBody>
      </p:sp>
      <p:sp>
        <p:nvSpPr>
          <p:cNvPr id="7" name="Rounded Rectangle 6">
            <a:extLst>
              <a:ext uri="{FF2B5EF4-FFF2-40B4-BE49-F238E27FC236}">
                <a16:creationId xmlns:a16="http://schemas.microsoft.com/office/drawing/2014/main" id="{E18454F4-AAE6-9A4F-8CF2-C915486FCE4B}"/>
              </a:ext>
            </a:extLst>
          </p:cNvPr>
          <p:cNvSpPr/>
          <p:nvPr/>
        </p:nvSpPr>
        <p:spPr>
          <a:xfrm>
            <a:off x="6248400" y="1809750"/>
            <a:ext cx="381000" cy="1905000"/>
          </a:xfrm>
          <a:prstGeom prst="round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Rounded Rectangle 19">
            <a:extLst>
              <a:ext uri="{FF2B5EF4-FFF2-40B4-BE49-F238E27FC236}">
                <a16:creationId xmlns:a16="http://schemas.microsoft.com/office/drawing/2014/main" id="{B2BEB787-EBB1-654B-9C87-824822391A6A}"/>
              </a:ext>
            </a:extLst>
          </p:cNvPr>
          <p:cNvSpPr/>
          <p:nvPr/>
        </p:nvSpPr>
        <p:spPr>
          <a:xfrm>
            <a:off x="6172200" y="1581150"/>
            <a:ext cx="547353" cy="2286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1" name="TextBox 20">
            <a:extLst>
              <a:ext uri="{FF2B5EF4-FFF2-40B4-BE49-F238E27FC236}">
                <a16:creationId xmlns:a16="http://schemas.microsoft.com/office/drawing/2014/main" id="{AB12F0C0-745E-F440-9955-8C6606C1207B}"/>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Zooming into the Higgs sector with colliders</a:t>
            </a:r>
          </a:p>
        </p:txBody>
      </p:sp>
    </p:spTree>
    <p:extLst>
      <p:ext uri="{BB962C8B-B14F-4D97-AF65-F5344CB8AC3E}">
        <p14:creationId xmlns:p14="http://schemas.microsoft.com/office/powerpoint/2010/main" val="30335705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49</a:t>
            </a:fld>
            <a:endParaRPr lang="en-US" dirty="0">
              <a:solidFill>
                <a:prstClr val="black">
                  <a:tint val="75000"/>
                </a:prstClr>
              </a:solidFill>
              <a:latin typeface="Calibri"/>
              <a:ea typeface="+mn-ea"/>
              <a:cs typeface="+mn-cs"/>
            </a:endParaRPr>
          </a:p>
        </p:txBody>
      </p:sp>
      <p:sp>
        <p:nvSpPr>
          <p:cNvPr id="10" name="TextBox 9">
            <a:extLst>
              <a:ext uri="{FF2B5EF4-FFF2-40B4-BE49-F238E27FC236}">
                <a16:creationId xmlns:a16="http://schemas.microsoft.com/office/drawing/2014/main" id="{03A1411F-961F-2845-9DEC-7490574A9B0B}"/>
              </a:ext>
            </a:extLst>
          </p:cNvPr>
          <p:cNvSpPr txBox="1"/>
          <p:nvPr/>
        </p:nvSpPr>
        <p:spPr>
          <a:xfrm>
            <a:off x="0" y="4890551"/>
            <a:ext cx="2217274" cy="230832"/>
          </a:xfrm>
          <a:prstGeom prst="rect">
            <a:avLst/>
          </a:prstGeom>
          <a:noFill/>
        </p:spPr>
        <p:txBody>
          <a:bodyPr wrap="none" rtlCol="0">
            <a:spAutoFit/>
          </a:bodyPr>
          <a:lstStyle/>
          <a:p>
            <a:r>
              <a:rPr lang="en-GB" sz="900" dirty="0">
                <a:solidFill>
                  <a:schemeClr val="accent6">
                    <a:lumMod val="75000"/>
                  </a:schemeClr>
                </a:solidFill>
                <a:latin typeface="Century Schoolbook" panose="02040604050505020304" pitchFamily="18" charset="0"/>
              </a:rPr>
              <a:t>[J. de Blas et al., JHEP 01 (2020) 139]</a:t>
            </a:r>
            <a:endParaRPr lang="en-BE" sz="900" dirty="0">
              <a:solidFill>
                <a:schemeClr val="accent6">
                  <a:lumMod val="75000"/>
                </a:schemeClr>
              </a:solidFill>
              <a:latin typeface="Century Schoolbook" panose="02040604050505020304" pitchFamily="18" charset="0"/>
            </a:endParaRPr>
          </a:p>
        </p:txBody>
      </p:sp>
      <p:pic>
        <p:nvPicPr>
          <p:cNvPr id="3" name="Picture 2">
            <a:extLst>
              <a:ext uri="{FF2B5EF4-FFF2-40B4-BE49-F238E27FC236}">
                <a16:creationId xmlns:a16="http://schemas.microsoft.com/office/drawing/2014/main" id="{A653C331-8627-C042-AB98-1A887CD746B3}"/>
              </a:ext>
            </a:extLst>
          </p:cNvPr>
          <p:cNvPicPr>
            <a:picLocks noChangeAspect="1"/>
          </p:cNvPicPr>
          <p:nvPr/>
        </p:nvPicPr>
        <p:blipFill>
          <a:blip r:embed="rId3"/>
          <a:stretch>
            <a:fillRect/>
          </a:stretch>
        </p:blipFill>
        <p:spPr>
          <a:xfrm>
            <a:off x="2201325" y="1581150"/>
            <a:ext cx="4809075" cy="2192149"/>
          </a:xfrm>
          <a:prstGeom prst="rect">
            <a:avLst/>
          </a:prstGeom>
        </p:spPr>
      </p:pic>
      <p:sp>
        <p:nvSpPr>
          <p:cNvPr id="4" name="Rounded Rectangle 3">
            <a:extLst>
              <a:ext uri="{FF2B5EF4-FFF2-40B4-BE49-F238E27FC236}">
                <a16:creationId xmlns:a16="http://schemas.microsoft.com/office/drawing/2014/main" id="{765F11D3-3CA2-FF4D-81D9-77504FC93A8D}"/>
              </a:ext>
            </a:extLst>
          </p:cNvPr>
          <p:cNvSpPr/>
          <p:nvPr/>
        </p:nvSpPr>
        <p:spPr>
          <a:xfrm>
            <a:off x="3124200" y="1581150"/>
            <a:ext cx="381000" cy="2286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ounded Rectangle 13">
            <a:extLst>
              <a:ext uri="{FF2B5EF4-FFF2-40B4-BE49-F238E27FC236}">
                <a16:creationId xmlns:a16="http://schemas.microsoft.com/office/drawing/2014/main" id="{CC28BF07-D305-4648-B98A-FC6F801E3272}"/>
              </a:ext>
            </a:extLst>
          </p:cNvPr>
          <p:cNvSpPr/>
          <p:nvPr/>
        </p:nvSpPr>
        <p:spPr>
          <a:xfrm>
            <a:off x="4183487" y="1581150"/>
            <a:ext cx="381000" cy="2286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ounded Rectangle 14">
            <a:extLst>
              <a:ext uri="{FF2B5EF4-FFF2-40B4-BE49-F238E27FC236}">
                <a16:creationId xmlns:a16="http://schemas.microsoft.com/office/drawing/2014/main" id="{694812E9-6629-6C4A-BF6C-D5585A81B612}"/>
              </a:ext>
            </a:extLst>
          </p:cNvPr>
          <p:cNvSpPr/>
          <p:nvPr/>
        </p:nvSpPr>
        <p:spPr>
          <a:xfrm>
            <a:off x="5210577" y="1581150"/>
            <a:ext cx="381000" cy="2286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extBox 1">
            <a:extLst>
              <a:ext uri="{FF2B5EF4-FFF2-40B4-BE49-F238E27FC236}">
                <a16:creationId xmlns:a16="http://schemas.microsoft.com/office/drawing/2014/main" id="{BCBFDA49-17E4-5743-B293-3821270BE5C3}"/>
              </a:ext>
            </a:extLst>
          </p:cNvPr>
          <p:cNvSpPr txBox="1"/>
          <p:nvPr/>
        </p:nvSpPr>
        <p:spPr>
          <a:xfrm>
            <a:off x="78903" y="2236902"/>
            <a:ext cx="2054697" cy="461665"/>
          </a:xfrm>
          <a:prstGeom prst="rect">
            <a:avLst/>
          </a:prstGeom>
          <a:solidFill>
            <a:schemeClr val="accent5">
              <a:lumMod val="20000"/>
              <a:lumOff val="80000"/>
            </a:schemeClr>
          </a:solidFill>
          <a:ln w="28575">
            <a:solidFill>
              <a:srgbClr val="0070C0"/>
            </a:solidFill>
          </a:ln>
        </p:spPr>
        <p:txBody>
          <a:bodyPr wrap="square" rtlCol="0">
            <a:spAutoFit/>
          </a:bodyPr>
          <a:lstStyle/>
          <a:p>
            <a:r>
              <a:rPr lang="en-GB" sz="1200" dirty="0">
                <a:solidFill>
                  <a:schemeClr val="accent5">
                    <a:lumMod val="75000"/>
                  </a:schemeClr>
                </a:solidFill>
                <a:latin typeface="+mn-lt"/>
              </a:rPr>
              <a:t>r</a:t>
            </a:r>
            <a:r>
              <a:rPr lang="en-BE" sz="1200" dirty="0">
                <a:solidFill>
                  <a:schemeClr val="accent5">
                    <a:lumMod val="75000"/>
                  </a:schemeClr>
                </a:solidFill>
                <a:latin typeface="+mn-lt"/>
              </a:rPr>
              <a:t>eminder: today’s </a:t>
            </a:r>
            <a:r>
              <a:rPr lang="en-GB" sz="1200" dirty="0">
                <a:solidFill>
                  <a:schemeClr val="accent5">
                    <a:lumMod val="75000"/>
                  </a:schemeClr>
                </a:solidFill>
                <a:latin typeface="+mn-lt"/>
              </a:rPr>
              <a:t>uncertainty on </a:t>
            </a:r>
            <a:r>
              <a:rPr lang="en-GB" sz="1200" dirty="0">
                <a:solidFill>
                  <a:schemeClr val="accent5">
                    <a:lumMod val="75000"/>
                  </a:schemeClr>
                </a:solidFill>
                <a:latin typeface="Symbol" pitchFamily="2" charset="2"/>
              </a:rPr>
              <a:t>k</a:t>
            </a:r>
            <a:r>
              <a:rPr lang="en-BE" sz="1200" baseline="-25000" dirty="0">
                <a:solidFill>
                  <a:schemeClr val="accent5">
                    <a:lumMod val="75000"/>
                  </a:schemeClr>
                </a:solidFill>
                <a:latin typeface="Symbol" pitchFamily="2" charset="2"/>
              </a:rPr>
              <a:t>m</a:t>
            </a:r>
            <a:r>
              <a:rPr lang="en-BE" sz="1200" dirty="0">
                <a:solidFill>
                  <a:schemeClr val="accent5">
                    <a:lumMod val="75000"/>
                  </a:schemeClr>
                </a:solidFill>
                <a:latin typeface="+mn-lt"/>
              </a:rPr>
              <a:t> is ∼20-25%</a:t>
            </a:r>
          </a:p>
        </p:txBody>
      </p:sp>
      <p:cxnSp>
        <p:nvCxnSpPr>
          <p:cNvPr id="7" name="Curved Connector 6">
            <a:extLst>
              <a:ext uri="{FF2B5EF4-FFF2-40B4-BE49-F238E27FC236}">
                <a16:creationId xmlns:a16="http://schemas.microsoft.com/office/drawing/2014/main" id="{576068DE-3566-F841-BF1D-92A1779A16CF}"/>
              </a:ext>
            </a:extLst>
          </p:cNvPr>
          <p:cNvCxnSpPr>
            <a:cxnSpLocks/>
            <a:stCxn id="2" idx="2"/>
          </p:cNvCxnSpPr>
          <p:nvPr/>
        </p:nvCxnSpPr>
        <p:spPr>
          <a:xfrm rot="16200000" flipH="1">
            <a:off x="1492833" y="2311986"/>
            <a:ext cx="406582" cy="1179744"/>
          </a:xfrm>
          <a:prstGeom prst="curved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9B9371E-8C95-CC4C-81DE-96C50D694654}"/>
              </a:ext>
            </a:extLst>
          </p:cNvPr>
          <p:cNvSpPr txBox="1"/>
          <p:nvPr/>
        </p:nvSpPr>
        <p:spPr>
          <a:xfrm>
            <a:off x="0" y="2036118"/>
            <a:ext cx="2249334" cy="230832"/>
          </a:xfrm>
          <a:prstGeom prst="rect">
            <a:avLst/>
          </a:prstGeom>
          <a:noFill/>
        </p:spPr>
        <p:txBody>
          <a:bodyPr wrap="none" rtlCol="0">
            <a:spAutoFit/>
          </a:bodyPr>
          <a:lstStyle/>
          <a:p>
            <a:r>
              <a:rPr lang="en-BE" sz="900" dirty="0">
                <a:solidFill>
                  <a:schemeClr val="accent6">
                    <a:lumMod val="75000"/>
                  </a:schemeClr>
                </a:solidFill>
              </a:rPr>
              <a:t>K. Jacobs (ATLAS) &amp; R. Carlin (CMS)</a:t>
            </a:r>
          </a:p>
        </p:txBody>
      </p:sp>
      <p:sp>
        <p:nvSpPr>
          <p:cNvPr id="25" name="Rounded Rectangle 24">
            <a:extLst>
              <a:ext uri="{FF2B5EF4-FFF2-40B4-BE49-F238E27FC236}">
                <a16:creationId xmlns:a16="http://schemas.microsoft.com/office/drawing/2014/main" id="{4DD30D09-9F4A-2D4E-A75B-7D12F1096275}"/>
              </a:ext>
            </a:extLst>
          </p:cNvPr>
          <p:cNvSpPr/>
          <p:nvPr/>
        </p:nvSpPr>
        <p:spPr>
          <a:xfrm>
            <a:off x="6248400" y="1809750"/>
            <a:ext cx="381000" cy="1905000"/>
          </a:xfrm>
          <a:prstGeom prst="round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6" name="Rounded Rectangle 25">
            <a:extLst>
              <a:ext uri="{FF2B5EF4-FFF2-40B4-BE49-F238E27FC236}">
                <a16:creationId xmlns:a16="http://schemas.microsoft.com/office/drawing/2014/main" id="{6FF55161-0B72-2A47-960E-9A1C6597C4B9}"/>
              </a:ext>
            </a:extLst>
          </p:cNvPr>
          <p:cNvSpPr/>
          <p:nvPr/>
        </p:nvSpPr>
        <p:spPr>
          <a:xfrm>
            <a:off x="6172200" y="1581150"/>
            <a:ext cx="547353" cy="2286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7" name="Rounded Rectangle 26">
            <a:extLst>
              <a:ext uri="{FF2B5EF4-FFF2-40B4-BE49-F238E27FC236}">
                <a16:creationId xmlns:a16="http://schemas.microsoft.com/office/drawing/2014/main" id="{74739897-DF33-B943-BAC4-09307E2D957E}"/>
              </a:ext>
            </a:extLst>
          </p:cNvPr>
          <p:cNvSpPr/>
          <p:nvPr/>
        </p:nvSpPr>
        <p:spPr>
          <a:xfrm>
            <a:off x="2133600" y="3028948"/>
            <a:ext cx="4648200" cy="203019"/>
          </a:xfrm>
          <a:prstGeom prst="round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TextBox 27">
            <a:extLst>
              <a:ext uri="{FF2B5EF4-FFF2-40B4-BE49-F238E27FC236}">
                <a16:creationId xmlns:a16="http://schemas.microsoft.com/office/drawing/2014/main" id="{9E8EF3F3-55B8-654F-B530-3C8A156A3B1F}"/>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Zooming into the Higgs sector with colliders</a:t>
            </a:r>
          </a:p>
        </p:txBody>
      </p:sp>
      <p:sp>
        <p:nvSpPr>
          <p:cNvPr id="29" name="TextBox 28">
            <a:extLst>
              <a:ext uri="{FF2B5EF4-FFF2-40B4-BE49-F238E27FC236}">
                <a16:creationId xmlns:a16="http://schemas.microsoft.com/office/drawing/2014/main" id="{F2707CD6-8639-754B-B6B7-2104F066085A}"/>
              </a:ext>
            </a:extLst>
          </p:cNvPr>
          <p:cNvSpPr txBox="1"/>
          <p:nvPr/>
        </p:nvSpPr>
        <p:spPr>
          <a:xfrm>
            <a:off x="2531547" y="4580751"/>
            <a:ext cx="4232825" cy="461665"/>
          </a:xfrm>
          <a:prstGeom prst="rect">
            <a:avLst/>
          </a:prstGeom>
          <a:noFill/>
        </p:spPr>
        <p:txBody>
          <a:bodyPr wrap="none" rtlCol="0">
            <a:spAutoFit/>
          </a:bodyPr>
          <a:lstStyle/>
          <a:p>
            <a:pPr algn="ctr"/>
            <a:r>
              <a:rPr lang="en-BE" sz="1200" i="1" dirty="0">
                <a:solidFill>
                  <a:schemeClr val="bg2">
                    <a:lumMod val="50000"/>
                  </a:schemeClr>
                </a:solidFill>
                <a:latin typeface="+mn-lt"/>
              </a:rPr>
              <a:t>ILC @ 500 GeV would reach 1.1% </a:t>
            </a:r>
          </a:p>
          <a:p>
            <a:pPr algn="ctr"/>
            <a:r>
              <a:rPr lang="en-BE" sz="1200" i="1" dirty="0">
                <a:solidFill>
                  <a:srgbClr val="C00000"/>
                </a:solidFill>
                <a:latin typeface="+mn-lt"/>
              </a:rPr>
              <a:t>(the combination of 250 GeV and &gt;250 GeV e</a:t>
            </a:r>
            <a:r>
              <a:rPr lang="en-BE" sz="1200" i="1" baseline="30000" dirty="0">
                <a:solidFill>
                  <a:srgbClr val="C00000"/>
                </a:solidFill>
                <a:latin typeface="+mn-lt"/>
              </a:rPr>
              <a:t>+</a:t>
            </a:r>
            <a:r>
              <a:rPr lang="en-BE" sz="1200" i="1" dirty="0">
                <a:solidFill>
                  <a:srgbClr val="C00000"/>
                </a:solidFill>
                <a:latin typeface="+mn-lt"/>
              </a:rPr>
              <a:t>e</a:t>
            </a:r>
            <a:r>
              <a:rPr lang="en-BE" sz="1200" i="1" baseline="30000" dirty="0">
                <a:solidFill>
                  <a:srgbClr val="C00000"/>
                </a:solidFill>
                <a:latin typeface="+mn-lt"/>
              </a:rPr>
              <a:t>-</a:t>
            </a:r>
            <a:r>
              <a:rPr lang="en-BE" sz="1200" i="1" dirty="0">
                <a:solidFill>
                  <a:srgbClr val="C00000"/>
                </a:solidFill>
                <a:latin typeface="+mn-lt"/>
              </a:rPr>
              <a:t> data is relevant) </a:t>
            </a:r>
          </a:p>
        </p:txBody>
      </p:sp>
      <p:sp>
        <p:nvSpPr>
          <p:cNvPr id="30" name="TextBox 29">
            <a:extLst>
              <a:ext uri="{FF2B5EF4-FFF2-40B4-BE49-F238E27FC236}">
                <a16:creationId xmlns:a16="http://schemas.microsoft.com/office/drawing/2014/main" id="{B8BFD461-CBCF-2D4B-AB26-A3CD1A797B27}"/>
              </a:ext>
            </a:extLst>
          </p:cNvPr>
          <p:cNvSpPr txBox="1"/>
          <p:nvPr/>
        </p:nvSpPr>
        <p:spPr>
          <a:xfrm>
            <a:off x="1600200" y="742950"/>
            <a:ext cx="5943600" cy="3970318"/>
          </a:xfrm>
          <a:prstGeom prst="rect">
            <a:avLst/>
          </a:prstGeom>
          <a:noFill/>
        </p:spPr>
        <p:txBody>
          <a:bodyPr wrap="square" rtlCol="0">
            <a:spAutoFit/>
          </a:bodyPr>
          <a:lstStyle/>
          <a:p>
            <a:pPr algn="ctr"/>
            <a:r>
              <a:rPr lang="en-US" dirty="0">
                <a:latin typeface="+mn-lt"/>
              </a:rPr>
              <a:t>Results </a:t>
            </a:r>
            <a:r>
              <a:rPr lang="en-BE" dirty="0">
                <a:latin typeface="+mn-lt"/>
              </a:rPr>
              <a:t>from a global EFT fit for FCC-hh </a:t>
            </a:r>
          </a:p>
          <a:p>
            <a:pPr algn="ctr"/>
            <a:r>
              <a:rPr lang="en-BE" dirty="0">
                <a:latin typeface="+mn-lt"/>
              </a:rPr>
              <a:t>with any of the four e</a:t>
            </a:r>
            <a:r>
              <a:rPr lang="en-BE" baseline="30000" dirty="0">
                <a:latin typeface="+mn-lt"/>
              </a:rPr>
              <a:t>+</a:t>
            </a:r>
            <a:r>
              <a:rPr lang="en-BE" dirty="0">
                <a:latin typeface="+mn-lt"/>
              </a:rPr>
              <a:t>e</a:t>
            </a:r>
            <a:r>
              <a:rPr lang="en-BE" baseline="30000" dirty="0">
                <a:latin typeface="+mn-lt"/>
              </a:rPr>
              <a:t>-</a:t>
            </a:r>
            <a:r>
              <a:rPr lang="en-BE" dirty="0">
                <a:latin typeface="+mn-lt"/>
              </a:rPr>
              <a:t> Higgs Factories proposed</a:t>
            </a:r>
          </a:p>
          <a:p>
            <a:pPr algn="ctr"/>
            <a:endParaRPr lang="en-BE" dirty="0">
              <a:latin typeface="+mn-lt"/>
            </a:endParaRPr>
          </a:p>
          <a:p>
            <a:pPr algn="ctr"/>
            <a:endParaRPr lang="en-BE" dirty="0">
              <a:latin typeface="+mn-lt"/>
            </a:endParaRPr>
          </a:p>
          <a:p>
            <a:pPr algn="ctr"/>
            <a:endParaRPr lang="en-BE" dirty="0">
              <a:latin typeface="+mn-lt"/>
            </a:endParaRPr>
          </a:p>
          <a:p>
            <a:pPr algn="ctr"/>
            <a:endParaRPr lang="en-BE" dirty="0">
              <a:latin typeface="+mn-lt"/>
            </a:endParaRPr>
          </a:p>
          <a:p>
            <a:pPr algn="ctr"/>
            <a:endParaRPr lang="en-BE" dirty="0">
              <a:latin typeface="+mn-lt"/>
            </a:endParaRPr>
          </a:p>
          <a:p>
            <a:pPr algn="ctr"/>
            <a:endParaRPr lang="en-BE" dirty="0">
              <a:latin typeface="+mn-lt"/>
            </a:endParaRPr>
          </a:p>
          <a:p>
            <a:pPr algn="ctr"/>
            <a:endParaRPr lang="en-BE" dirty="0">
              <a:latin typeface="+mn-lt"/>
            </a:endParaRPr>
          </a:p>
          <a:p>
            <a:pPr algn="ctr"/>
            <a:endParaRPr lang="en-BE" dirty="0">
              <a:latin typeface="+mn-lt"/>
            </a:endParaRPr>
          </a:p>
          <a:p>
            <a:pPr algn="ctr"/>
            <a:endParaRPr lang="en-BE" dirty="0">
              <a:latin typeface="+mn-lt"/>
            </a:endParaRPr>
          </a:p>
          <a:p>
            <a:pPr algn="ctr"/>
            <a:r>
              <a:rPr lang="en-BE" u="sng" dirty="0">
                <a:latin typeface="+mn-lt"/>
              </a:rPr>
              <a:t>Differences</a:t>
            </a:r>
            <a:r>
              <a:rPr lang="en-BE" dirty="0">
                <a:latin typeface="+mn-lt"/>
              </a:rPr>
              <a:t>: model independent total width </a:t>
            </a:r>
            <a:r>
              <a:rPr lang="en-BE" dirty="0">
                <a:latin typeface="Symbol" pitchFamily="2" charset="2"/>
              </a:rPr>
              <a:t>G</a:t>
            </a:r>
            <a:r>
              <a:rPr lang="en-BE" baseline="-25000" dirty="0">
                <a:latin typeface="+mn-lt"/>
              </a:rPr>
              <a:t>H</a:t>
            </a:r>
            <a:r>
              <a:rPr lang="en-BE" dirty="0">
                <a:latin typeface="+mn-lt"/>
              </a:rPr>
              <a:t> measured </a:t>
            </a:r>
          </a:p>
          <a:p>
            <a:pPr algn="ctr"/>
            <a:r>
              <a:rPr lang="en-BE" dirty="0">
                <a:latin typeface="+mn-lt"/>
              </a:rPr>
              <a:t>at circular (1.1%@FCC-ee) and linear (2.2%@ILC250) </a:t>
            </a:r>
          </a:p>
          <a:p>
            <a:pPr algn="ctr"/>
            <a:r>
              <a:rPr lang="en-BE" dirty="0">
                <a:latin typeface="+mn-lt"/>
              </a:rPr>
              <a:t>e</a:t>
            </a:r>
            <a:r>
              <a:rPr lang="en-BE" baseline="30000" dirty="0">
                <a:latin typeface="+mn-lt"/>
              </a:rPr>
              <a:t>+</a:t>
            </a:r>
            <a:r>
              <a:rPr lang="en-BE" dirty="0">
                <a:latin typeface="+mn-lt"/>
              </a:rPr>
              <a:t>e</a:t>
            </a:r>
            <a:r>
              <a:rPr lang="en-BE" baseline="30000" dirty="0">
                <a:latin typeface="+mn-lt"/>
              </a:rPr>
              <a:t>-</a:t>
            </a:r>
            <a:r>
              <a:rPr lang="en-BE" dirty="0">
                <a:latin typeface="+mn-lt"/>
              </a:rPr>
              <a:t> colliders is different</a:t>
            </a:r>
            <a:endParaRPr lang="en-US" dirty="0">
              <a:latin typeface="+mn-lt"/>
            </a:endParaRPr>
          </a:p>
        </p:txBody>
      </p:sp>
      <p:sp>
        <p:nvSpPr>
          <p:cNvPr id="23" name="TextBox 22">
            <a:extLst>
              <a:ext uri="{FF2B5EF4-FFF2-40B4-BE49-F238E27FC236}">
                <a16:creationId xmlns:a16="http://schemas.microsoft.com/office/drawing/2014/main" id="{473B06F7-CCEC-4548-9944-70F5E3298AB0}"/>
              </a:ext>
            </a:extLst>
          </p:cNvPr>
          <p:cNvSpPr txBox="1"/>
          <p:nvPr/>
        </p:nvSpPr>
        <p:spPr>
          <a:xfrm>
            <a:off x="3429000" y="2989733"/>
            <a:ext cx="280846" cy="230832"/>
          </a:xfrm>
          <a:prstGeom prst="rect">
            <a:avLst/>
          </a:prstGeom>
          <a:noFill/>
        </p:spPr>
        <p:txBody>
          <a:bodyPr wrap="none" rtlCol="0">
            <a:spAutoFit/>
          </a:bodyPr>
          <a:lstStyle/>
          <a:p>
            <a:r>
              <a:rPr lang="en-BE" sz="900" dirty="0"/>
              <a:t>%</a:t>
            </a:r>
          </a:p>
        </p:txBody>
      </p:sp>
      <p:sp>
        <p:nvSpPr>
          <p:cNvPr id="31" name="TextBox 30">
            <a:extLst>
              <a:ext uri="{FF2B5EF4-FFF2-40B4-BE49-F238E27FC236}">
                <a16:creationId xmlns:a16="http://schemas.microsoft.com/office/drawing/2014/main" id="{A6DA7D13-7329-0449-8403-266BE08BB6A6}"/>
              </a:ext>
            </a:extLst>
          </p:cNvPr>
          <p:cNvSpPr txBox="1"/>
          <p:nvPr/>
        </p:nvSpPr>
        <p:spPr>
          <a:xfrm>
            <a:off x="4495800" y="2993856"/>
            <a:ext cx="280846" cy="230832"/>
          </a:xfrm>
          <a:prstGeom prst="rect">
            <a:avLst/>
          </a:prstGeom>
          <a:noFill/>
        </p:spPr>
        <p:txBody>
          <a:bodyPr wrap="none" rtlCol="0">
            <a:spAutoFit/>
          </a:bodyPr>
          <a:lstStyle/>
          <a:p>
            <a:r>
              <a:rPr lang="en-BE" sz="900" dirty="0"/>
              <a:t>%</a:t>
            </a:r>
          </a:p>
        </p:txBody>
      </p:sp>
      <p:sp>
        <p:nvSpPr>
          <p:cNvPr id="32" name="TextBox 31">
            <a:extLst>
              <a:ext uri="{FF2B5EF4-FFF2-40B4-BE49-F238E27FC236}">
                <a16:creationId xmlns:a16="http://schemas.microsoft.com/office/drawing/2014/main" id="{EF68C36D-EB1C-F143-8EBD-CD8E6210DF96}"/>
              </a:ext>
            </a:extLst>
          </p:cNvPr>
          <p:cNvSpPr txBox="1"/>
          <p:nvPr/>
        </p:nvSpPr>
        <p:spPr>
          <a:xfrm>
            <a:off x="5526569" y="2989733"/>
            <a:ext cx="280846" cy="230832"/>
          </a:xfrm>
          <a:prstGeom prst="rect">
            <a:avLst/>
          </a:prstGeom>
          <a:noFill/>
        </p:spPr>
        <p:txBody>
          <a:bodyPr wrap="none" rtlCol="0">
            <a:spAutoFit/>
          </a:bodyPr>
          <a:lstStyle/>
          <a:p>
            <a:r>
              <a:rPr lang="en-BE" sz="900" dirty="0"/>
              <a:t>%</a:t>
            </a:r>
          </a:p>
        </p:txBody>
      </p:sp>
      <p:sp>
        <p:nvSpPr>
          <p:cNvPr id="33" name="TextBox 32">
            <a:extLst>
              <a:ext uri="{FF2B5EF4-FFF2-40B4-BE49-F238E27FC236}">
                <a16:creationId xmlns:a16="http://schemas.microsoft.com/office/drawing/2014/main" id="{82B389E7-F3B7-9747-B6A9-65A80956EF9A}"/>
              </a:ext>
            </a:extLst>
          </p:cNvPr>
          <p:cNvSpPr txBox="1"/>
          <p:nvPr/>
        </p:nvSpPr>
        <p:spPr>
          <a:xfrm>
            <a:off x="6483526" y="2989733"/>
            <a:ext cx="280846" cy="230832"/>
          </a:xfrm>
          <a:prstGeom prst="rect">
            <a:avLst/>
          </a:prstGeom>
          <a:noFill/>
        </p:spPr>
        <p:txBody>
          <a:bodyPr wrap="none" rtlCol="0">
            <a:spAutoFit/>
          </a:bodyPr>
          <a:lstStyle/>
          <a:p>
            <a:r>
              <a:rPr lang="en-BE" sz="900" dirty="0"/>
              <a:t>%</a:t>
            </a:r>
          </a:p>
        </p:txBody>
      </p:sp>
    </p:spTree>
    <p:extLst>
      <p:ext uri="{BB962C8B-B14F-4D97-AF65-F5344CB8AC3E}">
        <p14:creationId xmlns:p14="http://schemas.microsoft.com/office/powerpoint/2010/main" val="4162469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5</a:t>
            </a:fld>
            <a:endParaRPr lang="en-US" dirty="0">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751141" y="234375"/>
            <a:ext cx="7461145" cy="584775"/>
          </a:xfrm>
          <a:prstGeom prst="rect">
            <a:avLst/>
          </a:prstGeom>
          <a:noFill/>
        </p:spPr>
        <p:txBody>
          <a:bodyPr wrap="none" rtlCol="0">
            <a:spAutoFit/>
          </a:bodyPr>
          <a:lstStyle/>
          <a:p>
            <a:r>
              <a:rPr lang="en-BE" sz="3200" dirty="0">
                <a:latin typeface="+mn-lt"/>
              </a:rPr>
              <a:t>Three frontiers on the collider route to BSM</a:t>
            </a:r>
          </a:p>
        </p:txBody>
      </p:sp>
      <p:sp>
        <p:nvSpPr>
          <p:cNvPr id="4" name="Oval 3">
            <a:extLst>
              <a:ext uri="{FF2B5EF4-FFF2-40B4-BE49-F238E27FC236}">
                <a16:creationId xmlns:a16="http://schemas.microsoft.com/office/drawing/2014/main" id="{B70FEB4E-6EF5-B842-A81C-402733980C95}"/>
              </a:ext>
            </a:extLst>
          </p:cNvPr>
          <p:cNvSpPr/>
          <p:nvPr/>
        </p:nvSpPr>
        <p:spPr>
          <a:xfrm>
            <a:off x="1219200" y="1047750"/>
            <a:ext cx="1752600" cy="1752600"/>
          </a:xfrm>
          <a:prstGeom prst="ellipse">
            <a:avLst/>
          </a:prstGeom>
          <a:solidFill>
            <a:schemeClr val="accent2">
              <a:lumMod val="20000"/>
              <a:lumOff val="80000"/>
              <a:alpha val="60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dirty="0">
                <a:solidFill>
                  <a:schemeClr val="accent2">
                    <a:lumMod val="50000"/>
                  </a:schemeClr>
                </a:solidFill>
              </a:rPr>
              <a:t>Energy</a:t>
            </a:r>
          </a:p>
          <a:p>
            <a:pPr algn="ctr"/>
            <a:endParaRPr lang="en-BE" dirty="0">
              <a:solidFill>
                <a:schemeClr val="accent2">
                  <a:lumMod val="50000"/>
                </a:schemeClr>
              </a:solidFill>
            </a:endParaRPr>
          </a:p>
          <a:p>
            <a:pPr algn="ctr"/>
            <a:endParaRPr lang="en-BE" dirty="0">
              <a:solidFill>
                <a:schemeClr val="accent2">
                  <a:lumMod val="50000"/>
                </a:schemeClr>
              </a:solidFill>
            </a:endParaRPr>
          </a:p>
        </p:txBody>
      </p:sp>
      <p:sp>
        <p:nvSpPr>
          <p:cNvPr id="7" name="Oval 6">
            <a:extLst>
              <a:ext uri="{FF2B5EF4-FFF2-40B4-BE49-F238E27FC236}">
                <a16:creationId xmlns:a16="http://schemas.microsoft.com/office/drawing/2014/main" id="{DB2E8F8B-62DE-3640-85BB-90E0949D8620}"/>
              </a:ext>
            </a:extLst>
          </p:cNvPr>
          <p:cNvSpPr/>
          <p:nvPr/>
        </p:nvSpPr>
        <p:spPr>
          <a:xfrm>
            <a:off x="668320" y="1970357"/>
            <a:ext cx="1752600" cy="1752600"/>
          </a:xfrm>
          <a:prstGeom prst="ellipse">
            <a:avLst/>
          </a:prstGeom>
          <a:solidFill>
            <a:schemeClr val="accent5">
              <a:lumMod val="20000"/>
              <a:lumOff val="80000"/>
              <a:alpha val="6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solidFill>
                <a:schemeClr val="accent2">
                  <a:lumMod val="50000"/>
                </a:schemeClr>
              </a:solidFill>
            </a:endParaRPr>
          </a:p>
          <a:p>
            <a:pPr algn="ctr"/>
            <a:endParaRPr lang="en-BE" dirty="0">
              <a:solidFill>
                <a:schemeClr val="accent2">
                  <a:lumMod val="50000"/>
                </a:schemeClr>
              </a:solidFill>
            </a:endParaRPr>
          </a:p>
        </p:txBody>
      </p:sp>
      <p:sp>
        <p:nvSpPr>
          <p:cNvPr id="8" name="Oval 7">
            <a:extLst>
              <a:ext uri="{FF2B5EF4-FFF2-40B4-BE49-F238E27FC236}">
                <a16:creationId xmlns:a16="http://schemas.microsoft.com/office/drawing/2014/main" id="{8EDBE886-B05C-B245-A0AB-27A720DD41FA}"/>
              </a:ext>
            </a:extLst>
          </p:cNvPr>
          <p:cNvSpPr/>
          <p:nvPr/>
        </p:nvSpPr>
        <p:spPr>
          <a:xfrm>
            <a:off x="1787914" y="1970357"/>
            <a:ext cx="1752600" cy="1752600"/>
          </a:xfrm>
          <a:prstGeom prst="ellipse">
            <a:avLst/>
          </a:prstGeom>
          <a:solidFill>
            <a:schemeClr val="accent6">
              <a:lumMod val="20000"/>
              <a:lumOff val="80000"/>
              <a:alpha val="60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solidFill>
                <a:schemeClr val="accent6">
                  <a:lumMod val="50000"/>
                </a:schemeClr>
              </a:solidFill>
            </a:endParaRPr>
          </a:p>
          <a:p>
            <a:pPr algn="ctr"/>
            <a:endParaRPr lang="en-BE" dirty="0">
              <a:solidFill>
                <a:schemeClr val="accent6">
                  <a:lumMod val="50000"/>
                </a:schemeClr>
              </a:solidFill>
            </a:endParaRPr>
          </a:p>
        </p:txBody>
      </p:sp>
      <p:sp>
        <p:nvSpPr>
          <p:cNvPr id="5" name="TextBox 4">
            <a:extLst>
              <a:ext uri="{FF2B5EF4-FFF2-40B4-BE49-F238E27FC236}">
                <a16:creationId xmlns:a16="http://schemas.microsoft.com/office/drawing/2014/main" id="{29D6A3DD-3D1F-2349-87C7-6F245633E2EC}"/>
              </a:ext>
            </a:extLst>
          </p:cNvPr>
          <p:cNvSpPr txBox="1"/>
          <p:nvPr/>
        </p:nvSpPr>
        <p:spPr>
          <a:xfrm>
            <a:off x="751141" y="2724150"/>
            <a:ext cx="1003993" cy="369332"/>
          </a:xfrm>
          <a:prstGeom prst="rect">
            <a:avLst/>
          </a:prstGeom>
          <a:noFill/>
        </p:spPr>
        <p:txBody>
          <a:bodyPr wrap="none" rtlCol="0">
            <a:spAutoFit/>
          </a:bodyPr>
          <a:lstStyle/>
          <a:p>
            <a:pPr marL="6350" lvl="0" algn="ctr"/>
            <a:r>
              <a:rPr lang="en-BE" dirty="0">
                <a:solidFill>
                  <a:srgbClr val="5B9BD5">
                    <a:lumMod val="50000"/>
                  </a:srgbClr>
                </a:solidFill>
                <a:latin typeface="Calibri"/>
                <a:ea typeface="+mn-ea"/>
                <a:cs typeface="+mn-cs"/>
              </a:rPr>
              <a:t>Intensity</a:t>
            </a:r>
          </a:p>
        </p:txBody>
      </p:sp>
      <p:sp>
        <p:nvSpPr>
          <p:cNvPr id="6" name="TextBox 5">
            <a:extLst>
              <a:ext uri="{FF2B5EF4-FFF2-40B4-BE49-F238E27FC236}">
                <a16:creationId xmlns:a16="http://schemas.microsoft.com/office/drawing/2014/main" id="{207747E9-C66E-9544-AD79-511EBE72ED57}"/>
              </a:ext>
            </a:extLst>
          </p:cNvPr>
          <p:cNvSpPr txBox="1"/>
          <p:nvPr/>
        </p:nvSpPr>
        <p:spPr>
          <a:xfrm>
            <a:off x="2478484" y="2724150"/>
            <a:ext cx="1032847" cy="553998"/>
          </a:xfrm>
          <a:prstGeom prst="rect">
            <a:avLst/>
          </a:prstGeom>
          <a:noFill/>
        </p:spPr>
        <p:txBody>
          <a:bodyPr wrap="none" rtlCol="0">
            <a:spAutoFit/>
          </a:bodyPr>
          <a:lstStyle/>
          <a:p>
            <a:r>
              <a:rPr lang="en-BE" dirty="0">
                <a:solidFill>
                  <a:srgbClr val="70AD47">
                    <a:lumMod val="50000"/>
                  </a:srgbClr>
                </a:solidFill>
                <a:latin typeface="Calibri"/>
                <a:ea typeface="+mn-ea"/>
                <a:cs typeface="+mn-cs"/>
              </a:rPr>
              <a:t>Precision</a:t>
            </a:r>
          </a:p>
          <a:p>
            <a:pPr algn="ctr"/>
            <a:r>
              <a:rPr lang="en-BE" sz="1200" dirty="0">
                <a:solidFill>
                  <a:srgbClr val="70AD47">
                    <a:lumMod val="50000"/>
                  </a:srgbClr>
                </a:solidFill>
                <a:latin typeface="Calibri"/>
                <a:ea typeface="+mn-ea"/>
                <a:cs typeface="+mn-cs"/>
              </a:rPr>
              <a:t>(exp &amp; th)</a:t>
            </a:r>
            <a:endParaRPr lang="en-BE" sz="1200" dirty="0"/>
          </a:p>
        </p:txBody>
      </p:sp>
      <p:sp>
        <p:nvSpPr>
          <p:cNvPr id="11" name="TextBox 10">
            <a:extLst>
              <a:ext uri="{FF2B5EF4-FFF2-40B4-BE49-F238E27FC236}">
                <a16:creationId xmlns:a16="http://schemas.microsoft.com/office/drawing/2014/main" id="{8EAA891F-D9F4-F945-B9F1-2707017C4D23}"/>
              </a:ext>
            </a:extLst>
          </p:cNvPr>
          <p:cNvSpPr txBox="1"/>
          <p:nvPr/>
        </p:nvSpPr>
        <p:spPr>
          <a:xfrm>
            <a:off x="76200" y="4095750"/>
            <a:ext cx="8991600" cy="830997"/>
          </a:xfrm>
          <a:prstGeom prst="rect">
            <a:avLst/>
          </a:prstGeom>
          <a:solidFill>
            <a:schemeClr val="accent2">
              <a:lumMod val="20000"/>
              <a:lumOff val="80000"/>
            </a:schemeClr>
          </a:solidFill>
          <a:ln w="28575">
            <a:solidFill>
              <a:srgbClr val="C00000"/>
            </a:solidFill>
          </a:ln>
        </p:spPr>
        <p:txBody>
          <a:bodyPr wrap="square" rtlCol="0">
            <a:spAutoFit/>
          </a:bodyPr>
          <a:lstStyle/>
          <a:p>
            <a:pPr algn="ctr"/>
            <a:r>
              <a:rPr lang="en-US" sz="2400" dirty="0">
                <a:solidFill>
                  <a:srgbClr val="C00000"/>
                </a:solidFill>
                <a:latin typeface="+mn-lt"/>
              </a:rPr>
              <a:t>Extending these collider frontiers remains our prime route to </a:t>
            </a:r>
          </a:p>
          <a:p>
            <a:pPr algn="ctr"/>
            <a:r>
              <a:rPr lang="en-US" sz="2400" dirty="0">
                <a:solidFill>
                  <a:srgbClr val="C00000"/>
                </a:solidFill>
                <a:latin typeface="+mn-lt"/>
              </a:rPr>
              <a:t>those BSM phenomena related to the most important open questions</a:t>
            </a:r>
          </a:p>
        </p:txBody>
      </p:sp>
      <p:sp>
        <p:nvSpPr>
          <p:cNvPr id="12" name="TextBox 11">
            <a:extLst>
              <a:ext uri="{FF2B5EF4-FFF2-40B4-BE49-F238E27FC236}">
                <a16:creationId xmlns:a16="http://schemas.microsoft.com/office/drawing/2014/main" id="{DABE6EB7-F83C-DD41-B270-BF86ACE8A0C3}"/>
              </a:ext>
            </a:extLst>
          </p:cNvPr>
          <p:cNvSpPr txBox="1"/>
          <p:nvPr/>
        </p:nvSpPr>
        <p:spPr>
          <a:xfrm>
            <a:off x="4918784" y="1106510"/>
            <a:ext cx="4225216" cy="2532040"/>
          </a:xfrm>
          <a:prstGeom prst="rect">
            <a:avLst/>
          </a:prstGeom>
          <a:noFill/>
        </p:spPr>
        <p:txBody>
          <a:bodyPr wrap="none" lIns="90000" rtlCol="0">
            <a:spAutoFit/>
          </a:bodyPr>
          <a:lstStyle/>
          <a:p>
            <a:pPr>
              <a:lnSpc>
                <a:spcPct val="220000"/>
              </a:lnSpc>
            </a:pPr>
            <a:r>
              <a:rPr lang="en-BE" dirty="0">
                <a:latin typeface="+mn-lt"/>
              </a:rPr>
              <a:t>Accelerator R&amp;D – </a:t>
            </a:r>
            <a:r>
              <a:rPr lang="en-GB" sz="1600" dirty="0">
                <a:solidFill>
                  <a:schemeClr val="accent6">
                    <a:lumMod val="50000"/>
                  </a:schemeClr>
                </a:solidFill>
                <a:latin typeface="Century Schoolbook" panose="02040604050505020304" pitchFamily="18" charset="0"/>
              </a:rPr>
              <a:t>Vladimir </a:t>
            </a:r>
            <a:r>
              <a:rPr lang="en-GB" sz="1600" dirty="0" err="1">
                <a:solidFill>
                  <a:schemeClr val="accent6">
                    <a:lumMod val="50000"/>
                  </a:schemeClr>
                </a:solidFill>
                <a:latin typeface="Century Schoolbook" panose="02040604050505020304" pitchFamily="18" charset="0"/>
              </a:rPr>
              <a:t>Shiltsev</a:t>
            </a:r>
            <a:endParaRPr lang="en-BE" dirty="0">
              <a:latin typeface="Century Schoolbook" panose="02040604050505020304" pitchFamily="18" charset="0"/>
            </a:endParaRPr>
          </a:p>
          <a:p>
            <a:pPr>
              <a:lnSpc>
                <a:spcPct val="220000"/>
              </a:lnSpc>
            </a:pPr>
            <a:r>
              <a:rPr lang="en-BE" dirty="0">
                <a:latin typeface="+mn-lt"/>
              </a:rPr>
              <a:t>Detector R&amp;D – </a:t>
            </a:r>
            <a:r>
              <a:rPr lang="en-BE" sz="1600" dirty="0">
                <a:solidFill>
                  <a:schemeClr val="accent6">
                    <a:lumMod val="50000"/>
                  </a:schemeClr>
                </a:solidFill>
                <a:latin typeface="Century Schoolbook" panose="02040604050505020304" pitchFamily="18" charset="0"/>
              </a:rPr>
              <a:t>Paula Collins</a:t>
            </a:r>
            <a:endParaRPr lang="en-BE" dirty="0">
              <a:solidFill>
                <a:schemeClr val="accent6">
                  <a:lumMod val="50000"/>
                </a:schemeClr>
              </a:solidFill>
              <a:latin typeface="Century Schoolbook" panose="02040604050505020304" pitchFamily="18" charset="0"/>
            </a:endParaRPr>
          </a:p>
          <a:p>
            <a:pPr>
              <a:lnSpc>
                <a:spcPct val="220000"/>
              </a:lnSpc>
            </a:pPr>
            <a:r>
              <a:rPr lang="en-BE" dirty="0">
                <a:latin typeface="+mn-lt"/>
              </a:rPr>
              <a:t>Computing and Software – </a:t>
            </a:r>
            <a:r>
              <a:rPr lang="en-BE" sz="1600" dirty="0">
                <a:solidFill>
                  <a:schemeClr val="accent6">
                    <a:lumMod val="50000"/>
                  </a:schemeClr>
                </a:solidFill>
                <a:latin typeface="Century Schoolbook" panose="02040604050505020304" pitchFamily="18" charset="0"/>
              </a:rPr>
              <a:t>J</a:t>
            </a:r>
            <a:r>
              <a:rPr lang="en-GB" sz="1600" dirty="0">
                <a:solidFill>
                  <a:schemeClr val="accent6">
                    <a:lumMod val="50000"/>
                  </a:schemeClr>
                </a:solidFill>
                <a:latin typeface="Century Schoolbook" panose="02040604050505020304" pitchFamily="18" charset="0"/>
              </a:rPr>
              <a:t>a</a:t>
            </a:r>
            <a:r>
              <a:rPr lang="en-BE" sz="1600" dirty="0">
                <a:solidFill>
                  <a:schemeClr val="accent6">
                    <a:lumMod val="50000"/>
                  </a:schemeClr>
                </a:solidFill>
                <a:latin typeface="Century Schoolbook" panose="02040604050505020304" pitchFamily="18" charset="0"/>
              </a:rPr>
              <a:t>mes Catmore</a:t>
            </a:r>
            <a:endParaRPr lang="en-BE" dirty="0">
              <a:solidFill>
                <a:schemeClr val="accent6">
                  <a:lumMod val="50000"/>
                </a:schemeClr>
              </a:solidFill>
              <a:latin typeface="Century Schoolbook" panose="02040604050505020304" pitchFamily="18" charset="0"/>
            </a:endParaRPr>
          </a:p>
          <a:p>
            <a:pPr>
              <a:lnSpc>
                <a:spcPct val="220000"/>
              </a:lnSpc>
            </a:pPr>
            <a:r>
              <a:rPr lang="en-BE" dirty="0">
                <a:latin typeface="+mn-lt"/>
              </a:rPr>
              <a:t>Theory – </a:t>
            </a:r>
            <a:r>
              <a:rPr lang="en-BE" sz="1600" dirty="0">
                <a:solidFill>
                  <a:schemeClr val="accent6">
                    <a:lumMod val="50000"/>
                  </a:schemeClr>
                </a:solidFill>
                <a:latin typeface="Century Schoolbook" panose="02040604050505020304" pitchFamily="18" charset="0"/>
              </a:rPr>
              <a:t>Fabio Maltoni &amp; </a:t>
            </a:r>
            <a:r>
              <a:rPr lang="en-GB" sz="1600" dirty="0">
                <a:solidFill>
                  <a:schemeClr val="accent6">
                    <a:lumMod val="50000"/>
                  </a:schemeClr>
                </a:solidFill>
                <a:latin typeface="Century Schoolbook" panose="02040604050505020304" pitchFamily="18" charset="0"/>
              </a:rPr>
              <a:t>Eric </a:t>
            </a:r>
            <a:r>
              <a:rPr lang="en-GB" sz="1600" dirty="0" err="1">
                <a:solidFill>
                  <a:schemeClr val="accent6">
                    <a:lumMod val="50000"/>
                  </a:schemeClr>
                </a:solidFill>
                <a:latin typeface="Century Schoolbook" panose="02040604050505020304" pitchFamily="18" charset="0"/>
              </a:rPr>
              <a:t>Kuflik</a:t>
            </a:r>
            <a:endParaRPr lang="en-BE" dirty="0">
              <a:solidFill>
                <a:schemeClr val="accent6">
                  <a:lumMod val="50000"/>
                </a:schemeClr>
              </a:solidFill>
              <a:latin typeface="Century Schoolbook" panose="02040604050505020304" pitchFamily="18" charset="0"/>
            </a:endParaRPr>
          </a:p>
        </p:txBody>
      </p:sp>
      <p:graphicFrame>
        <p:nvGraphicFramePr>
          <p:cNvPr id="15" name="Table 14">
            <a:extLst>
              <a:ext uri="{FF2B5EF4-FFF2-40B4-BE49-F238E27FC236}">
                <a16:creationId xmlns:a16="http://schemas.microsoft.com/office/drawing/2014/main" id="{216F3173-5C40-5B4C-8772-344635DE7745}"/>
              </a:ext>
            </a:extLst>
          </p:cNvPr>
          <p:cNvGraphicFramePr>
            <a:graphicFrameLocks noGrp="1"/>
          </p:cNvGraphicFramePr>
          <p:nvPr>
            <p:extLst>
              <p:ext uri="{D42A27DB-BD31-4B8C-83A1-F6EECF244321}">
                <p14:modId xmlns:p14="http://schemas.microsoft.com/office/powerpoint/2010/main" val="3599025258"/>
              </p:ext>
            </p:extLst>
          </p:nvPr>
        </p:nvGraphicFramePr>
        <p:xfrm>
          <a:off x="3929942" y="1379598"/>
          <a:ext cx="812577" cy="2080260"/>
        </p:xfrm>
        <a:graphic>
          <a:graphicData uri="http://schemas.openxmlformats.org/drawingml/2006/table">
            <a:tbl>
              <a:tblPr firstRow="1" bandRow="1">
                <a:tableStyleId>{5940675A-B579-460E-94D1-54222C63F5DA}</a:tableStyleId>
              </a:tblPr>
              <a:tblGrid>
                <a:gridCol w="270859">
                  <a:extLst>
                    <a:ext uri="{9D8B030D-6E8A-4147-A177-3AD203B41FA5}">
                      <a16:colId xmlns:a16="http://schemas.microsoft.com/office/drawing/2014/main" val="1038928165"/>
                    </a:ext>
                  </a:extLst>
                </a:gridCol>
                <a:gridCol w="270859">
                  <a:extLst>
                    <a:ext uri="{9D8B030D-6E8A-4147-A177-3AD203B41FA5}">
                      <a16:colId xmlns:a16="http://schemas.microsoft.com/office/drawing/2014/main" val="3296759516"/>
                    </a:ext>
                  </a:extLst>
                </a:gridCol>
                <a:gridCol w="270859">
                  <a:extLst>
                    <a:ext uri="{9D8B030D-6E8A-4147-A177-3AD203B41FA5}">
                      <a16:colId xmlns:a16="http://schemas.microsoft.com/office/drawing/2014/main" val="483267920"/>
                    </a:ext>
                  </a:extLst>
                </a:gridCol>
              </a:tblGrid>
              <a:tr h="259590">
                <a:tc>
                  <a:txBody>
                    <a:bodyPr/>
                    <a:lstStyle/>
                    <a:p>
                      <a:endParaRPr lang="en-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75000"/>
                      </a:schemeClr>
                    </a:solidFill>
                  </a:tcPr>
                </a:tc>
                <a:tc>
                  <a:txBody>
                    <a:bodyPr/>
                    <a:lstStyle/>
                    <a:p>
                      <a:endParaRPr lang="en-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75000"/>
                      </a:schemeClr>
                    </a:solidFill>
                  </a:tcPr>
                </a:tc>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65580625"/>
                  </a:ext>
                </a:extLst>
              </a:tr>
              <a:tr h="259590">
                <a:tc>
                  <a:txBody>
                    <a:bodyPr/>
                    <a:lstStyle/>
                    <a:p>
                      <a:endParaRPr lang="en-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53605315"/>
                  </a:ext>
                </a:extLst>
              </a:tr>
              <a:tr h="259590">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75000"/>
                      </a:schemeClr>
                    </a:solidFill>
                  </a:tcPr>
                </a:tc>
                <a:tc>
                  <a:txBody>
                    <a:bodyPr/>
                    <a:lstStyle/>
                    <a:p>
                      <a:endParaRPr lang="en-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2752692526"/>
                  </a:ext>
                </a:extLst>
              </a:tr>
              <a:tr h="259590">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27915164"/>
                  </a:ext>
                </a:extLst>
              </a:tr>
              <a:tr h="259590">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75000"/>
                      </a:schemeClr>
                    </a:solidFill>
                  </a:tcPr>
                </a:tc>
                <a:tc>
                  <a:txBody>
                    <a:bodyPr/>
                    <a:lstStyle/>
                    <a:p>
                      <a:endParaRPr lang="en-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467041987"/>
                  </a:ext>
                </a:extLst>
              </a:tr>
              <a:tr h="259590">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41281428"/>
                  </a:ext>
                </a:extLst>
              </a:tr>
              <a:tr h="259590">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2312973909"/>
                  </a:ext>
                </a:extLst>
              </a:tr>
            </a:tbl>
          </a:graphicData>
        </a:graphic>
      </p:graphicFrame>
    </p:spTree>
    <p:extLst>
      <p:ext uri="{BB962C8B-B14F-4D97-AF65-F5344CB8AC3E}">
        <p14:creationId xmlns:p14="http://schemas.microsoft.com/office/powerpoint/2010/main" val="41559831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50</a:t>
            </a:fld>
            <a:endParaRPr lang="en-US" dirty="0">
              <a:solidFill>
                <a:prstClr val="black">
                  <a:tint val="75000"/>
                </a:prstClr>
              </a:solidFill>
              <a:latin typeface="Calibri"/>
              <a:ea typeface="+mn-ea"/>
              <a:cs typeface="+mn-cs"/>
            </a:endParaRPr>
          </a:p>
        </p:txBody>
      </p:sp>
      <p:pic>
        <p:nvPicPr>
          <p:cNvPr id="5" name="Picture 4">
            <a:extLst>
              <a:ext uri="{FF2B5EF4-FFF2-40B4-BE49-F238E27FC236}">
                <a16:creationId xmlns:a16="http://schemas.microsoft.com/office/drawing/2014/main" id="{9776D90E-6C4D-7147-B186-BDA9BEAF6033}"/>
              </a:ext>
            </a:extLst>
          </p:cNvPr>
          <p:cNvPicPr>
            <a:picLocks noChangeAspect="1"/>
          </p:cNvPicPr>
          <p:nvPr/>
        </p:nvPicPr>
        <p:blipFill>
          <a:blip r:embed="rId3"/>
          <a:stretch>
            <a:fillRect/>
          </a:stretch>
        </p:blipFill>
        <p:spPr>
          <a:xfrm>
            <a:off x="4544170" y="794325"/>
            <a:ext cx="4210786" cy="4132123"/>
          </a:xfrm>
          <a:prstGeom prst="rect">
            <a:avLst/>
          </a:prstGeom>
        </p:spPr>
      </p:pic>
      <p:sp>
        <p:nvSpPr>
          <p:cNvPr id="6" name="TextBox 5">
            <a:extLst>
              <a:ext uri="{FF2B5EF4-FFF2-40B4-BE49-F238E27FC236}">
                <a16:creationId xmlns:a16="http://schemas.microsoft.com/office/drawing/2014/main" id="{E7D4F480-1BA3-8646-8C4E-0ACD02B7E07D}"/>
              </a:ext>
            </a:extLst>
          </p:cNvPr>
          <p:cNvSpPr txBox="1"/>
          <p:nvPr/>
        </p:nvSpPr>
        <p:spPr>
          <a:xfrm>
            <a:off x="4876800" y="4895333"/>
            <a:ext cx="4030270" cy="261610"/>
          </a:xfrm>
          <a:prstGeom prst="rect">
            <a:avLst/>
          </a:prstGeom>
          <a:noFill/>
        </p:spPr>
        <p:txBody>
          <a:bodyPr wrap="none" rtlCol="0">
            <a:spAutoFit/>
          </a:bodyPr>
          <a:lstStyle/>
          <a:p>
            <a:r>
              <a:rPr lang="en-GB" sz="1100" dirty="0">
                <a:solidFill>
                  <a:schemeClr val="accent6">
                    <a:lumMod val="75000"/>
                  </a:schemeClr>
                </a:solidFill>
              </a:rPr>
              <a:t>[updated CDR submitted: https://</a:t>
            </a:r>
            <a:r>
              <a:rPr lang="en-GB" sz="1100" dirty="0" err="1">
                <a:solidFill>
                  <a:schemeClr val="accent6">
                    <a:lumMod val="75000"/>
                  </a:schemeClr>
                </a:solidFill>
              </a:rPr>
              <a:t>arxiv.org</a:t>
            </a:r>
            <a:r>
              <a:rPr lang="en-GB" sz="1100" dirty="0">
                <a:solidFill>
                  <a:schemeClr val="accent6">
                    <a:lumMod val="75000"/>
                  </a:schemeClr>
                </a:solidFill>
              </a:rPr>
              <a:t>/abs/2007.14491]</a:t>
            </a:r>
            <a:endParaRPr lang="en-BE" sz="1100" dirty="0">
              <a:solidFill>
                <a:schemeClr val="accent6">
                  <a:lumMod val="75000"/>
                </a:schemeClr>
              </a:solidFill>
            </a:endParaRPr>
          </a:p>
        </p:txBody>
      </p:sp>
      <p:pic>
        <p:nvPicPr>
          <p:cNvPr id="4" name="Picture 3">
            <a:extLst>
              <a:ext uri="{FF2B5EF4-FFF2-40B4-BE49-F238E27FC236}">
                <a16:creationId xmlns:a16="http://schemas.microsoft.com/office/drawing/2014/main" id="{7B8A1346-69F0-0E4D-B6A6-53C2B6B58434}"/>
              </a:ext>
            </a:extLst>
          </p:cNvPr>
          <p:cNvPicPr>
            <a:picLocks noChangeAspect="1"/>
          </p:cNvPicPr>
          <p:nvPr/>
        </p:nvPicPr>
        <p:blipFill>
          <a:blip r:embed="rId4"/>
          <a:stretch>
            <a:fillRect/>
          </a:stretch>
        </p:blipFill>
        <p:spPr>
          <a:xfrm>
            <a:off x="-1" y="1962150"/>
            <a:ext cx="4718003" cy="1485472"/>
          </a:xfrm>
          <a:prstGeom prst="rect">
            <a:avLst/>
          </a:prstGeom>
        </p:spPr>
      </p:pic>
      <p:pic>
        <p:nvPicPr>
          <p:cNvPr id="7" name="Picture 6">
            <a:extLst>
              <a:ext uri="{FF2B5EF4-FFF2-40B4-BE49-F238E27FC236}">
                <a16:creationId xmlns:a16="http://schemas.microsoft.com/office/drawing/2014/main" id="{4E5438E6-F001-EC49-A4C4-CFFE24810A7D}"/>
              </a:ext>
            </a:extLst>
          </p:cNvPr>
          <p:cNvPicPr>
            <a:picLocks noChangeAspect="1"/>
          </p:cNvPicPr>
          <p:nvPr/>
        </p:nvPicPr>
        <p:blipFill rotWithShape="1">
          <a:blip r:embed="rId5"/>
          <a:srcRect b="3548"/>
          <a:stretch/>
        </p:blipFill>
        <p:spPr>
          <a:xfrm>
            <a:off x="100385" y="3486150"/>
            <a:ext cx="4572000" cy="1495501"/>
          </a:xfrm>
          <a:prstGeom prst="rect">
            <a:avLst/>
          </a:prstGeom>
        </p:spPr>
      </p:pic>
      <p:sp>
        <p:nvSpPr>
          <p:cNvPr id="3" name="Rounded Rectangle 2">
            <a:extLst>
              <a:ext uri="{FF2B5EF4-FFF2-40B4-BE49-F238E27FC236}">
                <a16:creationId xmlns:a16="http://schemas.microsoft.com/office/drawing/2014/main" id="{EE85035C-4ED2-5547-99BE-195CF503DE53}"/>
              </a:ext>
            </a:extLst>
          </p:cNvPr>
          <p:cNvSpPr/>
          <p:nvPr/>
        </p:nvSpPr>
        <p:spPr>
          <a:xfrm>
            <a:off x="2133600" y="3550778"/>
            <a:ext cx="660326" cy="261610"/>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CADC2295-156F-1144-95A0-5101B17D7031}"/>
              </a:ext>
            </a:extLst>
          </p:cNvPr>
          <p:cNvSpPr txBox="1"/>
          <p:nvPr/>
        </p:nvSpPr>
        <p:spPr>
          <a:xfrm>
            <a:off x="1295400" y="3744880"/>
            <a:ext cx="1695023" cy="384721"/>
          </a:xfrm>
          <a:prstGeom prst="rect">
            <a:avLst/>
          </a:prstGeom>
          <a:noFill/>
        </p:spPr>
        <p:txBody>
          <a:bodyPr wrap="square" rtlCol="0">
            <a:spAutoFit/>
          </a:bodyPr>
          <a:lstStyle/>
          <a:p>
            <a:r>
              <a:rPr lang="en-GB" sz="1000" dirty="0">
                <a:solidFill>
                  <a:srgbClr val="C00000"/>
                </a:solidFill>
                <a:latin typeface="+mn-lt"/>
              </a:rPr>
              <a:t>p</a:t>
            </a:r>
            <a:r>
              <a:rPr lang="en-BE" sz="1000" dirty="0">
                <a:solidFill>
                  <a:srgbClr val="C00000"/>
                </a:solidFill>
                <a:latin typeface="+mn-lt"/>
              </a:rPr>
              <a:t>erturbative uncertainties</a:t>
            </a:r>
          </a:p>
          <a:p>
            <a:r>
              <a:rPr lang="en-BE" sz="900" i="1" dirty="0">
                <a:solidFill>
                  <a:srgbClr val="C00000"/>
                </a:solidFill>
                <a:latin typeface="+mn-lt"/>
              </a:rPr>
              <a:t>(to be addressed in future)</a:t>
            </a:r>
          </a:p>
        </p:txBody>
      </p:sp>
      <p:sp>
        <p:nvSpPr>
          <p:cNvPr id="10" name="Rounded Rectangle 9">
            <a:extLst>
              <a:ext uri="{FF2B5EF4-FFF2-40B4-BE49-F238E27FC236}">
                <a16:creationId xmlns:a16="http://schemas.microsoft.com/office/drawing/2014/main" id="{CA70B1E3-9AC0-4442-B004-72F9C2869471}"/>
              </a:ext>
            </a:extLst>
          </p:cNvPr>
          <p:cNvSpPr/>
          <p:nvPr/>
        </p:nvSpPr>
        <p:spPr>
          <a:xfrm>
            <a:off x="3058270" y="4087666"/>
            <a:ext cx="381000" cy="838200"/>
          </a:xfrm>
          <a:prstGeom prst="roundRect">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Rounded Rectangle 11">
            <a:extLst>
              <a:ext uri="{FF2B5EF4-FFF2-40B4-BE49-F238E27FC236}">
                <a16:creationId xmlns:a16="http://schemas.microsoft.com/office/drawing/2014/main" id="{7E5E7833-B5B1-0445-BFD3-39C07AF95EC4}"/>
              </a:ext>
            </a:extLst>
          </p:cNvPr>
          <p:cNvSpPr/>
          <p:nvPr/>
        </p:nvSpPr>
        <p:spPr>
          <a:xfrm>
            <a:off x="3948485" y="4087666"/>
            <a:ext cx="381000" cy="838200"/>
          </a:xfrm>
          <a:prstGeom prst="roundRect">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Freeform 16">
            <a:extLst>
              <a:ext uri="{FF2B5EF4-FFF2-40B4-BE49-F238E27FC236}">
                <a16:creationId xmlns:a16="http://schemas.microsoft.com/office/drawing/2014/main" id="{E96AD579-EA48-6748-A163-68A6643BDF16}"/>
              </a:ext>
            </a:extLst>
          </p:cNvPr>
          <p:cNvSpPr/>
          <p:nvPr/>
        </p:nvSpPr>
        <p:spPr>
          <a:xfrm>
            <a:off x="3434366" y="4153533"/>
            <a:ext cx="519448" cy="98875"/>
          </a:xfrm>
          <a:custGeom>
            <a:avLst/>
            <a:gdLst>
              <a:gd name="connsiteX0" fmla="*/ 0 w 519448"/>
              <a:gd name="connsiteY0" fmla="*/ 98875 h 98875"/>
              <a:gd name="connsiteX1" fmla="*/ 248992 w 519448"/>
              <a:gd name="connsiteY1" fmla="*/ 137 h 98875"/>
              <a:gd name="connsiteX2" fmla="*/ 519448 w 519448"/>
              <a:gd name="connsiteY2" fmla="*/ 81703 h 98875"/>
            </a:gdLst>
            <a:ahLst/>
            <a:cxnLst>
              <a:cxn ang="0">
                <a:pos x="connsiteX0" y="connsiteY0"/>
              </a:cxn>
              <a:cxn ang="0">
                <a:pos x="connsiteX1" y="connsiteY1"/>
              </a:cxn>
              <a:cxn ang="0">
                <a:pos x="connsiteX2" y="connsiteY2"/>
              </a:cxn>
            </a:cxnLst>
            <a:rect l="l" t="t" r="r" b="b"/>
            <a:pathLst>
              <a:path w="519448" h="98875">
                <a:moveTo>
                  <a:pt x="0" y="98875"/>
                </a:moveTo>
                <a:cubicBezTo>
                  <a:pt x="81208" y="50937"/>
                  <a:pt x="162417" y="2999"/>
                  <a:pt x="248992" y="137"/>
                </a:cubicBezTo>
                <a:cubicBezTo>
                  <a:pt x="335567" y="-2725"/>
                  <a:pt x="427507" y="39489"/>
                  <a:pt x="519448" y="81703"/>
                </a:cubicBezTo>
              </a:path>
            </a:pathLst>
          </a:custGeom>
          <a:noFill/>
          <a:ln>
            <a:solidFill>
              <a:schemeClr val="accent5">
                <a:lumMod val="75000"/>
              </a:schemeClr>
            </a:solidFill>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9" name="TextBox 18">
            <a:extLst>
              <a:ext uri="{FF2B5EF4-FFF2-40B4-BE49-F238E27FC236}">
                <a16:creationId xmlns:a16="http://schemas.microsoft.com/office/drawing/2014/main" id="{A22FA5CC-544A-AA41-A8B7-9E5DBDA0F33E}"/>
              </a:ext>
            </a:extLst>
          </p:cNvPr>
          <p:cNvSpPr txBox="1"/>
          <p:nvPr/>
        </p:nvSpPr>
        <p:spPr>
          <a:xfrm>
            <a:off x="3403447" y="4252408"/>
            <a:ext cx="599330" cy="600164"/>
          </a:xfrm>
          <a:prstGeom prst="rect">
            <a:avLst/>
          </a:prstGeom>
          <a:noFill/>
        </p:spPr>
        <p:txBody>
          <a:bodyPr wrap="square" rtlCol="0">
            <a:spAutoFit/>
          </a:bodyPr>
          <a:lstStyle/>
          <a:p>
            <a:pPr algn="ctr"/>
            <a:r>
              <a:rPr lang="en-GB" sz="1100" dirty="0">
                <a:solidFill>
                  <a:schemeClr val="accent5">
                    <a:lumMod val="75000"/>
                  </a:schemeClr>
                </a:solidFill>
                <a:latin typeface="+mn-lt"/>
              </a:rPr>
              <a:t>f</a:t>
            </a:r>
            <a:r>
              <a:rPr lang="en-BE" sz="1100" dirty="0">
                <a:solidFill>
                  <a:schemeClr val="accent5">
                    <a:lumMod val="75000"/>
                  </a:schemeClr>
                </a:solidFill>
                <a:latin typeface="+mn-lt"/>
              </a:rPr>
              <a:t>actor 5 to 10</a:t>
            </a:r>
          </a:p>
          <a:p>
            <a:pPr algn="ctr"/>
            <a:endParaRPr lang="en-BE" sz="1100" dirty="0">
              <a:solidFill>
                <a:schemeClr val="accent5">
                  <a:lumMod val="75000"/>
                </a:schemeClr>
              </a:solidFill>
              <a:latin typeface="+mn-lt"/>
            </a:endParaRPr>
          </a:p>
        </p:txBody>
      </p:sp>
      <p:sp>
        <p:nvSpPr>
          <p:cNvPr id="20" name="TextBox 19">
            <a:extLst>
              <a:ext uri="{FF2B5EF4-FFF2-40B4-BE49-F238E27FC236}">
                <a16:creationId xmlns:a16="http://schemas.microsoft.com/office/drawing/2014/main" id="{4922F994-7F84-5042-88D1-E63A34DD3C0A}"/>
              </a:ext>
            </a:extLst>
          </p:cNvPr>
          <p:cNvSpPr txBox="1"/>
          <p:nvPr/>
        </p:nvSpPr>
        <p:spPr>
          <a:xfrm>
            <a:off x="203915" y="3724773"/>
            <a:ext cx="760144" cy="261610"/>
          </a:xfrm>
          <a:prstGeom prst="rect">
            <a:avLst/>
          </a:prstGeom>
          <a:noFill/>
        </p:spPr>
        <p:txBody>
          <a:bodyPr wrap="none" rtlCol="0">
            <a:spAutoFit/>
          </a:bodyPr>
          <a:lstStyle/>
          <a:p>
            <a:r>
              <a:rPr lang="en-GB" sz="1050" dirty="0">
                <a:latin typeface="+mn-lt"/>
              </a:rPr>
              <a:t>p</a:t>
            </a:r>
            <a:r>
              <a:rPr lang="en-BE" sz="1050" dirty="0">
                <a:latin typeface="+mn-lt"/>
              </a:rPr>
              <a:t>p 14 TeV</a:t>
            </a:r>
          </a:p>
        </p:txBody>
      </p:sp>
      <p:sp>
        <p:nvSpPr>
          <p:cNvPr id="21" name="Rectangle 20">
            <a:extLst>
              <a:ext uri="{FF2B5EF4-FFF2-40B4-BE49-F238E27FC236}">
                <a16:creationId xmlns:a16="http://schemas.microsoft.com/office/drawing/2014/main" id="{52D440AD-0F35-3347-9FEC-51A0429C4641}"/>
              </a:ext>
            </a:extLst>
          </p:cNvPr>
          <p:cNvSpPr/>
          <p:nvPr/>
        </p:nvSpPr>
        <p:spPr>
          <a:xfrm>
            <a:off x="762000" y="2123928"/>
            <a:ext cx="609600" cy="1203113"/>
          </a:xfrm>
          <a:prstGeom prst="rect">
            <a:avLst/>
          </a:prstGeom>
          <a:solidFill>
            <a:srgbClr val="FFF2CC">
              <a:alpha val="50196"/>
            </a:srgb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800" dirty="0">
                <a:solidFill>
                  <a:schemeClr val="accent4">
                    <a:lumMod val="75000"/>
                  </a:schemeClr>
                </a:solidFill>
              </a:rPr>
              <a:t>EW/H/top range</a:t>
            </a:r>
          </a:p>
          <a:p>
            <a:pPr algn="ctr"/>
            <a:endParaRPr lang="en-BE" sz="800" dirty="0">
              <a:solidFill>
                <a:schemeClr val="accent4">
                  <a:lumMod val="75000"/>
                </a:schemeClr>
              </a:solidFill>
            </a:endParaRPr>
          </a:p>
          <a:p>
            <a:pPr algn="ctr"/>
            <a:endParaRPr lang="en-BE" sz="800" dirty="0">
              <a:solidFill>
                <a:schemeClr val="accent4">
                  <a:lumMod val="75000"/>
                </a:schemeClr>
              </a:solidFill>
            </a:endParaRPr>
          </a:p>
          <a:p>
            <a:pPr algn="ctr"/>
            <a:endParaRPr lang="en-BE" sz="800" dirty="0">
              <a:solidFill>
                <a:schemeClr val="accent4">
                  <a:lumMod val="75000"/>
                </a:schemeClr>
              </a:solidFill>
            </a:endParaRPr>
          </a:p>
          <a:p>
            <a:pPr algn="ctr"/>
            <a:endParaRPr lang="en-BE" sz="800" dirty="0">
              <a:solidFill>
                <a:schemeClr val="accent4">
                  <a:lumMod val="75000"/>
                </a:schemeClr>
              </a:solidFill>
            </a:endParaRPr>
          </a:p>
          <a:p>
            <a:pPr algn="ctr"/>
            <a:endParaRPr lang="en-BE" sz="800" dirty="0">
              <a:solidFill>
                <a:schemeClr val="accent4">
                  <a:lumMod val="75000"/>
                </a:schemeClr>
              </a:solidFill>
            </a:endParaRPr>
          </a:p>
          <a:p>
            <a:pPr algn="ctr"/>
            <a:endParaRPr lang="en-BE" sz="800" dirty="0">
              <a:solidFill>
                <a:schemeClr val="accent4">
                  <a:lumMod val="75000"/>
                </a:schemeClr>
              </a:solidFill>
            </a:endParaRPr>
          </a:p>
          <a:p>
            <a:pPr algn="ctr"/>
            <a:endParaRPr lang="en-BE" sz="800" dirty="0">
              <a:solidFill>
                <a:schemeClr val="accent4">
                  <a:lumMod val="75000"/>
                </a:schemeClr>
              </a:solidFill>
            </a:endParaRPr>
          </a:p>
        </p:txBody>
      </p:sp>
      <p:sp>
        <p:nvSpPr>
          <p:cNvPr id="23" name="Rectangle 22">
            <a:extLst>
              <a:ext uri="{FF2B5EF4-FFF2-40B4-BE49-F238E27FC236}">
                <a16:creationId xmlns:a16="http://schemas.microsoft.com/office/drawing/2014/main" id="{E3DA4E35-7A89-8C48-A397-CA5F9D4860C1}"/>
              </a:ext>
            </a:extLst>
          </p:cNvPr>
          <p:cNvSpPr/>
          <p:nvPr/>
        </p:nvSpPr>
        <p:spPr>
          <a:xfrm>
            <a:off x="3200400" y="2123928"/>
            <a:ext cx="609600" cy="1209822"/>
          </a:xfrm>
          <a:prstGeom prst="rect">
            <a:avLst/>
          </a:prstGeom>
          <a:solidFill>
            <a:srgbClr val="FFF2CC">
              <a:alpha val="50196"/>
            </a:srgb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800" dirty="0">
                <a:solidFill>
                  <a:schemeClr val="accent4">
                    <a:lumMod val="75000"/>
                  </a:schemeClr>
                </a:solidFill>
              </a:rPr>
              <a:t>EW/H/top range</a:t>
            </a:r>
          </a:p>
          <a:p>
            <a:pPr algn="ctr"/>
            <a:endParaRPr lang="en-BE" sz="800" dirty="0">
              <a:solidFill>
                <a:schemeClr val="accent4">
                  <a:lumMod val="75000"/>
                </a:schemeClr>
              </a:solidFill>
            </a:endParaRPr>
          </a:p>
          <a:p>
            <a:pPr algn="ctr"/>
            <a:endParaRPr lang="en-BE" sz="800" dirty="0">
              <a:solidFill>
                <a:schemeClr val="accent4">
                  <a:lumMod val="75000"/>
                </a:schemeClr>
              </a:solidFill>
            </a:endParaRPr>
          </a:p>
          <a:p>
            <a:pPr algn="ctr"/>
            <a:endParaRPr lang="en-BE" sz="800" dirty="0">
              <a:solidFill>
                <a:schemeClr val="accent4">
                  <a:lumMod val="75000"/>
                </a:schemeClr>
              </a:solidFill>
            </a:endParaRPr>
          </a:p>
          <a:p>
            <a:pPr algn="ctr"/>
            <a:endParaRPr lang="en-BE" sz="800" dirty="0">
              <a:solidFill>
                <a:schemeClr val="accent4">
                  <a:lumMod val="75000"/>
                </a:schemeClr>
              </a:solidFill>
            </a:endParaRPr>
          </a:p>
          <a:p>
            <a:pPr algn="ctr"/>
            <a:endParaRPr lang="en-BE" sz="800" dirty="0">
              <a:solidFill>
                <a:schemeClr val="accent4">
                  <a:lumMod val="75000"/>
                </a:schemeClr>
              </a:solidFill>
            </a:endParaRPr>
          </a:p>
          <a:p>
            <a:pPr algn="ctr"/>
            <a:endParaRPr lang="en-BE" sz="800" dirty="0">
              <a:solidFill>
                <a:schemeClr val="accent4">
                  <a:lumMod val="75000"/>
                </a:schemeClr>
              </a:solidFill>
            </a:endParaRPr>
          </a:p>
          <a:p>
            <a:pPr algn="ctr"/>
            <a:endParaRPr lang="en-BE" sz="800" dirty="0">
              <a:solidFill>
                <a:schemeClr val="accent4">
                  <a:lumMod val="75000"/>
                </a:schemeClr>
              </a:solidFill>
            </a:endParaRPr>
          </a:p>
        </p:txBody>
      </p:sp>
      <p:sp>
        <p:nvSpPr>
          <p:cNvPr id="25" name="TextBox 24">
            <a:extLst>
              <a:ext uri="{FF2B5EF4-FFF2-40B4-BE49-F238E27FC236}">
                <a16:creationId xmlns:a16="http://schemas.microsoft.com/office/drawing/2014/main" id="{E52E89D8-B476-5042-8ACA-99A7FBC6A8DE}"/>
              </a:ext>
            </a:extLst>
          </p:cNvPr>
          <p:cNvSpPr txBox="1"/>
          <p:nvPr/>
        </p:nvSpPr>
        <p:spPr>
          <a:xfrm>
            <a:off x="5921211" y="956117"/>
            <a:ext cx="2384589" cy="707886"/>
          </a:xfrm>
          <a:prstGeom prst="rect">
            <a:avLst/>
          </a:prstGeom>
          <a:noFill/>
        </p:spPr>
        <p:txBody>
          <a:bodyPr wrap="square" rtlCol="0">
            <a:spAutoFit/>
          </a:bodyPr>
          <a:lstStyle/>
          <a:p>
            <a:pPr algn="ctr"/>
            <a:r>
              <a:rPr lang="en-GB" sz="1000" dirty="0">
                <a:solidFill>
                  <a:schemeClr val="accent6">
                    <a:lumMod val="75000"/>
                  </a:schemeClr>
                </a:solidFill>
              </a:rPr>
              <a:t>B.J. Holzer, U. Klein, G. </a:t>
            </a:r>
            <a:r>
              <a:rPr lang="en-GB" sz="1000" dirty="0" err="1">
                <a:solidFill>
                  <a:schemeClr val="accent6">
                    <a:lumMod val="75000"/>
                  </a:schemeClr>
                </a:solidFill>
              </a:rPr>
              <a:t>Azuelos</a:t>
            </a:r>
            <a:r>
              <a:rPr lang="en-GB" sz="1000" dirty="0">
                <a:solidFill>
                  <a:schemeClr val="accent6">
                    <a:lumMod val="75000"/>
                  </a:schemeClr>
                </a:solidFill>
              </a:rPr>
              <a:t>, H. </a:t>
            </a:r>
            <a:r>
              <a:rPr lang="en-GB" sz="1000" dirty="0" err="1">
                <a:solidFill>
                  <a:schemeClr val="accent6">
                    <a:lumMod val="75000"/>
                  </a:schemeClr>
                </a:solidFill>
              </a:rPr>
              <a:t>Mäntysaari</a:t>
            </a:r>
            <a:r>
              <a:rPr lang="en-GB" sz="1000" dirty="0">
                <a:solidFill>
                  <a:schemeClr val="accent6">
                    <a:lumMod val="75000"/>
                  </a:schemeClr>
                </a:solidFill>
              </a:rPr>
              <a:t>, D. </a:t>
            </a:r>
            <a:r>
              <a:rPr lang="en-GB" sz="1000" dirty="0" err="1">
                <a:solidFill>
                  <a:schemeClr val="accent6">
                    <a:lumMod val="75000"/>
                  </a:schemeClr>
                </a:solidFill>
              </a:rPr>
              <a:t>Britzger</a:t>
            </a:r>
            <a:r>
              <a:rPr lang="en-GB" sz="1000" dirty="0">
                <a:solidFill>
                  <a:schemeClr val="accent6">
                    <a:lumMod val="75000"/>
                  </a:schemeClr>
                </a:solidFill>
              </a:rPr>
              <a:t>, C. </a:t>
            </a:r>
            <a:r>
              <a:rPr lang="en-GB" sz="1000" dirty="0" err="1">
                <a:solidFill>
                  <a:schemeClr val="accent6">
                    <a:lumMod val="75000"/>
                  </a:schemeClr>
                </a:solidFill>
              </a:rPr>
              <a:t>Gwenlan</a:t>
            </a:r>
            <a:r>
              <a:rPr lang="en-GB" sz="1000" dirty="0">
                <a:solidFill>
                  <a:schemeClr val="accent6">
                    <a:lumMod val="75000"/>
                  </a:schemeClr>
                </a:solidFill>
              </a:rPr>
              <a:t>, … </a:t>
            </a:r>
          </a:p>
          <a:p>
            <a:pPr algn="ctr"/>
            <a:r>
              <a:rPr lang="en-GB" sz="1000" dirty="0">
                <a:solidFill>
                  <a:schemeClr val="accent6">
                    <a:lumMod val="75000"/>
                  </a:schemeClr>
                </a:solidFill>
              </a:rPr>
              <a:t>  </a:t>
            </a:r>
          </a:p>
        </p:txBody>
      </p:sp>
      <p:sp>
        <p:nvSpPr>
          <p:cNvPr id="26" name="TextBox 25">
            <a:extLst>
              <a:ext uri="{FF2B5EF4-FFF2-40B4-BE49-F238E27FC236}">
                <a16:creationId xmlns:a16="http://schemas.microsoft.com/office/drawing/2014/main" id="{95DA4698-0238-E540-9114-37BF46D69397}"/>
              </a:ext>
            </a:extLst>
          </p:cNvPr>
          <p:cNvSpPr txBox="1"/>
          <p:nvPr/>
        </p:nvSpPr>
        <p:spPr>
          <a:xfrm>
            <a:off x="100385" y="819150"/>
            <a:ext cx="4395415" cy="1077218"/>
          </a:xfrm>
          <a:prstGeom prst="rect">
            <a:avLst/>
          </a:prstGeom>
          <a:solidFill>
            <a:schemeClr val="accent4">
              <a:lumMod val="20000"/>
              <a:lumOff val="80000"/>
            </a:schemeClr>
          </a:solidFill>
          <a:ln w="28575">
            <a:solidFill>
              <a:srgbClr val="C00000"/>
            </a:solidFill>
          </a:ln>
        </p:spPr>
        <p:txBody>
          <a:bodyPr wrap="square" rtlCol="0">
            <a:spAutoFit/>
          </a:bodyPr>
          <a:lstStyle/>
          <a:p>
            <a:r>
              <a:rPr lang="en-US" sz="1600" b="1" dirty="0" err="1">
                <a:solidFill>
                  <a:srgbClr val="C00000"/>
                </a:solidFill>
                <a:latin typeface="+mn-lt"/>
              </a:rPr>
              <a:t>LHeC</a:t>
            </a:r>
            <a:r>
              <a:rPr lang="en-US" sz="1600" dirty="0">
                <a:latin typeface="+mn-lt"/>
              </a:rPr>
              <a:t> (up to 60 GeV e</a:t>
            </a:r>
            <a:r>
              <a:rPr lang="en-US" sz="1600" baseline="30000" dirty="0">
                <a:latin typeface="+mn-lt"/>
              </a:rPr>
              <a:t>-</a:t>
            </a:r>
            <a:r>
              <a:rPr lang="en-US" sz="1600" dirty="0">
                <a:latin typeface="+mn-lt"/>
              </a:rPr>
              <a:t> from Energy Recovery </a:t>
            </a:r>
            <a:r>
              <a:rPr lang="en-US" sz="1600" dirty="0" err="1">
                <a:latin typeface="+mn-lt"/>
              </a:rPr>
              <a:t>Linac</a:t>
            </a:r>
            <a:r>
              <a:rPr lang="en-US" sz="1600" dirty="0">
                <a:latin typeface="+mn-lt"/>
              </a:rPr>
              <a:t>)</a:t>
            </a:r>
          </a:p>
          <a:p>
            <a:r>
              <a:rPr lang="en-US" sz="1600" i="1" dirty="0" err="1">
                <a:latin typeface="+mn-lt"/>
              </a:rPr>
              <a:t>E</a:t>
            </a:r>
            <a:r>
              <a:rPr lang="en-US" sz="1600" i="1" baseline="-25000" dirty="0" err="1">
                <a:latin typeface="+mn-lt"/>
              </a:rPr>
              <a:t>cms</a:t>
            </a:r>
            <a:r>
              <a:rPr lang="en-US" sz="1600" i="1" dirty="0">
                <a:latin typeface="+mn-lt"/>
              </a:rPr>
              <a:t> = 0.2 – 1.3 </a:t>
            </a:r>
            <a:r>
              <a:rPr lang="en-US" sz="1600" i="1" dirty="0" err="1">
                <a:latin typeface="+mn-lt"/>
              </a:rPr>
              <a:t>TeV</a:t>
            </a:r>
            <a:r>
              <a:rPr lang="en-US" sz="1600" i="1" dirty="0">
                <a:latin typeface="+mn-lt"/>
              </a:rPr>
              <a:t>,</a:t>
            </a:r>
            <a:r>
              <a:rPr lang="en-US" sz="1600" i="1" dirty="0">
                <a:latin typeface="+mn-lt"/>
                <a:sym typeface="Wingdings" pitchFamily="2" charset="2"/>
              </a:rPr>
              <a:t> (Q</a:t>
            </a:r>
            <a:r>
              <a:rPr lang="en-US" sz="1600" i="1" baseline="30000" dirty="0">
                <a:latin typeface="+mn-lt"/>
                <a:sym typeface="Wingdings" pitchFamily="2" charset="2"/>
              </a:rPr>
              <a:t>2</a:t>
            </a:r>
            <a:r>
              <a:rPr lang="en-US" sz="1600" i="1" dirty="0">
                <a:latin typeface="+mn-lt"/>
                <a:sym typeface="Wingdings" pitchFamily="2" charset="2"/>
              </a:rPr>
              <a:t>,x) range far beyond HERA</a:t>
            </a:r>
            <a:endParaRPr lang="en-US" sz="1600" i="1" dirty="0">
              <a:latin typeface="+mn-lt"/>
            </a:endParaRPr>
          </a:p>
          <a:p>
            <a:r>
              <a:rPr lang="en-US" sz="1600" i="1" dirty="0">
                <a:latin typeface="+mn-lt"/>
              </a:rPr>
              <a:t>run with the HL-LHC (≳ Run5)</a:t>
            </a:r>
          </a:p>
          <a:p>
            <a:r>
              <a:rPr lang="en-US" sz="1600" i="1" dirty="0">
                <a:solidFill>
                  <a:schemeClr val="bg2">
                    <a:lumMod val="50000"/>
                  </a:schemeClr>
                </a:solidFill>
                <a:latin typeface="+mn-lt"/>
              </a:rPr>
              <a:t>ERL R&amp;D demonstrator at Orsay, PERLE</a:t>
            </a:r>
          </a:p>
        </p:txBody>
      </p:sp>
      <p:sp>
        <p:nvSpPr>
          <p:cNvPr id="27" name="TextBox 26">
            <a:extLst>
              <a:ext uri="{FF2B5EF4-FFF2-40B4-BE49-F238E27FC236}">
                <a16:creationId xmlns:a16="http://schemas.microsoft.com/office/drawing/2014/main" id="{7EBF5655-DB61-544E-BCD9-7DA522C78289}"/>
              </a:ext>
            </a:extLst>
          </p:cNvPr>
          <p:cNvSpPr txBox="1"/>
          <p:nvPr/>
        </p:nvSpPr>
        <p:spPr>
          <a:xfrm>
            <a:off x="228600" y="209550"/>
            <a:ext cx="8169224" cy="584775"/>
          </a:xfrm>
          <a:prstGeom prst="rect">
            <a:avLst/>
          </a:prstGeom>
          <a:noFill/>
        </p:spPr>
        <p:txBody>
          <a:bodyPr wrap="none" rtlCol="0">
            <a:spAutoFit/>
          </a:bodyPr>
          <a:lstStyle/>
          <a:p>
            <a:r>
              <a:rPr lang="en-BE" sz="3200" dirty="0">
                <a:latin typeface="+mn-lt"/>
              </a:rPr>
              <a:t>Empowering the HL-LHC program with the LHeC</a:t>
            </a:r>
            <a:endParaRPr lang="en-BE" sz="3200" dirty="0">
              <a:solidFill>
                <a:srgbClr val="C00000"/>
              </a:solidFill>
              <a:latin typeface="+mn-lt"/>
            </a:endParaRPr>
          </a:p>
        </p:txBody>
      </p:sp>
      <p:sp>
        <p:nvSpPr>
          <p:cNvPr id="28" name="Rectangle 27">
            <a:extLst>
              <a:ext uri="{FF2B5EF4-FFF2-40B4-BE49-F238E27FC236}">
                <a16:creationId xmlns:a16="http://schemas.microsoft.com/office/drawing/2014/main" id="{948898D2-B689-1A49-9802-0F63DF2B6936}"/>
              </a:ext>
            </a:extLst>
          </p:cNvPr>
          <p:cNvSpPr/>
          <p:nvPr/>
        </p:nvSpPr>
        <p:spPr>
          <a:xfrm>
            <a:off x="7543800" y="2419350"/>
            <a:ext cx="457200" cy="304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2613660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51</a:t>
            </a:fld>
            <a:endParaRPr lang="en-US" dirty="0">
              <a:solidFill>
                <a:prstClr val="black">
                  <a:tint val="75000"/>
                </a:prstClr>
              </a:solidFill>
              <a:latin typeface="Calibri"/>
              <a:ea typeface="+mn-ea"/>
              <a:cs typeface="+mn-cs"/>
            </a:endParaRPr>
          </a:p>
        </p:txBody>
      </p:sp>
      <p:sp>
        <p:nvSpPr>
          <p:cNvPr id="24" name="TextBox 23">
            <a:extLst>
              <a:ext uri="{FF2B5EF4-FFF2-40B4-BE49-F238E27FC236}">
                <a16:creationId xmlns:a16="http://schemas.microsoft.com/office/drawing/2014/main" id="{AF4D4887-F97A-804E-896C-258CB692FAE3}"/>
              </a:ext>
            </a:extLst>
          </p:cNvPr>
          <p:cNvSpPr txBox="1"/>
          <p:nvPr/>
        </p:nvSpPr>
        <p:spPr>
          <a:xfrm>
            <a:off x="228600" y="209550"/>
            <a:ext cx="8763000" cy="861774"/>
          </a:xfrm>
          <a:prstGeom prst="rect">
            <a:avLst/>
          </a:prstGeom>
          <a:noFill/>
        </p:spPr>
        <p:txBody>
          <a:bodyPr wrap="square" rtlCol="0">
            <a:spAutoFit/>
          </a:bodyPr>
          <a:lstStyle/>
          <a:p>
            <a:r>
              <a:rPr lang="en-GB" sz="3200" dirty="0">
                <a:latin typeface="+mn-lt"/>
              </a:rPr>
              <a:t>Colliding beams &amp; physics beyond collider </a:t>
            </a:r>
            <a:r>
              <a:rPr lang="en-GB" sz="3200" dirty="0" err="1">
                <a:latin typeface="+mn-lt"/>
              </a:rPr>
              <a:t>expt’s</a:t>
            </a:r>
            <a:endParaRPr lang="en-GB" sz="3200" dirty="0">
              <a:latin typeface="+mn-lt"/>
            </a:endParaRPr>
          </a:p>
          <a:p>
            <a:r>
              <a:rPr lang="en-GB" i="1" dirty="0">
                <a:latin typeface="+mn-lt"/>
              </a:rPr>
              <a:t>The CERN accelerator complex and the LHC – protons from </a:t>
            </a:r>
            <a:r>
              <a:rPr lang="en-GB" i="1" dirty="0">
                <a:solidFill>
                  <a:srgbClr val="C00000"/>
                </a:solidFill>
                <a:latin typeface="+mn-lt"/>
              </a:rPr>
              <a:t>Booster</a:t>
            </a:r>
            <a:r>
              <a:rPr lang="en-GB" i="1" dirty="0">
                <a:latin typeface="+mn-lt"/>
              </a:rPr>
              <a:t> only &lt;0.1% to LHC</a:t>
            </a:r>
          </a:p>
        </p:txBody>
      </p:sp>
      <p:pic>
        <p:nvPicPr>
          <p:cNvPr id="8" name="Picture 7">
            <a:extLst>
              <a:ext uri="{FF2B5EF4-FFF2-40B4-BE49-F238E27FC236}">
                <a16:creationId xmlns:a16="http://schemas.microsoft.com/office/drawing/2014/main" id="{E1BC8F70-7B9B-894E-9263-B3C4F560653C}"/>
              </a:ext>
            </a:extLst>
          </p:cNvPr>
          <p:cNvPicPr>
            <a:picLocks noChangeAspect="1"/>
          </p:cNvPicPr>
          <p:nvPr/>
        </p:nvPicPr>
        <p:blipFill rotWithShape="1">
          <a:blip r:embed="rId3"/>
          <a:srcRect b="24102"/>
          <a:stretch/>
        </p:blipFill>
        <p:spPr>
          <a:xfrm>
            <a:off x="0" y="1108675"/>
            <a:ext cx="4800600" cy="3781876"/>
          </a:xfrm>
          <a:prstGeom prst="rect">
            <a:avLst/>
          </a:prstGeom>
        </p:spPr>
      </p:pic>
      <p:pic>
        <p:nvPicPr>
          <p:cNvPr id="9" name="Picture 8" descr="A close up of a map&#10;&#10;Description automatically generated">
            <a:extLst>
              <a:ext uri="{FF2B5EF4-FFF2-40B4-BE49-F238E27FC236}">
                <a16:creationId xmlns:a16="http://schemas.microsoft.com/office/drawing/2014/main" id="{6DEC2128-F162-514B-BD02-103B6E058C7C}"/>
              </a:ext>
            </a:extLst>
          </p:cNvPr>
          <p:cNvPicPr>
            <a:picLocks noChangeAspect="1"/>
          </p:cNvPicPr>
          <p:nvPr/>
        </p:nvPicPr>
        <p:blipFill rotWithShape="1">
          <a:blip r:embed="rId4">
            <a:extLst>
              <a:ext uri="{28A0092B-C50C-407E-A947-70E740481C1C}">
                <a14:useLocalDpi xmlns:a14="http://schemas.microsoft.com/office/drawing/2010/main" val="0"/>
              </a:ext>
            </a:extLst>
          </a:blip>
          <a:srcRect r="8370"/>
          <a:stretch/>
        </p:blipFill>
        <p:spPr>
          <a:xfrm>
            <a:off x="4782047" y="1047750"/>
            <a:ext cx="3886200" cy="3345937"/>
          </a:xfrm>
          <a:prstGeom prst="rect">
            <a:avLst/>
          </a:prstGeom>
        </p:spPr>
      </p:pic>
      <p:sp>
        <p:nvSpPr>
          <p:cNvPr id="5" name="Rounded Rectangle 4">
            <a:extLst>
              <a:ext uri="{FF2B5EF4-FFF2-40B4-BE49-F238E27FC236}">
                <a16:creationId xmlns:a16="http://schemas.microsoft.com/office/drawing/2014/main" id="{FAD770F5-49ED-864C-90DE-63CF20134CB4}"/>
              </a:ext>
            </a:extLst>
          </p:cNvPr>
          <p:cNvSpPr/>
          <p:nvPr/>
        </p:nvSpPr>
        <p:spPr>
          <a:xfrm>
            <a:off x="4800600" y="2038350"/>
            <a:ext cx="838200" cy="682368"/>
          </a:xfrm>
          <a:prstGeom prst="roundRect">
            <a:avLst/>
          </a:prstGeom>
          <a:solidFill>
            <a:srgbClr val="FBE5D6">
              <a:alpha val="50196"/>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Rounded Rectangle 12">
            <a:extLst>
              <a:ext uri="{FF2B5EF4-FFF2-40B4-BE49-F238E27FC236}">
                <a16:creationId xmlns:a16="http://schemas.microsoft.com/office/drawing/2014/main" id="{DE49AB19-DD8D-4F45-B8D4-71E31E78FFA6}"/>
              </a:ext>
            </a:extLst>
          </p:cNvPr>
          <p:cNvSpPr/>
          <p:nvPr/>
        </p:nvSpPr>
        <p:spPr>
          <a:xfrm>
            <a:off x="2184400" y="3257550"/>
            <a:ext cx="558800" cy="682368"/>
          </a:xfrm>
          <a:prstGeom prst="roundRect">
            <a:avLst/>
          </a:prstGeom>
          <a:solidFill>
            <a:schemeClr val="accent2">
              <a:lumMod val="20000"/>
              <a:lumOff val="80000"/>
              <a:alpha val="50196"/>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29947944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52</a:t>
            </a:fld>
            <a:endParaRPr lang="en-US" dirty="0">
              <a:solidFill>
                <a:prstClr val="black">
                  <a:tint val="75000"/>
                </a:prstClr>
              </a:solidFill>
              <a:latin typeface="Calibri"/>
              <a:ea typeface="+mn-ea"/>
              <a:cs typeface="+mn-cs"/>
            </a:endParaRPr>
          </a:p>
        </p:txBody>
      </p:sp>
      <p:pic>
        <p:nvPicPr>
          <p:cNvPr id="8" name="Picture 7">
            <a:extLst>
              <a:ext uri="{FF2B5EF4-FFF2-40B4-BE49-F238E27FC236}">
                <a16:creationId xmlns:a16="http://schemas.microsoft.com/office/drawing/2014/main" id="{E1BC8F70-7B9B-894E-9263-B3C4F560653C}"/>
              </a:ext>
            </a:extLst>
          </p:cNvPr>
          <p:cNvPicPr>
            <a:picLocks noChangeAspect="1"/>
          </p:cNvPicPr>
          <p:nvPr/>
        </p:nvPicPr>
        <p:blipFill rotWithShape="1">
          <a:blip r:embed="rId3"/>
          <a:srcRect b="24102"/>
          <a:stretch/>
        </p:blipFill>
        <p:spPr>
          <a:xfrm>
            <a:off x="0" y="1108675"/>
            <a:ext cx="4800600" cy="3781876"/>
          </a:xfrm>
          <a:prstGeom prst="rect">
            <a:avLst/>
          </a:prstGeom>
        </p:spPr>
      </p:pic>
      <p:pic>
        <p:nvPicPr>
          <p:cNvPr id="9" name="Picture 8" descr="A close up of a map&#10;&#10;Description automatically generated">
            <a:extLst>
              <a:ext uri="{FF2B5EF4-FFF2-40B4-BE49-F238E27FC236}">
                <a16:creationId xmlns:a16="http://schemas.microsoft.com/office/drawing/2014/main" id="{6DEC2128-F162-514B-BD02-103B6E058C7C}"/>
              </a:ext>
            </a:extLst>
          </p:cNvPr>
          <p:cNvPicPr>
            <a:picLocks noChangeAspect="1"/>
          </p:cNvPicPr>
          <p:nvPr/>
        </p:nvPicPr>
        <p:blipFill rotWithShape="1">
          <a:blip r:embed="rId4">
            <a:extLst>
              <a:ext uri="{28A0092B-C50C-407E-A947-70E740481C1C}">
                <a14:useLocalDpi xmlns:a14="http://schemas.microsoft.com/office/drawing/2010/main" val="0"/>
              </a:ext>
            </a:extLst>
          </a:blip>
          <a:srcRect r="8370"/>
          <a:stretch/>
        </p:blipFill>
        <p:spPr>
          <a:xfrm>
            <a:off x="4782047" y="1047750"/>
            <a:ext cx="3886200" cy="3345937"/>
          </a:xfrm>
          <a:prstGeom prst="rect">
            <a:avLst/>
          </a:prstGeom>
        </p:spPr>
      </p:pic>
      <p:sp>
        <p:nvSpPr>
          <p:cNvPr id="5" name="Rounded Rectangle 4">
            <a:extLst>
              <a:ext uri="{FF2B5EF4-FFF2-40B4-BE49-F238E27FC236}">
                <a16:creationId xmlns:a16="http://schemas.microsoft.com/office/drawing/2014/main" id="{FAD770F5-49ED-864C-90DE-63CF20134CB4}"/>
              </a:ext>
            </a:extLst>
          </p:cNvPr>
          <p:cNvSpPr/>
          <p:nvPr/>
        </p:nvSpPr>
        <p:spPr>
          <a:xfrm>
            <a:off x="4800600" y="2038350"/>
            <a:ext cx="838200" cy="682368"/>
          </a:xfrm>
          <a:prstGeom prst="roundRect">
            <a:avLst/>
          </a:prstGeom>
          <a:solidFill>
            <a:srgbClr val="FBE5D6">
              <a:alpha val="50196"/>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Rounded Rectangle 12">
            <a:extLst>
              <a:ext uri="{FF2B5EF4-FFF2-40B4-BE49-F238E27FC236}">
                <a16:creationId xmlns:a16="http://schemas.microsoft.com/office/drawing/2014/main" id="{DE49AB19-DD8D-4F45-B8D4-71E31E78FFA6}"/>
              </a:ext>
            </a:extLst>
          </p:cNvPr>
          <p:cNvSpPr/>
          <p:nvPr/>
        </p:nvSpPr>
        <p:spPr>
          <a:xfrm>
            <a:off x="2184400" y="3257550"/>
            <a:ext cx="558800" cy="682368"/>
          </a:xfrm>
          <a:prstGeom prst="roundRect">
            <a:avLst/>
          </a:prstGeom>
          <a:solidFill>
            <a:schemeClr val="accent2">
              <a:lumMod val="20000"/>
              <a:lumOff val="80000"/>
              <a:alpha val="50196"/>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Rounded Rectangle 9">
            <a:extLst>
              <a:ext uri="{FF2B5EF4-FFF2-40B4-BE49-F238E27FC236}">
                <a16:creationId xmlns:a16="http://schemas.microsoft.com/office/drawing/2014/main" id="{34B29A54-0BAC-D049-BCDE-CE0E3C24187D}"/>
              </a:ext>
            </a:extLst>
          </p:cNvPr>
          <p:cNvSpPr/>
          <p:nvPr/>
        </p:nvSpPr>
        <p:spPr>
          <a:xfrm>
            <a:off x="228600" y="1885950"/>
            <a:ext cx="685800" cy="381000"/>
          </a:xfrm>
          <a:prstGeom prst="roundRect">
            <a:avLst/>
          </a:prstGeom>
          <a:solidFill>
            <a:schemeClr val="accent5">
              <a:lumMod val="20000"/>
              <a:lumOff val="80000"/>
              <a:alpha val="50196"/>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Rounded Rectangle 10">
            <a:extLst>
              <a:ext uri="{FF2B5EF4-FFF2-40B4-BE49-F238E27FC236}">
                <a16:creationId xmlns:a16="http://schemas.microsoft.com/office/drawing/2014/main" id="{3A433354-2FDA-B54D-8201-272778AACF62}"/>
              </a:ext>
            </a:extLst>
          </p:cNvPr>
          <p:cNvSpPr/>
          <p:nvPr/>
        </p:nvSpPr>
        <p:spPr>
          <a:xfrm>
            <a:off x="1778000" y="1047750"/>
            <a:ext cx="685800" cy="381000"/>
          </a:xfrm>
          <a:prstGeom prst="roundRect">
            <a:avLst/>
          </a:prstGeom>
          <a:solidFill>
            <a:schemeClr val="accent5">
              <a:lumMod val="20000"/>
              <a:lumOff val="80000"/>
              <a:alpha val="50196"/>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Rounded Rectangle 11">
            <a:extLst>
              <a:ext uri="{FF2B5EF4-FFF2-40B4-BE49-F238E27FC236}">
                <a16:creationId xmlns:a16="http://schemas.microsoft.com/office/drawing/2014/main" id="{E7B3A975-6248-1D4B-93C9-9D204DAA36E8}"/>
              </a:ext>
            </a:extLst>
          </p:cNvPr>
          <p:cNvSpPr/>
          <p:nvPr/>
        </p:nvSpPr>
        <p:spPr>
          <a:xfrm>
            <a:off x="1819524" y="2642502"/>
            <a:ext cx="685800" cy="381000"/>
          </a:xfrm>
          <a:prstGeom prst="roundRect">
            <a:avLst/>
          </a:prstGeom>
          <a:solidFill>
            <a:schemeClr val="accent5">
              <a:lumMod val="20000"/>
              <a:lumOff val="80000"/>
              <a:alpha val="50196"/>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ounded Rectangle 13">
            <a:extLst>
              <a:ext uri="{FF2B5EF4-FFF2-40B4-BE49-F238E27FC236}">
                <a16:creationId xmlns:a16="http://schemas.microsoft.com/office/drawing/2014/main" id="{C37F3FED-8F58-7145-BDF6-751D2052F678}"/>
              </a:ext>
            </a:extLst>
          </p:cNvPr>
          <p:cNvSpPr/>
          <p:nvPr/>
        </p:nvSpPr>
        <p:spPr>
          <a:xfrm>
            <a:off x="3470942" y="1885950"/>
            <a:ext cx="685800" cy="381000"/>
          </a:xfrm>
          <a:prstGeom prst="roundRect">
            <a:avLst/>
          </a:prstGeom>
          <a:solidFill>
            <a:schemeClr val="accent5">
              <a:lumMod val="20000"/>
              <a:lumOff val="80000"/>
              <a:alpha val="50196"/>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ounded Rectangle 14">
            <a:extLst>
              <a:ext uri="{FF2B5EF4-FFF2-40B4-BE49-F238E27FC236}">
                <a16:creationId xmlns:a16="http://schemas.microsoft.com/office/drawing/2014/main" id="{6813C0E3-7D6F-6343-9C12-D4F4EB45CF93}"/>
              </a:ext>
            </a:extLst>
          </p:cNvPr>
          <p:cNvSpPr/>
          <p:nvPr/>
        </p:nvSpPr>
        <p:spPr>
          <a:xfrm>
            <a:off x="7543800" y="1559302"/>
            <a:ext cx="838200" cy="631448"/>
          </a:xfrm>
          <a:prstGeom prst="roundRect">
            <a:avLst/>
          </a:prstGeom>
          <a:solidFill>
            <a:schemeClr val="accent5">
              <a:lumMod val="20000"/>
              <a:lumOff val="80000"/>
              <a:alpha val="50196"/>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extBox 1">
            <a:extLst>
              <a:ext uri="{FF2B5EF4-FFF2-40B4-BE49-F238E27FC236}">
                <a16:creationId xmlns:a16="http://schemas.microsoft.com/office/drawing/2014/main" id="{BCC6864B-36E9-0B40-9C56-E6D5F4DBE89E}"/>
              </a:ext>
            </a:extLst>
          </p:cNvPr>
          <p:cNvSpPr txBox="1"/>
          <p:nvPr/>
        </p:nvSpPr>
        <p:spPr>
          <a:xfrm>
            <a:off x="3581400" y="4400550"/>
            <a:ext cx="5334000" cy="646331"/>
          </a:xfrm>
          <a:prstGeom prst="rect">
            <a:avLst/>
          </a:prstGeom>
          <a:solidFill>
            <a:schemeClr val="accent2">
              <a:lumMod val="20000"/>
              <a:lumOff val="80000"/>
            </a:schemeClr>
          </a:solidFill>
          <a:ln w="28575">
            <a:solidFill>
              <a:srgbClr val="C00000"/>
            </a:solidFill>
          </a:ln>
        </p:spPr>
        <p:txBody>
          <a:bodyPr wrap="square" rtlCol="0">
            <a:spAutoFit/>
          </a:bodyPr>
          <a:lstStyle/>
          <a:p>
            <a:pPr algn="ctr"/>
            <a:r>
              <a:rPr lang="en-BE" dirty="0">
                <a:solidFill>
                  <a:srgbClr val="C00000"/>
                </a:solidFill>
                <a:latin typeface="+mn-lt"/>
              </a:rPr>
              <a:t>Beams for colliders unlock unique ways to address the open questions with a complementary methodology</a:t>
            </a:r>
          </a:p>
        </p:txBody>
      </p:sp>
      <p:sp>
        <p:nvSpPr>
          <p:cNvPr id="19" name="TextBox 18">
            <a:extLst>
              <a:ext uri="{FF2B5EF4-FFF2-40B4-BE49-F238E27FC236}">
                <a16:creationId xmlns:a16="http://schemas.microsoft.com/office/drawing/2014/main" id="{123953DF-59CB-BF4B-BBC1-C03F4B9336B3}"/>
              </a:ext>
            </a:extLst>
          </p:cNvPr>
          <p:cNvSpPr txBox="1"/>
          <p:nvPr/>
        </p:nvSpPr>
        <p:spPr>
          <a:xfrm>
            <a:off x="228600" y="209550"/>
            <a:ext cx="8763000" cy="861774"/>
          </a:xfrm>
          <a:prstGeom prst="rect">
            <a:avLst/>
          </a:prstGeom>
          <a:noFill/>
        </p:spPr>
        <p:txBody>
          <a:bodyPr wrap="square" rtlCol="0">
            <a:spAutoFit/>
          </a:bodyPr>
          <a:lstStyle/>
          <a:p>
            <a:r>
              <a:rPr lang="en-GB" sz="3200" dirty="0">
                <a:latin typeface="+mn-lt"/>
              </a:rPr>
              <a:t>Colliding beams &amp; physics beyond collider </a:t>
            </a:r>
            <a:r>
              <a:rPr lang="en-GB" sz="3200" dirty="0" err="1">
                <a:latin typeface="+mn-lt"/>
              </a:rPr>
              <a:t>expt’s</a:t>
            </a:r>
            <a:endParaRPr lang="en-GB" sz="3200" dirty="0">
              <a:latin typeface="+mn-lt"/>
            </a:endParaRPr>
          </a:p>
          <a:p>
            <a:r>
              <a:rPr lang="en-GB" i="1" dirty="0">
                <a:latin typeface="+mn-lt"/>
              </a:rPr>
              <a:t>The CERN accelerator complex and the LHC – protons from </a:t>
            </a:r>
            <a:r>
              <a:rPr lang="en-GB" i="1" dirty="0">
                <a:solidFill>
                  <a:srgbClr val="C00000"/>
                </a:solidFill>
                <a:latin typeface="+mn-lt"/>
              </a:rPr>
              <a:t>Booster</a:t>
            </a:r>
            <a:r>
              <a:rPr lang="en-GB" i="1" dirty="0">
                <a:latin typeface="+mn-lt"/>
              </a:rPr>
              <a:t> only </a:t>
            </a:r>
            <a:r>
              <a:rPr lang="en-GB" i="1" dirty="0">
                <a:solidFill>
                  <a:schemeClr val="accent5">
                    <a:lumMod val="75000"/>
                  </a:schemeClr>
                </a:solidFill>
                <a:latin typeface="+mn-lt"/>
              </a:rPr>
              <a:t>&lt;0.1% to LHC</a:t>
            </a:r>
          </a:p>
        </p:txBody>
      </p:sp>
    </p:spTree>
    <p:extLst>
      <p:ext uri="{BB962C8B-B14F-4D97-AF65-F5344CB8AC3E}">
        <p14:creationId xmlns:p14="http://schemas.microsoft.com/office/powerpoint/2010/main" val="35180271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103828" y="491030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53</a:t>
            </a:fld>
            <a:endParaRPr lang="en-US" dirty="0">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8548109" cy="584775"/>
          </a:xfrm>
          <a:prstGeom prst="rect">
            <a:avLst/>
          </a:prstGeom>
          <a:noFill/>
        </p:spPr>
        <p:txBody>
          <a:bodyPr wrap="none" rtlCol="0">
            <a:spAutoFit/>
          </a:bodyPr>
          <a:lstStyle/>
          <a:p>
            <a:r>
              <a:rPr lang="en-BE" sz="3200" dirty="0">
                <a:latin typeface="+mn-lt"/>
              </a:rPr>
              <a:t>From the LHC to the High-Luminosity LHC @ CERN</a:t>
            </a:r>
          </a:p>
        </p:txBody>
      </p:sp>
      <p:sp>
        <p:nvSpPr>
          <p:cNvPr id="6" name="TextBox 5">
            <a:extLst>
              <a:ext uri="{FF2B5EF4-FFF2-40B4-BE49-F238E27FC236}">
                <a16:creationId xmlns:a16="http://schemas.microsoft.com/office/drawing/2014/main" id="{29BCF312-918F-0D44-99DF-F89E4220155D}"/>
              </a:ext>
            </a:extLst>
          </p:cNvPr>
          <p:cNvSpPr txBox="1"/>
          <p:nvPr/>
        </p:nvSpPr>
        <p:spPr>
          <a:xfrm>
            <a:off x="221311" y="1885950"/>
            <a:ext cx="8756972" cy="338554"/>
          </a:xfrm>
          <a:prstGeom prst="rect">
            <a:avLst/>
          </a:prstGeom>
          <a:noFill/>
        </p:spPr>
        <p:txBody>
          <a:bodyPr wrap="square" rtlCol="0">
            <a:spAutoFit/>
          </a:bodyPr>
          <a:lstStyle/>
          <a:p>
            <a:pPr algn="ctr"/>
            <a:r>
              <a:rPr lang="en-GB" sz="1600" u="sng" dirty="0">
                <a:solidFill>
                  <a:schemeClr val="bg2">
                    <a:lumMod val="50000"/>
                  </a:schemeClr>
                </a:solidFill>
                <a:latin typeface="+mn-lt"/>
              </a:rPr>
              <a:t>Example</a:t>
            </a:r>
            <a:r>
              <a:rPr lang="en-GB" sz="1600" dirty="0">
                <a:solidFill>
                  <a:schemeClr val="bg2">
                    <a:lumMod val="50000"/>
                  </a:schemeClr>
                </a:solidFill>
                <a:latin typeface="+mn-lt"/>
              </a:rPr>
              <a:t>: search for Dark Photons (Z</a:t>
            </a:r>
            <a:r>
              <a:rPr lang="en-GB" sz="1600" baseline="-25000" dirty="0">
                <a:solidFill>
                  <a:schemeClr val="bg2">
                    <a:lumMod val="50000"/>
                  </a:schemeClr>
                </a:solidFill>
                <a:latin typeface="+mn-lt"/>
              </a:rPr>
              <a:t>D</a:t>
            </a:r>
            <a:r>
              <a:rPr lang="en-GB" sz="1600" dirty="0">
                <a:solidFill>
                  <a:schemeClr val="bg2">
                    <a:lumMod val="50000"/>
                  </a:schemeClr>
                </a:solidFill>
                <a:latin typeface="+mn-lt"/>
              </a:rPr>
              <a:t>) decaying to a pair of muons in data from scouting triggers</a:t>
            </a:r>
          </a:p>
        </p:txBody>
      </p:sp>
      <p:sp>
        <p:nvSpPr>
          <p:cNvPr id="7" name="TextBox 6">
            <a:extLst>
              <a:ext uri="{FF2B5EF4-FFF2-40B4-BE49-F238E27FC236}">
                <a16:creationId xmlns:a16="http://schemas.microsoft.com/office/drawing/2014/main" id="{BE7E9C43-A116-8C45-94C0-027812A26BD1}"/>
              </a:ext>
            </a:extLst>
          </p:cNvPr>
          <p:cNvSpPr txBox="1"/>
          <p:nvPr/>
        </p:nvSpPr>
        <p:spPr>
          <a:xfrm>
            <a:off x="244504" y="796225"/>
            <a:ext cx="8823298" cy="1200329"/>
          </a:xfrm>
          <a:prstGeom prst="rect">
            <a:avLst/>
          </a:prstGeom>
          <a:noFill/>
        </p:spPr>
        <p:txBody>
          <a:bodyPr wrap="square" rtlCol="0">
            <a:spAutoFit/>
          </a:bodyPr>
          <a:lstStyle/>
          <a:p>
            <a:pPr lvl="0"/>
            <a:r>
              <a:rPr lang="en-GB" dirty="0">
                <a:solidFill>
                  <a:prstClr val="black"/>
                </a:solidFill>
                <a:latin typeface="Calibri"/>
              </a:rPr>
              <a:t>Recent innovations in instrumentation, software, computing, analysis techniques and theoretical reasoning unlocked several new avenues for physics research at the LHC that were previously thought unreachable… the HL-LHC platform is outstanding for innovations!</a:t>
            </a:r>
          </a:p>
          <a:p>
            <a:endParaRPr lang="en-BE" dirty="0"/>
          </a:p>
        </p:txBody>
      </p:sp>
      <p:pic>
        <p:nvPicPr>
          <p:cNvPr id="9" name="Picture 8">
            <a:extLst>
              <a:ext uri="{FF2B5EF4-FFF2-40B4-BE49-F238E27FC236}">
                <a16:creationId xmlns:a16="http://schemas.microsoft.com/office/drawing/2014/main" id="{58DB6052-7B5E-CD45-9C96-05AE4768B668}"/>
              </a:ext>
            </a:extLst>
          </p:cNvPr>
          <p:cNvPicPr>
            <a:picLocks noChangeAspect="1"/>
          </p:cNvPicPr>
          <p:nvPr/>
        </p:nvPicPr>
        <p:blipFill>
          <a:blip r:embed="rId3"/>
          <a:stretch>
            <a:fillRect/>
          </a:stretch>
        </p:blipFill>
        <p:spPr>
          <a:xfrm>
            <a:off x="489857" y="2286000"/>
            <a:ext cx="4082143" cy="2571750"/>
          </a:xfrm>
          <a:prstGeom prst="rect">
            <a:avLst/>
          </a:prstGeom>
        </p:spPr>
      </p:pic>
      <p:pic>
        <p:nvPicPr>
          <p:cNvPr id="10" name="Picture 9">
            <a:extLst>
              <a:ext uri="{FF2B5EF4-FFF2-40B4-BE49-F238E27FC236}">
                <a16:creationId xmlns:a16="http://schemas.microsoft.com/office/drawing/2014/main" id="{6B8D5B8C-DF2B-B146-B715-656785416DB1}"/>
              </a:ext>
            </a:extLst>
          </p:cNvPr>
          <p:cNvPicPr>
            <a:picLocks noChangeAspect="1"/>
          </p:cNvPicPr>
          <p:nvPr/>
        </p:nvPicPr>
        <p:blipFill>
          <a:blip r:embed="rId4"/>
          <a:stretch>
            <a:fillRect/>
          </a:stretch>
        </p:blipFill>
        <p:spPr>
          <a:xfrm>
            <a:off x="4717936" y="2286000"/>
            <a:ext cx="3966709" cy="2571750"/>
          </a:xfrm>
          <a:prstGeom prst="rect">
            <a:avLst/>
          </a:prstGeom>
        </p:spPr>
      </p:pic>
      <p:sp>
        <p:nvSpPr>
          <p:cNvPr id="12" name="TextBox 11">
            <a:extLst>
              <a:ext uri="{FF2B5EF4-FFF2-40B4-BE49-F238E27FC236}">
                <a16:creationId xmlns:a16="http://schemas.microsoft.com/office/drawing/2014/main" id="{7FBC8372-E304-234A-B3E1-E2DDEE558C15}"/>
              </a:ext>
            </a:extLst>
          </p:cNvPr>
          <p:cNvSpPr txBox="1"/>
          <p:nvPr/>
        </p:nvSpPr>
        <p:spPr>
          <a:xfrm>
            <a:off x="2438400" y="4892704"/>
            <a:ext cx="3937296" cy="230832"/>
          </a:xfrm>
          <a:prstGeom prst="rect">
            <a:avLst/>
          </a:prstGeom>
          <a:noFill/>
        </p:spPr>
        <p:txBody>
          <a:bodyPr wrap="none" rtlCol="0">
            <a:spAutoFit/>
          </a:bodyPr>
          <a:lstStyle/>
          <a:p>
            <a:r>
              <a:rPr lang="en-GB" sz="900" dirty="0">
                <a:solidFill>
                  <a:schemeClr val="accent6">
                    <a:lumMod val="75000"/>
                  </a:schemeClr>
                </a:solidFill>
              </a:rPr>
              <a:t>[CMS Collab., CMS-PAS-EXO-19-018, in the CERN Courier, Dec 2019]</a:t>
            </a:r>
            <a:endParaRPr lang="en-BE" sz="900" dirty="0">
              <a:solidFill>
                <a:schemeClr val="accent6">
                  <a:lumMod val="75000"/>
                </a:schemeClr>
              </a:solidFill>
            </a:endParaRPr>
          </a:p>
        </p:txBody>
      </p:sp>
    </p:spTree>
    <p:extLst>
      <p:ext uri="{BB962C8B-B14F-4D97-AF65-F5344CB8AC3E}">
        <p14:creationId xmlns:p14="http://schemas.microsoft.com/office/powerpoint/2010/main" val="21916246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54</a:t>
            </a:fld>
            <a:endParaRPr lang="en-US" dirty="0">
              <a:solidFill>
                <a:prstClr val="black">
                  <a:tint val="75000"/>
                </a:prstClr>
              </a:solidFill>
              <a:latin typeface="Calibri"/>
              <a:ea typeface="+mn-ea"/>
              <a:cs typeface="+mn-cs"/>
            </a:endParaRPr>
          </a:p>
        </p:txBody>
      </p:sp>
      <p:sp>
        <p:nvSpPr>
          <p:cNvPr id="24" name="TextBox 23">
            <a:extLst>
              <a:ext uri="{FF2B5EF4-FFF2-40B4-BE49-F238E27FC236}">
                <a16:creationId xmlns:a16="http://schemas.microsoft.com/office/drawing/2014/main" id="{AF4D4887-F97A-804E-896C-258CB692FAE3}"/>
              </a:ext>
            </a:extLst>
          </p:cNvPr>
          <p:cNvSpPr txBox="1"/>
          <p:nvPr/>
        </p:nvSpPr>
        <p:spPr>
          <a:xfrm>
            <a:off x="228600" y="209550"/>
            <a:ext cx="8763000" cy="584775"/>
          </a:xfrm>
          <a:prstGeom prst="rect">
            <a:avLst/>
          </a:prstGeom>
          <a:noFill/>
        </p:spPr>
        <p:txBody>
          <a:bodyPr wrap="square" rtlCol="0">
            <a:spAutoFit/>
          </a:bodyPr>
          <a:lstStyle/>
          <a:p>
            <a:r>
              <a:rPr lang="en-GB" sz="3200" dirty="0">
                <a:latin typeface="+mn-lt"/>
              </a:rPr>
              <a:t>Principle collider avenues to seek new phenomena</a:t>
            </a:r>
          </a:p>
        </p:txBody>
      </p:sp>
      <p:sp>
        <p:nvSpPr>
          <p:cNvPr id="8" name="TextBox 7">
            <a:extLst>
              <a:ext uri="{FF2B5EF4-FFF2-40B4-BE49-F238E27FC236}">
                <a16:creationId xmlns:a16="http://schemas.microsoft.com/office/drawing/2014/main" id="{2C1E854B-9AFB-4A46-A339-6A8A8A1751D3}"/>
              </a:ext>
            </a:extLst>
          </p:cNvPr>
          <p:cNvSpPr txBox="1"/>
          <p:nvPr/>
        </p:nvSpPr>
        <p:spPr>
          <a:xfrm>
            <a:off x="228600" y="742950"/>
            <a:ext cx="8763000" cy="800219"/>
          </a:xfrm>
          <a:prstGeom prst="rect">
            <a:avLst/>
          </a:prstGeom>
          <a:noFill/>
        </p:spPr>
        <p:txBody>
          <a:bodyPr wrap="square" rtlCol="0">
            <a:spAutoFit/>
          </a:bodyPr>
          <a:lstStyle/>
          <a:p>
            <a:r>
              <a:rPr lang="en-US" sz="1600" u="sng" dirty="0">
                <a:latin typeface="+mn-lt"/>
              </a:rPr>
              <a:t>Light-DM</a:t>
            </a:r>
            <a:r>
              <a:rPr lang="en-US" sz="1600" dirty="0">
                <a:latin typeface="+mn-lt"/>
              </a:rPr>
              <a:t>: particles below the EW scale in a hidden/dark sector interacting feebly with SM particles</a:t>
            </a:r>
          </a:p>
          <a:p>
            <a:r>
              <a:rPr lang="en-US" sz="1600" u="sng" dirty="0">
                <a:latin typeface="+mn-lt"/>
              </a:rPr>
              <a:t>Example</a:t>
            </a:r>
            <a:r>
              <a:rPr lang="en-US" sz="1600" dirty="0">
                <a:latin typeface="+mn-lt"/>
              </a:rPr>
              <a:t>: axion-like particles (</a:t>
            </a:r>
            <a:r>
              <a:rPr lang="en-US" sz="1600" i="1" dirty="0">
                <a:latin typeface="+mn-lt"/>
              </a:rPr>
              <a:t>a</a:t>
            </a:r>
            <a:r>
              <a:rPr lang="en-US" sz="1600" dirty="0">
                <a:latin typeface="+mn-lt"/>
              </a:rPr>
              <a:t>) as a pseudo-scalar mediator to a Dark sector with light DM particles</a:t>
            </a:r>
          </a:p>
          <a:p>
            <a:r>
              <a:rPr lang="en-US" sz="1400" i="1" dirty="0">
                <a:latin typeface="+mn-lt"/>
              </a:rPr>
              <a:t>(related to ideas to address the strong CP problem)</a:t>
            </a:r>
            <a:endParaRPr lang="en-BE" i="1" dirty="0">
              <a:latin typeface="+mn-lt"/>
            </a:endParaRPr>
          </a:p>
        </p:txBody>
      </p:sp>
      <p:pic>
        <p:nvPicPr>
          <p:cNvPr id="3" name="Picture 2">
            <a:extLst>
              <a:ext uri="{FF2B5EF4-FFF2-40B4-BE49-F238E27FC236}">
                <a16:creationId xmlns:a16="http://schemas.microsoft.com/office/drawing/2014/main" id="{8F3E956D-F9E7-394D-8988-C6D8F29C2B94}"/>
              </a:ext>
            </a:extLst>
          </p:cNvPr>
          <p:cNvPicPr>
            <a:picLocks noChangeAspect="1"/>
          </p:cNvPicPr>
          <p:nvPr/>
        </p:nvPicPr>
        <p:blipFill rotWithShape="1">
          <a:blip r:embed="rId3"/>
          <a:srcRect r="1887"/>
          <a:stretch/>
        </p:blipFill>
        <p:spPr>
          <a:xfrm>
            <a:off x="762000" y="1505193"/>
            <a:ext cx="5791199" cy="3423334"/>
          </a:xfrm>
          <a:prstGeom prst="rect">
            <a:avLst/>
          </a:prstGeom>
        </p:spPr>
      </p:pic>
      <p:sp>
        <p:nvSpPr>
          <p:cNvPr id="4" name="TextBox 3">
            <a:extLst>
              <a:ext uri="{FF2B5EF4-FFF2-40B4-BE49-F238E27FC236}">
                <a16:creationId xmlns:a16="http://schemas.microsoft.com/office/drawing/2014/main" id="{9627DC77-66C4-DD4F-9E83-35907FC6B9AF}"/>
              </a:ext>
            </a:extLst>
          </p:cNvPr>
          <p:cNvSpPr txBox="1"/>
          <p:nvPr/>
        </p:nvSpPr>
        <p:spPr>
          <a:xfrm>
            <a:off x="5410200" y="3562350"/>
            <a:ext cx="2054943" cy="523220"/>
          </a:xfrm>
          <a:prstGeom prst="rect">
            <a:avLst/>
          </a:prstGeom>
          <a:solidFill>
            <a:schemeClr val="accent2">
              <a:lumMod val="20000"/>
              <a:lumOff val="80000"/>
            </a:schemeClr>
          </a:solidFill>
          <a:ln w="28575">
            <a:solidFill>
              <a:srgbClr val="C00000"/>
            </a:solidFill>
          </a:ln>
        </p:spPr>
        <p:txBody>
          <a:bodyPr wrap="square" rtlCol="0">
            <a:spAutoFit/>
          </a:bodyPr>
          <a:lstStyle/>
          <a:p>
            <a:pPr algn="ctr"/>
            <a:r>
              <a:rPr lang="en-GB" sz="1400" dirty="0">
                <a:solidFill>
                  <a:srgbClr val="C00000"/>
                </a:solidFill>
                <a:latin typeface="+mn-lt"/>
              </a:rPr>
              <a:t>e</a:t>
            </a:r>
            <a:r>
              <a:rPr lang="en-BE" sz="1400" baseline="30000" dirty="0">
                <a:solidFill>
                  <a:srgbClr val="C00000"/>
                </a:solidFill>
                <a:latin typeface="+mn-lt"/>
              </a:rPr>
              <a:t>+</a:t>
            </a:r>
            <a:r>
              <a:rPr lang="en-BE" sz="1400" dirty="0">
                <a:solidFill>
                  <a:srgbClr val="C00000"/>
                </a:solidFill>
                <a:latin typeface="+mn-lt"/>
              </a:rPr>
              <a:t>e</a:t>
            </a:r>
            <a:r>
              <a:rPr lang="en-BE" sz="1400" baseline="30000" dirty="0">
                <a:solidFill>
                  <a:srgbClr val="C00000"/>
                </a:solidFill>
                <a:latin typeface="+mn-lt"/>
              </a:rPr>
              <a:t>-</a:t>
            </a:r>
            <a:r>
              <a:rPr lang="en-BE" sz="1400" dirty="0">
                <a:solidFill>
                  <a:srgbClr val="C00000"/>
                </a:solidFill>
                <a:latin typeface="+mn-lt"/>
              </a:rPr>
              <a:t> colliders with </a:t>
            </a:r>
          </a:p>
          <a:p>
            <a:pPr algn="ctr"/>
            <a:r>
              <a:rPr lang="en-BE" sz="1400" dirty="0">
                <a:solidFill>
                  <a:srgbClr val="C00000"/>
                </a:solidFill>
                <a:latin typeface="+mn-lt"/>
              </a:rPr>
              <a:t>e</a:t>
            </a:r>
            <a:r>
              <a:rPr lang="en-BE" sz="1400" baseline="30000" dirty="0">
                <a:solidFill>
                  <a:srgbClr val="C00000"/>
                </a:solidFill>
                <a:latin typeface="+mn-lt"/>
              </a:rPr>
              <a:t>+</a:t>
            </a:r>
            <a:r>
              <a:rPr lang="en-BE" sz="1400" dirty="0">
                <a:solidFill>
                  <a:srgbClr val="C00000"/>
                </a:solidFill>
                <a:latin typeface="+mn-lt"/>
              </a:rPr>
              <a:t>e</a:t>
            </a:r>
            <a:r>
              <a:rPr lang="en-BE" sz="1400" baseline="30000" dirty="0">
                <a:solidFill>
                  <a:srgbClr val="C00000"/>
                </a:solidFill>
                <a:latin typeface="+mn-lt"/>
              </a:rPr>
              <a:t>-</a:t>
            </a:r>
            <a:r>
              <a:rPr lang="en-BE" sz="1050" dirty="0">
                <a:solidFill>
                  <a:srgbClr val="C00000"/>
                </a:solidFill>
                <a:latin typeface="+mn-lt"/>
                <a:sym typeface="Wingdings" pitchFamily="2" charset="2"/>
              </a:rPr>
              <a:t></a:t>
            </a:r>
            <a:r>
              <a:rPr lang="en-BE" sz="1400" dirty="0">
                <a:solidFill>
                  <a:srgbClr val="C00000"/>
                </a:solidFill>
                <a:latin typeface="+mn-lt"/>
                <a:sym typeface="Wingdings" pitchFamily="2" charset="2"/>
              </a:rPr>
              <a:t>a</a:t>
            </a:r>
            <a:r>
              <a:rPr lang="en-BE" sz="1400" dirty="0">
                <a:solidFill>
                  <a:srgbClr val="C00000"/>
                </a:solidFill>
                <a:latin typeface="Symbol" pitchFamily="2" charset="2"/>
                <a:sym typeface="Wingdings" pitchFamily="2" charset="2"/>
              </a:rPr>
              <a:t>g</a:t>
            </a:r>
            <a:r>
              <a:rPr lang="en-BE" sz="1400" dirty="0">
                <a:solidFill>
                  <a:srgbClr val="C00000"/>
                </a:solidFill>
                <a:latin typeface="+mn-lt"/>
                <a:sym typeface="Wingdings" pitchFamily="2" charset="2"/>
              </a:rPr>
              <a:t> (a</a:t>
            </a:r>
            <a:r>
              <a:rPr lang="en-BE" sz="1050" dirty="0">
                <a:solidFill>
                  <a:srgbClr val="C00000"/>
                </a:solidFill>
                <a:latin typeface="+mn-lt"/>
                <a:sym typeface="Wingdings" pitchFamily="2" charset="2"/>
              </a:rPr>
              <a:t></a:t>
            </a:r>
            <a:r>
              <a:rPr lang="en-BE" sz="1400" dirty="0">
                <a:solidFill>
                  <a:srgbClr val="C00000"/>
                </a:solidFill>
                <a:latin typeface="Symbol" pitchFamily="2" charset="2"/>
                <a:sym typeface="Wingdings" pitchFamily="2" charset="2"/>
              </a:rPr>
              <a:t>gg</a:t>
            </a:r>
            <a:r>
              <a:rPr lang="en-BE" sz="1400" dirty="0">
                <a:solidFill>
                  <a:srgbClr val="C00000"/>
                </a:solidFill>
                <a:latin typeface="+mn-lt"/>
                <a:sym typeface="Wingdings" pitchFamily="2" charset="2"/>
              </a:rPr>
              <a:t>)</a:t>
            </a:r>
            <a:endParaRPr lang="en-BE" sz="1400" dirty="0">
              <a:solidFill>
                <a:srgbClr val="C00000"/>
              </a:solidFill>
              <a:latin typeface="+mn-lt"/>
            </a:endParaRPr>
          </a:p>
        </p:txBody>
      </p:sp>
      <p:cxnSp>
        <p:nvCxnSpPr>
          <p:cNvPr id="9" name="Straight Arrow Connector 8">
            <a:extLst>
              <a:ext uri="{FF2B5EF4-FFF2-40B4-BE49-F238E27FC236}">
                <a16:creationId xmlns:a16="http://schemas.microsoft.com/office/drawing/2014/main" id="{95748898-45A5-A540-B186-218E96925D8F}"/>
              </a:ext>
            </a:extLst>
          </p:cNvPr>
          <p:cNvCxnSpPr>
            <a:cxnSpLocks/>
          </p:cNvCxnSpPr>
          <p:nvPr/>
        </p:nvCxnSpPr>
        <p:spPr>
          <a:xfrm flipH="1" flipV="1">
            <a:off x="5867400" y="3105150"/>
            <a:ext cx="381000" cy="45720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EA465EA-8D7E-C648-B39A-1883ECA641B9}"/>
              </a:ext>
            </a:extLst>
          </p:cNvPr>
          <p:cNvCxnSpPr>
            <a:cxnSpLocks/>
            <a:stCxn id="4" idx="1"/>
          </p:cNvCxnSpPr>
          <p:nvPr/>
        </p:nvCxnSpPr>
        <p:spPr>
          <a:xfrm flipH="1">
            <a:off x="4343400" y="3823960"/>
            <a:ext cx="1066800" cy="26161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3969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4692"/>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55</a:t>
            </a:fld>
            <a:endParaRPr lang="en-US" dirty="0">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8348824" cy="584775"/>
          </a:xfrm>
          <a:prstGeom prst="rect">
            <a:avLst/>
          </a:prstGeom>
          <a:noFill/>
        </p:spPr>
        <p:txBody>
          <a:bodyPr wrap="none" rtlCol="0">
            <a:spAutoFit/>
          </a:bodyPr>
          <a:lstStyle/>
          <a:p>
            <a:r>
              <a:rPr lang="en-BE" sz="3200" dirty="0">
                <a:latin typeface="+mn-lt"/>
              </a:rPr>
              <a:t>The Future Collider landscape for particle physics</a:t>
            </a:r>
          </a:p>
        </p:txBody>
      </p:sp>
      <p:sp>
        <p:nvSpPr>
          <p:cNvPr id="4" name="Rounded Rectangle 3">
            <a:extLst>
              <a:ext uri="{FF2B5EF4-FFF2-40B4-BE49-F238E27FC236}">
                <a16:creationId xmlns:a16="http://schemas.microsoft.com/office/drawing/2014/main" id="{883DE356-4FAB-3843-83BC-055D6EDA2803}"/>
              </a:ext>
            </a:extLst>
          </p:cNvPr>
          <p:cNvSpPr/>
          <p:nvPr/>
        </p:nvSpPr>
        <p:spPr>
          <a:xfrm>
            <a:off x="152400" y="794326"/>
            <a:ext cx="3276600" cy="4096226"/>
          </a:xfrm>
          <a:prstGeom prst="roundRect">
            <a:avLst>
              <a:gd name="adj" fmla="val 3320"/>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75000"/>
                  </a:schemeClr>
                </a:solidFill>
              </a:rPr>
              <a:t>e</a:t>
            </a:r>
            <a:r>
              <a:rPr lang="en-BE" sz="2000" b="1" baseline="30000" dirty="0">
                <a:solidFill>
                  <a:schemeClr val="accent1">
                    <a:lumMod val="75000"/>
                  </a:schemeClr>
                </a:solidFill>
              </a:rPr>
              <a:t>+</a:t>
            </a:r>
            <a:r>
              <a:rPr lang="en-BE" sz="2000" b="1" dirty="0">
                <a:solidFill>
                  <a:schemeClr val="accent1">
                    <a:lumMod val="75000"/>
                  </a:schemeClr>
                </a:solidFill>
              </a:rPr>
              <a:t>e</a:t>
            </a:r>
            <a:r>
              <a:rPr lang="en-BE" sz="2000" b="1" baseline="30000" dirty="0">
                <a:solidFill>
                  <a:schemeClr val="accent1">
                    <a:lumMod val="75000"/>
                  </a:schemeClr>
                </a:solidFill>
              </a:rPr>
              <a:t>-</a:t>
            </a:r>
            <a:r>
              <a:rPr lang="en-BE" sz="2000" b="1" dirty="0">
                <a:solidFill>
                  <a:schemeClr val="accent1">
                    <a:lumMod val="75000"/>
                  </a:schemeClr>
                </a:solidFill>
              </a:rPr>
              <a:t> colliders</a:t>
            </a:r>
          </a:p>
          <a:p>
            <a:pPr algn="ctr"/>
            <a:endParaRPr lang="en-BE" dirty="0">
              <a:solidFill>
                <a:schemeClr val="accent1">
                  <a:lumMod val="75000"/>
                </a:schemeClr>
              </a:solidFill>
            </a:endParaRPr>
          </a:p>
          <a:p>
            <a:pPr algn="ctr"/>
            <a:r>
              <a:rPr lang="en-BE" b="1" u="sng" dirty="0">
                <a:solidFill>
                  <a:schemeClr val="bg2">
                    <a:lumMod val="25000"/>
                  </a:schemeClr>
                </a:solidFill>
              </a:rPr>
              <a:t>SuperKEKB@10.5GeV</a:t>
            </a:r>
          </a:p>
          <a:p>
            <a:pPr algn="ctr"/>
            <a:endParaRPr lang="en-BE" dirty="0">
              <a:solidFill>
                <a:schemeClr val="accent1">
                  <a:lumMod val="75000"/>
                </a:schemeClr>
              </a:solidFill>
            </a:endParaRPr>
          </a:p>
          <a:p>
            <a:pPr algn="ctr"/>
            <a:r>
              <a:rPr lang="en-BE" dirty="0">
                <a:solidFill>
                  <a:schemeClr val="accent1">
                    <a:lumMod val="75000"/>
                  </a:schemeClr>
                </a:solidFill>
              </a:rPr>
              <a:t>ILC@250GeV</a:t>
            </a:r>
          </a:p>
          <a:p>
            <a:pPr algn="ctr"/>
            <a:r>
              <a:rPr lang="en-BE" dirty="0">
                <a:solidFill>
                  <a:schemeClr val="accent1">
                    <a:lumMod val="75000"/>
                  </a:schemeClr>
                </a:solidFill>
              </a:rPr>
              <a:t>CLIC@380GeV</a:t>
            </a:r>
          </a:p>
          <a:p>
            <a:pPr algn="ctr"/>
            <a:r>
              <a:rPr lang="en-BE" dirty="0">
                <a:solidFill>
                  <a:schemeClr val="accent1">
                    <a:lumMod val="75000"/>
                  </a:schemeClr>
                </a:solidFill>
              </a:rPr>
              <a:t>FCC-ee@90-360GeV</a:t>
            </a:r>
          </a:p>
          <a:p>
            <a:pPr algn="ctr"/>
            <a:r>
              <a:rPr lang="en-BE" dirty="0">
                <a:solidFill>
                  <a:schemeClr val="accent1">
                    <a:lumMod val="75000"/>
                  </a:schemeClr>
                </a:solidFill>
              </a:rPr>
              <a:t>CEPC@90-240GeV</a:t>
            </a:r>
          </a:p>
          <a:p>
            <a:pPr algn="ctr"/>
            <a:endParaRPr lang="en-BE" dirty="0">
              <a:solidFill>
                <a:schemeClr val="accent1">
                  <a:lumMod val="75000"/>
                </a:schemeClr>
              </a:solidFill>
            </a:endParaRPr>
          </a:p>
          <a:p>
            <a:pPr algn="ctr"/>
            <a:r>
              <a:rPr lang="en-BE" dirty="0">
                <a:solidFill>
                  <a:schemeClr val="accent1">
                    <a:lumMod val="75000"/>
                  </a:schemeClr>
                </a:solidFill>
              </a:rPr>
              <a:t>ILC@&gt;250GeV</a:t>
            </a:r>
          </a:p>
          <a:p>
            <a:pPr algn="ctr"/>
            <a:r>
              <a:rPr lang="en-BE" dirty="0">
                <a:solidFill>
                  <a:schemeClr val="accent1">
                    <a:lumMod val="75000"/>
                  </a:schemeClr>
                </a:solidFill>
              </a:rPr>
              <a:t>CLIC@1.5-3TeV</a:t>
            </a:r>
          </a:p>
          <a:p>
            <a:pPr algn="ctr"/>
            <a:endParaRPr lang="en-BE" dirty="0">
              <a:solidFill>
                <a:schemeClr val="accent1">
                  <a:lumMod val="75000"/>
                </a:schemeClr>
              </a:solidFill>
            </a:endParaRPr>
          </a:p>
          <a:p>
            <a:pPr algn="ctr"/>
            <a:endParaRPr lang="en-BE" dirty="0">
              <a:solidFill>
                <a:schemeClr val="accent1">
                  <a:lumMod val="75000"/>
                </a:schemeClr>
              </a:solidFill>
            </a:endParaRPr>
          </a:p>
          <a:p>
            <a:pPr algn="ctr"/>
            <a:endParaRPr lang="en-BE" dirty="0">
              <a:solidFill>
                <a:schemeClr val="accent1">
                  <a:lumMod val="75000"/>
                </a:schemeClr>
              </a:solidFill>
            </a:endParaRPr>
          </a:p>
        </p:txBody>
      </p:sp>
      <p:sp>
        <p:nvSpPr>
          <p:cNvPr id="7" name="Rounded Rectangle 6">
            <a:extLst>
              <a:ext uri="{FF2B5EF4-FFF2-40B4-BE49-F238E27FC236}">
                <a16:creationId xmlns:a16="http://schemas.microsoft.com/office/drawing/2014/main" id="{F1FF1FC4-2406-834B-B372-E490ED957FBD}"/>
              </a:ext>
            </a:extLst>
          </p:cNvPr>
          <p:cNvSpPr/>
          <p:nvPr/>
        </p:nvSpPr>
        <p:spPr>
          <a:xfrm>
            <a:off x="3505200" y="794324"/>
            <a:ext cx="3276600" cy="4096227"/>
          </a:xfrm>
          <a:prstGeom prst="roundRect">
            <a:avLst>
              <a:gd name="adj" fmla="val 3320"/>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6">
                    <a:lumMod val="50000"/>
                  </a:schemeClr>
                </a:solidFill>
              </a:rPr>
              <a:t>proton</a:t>
            </a:r>
            <a:r>
              <a:rPr lang="en-BE" sz="2000" b="1" dirty="0">
                <a:solidFill>
                  <a:schemeClr val="accent6">
                    <a:lumMod val="50000"/>
                  </a:schemeClr>
                </a:solidFill>
              </a:rPr>
              <a:t> colliders</a:t>
            </a:r>
          </a:p>
          <a:p>
            <a:pPr algn="ctr"/>
            <a:endParaRPr lang="en-BE" dirty="0">
              <a:solidFill>
                <a:schemeClr val="accent6">
                  <a:lumMod val="50000"/>
                </a:schemeClr>
              </a:solidFill>
            </a:endParaRPr>
          </a:p>
          <a:p>
            <a:pPr algn="ctr"/>
            <a:r>
              <a:rPr lang="en-BE" b="1" u="sng" dirty="0">
                <a:solidFill>
                  <a:schemeClr val="bg2">
                    <a:lumMod val="25000"/>
                  </a:schemeClr>
                </a:solidFill>
              </a:rPr>
              <a:t>LHC@14TeV</a:t>
            </a:r>
          </a:p>
          <a:p>
            <a:pPr algn="ctr"/>
            <a:r>
              <a:rPr lang="en-BE" b="1" u="sng" dirty="0">
                <a:solidFill>
                  <a:schemeClr val="bg2">
                    <a:lumMod val="25000"/>
                  </a:schemeClr>
                </a:solidFill>
              </a:rPr>
              <a:t>HL-LHC@14TeV</a:t>
            </a:r>
          </a:p>
          <a:p>
            <a:pPr algn="ctr"/>
            <a:endParaRPr lang="en-BE" dirty="0">
              <a:solidFill>
                <a:schemeClr val="accent6">
                  <a:lumMod val="50000"/>
                </a:schemeClr>
              </a:solidFill>
            </a:endParaRPr>
          </a:p>
          <a:p>
            <a:pPr algn="ctr"/>
            <a:r>
              <a:rPr lang="en-BE" dirty="0">
                <a:solidFill>
                  <a:schemeClr val="accent6">
                    <a:lumMod val="50000"/>
                  </a:schemeClr>
                </a:solidFill>
              </a:rPr>
              <a:t>HE-LHC@27TeV</a:t>
            </a:r>
          </a:p>
          <a:p>
            <a:pPr algn="ctr"/>
            <a:endParaRPr lang="en-BE" dirty="0">
              <a:solidFill>
                <a:schemeClr val="accent6">
                  <a:lumMod val="50000"/>
                </a:schemeClr>
              </a:solidFill>
            </a:endParaRPr>
          </a:p>
          <a:p>
            <a:pPr algn="ctr"/>
            <a:r>
              <a:rPr lang="en-BE" dirty="0">
                <a:solidFill>
                  <a:schemeClr val="accent6">
                    <a:lumMod val="50000"/>
                  </a:schemeClr>
                </a:solidFill>
              </a:rPr>
              <a:t>FCC-hh@100TeV</a:t>
            </a:r>
          </a:p>
          <a:p>
            <a:pPr algn="ctr"/>
            <a:r>
              <a:rPr lang="en-BE" dirty="0">
                <a:solidFill>
                  <a:schemeClr val="accent6">
                    <a:lumMod val="50000"/>
                  </a:schemeClr>
                </a:solidFill>
              </a:rPr>
              <a:t>SppC@100TeV</a:t>
            </a:r>
          </a:p>
          <a:p>
            <a:pPr algn="ctr"/>
            <a:endParaRPr lang="en-BE" dirty="0">
              <a:solidFill>
                <a:schemeClr val="accent6">
                  <a:lumMod val="50000"/>
                </a:schemeClr>
              </a:solidFill>
            </a:endParaRPr>
          </a:p>
          <a:p>
            <a:pPr algn="ctr"/>
            <a:endParaRPr lang="en-BE" dirty="0">
              <a:solidFill>
                <a:schemeClr val="accent6">
                  <a:lumMod val="50000"/>
                </a:schemeClr>
              </a:solidFill>
            </a:endParaRPr>
          </a:p>
          <a:p>
            <a:pPr algn="ctr"/>
            <a:endParaRPr lang="en-BE" dirty="0">
              <a:solidFill>
                <a:schemeClr val="accent6">
                  <a:lumMod val="50000"/>
                </a:schemeClr>
              </a:solidFill>
            </a:endParaRPr>
          </a:p>
          <a:p>
            <a:pPr algn="ctr"/>
            <a:endParaRPr lang="en-BE" dirty="0">
              <a:solidFill>
                <a:schemeClr val="accent6">
                  <a:lumMod val="50000"/>
                </a:schemeClr>
              </a:solidFill>
            </a:endParaRPr>
          </a:p>
          <a:p>
            <a:pPr algn="ctr"/>
            <a:endParaRPr lang="en-BE" dirty="0">
              <a:solidFill>
                <a:schemeClr val="accent6">
                  <a:lumMod val="50000"/>
                </a:schemeClr>
              </a:solidFill>
            </a:endParaRPr>
          </a:p>
        </p:txBody>
      </p:sp>
      <p:sp>
        <p:nvSpPr>
          <p:cNvPr id="8" name="Rounded Rectangle 7">
            <a:extLst>
              <a:ext uri="{FF2B5EF4-FFF2-40B4-BE49-F238E27FC236}">
                <a16:creationId xmlns:a16="http://schemas.microsoft.com/office/drawing/2014/main" id="{680C5B6C-4729-6A4E-90E7-E03F704DEFF9}"/>
              </a:ext>
            </a:extLst>
          </p:cNvPr>
          <p:cNvSpPr/>
          <p:nvPr/>
        </p:nvSpPr>
        <p:spPr>
          <a:xfrm>
            <a:off x="6858000" y="793261"/>
            <a:ext cx="2133600" cy="1930889"/>
          </a:xfrm>
          <a:prstGeom prst="roundRect">
            <a:avLst>
              <a:gd name="adj" fmla="val 3320"/>
            </a:avLst>
          </a:prstGeom>
          <a:solidFill>
            <a:schemeClr val="accent2">
              <a:lumMod val="20000"/>
              <a:lumOff val="80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solidFill>
                <a:schemeClr val="accent2">
                  <a:lumMod val="75000"/>
                </a:schemeClr>
              </a:solidFill>
            </a:endParaRPr>
          </a:p>
          <a:p>
            <a:pPr algn="ctr"/>
            <a:r>
              <a:rPr lang="en-GB" sz="2000" b="1" dirty="0">
                <a:solidFill>
                  <a:schemeClr val="accent2">
                    <a:lumMod val="75000"/>
                  </a:schemeClr>
                </a:solidFill>
              </a:rPr>
              <a:t>m</a:t>
            </a:r>
            <a:r>
              <a:rPr lang="en-BE" sz="2000" b="1" dirty="0">
                <a:solidFill>
                  <a:schemeClr val="accent2">
                    <a:lumMod val="75000"/>
                  </a:schemeClr>
                </a:solidFill>
              </a:rPr>
              <a:t>uon collider</a:t>
            </a:r>
          </a:p>
          <a:p>
            <a:pPr algn="ctr"/>
            <a:endParaRPr lang="en-BE" dirty="0">
              <a:solidFill>
                <a:schemeClr val="accent2">
                  <a:lumMod val="75000"/>
                </a:schemeClr>
              </a:solidFill>
            </a:endParaRPr>
          </a:p>
          <a:p>
            <a:pPr algn="ctr"/>
            <a:endParaRPr lang="en-BE" sz="1200" dirty="0">
              <a:solidFill>
                <a:schemeClr val="accent2">
                  <a:lumMod val="75000"/>
                </a:schemeClr>
              </a:solidFill>
            </a:endParaRPr>
          </a:p>
          <a:p>
            <a:pPr algn="ctr"/>
            <a:endParaRPr lang="en-BE" dirty="0">
              <a:solidFill>
                <a:schemeClr val="accent2">
                  <a:lumMod val="75000"/>
                </a:schemeClr>
              </a:solidFill>
            </a:endParaRPr>
          </a:p>
          <a:p>
            <a:pPr algn="ctr"/>
            <a:endParaRPr lang="en-BE" sz="1100" dirty="0">
              <a:solidFill>
                <a:schemeClr val="accent2">
                  <a:lumMod val="75000"/>
                </a:schemeClr>
              </a:solidFill>
            </a:endParaRPr>
          </a:p>
          <a:p>
            <a:pPr algn="ctr"/>
            <a:endParaRPr lang="en-BE" dirty="0">
              <a:solidFill>
                <a:schemeClr val="accent2">
                  <a:lumMod val="75000"/>
                </a:schemeClr>
              </a:solidFill>
            </a:endParaRPr>
          </a:p>
          <a:p>
            <a:pPr algn="ctr"/>
            <a:endParaRPr lang="en-BE" dirty="0">
              <a:solidFill>
                <a:schemeClr val="accent2">
                  <a:lumMod val="75000"/>
                </a:schemeClr>
              </a:solidFill>
            </a:endParaRPr>
          </a:p>
          <a:p>
            <a:pPr algn="ctr"/>
            <a:endParaRPr lang="en-BE" dirty="0">
              <a:solidFill>
                <a:schemeClr val="accent2">
                  <a:lumMod val="75000"/>
                </a:schemeClr>
              </a:solidFill>
            </a:endParaRPr>
          </a:p>
        </p:txBody>
      </p:sp>
      <p:sp>
        <p:nvSpPr>
          <p:cNvPr id="9" name="Rounded Rectangle 8">
            <a:extLst>
              <a:ext uri="{FF2B5EF4-FFF2-40B4-BE49-F238E27FC236}">
                <a16:creationId xmlns:a16="http://schemas.microsoft.com/office/drawing/2014/main" id="{917A4558-983F-1B44-A8DE-5E965C981695}"/>
              </a:ext>
            </a:extLst>
          </p:cNvPr>
          <p:cNvSpPr/>
          <p:nvPr/>
        </p:nvSpPr>
        <p:spPr>
          <a:xfrm>
            <a:off x="6858000" y="2800350"/>
            <a:ext cx="2133600" cy="2083289"/>
          </a:xfrm>
          <a:prstGeom prst="roundRect">
            <a:avLst>
              <a:gd name="adj" fmla="val 3320"/>
            </a:avLst>
          </a:prstGeom>
          <a:solidFill>
            <a:schemeClr val="bg1">
              <a:lumMod val="95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lumMod val="25000"/>
                  </a:schemeClr>
                </a:solidFill>
              </a:rPr>
              <a:t>e</a:t>
            </a:r>
            <a:r>
              <a:rPr lang="en-BE" sz="2000" b="1" dirty="0">
                <a:solidFill>
                  <a:schemeClr val="bg2">
                    <a:lumMod val="25000"/>
                  </a:schemeClr>
                </a:solidFill>
              </a:rPr>
              <a:t>p/eA colliders</a:t>
            </a:r>
          </a:p>
          <a:p>
            <a:pPr algn="ctr"/>
            <a:endParaRPr lang="en-BE" dirty="0">
              <a:solidFill>
                <a:schemeClr val="bg2">
                  <a:lumMod val="25000"/>
                </a:schemeClr>
              </a:solidFill>
            </a:endParaRPr>
          </a:p>
          <a:p>
            <a:pPr algn="ctr"/>
            <a:r>
              <a:rPr lang="en-BE" b="1" u="sng" dirty="0">
                <a:solidFill>
                  <a:schemeClr val="bg2">
                    <a:lumMod val="25000"/>
                  </a:schemeClr>
                </a:solidFill>
              </a:rPr>
              <a:t>EIC@</a:t>
            </a:r>
            <a:r>
              <a:rPr lang="en-BE" sz="1600" b="1" u="sng" dirty="0">
                <a:solidFill>
                  <a:schemeClr val="bg2">
                    <a:lumMod val="25000"/>
                  </a:schemeClr>
                </a:solidFill>
              </a:rPr>
              <a:t>up to 0.13TeV</a:t>
            </a:r>
            <a:endParaRPr lang="en-BE" b="1" u="sng" dirty="0">
              <a:solidFill>
                <a:schemeClr val="bg2">
                  <a:lumMod val="25000"/>
                </a:schemeClr>
              </a:solidFill>
            </a:endParaRPr>
          </a:p>
          <a:p>
            <a:pPr algn="ctr"/>
            <a:r>
              <a:rPr lang="en-BE" dirty="0">
                <a:solidFill>
                  <a:schemeClr val="bg2">
                    <a:lumMod val="25000"/>
                  </a:schemeClr>
                </a:solidFill>
              </a:rPr>
              <a:t>LHeC@</a:t>
            </a:r>
            <a:r>
              <a:rPr lang="en-BE" sz="1600" dirty="0">
                <a:solidFill>
                  <a:schemeClr val="bg2">
                    <a:lumMod val="25000"/>
                  </a:schemeClr>
                </a:solidFill>
              </a:rPr>
              <a:t>up to 1.3TeV</a:t>
            </a:r>
            <a:endParaRPr lang="en-BE" dirty="0">
              <a:solidFill>
                <a:schemeClr val="bg2">
                  <a:lumMod val="25000"/>
                </a:schemeClr>
              </a:solidFill>
            </a:endParaRPr>
          </a:p>
          <a:p>
            <a:pPr algn="ctr"/>
            <a:r>
              <a:rPr lang="en-BE" dirty="0">
                <a:solidFill>
                  <a:schemeClr val="bg2">
                    <a:lumMod val="25000"/>
                  </a:schemeClr>
                </a:solidFill>
              </a:rPr>
              <a:t>FCC-eh@</a:t>
            </a:r>
            <a:r>
              <a:rPr lang="en-BE" sz="1600" dirty="0">
                <a:solidFill>
                  <a:schemeClr val="bg2">
                    <a:lumMod val="25000"/>
                  </a:schemeClr>
                </a:solidFill>
              </a:rPr>
              <a:t>up to 3.5TeV</a:t>
            </a:r>
            <a:endParaRPr lang="en-BE" dirty="0">
              <a:solidFill>
                <a:schemeClr val="bg2">
                  <a:lumMod val="25000"/>
                </a:schemeClr>
              </a:solidFill>
            </a:endParaRPr>
          </a:p>
          <a:p>
            <a:pPr algn="ctr"/>
            <a:endParaRPr lang="en-BE" dirty="0">
              <a:solidFill>
                <a:schemeClr val="bg2">
                  <a:lumMod val="25000"/>
                </a:schemeClr>
              </a:solidFill>
            </a:endParaRPr>
          </a:p>
          <a:p>
            <a:pPr algn="ctr"/>
            <a:endParaRPr lang="en-BE" dirty="0">
              <a:solidFill>
                <a:schemeClr val="bg2">
                  <a:lumMod val="25000"/>
                </a:schemeClr>
              </a:solidFill>
            </a:endParaRPr>
          </a:p>
        </p:txBody>
      </p:sp>
      <p:sp>
        <p:nvSpPr>
          <p:cNvPr id="6" name="TextBox 5">
            <a:extLst>
              <a:ext uri="{FF2B5EF4-FFF2-40B4-BE49-F238E27FC236}">
                <a16:creationId xmlns:a16="http://schemas.microsoft.com/office/drawing/2014/main" id="{59D201D7-36D4-4C4A-860A-242A1F1B2B7E}"/>
              </a:ext>
            </a:extLst>
          </p:cNvPr>
          <p:cNvSpPr txBox="1"/>
          <p:nvPr/>
        </p:nvSpPr>
        <p:spPr>
          <a:xfrm rot="624117">
            <a:off x="6891072" y="1504950"/>
            <a:ext cx="2166747" cy="307777"/>
          </a:xfrm>
          <a:prstGeom prst="rect">
            <a:avLst/>
          </a:prstGeom>
          <a:noFill/>
        </p:spPr>
        <p:txBody>
          <a:bodyPr wrap="none" rtlCol="0">
            <a:spAutoFit/>
          </a:bodyPr>
          <a:lstStyle/>
          <a:p>
            <a:r>
              <a:rPr lang="en-GB" sz="1400" dirty="0">
                <a:latin typeface="+mn-lt"/>
              </a:rPr>
              <a:t>r</a:t>
            </a:r>
            <a:r>
              <a:rPr lang="en-BE" sz="1400" dirty="0">
                <a:latin typeface="+mn-lt"/>
              </a:rPr>
              <a:t>evived attention emerging</a:t>
            </a:r>
          </a:p>
        </p:txBody>
      </p:sp>
    </p:spTree>
    <p:extLst>
      <p:ext uri="{BB962C8B-B14F-4D97-AF65-F5344CB8AC3E}">
        <p14:creationId xmlns:p14="http://schemas.microsoft.com/office/powerpoint/2010/main" val="34018229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4692"/>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56</a:t>
            </a:fld>
            <a:endParaRPr lang="en-US" dirty="0">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8348824" cy="584775"/>
          </a:xfrm>
          <a:prstGeom prst="rect">
            <a:avLst/>
          </a:prstGeom>
          <a:noFill/>
        </p:spPr>
        <p:txBody>
          <a:bodyPr wrap="none" rtlCol="0">
            <a:spAutoFit/>
          </a:bodyPr>
          <a:lstStyle/>
          <a:p>
            <a:r>
              <a:rPr lang="en-BE" sz="3200" dirty="0">
                <a:latin typeface="+mn-lt"/>
              </a:rPr>
              <a:t>The Future Collider landscape for particle physics</a:t>
            </a:r>
          </a:p>
        </p:txBody>
      </p:sp>
      <p:sp>
        <p:nvSpPr>
          <p:cNvPr id="4" name="Rounded Rectangle 3">
            <a:extLst>
              <a:ext uri="{FF2B5EF4-FFF2-40B4-BE49-F238E27FC236}">
                <a16:creationId xmlns:a16="http://schemas.microsoft.com/office/drawing/2014/main" id="{883DE356-4FAB-3843-83BC-055D6EDA2803}"/>
              </a:ext>
            </a:extLst>
          </p:cNvPr>
          <p:cNvSpPr/>
          <p:nvPr/>
        </p:nvSpPr>
        <p:spPr>
          <a:xfrm>
            <a:off x="152400" y="794326"/>
            <a:ext cx="3276600" cy="4096226"/>
          </a:xfrm>
          <a:prstGeom prst="roundRect">
            <a:avLst>
              <a:gd name="adj" fmla="val 3320"/>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75000"/>
                  </a:schemeClr>
                </a:solidFill>
              </a:rPr>
              <a:t>e</a:t>
            </a:r>
            <a:r>
              <a:rPr lang="en-BE" sz="2000" b="1" baseline="30000" dirty="0">
                <a:solidFill>
                  <a:schemeClr val="accent1">
                    <a:lumMod val="75000"/>
                  </a:schemeClr>
                </a:solidFill>
              </a:rPr>
              <a:t>+</a:t>
            </a:r>
            <a:r>
              <a:rPr lang="en-BE" sz="2000" b="1" dirty="0">
                <a:solidFill>
                  <a:schemeClr val="accent1">
                    <a:lumMod val="75000"/>
                  </a:schemeClr>
                </a:solidFill>
              </a:rPr>
              <a:t>e</a:t>
            </a:r>
            <a:r>
              <a:rPr lang="en-BE" sz="2000" b="1" baseline="30000" dirty="0">
                <a:solidFill>
                  <a:schemeClr val="accent1">
                    <a:lumMod val="75000"/>
                  </a:schemeClr>
                </a:solidFill>
              </a:rPr>
              <a:t>-</a:t>
            </a:r>
            <a:r>
              <a:rPr lang="en-BE" sz="2000" b="1" dirty="0">
                <a:solidFill>
                  <a:schemeClr val="accent1">
                    <a:lumMod val="75000"/>
                  </a:schemeClr>
                </a:solidFill>
              </a:rPr>
              <a:t> colliders</a:t>
            </a:r>
          </a:p>
          <a:p>
            <a:pPr algn="ctr"/>
            <a:endParaRPr lang="en-BE" dirty="0">
              <a:solidFill>
                <a:schemeClr val="accent1">
                  <a:lumMod val="75000"/>
                </a:schemeClr>
              </a:solidFill>
            </a:endParaRPr>
          </a:p>
          <a:p>
            <a:pPr algn="ctr"/>
            <a:r>
              <a:rPr lang="en-BE" b="1" u="sng" dirty="0">
                <a:solidFill>
                  <a:schemeClr val="bg2">
                    <a:lumMod val="25000"/>
                  </a:schemeClr>
                </a:solidFill>
              </a:rPr>
              <a:t>SuperKEKB@10.5GeV</a:t>
            </a:r>
          </a:p>
          <a:p>
            <a:pPr algn="ctr"/>
            <a:endParaRPr lang="en-BE" dirty="0">
              <a:solidFill>
                <a:schemeClr val="accent1">
                  <a:lumMod val="75000"/>
                </a:schemeClr>
              </a:solidFill>
            </a:endParaRPr>
          </a:p>
          <a:p>
            <a:pPr algn="ctr"/>
            <a:r>
              <a:rPr lang="en-BE" dirty="0">
                <a:solidFill>
                  <a:schemeClr val="accent1">
                    <a:lumMod val="75000"/>
                  </a:schemeClr>
                </a:solidFill>
              </a:rPr>
              <a:t>ILC@250GeV</a:t>
            </a:r>
          </a:p>
          <a:p>
            <a:pPr algn="ctr"/>
            <a:r>
              <a:rPr lang="en-BE" dirty="0">
                <a:solidFill>
                  <a:schemeClr val="accent1">
                    <a:lumMod val="75000"/>
                  </a:schemeClr>
                </a:solidFill>
              </a:rPr>
              <a:t>CLIC@380GeV</a:t>
            </a:r>
          </a:p>
          <a:p>
            <a:pPr algn="ctr"/>
            <a:r>
              <a:rPr lang="en-BE" dirty="0">
                <a:solidFill>
                  <a:schemeClr val="accent1">
                    <a:lumMod val="75000"/>
                  </a:schemeClr>
                </a:solidFill>
              </a:rPr>
              <a:t>FCC-ee@90-360GeV</a:t>
            </a:r>
          </a:p>
          <a:p>
            <a:pPr algn="ctr"/>
            <a:r>
              <a:rPr lang="en-BE" dirty="0">
                <a:solidFill>
                  <a:schemeClr val="accent1">
                    <a:lumMod val="75000"/>
                  </a:schemeClr>
                </a:solidFill>
              </a:rPr>
              <a:t>CEPC@90-240GeV</a:t>
            </a:r>
          </a:p>
          <a:p>
            <a:pPr algn="ctr"/>
            <a:endParaRPr lang="en-BE" dirty="0">
              <a:solidFill>
                <a:schemeClr val="accent1">
                  <a:lumMod val="75000"/>
                </a:schemeClr>
              </a:solidFill>
            </a:endParaRPr>
          </a:p>
          <a:p>
            <a:pPr algn="ctr"/>
            <a:r>
              <a:rPr lang="en-BE" dirty="0">
                <a:solidFill>
                  <a:schemeClr val="accent1">
                    <a:lumMod val="75000"/>
                  </a:schemeClr>
                </a:solidFill>
              </a:rPr>
              <a:t>ILC@&gt;250GeV</a:t>
            </a:r>
          </a:p>
          <a:p>
            <a:pPr algn="ctr"/>
            <a:r>
              <a:rPr lang="en-BE" dirty="0">
                <a:solidFill>
                  <a:schemeClr val="accent1">
                    <a:lumMod val="75000"/>
                  </a:schemeClr>
                </a:solidFill>
              </a:rPr>
              <a:t>CLIC@1.5-3TeV</a:t>
            </a:r>
          </a:p>
          <a:p>
            <a:pPr algn="ctr"/>
            <a:endParaRPr lang="en-BE" dirty="0">
              <a:solidFill>
                <a:schemeClr val="accent1">
                  <a:lumMod val="75000"/>
                </a:schemeClr>
              </a:solidFill>
            </a:endParaRPr>
          </a:p>
          <a:p>
            <a:pPr algn="ctr"/>
            <a:endParaRPr lang="en-BE" dirty="0">
              <a:solidFill>
                <a:schemeClr val="accent1">
                  <a:lumMod val="75000"/>
                </a:schemeClr>
              </a:solidFill>
            </a:endParaRPr>
          </a:p>
          <a:p>
            <a:pPr algn="ctr"/>
            <a:endParaRPr lang="en-BE" dirty="0">
              <a:solidFill>
                <a:schemeClr val="accent1">
                  <a:lumMod val="75000"/>
                </a:schemeClr>
              </a:solidFill>
            </a:endParaRPr>
          </a:p>
        </p:txBody>
      </p:sp>
      <p:sp>
        <p:nvSpPr>
          <p:cNvPr id="7" name="Rounded Rectangle 6">
            <a:extLst>
              <a:ext uri="{FF2B5EF4-FFF2-40B4-BE49-F238E27FC236}">
                <a16:creationId xmlns:a16="http://schemas.microsoft.com/office/drawing/2014/main" id="{F1FF1FC4-2406-834B-B372-E490ED957FBD}"/>
              </a:ext>
            </a:extLst>
          </p:cNvPr>
          <p:cNvSpPr/>
          <p:nvPr/>
        </p:nvSpPr>
        <p:spPr>
          <a:xfrm>
            <a:off x="3505200" y="794324"/>
            <a:ext cx="3276600" cy="4096227"/>
          </a:xfrm>
          <a:prstGeom prst="roundRect">
            <a:avLst>
              <a:gd name="adj" fmla="val 3320"/>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6">
                    <a:lumMod val="50000"/>
                  </a:schemeClr>
                </a:solidFill>
              </a:rPr>
              <a:t>proton</a:t>
            </a:r>
            <a:r>
              <a:rPr lang="en-BE" sz="2000" b="1" dirty="0">
                <a:solidFill>
                  <a:schemeClr val="accent6">
                    <a:lumMod val="50000"/>
                  </a:schemeClr>
                </a:solidFill>
              </a:rPr>
              <a:t> colliders</a:t>
            </a:r>
          </a:p>
          <a:p>
            <a:pPr algn="ctr"/>
            <a:endParaRPr lang="en-BE" dirty="0">
              <a:solidFill>
                <a:schemeClr val="accent6">
                  <a:lumMod val="50000"/>
                </a:schemeClr>
              </a:solidFill>
            </a:endParaRPr>
          </a:p>
          <a:p>
            <a:pPr algn="ctr"/>
            <a:r>
              <a:rPr lang="en-BE" b="1" u="sng" dirty="0">
                <a:solidFill>
                  <a:schemeClr val="bg2">
                    <a:lumMod val="25000"/>
                  </a:schemeClr>
                </a:solidFill>
              </a:rPr>
              <a:t>LHC@14TeV</a:t>
            </a:r>
          </a:p>
          <a:p>
            <a:pPr algn="ctr"/>
            <a:r>
              <a:rPr lang="en-BE" b="1" u="sng" dirty="0">
                <a:solidFill>
                  <a:schemeClr val="bg2">
                    <a:lumMod val="25000"/>
                  </a:schemeClr>
                </a:solidFill>
              </a:rPr>
              <a:t>HL-LHC@14TeV</a:t>
            </a:r>
          </a:p>
          <a:p>
            <a:pPr algn="ctr"/>
            <a:endParaRPr lang="en-BE" dirty="0">
              <a:solidFill>
                <a:schemeClr val="accent6">
                  <a:lumMod val="50000"/>
                </a:schemeClr>
              </a:solidFill>
            </a:endParaRPr>
          </a:p>
          <a:p>
            <a:pPr algn="ctr"/>
            <a:r>
              <a:rPr lang="en-BE" dirty="0">
                <a:solidFill>
                  <a:schemeClr val="accent6">
                    <a:lumMod val="50000"/>
                  </a:schemeClr>
                </a:solidFill>
              </a:rPr>
              <a:t>HE-LHC@27TeV</a:t>
            </a:r>
          </a:p>
          <a:p>
            <a:pPr algn="ctr"/>
            <a:endParaRPr lang="en-BE" dirty="0">
              <a:solidFill>
                <a:schemeClr val="accent6">
                  <a:lumMod val="50000"/>
                </a:schemeClr>
              </a:solidFill>
            </a:endParaRPr>
          </a:p>
          <a:p>
            <a:pPr algn="ctr"/>
            <a:r>
              <a:rPr lang="en-BE" dirty="0">
                <a:solidFill>
                  <a:schemeClr val="accent6">
                    <a:lumMod val="50000"/>
                  </a:schemeClr>
                </a:solidFill>
              </a:rPr>
              <a:t>FCC-hh@100TeV</a:t>
            </a:r>
          </a:p>
          <a:p>
            <a:pPr algn="ctr"/>
            <a:r>
              <a:rPr lang="en-BE" dirty="0">
                <a:solidFill>
                  <a:schemeClr val="accent6">
                    <a:lumMod val="50000"/>
                  </a:schemeClr>
                </a:solidFill>
              </a:rPr>
              <a:t>SppC@75-150TeV</a:t>
            </a:r>
          </a:p>
          <a:p>
            <a:pPr algn="ctr"/>
            <a:endParaRPr lang="en-BE" dirty="0">
              <a:solidFill>
                <a:schemeClr val="accent6">
                  <a:lumMod val="50000"/>
                </a:schemeClr>
              </a:solidFill>
            </a:endParaRPr>
          </a:p>
          <a:p>
            <a:pPr algn="ctr"/>
            <a:endParaRPr lang="en-BE" dirty="0">
              <a:solidFill>
                <a:schemeClr val="accent6">
                  <a:lumMod val="50000"/>
                </a:schemeClr>
              </a:solidFill>
            </a:endParaRPr>
          </a:p>
          <a:p>
            <a:pPr algn="ctr"/>
            <a:endParaRPr lang="en-BE" dirty="0">
              <a:solidFill>
                <a:schemeClr val="accent6">
                  <a:lumMod val="50000"/>
                </a:schemeClr>
              </a:solidFill>
            </a:endParaRPr>
          </a:p>
          <a:p>
            <a:pPr algn="ctr"/>
            <a:endParaRPr lang="en-BE" dirty="0">
              <a:solidFill>
                <a:schemeClr val="accent6">
                  <a:lumMod val="50000"/>
                </a:schemeClr>
              </a:solidFill>
            </a:endParaRPr>
          </a:p>
          <a:p>
            <a:pPr algn="ctr"/>
            <a:endParaRPr lang="en-BE" dirty="0">
              <a:solidFill>
                <a:schemeClr val="accent6">
                  <a:lumMod val="50000"/>
                </a:schemeClr>
              </a:solidFill>
            </a:endParaRPr>
          </a:p>
        </p:txBody>
      </p:sp>
      <p:sp>
        <p:nvSpPr>
          <p:cNvPr id="8" name="Rounded Rectangle 7">
            <a:extLst>
              <a:ext uri="{FF2B5EF4-FFF2-40B4-BE49-F238E27FC236}">
                <a16:creationId xmlns:a16="http://schemas.microsoft.com/office/drawing/2014/main" id="{680C5B6C-4729-6A4E-90E7-E03F704DEFF9}"/>
              </a:ext>
            </a:extLst>
          </p:cNvPr>
          <p:cNvSpPr/>
          <p:nvPr/>
        </p:nvSpPr>
        <p:spPr>
          <a:xfrm>
            <a:off x="6858000" y="793261"/>
            <a:ext cx="2133600" cy="1930889"/>
          </a:xfrm>
          <a:prstGeom prst="roundRect">
            <a:avLst>
              <a:gd name="adj" fmla="val 3320"/>
            </a:avLst>
          </a:prstGeom>
          <a:solidFill>
            <a:schemeClr val="accent2">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solidFill>
                <a:schemeClr val="accent2">
                  <a:lumMod val="75000"/>
                </a:schemeClr>
              </a:solidFill>
            </a:endParaRPr>
          </a:p>
          <a:p>
            <a:pPr algn="ctr"/>
            <a:r>
              <a:rPr lang="en-GB" sz="2000" b="1" dirty="0">
                <a:solidFill>
                  <a:schemeClr val="accent2">
                    <a:lumMod val="75000"/>
                  </a:schemeClr>
                </a:solidFill>
              </a:rPr>
              <a:t>m</a:t>
            </a:r>
            <a:r>
              <a:rPr lang="en-BE" sz="2000" b="1" dirty="0">
                <a:solidFill>
                  <a:schemeClr val="accent2">
                    <a:lumMod val="75000"/>
                  </a:schemeClr>
                </a:solidFill>
              </a:rPr>
              <a:t>uon collider</a:t>
            </a:r>
          </a:p>
          <a:p>
            <a:pPr algn="ctr"/>
            <a:endParaRPr lang="en-BE" sz="500" dirty="0">
              <a:solidFill>
                <a:schemeClr val="accent2">
                  <a:lumMod val="75000"/>
                </a:schemeClr>
              </a:solidFill>
            </a:endParaRPr>
          </a:p>
          <a:p>
            <a:pPr algn="ctr"/>
            <a:r>
              <a:rPr lang="en-BE" dirty="0">
                <a:solidFill>
                  <a:schemeClr val="accent2">
                    <a:lumMod val="75000"/>
                  </a:schemeClr>
                </a:solidFill>
              </a:rPr>
              <a:t>3 – 10+  TeV</a:t>
            </a:r>
          </a:p>
          <a:p>
            <a:pPr algn="ctr"/>
            <a:endParaRPr lang="en-BE" dirty="0">
              <a:solidFill>
                <a:schemeClr val="accent2">
                  <a:lumMod val="75000"/>
                </a:schemeClr>
              </a:solidFill>
            </a:endParaRPr>
          </a:p>
          <a:p>
            <a:pPr algn="ctr"/>
            <a:endParaRPr lang="en-BE" sz="1100" dirty="0">
              <a:solidFill>
                <a:schemeClr val="accent2">
                  <a:lumMod val="75000"/>
                </a:schemeClr>
              </a:solidFill>
            </a:endParaRPr>
          </a:p>
          <a:p>
            <a:pPr algn="ctr"/>
            <a:endParaRPr lang="en-BE" dirty="0">
              <a:solidFill>
                <a:schemeClr val="accent2">
                  <a:lumMod val="75000"/>
                </a:schemeClr>
              </a:solidFill>
            </a:endParaRPr>
          </a:p>
          <a:p>
            <a:pPr algn="ctr"/>
            <a:endParaRPr lang="en-BE" dirty="0">
              <a:solidFill>
                <a:schemeClr val="accent2">
                  <a:lumMod val="75000"/>
                </a:schemeClr>
              </a:solidFill>
            </a:endParaRPr>
          </a:p>
          <a:p>
            <a:pPr algn="ctr"/>
            <a:endParaRPr lang="en-BE" dirty="0">
              <a:solidFill>
                <a:schemeClr val="accent2">
                  <a:lumMod val="75000"/>
                </a:schemeClr>
              </a:solidFill>
            </a:endParaRPr>
          </a:p>
        </p:txBody>
      </p:sp>
      <p:sp>
        <p:nvSpPr>
          <p:cNvPr id="9" name="Rounded Rectangle 8">
            <a:extLst>
              <a:ext uri="{FF2B5EF4-FFF2-40B4-BE49-F238E27FC236}">
                <a16:creationId xmlns:a16="http://schemas.microsoft.com/office/drawing/2014/main" id="{917A4558-983F-1B44-A8DE-5E965C981695}"/>
              </a:ext>
            </a:extLst>
          </p:cNvPr>
          <p:cNvSpPr/>
          <p:nvPr/>
        </p:nvSpPr>
        <p:spPr>
          <a:xfrm>
            <a:off x="6858000" y="2800350"/>
            <a:ext cx="2133600" cy="2083289"/>
          </a:xfrm>
          <a:prstGeom prst="roundRect">
            <a:avLst>
              <a:gd name="adj" fmla="val 3320"/>
            </a:avLst>
          </a:prstGeom>
          <a:solidFill>
            <a:schemeClr val="bg1">
              <a:lumMod val="95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lumMod val="25000"/>
                  </a:schemeClr>
                </a:solidFill>
              </a:rPr>
              <a:t>e</a:t>
            </a:r>
            <a:r>
              <a:rPr lang="en-BE" sz="2000" b="1" dirty="0">
                <a:solidFill>
                  <a:schemeClr val="bg2">
                    <a:lumMod val="25000"/>
                  </a:schemeClr>
                </a:solidFill>
              </a:rPr>
              <a:t>p/eA colliders</a:t>
            </a:r>
          </a:p>
          <a:p>
            <a:pPr algn="ctr"/>
            <a:endParaRPr lang="en-BE" dirty="0">
              <a:solidFill>
                <a:schemeClr val="bg2">
                  <a:lumMod val="25000"/>
                </a:schemeClr>
              </a:solidFill>
            </a:endParaRPr>
          </a:p>
          <a:p>
            <a:pPr algn="ctr"/>
            <a:r>
              <a:rPr lang="en-BE" b="1" u="sng" dirty="0">
                <a:solidFill>
                  <a:schemeClr val="bg2">
                    <a:lumMod val="25000"/>
                  </a:schemeClr>
                </a:solidFill>
              </a:rPr>
              <a:t>EIC@</a:t>
            </a:r>
            <a:r>
              <a:rPr lang="en-BE" sz="1600" b="1" u="sng" dirty="0">
                <a:solidFill>
                  <a:schemeClr val="bg2">
                    <a:lumMod val="25000"/>
                  </a:schemeClr>
                </a:solidFill>
              </a:rPr>
              <a:t>up to 0.13TeV</a:t>
            </a:r>
            <a:endParaRPr lang="en-BE" b="1" u="sng" dirty="0">
              <a:solidFill>
                <a:schemeClr val="bg2">
                  <a:lumMod val="25000"/>
                </a:schemeClr>
              </a:solidFill>
            </a:endParaRPr>
          </a:p>
          <a:p>
            <a:pPr algn="ctr"/>
            <a:r>
              <a:rPr lang="en-BE" dirty="0">
                <a:solidFill>
                  <a:schemeClr val="bg2">
                    <a:lumMod val="25000"/>
                  </a:schemeClr>
                </a:solidFill>
              </a:rPr>
              <a:t>LHeC@</a:t>
            </a:r>
            <a:r>
              <a:rPr lang="en-BE" sz="1600" dirty="0">
                <a:solidFill>
                  <a:schemeClr val="bg2">
                    <a:lumMod val="25000"/>
                  </a:schemeClr>
                </a:solidFill>
              </a:rPr>
              <a:t>up to 1.3TeV</a:t>
            </a:r>
            <a:endParaRPr lang="en-BE" dirty="0">
              <a:solidFill>
                <a:schemeClr val="bg2">
                  <a:lumMod val="25000"/>
                </a:schemeClr>
              </a:solidFill>
            </a:endParaRPr>
          </a:p>
          <a:p>
            <a:pPr algn="ctr"/>
            <a:r>
              <a:rPr lang="en-BE" dirty="0">
                <a:solidFill>
                  <a:schemeClr val="bg2">
                    <a:lumMod val="25000"/>
                  </a:schemeClr>
                </a:solidFill>
              </a:rPr>
              <a:t>FCC-eh@</a:t>
            </a:r>
            <a:r>
              <a:rPr lang="en-BE" sz="1600" dirty="0">
                <a:solidFill>
                  <a:schemeClr val="bg2">
                    <a:lumMod val="25000"/>
                  </a:schemeClr>
                </a:solidFill>
              </a:rPr>
              <a:t>up to 3.5TeV</a:t>
            </a:r>
            <a:endParaRPr lang="en-BE" dirty="0">
              <a:solidFill>
                <a:schemeClr val="bg2">
                  <a:lumMod val="25000"/>
                </a:schemeClr>
              </a:solidFill>
            </a:endParaRPr>
          </a:p>
          <a:p>
            <a:pPr algn="ctr"/>
            <a:endParaRPr lang="en-BE" dirty="0">
              <a:solidFill>
                <a:schemeClr val="bg2">
                  <a:lumMod val="25000"/>
                </a:schemeClr>
              </a:solidFill>
            </a:endParaRPr>
          </a:p>
          <a:p>
            <a:pPr algn="ctr"/>
            <a:endParaRPr lang="en-BE" dirty="0">
              <a:solidFill>
                <a:schemeClr val="bg2">
                  <a:lumMod val="25000"/>
                </a:schemeClr>
              </a:solidFill>
            </a:endParaRPr>
          </a:p>
        </p:txBody>
      </p:sp>
    </p:spTree>
    <p:extLst>
      <p:ext uri="{BB962C8B-B14F-4D97-AF65-F5344CB8AC3E}">
        <p14:creationId xmlns:p14="http://schemas.microsoft.com/office/powerpoint/2010/main" val="2799882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6</a:t>
            </a:fld>
            <a:endParaRPr lang="en-US" dirty="0">
              <a:solidFill>
                <a:prstClr val="black">
                  <a:tint val="75000"/>
                </a:prstClr>
              </a:solidFill>
              <a:latin typeface="Calibri"/>
              <a:ea typeface="+mn-ea"/>
              <a:cs typeface="+mn-cs"/>
            </a:endParaRPr>
          </a:p>
        </p:txBody>
      </p:sp>
      <p:sp>
        <p:nvSpPr>
          <p:cNvPr id="4" name="Oval 3">
            <a:extLst>
              <a:ext uri="{FF2B5EF4-FFF2-40B4-BE49-F238E27FC236}">
                <a16:creationId xmlns:a16="http://schemas.microsoft.com/office/drawing/2014/main" id="{B70FEB4E-6EF5-B842-A81C-402733980C95}"/>
              </a:ext>
            </a:extLst>
          </p:cNvPr>
          <p:cNvSpPr/>
          <p:nvPr/>
        </p:nvSpPr>
        <p:spPr>
          <a:xfrm>
            <a:off x="1219200" y="1047750"/>
            <a:ext cx="1752600" cy="1752600"/>
          </a:xfrm>
          <a:prstGeom prst="ellipse">
            <a:avLst/>
          </a:prstGeom>
          <a:solidFill>
            <a:schemeClr val="accent2">
              <a:lumMod val="20000"/>
              <a:lumOff val="80000"/>
              <a:alpha val="60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dirty="0">
                <a:solidFill>
                  <a:schemeClr val="accent2">
                    <a:lumMod val="50000"/>
                  </a:schemeClr>
                </a:solidFill>
              </a:rPr>
              <a:t>Energy</a:t>
            </a:r>
          </a:p>
          <a:p>
            <a:pPr algn="ctr"/>
            <a:endParaRPr lang="en-BE" dirty="0">
              <a:solidFill>
                <a:schemeClr val="accent2">
                  <a:lumMod val="50000"/>
                </a:schemeClr>
              </a:solidFill>
            </a:endParaRPr>
          </a:p>
          <a:p>
            <a:pPr algn="ctr"/>
            <a:endParaRPr lang="en-BE" dirty="0">
              <a:solidFill>
                <a:schemeClr val="accent2">
                  <a:lumMod val="50000"/>
                </a:schemeClr>
              </a:solidFill>
            </a:endParaRPr>
          </a:p>
        </p:txBody>
      </p:sp>
      <p:sp>
        <p:nvSpPr>
          <p:cNvPr id="8" name="Oval 7">
            <a:extLst>
              <a:ext uri="{FF2B5EF4-FFF2-40B4-BE49-F238E27FC236}">
                <a16:creationId xmlns:a16="http://schemas.microsoft.com/office/drawing/2014/main" id="{8EDBE886-B05C-B245-A0AB-27A720DD41FA}"/>
              </a:ext>
            </a:extLst>
          </p:cNvPr>
          <p:cNvSpPr/>
          <p:nvPr/>
        </p:nvSpPr>
        <p:spPr>
          <a:xfrm>
            <a:off x="1787914" y="1970357"/>
            <a:ext cx="1752600" cy="1752600"/>
          </a:xfrm>
          <a:prstGeom prst="ellipse">
            <a:avLst/>
          </a:prstGeom>
          <a:solidFill>
            <a:schemeClr val="accent6">
              <a:lumMod val="20000"/>
              <a:lumOff val="80000"/>
              <a:alpha val="60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solidFill>
                <a:schemeClr val="accent6">
                  <a:lumMod val="50000"/>
                </a:schemeClr>
              </a:solidFill>
            </a:endParaRPr>
          </a:p>
          <a:p>
            <a:pPr algn="ctr"/>
            <a:endParaRPr lang="en-BE" dirty="0">
              <a:solidFill>
                <a:schemeClr val="accent6">
                  <a:lumMod val="50000"/>
                </a:schemeClr>
              </a:solidFill>
            </a:endParaRPr>
          </a:p>
        </p:txBody>
      </p:sp>
      <p:sp>
        <p:nvSpPr>
          <p:cNvPr id="6" name="TextBox 5">
            <a:extLst>
              <a:ext uri="{FF2B5EF4-FFF2-40B4-BE49-F238E27FC236}">
                <a16:creationId xmlns:a16="http://schemas.microsoft.com/office/drawing/2014/main" id="{207747E9-C66E-9544-AD79-511EBE72ED57}"/>
              </a:ext>
            </a:extLst>
          </p:cNvPr>
          <p:cNvSpPr txBox="1"/>
          <p:nvPr/>
        </p:nvSpPr>
        <p:spPr>
          <a:xfrm>
            <a:off x="2478484" y="2724150"/>
            <a:ext cx="1032847" cy="553998"/>
          </a:xfrm>
          <a:prstGeom prst="rect">
            <a:avLst/>
          </a:prstGeom>
          <a:noFill/>
        </p:spPr>
        <p:txBody>
          <a:bodyPr wrap="none" rtlCol="0">
            <a:spAutoFit/>
          </a:bodyPr>
          <a:lstStyle/>
          <a:p>
            <a:r>
              <a:rPr lang="en-BE" dirty="0">
                <a:solidFill>
                  <a:srgbClr val="70AD47">
                    <a:lumMod val="50000"/>
                  </a:srgbClr>
                </a:solidFill>
                <a:latin typeface="Calibri"/>
                <a:ea typeface="+mn-ea"/>
                <a:cs typeface="+mn-cs"/>
              </a:rPr>
              <a:t>Precision</a:t>
            </a:r>
          </a:p>
          <a:p>
            <a:pPr algn="ctr"/>
            <a:r>
              <a:rPr lang="en-BE" sz="1200" dirty="0">
                <a:solidFill>
                  <a:srgbClr val="70AD47">
                    <a:lumMod val="50000"/>
                  </a:srgbClr>
                </a:solidFill>
                <a:latin typeface="Calibri"/>
                <a:ea typeface="+mn-ea"/>
                <a:cs typeface="+mn-cs"/>
              </a:rPr>
              <a:t>(exp &amp; th)</a:t>
            </a:r>
            <a:endParaRPr lang="en-BE" sz="1200" dirty="0"/>
          </a:p>
        </p:txBody>
      </p:sp>
      <p:sp>
        <p:nvSpPr>
          <p:cNvPr id="12" name="TextBox 11">
            <a:extLst>
              <a:ext uri="{FF2B5EF4-FFF2-40B4-BE49-F238E27FC236}">
                <a16:creationId xmlns:a16="http://schemas.microsoft.com/office/drawing/2014/main" id="{DABE6EB7-F83C-DD41-B270-BF86ACE8A0C3}"/>
              </a:ext>
            </a:extLst>
          </p:cNvPr>
          <p:cNvSpPr txBox="1"/>
          <p:nvPr/>
        </p:nvSpPr>
        <p:spPr>
          <a:xfrm>
            <a:off x="4918784" y="1106510"/>
            <a:ext cx="4225216" cy="2532040"/>
          </a:xfrm>
          <a:prstGeom prst="rect">
            <a:avLst/>
          </a:prstGeom>
          <a:noFill/>
        </p:spPr>
        <p:txBody>
          <a:bodyPr wrap="none" lIns="90000" rtlCol="0">
            <a:spAutoFit/>
          </a:bodyPr>
          <a:lstStyle/>
          <a:p>
            <a:pPr>
              <a:lnSpc>
                <a:spcPct val="220000"/>
              </a:lnSpc>
            </a:pPr>
            <a:r>
              <a:rPr lang="en-BE" dirty="0">
                <a:latin typeface="+mn-lt"/>
              </a:rPr>
              <a:t>Accelerator R&amp;D – </a:t>
            </a:r>
            <a:r>
              <a:rPr lang="en-GB" sz="1600" dirty="0">
                <a:solidFill>
                  <a:schemeClr val="accent6">
                    <a:lumMod val="50000"/>
                  </a:schemeClr>
                </a:solidFill>
                <a:latin typeface="Century Schoolbook" panose="02040604050505020304" pitchFamily="18" charset="0"/>
              </a:rPr>
              <a:t>Vladimir </a:t>
            </a:r>
            <a:r>
              <a:rPr lang="en-GB" sz="1600" dirty="0" err="1">
                <a:solidFill>
                  <a:schemeClr val="accent6">
                    <a:lumMod val="50000"/>
                  </a:schemeClr>
                </a:solidFill>
                <a:latin typeface="Century Schoolbook" panose="02040604050505020304" pitchFamily="18" charset="0"/>
              </a:rPr>
              <a:t>Shiltsev</a:t>
            </a:r>
            <a:endParaRPr lang="en-BE" dirty="0">
              <a:latin typeface="Century Schoolbook" panose="02040604050505020304" pitchFamily="18" charset="0"/>
            </a:endParaRPr>
          </a:p>
          <a:p>
            <a:pPr>
              <a:lnSpc>
                <a:spcPct val="220000"/>
              </a:lnSpc>
            </a:pPr>
            <a:r>
              <a:rPr lang="en-BE" dirty="0">
                <a:latin typeface="+mn-lt"/>
              </a:rPr>
              <a:t>Detector R&amp;D – </a:t>
            </a:r>
            <a:r>
              <a:rPr lang="en-BE" sz="1600" dirty="0">
                <a:solidFill>
                  <a:schemeClr val="accent6">
                    <a:lumMod val="50000"/>
                  </a:schemeClr>
                </a:solidFill>
                <a:latin typeface="Century Schoolbook" panose="02040604050505020304" pitchFamily="18" charset="0"/>
              </a:rPr>
              <a:t>Paula Collins</a:t>
            </a:r>
            <a:endParaRPr lang="en-BE" dirty="0">
              <a:solidFill>
                <a:schemeClr val="accent6">
                  <a:lumMod val="50000"/>
                </a:schemeClr>
              </a:solidFill>
              <a:latin typeface="Century Schoolbook" panose="02040604050505020304" pitchFamily="18" charset="0"/>
            </a:endParaRPr>
          </a:p>
          <a:p>
            <a:pPr>
              <a:lnSpc>
                <a:spcPct val="220000"/>
              </a:lnSpc>
            </a:pPr>
            <a:r>
              <a:rPr lang="en-BE" dirty="0">
                <a:latin typeface="+mn-lt"/>
              </a:rPr>
              <a:t>Computing and Software – </a:t>
            </a:r>
            <a:r>
              <a:rPr lang="en-BE" sz="1600" dirty="0">
                <a:solidFill>
                  <a:schemeClr val="accent6">
                    <a:lumMod val="50000"/>
                  </a:schemeClr>
                </a:solidFill>
                <a:latin typeface="Century Schoolbook" panose="02040604050505020304" pitchFamily="18" charset="0"/>
              </a:rPr>
              <a:t>J</a:t>
            </a:r>
            <a:r>
              <a:rPr lang="en-GB" sz="1600" dirty="0">
                <a:solidFill>
                  <a:schemeClr val="accent6">
                    <a:lumMod val="50000"/>
                  </a:schemeClr>
                </a:solidFill>
                <a:latin typeface="Century Schoolbook" panose="02040604050505020304" pitchFamily="18" charset="0"/>
              </a:rPr>
              <a:t>a</a:t>
            </a:r>
            <a:r>
              <a:rPr lang="en-BE" sz="1600" dirty="0">
                <a:solidFill>
                  <a:schemeClr val="accent6">
                    <a:lumMod val="50000"/>
                  </a:schemeClr>
                </a:solidFill>
                <a:latin typeface="Century Schoolbook" panose="02040604050505020304" pitchFamily="18" charset="0"/>
              </a:rPr>
              <a:t>mes Catmore</a:t>
            </a:r>
            <a:endParaRPr lang="en-BE" dirty="0">
              <a:solidFill>
                <a:schemeClr val="accent6">
                  <a:lumMod val="50000"/>
                </a:schemeClr>
              </a:solidFill>
              <a:latin typeface="Century Schoolbook" panose="02040604050505020304" pitchFamily="18" charset="0"/>
            </a:endParaRPr>
          </a:p>
          <a:p>
            <a:pPr>
              <a:lnSpc>
                <a:spcPct val="220000"/>
              </a:lnSpc>
            </a:pPr>
            <a:r>
              <a:rPr lang="en-BE" dirty="0">
                <a:latin typeface="+mn-lt"/>
              </a:rPr>
              <a:t>Theory – </a:t>
            </a:r>
            <a:r>
              <a:rPr lang="en-BE" sz="1600" dirty="0">
                <a:solidFill>
                  <a:schemeClr val="accent6">
                    <a:lumMod val="50000"/>
                  </a:schemeClr>
                </a:solidFill>
                <a:latin typeface="Century Schoolbook" panose="02040604050505020304" pitchFamily="18" charset="0"/>
              </a:rPr>
              <a:t>Fabio Maltoni &amp; </a:t>
            </a:r>
            <a:r>
              <a:rPr lang="en-GB" sz="1600" dirty="0">
                <a:solidFill>
                  <a:schemeClr val="accent6">
                    <a:lumMod val="50000"/>
                  </a:schemeClr>
                </a:solidFill>
                <a:latin typeface="Century Schoolbook" panose="02040604050505020304" pitchFamily="18" charset="0"/>
              </a:rPr>
              <a:t>Eric </a:t>
            </a:r>
            <a:r>
              <a:rPr lang="en-GB" sz="1600" dirty="0" err="1">
                <a:solidFill>
                  <a:schemeClr val="accent6">
                    <a:lumMod val="50000"/>
                  </a:schemeClr>
                </a:solidFill>
                <a:latin typeface="Century Schoolbook" panose="02040604050505020304" pitchFamily="18" charset="0"/>
              </a:rPr>
              <a:t>Kuflik</a:t>
            </a:r>
            <a:endParaRPr lang="en-BE" dirty="0">
              <a:solidFill>
                <a:schemeClr val="accent6">
                  <a:lumMod val="50000"/>
                </a:schemeClr>
              </a:solidFill>
              <a:latin typeface="Century Schoolbook" panose="02040604050505020304" pitchFamily="18" charset="0"/>
            </a:endParaRPr>
          </a:p>
        </p:txBody>
      </p:sp>
      <p:graphicFrame>
        <p:nvGraphicFramePr>
          <p:cNvPr id="15" name="Table 14">
            <a:extLst>
              <a:ext uri="{FF2B5EF4-FFF2-40B4-BE49-F238E27FC236}">
                <a16:creationId xmlns:a16="http://schemas.microsoft.com/office/drawing/2014/main" id="{216F3173-5C40-5B4C-8772-344635DE7745}"/>
              </a:ext>
            </a:extLst>
          </p:cNvPr>
          <p:cNvGraphicFramePr>
            <a:graphicFrameLocks noGrp="1"/>
          </p:cNvGraphicFramePr>
          <p:nvPr/>
        </p:nvGraphicFramePr>
        <p:xfrm>
          <a:off x="3929942" y="1379598"/>
          <a:ext cx="812577" cy="2080260"/>
        </p:xfrm>
        <a:graphic>
          <a:graphicData uri="http://schemas.openxmlformats.org/drawingml/2006/table">
            <a:tbl>
              <a:tblPr firstRow="1" bandRow="1">
                <a:tableStyleId>{5940675A-B579-460E-94D1-54222C63F5DA}</a:tableStyleId>
              </a:tblPr>
              <a:tblGrid>
                <a:gridCol w="270859">
                  <a:extLst>
                    <a:ext uri="{9D8B030D-6E8A-4147-A177-3AD203B41FA5}">
                      <a16:colId xmlns:a16="http://schemas.microsoft.com/office/drawing/2014/main" val="1038928165"/>
                    </a:ext>
                  </a:extLst>
                </a:gridCol>
                <a:gridCol w="270859">
                  <a:extLst>
                    <a:ext uri="{9D8B030D-6E8A-4147-A177-3AD203B41FA5}">
                      <a16:colId xmlns:a16="http://schemas.microsoft.com/office/drawing/2014/main" val="3296759516"/>
                    </a:ext>
                  </a:extLst>
                </a:gridCol>
                <a:gridCol w="270859">
                  <a:extLst>
                    <a:ext uri="{9D8B030D-6E8A-4147-A177-3AD203B41FA5}">
                      <a16:colId xmlns:a16="http://schemas.microsoft.com/office/drawing/2014/main" val="483267920"/>
                    </a:ext>
                  </a:extLst>
                </a:gridCol>
              </a:tblGrid>
              <a:tr h="259590">
                <a:tc>
                  <a:txBody>
                    <a:bodyPr/>
                    <a:lstStyle/>
                    <a:p>
                      <a:endParaRPr lang="en-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75000"/>
                      </a:schemeClr>
                    </a:solidFill>
                  </a:tcPr>
                </a:tc>
                <a:tc>
                  <a:txBody>
                    <a:bodyPr/>
                    <a:lstStyle/>
                    <a:p>
                      <a:endParaRPr lang="en-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75000"/>
                      </a:schemeClr>
                    </a:solidFill>
                  </a:tcPr>
                </a:tc>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65580625"/>
                  </a:ext>
                </a:extLst>
              </a:tr>
              <a:tr h="259590">
                <a:tc>
                  <a:txBody>
                    <a:bodyPr/>
                    <a:lstStyle/>
                    <a:p>
                      <a:endParaRPr lang="en-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53605315"/>
                  </a:ext>
                </a:extLst>
              </a:tr>
              <a:tr h="259590">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75000"/>
                      </a:schemeClr>
                    </a:solidFill>
                  </a:tcPr>
                </a:tc>
                <a:tc>
                  <a:txBody>
                    <a:bodyPr/>
                    <a:lstStyle/>
                    <a:p>
                      <a:endParaRPr lang="en-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2752692526"/>
                  </a:ext>
                </a:extLst>
              </a:tr>
              <a:tr h="259590">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27915164"/>
                  </a:ext>
                </a:extLst>
              </a:tr>
              <a:tr h="259590">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75000"/>
                      </a:schemeClr>
                    </a:solidFill>
                  </a:tcPr>
                </a:tc>
                <a:tc>
                  <a:txBody>
                    <a:bodyPr/>
                    <a:lstStyle/>
                    <a:p>
                      <a:endParaRPr lang="en-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467041987"/>
                  </a:ext>
                </a:extLst>
              </a:tr>
              <a:tr h="259590">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41281428"/>
                  </a:ext>
                </a:extLst>
              </a:tr>
              <a:tr h="259590">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2312973909"/>
                  </a:ext>
                </a:extLst>
              </a:tr>
            </a:tbl>
          </a:graphicData>
        </a:graphic>
      </p:graphicFrame>
      <p:sp>
        <p:nvSpPr>
          <p:cNvPr id="13" name="Oval 12">
            <a:extLst>
              <a:ext uri="{FF2B5EF4-FFF2-40B4-BE49-F238E27FC236}">
                <a16:creationId xmlns:a16="http://schemas.microsoft.com/office/drawing/2014/main" id="{5344D4EA-A3A5-CD47-9B4C-7F2F91738DD5}"/>
              </a:ext>
            </a:extLst>
          </p:cNvPr>
          <p:cNvSpPr/>
          <p:nvPr/>
        </p:nvSpPr>
        <p:spPr>
          <a:xfrm>
            <a:off x="668320" y="1970357"/>
            <a:ext cx="1752600" cy="1752600"/>
          </a:xfrm>
          <a:prstGeom prst="ellipse">
            <a:avLst/>
          </a:prstGeom>
          <a:solidFill>
            <a:schemeClr val="accent5">
              <a:lumMod val="60000"/>
              <a:lumOff val="40000"/>
              <a:alpha val="60000"/>
            </a:schemeClr>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solidFill>
                <a:schemeClr val="accent2">
                  <a:lumMod val="50000"/>
                </a:schemeClr>
              </a:solidFill>
            </a:endParaRPr>
          </a:p>
          <a:p>
            <a:pPr algn="ctr"/>
            <a:endParaRPr lang="en-BE" dirty="0">
              <a:solidFill>
                <a:schemeClr val="accent2">
                  <a:lumMod val="50000"/>
                </a:schemeClr>
              </a:solidFill>
            </a:endParaRPr>
          </a:p>
        </p:txBody>
      </p:sp>
      <p:sp>
        <p:nvSpPr>
          <p:cNvPr id="14" name="TextBox 13">
            <a:extLst>
              <a:ext uri="{FF2B5EF4-FFF2-40B4-BE49-F238E27FC236}">
                <a16:creationId xmlns:a16="http://schemas.microsoft.com/office/drawing/2014/main" id="{8C0C1F50-A238-1D44-B8F9-A764B13D01E0}"/>
              </a:ext>
            </a:extLst>
          </p:cNvPr>
          <p:cNvSpPr txBox="1"/>
          <p:nvPr/>
        </p:nvSpPr>
        <p:spPr>
          <a:xfrm>
            <a:off x="729818" y="2571750"/>
            <a:ext cx="1496243" cy="523220"/>
          </a:xfrm>
          <a:prstGeom prst="rect">
            <a:avLst/>
          </a:prstGeom>
          <a:noFill/>
        </p:spPr>
        <p:txBody>
          <a:bodyPr wrap="none" rtlCol="0">
            <a:spAutoFit/>
          </a:bodyPr>
          <a:lstStyle/>
          <a:p>
            <a:pPr marL="6350" lvl="0" algn="ctr"/>
            <a:r>
              <a:rPr lang="en-BE" sz="2800" b="1" dirty="0">
                <a:solidFill>
                  <a:schemeClr val="accent5">
                    <a:lumMod val="50000"/>
                  </a:schemeClr>
                </a:solidFill>
                <a:latin typeface="Calibri"/>
                <a:ea typeface="+mn-ea"/>
                <a:cs typeface="+mn-cs"/>
              </a:rPr>
              <a:t>Intensity</a:t>
            </a:r>
          </a:p>
        </p:txBody>
      </p:sp>
      <p:sp>
        <p:nvSpPr>
          <p:cNvPr id="19" name="TextBox 18">
            <a:extLst>
              <a:ext uri="{FF2B5EF4-FFF2-40B4-BE49-F238E27FC236}">
                <a16:creationId xmlns:a16="http://schemas.microsoft.com/office/drawing/2014/main" id="{C83CDF08-7853-3842-84FA-A28E094B269A}"/>
              </a:ext>
            </a:extLst>
          </p:cNvPr>
          <p:cNvSpPr txBox="1"/>
          <p:nvPr/>
        </p:nvSpPr>
        <p:spPr>
          <a:xfrm>
            <a:off x="751141" y="234375"/>
            <a:ext cx="7461145" cy="584775"/>
          </a:xfrm>
          <a:prstGeom prst="rect">
            <a:avLst/>
          </a:prstGeom>
          <a:noFill/>
        </p:spPr>
        <p:txBody>
          <a:bodyPr wrap="none" rtlCol="0">
            <a:spAutoFit/>
          </a:bodyPr>
          <a:lstStyle/>
          <a:p>
            <a:r>
              <a:rPr lang="en-BE" sz="3200" dirty="0">
                <a:latin typeface="+mn-lt"/>
              </a:rPr>
              <a:t>Three frontiers on the collider route to BSM</a:t>
            </a:r>
          </a:p>
        </p:txBody>
      </p:sp>
      <p:sp>
        <p:nvSpPr>
          <p:cNvPr id="21" name="TextBox 20">
            <a:extLst>
              <a:ext uri="{FF2B5EF4-FFF2-40B4-BE49-F238E27FC236}">
                <a16:creationId xmlns:a16="http://schemas.microsoft.com/office/drawing/2014/main" id="{8B89171B-B844-E54F-B075-D9D24EA01707}"/>
              </a:ext>
            </a:extLst>
          </p:cNvPr>
          <p:cNvSpPr txBox="1"/>
          <p:nvPr/>
        </p:nvSpPr>
        <p:spPr>
          <a:xfrm>
            <a:off x="76200" y="4095750"/>
            <a:ext cx="8991600" cy="830997"/>
          </a:xfrm>
          <a:prstGeom prst="rect">
            <a:avLst/>
          </a:prstGeom>
          <a:solidFill>
            <a:schemeClr val="accent2">
              <a:lumMod val="20000"/>
              <a:lumOff val="80000"/>
            </a:schemeClr>
          </a:solidFill>
          <a:ln w="28575">
            <a:solidFill>
              <a:srgbClr val="C00000"/>
            </a:solidFill>
          </a:ln>
        </p:spPr>
        <p:txBody>
          <a:bodyPr wrap="square" rtlCol="0">
            <a:spAutoFit/>
          </a:bodyPr>
          <a:lstStyle/>
          <a:p>
            <a:pPr algn="ctr"/>
            <a:r>
              <a:rPr lang="en-US" sz="2400" dirty="0">
                <a:solidFill>
                  <a:srgbClr val="C00000"/>
                </a:solidFill>
                <a:latin typeface="+mn-lt"/>
              </a:rPr>
              <a:t>Extending these collider frontiers remains our prime route to unlock those BSM phenomena related to the most important open questions</a:t>
            </a:r>
          </a:p>
        </p:txBody>
      </p:sp>
    </p:spTree>
    <p:extLst>
      <p:ext uri="{BB962C8B-B14F-4D97-AF65-F5344CB8AC3E}">
        <p14:creationId xmlns:p14="http://schemas.microsoft.com/office/powerpoint/2010/main" val="1741807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7</a:t>
            </a:fld>
            <a:endParaRPr lang="en-US" dirty="0">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5313506" cy="584775"/>
          </a:xfrm>
          <a:prstGeom prst="rect">
            <a:avLst/>
          </a:prstGeom>
          <a:noFill/>
        </p:spPr>
        <p:txBody>
          <a:bodyPr wrap="none" rtlCol="0">
            <a:spAutoFit/>
          </a:bodyPr>
          <a:lstStyle/>
          <a:p>
            <a:r>
              <a:rPr lang="en-BE" sz="3200" dirty="0">
                <a:latin typeface="+mn-lt"/>
              </a:rPr>
              <a:t>Congratulations to SuperKEKB!</a:t>
            </a:r>
          </a:p>
        </p:txBody>
      </p:sp>
      <p:pic>
        <p:nvPicPr>
          <p:cNvPr id="6" name="Picture 5">
            <a:extLst>
              <a:ext uri="{FF2B5EF4-FFF2-40B4-BE49-F238E27FC236}">
                <a16:creationId xmlns:a16="http://schemas.microsoft.com/office/drawing/2014/main" id="{854CCC55-B031-884F-87CC-125338B8269D}"/>
              </a:ext>
            </a:extLst>
          </p:cNvPr>
          <p:cNvPicPr>
            <a:picLocks noChangeAspect="1"/>
          </p:cNvPicPr>
          <p:nvPr/>
        </p:nvPicPr>
        <p:blipFill rotWithShape="1">
          <a:blip r:embed="rId3"/>
          <a:srcRect r="52500"/>
          <a:stretch/>
        </p:blipFill>
        <p:spPr>
          <a:xfrm>
            <a:off x="1385" y="1183511"/>
            <a:ext cx="3821101" cy="3883649"/>
          </a:xfrm>
          <a:prstGeom prst="rect">
            <a:avLst/>
          </a:prstGeom>
        </p:spPr>
      </p:pic>
      <p:pic>
        <p:nvPicPr>
          <p:cNvPr id="9" name="Picture 8">
            <a:extLst>
              <a:ext uri="{FF2B5EF4-FFF2-40B4-BE49-F238E27FC236}">
                <a16:creationId xmlns:a16="http://schemas.microsoft.com/office/drawing/2014/main" id="{48C1A216-0E8B-7C4C-B4BA-4E2099527B73}"/>
              </a:ext>
            </a:extLst>
          </p:cNvPr>
          <p:cNvPicPr>
            <a:picLocks noChangeAspect="1"/>
          </p:cNvPicPr>
          <p:nvPr/>
        </p:nvPicPr>
        <p:blipFill>
          <a:blip r:embed="rId4"/>
          <a:stretch>
            <a:fillRect/>
          </a:stretch>
        </p:blipFill>
        <p:spPr>
          <a:xfrm>
            <a:off x="3754294" y="1809750"/>
            <a:ext cx="5313506" cy="3139056"/>
          </a:xfrm>
          <a:prstGeom prst="rect">
            <a:avLst/>
          </a:prstGeom>
        </p:spPr>
      </p:pic>
      <p:sp>
        <p:nvSpPr>
          <p:cNvPr id="10" name="TextBox 9">
            <a:extLst>
              <a:ext uri="{FF2B5EF4-FFF2-40B4-BE49-F238E27FC236}">
                <a16:creationId xmlns:a16="http://schemas.microsoft.com/office/drawing/2014/main" id="{7ED0BDA6-1F21-ED4E-9837-F9DD8EC5307F}"/>
              </a:ext>
            </a:extLst>
          </p:cNvPr>
          <p:cNvSpPr txBox="1"/>
          <p:nvPr/>
        </p:nvSpPr>
        <p:spPr>
          <a:xfrm>
            <a:off x="6019800" y="180022"/>
            <a:ext cx="2835255" cy="1477328"/>
          </a:xfrm>
          <a:prstGeom prst="rect">
            <a:avLst/>
          </a:prstGeom>
          <a:solidFill>
            <a:schemeClr val="accent2">
              <a:lumMod val="20000"/>
              <a:lumOff val="80000"/>
            </a:schemeClr>
          </a:solidFill>
          <a:ln w="38100">
            <a:solidFill>
              <a:srgbClr val="C00000"/>
            </a:solidFill>
          </a:ln>
        </p:spPr>
        <p:txBody>
          <a:bodyPr wrap="square" rtlCol="0">
            <a:spAutoFit/>
          </a:bodyPr>
          <a:lstStyle/>
          <a:p>
            <a:pPr algn="ctr"/>
            <a:r>
              <a:rPr lang="en-BE" dirty="0">
                <a:solidFill>
                  <a:srgbClr val="C00000"/>
                </a:solidFill>
                <a:latin typeface="+mn-lt"/>
              </a:rPr>
              <a:t>world record luminosity</a:t>
            </a:r>
          </a:p>
          <a:p>
            <a:pPr algn="ctr"/>
            <a:endParaRPr lang="en-BE" sz="1000" dirty="0">
              <a:solidFill>
                <a:srgbClr val="C00000"/>
              </a:solidFill>
              <a:latin typeface="+mn-lt"/>
            </a:endParaRPr>
          </a:p>
          <a:p>
            <a:pPr algn="ctr"/>
            <a:r>
              <a:rPr lang="en-BE" dirty="0">
                <a:solidFill>
                  <a:srgbClr val="C00000"/>
                </a:solidFill>
                <a:latin typeface="+mn-lt"/>
              </a:rPr>
              <a:t>2.4 10</a:t>
            </a:r>
            <a:r>
              <a:rPr lang="en-BE" baseline="30000" dirty="0">
                <a:solidFill>
                  <a:srgbClr val="C00000"/>
                </a:solidFill>
                <a:latin typeface="+mn-lt"/>
              </a:rPr>
              <a:t>34</a:t>
            </a:r>
            <a:r>
              <a:rPr lang="en-BE" dirty="0">
                <a:solidFill>
                  <a:srgbClr val="C00000"/>
                </a:solidFill>
                <a:latin typeface="+mn-lt"/>
              </a:rPr>
              <a:t> cm</a:t>
            </a:r>
            <a:r>
              <a:rPr lang="en-BE" baseline="30000" dirty="0">
                <a:solidFill>
                  <a:srgbClr val="C00000"/>
                </a:solidFill>
                <a:latin typeface="+mn-lt"/>
              </a:rPr>
              <a:t>-2</a:t>
            </a:r>
            <a:r>
              <a:rPr lang="en-BE" dirty="0">
                <a:solidFill>
                  <a:srgbClr val="C00000"/>
                </a:solidFill>
                <a:latin typeface="+mn-lt"/>
              </a:rPr>
              <a:t>s</a:t>
            </a:r>
            <a:r>
              <a:rPr lang="en-BE" baseline="30000" dirty="0">
                <a:solidFill>
                  <a:srgbClr val="C00000"/>
                </a:solidFill>
                <a:latin typeface="+mn-lt"/>
              </a:rPr>
              <a:t>-1</a:t>
            </a:r>
            <a:r>
              <a:rPr lang="en-BE" dirty="0">
                <a:solidFill>
                  <a:srgbClr val="C00000"/>
                </a:solidFill>
                <a:latin typeface="+mn-lt"/>
              </a:rPr>
              <a:t> (June 2020)</a:t>
            </a:r>
          </a:p>
          <a:p>
            <a:pPr algn="ctr"/>
            <a:r>
              <a:rPr lang="en-BE" sz="1600" dirty="0">
                <a:solidFill>
                  <a:srgbClr val="C00000"/>
                </a:solidFill>
                <a:latin typeface="+mn-lt"/>
              </a:rPr>
              <a:t>(ultimate target 8 </a:t>
            </a:r>
            <a:r>
              <a:rPr lang="en-GB" sz="1600" dirty="0">
                <a:solidFill>
                  <a:srgbClr val="C00000"/>
                </a:solidFill>
                <a:latin typeface="+mn-lt"/>
              </a:rPr>
              <a:t>10</a:t>
            </a:r>
            <a:r>
              <a:rPr lang="en-GB" sz="1600" baseline="30000" dirty="0">
                <a:solidFill>
                  <a:srgbClr val="C00000"/>
                </a:solidFill>
                <a:latin typeface="+mn-lt"/>
              </a:rPr>
              <a:t>35</a:t>
            </a:r>
            <a:r>
              <a:rPr lang="en-GB" sz="1600" dirty="0">
                <a:solidFill>
                  <a:srgbClr val="C00000"/>
                </a:solidFill>
                <a:latin typeface="+mn-lt"/>
              </a:rPr>
              <a:t> cm</a:t>
            </a:r>
            <a:r>
              <a:rPr lang="en-GB" sz="1600" baseline="30000" dirty="0">
                <a:solidFill>
                  <a:srgbClr val="C00000"/>
                </a:solidFill>
                <a:latin typeface="+mn-lt"/>
              </a:rPr>
              <a:t>-2</a:t>
            </a:r>
            <a:r>
              <a:rPr lang="en-GB" sz="1600" dirty="0">
                <a:solidFill>
                  <a:srgbClr val="C00000"/>
                </a:solidFill>
                <a:latin typeface="+mn-lt"/>
              </a:rPr>
              <a:t>s</a:t>
            </a:r>
            <a:r>
              <a:rPr lang="en-GB" sz="1600" baseline="30000" dirty="0">
                <a:solidFill>
                  <a:srgbClr val="C00000"/>
                </a:solidFill>
                <a:latin typeface="+mn-lt"/>
              </a:rPr>
              <a:t>-1</a:t>
            </a:r>
            <a:r>
              <a:rPr lang="en-BE" sz="1600" dirty="0">
                <a:solidFill>
                  <a:srgbClr val="C00000"/>
                </a:solidFill>
                <a:latin typeface="+mn-lt"/>
              </a:rPr>
              <a:t>)</a:t>
            </a:r>
          </a:p>
          <a:p>
            <a:pPr algn="ctr"/>
            <a:endParaRPr lang="en-BE" sz="1000" dirty="0">
              <a:solidFill>
                <a:srgbClr val="C00000"/>
              </a:solidFill>
              <a:latin typeface="+mn-lt"/>
            </a:endParaRPr>
          </a:p>
          <a:p>
            <a:pPr algn="ctr"/>
            <a:r>
              <a:rPr lang="en-BE" dirty="0">
                <a:solidFill>
                  <a:srgbClr val="C00000"/>
                </a:solidFill>
                <a:latin typeface="+mn-lt"/>
              </a:rPr>
              <a:t>1</a:t>
            </a:r>
            <a:r>
              <a:rPr lang="en-BE" baseline="30000" dirty="0">
                <a:solidFill>
                  <a:srgbClr val="C00000"/>
                </a:solidFill>
                <a:latin typeface="+mn-lt"/>
              </a:rPr>
              <a:t>st</a:t>
            </a:r>
            <a:r>
              <a:rPr lang="en-BE" dirty="0">
                <a:solidFill>
                  <a:srgbClr val="C00000"/>
                </a:solidFill>
                <a:latin typeface="+mn-lt"/>
              </a:rPr>
              <a:t> ever nano-beam scheme</a:t>
            </a:r>
          </a:p>
        </p:txBody>
      </p:sp>
      <p:cxnSp>
        <p:nvCxnSpPr>
          <p:cNvPr id="8" name="Curved Connector 7">
            <a:extLst>
              <a:ext uri="{FF2B5EF4-FFF2-40B4-BE49-F238E27FC236}">
                <a16:creationId xmlns:a16="http://schemas.microsoft.com/office/drawing/2014/main" id="{6DF1351F-0A52-E343-ABF0-A68DA8EDE2B8}"/>
              </a:ext>
            </a:extLst>
          </p:cNvPr>
          <p:cNvCxnSpPr>
            <a:cxnSpLocks/>
            <a:stCxn id="10" idx="2"/>
          </p:cNvCxnSpPr>
          <p:nvPr/>
        </p:nvCxnSpPr>
        <p:spPr>
          <a:xfrm rot="16200000" flipH="1">
            <a:off x="7033414" y="2061364"/>
            <a:ext cx="1981200" cy="1173172"/>
          </a:xfrm>
          <a:prstGeom prst="curvedConnector3">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B9735DB-9189-A743-BD4A-CC549420D818}"/>
              </a:ext>
            </a:extLst>
          </p:cNvPr>
          <p:cNvSpPr txBox="1"/>
          <p:nvPr/>
        </p:nvSpPr>
        <p:spPr>
          <a:xfrm>
            <a:off x="576724" y="742950"/>
            <a:ext cx="4528676" cy="646331"/>
          </a:xfrm>
          <a:prstGeom prst="rect">
            <a:avLst/>
          </a:prstGeom>
          <a:noFill/>
        </p:spPr>
        <p:txBody>
          <a:bodyPr wrap="square" rtlCol="0">
            <a:spAutoFit/>
          </a:bodyPr>
          <a:lstStyle/>
          <a:p>
            <a:pPr algn="ctr"/>
            <a:r>
              <a:rPr lang="en-GB" dirty="0">
                <a:latin typeface="+mn-lt"/>
              </a:rPr>
              <a:t>e</a:t>
            </a:r>
            <a:r>
              <a:rPr lang="en-BE" baseline="30000" dirty="0">
                <a:latin typeface="+mn-lt"/>
              </a:rPr>
              <a:t>+</a:t>
            </a:r>
            <a:r>
              <a:rPr lang="en-BE" dirty="0">
                <a:latin typeface="+mn-lt"/>
              </a:rPr>
              <a:t>e</a:t>
            </a:r>
            <a:r>
              <a:rPr lang="en-BE" baseline="30000" dirty="0">
                <a:latin typeface="+mn-lt"/>
              </a:rPr>
              <a:t>-</a:t>
            </a:r>
            <a:r>
              <a:rPr lang="en-BE" dirty="0">
                <a:latin typeface="+mn-lt"/>
              </a:rPr>
              <a:t> collider at the Y(4S)≈10.5GeV </a:t>
            </a:r>
          </a:p>
          <a:p>
            <a:pPr algn="ctr"/>
            <a:r>
              <a:rPr lang="en-BE" dirty="0">
                <a:latin typeface="+mn-lt"/>
              </a:rPr>
              <a:t>B-Factory for the Belle II experiment</a:t>
            </a:r>
          </a:p>
        </p:txBody>
      </p:sp>
      <p:sp>
        <p:nvSpPr>
          <p:cNvPr id="14" name="TextBox 13">
            <a:extLst>
              <a:ext uri="{FF2B5EF4-FFF2-40B4-BE49-F238E27FC236}">
                <a16:creationId xmlns:a16="http://schemas.microsoft.com/office/drawing/2014/main" id="{64DD0DE4-EACB-AB4B-A731-89B8C31A90E1}"/>
              </a:ext>
            </a:extLst>
          </p:cNvPr>
          <p:cNvSpPr txBox="1"/>
          <p:nvPr/>
        </p:nvSpPr>
        <p:spPr>
          <a:xfrm>
            <a:off x="3505200" y="4873584"/>
            <a:ext cx="4778168" cy="307777"/>
          </a:xfrm>
          <a:prstGeom prst="rect">
            <a:avLst/>
          </a:prstGeom>
          <a:noFill/>
        </p:spPr>
        <p:txBody>
          <a:bodyPr wrap="none" rtlCol="0">
            <a:spAutoFit/>
          </a:bodyPr>
          <a:lstStyle/>
          <a:p>
            <a:r>
              <a:rPr lang="en-GB" sz="1400" dirty="0">
                <a:solidFill>
                  <a:schemeClr val="bg2">
                    <a:lumMod val="50000"/>
                  </a:schemeClr>
                </a:solidFill>
                <a:latin typeface="+mn-lt"/>
              </a:rPr>
              <a:t>Note: </a:t>
            </a:r>
            <a:r>
              <a:rPr lang="en-GB" sz="1400" dirty="0" err="1">
                <a:solidFill>
                  <a:schemeClr val="bg2">
                    <a:lumMod val="50000"/>
                  </a:schemeClr>
                </a:solidFill>
                <a:latin typeface="+mn-lt"/>
              </a:rPr>
              <a:t>SuperKEKB</a:t>
            </a:r>
            <a:r>
              <a:rPr lang="en-GB" sz="1400" dirty="0">
                <a:solidFill>
                  <a:schemeClr val="bg2">
                    <a:lumMod val="50000"/>
                  </a:schemeClr>
                </a:solidFill>
                <a:latin typeface="+mn-lt"/>
              </a:rPr>
              <a:t> t</a:t>
            </a:r>
            <a:r>
              <a:rPr lang="en-BE" sz="1400" dirty="0">
                <a:solidFill>
                  <a:schemeClr val="bg2">
                    <a:lumMod val="50000"/>
                  </a:schemeClr>
                </a:solidFill>
                <a:latin typeface="+mn-lt"/>
              </a:rPr>
              <a:t>akes over the luminosity record from the LHC</a:t>
            </a:r>
          </a:p>
        </p:txBody>
      </p:sp>
      <p:sp>
        <p:nvSpPr>
          <p:cNvPr id="15" name="TextBox 14">
            <a:extLst>
              <a:ext uri="{FF2B5EF4-FFF2-40B4-BE49-F238E27FC236}">
                <a16:creationId xmlns:a16="http://schemas.microsoft.com/office/drawing/2014/main" id="{7964454B-BB55-1348-A74B-3DE9281517CF}"/>
              </a:ext>
            </a:extLst>
          </p:cNvPr>
          <p:cNvSpPr txBox="1"/>
          <p:nvPr/>
        </p:nvSpPr>
        <p:spPr>
          <a:xfrm>
            <a:off x="8024014" y="1647214"/>
            <a:ext cx="994183" cy="276999"/>
          </a:xfrm>
          <a:prstGeom prst="rect">
            <a:avLst/>
          </a:prstGeom>
          <a:noFill/>
        </p:spPr>
        <p:txBody>
          <a:bodyPr wrap="none" rtlCol="0">
            <a:spAutoFit/>
          </a:bodyPr>
          <a:lstStyle/>
          <a:p>
            <a:r>
              <a:rPr lang="en-GB" sz="1200" dirty="0">
                <a:solidFill>
                  <a:schemeClr val="accent6">
                    <a:lumMod val="75000"/>
                  </a:schemeClr>
                </a:solidFill>
              </a:rPr>
              <a:t>Y. Ohnishi </a:t>
            </a:r>
          </a:p>
        </p:txBody>
      </p:sp>
    </p:spTree>
    <p:extLst>
      <p:ext uri="{BB962C8B-B14F-4D97-AF65-F5344CB8AC3E}">
        <p14:creationId xmlns:p14="http://schemas.microsoft.com/office/powerpoint/2010/main" val="1931276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890551"/>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8</a:t>
            </a:fld>
            <a:endParaRPr lang="en-US" dirty="0">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5313506" cy="584775"/>
          </a:xfrm>
          <a:prstGeom prst="rect">
            <a:avLst/>
          </a:prstGeom>
          <a:noFill/>
        </p:spPr>
        <p:txBody>
          <a:bodyPr wrap="none" rtlCol="0">
            <a:spAutoFit/>
          </a:bodyPr>
          <a:lstStyle/>
          <a:p>
            <a:r>
              <a:rPr lang="en-BE" sz="3200" dirty="0">
                <a:latin typeface="+mn-lt"/>
              </a:rPr>
              <a:t>Congratulations to SuperKEKB!</a:t>
            </a:r>
          </a:p>
        </p:txBody>
      </p:sp>
      <p:pic>
        <p:nvPicPr>
          <p:cNvPr id="6" name="Picture 5">
            <a:extLst>
              <a:ext uri="{FF2B5EF4-FFF2-40B4-BE49-F238E27FC236}">
                <a16:creationId xmlns:a16="http://schemas.microsoft.com/office/drawing/2014/main" id="{854CCC55-B031-884F-87CC-125338B8269D}"/>
              </a:ext>
            </a:extLst>
          </p:cNvPr>
          <p:cNvPicPr>
            <a:picLocks noChangeAspect="1"/>
          </p:cNvPicPr>
          <p:nvPr/>
        </p:nvPicPr>
        <p:blipFill rotWithShape="1">
          <a:blip r:embed="rId3"/>
          <a:srcRect r="52500"/>
          <a:stretch/>
        </p:blipFill>
        <p:spPr>
          <a:xfrm>
            <a:off x="1385" y="1183511"/>
            <a:ext cx="3821101" cy="3883649"/>
          </a:xfrm>
          <a:prstGeom prst="rect">
            <a:avLst/>
          </a:prstGeom>
        </p:spPr>
      </p:pic>
      <p:pic>
        <p:nvPicPr>
          <p:cNvPr id="9" name="Picture 8">
            <a:extLst>
              <a:ext uri="{FF2B5EF4-FFF2-40B4-BE49-F238E27FC236}">
                <a16:creationId xmlns:a16="http://schemas.microsoft.com/office/drawing/2014/main" id="{48C1A216-0E8B-7C4C-B4BA-4E2099527B73}"/>
              </a:ext>
            </a:extLst>
          </p:cNvPr>
          <p:cNvPicPr>
            <a:picLocks noChangeAspect="1"/>
          </p:cNvPicPr>
          <p:nvPr/>
        </p:nvPicPr>
        <p:blipFill>
          <a:blip r:embed="rId4"/>
          <a:stretch>
            <a:fillRect/>
          </a:stretch>
        </p:blipFill>
        <p:spPr>
          <a:xfrm>
            <a:off x="3754294" y="1809750"/>
            <a:ext cx="5313506" cy="3139056"/>
          </a:xfrm>
          <a:prstGeom prst="rect">
            <a:avLst/>
          </a:prstGeom>
        </p:spPr>
      </p:pic>
      <p:sp>
        <p:nvSpPr>
          <p:cNvPr id="10" name="TextBox 9">
            <a:extLst>
              <a:ext uri="{FF2B5EF4-FFF2-40B4-BE49-F238E27FC236}">
                <a16:creationId xmlns:a16="http://schemas.microsoft.com/office/drawing/2014/main" id="{7ED0BDA6-1F21-ED4E-9837-F9DD8EC5307F}"/>
              </a:ext>
            </a:extLst>
          </p:cNvPr>
          <p:cNvSpPr txBox="1"/>
          <p:nvPr/>
        </p:nvSpPr>
        <p:spPr>
          <a:xfrm>
            <a:off x="6019800" y="180022"/>
            <a:ext cx="2835255" cy="1477328"/>
          </a:xfrm>
          <a:prstGeom prst="rect">
            <a:avLst/>
          </a:prstGeom>
          <a:solidFill>
            <a:schemeClr val="accent2">
              <a:lumMod val="20000"/>
              <a:lumOff val="80000"/>
            </a:schemeClr>
          </a:solidFill>
          <a:ln w="38100">
            <a:solidFill>
              <a:srgbClr val="C00000"/>
            </a:solidFill>
          </a:ln>
        </p:spPr>
        <p:txBody>
          <a:bodyPr wrap="square" rtlCol="0">
            <a:spAutoFit/>
          </a:bodyPr>
          <a:lstStyle/>
          <a:p>
            <a:pPr algn="ctr"/>
            <a:r>
              <a:rPr lang="en-BE" dirty="0">
                <a:solidFill>
                  <a:srgbClr val="C00000"/>
                </a:solidFill>
                <a:latin typeface="+mn-lt"/>
              </a:rPr>
              <a:t>world record luminosity</a:t>
            </a:r>
          </a:p>
          <a:p>
            <a:pPr algn="ctr"/>
            <a:endParaRPr lang="en-BE" sz="1000" dirty="0">
              <a:solidFill>
                <a:srgbClr val="C00000"/>
              </a:solidFill>
              <a:latin typeface="+mn-lt"/>
            </a:endParaRPr>
          </a:p>
          <a:p>
            <a:pPr algn="ctr"/>
            <a:r>
              <a:rPr lang="en-BE" dirty="0">
                <a:solidFill>
                  <a:srgbClr val="C00000"/>
                </a:solidFill>
                <a:latin typeface="+mn-lt"/>
              </a:rPr>
              <a:t>2.4 10</a:t>
            </a:r>
            <a:r>
              <a:rPr lang="en-BE" baseline="30000" dirty="0">
                <a:solidFill>
                  <a:srgbClr val="C00000"/>
                </a:solidFill>
                <a:latin typeface="+mn-lt"/>
              </a:rPr>
              <a:t>34</a:t>
            </a:r>
            <a:r>
              <a:rPr lang="en-BE" dirty="0">
                <a:solidFill>
                  <a:srgbClr val="C00000"/>
                </a:solidFill>
                <a:latin typeface="+mn-lt"/>
              </a:rPr>
              <a:t> cm</a:t>
            </a:r>
            <a:r>
              <a:rPr lang="en-BE" baseline="30000" dirty="0">
                <a:solidFill>
                  <a:srgbClr val="C00000"/>
                </a:solidFill>
                <a:latin typeface="+mn-lt"/>
              </a:rPr>
              <a:t>-2</a:t>
            </a:r>
            <a:r>
              <a:rPr lang="en-BE" dirty="0">
                <a:solidFill>
                  <a:srgbClr val="C00000"/>
                </a:solidFill>
                <a:latin typeface="+mn-lt"/>
              </a:rPr>
              <a:t>s</a:t>
            </a:r>
            <a:r>
              <a:rPr lang="en-BE" baseline="30000" dirty="0">
                <a:solidFill>
                  <a:srgbClr val="C00000"/>
                </a:solidFill>
                <a:latin typeface="+mn-lt"/>
              </a:rPr>
              <a:t>-1</a:t>
            </a:r>
            <a:r>
              <a:rPr lang="en-BE" dirty="0">
                <a:solidFill>
                  <a:srgbClr val="C00000"/>
                </a:solidFill>
                <a:latin typeface="+mn-lt"/>
              </a:rPr>
              <a:t> (June 2020)</a:t>
            </a:r>
          </a:p>
          <a:p>
            <a:pPr algn="ctr"/>
            <a:r>
              <a:rPr lang="en-BE" sz="1600" dirty="0">
                <a:solidFill>
                  <a:srgbClr val="C00000"/>
                </a:solidFill>
                <a:latin typeface="+mn-lt"/>
              </a:rPr>
              <a:t>(ultimate target 8 </a:t>
            </a:r>
            <a:r>
              <a:rPr lang="en-GB" sz="1600" dirty="0">
                <a:solidFill>
                  <a:srgbClr val="C00000"/>
                </a:solidFill>
                <a:latin typeface="+mn-lt"/>
              </a:rPr>
              <a:t>10</a:t>
            </a:r>
            <a:r>
              <a:rPr lang="en-GB" sz="1600" baseline="30000" dirty="0">
                <a:solidFill>
                  <a:srgbClr val="C00000"/>
                </a:solidFill>
                <a:latin typeface="+mn-lt"/>
              </a:rPr>
              <a:t>35</a:t>
            </a:r>
            <a:r>
              <a:rPr lang="en-GB" sz="1600" dirty="0">
                <a:solidFill>
                  <a:srgbClr val="C00000"/>
                </a:solidFill>
                <a:latin typeface="+mn-lt"/>
              </a:rPr>
              <a:t> cm</a:t>
            </a:r>
            <a:r>
              <a:rPr lang="en-GB" sz="1600" baseline="30000" dirty="0">
                <a:solidFill>
                  <a:srgbClr val="C00000"/>
                </a:solidFill>
                <a:latin typeface="+mn-lt"/>
              </a:rPr>
              <a:t>-2</a:t>
            </a:r>
            <a:r>
              <a:rPr lang="en-GB" sz="1600" dirty="0">
                <a:solidFill>
                  <a:srgbClr val="C00000"/>
                </a:solidFill>
                <a:latin typeface="+mn-lt"/>
              </a:rPr>
              <a:t>s</a:t>
            </a:r>
            <a:r>
              <a:rPr lang="en-GB" sz="1600" baseline="30000" dirty="0">
                <a:solidFill>
                  <a:srgbClr val="C00000"/>
                </a:solidFill>
                <a:latin typeface="+mn-lt"/>
              </a:rPr>
              <a:t>-1</a:t>
            </a:r>
            <a:r>
              <a:rPr lang="en-BE" sz="1600" dirty="0">
                <a:solidFill>
                  <a:srgbClr val="C00000"/>
                </a:solidFill>
                <a:latin typeface="+mn-lt"/>
              </a:rPr>
              <a:t>)</a:t>
            </a:r>
          </a:p>
          <a:p>
            <a:pPr algn="ctr"/>
            <a:endParaRPr lang="en-BE" sz="1000" dirty="0">
              <a:solidFill>
                <a:srgbClr val="C00000"/>
              </a:solidFill>
              <a:latin typeface="+mn-lt"/>
            </a:endParaRPr>
          </a:p>
          <a:p>
            <a:pPr algn="ctr"/>
            <a:r>
              <a:rPr lang="en-BE" dirty="0">
                <a:solidFill>
                  <a:srgbClr val="C00000"/>
                </a:solidFill>
                <a:latin typeface="+mn-lt"/>
              </a:rPr>
              <a:t>1</a:t>
            </a:r>
            <a:r>
              <a:rPr lang="en-BE" baseline="30000" dirty="0">
                <a:solidFill>
                  <a:srgbClr val="C00000"/>
                </a:solidFill>
                <a:latin typeface="+mn-lt"/>
              </a:rPr>
              <a:t>st</a:t>
            </a:r>
            <a:r>
              <a:rPr lang="en-BE" dirty="0">
                <a:solidFill>
                  <a:srgbClr val="C00000"/>
                </a:solidFill>
                <a:latin typeface="+mn-lt"/>
              </a:rPr>
              <a:t> ever nano-beam scheme</a:t>
            </a:r>
          </a:p>
        </p:txBody>
      </p:sp>
      <p:cxnSp>
        <p:nvCxnSpPr>
          <p:cNvPr id="8" name="Curved Connector 7">
            <a:extLst>
              <a:ext uri="{FF2B5EF4-FFF2-40B4-BE49-F238E27FC236}">
                <a16:creationId xmlns:a16="http://schemas.microsoft.com/office/drawing/2014/main" id="{6DF1351F-0A52-E343-ABF0-A68DA8EDE2B8}"/>
              </a:ext>
            </a:extLst>
          </p:cNvPr>
          <p:cNvCxnSpPr>
            <a:cxnSpLocks/>
            <a:stCxn id="10" idx="2"/>
          </p:cNvCxnSpPr>
          <p:nvPr/>
        </p:nvCxnSpPr>
        <p:spPr>
          <a:xfrm rot="16200000" flipH="1">
            <a:off x="7033414" y="2061364"/>
            <a:ext cx="1981200" cy="1173172"/>
          </a:xfrm>
          <a:prstGeom prst="curvedConnector3">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B9735DB-9189-A743-BD4A-CC549420D818}"/>
              </a:ext>
            </a:extLst>
          </p:cNvPr>
          <p:cNvSpPr txBox="1"/>
          <p:nvPr/>
        </p:nvSpPr>
        <p:spPr>
          <a:xfrm>
            <a:off x="576724" y="742950"/>
            <a:ext cx="4528676" cy="646331"/>
          </a:xfrm>
          <a:prstGeom prst="rect">
            <a:avLst/>
          </a:prstGeom>
          <a:noFill/>
        </p:spPr>
        <p:txBody>
          <a:bodyPr wrap="square" rtlCol="0">
            <a:spAutoFit/>
          </a:bodyPr>
          <a:lstStyle/>
          <a:p>
            <a:pPr algn="ctr"/>
            <a:r>
              <a:rPr lang="en-GB" dirty="0">
                <a:latin typeface="+mn-lt"/>
              </a:rPr>
              <a:t>e</a:t>
            </a:r>
            <a:r>
              <a:rPr lang="en-BE" baseline="30000" dirty="0">
                <a:latin typeface="+mn-lt"/>
              </a:rPr>
              <a:t>+</a:t>
            </a:r>
            <a:r>
              <a:rPr lang="en-BE" dirty="0">
                <a:latin typeface="+mn-lt"/>
              </a:rPr>
              <a:t>e</a:t>
            </a:r>
            <a:r>
              <a:rPr lang="en-BE" baseline="30000" dirty="0">
                <a:latin typeface="+mn-lt"/>
              </a:rPr>
              <a:t>-</a:t>
            </a:r>
            <a:r>
              <a:rPr lang="en-BE" dirty="0">
                <a:latin typeface="+mn-lt"/>
              </a:rPr>
              <a:t> collider at the Y(4S)≈10.5GeV </a:t>
            </a:r>
          </a:p>
          <a:p>
            <a:pPr algn="ctr"/>
            <a:r>
              <a:rPr lang="en-BE" dirty="0">
                <a:latin typeface="+mn-lt"/>
              </a:rPr>
              <a:t>B-Factory for the Belle II experiment</a:t>
            </a:r>
          </a:p>
        </p:txBody>
      </p:sp>
      <p:sp>
        <p:nvSpPr>
          <p:cNvPr id="14" name="TextBox 13">
            <a:extLst>
              <a:ext uri="{FF2B5EF4-FFF2-40B4-BE49-F238E27FC236}">
                <a16:creationId xmlns:a16="http://schemas.microsoft.com/office/drawing/2014/main" id="{64DD0DE4-EACB-AB4B-A731-89B8C31A90E1}"/>
              </a:ext>
            </a:extLst>
          </p:cNvPr>
          <p:cNvSpPr txBox="1"/>
          <p:nvPr/>
        </p:nvSpPr>
        <p:spPr>
          <a:xfrm>
            <a:off x="3505200" y="4873584"/>
            <a:ext cx="4778168" cy="307777"/>
          </a:xfrm>
          <a:prstGeom prst="rect">
            <a:avLst/>
          </a:prstGeom>
          <a:noFill/>
        </p:spPr>
        <p:txBody>
          <a:bodyPr wrap="none" rtlCol="0">
            <a:spAutoFit/>
          </a:bodyPr>
          <a:lstStyle/>
          <a:p>
            <a:r>
              <a:rPr lang="en-GB" sz="1400" dirty="0">
                <a:solidFill>
                  <a:schemeClr val="bg2">
                    <a:lumMod val="50000"/>
                  </a:schemeClr>
                </a:solidFill>
                <a:latin typeface="+mn-lt"/>
              </a:rPr>
              <a:t>Note: </a:t>
            </a:r>
            <a:r>
              <a:rPr lang="en-GB" sz="1400" dirty="0" err="1">
                <a:solidFill>
                  <a:schemeClr val="bg2">
                    <a:lumMod val="50000"/>
                  </a:schemeClr>
                </a:solidFill>
                <a:latin typeface="+mn-lt"/>
              </a:rPr>
              <a:t>SuperKEKB</a:t>
            </a:r>
            <a:r>
              <a:rPr lang="en-GB" sz="1400" dirty="0">
                <a:solidFill>
                  <a:schemeClr val="bg2">
                    <a:lumMod val="50000"/>
                  </a:schemeClr>
                </a:solidFill>
                <a:latin typeface="+mn-lt"/>
              </a:rPr>
              <a:t> t</a:t>
            </a:r>
            <a:r>
              <a:rPr lang="en-BE" sz="1400" dirty="0">
                <a:solidFill>
                  <a:schemeClr val="bg2">
                    <a:lumMod val="50000"/>
                  </a:schemeClr>
                </a:solidFill>
                <a:latin typeface="+mn-lt"/>
              </a:rPr>
              <a:t>akes over the luminosity record from the LHC</a:t>
            </a:r>
          </a:p>
        </p:txBody>
      </p:sp>
      <p:sp>
        <p:nvSpPr>
          <p:cNvPr id="3" name="TextBox 2">
            <a:extLst>
              <a:ext uri="{FF2B5EF4-FFF2-40B4-BE49-F238E27FC236}">
                <a16:creationId xmlns:a16="http://schemas.microsoft.com/office/drawing/2014/main" id="{7CC55EC0-E90C-974F-8F10-3460F7BE3E2E}"/>
              </a:ext>
            </a:extLst>
          </p:cNvPr>
          <p:cNvSpPr txBox="1"/>
          <p:nvPr/>
        </p:nvSpPr>
        <p:spPr>
          <a:xfrm rot="20991432">
            <a:off x="1477890" y="1691387"/>
            <a:ext cx="5763273" cy="1092607"/>
          </a:xfrm>
          <a:prstGeom prst="rect">
            <a:avLst/>
          </a:prstGeom>
          <a:solidFill>
            <a:schemeClr val="accent6">
              <a:lumMod val="20000"/>
              <a:lumOff val="80000"/>
            </a:schemeClr>
          </a:solidFill>
          <a:ln w="38100">
            <a:solidFill>
              <a:schemeClr val="accent6">
                <a:lumMod val="50000"/>
              </a:schemeClr>
            </a:solidFill>
          </a:ln>
        </p:spPr>
        <p:txBody>
          <a:bodyPr wrap="square" rtlCol="0">
            <a:spAutoFit/>
          </a:bodyPr>
          <a:lstStyle/>
          <a:p>
            <a:pPr algn="ctr"/>
            <a:r>
              <a:rPr lang="en-BE" dirty="0">
                <a:latin typeface="+mn-lt"/>
              </a:rPr>
              <a:t>Ambition expressed to achieve 70% polarized e</a:t>
            </a:r>
            <a:r>
              <a:rPr lang="en-BE" baseline="30000" dirty="0">
                <a:latin typeface="+mn-lt"/>
              </a:rPr>
              <a:t>-</a:t>
            </a:r>
            <a:r>
              <a:rPr lang="en-BE" dirty="0">
                <a:latin typeface="+mn-lt"/>
              </a:rPr>
              <a:t> beams for precision measurements of EW parameters and via the running of sin</a:t>
            </a:r>
            <a:r>
              <a:rPr lang="en-BE" baseline="30000" dirty="0">
                <a:latin typeface="+mn-lt"/>
              </a:rPr>
              <a:t>2</a:t>
            </a:r>
            <a:r>
              <a:rPr lang="en-BE" dirty="0">
                <a:latin typeface="Symbol" pitchFamily="2" charset="2"/>
              </a:rPr>
              <a:t>q</a:t>
            </a:r>
            <a:r>
              <a:rPr lang="en-BE" baseline="-25000" dirty="0">
                <a:latin typeface="+mn-lt"/>
              </a:rPr>
              <a:t>W </a:t>
            </a:r>
            <a:r>
              <a:rPr lang="en-BE" dirty="0">
                <a:latin typeface="+mn-lt"/>
              </a:rPr>
              <a:t>from Z</a:t>
            </a:r>
            <a:r>
              <a:rPr lang="en-BE" baseline="30000" dirty="0">
                <a:latin typeface="+mn-lt"/>
              </a:rPr>
              <a:t>0</a:t>
            </a:r>
            <a:r>
              <a:rPr lang="en-BE" dirty="0">
                <a:latin typeface="+mn-lt"/>
              </a:rPr>
              <a:t> to 10.5 GeV access to new physics</a:t>
            </a:r>
          </a:p>
          <a:p>
            <a:pPr algn="ctr"/>
            <a:r>
              <a:rPr lang="en-BE" sz="1050" dirty="0">
                <a:solidFill>
                  <a:schemeClr val="accent6">
                    <a:lumMod val="75000"/>
                  </a:schemeClr>
                </a:solidFill>
                <a:latin typeface="Century Schoolbook" panose="02040604050505020304" pitchFamily="18" charset="0"/>
              </a:rPr>
              <a:t>Michael Roney</a:t>
            </a:r>
          </a:p>
        </p:txBody>
      </p:sp>
      <p:sp>
        <p:nvSpPr>
          <p:cNvPr id="11" name="TextBox 10">
            <a:extLst>
              <a:ext uri="{FF2B5EF4-FFF2-40B4-BE49-F238E27FC236}">
                <a16:creationId xmlns:a16="http://schemas.microsoft.com/office/drawing/2014/main" id="{53D42897-24F1-7547-9689-7DE9FC1F9CF1}"/>
              </a:ext>
            </a:extLst>
          </p:cNvPr>
          <p:cNvSpPr txBox="1"/>
          <p:nvPr/>
        </p:nvSpPr>
        <p:spPr>
          <a:xfrm>
            <a:off x="8024014" y="1647214"/>
            <a:ext cx="994183" cy="276999"/>
          </a:xfrm>
          <a:prstGeom prst="rect">
            <a:avLst/>
          </a:prstGeom>
          <a:noFill/>
        </p:spPr>
        <p:txBody>
          <a:bodyPr wrap="none" rtlCol="0">
            <a:spAutoFit/>
          </a:bodyPr>
          <a:lstStyle/>
          <a:p>
            <a:r>
              <a:rPr lang="en-GB" sz="1200" dirty="0">
                <a:solidFill>
                  <a:schemeClr val="accent6">
                    <a:lumMod val="75000"/>
                  </a:schemeClr>
                </a:solidFill>
              </a:rPr>
              <a:t>Y. Ohnishi </a:t>
            </a:r>
          </a:p>
        </p:txBody>
      </p:sp>
    </p:spTree>
    <p:extLst>
      <p:ext uri="{BB962C8B-B14F-4D97-AF65-F5344CB8AC3E}">
        <p14:creationId xmlns:p14="http://schemas.microsoft.com/office/powerpoint/2010/main" val="3694476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7086600" y="4905603"/>
            <a:ext cx="2057400" cy="273844"/>
          </a:xfrm>
        </p:spPr>
        <p:txBody>
          <a:bodyPr/>
          <a:lstStyle/>
          <a:p>
            <a:pPr defTabSz="685800" fontAlgn="auto">
              <a:spcBef>
                <a:spcPts val="0"/>
              </a:spcBef>
              <a:spcAft>
                <a:spcPts val="0"/>
              </a:spcAft>
            </a:pPr>
            <a:fld id="{C662D044-6F0C-A44C-85FD-2657997C64DC}" type="slidenum">
              <a:rPr lang="en-US">
                <a:solidFill>
                  <a:prstClr val="black">
                    <a:tint val="75000"/>
                  </a:prstClr>
                </a:solidFill>
                <a:latin typeface="Calibri"/>
                <a:ea typeface="+mn-ea"/>
                <a:cs typeface="+mn-cs"/>
              </a:rPr>
              <a:pPr defTabSz="685800" fontAlgn="auto">
                <a:spcBef>
                  <a:spcPts val="0"/>
                </a:spcBef>
                <a:spcAft>
                  <a:spcPts val="0"/>
                </a:spcAft>
              </a:pPr>
              <a:t>9</a:t>
            </a:fld>
            <a:endParaRPr lang="en-US">
              <a:solidFill>
                <a:prstClr val="black">
                  <a:tint val="75000"/>
                </a:prstClr>
              </a:solidFill>
              <a:latin typeface="Calibri"/>
              <a:ea typeface="+mn-ea"/>
              <a:cs typeface="+mn-cs"/>
            </a:endParaRPr>
          </a:p>
        </p:txBody>
      </p:sp>
      <p:sp>
        <p:nvSpPr>
          <p:cNvPr id="2" name="TextBox 1">
            <a:extLst>
              <a:ext uri="{FF2B5EF4-FFF2-40B4-BE49-F238E27FC236}">
                <a16:creationId xmlns:a16="http://schemas.microsoft.com/office/drawing/2014/main" id="{145FAEA6-614C-E545-9E6F-68DE433F90F7}"/>
              </a:ext>
            </a:extLst>
          </p:cNvPr>
          <p:cNvSpPr txBox="1"/>
          <p:nvPr/>
        </p:nvSpPr>
        <p:spPr>
          <a:xfrm>
            <a:off x="228600" y="209550"/>
            <a:ext cx="8548109" cy="584775"/>
          </a:xfrm>
          <a:prstGeom prst="rect">
            <a:avLst/>
          </a:prstGeom>
          <a:noFill/>
        </p:spPr>
        <p:txBody>
          <a:bodyPr wrap="none" rtlCol="0">
            <a:spAutoFit/>
          </a:bodyPr>
          <a:lstStyle/>
          <a:p>
            <a:r>
              <a:rPr lang="en-BE" sz="3200" dirty="0">
                <a:latin typeface="+mn-lt"/>
              </a:rPr>
              <a:t>From the LHC to the High-Luminosity LHC @ CERN</a:t>
            </a:r>
          </a:p>
        </p:txBody>
      </p:sp>
      <p:pic>
        <p:nvPicPr>
          <p:cNvPr id="5" name="Content Placeholder 7" descr="A screenshot of a social media post&#10;&#10;Description automatically generated">
            <a:extLst>
              <a:ext uri="{FF2B5EF4-FFF2-40B4-BE49-F238E27FC236}">
                <a16:creationId xmlns:a16="http://schemas.microsoft.com/office/drawing/2014/main" id="{BB6129E2-091E-A140-9884-8E751A93BD96}"/>
              </a:ext>
            </a:extLst>
          </p:cNvPr>
          <p:cNvPicPr>
            <a:picLocks noChangeAspect="1"/>
          </p:cNvPicPr>
          <p:nvPr/>
        </p:nvPicPr>
        <p:blipFill rotWithShape="1">
          <a:blip r:embed="rId3">
            <a:extLst>
              <a:ext uri="{28A0092B-C50C-407E-A947-70E740481C1C}">
                <a14:useLocalDpi xmlns:a14="http://schemas.microsoft.com/office/drawing/2010/main" val="0"/>
              </a:ext>
            </a:extLst>
          </a:blip>
          <a:srcRect t="18867"/>
          <a:stretch/>
        </p:blipFill>
        <p:spPr>
          <a:xfrm>
            <a:off x="46107" y="1259759"/>
            <a:ext cx="9051786" cy="3713032"/>
          </a:xfrm>
          <a:prstGeom prst="rect">
            <a:avLst/>
          </a:prstGeom>
        </p:spPr>
      </p:pic>
      <p:sp>
        <p:nvSpPr>
          <p:cNvPr id="6" name="TextBox 5">
            <a:extLst>
              <a:ext uri="{FF2B5EF4-FFF2-40B4-BE49-F238E27FC236}">
                <a16:creationId xmlns:a16="http://schemas.microsoft.com/office/drawing/2014/main" id="{7BE6DD34-1011-E249-B8B8-945F57BAB3CE}"/>
              </a:ext>
            </a:extLst>
          </p:cNvPr>
          <p:cNvSpPr txBox="1"/>
          <p:nvPr/>
        </p:nvSpPr>
        <p:spPr>
          <a:xfrm>
            <a:off x="7999515" y="4552950"/>
            <a:ext cx="1098378" cy="261610"/>
          </a:xfrm>
          <a:prstGeom prst="rect">
            <a:avLst/>
          </a:prstGeom>
          <a:noFill/>
        </p:spPr>
        <p:txBody>
          <a:bodyPr wrap="none" rtlCol="0">
            <a:spAutoFit/>
          </a:bodyPr>
          <a:lstStyle/>
          <a:p>
            <a:r>
              <a:rPr lang="en-GB" sz="1100" dirty="0" err="1">
                <a:solidFill>
                  <a:schemeClr val="accent6">
                    <a:lumMod val="75000"/>
                  </a:schemeClr>
                </a:solidFill>
              </a:rPr>
              <a:t>Lukáš</a:t>
            </a:r>
            <a:r>
              <a:rPr lang="en-GB" sz="1100" dirty="0">
                <a:solidFill>
                  <a:schemeClr val="accent6">
                    <a:lumMod val="75000"/>
                  </a:schemeClr>
                </a:solidFill>
              </a:rPr>
              <a:t> Malina</a:t>
            </a:r>
            <a:endParaRPr lang="en-BE" sz="1100" dirty="0">
              <a:solidFill>
                <a:schemeClr val="accent6">
                  <a:lumMod val="75000"/>
                </a:schemeClr>
              </a:solidFill>
            </a:endParaRPr>
          </a:p>
        </p:txBody>
      </p:sp>
      <p:cxnSp>
        <p:nvCxnSpPr>
          <p:cNvPr id="7" name="Straight Arrow Connector 6">
            <a:extLst>
              <a:ext uri="{FF2B5EF4-FFF2-40B4-BE49-F238E27FC236}">
                <a16:creationId xmlns:a16="http://schemas.microsoft.com/office/drawing/2014/main" id="{EBB2F148-4034-2045-A005-543EB98077C2}"/>
              </a:ext>
            </a:extLst>
          </p:cNvPr>
          <p:cNvCxnSpPr/>
          <p:nvPr/>
        </p:nvCxnSpPr>
        <p:spPr>
          <a:xfrm>
            <a:off x="4419600" y="1335959"/>
            <a:ext cx="0" cy="1371600"/>
          </a:xfrm>
          <a:prstGeom prst="straightConnector1">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EB8CADE-AB24-9140-85B2-4A286C48E4C0}"/>
              </a:ext>
            </a:extLst>
          </p:cNvPr>
          <p:cNvSpPr txBox="1"/>
          <p:nvPr/>
        </p:nvSpPr>
        <p:spPr>
          <a:xfrm>
            <a:off x="3810000" y="1038738"/>
            <a:ext cx="1261884" cy="369332"/>
          </a:xfrm>
          <a:prstGeom prst="rect">
            <a:avLst/>
          </a:prstGeom>
          <a:solidFill>
            <a:schemeClr val="accent2">
              <a:lumMod val="20000"/>
              <a:lumOff val="80000"/>
            </a:schemeClr>
          </a:solidFill>
          <a:ln w="28575">
            <a:solidFill>
              <a:srgbClr val="C00000"/>
            </a:solidFill>
          </a:ln>
        </p:spPr>
        <p:txBody>
          <a:bodyPr wrap="none" rtlCol="0">
            <a:spAutoFit/>
          </a:bodyPr>
          <a:lstStyle/>
          <a:p>
            <a:r>
              <a:rPr lang="en-BE" dirty="0">
                <a:solidFill>
                  <a:srgbClr val="C00000"/>
                </a:solidFill>
                <a:latin typeface="+mn-lt"/>
              </a:rPr>
              <a:t>ICHEP 2020</a:t>
            </a:r>
          </a:p>
        </p:txBody>
      </p:sp>
      <p:cxnSp>
        <p:nvCxnSpPr>
          <p:cNvPr id="10" name="Straight Arrow Connector 9">
            <a:extLst>
              <a:ext uri="{FF2B5EF4-FFF2-40B4-BE49-F238E27FC236}">
                <a16:creationId xmlns:a16="http://schemas.microsoft.com/office/drawing/2014/main" id="{8F74278A-5A1A-E34B-86E5-49052F7F87C9}"/>
              </a:ext>
            </a:extLst>
          </p:cNvPr>
          <p:cNvCxnSpPr/>
          <p:nvPr/>
        </p:nvCxnSpPr>
        <p:spPr>
          <a:xfrm>
            <a:off x="838200" y="1335959"/>
            <a:ext cx="0" cy="1371600"/>
          </a:xfrm>
          <a:prstGeom prst="straightConnector1">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2725F68-8BBB-7A47-BB07-B6DAA8939656}"/>
              </a:ext>
            </a:extLst>
          </p:cNvPr>
          <p:cNvSpPr txBox="1"/>
          <p:nvPr/>
        </p:nvSpPr>
        <p:spPr>
          <a:xfrm>
            <a:off x="396931" y="990537"/>
            <a:ext cx="1508070" cy="477054"/>
          </a:xfrm>
          <a:prstGeom prst="rect">
            <a:avLst/>
          </a:prstGeom>
          <a:solidFill>
            <a:schemeClr val="accent2">
              <a:lumMod val="20000"/>
              <a:lumOff val="80000"/>
            </a:schemeClr>
          </a:solidFill>
          <a:ln w="28575">
            <a:solidFill>
              <a:srgbClr val="C00000"/>
            </a:solidFill>
          </a:ln>
        </p:spPr>
        <p:txBody>
          <a:bodyPr wrap="square" rtlCol="0">
            <a:spAutoFit/>
          </a:bodyPr>
          <a:lstStyle/>
          <a:p>
            <a:pPr>
              <a:lnSpc>
                <a:spcPts val="1500"/>
              </a:lnSpc>
            </a:pPr>
            <a:r>
              <a:rPr lang="en-BE" dirty="0">
                <a:solidFill>
                  <a:srgbClr val="C00000"/>
                </a:solidFill>
                <a:latin typeface="+mn-lt"/>
              </a:rPr>
              <a:t>ICHEP 2012</a:t>
            </a:r>
          </a:p>
          <a:p>
            <a:pPr algn="r">
              <a:lnSpc>
                <a:spcPts val="1500"/>
              </a:lnSpc>
            </a:pPr>
            <a:r>
              <a:rPr lang="en-BE" sz="1400" i="1" dirty="0">
                <a:solidFill>
                  <a:srgbClr val="C00000"/>
                </a:solidFill>
                <a:latin typeface="+mn-lt"/>
              </a:rPr>
              <a:t>H discovery</a:t>
            </a:r>
          </a:p>
        </p:txBody>
      </p:sp>
      <p:cxnSp>
        <p:nvCxnSpPr>
          <p:cNvPr id="12" name="Straight Arrow Connector 11">
            <a:extLst>
              <a:ext uri="{FF2B5EF4-FFF2-40B4-BE49-F238E27FC236}">
                <a16:creationId xmlns:a16="http://schemas.microsoft.com/office/drawing/2014/main" id="{9DF9CEB7-D0D3-3C4C-A244-F848B5353D6C}"/>
              </a:ext>
            </a:extLst>
          </p:cNvPr>
          <p:cNvCxnSpPr>
            <a:cxnSpLocks/>
          </p:cNvCxnSpPr>
          <p:nvPr/>
        </p:nvCxnSpPr>
        <p:spPr>
          <a:xfrm>
            <a:off x="7924800" y="1296204"/>
            <a:ext cx="0" cy="1411355"/>
          </a:xfrm>
          <a:prstGeom prst="straightConnector1">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1983773-400B-3346-9EEA-8982E29CDCA7}"/>
              </a:ext>
            </a:extLst>
          </p:cNvPr>
          <p:cNvSpPr txBox="1"/>
          <p:nvPr/>
        </p:nvSpPr>
        <p:spPr>
          <a:xfrm>
            <a:off x="7315201" y="819150"/>
            <a:ext cx="1659972" cy="477054"/>
          </a:xfrm>
          <a:prstGeom prst="rect">
            <a:avLst/>
          </a:prstGeom>
          <a:solidFill>
            <a:schemeClr val="accent2">
              <a:lumMod val="20000"/>
              <a:lumOff val="80000"/>
            </a:schemeClr>
          </a:solidFill>
          <a:ln w="28575">
            <a:solidFill>
              <a:srgbClr val="C00000"/>
            </a:solidFill>
          </a:ln>
        </p:spPr>
        <p:txBody>
          <a:bodyPr wrap="square" rtlCol="0">
            <a:spAutoFit/>
          </a:bodyPr>
          <a:lstStyle/>
          <a:p>
            <a:pPr>
              <a:lnSpc>
                <a:spcPts val="1500"/>
              </a:lnSpc>
            </a:pPr>
            <a:r>
              <a:rPr lang="en-BE" dirty="0">
                <a:solidFill>
                  <a:srgbClr val="C00000"/>
                </a:solidFill>
                <a:latin typeface="+mn-lt"/>
              </a:rPr>
              <a:t>ICHEP 2028</a:t>
            </a:r>
          </a:p>
          <a:p>
            <a:pPr algn="r">
              <a:lnSpc>
                <a:spcPts val="1500"/>
              </a:lnSpc>
            </a:pPr>
            <a:r>
              <a:rPr lang="en-BE" sz="1400" i="1" dirty="0">
                <a:solidFill>
                  <a:srgbClr val="C00000"/>
                </a:solidFill>
                <a:latin typeface="+mn-lt"/>
              </a:rPr>
              <a:t>1st HL-LHC results</a:t>
            </a:r>
          </a:p>
        </p:txBody>
      </p:sp>
    </p:spTree>
    <p:extLst>
      <p:ext uri="{BB962C8B-B14F-4D97-AF65-F5344CB8AC3E}">
        <p14:creationId xmlns:p14="http://schemas.microsoft.com/office/powerpoint/2010/main" val="21220448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10.xml><?xml version="1.0" encoding="utf-8"?>
<a:theme xmlns:a="http://schemas.openxmlformats.org/drawingml/2006/main" name="3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11.xml><?xml version="1.0" encoding="utf-8"?>
<a:theme xmlns:a="http://schemas.openxmlformats.org/drawingml/2006/main" name="15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2.xml><?xml version="1.0" encoding="utf-8"?>
<a:theme xmlns:a="http://schemas.openxmlformats.org/drawingml/2006/main" name="5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3.xml><?xml version="1.0" encoding="utf-8"?>
<a:theme xmlns:a="http://schemas.openxmlformats.org/drawingml/2006/main" name="1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4.xml><?xml version="1.0" encoding="utf-8"?>
<a:theme xmlns:a="http://schemas.openxmlformats.org/drawingml/2006/main" name="2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5.xml><?xml version="1.0" encoding="utf-8"?>
<a:theme xmlns:a="http://schemas.openxmlformats.org/drawingml/2006/main" name="12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6.xml><?xml version="1.0" encoding="utf-8"?>
<a:theme xmlns:a="http://schemas.openxmlformats.org/drawingml/2006/main" name="13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7.xml><?xml version="1.0" encoding="utf-8"?>
<a:theme xmlns:a="http://schemas.openxmlformats.org/drawingml/2006/main" name="14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8.xml><?xml version="1.0" encoding="utf-8"?>
<a:theme xmlns:a="http://schemas.openxmlformats.org/drawingml/2006/main" name="20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9.xml><?xml version="1.0" encoding="utf-8"?>
<a:theme xmlns:a="http://schemas.openxmlformats.org/drawingml/2006/main" name="28_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4678</Words>
  <Application>Microsoft Macintosh PowerPoint</Application>
  <PresentationFormat>On-screen Show (16:9)</PresentationFormat>
  <Paragraphs>834</Paragraphs>
  <Slides>56</Slides>
  <Notes>56</Notes>
  <HiddenSlides>0</HiddenSlides>
  <MMClips>0</MMClips>
  <ScaleCrop>false</ScaleCrop>
  <HeadingPairs>
    <vt:vector size="6" baseType="variant">
      <vt:variant>
        <vt:lpstr>Fonts Used</vt:lpstr>
      </vt:variant>
      <vt:variant>
        <vt:i4>7</vt:i4>
      </vt:variant>
      <vt:variant>
        <vt:lpstr>Theme</vt:lpstr>
      </vt:variant>
      <vt:variant>
        <vt:i4>13</vt:i4>
      </vt:variant>
      <vt:variant>
        <vt:lpstr>Slide Titles</vt:lpstr>
      </vt:variant>
      <vt:variant>
        <vt:i4>56</vt:i4>
      </vt:variant>
    </vt:vector>
  </HeadingPairs>
  <TitlesOfParts>
    <vt:vector size="76" baseType="lpstr">
      <vt:lpstr>Arial</vt:lpstr>
      <vt:lpstr>Calibri</vt:lpstr>
      <vt:lpstr>Calibri Light</vt:lpstr>
      <vt:lpstr>Cambria</vt:lpstr>
      <vt:lpstr>Century Schoolbook</vt:lpstr>
      <vt:lpstr>Courier New</vt:lpstr>
      <vt:lpstr>Symbol</vt:lpstr>
      <vt:lpstr>ClassicPhotoAlbum</vt:lpstr>
      <vt:lpstr>5_ClassicPhotoAlbum</vt:lpstr>
      <vt:lpstr>1_ClassicPhotoAlbum</vt:lpstr>
      <vt:lpstr>2_ClassicPhotoAlbum</vt:lpstr>
      <vt:lpstr>12_ClassicPhotoAlbum</vt:lpstr>
      <vt:lpstr>13_ClassicPhotoAlbum</vt:lpstr>
      <vt:lpstr>14_ClassicPhotoAlbum</vt:lpstr>
      <vt:lpstr>20_ClassicPhotoAlbum</vt:lpstr>
      <vt:lpstr>28_ClassicPhotoAlbum</vt:lpstr>
      <vt:lpstr>3_ClassicPhotoAlbum</vt:lpstr>
      <vt:lpstr>15_ClassicPhotoAlbum</vt:lpstr>
      <vt:lpstr>5_Office Theme</vt:lpstr>
      <vt:lpstr>6_ClassicPhotoAlbum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Jorgen D'HONDT</dc:creator>
  <cp:lastModifiedBy/>
  <cp:revision>1</cp:revision>
  <cp:lastPrinted>2020-08-01T07:39:53Z</cp:lastPrinted>
  <dcterms:created xsi:type="dcterms:W3CDTF">2019-06-30T22:02:36Z</dcterms:created>
  <dcterms:modified xsi:type="dcterms:W3CDTF">2020-08-05T14:18:28Z</dcterms:modified>
</cp:coreProperties>
</file>