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Default Extension="emf" ContentType="image/x-e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0" r:id="rId2"/>
    <p:sldMasterId id="2147483672" r:id="rId3"/>
    <p:sldMasterId id="2147483685" r:id="rId4"/>
  </p:sldMasterIdLst>
  <p:notesMasterIdLst>
    <p:notesMasterId r:id="rId44"/>
  </p:notesMasterIdLst>
  <p:handoutMasterIdLst>
    <p:handoutMasterId r:id="rId45"/>
  </p:handoutMasterIdLst>
  <p:sldIdLst>
    <p:sldId id="256" r:id="rId5"/>
    <p:sldId id="445" r:id="rId6"/>
    <p:sldId id="462" r:id="rId7"/>
    <p:sldId id="461" r:id="rId8"/>
    <p:sldId id="481" r:id="rId9"/>
    <p:sldId id="446" r:id="rId10"/>
    <p:sldId id="454" r:id="rId11"/>
    <p:sldId id="455" r:id="rId12"/>
    <p:sldId id="456" r:id="rId13"/>
    <p:sldId id="457" r:id="rId14"/>
    <p:sldId id="458" r:id="rId15"/>
    <p:sldId id="459" r:id="rId16"/>
    <p:sldId id="460" r:id="rId17"/>
    <p:sldId id="442" r:id="rId18"/>
    <p:sldId id="474" r:id="rId19"/>
    <p:sldId id="475" r:id="rId20"/>
    <p:sldId id="466" r:id="rId21"/>
    <p:sldId id="468" r:id="rId22"/>
    <p:sldId id="470" r:id="rId23"/>
    <p:sldId id="467" r:id="rId24"/>
    <p:sldId id="469" r:id="rId25"/>
    <p:sldId id="471" r:id="rId26"/>
    <p:sldId id="472" r:id="rId27"/>
    <p:sldId id="440" r:id="rId28"/>
    <p:sldId id="439" r:id="rId29"/>
    <p:sldId id="441" r:id="rId30"/>
    <p:sldId id="443" r:id="rId31"/>
    <p:sldId id="447" r:id="rId32"/>
    <p:sldId id="444" r:id="rId33"/>
    <p:sldId id="463" r:id="rId34"/>
    <p:sldId id="477" r:id="rId35"/>
    <p:sldId id="478" r:id="rId36"/>
    <p:sldId id="479" r:id="rId37"/>
    <p:sldId id="476" r:id="rId38"/>
    <p:sldId id="450" r:id="rId39"/>
    <p:sldId id="480" r:id="rId40"/>
    <p:sldId id="451" r:id="rId41"/>
    <p:sldId id="452" r:id="rId42"/>
    <p:sldId id="453" r:id="rId4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0087F"/>
    <a:srgbClr val="450CB4"/>
    <a:srgbClr val="FD6353"/>
    <a:srgbClr val="FD634B"/>
    <a:srgbClr val="FF797B"/>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21" d="100"/>
          <a:sy n="121" d="100"/>
        </p:scale>
        <p:origin x="-360" y="-128"/>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46" Type="http://schemas.openxmlformats.org/officeDocument/2006/relationships/printerSettings" Target="printerSettings/printerSettings1.bin"/><Relationship Id="rId47" Type="http://schemas.openxmlformats.org/officeDocument/2006/relationships/presProps" Target="presProps.xml"/><Relationship Id="rId48" Type="http://schemas.openxmlformats.org/officeDocument/2006/relationships/viewProps" Target="viewProps.xml"/><Relationship Id="rId49" Type="http://schemas.openxmlformats.org/officeDocument/2006/relationships/theme" Target="theme/theme1.xml"/><Relationship Id="rId20" Type="http://schemas.openxmlformats.org/officeDocument/2006/relationships/slide" Target="slides/slide16.xml"/><Relationship Id="rId21" Type="http://schemas.openxmlformats.org/officeDocument/2006/relationships/slide" Target="slides/slide17.xml"/><Relationship Id="rId22" Type="http://schemas.openxmlformats.org/officeDocument/2006/relationships/slide" Target="slides/slide18.xml"/><Relationship Id="rId23" Type="http://schemas.openxmlformats.org/officeDocument/2006/relationships/slide" Target="slides/slide19.xml"/><Relationship Id="rId24" Type="http://schemas.openxmlformats.org/officeDocument/2006/relationships/slide" Target="slides/slide20.xml"/><Relationship Id="rId25" Type="http://schemas.openxmlformats.org/officeDocument/2006/relationships/slide" Target="slides/slide21.xml"/><Relationship Id="rId26" Type="http://schemas.openxmlformats.org/officeDocument/2006/relationships/slide" Target="slides/slide22.xml"/><Relationship Id="rId27" Type="http://schemas.openxmlformats.org/officeDocument/2006/relationships/slide" Target="slides/slide23.xml"/><Relationship Id="rId28" Type="http://schemas.openxmlformats.org/officeDocument/2006/relationships/slide" Target="slides/slide24.xml"/><Relationship Id="rId29" Type="http://schemas.openxmlformats.org/officeDocument/2006/relationships/slide" Target="slides/slide25.xml"/><Relationship Id="rId50"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30" Type="http://schemas.openxmlformats.org/officeDocument/2006/relationships/slide" Target="slides/slide26.xml"/><Relationship Id="rId31" Type="http://schemas.openxmlformats.org/officeDocument/2006/relationships/slide" Target="slides/slide27.xml"/><Relationship Id="rId32" Type="http://schemas.openxmlformats.org/officeDocument/2006/relationships/slide" Target="slides/slide28.xml"/><Relationship Id="rId9" Type="http://schemas.openxmlformats.org/officeDocument/2006/relationships/slide" Target="slides/slide5.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3" Type="http://schemas.openxmlformats.org/officeDocument/2006/relationships/slide" Target="slides/slide29.xml"/><Relationship Id="rId34" Type="http://schemas.openxmlformats.org/officeDocument/2006/relationships/slide" Target="slides/slide30.xml"/><Relationship Id="rId35" Type="http://schemas.openxmlformats.org/officeDocument/2006/relationships/slide" Target="slides/slide31.xml"/><Relationship Id="rId36" Type="http://schemas.openxmlformats.org/officeDocument/2006/relationships/slide" Target="slides/slide32.xml"/><Relationship Id="rId10" Type="http://schemas.openxmlformats.org/officeDocument/2006/relationships/slide" Target="slides/slide6.xml"/><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slide" Target="slides/slide10.xml"/><Relationship Id="rId15" Type="http://schemas.openxmlformats.org/officeDocument/2006/relationships/slide" Target="slides/slide11.xml"/><Relationship Id="rId16" Type="http://schemas.openxmlformats.org/officeDocument/2006/relationships/slide" Target="slides/slide12.xml"/><Relationship Id="rId17" Type="http://schemas.openxmlformats.org/officeDocument/2006/relationships/slide" Target="slides/slide13.xml"/><Relationship Id="rId18" Type="http://schemas.openxmlformats.org/officeDocument/2006/relationships/slide" Target="slides/slide14.xml"/><Relationship Id="rId19" Type="http://schemas.openxmlformats.org/officeDocument/2006/relationships/slide" Target="slides/slide15.xml"/><Relationship Id="rId37" Type="http://schemas.openxmlformats.org/officeDocument/2006/relationships/slide" Target="slides/slide33.xml"/><Relationship Id="rId38" Type="http://schemas.openxmlformats.org/officeDocument/2006/relationships/slide" Target="slides/slide34.xml"/><Relationship Id="rId39" Type="http://schemas.openxmlformats.org/officeDocument/2006/relationships/slide" Target="slides/slide35.xml"/><Relationship Id="rId40" Type="http://schemas.openxmlformats.org/officeDocument/2006/relationships/slide" Target="slides/slide36.xml"/><Relationship Id="rId41" Type="http://schemas.openxmlformats.org/officeDocument/2006/relationships/slide" Target="slides/slide37.xml"/><Relationship Id="rId42" Type="http://schemas.openxmlformats.org/officeDocument/2006/relationships/slide" Target="slides/slide38.xml"/><Relationship Id="rId43" Type="http://schemas.openxmlformats.org/officeDocument/2006/relationships/slide" Target="slides/slide39.xml"/><Relationship Id="rId44" Type="http://schemas.openxmlformats.org/officeDocument/2006/relationships/notesMaster" Target="notesMasters/notesMaster1.xml"/><Relationship Id="rId4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DE5CA01-BAB2-8E49-B275-8BA90F128219}" type="datetime1">
              <a:rPr lang="en-US" smtClean="0"/>
              <a:t>03/05/17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7897B3AF-6C07-5E45-8534-FA0D661F3BEA}" type="slidenum">
              <a:rPr lang="en-US" smtClean="0"/>
              <a:t>‹#›</a:t>
            </a:fld>
            <a:endParaRPr lang="en-US"/>
          </a:p>
        </p:txBody>
      </p:sp>
    </p:spTree>
    <p:extLst>
      <p:ext uri="{BB962C8B-B14F-4D97-AF65-F5344CB8AC3E}">
        <p14:creationId xmlns:p14="http://schemas.microsoft.com/office/powerpoint/2010/main" val="10738220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026EFF-B918-704B-B420-FFB3F3D9404D}" type="datetime1">
              <a:rPr lang="en-US" smtClean="0"/>
              <a:t>03/05/17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DE33921-15B8-9846-9687-F8BD6C725A7B}" type="slidenum">
              <a:rPr lang="en-US" smtClean="0"/>
              <a:t>‹#›</a:t>
            </a:fld>
            <a:endParaRPr lang="en-US"/>
          </a:p>
        </p:txBody>
      </p:sp>
    </p:spTree>
    <p:extLst>
      <p:ext uri="{BB962C8B-B14F-4D97-AF65-F5344CB8AC3E}">
        <p14:creationId xmlns:p14="http://schemas.microsoft.com/office/powerpoint/2010/main" val="3172515105"/>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9181783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29402875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27475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4320457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0107483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7353655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66920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043978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686574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977557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6534660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9380419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32287342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12239589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3F133C08-CDB3-6649-87DB-22BF10473292}" type="slidenum">
              <a:rPr lang="en-US" smtClean="0"/>
              <a:t>‹#›</a:t>
            </a:fld>
            <a:endParaRPr lang="en-US"/>
          </a:p>
        </p:txBody>
      </p:sp>
    </p:spTree>
    <p:extLst>
      <p:ext uri="{BB962C8B-B14F-4D97-AF65-F5344CB8AC3E}">
        <p14:creationId xmlns:p14="http://schemas.microsoft.com/office/powerpoint/2010/main" val="28733230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2896238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57451552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406029582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0583230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4137067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8950075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1498324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41165197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6841158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8798329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36336036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275666531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DE870B30-B506-1247-AA19-F0143B9F463B}" type="slidenum">
              <a:rPr lang="en-US" smtClean="0"/>
              <a:t>‹#›</a:t>
            </a:fld>
            <a:endParaRPr lang="en-US"/>
          </a:p>
        </p:txBody>
      </p:sp>
    </p:spTree>
    <p:extLst>
      <p:ext uri="{BB962C8B-B14F-4D97-AF65-F5344CB8AC3E}">
        <p14:creationId xmlns:p14="http://schemas.microsoft.com/office/powerpoint/2010/main" val="126208206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1937616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50385147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5729539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91985236"/>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335756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815500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828951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109889983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20602891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43617723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8993597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May 4th, 2017</a:t>
            </a:r>
            <a:endParaRPr lang="en-US"/>
          </a:p>
        </p:txBody>
      </p:sp>
      <p:sp>
        <p:nvSpPr>
          <p:cNvPr id="5" name="Footer Placeholder 4"/>
          <p:cNvSpPr>
            <a:spLocks noGrp="1"/>
          </p:cNvSpPr>
          <p:nvPr>
            <p:ph type="ftr" sz="quarter" idx="11"/>
          </p:nvPr>
        </p:nvSpPr>
        <p:spPr/>
        <p:txBody>
          <a:bodyPr/>
          <a:lstStyle/>
          <a:p>
            <a:r>
              <a:rPr lang="en-US" smtClean="0"/>
              <a:t>HEP@VUB</a:t>
            </a:r>
            <a:endParaRPr lang="en-US"/>
          </a:p>
        </p:txBody>
      </p:sp>
      <p:sp>
        <p:nvSpPr>
          <p:cNvPr id="6" name="Slide Number Placeholder 5"/>
          <p:cNvSpPr>
            <a:spLocks noGrp="1"/>
          </p:cNvSpPr>
          <p:nvPr>
            <p:ph type="sldNum" sz="quarter" idx="12"/>
          </p:nvPr>
        </p:nvSpPr>
        <p:spPr/>
        <p:txBody>
          <a:bodyPr/>
          <a:lstStyle/>
          <a:p>
            <a:fld id="{6D40E459-D43E-8F4D-AABE-9715FDCFEFD4}" type="slidenum">
              <a:rPr lang="en-US" smtClean="0"/>
              <a:t>‹#›</a:t>
            </a:fld>
            <a:endParaRPr lang="en-US"/>
          </a:p>
        </p:txBody>
      </p:sp>
    </p:spTree>
    <p:extLst>
      <p:ext uri="{BB962C8B-B14F-4D97-AF65-F5344CB8AC3E}">
        <p14:creationId xmlns:p14="http://schemas.microsoft.com/office/powerpoint/2010/main" val="3447306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May 4th, 2017</a:t>
            </a:r>
            <a:endParaRPr lang="en-US"/>
          </a:p>
        </p:txBody>
      </p:sp>
      <p:sp>
        <p:nvSpPr>
          <p:cNvPr id="8" name="Footer Placeholder 7"/>
          <p:cNvSpPr>
            <a:spLocks noGrp="1"/>
          </p:cNvSpPr>
          <p:nvPr>
            <p:ph type="ftr" sz="quarter" idx="11"/>
          </p:nvPr>
        </p:nvSpPr>
        <p:spPr/>
        <p:txBody>
          <a:bodyPr/>
          <a:lstStyle/>
          <a:p>
            <a:r>
              <a:rPr lang="en-US" smtClean="0"/>
              <a:t>HEP@VUB</a:t>
            </a:r>
            <a:endParaRPr lang="en-US"/>
          </a:p>
        </p:txBody>
      </p:sp>
      <p:sp>
        <p:nvSpPr>
          <p:cNvPr id="9" name="Slide Number Placeholder 8"/>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32510749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May 4th, 2017</a:t>
            </a:r>
            <a:endParaRPr lang="en-US"/>
          </a:p>
        </p:txBody>
      </p:sp>
      <p:sp>
        <p:nvSpPr>
          <p:cNvPr id="4" name="Footer Placeholder 3"/>
          <p:cNvSpPr>
            <a:spLocks noGrp="1"/>
          </p:cNvSpPr>
          <p:nvPr>
            <p:ph type="ftr" sz="quarter" idx="11"/>
          </p:nvPr>
        </p:nvSpPr>
        <p:spPr/>
        <p:txBody>
          <a:bodyPr/>
          <a:lstStyle/>
          <a:p>
            <a:r>
              <a:rPr lang="en-US" smtClean="0"/>
              <a:t>HEP@VUB</a:t>
            </a:r>
            <a:endParaRPr lang="en-US"/>
          </a:p>
        </p:txBody>
      </p:sp>
      <p:sp>
        <p:nvSpPr>
          <p:cNvPr id="5" name="Slide Number Placeholder 4"/>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405521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May 4th, 2017</a:t>
            </a:r>
            <a:endParaRPr lang="en-US"/>
          </a:p>
        </p:txBody>
      </p:sp>
      <p:sp>
        <p:nvSpPr>
          <p:cNvPr id="3" name="Footer Placeholder 2"/>
          <p:cNvSpPr>
            <a:spLocks noGrp="1"/>
          </p:cNvSpPr>
          <p:nvPr>
            <p:ph type="ftr" sz="quarter" idx="11"/>
          </p:nvPr>
        </p:nvSpPr>
        <p:spPr/>
        <p:txBody>
          <a:bodyPr/>
          <a:lstStyle/>
          <a:p>
            <a:r>
              <a:rPr lang="en-US" smtClean="0"/>
              <a:t>HEP@VUB</a:t>
            </a:r>
            <a:endParaRPr lang="en-US"/>
          </a:p>
        </p:txBody>
      </p:sp>
      <p:sp>
        <p:nvSpPr>
          <p:cNvPr id="4" name="Slide Number Placeholder 3"/>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8518329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37786216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r>
              <a:rPr lang="en-US" smtClean="0"/>
              <a:t>May 4th, 2017</a:t>
            </a:r>
            <a:endParaRPr lang="en-US"/>
          </a:p>
        </p:txBody>
      </p:sp>
      <p:sp>
        <p:nvSpPr>
          <p:cNvPr id="6" name="Footer Placeholder 5"/>
          <p:cNvSpPr>
            <a:spLocks noGrp="1"/>
          </p:cNvSpPr>
          <p:nvPr>
            <p:ph type="ftr" sz="quarter" idx="11"/>
          </p:nvPr>
        </p:nvSpPr>
        <p:spPr/>
        <p:txBody>
          <a:bodyPr/>
          <a:lstStyle/>
          <a:p>
            <a:r>
              <a:rPr lang="en-US" smtClean="0"/>
              <a:t>HEP@VUB</a:t>
            </a:r>
            <a:endParaRPr lang="en-US"/>
          </a:p>
        </p:txBody>
      </p:sp>
      <p:sp>
        <p:nvSpPr>
          <p:cNvPr id="7" name="Slide Number Placeholder 6"/>
          <p:cNvSpPr>
            <a:spLocks noGrp="1"/>
          </p:cNvSpPr>
          <p:nvPr>
            <p:ph type="sldNum" sz="quarter" idx="12"/>
          </p:nvPr>
        </p:nvSpPr>
        <p:spPr/>
        <p:txBody>
          <a:bodyPr/>
          <a:lstStyle/>
          <a:p>
            <a:fld id="{C662D044-6F0C-A44C-85FD-2657997C64DC}" type="slidenum">
              <a:rPr lang="en-US" smtClean="0"/>
              <a:t>‹#›</a:t>
            </a:fld>
            <a:endParaRPr lang="en-US"/>
          </a:p>
        </p:txBody>
      </p:sp>
    </p:spTree>
    <p:extLst>
      <p:ext uri="{BB962C8B-B14F-4D97-AF65-F5344CB8AC3E}">
        <p14:creationId xmlns:p14="http://schemas.microsoft.com/office/powerpoint/2010/main" val="1022461330"/>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5.xml"/><Relationship Id="rId12" Type="http://schemas.openxmlformats.org/officeDocument/2006/relationships/theme" Target="../theme/theme4.xml"/><Relationship Id="rId1" Type="http://schemas.openxmlformats.org/officeDocument/2006/relationships/slideLayout" Target="../slideLayouts/slideLayout35.xml"/><Relationship Id="rId2" Type="http://schemas.openxmlformats.org/officeDocument/2006/relationships/slideLayout" Target="../slideLayouts/slideLayout36.xml"/><Relationship Id="rId3" Type="http://schemas.openxmlformats.org/officeDocument/2006/relationships/slideLayout" Target="../slideLayouts/slideLayout37.xml"/><Relationship Id="rId4" Type="http://schemas.openxmlformats.org/officeDocument/2006/relationships/slideLayout" Target="../slideLayouts/slideLayout38.xml"/><Relationship Id="rId5" Type="http://schemas.openxmlformats.org/officeDocument/2006/relationships/slideLayout" Target="../slideLayouts/slideLayout39.xml"/><Relationship Id="rId6" Type="http://schemas.openxmlformats.org/officeDocument/2006/relationships/slideLayout" Target="../slideLayouts/slideLayout40.xml"/><Relationship Id="rId7" Type="http://schemas.openxmlformats.org/officeDocument/2006/relationships/slideLayout" Target="../slideLayouts/slideLayout41.xml"/><Relationship Id="rId8" Type="http://schemas.openxmlformats.org/officeDocument/2006/relationships/slideLayout" Target="../slideLayouts/slideLayout42.xml"/><Relationship Id="rId9" Type="http://schemas.openxmlformats.org/officeDocument/2006/relationships/slideLayout" Target="../slideLayouts/slideLayout43.xml"/><Relationship Id="rId10"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157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1900180" y="6356350"/>
            <a:ext cx="5838376"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7817320" y="6356350"/>
            <a:ext cx="86948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662D044-6F0C-A44C-85FD-2657997C64DC}" type="slidenum">
              <a:rPr lang="en-US" smtClean="0"/>
              <a:t>‹#›</a:t>
            </a:fld>
            <a:endParaRPr lang="en-US"/>
          </a:p>
        </p:txBody>
      </p:sp>
    </p:spTree>
    <p:extLst>
      <p:ext uri="{BB962C8B-B14F-4D97-AF65-F5344CB8AC3E}">
        <p14:creationId xmlns:p14="http://schemas.microsoft.com/office/powerpoint/2010/main" val="14544414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133C08-CDB3-6649-87DB-22BF10473292}" type="slidenum">
              <a:rPr lang="en-US" smtClean="0"/>
              <a:t>‹#›</a:t>
            </a:fld>
            <a:endParaRPr lang="en-US"/>
          </a:p>
        </p:txBody>
      </p:sp>
    </p:spTree>
    <p:extLst>
      <p:ext uri="{BB962C8B-B14F-4D97-AF65-F5344CB8AC3E}">
        <p14:creationId xmlns:p14="http://schemas.microsoft.com/office/powerpoint/2010/main" val="25863700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E870B30-B506-1247-AA19-F0143B9F463B}" type="slidenum">
              <a:rPr lang="en-US" smtClean="0"/>
              <a:t>‹#›</a:t>
            </a:fld>
            <a:endParaRPr lang="en-US"/>
          </a:p>
        </p:txBody>
      </p:sp>
    </p:spTree>
    <p:extLst>
      <p:ext uri="{BB962C8B-B14F-4D97-AF65-F5344CB8AC3E}">
        <p14:creationId xmlns:p14="http://schemas.microsoft.com/office/powerpoint/2010/main" val="966703985"/>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smtClean="0"/>
              <a:t>May 4th, 2017</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smtClean="0"/>
              <a:t>HEP@VUB</a:t>
            </a: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D40E459-D43E-8F4D-AABE-9715FDCFEFD4}" type="slidenum">
              <a:rPr lang="en-US" smtClean="0"/>
              <a:t>‹#›</a:t>
            </a:fld>
            <a:endParaRPr lang="en-US"/>
          </a:p>
        </p:txBody>
      </p:sp>
    </p:spTree>
    <p:extLst>
      <p:ext uri="{BB962C8B-B14F-4D97-AF65-F5344CB8AC3E}">
        <p14:creationId xmlns:p14="http://schemas.microsoft.com/office/powerpoint/2010/main" val="18776372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Lst>
  <p:hf hdr="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4" Type="http://schemas.openxmlformats.org/officeDocument/2006/relationships/image" Target="../media/image6.png"/><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7.png"/></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5"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 Id="rId3" Type="http://schemas.openxmlformats.org/officeDocument/2006/relationships/image" Target="../media/image15.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6.emf"/></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4" Type="http://schemas.openxmlformats.org/officeDocument/2006/relationships/image" Target="../media/image18.png"/><Relationship Id="rId5" Type="http://schemas.openxmlformats.org/officeDocument/2006/relationships/image" Target="../media/image19.png"/><Relationship Id="rId6" Type="http://schemas.openxmlformats.org/officeDocument/2006/relationships/image" Target="../media/image20.png"/><Relationship Id="rId7" Type="http://schemas.openxmlformats.org/officeDocument/2006/relationships/image" Target="../media/image21.png"/><Relationship Id="rId8" Type="http://schemas.openxmlformats.org/officeDocument/2006/relationships/image" Target="../media/image22.png"/><Relationship Id="rId9" Type="http://schemas.openxmlformats.org/officeDocument/2006/relationships/image" Target="../media/image23.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317511" y="1248510"/>
            <a:ext cx="8653531" cy="4770537"/>
          </a:xfrm>
          <a:prstGeom prst="rect">
            <a:avLst/>
          </a:prstGeom>
          <a:noFill/>
        </p:spPr>
        <p:txBody>
          <a:bodyPr wrap="none" rtlCol="0">
            <a:spAutoFit/>
          </a:bodyPr>
          <a:lstStyle/>
          <a:p>
            <a:r>
              <a:rPr lang="en-US" sz="8000" b="1" dirty="0" smtClean="0"/>
              <a:t>High-Energy Physics</a:t>
            </a:r>
          </a:p>
          <a:p>
            <a:r>
              <a:rPr lang="en-US" sz="3200" b="1" dirty="0" smtClean="0"/>
              <a:t>May 4</a:t>
            </a:r>
            <a:r>
              <a:rPr lang="en-US" sz="3200" b="1" baseline="30000" dirty="0" smtClean="0"/>
              <a:t>th</a:t>
            </a:r>
            <a:r>
              <a:rPr lang="en-US" sz="3200" b="1" dirty="0" smtClean="0"/>
              <a:t>, 2017, Brussels</a:t>
            </a:r>
          </a:p>
          <a:p>
            <a:endParaRPr lang="en-US" sz="3200" b="1" dirty="0"/>
          </a:p>
          <a:p>
            <a:r>
              <a:rPr lang="en-US" sz="2000" b="1" dirty="0" smtClean="0">
                <a:solidFill>
                  <a:srgbClr val="000090"/>
                </a:solidFill>
              </a:rPr>
              <a:t>Coordinator: </a:t>
            </a:r>
          </a:p>
          <a:p>
            <a:pPr lvl="1"/>
            <a:r>
              <a:rPr lang="en-US" sz="2000" b="1" dirty="0" smtClean="0">
                <a:solidFill>
                  <a:srgbClr val="000090"/>
                </a:solidFill>
              </a:rPr>
              <a:t>Jorgen </a:t>
            </a:r>
            <a:r>
              <a:rPr lang="en-US" sz="2000" b="1" dirty="0" err="1" smtClean="0">
                <a:solidFill>
                  <a:srgbClr val="000090"/>
                </a:solidFill>
              </a:rPr>
              <a:t>D’Hondt</a:t>
            </a:r>
            <a:endParaRPr lang="en-US" sz="2000" b="1" dirty="0" smtClean="0">
              <a:solidFill>
                <a:srgbClr val="000090"/>
              </a:solidFill>
            </a:endParaRPr>
          </a:p>
          <a:p>
            <a:endParaRPr lang="en-US" sz="2000" b="1" dirty="0" smtClean="0">
              <a:solidFill>
                <a:srgbClr val="000090"/>
              </a:solidFill>
            </a:endParaRPr>
          </a:p>
          <a:p>
            <a:r>
              <a:rPr lang="en-US" sz="2000" b="1" dirty="0" smtClean="0">
                <a:solidFill>
                  <a:srgbClr val="000090"/>
                </a:solidFill>
              </a:rPr>
              <a:t>Group leaders:</a:t>
            </a:r>
          </a:p>
          <a:p>
            <a:pPr lvl="1"/>
            <a:r>
              <a:rPr lang="en-US" sz="2000" b="1" dirty="0" err="1" smtClean="0">
                <a:solidFill>
                  <a:srgbClr val="000090"/>
                </a:solidFill>
              </a:rPr>
              <a:t>Stijn</a:t>
            </a:r>
            <a:r>
              <a:rPr lang="en-US" sz="2000" b="1" dirty="0" smtClean="0">
                <a:solidFill>
                  <a:srgbClr val="000090"/>
                </a:solidFill>
              </a:rPr>
              <a:t> </a:t>
            </a:r>
            <a:r>
              <a:rPr lang="en-US" sz="2000" b="1" dirty="0" err="1" smtClean="0">
                <a:solidFill>
                  <a:srgbClr val="000090"/>
                </a:solidFill>
              </a:rPr>
              <a:t>Buitink</a:t>
            </a:r>
            <a:r>
              <a:rPr lang="en-US" sz="2000" b="1" dirty="0">
                <a:solidFill>
                  <a:srgbClr val="000090"/>
                </a:solidFill>
              </a:rPr>
              <a:t>	</a:t>
            </a:r>
            <a:r>
              <a:rPr lang="en-US" sz="2000" b="1" dirty="0" smtClean="0">
                <a:solidFill>
                  <a:srgbClr val="000090"/>
                </a:solidFill>
              </a:rPr>
              <a:t>		High-Energy Astrophysics</a:t>
            </a:r>
          </a:p>
          <a:p>
            <a:pPr lvl="1"/>
            <a:r>
              <a:rPr lang="en-US" sz="2000" b="1" dirty="0" smtClean="0">
                <a:solidFill>
                  <a:srgbClr val="000090"/>
                </a:solidFill>
              </a:rPr>
              <a:t>Ben Craps			Theoretical Physics</a:t>
            </a:r>
          </a:p>
          <a:p>
            <a:pPr lvl="1"/>
            <a:r>
              <a:rPr lang="en-US" sz="2000" b="1" dirty="0" smtClean="0">
                <a:solidFill>
                  <a:srgbClr val="000090"/>
                </a:solidFill>
              </a:rPr>
              <a:t>Jorgen </a:t>
            </a:r>
            <a:r>
              <a:rPr lang="en-US" sz="2000" b="1" dirty="0" err="1" smtClean="0">
                <a:solidFill>
                  <a:srgbClr val="000090"/>
                </a:solidFill>
              </a:rPr>
              <a:t>D’Hondt</a:t>
            </a:r>
            <a:r>
              <a:rPr lang="en-US" sz="2000" b="1" dirty="0">
                <a:solidFill>
                  <a:srgbClr val="000090"/>
                </a:solidFill>
              </a:rPr>
              <a:t>	</a:t>
            </a:r>
            <a:r>
              <a:rPr lang="en-US" sz="2000" b="1" dirty="0" smtClean="0">
                <a:solidFill>
                  <a:srgbClr val="000090"/>
                </a:solidFill>
              </a:rPr>
              <a:t>	Particle Physics Experiments</a:t>
            </a:r>
          </a:p>
          <a:p>
            <a:pPr lvl="1"/>
            <a:r>
              <a:rPr lang="en-US" sz="2000" b="1" dirty="0" smtClean="0">
                <a:solidFill>
                  <a:srgbClr val="000090"/>
                </a:solidFill>
              </a:rPr>
              <a:t>Nick van </a:t>
            </a:r>
            <a:r>
              <a:rPr lang="en-US" sz="2000" b="1" dirty="0" err="1" smtClean="0">
                <a:solidFill>
                  <a:srgbClr val="000090"/>
                </a:solidFill>
              </a:rPr>
              <a:t>Eijndhoven</a:t>
            </a:r>
            <a:r>
              <a:rPr lang="en-US" sz="2000" b="1" dirty="0">
                <a:solidFill>
                  <a:srgbClr val="000090"/>
                </a:solidFill>
              </a:rPr>
              <a:t>	</a:t>
            </a:r>
            <a:r>
              <a:rPr lang="en-US" sz="2000" b="1" dirty="0" err="1" smtClean="0">
                <a:solidFill>
                  <a:srgbClr val="000090"/>
                </a:solidFill>
              </a:rPr>
              <a:t>Astro</a:t>
            </a:r>
            <a:r>
              <a:rPr lang="en-US" sz="2000" b="1" dirty="0" smtClean="0">
                <a:solidFill>
                  <a:srgbClr val="000090"/>
                </a:solidFill>
              </a:rPr>
              <a:t>-Particle Physics </a:t>
            </a:r>
            <a:r>
              <a:rPr lang="en-US" sz="2000" b="1" i="1" dirty="0" smtClean="0">
                <a:solidFill>
                  <a:srgbClr val="000090"/>
                </a:solidFill>
              </a:rPr>
              <a:t>– not available today</a:t>
            </a:r>
          </a:p>
        </p:txBody>
      </p:sp>
      <p:pic>
        <p:nvPicPr>
          <p:cNvPr id="3" name="Picture 2"/>
          <p:cNvPicPr>
            <a:picLocks noChangeAspect="1"/>
          </p:cNvPicPr>
          <p:nvPr/>
        </p:nvPicPr>
        <p:blipFill>
          <a:blip r:embed="rId2"/>
          <a:stretch>
            <a:fillRect/>
          </a:stretch>
        </p:blipFill>
        <p:spPr>
          <a:xfrm>
            <a:off x="6508636" y="136305"/>
            <a:ext cx="2514777" cy="1015970"/>
          </a:xfrm>
          <a:prstGeom prst="rect">
            <a:avLst/>
          </a:prstGeom>
        </p:spPr>
      </p:pic>
    </p:spTree>
    <p:extLst>
      <p:ext uri="{BB962C8B-B14F-4D97-AF65-F5344CB8AC3E}">
        <p14:creationId xmlns:p14="http://schemas.microsoft.com/office/powerpoint/2010/main" val="4184033392"/>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rgbClr val="EBF1DE"/>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1324173309"/>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r>
              <a:rPr lang="en-US" b="1" dirty="0" smtClean="0"/>
              <a:t>20% of our PhD students obtained Master at VUB</a:t>
            </a:r>
          </a:p>
          <a:p>
            <a:r>
              <a:rPr lang="en-US" b="1" dirty="0" smtClean="0"/>
              <a:t>20% obtained Master at another Belgian university</a:t>
            </a:r>
          </a:p>
          <a:p>
            <a:r>
              <a:rPr lang="en-US" b="1" dirty="0" smtClean="0"/>
              <a:t>60% obtained their Master abroad</a:t>
            </a:r>
          </a:p>
        </p:txBody>
      </p:sp>
      <p:sp>
        <p:nvSpPr>
          <p:cNvPr id="38" name="TextBox 37"/>
          <p:cNvSpPr txBox="1"/>
          <p:nvPr/>
        </p:nvSpPr>
        <p:spPr>
          <a:xfrm>
            <a:off x="3652238" y="3202913"/>
            <a:ext cx="5104620" cy="1477328"/>
          </a:xfrm>
          <a:prstGeom prst="rect">
            <a:avLst/>
          </a:prstGeom>
          <a:solidFill>
            <a:srgbClr val="EBF1DE"/>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1701841710"/>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rgbClr val="EBF1DE"/>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6">
              <a:lumMod val="20000"/>
              <a:lumOff val="80000"/>
            </a:schemeClr>
          </a:solidFill>
          <a:ln w="57150" cmpd="sng">
            <a:solidFill>
              <a:srgbClr val="FF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301236196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rgbClr val="EBF1DE"/>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rgbClr val="EBF1DE"/>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rgbClr val="FDEADA"/>
          </a:solidFill>
          <a:ln w="57150" cmpd="sng">
            <a:solidFill>
              <a:srgbClr val="FF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6">
              <a:lumMod val="20000"/>
              <a:lumOff val="80000"/>
            </a:schemeClr>
          </a:solidFill>
          <a:ln w="57150" cmpd="sng">
            <a:solidFill>
              <a:srgbClr val="FF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3427850882"/>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r>
              <a:rPr lang="en-US" sz="1600" b="1" dirty="0" smtClean="0">
                <a:solidFill>
                  <a:srgbClr val="000000"/>
                </a:solidFill>
              </a:rPr>
              <a:t>HEP@VUB Coordinator: Prof. J. </a:t>
            </a:r>
            <a:r>
              <a:rPr lang="en-US" sz="1600" b="1" dirty="0" err="1" smtClean="0">
                <a:solidFill>
                  <a:srgbClr val="000000"/>
                </a:solidFill>
              </a:rPr>
              <a:t>D’Hondt</a:t>
            </a:r>
            <a:endParaRPr lang="en-US" sz="1600" b="1" dirty="0" smtClean="0">
              <a:solidFill>
                <a:srgbClr val="000000"/>
              </a:solidFill>
            </a:endParaRPr>
          </a:p>
          <a:p>
            <a:pPr algn="ctr"/>
            <a:r>
              <a:rPr lang="en-US" sz="1200" b="1" dirty="0" smtClean="0">
                <a:solidFill>
                  <a:srgbClr val="000000"/>
                </a:solidFill>
              </a:rPr>
              <a:t>Secretariat: M. Fabre and M. </a:t>
            </a:r>
            <a:r>
              <a:rPr lang="en-US" sz="1200" b="1" dirty="0" err="1" smtClean="0">
                <a:solidFill>
                  <a:srgbClr val="000000"/>
                </a:solidFill>
              </a:rPr>
              <a:t>Goeman</a:t>
            </a:r>
            <a:endParaRPr lang="en-US" sz="1200" b="1" dirty="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
        <p:nvSpPr>
          <p:cNvPr id="18" name="TextBox 17"/>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66393006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600" b="1" dirty="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8" name="TextBox 17"/>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 name="Rounded Rectangle 2"/>
          <p:cNvSpPr/>
          <p:nvPr/>
        </p:nvSpPr>
        <p:spPr>
          <a:xfrm>
            <a:off x="323971" y="774514"/>
            <a:ext cx="2339103" cy="5951146"/>
          </a:xfrm>
          <a:prstGeom prst="roundRect">
            <a:avLst>
              <a:gd name="adj" fmla="val 7425"/>
            </a:avLst>
          </a:prstGeom>
          <a:solidFill>
            <a:srgbClr val="E6E0EC">
              <a:alpha val="70000"/>
            </a:srgbClr>
          </a:solid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24317" y="5841437"/>
            <a:ext cx="2157685" cy="707886"/>
          </a:xfrm>
          <a:prstGeom prst="rect">
            <a:avLst/>
          </a:prstGeom>
          <a:noFill/>
        </p:spPr>
        <p:txBody>
          <a:bodyPr wrap="square" rtlCol="0">
            <a:spAutoFit/>
          </a:bodyPr>
          <a:lstStyle/>
          <a:p>
            <a:pPr algn="ctr"/>
            <a:r>
              <a:rPr lang="en-US" sz="2000" b="1" dirty="0" smtClean="0">
                <a:solidFill>
                  <a:srgbClr val="000090"/>
                </a:solidFill>
              </a:rPr>
              <a:t>International Solvay Institutes</a:t>
            </a:r>
            <a:endParaRPr lang="en-US" sz="2000" b="1" dirty="0">
              <a:solidFill>
                <a:srgbClr val="000090"/>
              </a:solidFill>
            </a:endParaRPr>
          </a:p>
        </p:txBody>
      </p:sp>
      <p:sp>
        <p:nvSpPr>
          <p:cNvPr id="14" name="TextBox 13"/>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Tree>
    <p:extLst>
      <p:ext uri="{BB962C8B-B14F-4D97-AF65-F5344CB8AC3E}">
        <p14:creationId xmlns:p14="http://schemas.microsoft.com/office/powerpoint/2010/main" val="2103293331"/>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err="1">
                <a:solidFill>
                  <a:srgbClr val="FF0000"/>
                </a:solidFill>
              </a:rPr>
              <a:t>o</a:t>
            </a:r>
            <a:r>
              <a:rPr lang="en-US" sz="3600" b="1" i="1" dirty="0" err="1" smtClean="0">
                <a:solidFill>
                  <a:srgbClr val="FF0000"/>
                </a:solidFill>
              </a:rPr>
              <a:t>rganisation</a:t>
            </a:r>
            <a:r>
              <a:rPr lang="en-US" sz="3600" b="1" i="1" dirty="0" smtClean="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600" b="1" dirty="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68459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20" name="TextBox 19"/>
          <p:cNvSpPr txBox="1"/>
          <p:nvPr/>
        </p:nvSpPr>
        <p:spPr>
          <a:xfrm>
            <a:off x="6729236" y="899796"/>
            <a:ext cx="1917896"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algn="ctr"/>
            <a:endParaRPr lang="en-US" sz="1400" dirty="0">
              <a:latin typeface="Arial Rounded MT Bold"/>
              <a:cs typeface="Arial Rounded MT Bold"/>
            </a:endParaRPr>
          </a:p>
          <a:p>
            <a:r>
              <a:rPr lang="en-US" sz="1200" u="sng" dirty="0" smtClean="0">
                <a:latin typeface="Arial Rounded MT Bold"/>
                <a:cs typeface="Arial Rounded MT Bold"/>
              </a:rPr>
              <a:t>Prof. S. </a:t>
            </a:r>
            <a:r>
              <a:rPr lang="en-US" sz="1200" u="sng" dirty="0" err="1" smtClean="0">
                <a:latin typeface="Arial Rounded MT Bold"/>
                <a:cs typeface="Arial Rounded MT Bold"/>
              </a:rPr>
              <a:t>Buitink</a:t>
            </a:r>
            <a:endParaRPr lang="en-US" sz="1200" u="sng" dirty="0" smtClean="0">
              <a:latin typeface="Arial Rounded MT Bold"/>
              <a:cs typeface="Arial Rounded MT Bold"/>
            </a:endParaRPr>
          </a:p>
          <a:p>
            <a:pPr algn="r"/>
            <a:r>
              <a:rPr lang="en-US" sz="1000" dirty="0" smtClean="0">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a:latin typeface="Arial Rounded MT Bold"/>
                <a:cs typeface="Arial Rounded MT Bold"/>
              </a:rPr>
              <a:t>Prof. J. </a:t>
            </a:r>
            <a:r>
              <a:rPr lang="en-US" sz="1100" dirty="0" err="1">
                <a:latin typeface="Arial Rounded MT Bold"/>
                <a:cs typeface="Arial Rounded MT Bold"/>
              </a:rPr>
              <a:t>Blommaert</a:t>
            </a:r>
            <a:endParaRPr lang="en-US" sz="1100" dirty="0">
              <a:latin typeface="Arial Rounded MT Bold"/>
              <a:cs typeface="Arial Rounded MT Bold"/>
            </a:endParaRPr>
          </a:p>
          <a:p>
            <a:r>
              <a:rPr lang="en-US" sz="1100" dirty="0" smtClean="0">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dirty="0" smtClean="0">
              <a:latin typeface="Arial Rounded MT Bold"/>
              <a:cs typeface="Arial Rounded MT Bold"/>
            </a:endParaRPr>
          </a:p>
          <a:p>
            <a:pPr algn="ctr"/>
            <a:endParaRPr lang="en-US" dirty="0">
              <a:latin typeface="Arial Rounded MT Bold"/>
              <a:cs typeface="Arial Rounded MT Bold"/>
            </a:endParaRPr>
          </a:p>
          <a:p>
            <a:pPr algn="ctr"/>
            <a:endParaRPr lang="en-US" sz="1200" dirty="0">
              <a:latin typeface="Arial Rounded MT Bold"/>
              <a:cs typeface="Arial Rounded MT Bold"/>
            </a:endParaRPr>
          </a:p>
        </p:txBody>
      </p:sp>
      <p:sp>
        <p:nvSpPr>
          <p:cNvPr id="2" name="TextBox 1"/>
          <p:cNvSpPr txBox="1"/>
          <p:nvPr/>
        </p:nvSpPr>
        <p:spPr>
          <a:xfrm>
            <a:off x="677397" y="5406601"/>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9" name="TextBox 8"/>
          <p:cNvSpPr txBox="1"/>
          <p:nvPr/>
        </p:nvSpPr>
        <p:spPr>
          <a:xfrm>
            <a:off x="3838182" y="5491240"/>
            <a:ext cx="1341683" cy="276999"/>
          </a:xfrm>
          <a:prstGeom prst="rect">
            <a:avLst/>
          </a:prstGeom>
          <a:noFill/>
        </p:spPr>
        <p:txBody>
          <a:bodyPr wrap="none" rtlCol="0">
            <a:spAutoFit/>
          </a:bodyPr>
          <a:lstStyle/>
          <a:p>
            <a:r>
              <a:rPr lang="en-US" sz="1200" dirty="0">
                <a:latin typeface="Arial Rounded MT Bold"/>
                <a:cs typeface="Arial Rounded MT Bold"/>
              </a:rPr>
              <a:t>Prof. A. </a:t>
            </a:r>
            <a:r>
              <a:rPr lang="en-US" sz="1200" dirty="0" err="1" smtClean="0">
                <a:latin typeface="Arial Rounded MT Bold"/>
                <a:cs typeface="Arial Rounded MT Bold"/>
              </a:rPr>
              <a:t>Mariotti</a:t>
            </a:r>
            <a:endParaRPr lang="en-US" sz="1200" dirty="0">
              <a:latin typeface="Arial Rounded MT Bold"/>
              <a:cs typeface="Arial Rounded MT Bold"/>
            </a:endParaRPr>
          </a:p>
        </p:txBody>
      </p:sp>
      <p:sp>
        <p:nvSpPr>
          <p:cNvPr id="12" name="TextBox 11"/>
          <p:cNvSpPr txBox="1"/>
          <p:nvPr/>
        </p:nvSpPr>
        <p:spPr>
          <a:xfrm>
            <a:off x="6158754" y="5413492"/>
            <a:ext cx="1348308" cy="446276"/>
          </a:xfrm>
          <a:prstGeom prst="rect">
            <a:avLst/>
          </a:prstGeom>
          <a:noFill/>
        </p:spPr>
        <p:txBody>
          <a:bodyPr wrap="none" rtlCol="0">
            <a:spAutoFit/>
          </a:bodyPr>
          <a:lstStyle/>
          <a:p>
            <a:r>
              <a:rPr lang="en-US" sz="1200" dirty="0" smtClean="0">
                <a:latin typeface="Arial Rounded MT Bold"/>
                <a:cs typeface="Arial Rounded MT Bold"/>
              </a:rPr>
              <a:t>Part-time:</a:t>
            </a:r>
            <a:endParaRPr lang="en-US" sz="1100" dirty="0">
              <a:latin typeface="Arial Rounded MT Bold"/>
              <a:cs typeface="Arial Rounded MT Bold"/>
            </a:endParaRPr>
          </a:p>
          <a:p>
            <a:r>
              <a:rPr lang="en-US" sz="1100" dirty="0" smtClean="0">
                <a:latin typeface="Arial Rounded MT Bold"/>
                <a:cs typeface="Arial Rounded MT Bold"/>
              </a:rPr>
              <a:t>Prof. K. </a:t>
            </a:r>
            <a:r>
              <a:rPr lang="en-US" sz="1100" dirty="0" err="1" smtClean="0">
                <a:latin typeface="Arial Rounded MT Bold"/>
                <a:cs typeface="Arial Rounded MT Bold"/>
              </a:rPr>
              <a:t>Mawatari</a:t>
            </a:r>
            <a:endParaRPr lang="en-US" sz="11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4" name="TextBox 13"/>
          <p:cNvSpPr txBox="1"/>
          <p:nvPr/>
        </p:nvSpPr>
        <p:spPr>
          <a:xfrm>
            <a:off x="505389" y="899796"/>
            <a:ext cx="1917896" cy="4308871"/>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V. </a:t>
            </a:r>
            <a:r>
              <a:rPr lang="en-US" sz="1100" dirty="0" err="1" smtClean="0">
                <a:latin typeface="Arial Rounded MT Bold"/>
                <a:cs typeface="Arial Rounded MT Bold"/>
              </a:rPr>
              <a:t>Balasubramanian</a:t>
            </a:r>
            <a:endParaRPr lang="en-US" sz="1100" dirty="0" smtClean="0">
              <a:latin typeface="Arial Rounded MT Bold"/>
              <a:cs typeface="Arial Rounded MT Bold"/>
            </a:endParaRPr>
          </a:p>
          <a:p>
            <a:r>
              <a:rPr lang="en-US" sz="1100" dirty="0">
                <a:latin typeface="Arial Rounded MT Bold"/>
                <a:cs typeface="Arial Rounded MT Bold"/>
              </a:rPr>
              <a:t>Prof. O. </a:t>
            </a:r>
            <a:r>
              <a:rPr lang="en-US" sz="1100" dirty="0" err="1" smtClean="0">
                <a:latin typeface="Arial Rounded MT Bold"/>
                <a:cs typeface="Arial Rounded MT Bold"/>
              </a:rPr>
              <a:t>Evnin</a:t>
            </a:r>
            <a:endParaRPr lang="en-US" sz="1100" dirty="0" smtClean="0">
              <a:latin typeface="Arial Rounded MT Bold"/>
              <a:cs typeface="Arial Rounded MT Bold"/>
            </a:endParaRPr>
          </a:p>
          <a:p>
            <a:r>
              <a:rPr lang="en-US" sz="1100" dirty="0">
                <a:latin typeface="Arial Rounded MT Bold"/>
                <a:cs typeface="Arial Rounded MT Bold"/>
              </a:rPr>
              <a:t>Prof. L. Lopez </a:t>
            </a:r>
            <a:r>
              <a:rPr lang="en-US" sz="1100" dirty="0" err="1" smtClean="0">
                <a:latin typeface="Arial Rounded MT Bold"/>
                <a:cs typeface="Arial Rounded MT Bold"/>
              </a:rPr>
              <a:t>Honorez</a:t>
            </a:r>
            <a:endParaRPr lang="en-US" sz="1100" dirty="0">
              <a:latin typeface="Arial Rounded MT Bold"/>
              <a:cs typeface="Arial Rounded MT Bold"/>
            </a:endParaRPr>
          </a:p>
          <a:p>
            <a:r>
              <a:rPr lang="en-US" sz="1100" dirty="0" smtClean="0">
                <a:latin typeface="Arial Rounded MT Bold"/>
                <a:cs typeface="Arial Rounded MT Bold"/>
              </a:rPr>
              <a:t>Prof. D. Thompson</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dirty="0" smtClean="0">
              <a:latin typeface="Arial Rounded MT Bold"/>
              <a:cs typeface="Arial Rounded MT Bold"/>
            </a:endParaRPr>
          </a:p>
        </p:txBody>
      </p:sp>
      <p:sp>
        <p:nvSpPr>
          <p:cNvPr id="17" name="Rounded Rectangle 16"/>
          <p:cNvSpPr/>
          <p:nvPr/>
        </p:nvSpPr>
        <p:spPr>
          <a:xfrm>
            <a:off x="2229419" y="774514"/>
            <a:ext cx="4661515" cy="5951146"/>
          </a:xfrm>
          <a:prstGeom prst="roundRect">
            <a:avLst>
              <a:gd name="adj" fmla="val 4526"/>
            </a:avLst>
          </a:prstGeom>
          <a:solidFill>
            <a:srgbClr val="E6E0EC">
              <a:alpha val="70000"/>
            </a:srgbClr>
          </a:solidFill>
          <a:ln w="57150" cmpd="sng">
            <a:solidFill>
              <a:srgbClr val="00009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TextBox 20"/>
          <p:cNvSpPr txBox="1"/>
          <p:nvPr/>
        </p:nvSpPr>
        <p:spPr>
          <a:xfrm>
            <a:off x="2663074" y="5838754"/>
            <a:ext cx="3495680" cy="707886"/>
          </a:xfrm>
          <a:prstGeom prst="rect">
            <a:avLst/>
          </a:prstGeom>
          <a:noFill/>
        </p:spPr>
        <p:txBody>
          <a:bodyPr wrap="square" rtlCol="0">
            <a:spAutoFit/>
          </a:bodyPr>
          <a:lstStyle/>
          <a:p>
            <a:pPr algn="ctr"/>
            <a:r>
              <a:rPr lang="en-US" sz="2000" b="1" dirty="0" smtClean="0">
                <a:solidFill>
                  <a:srgbClr val="000090"/>
                </a:solidFill>
              </a:rPr>
              <a:t>Inter-university Institute for High Energies (IIHE), VUB+ULB</a:t>
            </a:r>
            <a:endParaRPr lang="en-US" sz="2000" b="1" dirty="0">
              <a:solidFill>
                <a:srgbClr val="000090"/>
              </a:solidFill>
            </a:endParaRPr>
          </a:p>
        </p:txBody>
      </p:sp>
      <p:sp>
        <p:nvSpPr>
          <p:cNvPr id="22" name="TextBox 21"/>
          <p:cNvSpPr txBox="1"/>
          <p:nvPr/>
        </p:nvSpPr>
        <p:spPr>
          <a:xfrm>
            <a:off x="2562726" y="899796"/>
            <a:ext cx="1972827" cy="429348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algn="ctr"/>
            <a:endParaRPr lang="en-US" sz="1400" dirty="0" smtClean="0">
              <a:latin typeface="Arial Rounded MT Bold"/>
              <a:cs typeface="Arial Rounded MT Bold"/>
            </a:endParaRPr>
          </a:p>
          <a:p>
            <a:r>
              <a:rPr lang="en-US" sz="1200" dirty="0">
                <a:latin typeface="Arial Rounded MT Bold"/>
                <a:cs typeface="Arial Rounded MT Bold"/>
              </a:rPr>
              <a:t>Prof. F. </a:t>
            </a:r>
            <a:r>
              <a:rPr lang="en-US" sz="1200" dirty="0" err="1" smtClean="0">
                <a:latin typeface="Arial Rounded MT Bold"/>
                <a:cs typeface="Arial Rounded MT Bold"/>
              </a:rPr>
              <a:t>Blekman</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endParaRPr lang="en-US" sz="1000" dirty="0">
              <a:latin typeface="Arial Rounded MT Bold"/>
              <a:cs typeface="Arial Rounded MT Bold"/>
            </a:endParaRPr>
          </a:p>
          <a:p>
            <a:r>
              <a:rPr lang="en-US" sz="1200" u="sng" dirty="0" smtClean="0">
                <a:solidFill>
                  <a:srgbClr val="000000"/>
                </a:solidFill>
                <a:latin typeface="Arial Rounded MT Bold"/>
                <a:cs typeface="Arial Rounded MT Bold"/>
              </a:rPr>
              <a:t>Prof. J. </a:t>
            </a:r>
            <a:r>
              <a:rPr lang="en-US" sz="1200" u="sng" dirty="0" err="1" smtClean="0">
                <a:solidFill>
                  <a:srgbClr val="000000"/>
                </a:solidFill>
                <a:latin typeface="Arial Rounded MT Bold"/>
                <a:cs typeface="Arial Rounded MT Bold"/>
              </a:rPr>
              <a:t>D’Hondt</a:t>
            </a:r>
            <a:endParaRPr lang="en-US" sz="1200" u="sng" dirty="0" smtClean="0">
              <a:solidFill>
                <a:srgbClr val="000000"/>
              </a:solidFill>
              <a:latin typeface="Arial Rounded MT Bold"/>
              <a:cs typeface="Arial Rounded MT Bold"/>
            </a:endParaRPr>
          </a:p>
          <a:p>
            <a:r>
              <a:rPr lang="en-US" sz="1200" dirty="0" smtClean="0">
                <a:latin typeface="Arial Rounded MT Bold"/>
                <a:cs typeface="Arial Rounded MT Bold"/>
              </a:rPr>
              <a:t>Prof. S. </a:t>
            </a:r>
            <a:r>
              <a:rPr lang="en-US" sz="1200" dirty="0" err="1" smtClean="0">
                <a:latin typeface="Arial Rounded MT Bold"/>
                <a:cs typeface="Arial Rounded MT Bold"/>
              </a:rPr>
              <a:t>Lowette</a:t>
            </a:r>
            <a:r>
              <a:rPr lang="en-US" sz="1200" dirty="0" smtClean="0">
                <a:latin typeface="Arial Rounded MT Bold"/>
                <a:cs typeface="Arial Rounded MT Bold"/>
              </a:rPr>
              <a:t> </a:t>
            </a:r>
          </a:p>
          <a:p>
            <a:pPr algn="r"/>
            <a:r>
              <a:rPr lang="en-US" sz="1000" dirty="0" smtClean="0">
                <a:latin typeface="Arial Rounded MT Bold"/>
                <a:cs typeface="Arial Rounded MT Bold"/>
              </a:rPr>
              <a:t>(Odysseus 2)</a:t>
            </a: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P. Van Mulders</a:t>
            </a:r>
          </a:p>
          <a:p>
            <a:endParaRPr lang="en-US" sz="10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1100" dirty="0" smtClean="0">
              <a:solidFill>
                <a:srgbClr val="000000"/>
              </a:solidFill>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a:p>
            <a:pPr algn="ctr"/>
            <a:endParaRPr lang="en-US" sz="1200" dirty="0" smtClean="0">
              <a:latin typeface="Arial Rounded MT Bold"/>
              <a:cs typeface="Arial Rounded MT Bold"/>
            </a:endParaRPr>
          </a:p>
        </p:txBody>
      </p:sp>
      <p:sp>
        <p:nvSpPr>
          <p:cNvPr id="23" name="TextBox 22"/>
          <p:cNvSpPr txBox="1"/>
          <p:nvPr/>
        </p:nvSpPr>
        <p:spPr>
          <a:xfrm>
            <a:off x="4671899" y="8997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algn="ctr"/>
            <a:endParaRPr lang="en-US" sz="1400" dirty="0" smtClean="0">
              <a:latin typeface="Arial Rounded MT Bold"/>
              <a:cs typeface="Arial Rounded MT Bold"/>
            </a:endParaRPr>
          </a:p>
          <a:p>
            <a:r>
              <a:rPr lang="en-US" sz="1200" u="sng" dirty="0" smtClean="0">
                <a:latin typeface="Arial Rounded MT Bold"/>
                <a:cs typeface="Arial Rounded MT Bold"/>
              </a:rPr>
              <a:t>Prof. N. van </a:t>
            </a:r>
            <a:r>
              <a:rPr lang="en-US" sz="1200" u="sng" dirty="0" err="1" smtClean="0">
                <a:latin typeface="Arial Rounded MT Bold"/>
                <a:cs typeface="Arial Rounded MT Bold"/>
              </a:rPr>
              <a:t>Eijndhoven</a:t>
            </a:r>
            <a:endParaRPr lang="en-US" sz="1200" u="sng" dirty="0" smtClean="0">
              <a:latin typeface="Arial Rounded MT Bold"/>
              <a:cs typeface="Arial Rounded MT Bold"/>
            </a:endParaRPr>
          </a:p>
          <a:p>
            <a:pPr algn="r"/>
            <a:r>
              <a:rPr lang="en-US" sz="1000" dirty="0" smtClean="0">
                <a:latin typeface="Arial Rounded MT Bold"/>
                <a:cs typeface="Arial Rounded MT Bold"/>
              </a:rPr>
              <a:t>(Odysseus 1)</a:t>
            </a:r>
          </a:p>
          <a:p>
            <a:endParaRPr lang="en-US" sz="1100" dirty="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Part-time:</a:t>
            </a:r>
          </a:p>
          <a:p>
            <a:r>
              <a:rPr lang="en-US" sz="1100" dirty="0" smtClean="0">
                <a:latin typeface="Arial Rounded MT Bold"/>
                <a:cs typeface="Arial Rounded MT Bold"/>
              </a:rPr>
              <a:t>Prof. O. </a:t>
            </a:r>
            <a:r>
              <a:rPr lang="en-US" sz="1100" dirty="0" err="1" smtClean="0">
                <a:latin typeface="Arial Rounded MT Bold"/>
                <a:cs typeface="Arial Rounded MT Bold"/>
              </a:rPr>
              <a:t>Scholten</a:t>
            </a:r>
            <a:endParaRPr lang="en-US" sz="11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endParaRPr lang="en-US" sz="16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200" dirty="0">
              <a:latin typeface="Arial Rounded MT Bold"/>
              <a:cs typeface="Arial Rounded MT Bold"/>
            </a:endParaRPr>
          </a:p>
        </p:txBody>
      </p:sp>
    </p:spTree>
    <p:extLst>
      <p:ext uri="{BB962C8B-B14F-4D97-AF65-F5344CB8AC3E}">
        <p14:creationId xmlns:p14="http://schemas.microsoft.com/office/powerpoint/2010/main" val="2055162165"/>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smtClean="0">
                <a:solidFill>
                  <a:srgbClr val="FF0000"/>
                </a:solidFill>
              </a:rPr>
              <a:t>experiments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 name="TextBox 2"/>
          <p:cNvSpPr txBox="1"/>
          <p:nvPr/>
        </p:nvSpPr>
        <p:spPr>
          <a:xfrm>
            <a:off x="1067419" y="2080536"/>
            <a:ext cx="6972005" cy="954107"/>
          </a:xfrm>
          <a:prstGeom prst="rect">
            <a:avLst/>
          </a:prstGeom>
          <a:noFill/>
        </p:spPr>
        <p:txBody>
          <a:bodyPr wrap="square" rtlCol="0">
            <a:spAutoFit/>
          </a:bodyPr>
          <a:lstStyle/>
          <a:p>
            <a:pPr algn="ctr"/>
            <a:r>
              <a:rPr lang="en-US" sz="2800" b="1" dirty="0" smtClean="0">
                <a:solidFill>
                  <a:srgbClr val="000090"/>
                </a:solidFill>
              </a:rPr>
              <a:t>Some experiments where we are involved in the construction, operation and exploitation.</a:t>
            </a:r>
            <a:endParaRPr lang="en-US" sz="2800" b="1" dirty="0">
              <a:solidFill>
                <a:srgbClr val="000090"/>
              </a:solidFill>
            </a:endParaRPr>
          </a:p>
        </p:txBody>
      </p:sp>
    </p:spTree>
    <p:extLst>
      <p:ext uri="{BB962C8B-B14F-4D97-AF65-F5344CB8AC3E}">
        <p14:creationId xmlns:p14="http://schemas.microsoft.com/office/powerpoint/2010/main" val="2552065327"/>
      </p:ext>
    </p:extLst>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CMS experiment @ CERN</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Rectangle 1"/>
          <p:cNvSpPr/>
          <p:nvPr/>
        </p:nvSpPr>
        <p:spPr>
          <a:xfrm>
            <a:off x="116629" y="842064"/>
            <a:ext cx="8915602" cy="59511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629061" y="918790"/>
            <a:ext cx="5734757" cy="5734757"/>
          </a:xfrm>
          <a:prstGeom prst="rect">
            <a:avLst/>
          </a:prstGeom>
        </p:spPr>
      </p:pic>
      <p:cxnSp>
        <p:nvCxnSpPr>
          <p:cNvPr id="7" name="Straight Arrow Connector 6"/>
          <p:cNvCxnSpPr/>
          <p:nvPr/>
        </p:nvCxnSpPr>
        <p:spPr>
          <a:xfrm>
            <a:off x="7455644" y="1364507"/>
            <a:ext cx="0" cy="4498821"/>
          </a:xfrm>
          <a:prstGeom prst="straightConnector1">
            <a:avLst/>
          </a:prstGeom>
          <a:ln w="38100" cmpd="sng">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85422" y="3183396"/>
            <a:ext cx="646669" cy="369332"/>
          </a:xfrm>
          <a:prstGeom prst="rect">
            <a:avLst/>
          </a:prstGeom>
          <a:noFill/>
        </p:spPr>
        <p:txBody>
          <a:bodyPr wrap="none" rtlCol="0">
            <a:spAutoFit/>
          </a:bodyPr>
          <a:lstStyle/>
          <a:p>
            <a:r>
              <a:rPr lang="en-US" dirty="0" smtClean="0">
                <a:solidFill>
                  <a:srgbClr val="E2ECEF"/>
                </a:solidFill>
              </a:rPr>
              <a:t>15m</a:t>
            </a:r>
            <a:endParaRPr lang="en-US" dirty="0">
              <a:solidFill>
                <a:srgbClr val="E2ECEF"/>
              </a:solidFill>
            </a:endParaRPr>
          </a:p>
        </p:txBody>
      </p:sp>
      <p:pic>
        <p:nvPicPr>
          <p:cNvPr id="4" name="Picture 3"/>
          <p:cNvPicPr>
            <a:picLocks noChangeAspect="1"/>
          </p:cNvPicPr>
          <p:nvPr/>
        </p:nvPicPr>
        <p:blipFill>
          <a:blip r:embed="rId4"/>
          <a:stretch>
            <a:fillRect/>
          </a:stretch>
        </p:blipFill>
        <p:spPr>
          <a:xfrm>
            <a:off x="116629" y="5427840"/>
            <a:ext cx="1387571" cy="1365370"/>
          </a:xfrm>
          <a:prstGeom prst="rect">
            <a:avLst/>
          </a:prstGeom>
        </p:spPr>
      </p:pic>
      <p:sp>
        <p:nvSpPr>
          <p:cNvPr id="9" name="TextBox 8"/>
          <p:cNvSpPr txBox="1"/>
          <p:nvPr/>
        </p:nvSpPr>
        <p:spPr>
          <a:xfrm>
            <a:off x="184577" y="5899295"/>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2013</a:t>
            </a:r>
            <a:endParaRPr lang="en-US" sz="1600" b="1" dirty="0"/>
          </a:p>
        </p:txBody>
      </p:sp>
      <p:pic>
        <p:nvPicPr>
          <p:cNvPr id="11" name="Picture 10"/>
          <p:cNvPicPr>
            <a:picLocks noChangeAspect="1"/>
          </p:cNvPicPr>
          <p:nvPr/>
        </p:nvPicPr>
        <p:blipFill rotWithShape="1">
          <a:blip r:embed="rId5"/>
          <a:srcRect l="30106" t="30866" r="25942" b="34218"/>
          <a:stretch/>
        </p:blipFill>
        <p:spPr>
          <a:xfrm>
            <a:off x="207500" y="3704475"/>
            <a:ext cx="1421562" cy="1470413"/>
          </a:xfrm>
          <a:prstGeom prst="ellipse">
            <a:avLst/>
          </a:prstGeom>
          <a:ln w="57150" cmpd="sng">
            <a:solidFill>
              <a:srgbClr val="FF0000"/>
            </a:solidFill>
          </a:ln>
        </p:spPr>
      </p:pic>
      <p:sp>
        <p:nvSpPr>
          <p:cNvPr id="13" name="TextBox 12"/>
          <p:cNvSpPr txBox="1"/>
          <p:nvPr/>
        </p:nvSpPr>
        <p:spPr>
          <a:xfrm>
            <a:off x="563713" y="4805556"/>
            <a:ext cx="706752" cy="369332"/>
          </a:xfrm>
          <a:prstGeom prst="rect">
            <a:avLst/>
          </a:prstGeom>
          <a:noFill/>
        </p:spPr>
        <p:txBody>
          <a:bodyPr wrap="square" rtlCol="0">
            <a:spAutoFit/>
          </a:bodyPr>
          <a:lstStyle/>
          <a:p>
            <a:r>
              <a:rPr lang="en-US" dirty="0" smtClean="0">
                <a:solidFill>
                  <a:schemeClr val="bg1"/>
                </a:solidFill>
              </a:rPr>
              <a:t>2012</a:t>
            </a:r>
            <a:endParaRPr lang="en-US" dirty="0">
              <a:solidFill>
                <a:schemeClr val="bg1"/>
              </a:solidFill>
            </a:endParaRPr>
          </a:p>
        </p:txBody>
      </p:sp>
    </p:spTree>
    <p:extLst>
      <p:ext uri="{BB962C8B-B14F-4D97-AF65-F5344CB8AC3E}">
        <p14:creationId xmlns:p14="http://schemas.microsoft.com/office/powerpoint/2010/main" val="37811826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CMS experiment @ CERN</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Rectangle 1"/>
          <p:cNvSpPr/>
          <p:nvPr/>
        </p:nvSpPr>
        <p:spPr>
          <a:xfrm>
            <a:off x="116629" y="842064"/>
            <a:ext cx="8915602" cy="5951146"/>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Picture 5"/>
          <p:cNvPicPr>
            <a:picLocks noChangeAspect="1"/>
          </p:cNvPicPr>
          <p:nvPr/>
        </p:nvPicPr>
        <p:blipFill>
          <a:blip r:embed="rId3"/>
          <a:stretch>
            <a:fillRect/>
          </a:stretch>
        </p:blipFill>
        <p:spPr>
          <a:xfrm>
            <a:off x="1629061" y="918790"/>
            <a:ext cx="5734757" cy="5734757"/>
          </a:xfrm>
          <a:prstGeom prst="rect">
            <a:avLst/>
          </a:prstGeom>
        </p:spPr>
      </p:pic>
      <p:cxnSp>
        <p:nvCxnSpPr>
          <p:cNvPr id="7" name="Straight Arrow Connector 6"/>
          <p:cNvCxnSpPr/>
          <p:nvPr/>
        </p:nvCxnSpPr>
        <p:spPr>
          <a:xfrm>
            <a:off x="7455644" y="1364507"/>
            <a:ext cx="0" cy="4498821"/>
          </a:xfrm>
          <a:prstGeom prst="straightConnector1">
            <a:avLst/>
          </a:prstGeom>
          <a:ln w="38100" cmpd="sng">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8" name="TextBox 7"/>
          <p:cNvSpPr txBox="1"/>
          <p:nvPr/>
        </p:nvSpPr>
        <p:spPr>
          <a:xfrm>
            <a:off x="7485422" y="3183396"/>
            <a:ext cx="646669" cy="369332"/>
          </a:xfrm>
          <a:prstGeom prst="rect">
            <a:avLst/>
          </a:prstGeom>
          <a:noFill/>
        </p:spPr>
        <p:txBody>
          <a:bodyPr wrap="none" rtlCol="0">
            <a:spAutoFit/>
          </a:bodyPr>
          <a:lstStyle/>
          <a:p>
            <a:r>
              <a:rPr lang="en-US" dirty="0" smtClean="0">
                <a:solidFill>
                  <a:srgbClr val="E2ECEF"/>
                </a:solidFill>
              </a:rPr>
              <a:t>15m</a:t>
            </a:r>
            <a:endParaRPr lang="en-US" dirty="0">
              <a:solidFill>
                <a:srgbClr val="E2ECEF"/>
              </a:solidFill>
            </a:endParaRPr>
          </a:p>
        </p:txBody>
      </p:sp>
      <p:sp>
        <p:nvSpPr>
          <p:cNvPr id="3" name="Oval 2"/>
          <p:cNvSpPr/>
          <p:nvPr/>
        </p:nvSpPr>
        <p:spPr>
          <a:xfrm>
            <a:off x="4202117" y="3363983"/>
            <a:ext cx="594513" cy="580929"/>
          </a:xfrm>
          <a:prstGeom prst="ellipse">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9" name="Straight Arrow Connector 8"/>
          <p:cNvCxnSpPr>
            <a:stCxn id="3" idx="3"/>
          </p:cNvCxnSpPr>
          <p:nvPr/>
        </p:nvCxnSpPr>
        <p:spPr>
          <a:xfrm flipH="1">
            <a:off x="2445606" y="3859837"/>
            <a:ext cx="1843575" cy="2125081"/>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932298" y="6038958"/>
            <a:ext cx="3634604" cy="523220"/>
          </a:xfrm>
          <a:prstGeom prst="rect">
            <a:avLst/>
          </a:prstGeom>
          <a:noFill/>
        </p:spPr>
        <p:txBody>
          <a:bodyPr wrap="none" rtlCol="0">
            <a:spAutoFit/>
          </a:bodyPr>
          <a:lstStyle/>
          <a:p>
            <a:r>
              <a:rPr lang="en-US" sz="2800" b="1" dirty="0" smtClean="0">
                <a:solidFill>
                  <a:srgbClr val="FF0000"/>
                </a:solidFill>
              </a:rPr>
              <a:t>To be replaced by 2026</a:t>
            </a:r>
            <a:endParaRPr lang="en-US" sz="2800" b="1" dirty="0">
              <a:solidFill>
                <a:srgbClr val="FF0000"/>
              </a:solidFill>
            </a:endParaRPr>
          </a:p>
        </p:txBody>
      </p:sp>
    </p:spTree>
    <p:extLst>
      <p:ext uri="{BB962C8B-B14F-4D97-AF65-F5344CB8AC3E}">
        <p14:creationId xmlns:p14="http://schemas.microsoft.com/office/powerpoint/2010/main" val="3014793927"/>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14" name="TextBox 1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
        <p:nvSpPr>
          <p:cNvPr id="25" name="TextBox 24"/>
          <p:cNvSpPr txBox="1"/>
          <p:nvPr/>
        </p:nvSpPr>
        <p:spPr>
          <a:xfrm>
            <a:off x="4884732" y="3879376"/>
            <a:ext cx="2560180" cy="461665"/>
          </a:xfrm>
          <a:prstGeom prst="rect">
            <a:avLst/>
          </a:prstGeom>
          <a:noFill/>
        </p:spPr>
        <p:txBody>
          <a:bodyPr wrap="square" rtlCol="0">
            <a:spAutoFit/>
          </a:bodyPr>
          <a:lstStyle/>
          <a:p>
            <a:pPr algn="ctr"/>
            <a:r>
              <a:rPr lang="en-US" sz="2400" b="1" dirty="0" smtClean="0">
                <a:solidFill>
                  <a:srgbClr val="000090"/>
                </a:solidFill>
              </a:rPr>
              <a:t>Smallest particles</a:t>
            </a:r>
            <a:endParaRPr lang="en-US" sz="2400" b="1" dirty="0">
              <a:solidFill>
                <a:srgbClr val="000090"/>
              </a:solidFill>
            </a:endParaRPr>
          </a:p>
        </p:txBody>
      </p:sp>
      <p:cxnSp>
        <p:nvCxnSpPr>
          <p:cNvPr id="27" name="Straight Arrow Connector 26"/>
          <p:cNvCxnSpPr/>
          <p:nvPr/>
        </p:nvCxnSpPr>
        <p:spPr>
          <a:xfrm flipV="1">
            <a:off x="7093609" y="3304106"/>
            <a:ext cx="945815" cy="568394"/>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099" y="1106913"/>
            <a:ext cx="3256065" cy="461665"/>
          </a:xfrm>
          <a:prstGeom prst="rect">
            <a:avLst/>
          </a:prstGeom>
          <a:noFill/>
        </p:spPr>
        <p:txBody>
          <a:bodyPr wrap="square" rtlCol="0">
            <a:spAutoFit/>
          </a:bodyPr>
          <a:lstStyle/>
          <a:p>
            <a:pPr algn="ctr"/>
            <a:r>
              <a:rPr lang="en-US" sz="2400" b="1" dirty="0" smtClean="0">
                <a:solidFill>
                  <a:srgbClr val="000090"/>
                </a:solidFill>
              </a:rPr>
              <a:t>Observable universe</a:t>
            </a:r>
            <a:endParaRPr lang="en-US" sz="2400" b="1" dirty="0">
              <a:solidFill>
                <a:srgbClr val="000090"/>
              </a:solidFill>
            </a:endParaRPr>
          </a:p>
        </p:txBody>
      </p:sp>
      <p:cxnSp>
        <p:nvCxnSpPr>
          <p:cNvPr id="31" name="Straight Arrow Connector 30"/>
          <p:cNvCxnSpPr/>
          <p:nvPr/>
        </p:nvCxnSpPr>
        <p:spPr>
          <a:xfrm flipH="1">
            <a:off x="716117" y="1568578"/>
            <a:ext cx="837722" cy="928532"/>
          </a:xfrm>
          <a:prstGeom prst="straightConnector1">
            <a:avLst/>
          </a:prstGeom>
          <a:ln w="28575" cmpd="sng">
            <a:solidFill>
              <a:srgbClr val="000090"/>
            </a:solidFill>
            <a:tailEnd type="arrow"/>
          </a:ln>
        </p:spPr>
        <p:style>
          <a:lnRef idx="2">
            <a:schemeClr val="accent1"/>
          </a:lnRef>
          <a:fillRef idx="0">
            <a:schemeClr val="accent1"/>
          </a:fillRef>
          <a:effectRef idx="1">
            <a:schemeClr val="accent1"/>
          </a:effectRef>
          <a:fontRef idx="minor">
            <a:schemeClr val="tx1"/>
          </a:fontRef>
        </p:style>
      </p:cxnSp>
      <p:sp>
        <p:nvSpPr>
          <p:cNvPr id="6" name="TextBox 5"/>
          <p:cNvSpPr txBox="1"/>
          <p:nvPr/>
        </p:nvSpPr>
        <p:spPr>
          <a:xfrm>
            <a:off x="5393805" y="1291579"/>
            <a:ext cx="3282895" cy="523220"/>
          </a:xfrm>
          <a:prstGeom prst="rect">
            <a:avLst/>
          </a:prstGeom>
          <a:noFill/>
        </p:spPr>
        <p:txBody>
          <a:bodyPr wrap="none" rtlCol="0">
            <a:spAutoFit/>
          </a:bodyPr>
          <a:lstStyle/>
          <a:p>
            <a:r>
              <a:rPr lang="en-US" sz="2800" b="1" dirty="0" smtClean="0">
                <a:solidFill>
                  <a:srgbClr val="FF0000"/>
                </a:solidFill>
              </a:rPr>
              <a:t>Visible with our eyes</a:t>
            </a:r>
            <a:endParaRPr lang="en-US" sz="2800" b="1" dirty="0">
              <a:solidFill>
                <a:srgbClr val="FF0000"/>
              </a:solidFill>
            </a:endParaRPr>
          </a:p>
        </p:txBody>
      </p:sp>
      <p:cxnSp>
        <p:nvCxnSpPr>
          <p:cNvPr id="8" name="Curved Connector 7"/>
          <p:cNvCxnSpPr>
            <a:stCxn id="6" idx="1"/>
          </p:cNvCxnSpPr>
          <p:nvPr/>
        </p:nvCxnSpPr>
        <p:spPr>
          <a:xfrm rot="10800000" flipV="1">
            <a:off x="4604879" y="1553188"/>
            <a:ext cx="788927" cy="897755"/>
          </a:xfrm>
          <a:prstGeom prst="curvedConnector2">
            <a:avLst/>
          </a:prstGeom>
          <a:ln w="3810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6584457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Construct new detector by 2026</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4" name="Picture 3"/>
          <p:cNvPicPr>
            <a:picLocks noChangeAspect="1"/>
          </p:cNvPicPr>
          <p:nvPr/>
        </p:nvPicPr>
        <p:blipFill>
          <a:blip r:embed="rId3"/>
          <a:stretch>
            <a:fillRect/>
          </a:stretch>
        </p:blipFill>
        <p:spPr>
          <a:xfrm>
            <a:off x="499931" y="1025032"/>
            <a:ext cx="8029900" cy="4747605"/>
          </a:xfrm>
          <a:prstGeom prst="rect">
            <a:avLst/>
          </a:prstGeom>
        </p:spPr>
      </p:pic>
      <p:sp>
        <p:nvSpPr>
          <p:cNvPr id="6" name="Snip Same Side Corner Rectangle 5"/>
          <p:cNvSpPr/>
          <p:nvPr/>
        </p:nvSpPr>
        <p:spPr>
          <a:xfrm rot="5400000">
            <a:off x="4381561" y="2448719"/>
            <a:ext cx="3616400" cy="2564341"/>
          </a:xfrm>
          <a:prstGeom prst="snip2SameRect">
            <a:avLst>
              <a:gd name="adj1" fmla="val 33389"/>
              <a:gd name="adj2" fmla="val 0"/>
            </a:avLst>
          </a:prstGeom>
          <a:no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340088" y="1108598"/>
            <a:ext cx="3377622" cy="830997"/>
          </a:xfrm>
          <a:prstGeom prst="rect">
            <a:avLst/>
          </a:prstGeom>
          <a:noFill/>
        </p:spPr>
        <p:txBody>
          <a:bodyPr wrap="none" rtlCol="0">
            <a:spAutoFit/>
          </a:bodyPr>
          <a:lstStyle/>
          <a:p>
            <a:r>
              <a:rPr lang="en-US" sz="2400" b="1" i="1" dirty="0" smtClean="0">
                <a:solidFill>
                  <a:srgbClr val="FF0000"/>
                </a:solidFill>
              </a:rPr>
              <a:t>Belgian project</a:t>
            </a:r>
          </a:p>
          <a:p>
            <a:r>
              <a:rPr lang="en-US" sz="2400" b="1" i="1" dirty="0">
                <a:solidFill>
                  <a:srgbClr val="FF0000"/>
                </a:solidFill>
              </a:rPr>
              <a:t>± 6500 detector </a:t>
            </a:r>
            <a:r>
              <a:rPr lang="en-US" sz="2400" b="1" i="1" dirty="0" smtClean="0">
                <a:solidFill>
                  <a:srgbClr val="FF0000"/>
                </a:solidFill>
              </a:rPr>
              <a:t>modules</a:t>
            </a:r>
            <a:endParaRPr lang="en-US" sz="2400" b="1" i="1" dirty="0">
              <a:solidFill>
                <a:srgbClr val="FF0000"/>
              </a:solidFill>
            </a:endParaRPr>
          </a:p>
        </p:txBody>
      </p:sp>
      <p:sp>
        <p:nvSpPr>
          <p:cNvPr id="8" name="TextBox 7"/>
          <p:cNvSpPr txBox="1"/>
          <p:nvPr/>
        </p:nvSpPr>
        <p:spPr>
          <a:xfrm>
            <a:off x="247334" y="5890347"/>
            <a:ext cx="8687846" cy="830997"/>
          </a:xfrm>
          <a:prstGeom prst="rect">
            <a:avLst/>
          </a:prstGeom>
          <a:solidFill>
            <a:srgbClr val="F2DCDB"/>
          </a:solidFill>
          <a:ln w="38100" cmpd="sng">
            <a:solidFill>
              <a:srgbClr val="660066"/>
            </a:solidFill>
          </a:ln>
        </p:spPr>
        <p:txBody>
          <a:bodyPr wrap="square" rtlCol="0">
            <a:spAutoFit/>
          </a:bodyPr>
          <a:lstStyle/>
          <a:p>
            <a:pPr algn="ctr"/>
            <a:r>
              <a:rPr lang="en-US" sz="2400" b="1" dirty="0" smtClean="0">
                <a:solidFill>
                  <a:srgbClr val="000090"/>
                </a:solidFill>
              </a:rPr>
              <a:t>Jorgen </a:t>
            </a:r>
            <a:r>
              <a:rPr lang="en-US" sz="2400" b="1" dirty="0" err="1" smtClean="0">
                <a:solidFill>
                  <a:srgbClr val="000090"/>
                </a:solidFill>
              </a:rPr>
              <a:t>D’Hondt</a:t>
            </a:r>
            <a:r>
              <a:rPr lang="en-US" sz="2400" b="1" dirty="0" smtClean="0">
                <a:solidFill>
                  <a:srgbClr val="000090"/>
                </a:solidFill>
              </a:rPr>
              <a:t> is PI of this Belgian project with &gt;10M Euro core budget secured, and &gt;5M Euro human resources cost</a:t>
            </a:r>
            <a:endParaRPr lang="en-US" sz="2400" b="1" dirty="0">
              <a:solidFill>
                <a:srgbClr val="000090"/>
              </a:solidFill>
            </a:endParaRPr>
          </a:p>
        </p:txBody>
      </p:sp>
      <p:cxnSp>
        <p:nvCxnSpPr>
          <p:cNvPr id="9" name="Straight Arrow Connector 8"/>
          <p:cNvCxnSpPr/>
          <p:nvPr/>
        </p:nvCxnSpPr>
        <p:spPr>
          <a:xfrm>
            <a:off x="2402292" y="1501160"/>
            <a:ext cx="38359" cy="2795011"/>
          </a:xfrm>
          <a:prstGeom prst="straightConnector1">
            <a:avLst/>
          </a:prstGeom>
          <a:ln w="57150" cmpd="sng">
            <a:solidFill>
              <a:srgbClr val="FF0000"/>
            </a:solidFill>
            <a:headEnd type="arrow" w="lg" len="lg"/>
            <a:tailEnd type="arrow" w="lg" len="lg"/>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620445" y="3330155"/>
            <a:ext cx="820206" cy="461665"/>
          </a:xfrm>
          <a:prstGeom prst="rect">
            <a:avLst/>
          </a:prstGeom>
          <a:noFill/>
        </p:spPr>
        <p:txBody>
          <a:bodyPr wrap="none" rtlCol="0">
            <a:spAutoFit/>
          </a:bodyPr>
          <a:lstStyle/>
          <a:p>
            <a:r>
              <a:rPr lang="en-US" sz="2400" dirty="0" smtClean="0">
                <a:solidFill>
                  <a:srgbClr val="E2ECEF"/>
                </a:solidFill>
              </a:rPr>
              <a:t>2.5m</a:t>
            </a:r>
            <a:endParaRPr lang="en-US" sz="2400" dirty="0">
              <a:solidFill>
                <a:srgbClr val="E2ECEF"/>
              </a:solidFill>
            </a:endParaRPr>
          </a:p>
        </p:txBody>
      </p:sp>
    </p:spTree>
    <p:extLst>
      <p:ext uri="{BB962C8B-B14F-4D97-AF65-F5344CB8AC3E}">
        <p14:creationId xmlns:p14="http://schemas.microsoft.com/office/powerpoint/2010/main" val="2772966168"/>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SoLid</a:t>
            </a:r>
            <a:r>
              <a:rPr lang="en-US" sz="3600" b="1" dirty="0" smtClean="0">
                <a:solidFill>
                  <a:srgbClr val="000090"/>
                </a:solidFill>
              </a:rPr>
              <a:t> experiment @ BR2 reactor</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clrChange>
              <a:clrFrom>
                <a:srgbClr val="FFFFFF"/>
              </a:clrFrom>
              <a:clrTo>
                <a:srgbClr val="FFFFFF">
                  <a:alpha val="0"/>
                </a:srgbClr>
              </a:clrTo>
            </a:clrChange>
          </a:blip>
          <a:stretch>
            <a:fillRect/>
          </a:stretch>
        </p:blipFill>
        <p:spPr>
          <a:xfrm>
            <a:off x="213278" y="945697"/>
            <a:ext cx="4515795" cy="5704647"/>
          </a:xfrm>
          <a:prstGeom prst="rect">
            <a:avLst/>
          </a:prstGeom>
        </p:spPr>
      </p:pic>
      <p:sp>
        <p:nvSpPr>
          <p:cNvPr id="3" name="TextBox 2"/>
          <p:cNvSpPr txBox="1"/>
          <p:nvPr/>
        </p:nvSpPr>
        <p:spPr>
          <a:xfrm>
            <a:off x="1862708" y="1648216"/>
            <a:ext cx="1198916" cy="461665"/>
          </a:xfrm>
          <a:prstGeom prst="rect">
            <a:avLst/>
          </a:prstGeom>
          <a:noFill/>
        </p:spPr>
        <p:txBody>
          <a:bodyPr wrap="none" rtlCol="0">
            <a:spAutoFit/>
          </a:bodyPr>
          <a:lstStyle/>
          <a:p>
            <a:r>
              <a:rPr lang="en-US" sz="2400" dirty="0" smtClean="0"/>
              <a:t>Belgium</a:t>
            </a:r>
            <a:endParaRPr lang="en-US" sz="2400" dirty="0"/>
          </a:p>
        </p:txBody>
      </p:sp>
      <p:pic>
        <p:nvPicPr>
          <p:cNvPr id="4" name="Picture 3"/>
          <p:cNvPicPr>
            <a:picLocks noChangeAspect="1"/>
          </p:cNvPicPr>
          <p:nvPr/>
        </p:nvPicPr>
        <p:blipFill>
          <a:blip r:embed="rId4">
            <a:clrChange>
              <a:clrFrom>
                <a:srgbClr val="FFFFFF"/>
              </a:clrFrom>
              <a:clrTo>
                <a:srgbClr val="FFFFFF">
                  <a:alpha val="0"/>
                </a:srgbClr>
              </a:clrTo>
            </a:clrChange>
          </a:blip>
          <a:stretch>
            <a:fillRect/>
          </a:stretch>
        </p:blipFill>
        <p:spPr>
          <a:xfrm>
            <a:off x="6963750" y="729539"/>
            <a:ext cx="1859349" cy="3093784"/>
          </a:xfrm>
          <a:prstGeom prst="rect">
            <a:avLst/>
          </a:prstGeom>
        </p:spPr>
      </p:pic>
      <p:pic>
        <p:nvPicPr>
          <p:cNvPr id="6" name="Picture 5"/>
          <p:cNvPicPr>
            <a:picLocks noChangeAspect="1"/>
          </p:cNvPicPr>
          <p:nvPr/>
        </p:nvPicPr>
        <p:blipFill>
          <a:blip r:embed="rId5">
            <a:clrChange>
              <a:clrFrom>
                <a:srgbClr val="FFFFFF"/>
              </a:clrFrom>
              <a:clrTo>
                <a:srgbClr val="FFFFFF">
                  <a:alpha val="0"/>
                </a:srgbClr>
              </a:clrTo>
            </a:clrChange>
          </a:blip>
          <a:stretch>
            <a:fillRect/>
          </a:stretch>
        </p:blipFill>
        <p:spPr>
          <a:xfrm>
            <a:off x="5154879" y="3823323"/>
            <a:ext cx="3617741" cy="2713306"/>
          </a:xfrm>
          <a:prstGeom prst="rect">
            <a:avLst/>
          </a:prstGeom>
        </p:spPr>
      </p:pic>
      <p:cxnSp>
        <p:nvCxnSpPr>
          <p:cNvPr id="8" name="Straight Arrow Connector 7"/>
          <p:cNvCxnSpPr/>
          <p:nvPr/>
        </p:nvCxnSpPr>
        <p:spPr>
          <a:xfrm>
            <a:off x="2188885" y="5066240"/>
            <a:ext cx="3364398" cy="499869"/>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flipV="1">
            <a:off x="6391004" y="3215374"/>
            <a:ext cx="1148489" cy="1391528"/>
          </a:xfrm>
          <a:prstGeom prst="straightConnector1">
            <a:avLst/>
          </a:prstGeom>
          <a:ln w="57150" cmpd="sng">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2" name="TextBox 11"/>
          <p:cNvSpPr txBox="1"/>
          <p:nvPr/>
        </p:nvSpPr>
        <p:spPr>
          <a:xfrm>
            <a:off x="5253513" y="1001885"/>
            <a:ext cx="2274982" cy="707886"/>
          </a:xfrm>
          <a:prstGeom prst="rect">
            <a:avLst/>
          </a:prstGeom>
          <a:noFill/>
          <a:ln w="38100" cmpd="sng">
            <a:noFill/>
          </a:ln>
        </p:spPr>
        <p:txBody>
          <a:bodyPr wrap="none" rtlCol="0">
            <a:spAutoFit/>
          </a:bodyPr>
          <a:lstStyle/>
          <a:p>
            <a:pPr algn="ctr"/>
            <a:r>
              <a:rPr lang="en-US" sz="2000" b="1" dirty="0" smtClean="0">
                <a:solidFill>
                  <a:srgbClr val="000090"/>
                </a:solidFill>
              </a:rPr>
              <a:t>12800 cubes</a:t>
            </a:r>
          </a:p>
          <a:p>
            <a:pPr algn="ctr"/>
            <a:r>
              <a:rPr lang="en-US" sz="2000" b="1" dirty="0" smtClean="0">
                <a:solidFill>
                  <a:srgbClr val="000090"/>
                </a:solidFill>
              </a:rPr>
              <a:t>3200 readout fibers</a:t>
            </a:r>
          </a:p>
        </p:txBody>
      </p:sp>
      <p:sp>
        <p:nvSpPr>
          <p:cNvPr id="14" name="TextBox 13"/>
          <p:cNvSpPr txBox="1"/>
          <p:nvPr/>
        </p:nvSpPr>
        <p:spPr>
          <a:xfrm>
            <a:off x="7741246" y="5990503"/>
            <a:ext cx="1198941" cy="707886"/>
          </a:xfrm>
          <a:prstGeom prst="rect">
            <a:avLst/>
          </a:prstGeom>
          <a:noFill/>
        </p:spPr>
        <p:txBody>
          <a:bodyPr wrap="none" rtlCol="0">
            <a:spAutoFit/>
          </a:bodyPr>
          <a:lstStyle/>
          <a:p>
            <a:pPr algn="ctr"/>
            <a:r>
              <a:rPr lang="en-US" sz="2000" b="1" dirty="0" smtClean="0">
                <a:solidFill>
                  <a:srgbClr val="000090"/>
                </a:solidFill>
              </a:rPr>
              <a:t>50 planes</a:t>
            </a:r>
          </a:p>
          <a:p>
            <a:pPr algn="ctr"/>
            <a:r>
              <a:rPr lang="en-US" sz="2000" b="1" dirty="0" smtClean="0">
                <a:solidFill>
                  <a:srgbClr val="000090"/>
                </a:solidFill>
              </a:rPr>
              <a:t>1.5 ton</a:t>
            </a:r>
            <a:endParaRPr lang="en-US" sz="2000" b="1" dirty="0">
              <a:solidFill>
                <a:srgbClr val="000090"/>
              </a:solidFill>
            </a:endParaRPr>
          </a:p>
        </p:txBody>
      </p:sp>
      <p:sp>
        <p:nvSpPr>
          <p:cNvPr id="16" name="TextBox 15"/>
          <p:cNvSpPr txBox="1"/>
          <p:nvPr/>
        </p:nvSpPr>
        <p:spPr>
          <a:xfrm>
            <a:off x="869332" y="2101362"/>
            <a:ext cx="3057247" cy="400110"/>
          </a:xfrm>
          <a:prstGeom prst="rect">
            <a:avLst/>
          </a:prstGeom>
          <a:noFill/>
        </p:spPr>
        <p:txBody>
          <a:bodyPr wrap="none" rtlCol="0">
            <a:spAutoFit/>
          </a:bodyPr>
          <a:lstStyle/>
          <a:p>
            <a:pPr algn="ctr"/>
            <a:r>
              <a:rPr lang="en-US" sz="2000" b="1" dirty="0" smtClean="0">
                <a:solidFill>
                  <a:srgbClr val="000090"/>
                </a:solidFill>
              </a:rPr>
              <a:t>6 to 11m </a:t>
            </a:r>
            <a:r>
              <a:rPr lang="en-US" sz="2000" b="1" dirty="0">
                <a:solidFill>
                  <a:srgbClr val="000090"/>
                </a:solidFill>
              </a:rPr>
              <a:t>from reactor core</a:t>
            </a:r>
          </a:p>
        </p:txBody>
      </p:sp>
      <p:pic>
        <p:nvPicPr>
          <p:cNvPr id="18" name="Picture 17"/>
          <p:cNvPicPr>
            <a:picLocks noChangeAspect="1"/>
          </p:cNvPicPr>
          <p:nvPr/>
        </p:nvPicPr>
        <p:blipFill>
          <a:blip r:embed="rId6"/>
          <a:stretch>
            <a:fillRect/>
          </a:stretch>
        </p:blipFill>
        <p:spPr>
          <a:xfrm>
            <a:off x="5075578" y="2101362"/>
            <a:ext cx="1387571" cy="1365370"/>
          </a:xfrm>
          <a:prstGeom prst="rect">
            <a:avLst/>
          </a:prstGeom>
        </p:spPr>
      </p:pic>
      <p:sp>
        <p:nvSpPr>
          <p:cNvPr id="20" name="TextBox 19"/>
          <p:cNvSpPr txBox="1"/>
          <p:nvPr/>
        </p:nvSpPr>
        <p:spPr>
          <a:xfrm>
            <a:off x="5191176" y="2591479"/>
            <a:ext cx="1159292" cy="830997"/>
          </a:xfrm>
          <a:prstGeom prst="rect">
            <a:avLst/>
          </a:prstGeom>
          <a:noFill/>
        </p:spPr>
        <p:txBody>
          <a:bodyPr wrap="none" rtlCol="0">
            <a:spAutoFit/>
          </a:bodyPr>
          <a:lstStyle/>
          <a:p>
            <a:pPr algn="ctr"/>
            <a:r>
              <a:rPr lang="en-US" sz="1600" b="1" dirty="0"/>
              <a:t>r</a:t>
            </a:r>
            <a:r>
              <a:rPr lang="en-US" sz="1600" b="1" dirty="0" smtClean="0"/>
              <a:t>elated to </a:t>
            </a:r>
          </a:p>
          <a:p>
            <a:pPr algn="ctr"/>
            <a:r>
              <a:rPr lang="en-US" sz="1600" b="1" dirty="0" smtClean="0"/>
              <a:t>Nobel Prize </a:t>
            </a:r>
          </a:p>
          <a:p>
            <a:pPr algn="ctr"/>
            <a:r>
              <a:rPr lang="en-US" sz="1600" b="1" dirty="0"/>
              <a:t>i</a:t>
            </a:r>
            <a:r>
              <a:rPr lang="en-US" sz="1600" b="1" dirty="0" smtClean="0"/>
              <a:t>n 2015</a:t>
            </a:r>
            <a:endParaRPr lang="en-US" sz="1600" b="1" dirty="0"/>
          </a:p>
        </p:txBody>
      </p:sp>
    </p:spTree>
    <p:extLst>
      <p:ext uri="{BB962C8B-B14F-4D97-AF65-F5344CB8AC3E}">
        <p14:creationId xmlns:p14="http://schemas.microsoft.com/office/powerpoint/2010/main" val="945116377"/>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a:t>
            </a:r>
            <a:r>
              <a:rPr lang="en-US" sz="3600" b="1" dirty="0" err="1" smtClean="0">
                <a:solidFill>
                  <a:srgbClr val="000090"/>
                </a:solidFill>
              </a:rPr>
              <a:t>IceCube</a:t>
            </a:r>
            <a:r>
              <a:rPr lang="en-US" sz="3600" b="1" dirty="0" smtClean="0">
                <a:solidFill>
                  <a:srgbClr val="000090"/>
                </a:solidFill>
              </a:rPr>
              <a:t> observatory @ South Pole</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9" name="Picture 8"/>
          <p:cNvPicPr>
            <a:picLocks noChangeAspect="1"/>
          </p:cNvPicPr>
          <p:nvPr/>
        </p:nvPicPr>
        <p:blipFill rotWithShape="1">
          <a:blip r:embed="rId3">
            <a:clrChange>
              <a:clrFrom>
                <a:srgbClr val="FFFFFF"/>
              </a:clrFrom>
              <a:clrTo>
                <a:srgbClr val="FFFFFF">
                  <a:alpha val="0"/>
                </a:srgbClr>
              </a:clrTo>
            </a:clrChange>
          </a:blip>
          <a:srcRect b="2264"/>
          <a:stretch/>
        </p:blipFill>
        <p:spPr>
          <a:xfrm>
            <a:off x="298825" y="1154836"/>
            <a:ext cx="6619126" cy="5613661"/>
          </a:xfrm>
          <a:prstGeom prst="rect">
            <a:avLst/>
          </a:prstGeom>
        </p:spPr>
      </p:pic>
      <p:pic>
        <p:nvPicPr>
          <p:cNvPr id="13" name="Picture 12"/>
          <p:cNvPicPr>
            <a:picLocks noChangeAspect="1"/>
          </p:cNvPicPr>
          <p:nvPr/>
        </p:nvPicPr>
        <p:blipFill>
          <a:blip r:embed="rId4"/>
          <a:stretch>
            <a:fillRect/>
          </a:stretch>
        </p:blipFill>
        <p:spPr>
          <a:xfrm>
            <a:off x="5688399" y="1278246"/>
            <a:ext cx="2999579" cy="2829792"/>
          </a:xfrm>
          <a:prstGeom prst="rect">
            <a:avLst/>
          </a:prstGeom>
        </p:spPr>
      </p:pic>
      <p:sp>
        <p:nvSpPr>
          <p:cNvPr id="17" name="Rectangle 16"/>
          <p:cNvSpPr/>
          <p:nvPr/>
        </p:nvSpPr>
        <p:spPr>
          <a:xfrm>
            <a:off x="4972268" y="2938747"/>
            <a:ext cx="716131" cy="168712"/>
          </a:xfrm>
          <a:prstGeom prst="rect">
            <a:avLst/>
          </a:prstGeom>
          <a:solidFill>
            <a:schemeClr val="accent5">
              <a:lumMod val="20000"/>
              <a:lumOff val="8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rotWithShape="1">
          <a:blip r:embed="rId5"/>
          <a:srcRect l="11176" t="8488" r="67666" b="54088"/>
          <a:stretch/>
        </p:blipFill>
        <p:spPr>
          <a:xfrm>
            <a:off x="6593679" y="4590136"/>
            <a:ext cx="1772072" cy="1763116"/>
          </a:xfrm>
          <a:prstGeom prst="ellipse">
            <a:avLst/>
          </a:prstGeom>
        </p:spPr>
      </p:pic>
    </p:spTree>
    <p:extLst>
      <p:ext uri="{BB962C8B-B14F-4D97-AF65-F5344CB8AC3E}">
        <p14:creationId xmlns:p14="http://schemas.microsoft.com/office/powerpoint/2010/main" val="1735986522"/>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LOFAR observatory @ Netherlands</a:t>
            </a:r>
            <a:endParaRPr lang="en-US" sz="3600" b="1" i="1" dirty="0" smtClean="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a:p>
            <a:pPr algn="ctr"/>
            <a:endParaRPr lang="en-US" sz="14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 name="Picture 1"/>
          <p:cNvPicPr>
            <a:picLocks noChangeAspect="1"/>
          </p:cNvPicPr>
          <p:nvPr/>
        </p:nvPicPr>
        <p:blipFill>
          <a:blip r:embed="rId3"/>
          <a:stretch>
            <a:fillRect/>
          </a:stretch>
        </p:blipFill>
        <p:spPr>
          <a:xfrm>
            <a:off x="221358" y="896360"/>
            <a:ext cx="8682811" cy="4488491"/>
          </a:xfrm>
          <a:prstGeom prst="rect">
            <a:avLst/>
          </a:prstGeom>
        </p:spPr>
      </p:pic>
      <p:sp>
        <p:nvSpPr>
          <p:cNvPr id="3" name="TextBox 2"/>
          <p:cNvSpPr txBox="1"/>
          <p:nvPr/>
        </p:nvSpPr>
        <p:spPr>
          <a:xfrm>
            <a:off x="1626415" y="5546970"/>
            <a:ext cx="3643126" cy="1107996"/>
          </a:xfrm>
          <a:prstGeom prst="rect">
            <a:avLst/>
          </a:prstGeom>
          <a:noFill/>
        </p:spPr>
        <p:txBody>
          <a:bodyPr wrap="square" rtlCol="0">
            <a:spAutoFit/>
          </a:bodyPr>
          <a:lstStyle/>
          <a:p>
            <a:pPr algn="ctr"/>
            <a:r>
              <a:rPr lang="en-US" sz="2200" b="1" dirty="0" smtClean="0">
                <a:solidFill>
                  <a:srgbClr val="000090"/>
                </a:solidFill>
              </a:rPr>
              <a:t>Low Frequency Array for novel </a:t>
            </a:r>
            <a:r>
              <a:rPr lang="en-US" sz="2200" b="1" dirty="0">
                <a:solidFill>
                  <a:srgbClr val="000090"/>
                </a:solidFill>
              </a:rPr>
              <a:t>radio astronomy in the 10-240 MHz range</a:t>
            </a:r>
          </a:p>
        </p:txBody>
      </p:sp>
      <p:pic>
        <p:nvPicPr>
          <p:cNvPr id="4" name="Picture 3"/>
          <p:cNvPicPr>
            <a:picLocks noChangeAspect="1"/>
          </p:cNvPicPr>
          <p:nvPr/>
        </p:nvPicPr>
        <p:blipFill>
          <a:blip r:embed="rId4"/>
          <a:stretch>
            <a:fillRect/>
          </a:stretch>
        </p:blipFill>
        <p:spPr>
          <a:xfrm>
            <a:off x="5445190" y="4100308"/>
            <a:ext cx="3458979" cy="2593421"/>
          </a:xfrm>
          <a:prstGeom prst="rect">
            <a:avLst/>
          </a:prstGeom>
        </p:spPr>
      </p:pic>
      <p:pic>
        <p:nvPicPr>
          <p:cNvPr id="6" name="Picture 5"/>
          <p:cNvPicPr>
            <a:picLocks noChangeAspect="1"/>
          </p:cNvPicPr>
          <p:nvPr/>
        </p:nvPicPr>
        <p:blipFill>
          <a:blip r:embed="rId5"/>
          <a:stretch>
            <a:fillRect/>
          </a:stretch>
        </p:blipFill>
        <p:spPr>
          <a:xfrm>
            <a:off x="222392" y="5482180"/>
            <a:ext cx="1282415" cy="1189440"/>
          </a:xfrm>
          <a:prstGeom prst="rect">
            <a:avLst/>
          </a:prstGeom>
        </p:spPr>
      </p:pic>
    </p:spTree>
    <p:extLst>
      <p:ext uri="{BB962C8B-B14F-4D97-AF65-F5344CB8AC3E}">
        <p14:creationId xmlns:p14="http://schemas.microsoft.com/office/powerpoint/2010/main" val="4231852001"/>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i="1" dirty="0">
                <a:solidFill>
                  <a:srgbClr val="FF0000"/>
                </a:solidFill>
              </a:rPr>
              <a:t>r</a:t>
            </a:r>
            <a:r>
              <a:rPr lang="en-US" sz="3600" b="1" i="1" dirty="0" smtClean="0">
                <a:solidFill>
                  <a:srgbClr val="FF0000"/>
                </a:solidFill>
              </a:rPr>
              <a:t>esearch</a:t>
            </a:r>
            <a:r>
              <a:rPr lang="en-US" sz="3600" b="1" i="1" dirty="0" smtClean="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3568277"/>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olography</a:t>
            </a: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osmology</a:t>
            </a:r>
          </a:p>
          <a:p>
            <a:pPr algn="ctr"/>
            <a:endParaRPr lang="en-US" sz="1400" dirty="0" smtClean="0">
              <a:latin typeface="Arial Rounded MT Bold"/>
              <a:cs typeface="Arial Rounded MT Bold"/>
            </a:endParaRPr>
          </a:p>
          <a:p>
            <a:pPr algn="ctr"/>
            <a:endParaRPr lang="en-US" sz="13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2400" dirty="0" smtClean="0">
              <a:latin typeface="Arial Rounded MT Bold"/>
              <a:cs typeface="Arial Rounded MT Bold"/>
            </a:endParaRPr>
          </a:p>
          <a:p>
            <a:pPr algn="ctr"/>
            <a:endParaRPr lang="en-US" sz="1300" dirty="0">
              <a:latin typeface="Arial Rounded MT Bold"/>
              <a:cs typeface="Arial Rounded MT Bold"/>
            </a:endParaRPr>
          </a:p>
          <a:p>
            <a:pPr algn="ctr"/>
            <a:endParaRPr lang="en-US" sz="1400" dirty="0">
              <a:latin typeface="Arial Rounded MT Bold"/>
              <a:cs typeface="Arial Rounded MT Bold"/>
            </a:endParaRPr>
          </a:p>
        </p:txBody>
      </p:sp>
      <p:sp>
        <p:nvSpPr>
          <p:cNvPr id="18" name="TextBox 17"/>
          <p:cNvSpPr txBox="1"/>
          <p:nvPr/>
        </p:nvSpPr>
        <p:spPr>
          <a:xfrm>
            <a:off x="2562726" y="899796"/>
            <a:ext cx="1972827"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physics</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a:pPr>
            <a:r>
              <a:rPr lang="en-US" sz="1200" dirty="0" smtClean="0">
                <a:solidFill>
                  <a:srgbClr val="000090"/>
                </a:solidFill>
                <a:latin typeface="Arial Rounded MT Bold"/>
                <a:cs typeface="Arial Rounded MT Bold"/>
              </a:rPr>
              <a:t>CMS experiment</a:t>
            </a:r>
          </a:p>
          <a:p>
            <a:pPr marL="90488" indent="-90488">
              <a:buFont typeface="Arial"/>
              <a:buChar char="•"/>
            </a:pPr>
            <a:endParaRPr lang="en-US" sz="1200" dirty="0">
              <a:solidFill>
                <a:srgbClr val="000090"/>
              </a:solidFill>
              <a:latin typeface="Arial Rounded MT Bold"/>
              <a:cs typeface="Arial Rounded MT Bold"/>
            </a:endParaRPr>
          </a:p>
          <a:p>
            <a:pPr marL="228600" indent="-228600">
              <a:buFont typeface="+mj-ea"/>
              <a:buAutoNum type="circleNumDbPlain"/>
            </a:pPr>
            <a:r>
              <a:rPr lang="en-US" sz="1200" dirty="0" err="1" smtClean="0">
                <a:solidFill>
                  <a:srgbClr val="000090"/>
                </a:solidFill>
                <a:latin typeface="Arial Rounded MT Bold"/>
                <a:cs typeface="Arial Rounded MT Bold"/>
              </a:rPr>
              <a:t>SoLid</a:t>
            </a:r>
            <a:r>
              <a:rPr lang="en-US" sz="1200" dirty="0" smtClean="0">
                <a:solidFill>
                  <a:srgbClr val="000090"/>
                </a:solidFill>
                <a:latin typeface="Arial Rounded MT Bold"/>
                <a:cs typeface="Arial Rounded MT Bold"/>
              </a:rPr>
              <a:t> experiment</a:t>
            </a:r>
            <a:endParaRPr lang="en-US" sz="1200" dirty="0">
              <a:solidFill>
                <a:srgbClr val="000090"/>
              </a:solidFill>
              <a:latin typeface="Arial Rounded MT Bold"/>
              <a:cs typeface="Arial Rounded MT Bold"/>
            </a:endParaRPr>
          </a:p>
          <a:p>
            <a:pPr algn="ctr"/>
            <a:endParaRPr lang="en-US" sz="1600" dirty="0">
              <a:latin typeface="Arial Rounded MT Bold"/>
              <a:cs typeface="Arial Rounded MT Bold"/>
            </a:endParaRPr>
          </a:p>
          <a:p>
            <a:pPr algn="ctr"/>
            <a:endParaRPr lang="en-US" sz="2000" dirty="0" smtClean="0">
              <a:latin typeface="Arial Rounded MT Bold"/>
              <a:cs typeface="Arial Rounded MT Bold"/>
            </a:endParaRPr>
          </a:p>
          <a:p>
            <a:pPr algn="ctr"/>
            <a:endParaRPr lang="en-US" sz="2000" dirty="0">
              <a:latin typeface="Arial Rounded MT Bold"/>
              <a:cs typeface="Arial Rounded MT Bold"/>
            </a:endParaRPr>
          </a:p>
        </p:txBody>
      </p:sp>
      <p:sp>
        <p:nvSpPr>
          <p:cNvPr id="19" name="TextBox 18"/>
          <p:cNvSpPr txBox="1"/>
          <p:nvPr/>
        </p:nvSpPr>
        <p:spPr>
          <a:xfrm>
            <a:off x="4671899" y="899796"/>
            <a:ext cx="1917896" cy="3170098"/>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c</a:t>
            </a:r>
            <a:r>
              <a:rPr lang="en-US" sz="1200" dirty="0" smtClean="0">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latin typeface="Arial Rounded MT Bold"/>
                <a:cs typeface="Arial Rounded MT Bold"/>
              </a:rPr>
              <a:t>m</a:t>
            </a:r>
            <a:r>
              <a:rPr lang="en-US" sz="1200" dirty="0" smtClean="0">
                <a:latin typeface="Arial Rounded MT Bold"/>
                <a:cs typeface="Arial Rounded MT Bold"/>
              </a:rPr>
              <a:t>ulti-messenger observations</a:t>
            </a:r>
          </a:p>
          <a:p>
            <a:pPr marL="90488" indent="-90488">
              <a:buFont typeface="Arial"/>
              <a:buChar char="•"/>
            </a:pPr>
            <a:endParaRPr lang="en-US" sz="1200" dirty="0">
              <a:latin typeface="Arial Rounded MT Bold"/>
              <a:cs typeface="Arial Rounded MT Bold"/>
            </a:endParaRPr>
          </a:p>
          <a:p>
            <a:pPr marL="176213" indent="-176213">
              <a:buFont typeface="+mj-ea"/>
              <a:buAutoNum type="circleNumDbPlain" startAt="3"/>
            </a:pPr>
            <a:r>
              <a:rPr lang="en-US" sz="1200" dirty="0" err="1" smtClean="0">
                <a:solidFill>
                  <a:srgbClr val="000090"/>
                </a:solidFill>
                <a:latin typeface="Arial Rounded MT Bold"/>
                <a:cs typeface="Arial Rounded MT Bold"/>
              </a:rPr>
              <a:t>IceCube</a:t>
            </a:r>
            <a:r>
              <a:rPr lang="en-US" sz="1200" dirty="0" smtClean="0">
                <a:solidFill>
                  <a:srgbClr val="000090"/>
                </a:solidFill>
                <a:latin typeface="Arial Rounded MT Bold"/>
                <a:cs typeface="Arial Rounded MT Bold"/>
              </a:rPr>
              <a:t>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ARA observatory</a:t>
            </a:r>
          </a:p>
          <a:p>
            <a:pPr marL="176213" indent="-176213">
              <a:buFont typeface="+mj-ea"/>
              <a:buAutoNum type="circleNumDbPlain" startAt="3"/>
            </a:pPr>
            <a:endParaRPr lang="en-US" sz="1200" dirty="0">
              <a:solidFill>
                <a:srgbClr val="000090"/>
              </a:solidFill>
              <a:latin typeface="Arial Rounded MT Bold"/>
              <a:cs typeface="Arial Rounded MT Bold"/>
            </a:endParaRPr>
          </a:p>
          <a:p>
            <a:pPr marL="176213" indent="-176213">
              <a:buFont typeface="+mj-ea"/>
              <a:buAutoNum type="circleNumDbPlain" startAt="3"/>
            </a:pPr>
            <a:r>
              <a:rPr lang="en-US" sz="1200" dirty="0" smtClean="0">
                <a:solidFill>
                  <a:srgbClr val="000090"/>
                </a:solidFill>
                <a:latin typeface="Arial Rounded MT Bold"/>
                <a:cs typeface="Arial Rounded MT Bold"/>
              </a:rPr>
              <a:t>Auger observatory</a:t>
            </a:r>
          </a:p>
          <a:p>
            <a:pPr algn="ctr"/>
            <a:endParaRPr lang="en-US" sz="800" dirty="0" smtClean="0">
              <a:latin typeface="Arial Rounded MT Bold"/>
              <a:cs typeface="Arial Rounded MT Bold"/>
            </a:endParaRPr>
          </a:p>
        </p:txBody>
      </p:sp>
      <p:sp>
        <p:nvSpPr>
          <p:cNvPr id="20" name="TextBox 19"/>
          <p:cNvSpPr txBox="1"/>
          <p:nvPr/>
        </p:nvSpPr>
        <p:spPr>
          <a:xfrm>
            <a:off x="6729236" y="899796"/>
            <a:ext cx="1917896" cy="317009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r</a:t>
            </a:r>
            <a:r>
              <a:rPr lang="en-US" sz="1200" dirty="0" smtClean="0">
                <a:latin typeface="Arial Rounded MT Bold"/>
                <a:cs typeface="Arial Rounded MT Bold"/>
              </a:rPr>
              <a:t>adio transients</a:t>
            </a:r>
          </a:p>
          <a:p>
            <a:pPr marL="90488" indent="-90488">
              <a:buFont typeface="Arial"/>
              <a:buChar char="•"/>
            </a:pPr>
            <a:r>
              <a:rPr lang="en-US" sz="1200" dirty="0">
                <a:latin typeface="Arial Rounded MT Bold"/>
                <a:cs typeface="Arial Rounded MT Bold"/>
              </a:rPr>
              <a:t>b</a:t>
            </a:r>
            <a:r>
              <a:rPr lang="en-US" sz="1200" dirty="0" smtClean="0">
                <a:latin typeface="Arial Rounded MT Bold"/>
                <a:cs typeface="Arial Rounded MT Bold"/>
              </a:rPr>
              <a:t>inary evolution</a:t>
            </a:r>
          </a:p>
          <a:p>
            <a:pPr marL="90488" indent="-90488">
              <a:buFont typeface="Arial"/>
              <a:buChar char="•"/>
            </a:pPr>
            <a:endParaRPr lang="en-US" sz="1200" dirty="0">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LOFAR observatory</a:t>
            </a:r>
          </a:p>
          <a:p>
            <a:pPr marL="228600" indent="-228600">
              <a:buFont typeface="+mj-ea"/>
              <a:buAutoNum type="circleNumDbPlain" startAt="6"/>
            </a:pPr>
            <a:endParaRPr lang="en-US" sz="1200" dirty="0">
              <a:solidFill>
                <a:srgbClr val="000090"/>
              </a:solidFill>
              <a:latin typeface="Arial Rounded MT Bold"/>
              <a:cs typeface="Arial Rounded MT Bold"/>
            </a:endParaRPr>
          </a:p>
          <a:p>
            <a:pPr marL="228600" indent="-228600">
              <a:buFont typeface="+mj-ea"/>
              <a:buAutoNum type="circleNumDbPlain" startAt="6"/>
            </a:pPr>
            <a:r>
              <a:rPr lang="en-US" sz="1200" dirty="0" smtClean="0">
                <a:solidFill>
                  <a:srgbClr val="000090"/>
                </a:solidFill>
                <a:latin typeface="Arial Rounded MT Bold"/>
                <a:cs typeface="Arial Rounded MT Bold"/>
              </a:rPr>
              <a:t>SKA observatory</a:t>
            </a:r>
            <a:endParaRPr lang="en-US" sz="1400" dirty="0">
              <a:solidFill>
                <a:srgbClr val="00009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2400" dirty="0" smtClean="0">
              <a:latin typeface="Arial Rounded MT Bold"/>
              <a:cs typeface="Arial Rounded MT Bold"/>
            </a:endParaRPr>
          </a:p>
          <a:p>
            <a:pPr algn="ctr"/>
            <a:endParaRPr lang="en-US" sz="1600" dirty="0">
              <a:latin typeface="Arial Rounded MT Bold"/>
              <a:cs typeface="Arial Rounded MT Bold"/>
            </a:endParaRPr>
          </a:p>
        </p:txBody>
      </p:sp>
      <p:sp>
        <p:nvSpPr>
          <p:cNvPr id="2" name="TextBox 1"/>
          <p:cNvSpPr txBox="1"/>
          <p:nvPr/>
        </p:nvSpPr>
        <p:spPr>
          <a:xfrm>
            <a:off x="2055621" y="4318765"/>
            <a:ext cx="1985677" cy="492443"/>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endParaRPr lang="en-US" sz="800" b="1" dirty="0">
              <a:latin typeface="Arial Rounded MT Bold"/>
              <a:cs typeface="Arial Rounded MT Bold"/>
            </a:endParaRPr>
          </a:p>
        </p:txBody>
      </p:sp>
      <p:sp>
        <p:nvSpPr>
          <p:cNvPr id="12" name="TextBox 11"/>
          <p:cNvSpPr txBox="1"/>
          <p:nvPr/>
        </p:nvSpPr>
        <p:spPr>
          <a:xfrm>
            <a:off x="4879048" y="4323787"/>
            <a:ext cx="3211135" cy="461665"/>
          </a:xfrm>
          <a:prstGeom prst="rect">
            <a:avLst/>
          </a:prstGeom>
          <a:noFill/>
        </p:spPr>
        <p:txBody>
          <a:bodyPr wrap="none" rtlCol="0">
            <a:spAutoFit/>
          </a:bodyPr>
          <a:lstStyle/>
          <a:p>
            <a:pPr marL="90488" indent="-90488">
              <a:buFont typeface="Arial"/>
              <a:buChar char="•"/>
            </a:pPr>
            <a:r>
              <a:rPr lang="en-US" sz="1200" dirty="0">
                <a:latin typeface="Arial Rounded MT Bold"/>
                <a:cs typeface="Arial Rounded MT Bold"/>
              </a:rPr>
              <a:t>t</a:t>
            </a:r>
            <a:r>
              <a:rPr lang="en-US" sz="1200" dirty="0" smtClean="0">
                <a:latin typeface="Arial Rounded MT Bold"/>
                <a:cs typeface="Arial Rounded MT Bold"/>
              </a:rPr>
              <a:t>heoretical model building</a:t>
            </a: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relation </a:t>
            </a:r>
            <a:r>
              <a:rPr lang="en-US" sz="1200" dirty="0" smtClean="0">
                <a:latin typeface="Arial Rounded MT Bold"/>
                <a:cs typeface="Arial Rounded MT Bold"/>
              </a:rPr>
              <a:t>between small and large scales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505389" y="5577027"/>
            <a:ext cx="8238153"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International mobility is very large and intrinsic to our field</a:t>
            </a:r>
          </a:p>
          <a:p>
            <a:pPr marL="457200" indent="-457200">
              <a:buSzPct val="75000"/>
              <a:buFont typeface="+mj-ea"/>
              <a:buAutoNum type="circleNumDbPlain"/>
            </a:pPr>
            <a:r>
              <a:rPr lang="en-US" sz="2400" b="1" dirty="0" smtClean="0">
                <a:solidFill>
                  <a:srgbClr val="000090"/>
                </a:solidFill>
              </a:rPr>
              <a:t>Unique range of topics in Belgium, from large to small scales</a:t>
            </a:r>
            <a:endParaRPr lang="en-US" sz="2400" b="1" dirty="0">
              <a:solidFill>
                <a:srgbClr val="000090"/>
              </a:solidFill>
            </a:endParaRPr>
          </a:p>
        </p:txBody>
      </p:sp>
    </p:spTree>
    <p:extLst>
      <p:ext uri="{BB962C8B-B14F-4D97-AF65-F5344CB8AC3E}">
        <p14:creationId xmlns:p14="http://schemas.microsoft.com/office/powerpoint/2010/main" val="757603159"/>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 </a:t>
            </a:r>
            <a:r>
              <a:rPr lang="en-US" sz="3600" b="1" dirty="0" smtClean="0">
                <a:solidFill>
                  <a:srgbClr val="FF0000"/>
                </a:solidFill>
              </a:rPr>
              <a:t>2010</a:t>
            </a:r>
            <a:r>
              <a:rPr lang="en-US" sz="3600" b="1" dirty="0">
                <a:solidFill>
                  <a:srgbClr val="000090"/>
                </a:solidFill>
              </a:rPr>
              <a:t> </a:t>
            </a: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400" b="1" dirty="0">
              <a:solidFill>
                <a:srgbClr val="000000"/>
              </a:solidFill>
            </a:endParaRPr>
          </a:p>
          <a:p>
            <a:pPr algn="ctr"/>
            <a:endParaRPr lang="en-US" sz="1400" b="1" dirty="0" smtClean="0">
              <a:solidFill>
                <a:srgbClr val="000000"/>
              </a:solidFill>
            </a:endParaRPr>
          </a:p>
        </p:txBody>
      </p:sp>
      <p:sp>
        <p:nvSpPr>
          <p:cNvPr id="17" name="TextBox 16"/>
          <p:cNvSpPr txBox="1"/>
          <p:nvPr/>
        </p:nvSpPr>
        <p:spPr>
          <a:xfrm>
            <a:off x="505389"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100" dirty="0">
              <a:latin typeface="Arial Rounded MT Bold"/>
              <a:cs typeface="Arial Rounded MT Bold"/>
            </a:endParaRPr>
          </a:p>
          <a:p>
            <a:endParaRPr lang="en-US" sz="11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1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75685" y="934332"/>
            <a:ext cx="1917896" cy="433195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Particle physics</a:t>
            </a:r>
          </a:p>
          <a:p>
            <a:pPr algn="ctr"/>
            <a:r>
              <a:rPr lang="en-US" dirty="0" smtClean="0">
                <a:latin typeface="Arial Rounded MT Bold"/>
                <a:cs typeface="Arial Rounded MT Bold"/>
              </a:rPr>
              <a:t> </a:t>
            </a:r>
          </a:p>
          <a:p>
            <a:pPr marL="90488" indent="-90488">
              <a:buFont typeface="Arial"/>
              <a:buChar char="•"/>
            </a:pPr>
            <a:r>
              <a:rPr lang="en-US" sz="1200" dirty="0">
                <a:latin typeface="Arial Rounded MT Bold"/>
                <a:cs typeface="Arial Rounded MT Bold"/>
              </a:rPr>
              <a:t>h</a:t>
            </a:r>
            <a:r>
              <a:rPr lang="en-US" sz="1200" dirty="0" smtClean="0">
                <a:latin typeface="Arial Rounded MT Bold"/>
                <a:cs typeface="Arial Rounded MT Bold"/>
              </a:rPr>
              <a:t>igh-energy colliders</a:t>
            </a:r>
          </a:p>
          <a:p>
            <a:endParaRPr lang="en-US" sz="1200" dirty="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J. </a:t>
            </a:r>
            <a:r>
              <a:rPr lang="en-US" sz="1200" dirty="0" err="1" smtClean="0">
                <a:latin typeface="Arial Rounded MT Bold"/>
                <a:cs typeface="Arial Rounded MT Bold"/>
              </a:rPr>
              <a:t>D’Hondt</a:t>
            </a:r>
            <a:endParaRPr lang="en-US" sz="1200" dirty="0" smtClean="0">
              <a:latin typeface="Arial Rounded MT Bold"/>
              <a:cs typeface="Arial Rounded MT Bold"/>
            </a:endParaRPr>
          </a:p>
          <a:p>
            <a:endParaRPr lang="en-US" sz="1200" dirty="0">
              <a:latin typeface="Arial Rounded MT Bold"/>
              <a:cs typeface="Arial Rounded MT Bold"/>
            </a:endParaRPr>
          </a:p>
          <a:p>
            <a:r>
              <a:rPr lang="en-US" sz="1200" dirty="0" smtClean="0">
                <a:latin typeface="Arial Rounded MT Bold"/>
                <a:cs typeface="Arial Rounded MT Bold"/>
              </a:rPr>
              <a:t>Ending FWO positions:</a:t>
            </a:r>
          </a:p>
          <a:p>
            <a:r>
              <a:rPr lang="en-US" sz="1200" dirty="0" smtClean="0">
                <a:latin typeface="Arial Rounded MT Bold"/>
                <a:cs typeface="Arial Rounded MT Bold"/>
              </a:rPr>
              <a:t>Prof. R. </a:t>
            </a:r>
            <a:r>
              <a:rPr lang="en-US" sz="1200" dirty="0" err="1" smtClean="0">
                <a:latin typeface="Arial Rounded MT Bold"/>
                <a:cs typeface="Arial Rounded MT Bold"/>
              </a:rPr>
              <a:t>Roosen</a:t>
            </a:r>
            <a:endParaRPr lang="en-US" sz="1200" dirty="0" smtClean="0">
              <a:latin typeface="Arial Rounded MT Bold"/>
              <a:cs typeface="Arial Rounded MT Bold"/>
            </a:endParaRPr>
          </a:p>
          <a:p>
            <a:r>
              <a:rPr lang="en-US" sz="1200" dirty="0">
                <a:latin typeface="Arial Rounded MT Bold"/>
                <a:cs typeface="Arial Rounded MT Bold"/>
              </a:rPr>
              <a:t>Prof. W. Van </a:t>
            </a:r>
            <a:r>
              <a:rPr lang="en-US" sz="1200" dirty="0" err="1" smtClean="0">
                <a:latin typeface="Arial Rounded MT Bold"/>
                <a:cs typeface="Arial Rounded MT Bold"/>
              </a:rPr>
              <a:t>Doninck</a:t>
            </a:r>
            <a:endParaRPr lang="en-US" sz="1200" dirty="0">
              <a:latin typeface="Arial Rounded MT Bold"/>
              <a:cs typeface="Arial Rounded MT Bold"/>
            </a:endParaRPr>
          </a:p>
          <a:p>
            <a:endParaRPr lang="en-US" sz="1000" dirty="0" smtClean="0">
              <a:latin typeface="Arial Rounded MT Bold"/>
              <a:cs typeface="Arial Rounded MT Bold"/>
            </a:endParaRPr>
          </a:p>
          <a:p>
            <a:endParaRPr lang="en-US" sz="1200" dirty="0" smtClean="0">
              <a:latin typeface="Arial Rounded MT Bold"/>
              <a:cs typeface="Arial Rounded MT Bold"/>
            </a:endParaRPr>
          </a:p>
          <a:p>
            <a:r>
              <a:rPr lang="en-US" sz="1200" dirty="0" smtClean="0">
                <a:latin typeface="Arial Rounded MT Bold"/>
                <a:cs typeface="Arial Rounded MT Bold"/>
              </a:rPr>
              <a:t>Active emeriti:</a:t>
            </a:r>
            <a:endParaRPr lang="en-US" sz="1200" dirty="0">
              <a:latin typeface="Arial Rounded MT Bold"/>
              <a:cs typeface="Arial Rounded MT Bold"/>
            </a:endParaRPr>
          </a:p>
          <a:p>
            <a:r>
              <a:rPr lang="en-US" sz="1100" dirty="0" smtClean="0">
                <a:latin typeface="Arial Rounded MT Bold"/>
                <a:cs typeface="Arial Rounded MT Bold"/>
              </a:rPr>
              <a:t>Prof. S. Tavernier</a:t>
            </a:r>
          </a:p>
          <a:p>
            <a:endParaRPr lang="en-US" sz="1050" dirty="0">
              <a:latin typeface="Arial Rounded MT Bold"/>
              <a:cs typeface="Arial Rounded MT Bold"/>
            </a:endParaRPr>
          </a:p>
          <a:p>
            <a:pPr algn="ctr"/>
            <a:endParaRPr lang="en-US" dirty="0">
              <a:latin typeface="Arial Rounded MT Bold"/>
              <a:cs typeface="Arial Rounded MT Bold"/>
            </a:endParaRPr>
          </a:p>
          <a:p>
            <a:pPr algn="ctr"/>
            <a:endParaRPr lang="en-US" dirty="0">
              <a:latin typeface="Arial Rounded MT Bold"/>
              <a:cs typeface="Arial Rounded MT Bold"/>
            </a:endParaRPr>
          </a:p>
          <a:p>
            <a:pPr algn="ctr"/>
            <a:endParaRPr lang="en-US" sz="1200" dirty="0" smtClean="0">
              <a:latin typeface="Arial Rounded MT Bold"/>
              <a:cs typeface="Arial Rounded MT Bold"/>
            </a:endParaRPr>
          </a:p>
        </p:txBody>
      </p:sp>
      <p:sp>
        <p:nvSpPr>
          <p:cNvPr id="19" name="TextBox 18"/>
          <p:cNvSpPr txBox="1"/>
          <p:nvPr/>
        </p:nvSpPr>
        <p:spPr>
          <a:xfrm>
            <a:off x="4645981" y="934332"/>
            <a:ext cx="1917896" cy="433964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latin typeface="Arial Rounded MT Bold"/>
                <a:cs typeface="Arial Rounded MT Bold"/>
              </a:rPr>
              <a:t>n</a:t>
            </a:r>
            <a:r>
              <a:rPr lang="en-US" sz="1200" dirty="0" smtClean="0">
                <a:latin typeface="Arial Rounded MT Bold"/>
                <a:cs typeface="Arial Rounded MT Bold"/>
              </a:rPr>
              <a:t>eutrino telescope</a:t>
            </a: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r>
              <a:rPr lang="en-US" sz="1200" dirty="0" smtClean="0">
                <a:latin typeface="Arial Rounded MT Bold"/>
                <a:cs typeface="Arial Rounded MT Bold"/>
              </a:rPr>
              <a:t>Prof. De </a:t>
            </a:r>
            <a:r>
              <a:rPr lang="en-US" sz="1200" dirty="0" err="1" smtClean="0">
                <a:latin typeface="Arial Rounded MT Bold"/>
                <a:cs typeface="Arial Rounded MT Bold"/>
              </a:rPr>
              <a:t>Clercq</a:t>
            </a:r>
            <a:endParaRPr lang="en-US" sz="1200" dirty="0" smtClean="0">
              <a:latin typeface="Arial Rounded MT Bold"/>
              <a:cs typeface="Arial Rounded MT Bold"/>
            </a:endParaRPr>
          </a:p>
          <a:p>
            <a:pPr algn="r"/>
            <a:endParaRPr lang="en-US" sz="10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endParaRPr lang="en-US" sz="105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200" dirty="0" smtClean="0">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pic>
        <p:nvPicPr>
          <p:cNvPr id="7" name="Picture 6"/>
          <p:cNvPicPr>
            <a:picLocks noChangeAspect="1"/>
          </p:cNvPicPr>
          <p:nvPr/>
        </p:nvPicPr>
        <p:blipFill>
          <a:blip r:embed="rId2"/>
          <a:stretch>
            <a:fillRect/>
          </a:stretch>
        </p:blipFill>
        <p:spPr>
          <a:xfrm>
            <a:off x="194334" y="136454"/>
            <a:ext cx="1749446" cy="705610"/>
          </a:xfrm>
          <a:prstGeom prst="rect">
            <a:avLst/>
          </a:prstGeom>
        </p:spPr>
      </p:pic>
    </p:spTree>
    <p:extLst>
      <p:ext uri="{BB962C8B-B14F-4D97-AF65-F5344CB8AC3E}">
        <p14:creationId xmlns:p14="http://schemas.microsoft.com/office/powerpoint/2010/main" val="337739225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000090"/>
                </a:solidFill>
              </a:rPr>
              <a:t>                	High-Energy Physics </a:t>
            </a:r>
            <a:r>
              <a:rPr lang="en-US" sz="3200" b="1" dirty="0" smtClean="0">
                <a:solidFill>
                  <a:srgbClr val="000090"/>
                </a:solidFill>
              </a:rPr>
              <a:t>– </a:t>
            </a:r>
            <a:r>
              <a:rPr lang="en-US" sz="3200" b="1" i="1" dirty="0" smtClean="0">
                <a:solidFill>
                  <a:srgbClr val="FF0000"/>
                </a:solidFill>
              </a:rPr>
              <a:t>new since 2010</a:t>
            </a:r>
            <a:r>
              <a:rPr lang="en-US" sz="3200" b="1" i="1" dirty="0">
                <a:solidFill>
                  <a:srgbClr val="000090"/>
                </a:solidFill>
              </a:rPr>
              <a:t> </a:t>
            </a:r>
            <a:endParaRPr lang="en-US" sz="3600" b="1" i="1" dirty="0">
              <a:solidFill>
                <a:srgbClr val="00009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4124206"/>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smtClean="0">
                <a:latin typeface="Arial Rounded MT Bold"/>
                <a:cs typeface="Arial Rounded MT Bold"/>
              </a:rPr>
              <a:t>string theory</a:t>
            </a:r>
          </a:p>
          <a:p>
            <a:pPr marL="90488" indent="-90488">
              <a:buFont typeface="Arial"/>
              <a:buChar char="•"/>
            </a:pPr>
            <a:r>
              <a:rPr lang="en-US" sz="1200" dirty="0">
                <a:solidFill>
                  <a:srgbClr val="FF0000"/>
                </a:solidFill>
                <a:latin typeface="Arial Rounded MT Bold"/>
                <a:cs typeface="Arial Rounded MT Bold"/>
              </a:rPr>
              <a:t>h</a:t>
            </a:r>
            <a:r>
              <a:rPr lang="en-US" sz="1200" dirty="0" smtClean="0">
                <a:solidFill>
                  <a:srgbClr val="FF0000"/>
                </a:solidFill>
                <a:latin typeface="Arial Rounded MT Bold"/>
                <a:cs typeface="Arial Rounded MT Bold"/>
              </a:rPr>
              <a:t>olography</a:t>
            </a:r>
          </a:p>
          <a:p>
            <a:pPr marL="90488" indent="-90488">
              <a:buFont typeface="Arial"/>
              <a:buChar char="•"/>
            </a:pPr>
            <a:r>
              <a:rPr lang="en-US" sz="1200" dirty="0" smtClean="0">
                <a:solidFill>
                  <a:srgbClr val="FF0000"/>
                </a:solidFill>
                <a:latin typeface="Arial Rounded MT Bold"/>
                <a:cs typeface="Arial Rounded MT Bold"/>
              </a:rPr>
              <a:t>cosmology</a:t>
            </a:r>
          </a:p>
          <a:p>
            <a:pPr algn="ctr"/>
            <a:endParaRPr lang="en-US" sz="1400" dirty="0" smtClean="0">
              <a:latin typeface="Arial Rounded MT Bold"/>
              <a:cs typeface="Arial Rounded MT Bold"/>
            </a:endParaRPr>
          </a:p>
          <a:p>
            <a:r>
              <a:rPr lang="en-US" sz="1200" dirty="0" smtClean="0">
                <a:latin typeface="Arial Rounded MT Bold"/>
                <a:cs typeface="Arial Rounded MT Bold"/>
              </a:rPr>
              <a:t>Prof. B. Craps</a:t>
            </a:r>
          </a:p>
          <a:p>
            <a:r>
              <a:rPr lang="en-US" sz="1200" dirty="0" smtClean="0">
                <a:latin typeface="Arial Rounded MT Bold"/>
                <a:cs typeface="Arial Rounded MT Bold"/>
              </a:rPr>
              <a:t>Prof. A. </a:t>
            </a:r>
            <a:r>
              <a:rPr lang="en-US" sz="1200" dirty="0" err="1" smtClean="0">
                <a:latin typeface="Arial Rounded MT Bold"/>
                <a:cs typeface="Arial Rounded MT Bold"/>
              </a:rPr>
              <a:t>Sevrin</a:t>
            </a:r>
            <a:endParaRPr lang="en-US" sz="1200" dirty="0" smtClean="0">
              <a:latin typeface="Arial Rounded MT Bold"/>
              <a:cs typeface="Arial Rounded MT Bold"/>
            </a:endParaRPr>
          </a:p>
          <a:p>
            <a:endParaRPr lang="en-US" sz="1200" dirty="0" smtClean="0">
              <a:latin typeface="Arial Rounded MT Bold"/>
              <a:cs typeface="Arial Rounded MT Bold"/>
            </a:endParaRPr>
          </a:p>
          <a:p>
            <a:endParaRPr lang="en-US" sz="1100" dirty="0" smtClean="0">
              <a:latin typeface="Arial Rounded MT Bold"/>
              <a:cs typeface="Arial Rounded MT Bold"/>
            </a:endParaRPr>
          </a:p>
          <a:p>
            <a:endParaRPr lang="en-US" sz="10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V. </a:t>
            </a:r>
            <a:r>
              <a:rPr lang="en-US" sz="1100" dirty="0" err="1" smtClean="0">
                <a:solidFill>
                  <a:srgbClr val="FF0000"/>
                </a:solidFill>
                <a:latin typeface="Arial Rounded MT Bold"/>
                <a:cs typeface="Arial Rounded MT Bold"/>
              </a:rPr>
              <a:t>Balasubramanian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Evnin</a:t>
            </a:r>
            <a:endParaRPr lang="en-US" sz="1100" dirty="0" smtClean="0">
              <a:solidFill>
                <a:srgbClr val="FF0000"/>
              </a:solidFill>
              <a:latin typeface="Arial Rounded MT Bold"/>
              <a:cs typeface="Arial Rounded MT Bold"/>
            </a:endParaRPr>
          </a:p>
          <a:p>
            <a:r>
              <a:rPr lang="en-US" sz="1100" dirty="0">
                <a:solidFill>
                  <a:srgbClr val="FF0000"/>
                </a:solidFill>
                <a:latin typeface="Arial Rounded MT Bold"/>
                <a:cs typeface="Arial Rounded MT Bold"/>
              </a:rPr>
              <a:t>Prof. L. Lopez </a:t>
            </a:r>
            <a:r>
              <a:rPr lang="en-US" sz="1100" dirty="0" err="1" smtClean="0">
                <a:solidFill>
                  <a:srgbClr val="FF0000"/>
                </a:solidFill>
                <a:latin typeface="Arial Rounded MT Bold"/>
                <a:cs typeface="Arial Rounded MT Bold"/>
              </a:rPr>
              <a:t>Honorez</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D. Thompson</a:t>
            </a:r>
            <a:endParaRPr lang="en-US" sz="14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300" dirty="0">
              <a:latin typeface="Arial Rounded MT Bold"/>
              <a:cs typeface="Arial Rounded MT Bold"/>
            </a:endParaRPr>
          </a:p>
          <a:p>
            <a:pPr algn="ctr"/>
            <a:endParaRPr lang="en-US" sz="300" dirty="0" smtClean="0">
              <a:latin typeface="Arial Rounded MT Bold"/>
              <a:cs typeface="Arial Rounded MT Bold"/>
            </a:endParaRPr>
          </a:p>
          <a:p>
            <a:pPr algn="ctr"/>
            <a:endParaRPr lang="en-US" sz="1200" dirty="0">
              <a:latin typeface="Arial Rounded MT Bold"/>
              <a:cs typeface="Arial Rounded MT Bold"/>
            </a:endParaRPr>
          </a:p>
        </p:txBody>
      </p:sp>
      <p:sp>
        <p:nvSpPr>
          <p:cNvPr id="18" name="TextBox 17"/>
          <p:cNvSpPr txBox="1"/>
          <p:nvPr/>
        </p:nvSpPr>
        <p:spPr>
          <a:xfrm>
            <a:off x="2562726" y="899796"/>
            <a:ext cx="1972827" cy="41088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a:solidFill>
                  <a:srgbClr val="000000"/>
                </a:solidFill>
                <a:latin typeface="Arial Rounded MT Bold"/>
                <a:cs typeface="Arial Rounded MT Bold"/>
              </a:rPr>
              <a:t>h</a:t>
            </a:r>
            <a:r>
              <a:rPr lang="en-US" sz="1200" dirty="0" smtClean="0">
                <a:solidFill>
                  <a:srgbClr val="000000"/>
                </a:solidFill>
                <a:latin typeface="Arial Rounded MT Bold"/>
                <a:cs typeface="Arial Rounded MT Bold"/>
              </a:rPr>
              <a:t>igh-energy colliders</a:t>
            </a:r>
          </a:p>
          <a:p>
            <a:pPr marL="90488" indent="-90488">
              <a:buFont typeface="Arial"/>
              <a:buChar char="•"/>
            </a:pPr>
            <a:r>
              <a:rPr lang="en-US" sz="1200" dirty="0">
                <a:solidFill>
                  <a:srgbClr val="FF0000"/>
                </a:solidFill>
                <a:latin typeface="Arial Rounded MT Bold"/>
                <a:cs typeface="Arial Rounded MT Bold"/>
              </a:rPr>
              <a:t>n</a:t>
            </a:r>
            <a:r>
              <a:rPr lang="en-US" sz="1200" dirty="0" smtClean="0">
                <a:solidFill>
                  <a:srgbClr val="FF0000"/>
                </a:solidFill>
                <a:latin typeface="Arial Rounded MT Bold"/>
                <a:cs typeface="Arial Rounded MT Bold"/>
              </a:rPr>
              <a:t>eutrino physics</a:t>
            </a:r>
            <a:endParaRPr lang="en-US" sz="1200" dirty="0">
              <a:solidFill>
                <a:srgbClr val="FF0000"/>
              </a:solidFill>
              <a:latin typeface="Arial Rounded MT Bold"/>
              <a:cs typeface="Arial Rounded MT Bold"/>
            </a:endParaRPr>
          </a:p>
          <a:p>
            <a:pPr algn="ctr"/>
            <a:endParaRPr lang="en-US" sz="1400" dirty="0" smtClean="0">
              <a:solidFill>
                <a:srgbClr val="000000"/>
              </a:solidFill>
              <a:latin typeface="Arial Rounded MT Bold"/>
              <a:cs typeface="Arial Rounded MT Bold"/>
            </a:endParaRPr>
          </a:p>
          <a:p>
            <a:r>
              <a:rPr lang="en-US" sz="1200" dirty="0">
                <a:solidFill>
                  <a:srgbClr val="FF0000"/>
                </a:solidFill>
                <a:latin typeface="Arial Rounded MT Bold"/>
                <a:cs typeface="Arial Rounded MT Bold"/>
              </a:rPr>
              <a:t>Prof. F. </a:t>
            </a:r>
            <a:r>
              <a:rPr lang="en-US" sz="1200" dirty="0" err="1" smtClean="0">
                <a:solidFill>
                  <a:srgbClr val="FF0000"/>
                </a:solidFill>
                <a:latin typeface="Arial Rounded MT Bold"/>
                <a:cs typeface="Arial Rounded MT Bold"/>
              </a:rPr>
              <a:t>Blekman</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endParaRPr lang="en-US" sz="1000" dirty="0">
              <a:solidFill>
                <a:srgbClr val="FF0000"/>
              </a:solidFill>
              <a:latin typeface="Arial Rounded MT Bold"/>
              <a:cs typeface="Arial Rounded MT Bold"/>
            </a:endParaRPr>
          </a:p>
          <a:p>
            <a:r>
              <a:rPr lang="en-US" sz="1200" dirty="0" smtClean="0">
                <a:solidFill>
                  <a:srgbClr val="000000"/>
                </a:solidFill>
                <a:latin typeface="Arial Rounded MT Bold"/>
                <a:cs typeface="Arial Rounded MT Bold"/>
              </a:rPr>
              <a:t>Prof. J. </a:t>
            </a:r>
            <a:r>
              <a:rPr lang="en-US" sz="1200" dirty="0" err="1" smtClean="0">
                <a:solidFill>
                  <a:srgbClr val="000000"/>
                </a:solidFill>
                <a:latin typeface="Arial Rounded MT Bold"/>
                <a:cs typeface="Arial Rounded MT Bold"/>
              </a:rPr>
              <a:t>D’Hondt</a:t>
            </a:r>
            <a:endParaRPr lang="en-US" sz="12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Lowette</a:t>
            </a:r>
            <a:r>
              <a:rPr lang="en-US" sz="1200" dirty="0" smtClean="0">
                <a:solidFill>
                  <a:srgbClr val="FF0000"/>
                </a:solidFill>
                <a:latin typeface="Arial Rounded MT Bold"/>
                <a:cs typeface="Arial Rounded MT Bold"/>
              </a:rPr>
              <a:t> </a:t>
            </a:r>
          </a:p>
          <a:p>
            <a:pPr algn="r"/>
            <a:r>
              <a:rPr lang="en-US" sz="1000" dirty="0" smtClean="0">
                <a:solidFill>
                  <a:srgbClr val="FF0000"/>
                </a:solidFill>
                <a:latin typeface="Arial Rounded MT Bold"/>
                <a:cs typeface="Arial Rounded MT Bold"/>
              </a:rPr>
              <a:t>(Odysseus 2)</a:t>
            </a:r>
          </a:p>
          <a:p>
            <a:endParaRPr lang="en-US" sz="1200" dirty="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P. Van Mulders</a:t>
            </a:r>
          </a:p>
          <a:p>
            <a:endParaRPr lang="en-US" sz="10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S. Tavernier</a:t>
            </a:r>
          </a:p>
          <a:p>
            <a:r>
              <a:rPr lang="en-US" sz="1100" dirty="0" smtClean="0">
                <a:solidFill>
                  <a:srgbClr val="000000"/>
                </a:solidFill>
                <a:latin typeface="Arial Rounded MT Bold"/>
                <a:cs typeface="Arial Rounded MT Bold"/>
              </a:rPr>
              <a:t>Prof. W. Van </a:t>
            </a:r>
            <a:r>
              <a:rPr lang="en-US" sz="1100" dirty="0" err="1" smtClean="0">
                <a:solidFill>
                  <a:srgbClr val="000000"/>
                </a:solidFill>
                <a:latin typeface="Arial Rounded MT Bold"/>
                <a:cs typeface="Arial Rounded MT Bold"/>
              </a:rPr>
              <a:t>Doninck</a:t>
            </a:r>
            <a:endParaRPr lang="en-US" sz="2000" dirty="0">
              <a:latin typeface="Arial Rounded MT Bold"/>
              <a:cs typeface="Arial Rounded MT Bold"/>
            </a:endParaRPr>
          </a:p>
          <a:p>
            <a:pPr algn="ctr"/>
            <a:endParaRPr lang="en-US" sz="1600" dirty="0" smtClean="0">
              <a:latin typeface="Arial Rounded MT Bold"/>
              <a:cs typeface="Arial Rounded MT Bold"/>
            </a:endParaRPr>
          </a:p>
        </p:txBody>
      </p:sp>
      <p:sp>
        <p:nvSpPr>
          <p:cNvPr id="19" name="TextBox 18"/>
          <p:cNvSpPr txBox="1"/>
          <p:nvPr/>
        </p:nvSpPr>
        <p:spPr>
          <a:xfrm>
            <a:off x="4671899" y="899796"/>
            <a:ext cx="1917896" cy="4124205"/>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c</a:t>
            </a:r>
            <a:r>
              <a:rPr lang="en-US" sz="1200" dirty="0" smtClean="0">
                <a:solidFill>
                  <a:srgbClr val="FF0000"/>
                </a:solidFill>
                <a:latin typeface="Arial Rounded MT Bold"/>
                <a:cs typeface="Arial Rounded MT Bold"/>
              </a:rPr>
              <a:t>osmic neutrinos</a:t>
            </a:r>
          </a:p>
          <a:p>
            <a:pPr marL="90488" indent="-90488">
              <a:buFont typeface="Arial"/>
              <a:buChar char="•"/>
            </a:pPr>
            <a:r>
              <a:rPr lang="en-US" sz="1200" dirty="0">
                <a:latin typeface="Arial Rounded MT Bold"/>
                <a:cs typeface="Arial Rounded MT Bold"/>
              </a:rPr>
              <a:t>d</a:t>
            </a:r>
            <a:r>
              <a:rPr lang="en-US" sz="1200" dirty="0" smtClean="0">
                <a:latin typeface="Arial Rounded MT Bold"/>
                <a:cs typeface="Arial Rounded MT Bold"/>
              </a:rPr>
              <a:t>ark matter</a:t>
            </a:r>
          </a:p>
          <a:p>
            <a:pPr marL="90488" indent="-90488">
              <a:buFont typeface="Arial"/>
              <a:buChar char="•"/>
            </a:pPr>
            <a:r>
              <a:rPr lang="en-US" sz="1200" dirty="0">
                <a:solidFill>
                  <a:srgbClr val="FF0000"/>
                </a:solidFill>
                <a:latin typeface="Arial Rounded MT Bold"/>
                <a:cs typeface="Arial Rounded MT Bold"/>
              </a:rPr>
              <a:t>m</a:t>
            </a:r>
            <a:r>
              <a:rPr lang="en-US" sz="1200" dirty="0" smtClean="0">
                <a:solidFill>
                  <a:srgbClr val="FF0000"/>
                </a:solidFill>
                <a:latin typeface="Arial Rounded MT Bold"/>
                <a:cs typeface="Arial Rounded MT Bold"/>
              </a:rPr>
              <a:t>ulti-messenger observations</a:t>
            </a:r>
          </a:p>
          <a:p>
            <a:pPr algn="ctr"/>
            <a:endParaRPr lang="en-US" sz="14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Prof. N. van </a:t>
            </a:r>
            <a:r>
              <a:rPr lang="en-US" sz="1200" dirty="0" err="1" smtClean="0">
                <a:solidFill>
                  <a:srgbClr val="FF0000"/>
                </a:solidFill>
                <a:latin typeface="Arial Rounded MT Bold"/>
                <a:cs typeface="Arial Rounded MT Bold"/>
              </a:rPr>
              <a:t>Eijndhoven</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(Odysseus 1)</a:t>
            </a:r>
          </a:p>
          <a:p>
            <a:endParaRPr lang="en-US" sz="1100" dirty="0">
              <a:solidFill>
                <a:srgbClr val="000000"/>
              </a:solidFill>
              <a:latin typeface="Arial Rounded MT Bold"/>
              <a:cs typeface="Arial Rounded MT Bold"/>
            </a:endParaRPr>
          </a:p>
          <a:p>
            <a:endParaRPr lang="en-US" sz="1100" dirty="0" smtClean="0">
              <a:solidFill>
                <a:srgbClr val="000000"/>
              </a:solidFill>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smtClean="0">
                <a:solidFill>
                  <a:srgbClr val="FF0000"/>
                </a:solidFill>
                <a:latin typeface="Arial Rounded MT Bold"/>
                <a:cs typeface="Arial Rounded MT Bold"/>
              </a:rPr>
              <a:t>Prof. O. </a:t>
            </a:r>
            <a:r>
              <a:rPr lang="en-US" sz="1100" dirty="0" err="1" smtClean="0">
                <a:solidFill>
                  <a:srgbClr val="FF0000"/>
                </a:solidFill>
                <a:latin typeface="Arial Rounded MT Bold"/>
                <a:cs typeface="Arial Rounded MT Bold"/>
              </a:rPr>
              <a:t>Scholten</a:t>
            </a:r>
            <a:endParaRPr lang="en-US" sz="1100" dirty="0" smtClean="0">
              <a:solidFill>
                <a:srgbClr val="FF0000"/>
              </a:solidFill>
              <a:latin typeface="Arial Rounded MT Bold"/>
              <a:cs typeface="Arial Rounded MT Bold"/>
            </a:endParaRPr>
          </a:p>
          <a:p>
            <a:endParaRPr lang="en-US" sz="1200" dirty="0" smtClean="0">
              <a:solidFill>
                <a:srgbClr val="000000"/>
              </a:solidFill>
              <a:latin typeface="Arial Rounded MT Bold"/>
              <a:cs typeface="Arial Rounded MT Bold"/>
            </a:endParaRPr>
          </a:p>
          <a:p>
            <a:r>
              <a:rPr lang="en-US" sz="1200" dirty="0" smtClean="0">
                <a:solidFill>
                  <a:srgbClr val="000000"/>
                </a:solidFill>
                <a:latin typeface="Arial Rounded MT Bold"/>
                <a:cs typeface="Arial Rounded MT Bold"/>
              </a:rPr>
              <a:t>Active emeriti:</a:t>
            </a:r>
          </a:p>
          <a:p>
            <a:r>
              <a:rPr lang="en-US" sz="1100" dirty="0" smtClean="0">
                <a:solidFill>
                  <a:srgbClr val="000000"/>
                </a:solidFill>
                <a:latin typeface="Arial Rounded MT Bold"/>
                <a:cs typeface="Arial Rounded MT Bold"/>
              </a:rPr>
              <a:t>Prof. C. De </a:t>
            </a:r>
            <a:r>
              <a:rPr lang="en-US" sz="1100" dirty="0" err="1" smtClean="0">
                <a:solidFill>
                  <a:srgbClr val="000000"/>
                </a:solidFill>
                <a:latin typeface="Arial Rounded MT Bold"/>
                <a:cs typeface="Arial Rounded MT Bold"/>
              </a:rPr>
              <a:t>Clercq</a:t>
            </a:r>
            <a:endParaRPr lang="en-US" sz="1100" dirty="0" smtClean="0">
              <a:solidFill>
                <a:srgbClr val="000000"/>
              </a:solidFill>
              <a:latin typeface="Arial Rounded MT Bold"/>
              <a:cs typeface="Arial Rounded MT Bold"/>
            </a:endParaRPr>
          </a:p>
          <a:p>
            <a:pPr algn="ctr"/>
            <a:endParaRPr lang="en-US" sz="1400" dirty="0" smtClean="0">
              <a:latin typeface="Arial Rounded MT Bold"/>
              <a:cs typeface="Arial Rounded MT Bold"/>
            </a:endParaRPr>
          </a:p>
          <a:p>
            <a:pPr algn="ctr"/>
            <a:endParaRPr lang="en-US" sz="1200" dirty="0">
              <a:latin typeface="Arial Rounded MT Bold"/>
              <a:cs typeface="Arial Rounded MT Bold"/>
            </a:endParaRPr>
          </a:p>
        </p:txBody>
      </p:sp>
      <p:sp>
        <p:nvSpPr>
          <p:cNvPr id="20" name="TextBox 19"/>
          <p:cNvSpPr txBox="1"/>
          <p:nvPr/>
        </p:nvSpPr>
        <p:spPr>
          <a:xfrm>
            <a:off x="6729236" y="899796"/>
            <a:ext cx="1917896" cy="41395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FF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FF0000"/>
                </a:solidFill>
                <a:latin typeface="Arial Rounded MT Bold"/>
                <a:cs typeface="Arial Rounded MT Bold"/>
              </a:rPr>
              <a:t>r</a:t>
            </a:r>
            <a:r>
              <a:rPr lang="en-US" sz="1200" dirty="0" smtClean="0">
                <a:solidFill>
                  <a:srgbClr val="FF0000"/>
                </a:solidFill>
                <a:latin typeface="Arial Rounded MT Bold"/>
                <a:cs typeface="Arial Rounded MT Bold"/>
              </a:rPr>
              <a:t>adio transients</a:t>
            </a:r>
          </a:p>
          <a:p>
            <a:pPr marL="90488" indent="-90488">
              <a:buFont typeface="Arial"/>
              <a:buChar char="•"/>
            </a:pPr>
            <a:r>
              <a:rPr lang="en-US" sz="1200" dirty="0">
                <a:solidFill>
                  <a:srgbClr val="FF0000"/>
                </a:solidFill>
                <a:latin typeface="Arial Rounded MT Bold"/>
                <a:cs typeface="Arial Rounded MT Bold"/>
              </a:rPr>
              <a:t>b</a:t>
            </a:r>
            <a:r>
              <a:rPr lang="en-US" sz="1200" dirty="0" smtClean="0">
                <a:solidFill>
                  <a:srgbClr val="FF0000"/>
                </a:solidFill>
                <a:latin typeface="Arial Rounded MT Bold"/>
                <a:cs typeface="Arial Rounded MT Bold"/>
              </a:rPr>
              <a:t>inary evolution</a:t>
            </a:r>
          </a:p>
          <a:p>
            <a:pPr algn="ctr"/>
            <a:endParaRPr lang="en-US" sz="1400" dirty="0">
              <a:latin typeface="Arial Rounded MT Bold"/>
              <a:cs typeface="Arial Rounded MT Bold"/>
            </a:endParaRPr>
          </a:p>
          <a:p>
            <a:r>
              <a:rPr lang="en-US" sz="1200" dirty="0" smtClean="0">
                <a:solidFill>
                  <a:srgbClr val="FF0000"/>
                </a:solidFill>
                <a:latin typeface="Arial Rounded MT Bold"/>
                <a:cs typeface="Arial Rounded MT Bold"/>
              </a:rPr>
              <a:t>Prof. S. </a:t>
            </a:r>
            <a:r>
              <a:rPr lang="en-US" sz="1200" dirty="0" err="1" smtClean="0">
                <a:solidFill>
                  <a:srgbClr val="FF0000"/>
                </a:solidFill>
                <a:latin typeface="Arial Rounded MT Bold"/>
                <a:cs typeface="Arial Rounded MT Bold"/>
              </a:rPr>
              <a:t>Buitink</a:t>
            </a:r>
            <a:endParaRPr lang="en-US" sz="1200" dirty="0" smtClean="0">
              <a:solidFill>
                <a:srgbClr val="FF0000"/>
              </a:solidFill>
              <a:latin typeface="Arial Rounded MT Bold"/>
              <a:cs typeface="Arial Rounded MT Bold"/>
            </a:endParaRPr>
          </a:p>
          <a:p>
            <a:pPr algn="r"/>
            <a:r>
              <a:rPr lang="en-US" sz="1000" dirty="0" smtClean="0">
                <a:solidFill>
                  <a:srgbClr val="FF0000"/>
                </a:solidFill>
                <a:latin typeface="Arial Rounded MT Bold"/>
                <a:cs typeface="Arial Rounded MT Bold"/>
              </a:rPr>
              <a:t>(ERC Starting Grant)</a:t>
            </a:r>
          </a:p>
          <a:p>
            <a:endParaRPr lang="en-US" sz="1200" dirty="0">
              <a:latin typeface="Arial Rounded MT Bold"/>
              <a:cs typeface="Arial Rounded MT Bold"/>
            </a:endParaRPr>
          </a:p>
          <a:p>
            <a:endParaRPr lang="en-US" sz="1200" dirty="0" smtClean="0">
              <a:latin typeface="Arial Rounded MT Bold"/>
              <a:cs typeface="Arial Rounded MT Bold"/>
            </a:endParaRPr>
          </a:p>
          <a:p>
            <a:endParaRPr lang="en-US" sz="1200" dirty="0">
              <a:latin typeface="Arial Rounded MT Bold"/>
              <a:cs typeface="Arial Rounded MT Bold"/>
            </a:endParaRPr>
          </a:p>
          <a:p>
            <a:endParaRPr lang="en-US" sz="1200" dirty="0">
              <a:latin typeface="Arial Rounded MT Bold"/>
              <a:cs typeface="Arial Rounded MT Bold"/>
            </a:endParaRPr>
          </a:p>
          <a:p>
            <a:r>
              <a:rPr lang="en-US" sz="1200" dirty="0" smtClean="0">
                <a:solidFill>
                  <a:srgbClr val="FF0000"/>
                </a:solidFill>
                <a:latin typeface="Arial Rounded MT Bold"/>
                <a:cs typeface="Arial Rounded MT Bold"/>
              </a:rPr>
              <a:t>Part-time:</a:t>
            </a:r>
          </a:p>
          <a:p>
            <a:r>
              <a:rPr lang="en-US" sz="1100" dirty="0">
                <a:solidFill>
                  <a:srgbClr val="FF0000"/>
                </a:solidFill>
                <a:latin typeface="Arial Rounded MT Bold"/>
                <a:cs typeface="Arial Rounded MT Bold"/>
              </a:rPr>
              <a:t>Prof. J. </a:t>
            </a:r>
            <a:r>
              <a:rPr lang="en-US" sz="1100" dirty="0" err="1">
                <a:solidFill>
                  <a:srgbClr val="FF0000"/>
                </a:solidFill>
                <a:latin typeface="Arial Rounded MT Bold"/>
                <a:cs typeface="Arial Rounded MT Bold"/>
              </a:rPr>
              <a:t>Blommaert</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G. Gentile</a:t>
            </a:r>
          </a:p>
          <a:p>
            <a:pPr algn="ctr"/>
            <a:endParaRPr lang="en-US" sz="1200" dirty="0" smtClean="0">
              <a:latin typeface="Arial Rounded MT Bold"/>
              <a:cs typeface="Arial Rounded MT Bold"/>
            </a:endParaRPr>
          </a:p>
          <a:p>
            <a:r>
              <a:rPr lang="en-US" sz="1200" dirty="0" smtClean="0">
                <a:latin typeface="Arial Rounded MT Bold"/>
                <a:cs typeface="Arial Rounded MT Bold"/>
              </a:rPr>
              <a:t>Guest professor:</a:t>
            </a:r>
            <a:endParaRPr lang="en-US" sz="1200" dirty="0">
              <a:latin typeface="Arial Rounded MT Bold"/>
              <a:cs typeface="Arial Rounded MT Bold"/>
            </a:endParaRPr>
          </a:p>
          <a:p>
            <a:r>
              <a:rPr lang="en-US" sz="1100" dirty="0">
                <a:latin typeface="Arial Rounded MT Bold"/>
                <a:cs typeface="Arial Rounded MT Bold"/>
              </a:rPr>
              <a:t>Prof. </a:t>
            </a:r>
            <a:r>
              <a:rPr lang="en-US" sz="1100" dirty="0" smtClean="0">
                <a:latin typeface="Arial Rounded MT Bold"/>
                <a:cs typeface="Arial Rounded MT Bold"/>
              </a:rPr>
              <a:t>D. </a:t>
            </a:r>
            <a:r>
              <a:rPr lang="en-US" sz="1100" dirty="0" err="1" smtClean="0">
                <a:latin typeface="Arial Rounded MT Bold"/>
                <a:cs typeface="Arial Rounded MT Bold"/>
              </a:rPr>
              <a:t>Vanbeveren</a:t>
            </a:r>
            <a:endParaRPr lang="en-US" sz="11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FF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sp>
        <p:nvSpPr>
          <p:cNvPr id="9" name="TextBox 8"/>
          <p:cNvSpPr txBox="1"/>
          <p:nvPr/>
        </p:nvSpPr>
        <p:spPr>
          <a:xfrm>
            <a:off x="3838182" y="5229360"/>
            <a:ext cx="1341683" cy="276999"/>
          </a:xfrm>
          <a:prstGeom prst="rect">
            <a:avLst/>
          </a:prstGeom>
          <a:noFill/>
        </p:spPr>
        <p:txBody>
          <a:bodyPr wrap="none" rtlCol="0">
            <a:spAutoFit/>
          </a:bodyPr>
          <a:lstStyle/>
          <a:p>
            <a:r>
              <a:rPr lang="en-US" sz="1200" dirty="0">
                <a:solidFill>
                  <a:srgbClr val="FF0000"/>
                </a:solidFill>
                <a:latin typeface="Arial Rounded MT Bold"/>
                <a:cs typeface="Arial Rounded MT Bold"/>
              </a:rPr>
              <a:t>Prof. A. </a:t>
            </a:r>
            <a:r>
              <a:rPr lang="en-US" sz="1200" dirty="0" err="1" smtClean="0">
                <a:solidFill>
                  <a:srgbClr val="FF0000"/>
                </a:solidFill>
                <a:latin typeface="Arial Rounded MT Bold"/>
                <a:cs typeface="Arial Rounded MT Bold"/>
              </a:rPr>
              <a:t>Mariotti</a:t>
            </a:r>
            <a:endParaRPr lang="en-US" sz="1200" dirty="0">
              <a:solidFill>
                <a:srgbClr val="FF0000"/>
              </a:solidFill>
              <a:latin typeface="Arial Rounded MT Bold"/>
              <a:cs typeface="Arial Rounded MT Bold"/>
            </a:endParaRPr>
          </a:p>
        </p:txBody>
      </p:sp>
      <p:sp>
        <p:nvSpPr>
          <p:cNvPr id="12" name="TextBox 11"/>
          <p:cNvSpPr txBox="1"/>
          <p:nvPr/>
        </p:nvSpPr>
        <p:spPr>
          <a:xfrm>
            <a:off x="6158754" y="5151612"/>
            <a:ext cx="1348308" cy="446276"/>
          </a:xfrm>
          <a:prstGeom prst="rect">
            <a:avLst/>
          </a:prstGeom>
          <a:noFill/>
        </p:spPr>
        <p:txBody>
          <a:bodyPr wrap="none" rtlCol="0">
            <a:spAutoFit/>
          </a:bodyPr>
          <a:lstStyle/>
          <a:p>
            <a:r>
              <a:rPr lang="en-US" sz="1200" dirty="0" smtClean="0">
                <a:solidFill>
                  <a:srgbClr val="FF0000"/>
                </a:solidFill>
                <a:latin typeface="Arial Rounded MT Bold"/>
                <a:cs typeface="Arial Rounded MT Bold"/>
              </a:rPr>
              <a:t>Part-time:</a:t>
            </a:r>
            <a:endParaRPr lang="en-US" sz="1100" dirty="0">
              <a:solidFill>
                <a:srgbClr val="FF0000"/>
              </a:solidFill>
              <a:latin typeface="Arial Rounded MT Bold"/>
              <a:cs typeface="Arial Rounded MT Bold"/>
            </a:endParaRPr>
          </a:p>
          <a:p>
            <a:r>
              <a:rPr lang="en-US" sz="1100" dirty="0" smtClean="0">
                <a:solidFill>
                  <a:srgbClr val="FF0000"/>
                </a:solidFill>
                <a:latin typeface="Arial Rounded MT Bold"/>
                <a:cs typeface="Arial Rounded MT Bold"/>
              </a:rPr>
              <a:t>Prof. K. </a:t>
            </a:r>
            <a:r>
              <a:rPr lang="en-US" sz="1100" dirty="0" err="1" smtClean="0">
                <a:solidFill>
                  <a:srgbClr val="FF0000"/>
                </a:solidFill>
                <a:latin typeface="Arial Rounded MT Bold"/>
                <a:cs typeface="Arial Rounded MT Bold"/>
              </a:rPr>
              <a:t>Mawatari</a:t>
            </a:r>
            <a:endParaRPr lang="en-US" sz="1100"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909344" y="5841186"/>
            <a:ext cx="7635424" cy="830997"/>
          </a:xfrm>
          <a:prstGeom prst="rect">
            <a:avLst/>
          </a:prstGeom>
          <a:noFill/>
        </p:spPr>
        <p:txBody>
          <a:bodyPr wrap="none" rtlCol="0">
            <a:spAutoFit/>
          </a:bodyPr>
          <a:lstStyle/>
          <a:p>
            <a:pPr marL="536575" indent="-536575">
              <a:buSzPct val="75000"/>
              <a:buFont typeface="+mj-ea"/>
              <a:buAutoNum type="circleNumDbPlain"/>
            </a:pPr>
            <a:r>
              <a:rPr lang="en-US" sz="2400" b="1" dirty="0" smtClean="0">
                <a:solidFill>
                  <a:srgbClr val="000090"/>
                </a:solidFill>
              </a:rPr>
              <a:t>Strong evolution since 2010 (i.e. strategic choices)</a:t>
            </a:r>
          </a:p>
          <a:p>
            <a:pPr marL="536575" indent="-536575">
              <a:buSzPct val="75000"/>
              <a:buFont typeface="+mj-ea"/>
              <a:buAutoNum type="circleNumDbPlain"/>
            </a:pPr>
            <a:r>
              <a:rPr lang="en-US" sz="2400" b="1" dirty="0" smtClean="0">
                <a:solidFill>
                  <a:srgbClr val="000090"/>
                </a:solidFill>
              </a:rPr>
              <a:t>Enhanced connections and enlarged research portfolio</a:t>
            </a:r>
            <a:endParaRPr lang="en-US" sz="2400" b="1" dirty="0">
              <a:solidFill>
                <a:srgbClr val="000090"/>
              </a:solidFill>
            </a:endParaRPr>
          </a:p>
        </p:txBody>
      </p:sp>
    </p:spTree>
    <p:extLst>
      <p:ext uri="{BB962C8B-B14F-4D97-AF65-F5344CB8AC3E}">
        <p14:creationId xmlns:p14="http://schemas.microsoft.com/office/powerpoint/2010/main" val="550206376"/>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Some research highlights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5013858"/>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1169996"/>
            <a:ext cx="1917896" cy="4278093"/>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dirty="0">
                <a:latin typeface="Arial Rounded MT Bold"/>
                <a:cs typeface="Arial Rounded MT Bold"/>
              </a:rPr>
              <a:t>I</a:t>
            </a:r>
            <a:r>
              <a:rPr lang="en-US" sz="1200" dirty="0" smtClean="0">
                <a:latin typeface="Arial Rounded MT Bold"/>
                <a:cs typeface="Arial Rounded MT Bold"/>
              </a:rPr>
              <a:t>nterpretation of new </a:t>
            </a:r>
            <a:r>
              <a:rPr lang="en-US" sz="1200" u="sng" dirty="0" smtClean="0">
                <a:latin typeface="Arial Rounded MT Bold"/>
                <a:cs typeface="Arial Rounded MT Bold"/>
              </a:rPr>
              <a:t>Planck satellite data </a:t>
            </a:r>
            <a:r>
              <a:rPr lang="en-US" sz="1200" dirty="0" smtClean="0">
                <a:latin typeface="Arial Rounded MT Bold"/>
                <a:cs typeface="Arial Rounded MT Bold"/>
              </a:rPr>
              <a:t>for </a:t>
            </a:r>
            <a:r>
              <a:rPr lang="en-US" sz="1200" dirty="0">
                <a:latin typeface="Arial Rounded MT Bold"/>
                <a:cs typeface="Arial Rounded MT Bold"/>
              </a:rPr>
              <a:t>d</a:t>
            </a:r>
            <a:r>
              <a:rPr lang="en-US" sz="1200" dirty="0" smtClean="0">
                <a:latin typeface="Arial Rounded MT Bold"/>
                <a:cs typeface="Arial Rounded MT Bold"/>
              </a:rPr>
              <a:t>ark </a:t>
            </a:r>
            <a:r>
              <a:rPr lang="en-US" sz="1200" dirty="0">
                <a:latin typeface="Arial Rounded MT Bold"/>
                <a:cs typeface="Arial Rounded MT Bold"/>
              </a:rPr>
              <a:t>m</a:t>
            </a:r>
            <a:r>
              <a:rPr lang="en-US" sz="1200" dirty="0" smtClean="0">
                <a:latin typeface="Arial Rounded MT Bold"/>
                <a:cs typeface="Arial Rounded MT Bold"/>
              </a:rPr>
              <a:t>atter models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err="1" smtClean="0">
                <a:latin typeface="Arial Rounded MT Bold"/>
                <a:cs typeface="Arial Rounded MT Bold"/>
              </a:rPr>
              <a:t>Thermalization</a:t>
            </a:r>
            <a:r>
              <a:rPr lang="en-US" sz="1200" dirty="0" smtClean="0">
                <a:latin typeface="Arial Rounded MT Bold"/>
                <a:cs typeface="Arial Rounded MT Bold"/>
              </a:rPr>
              <a:t> properties of </a:t>
            </a:r>
            <a:r>
              <a:rPr lang="en-US" sz="1200" u="sng" dirty="0" smtClean="0">
                <a:latin typeface="Arial Rounded MT Bold"/>
                <a:cs typeface="Arial Rounded MT Bold"/>
              </a:rPr>
              <a:t>strongly coupled systems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Investigating whether </a:t>
            </a:r>
            <a:r>
              <a:rPr lang="en-US" sz="1200" u="sng" dirty="0" smtClean="0">
                <a:latin typeface="Arial Rounded MT Bold"/>
                <a:cs typeface="Arial Rounded MT Bold"/>
              </a:rPr>
              <a:t>anti-de Sitter </a:t>
            </a:r>
            <a:r>
              <a:rPr lang="en-US" sz="1200" u="sng" dirty="0" err="1" smtClean="0">
                <a:latin typeface="Arial Rounded MT Bold"/>
                <a:cs typeface="Arial Rounded MT Bold"/>
              </a:rPr>
              <a:t>spacetime</a:t>
            </a:r>
            <a:r>
              <a:rPr lang="en-US" sz="1200" dirty="0" smtClean="0">
                <a:latin typeface="Arial Rounded MT Bold"/>
                <a:cs typeface="Arial Rounded MT Bold"/>
              </a:rPr>
              <a:t> is unstable</a:t>
            </a:r>
          </a:p>
          <a:p>
            <a:pPr algn="ctr"/>
            <a:endParaRPr lang="en-US" sz="1400" dirty="0" smtClean="0">
              <a:latin typeface="Arial Rounded MT Bold"/>
              <a:cs typeface="Arial Rounded MT Bold"/>
            </a:endParaRPr>
          </a:p>
          <a:p>
            <a:pPr algn="ctr"/>
            <a:endParaRPr lang="en-US" sz="1400" dirty="0">
              <a:latin typeface="Arial Rounded MT Bold"/>
              <a:cs typeface="Arial Rounded MT Bold"/>
            </a:endParaRPr>
          </a:p>
          <a:p>
            <a:pPr algn="ctr"/>
            <a:endParaRPr lang="en-US" sz="1400" dirty="0" smtClean="0">
              <a:latin typeface="Arial Rounded MT Bold"/>
              <a:cs typeface="Arial Rounded MT Bold"/>
            </a:endParaRPr>
          </a:p>
          <a:p>
            <a:pPr algn="ctr"/>
            <a:endParaRPr lang="en-US" sz="1400" dirty="0" smtClean="0">
              <a:latin typeface="Arial Rounded MT Bold"/>
              <a:cs typeface="Arial Rounded MT Bold"/>
            </a:endParaRPr>
          </a:p>
        </p:txBody>
      </p:sp>
      <p:sp>
        <p:nvSpPr>
          <p:cNvPr id="18" name="TextBox 17"/>
          <p:cNvSpPr txBox="1"/>
          <p:nvPr/>
        </p:nvSpPr>
        <p:spPr>
          <a:xfrm>
            <a:off x="2562726" y="1169996"/>
            <a:ext cx="1972827"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u="sng" dirty="0" smtClean="0">
                <a:latin typeface="Arial Rounded MT Bold"/>
                <a:cs typeface="Arial Rounded MT Bold"/>
              </a:rPr>
              <a:t>Discovery of the Higgs particle</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contributions in </a:t>
            </a:r>
            <a:r>
              <a:rPr lang="en-US" sz="1200" u="sng" dirty="0" smtClean="0">
                <a:latin typeface="Arial Rounded MT Bold"/>
                <a:cs typeface="Arial Rounded MT Bold"/>
              </a:rPr>
              <a:t>top quark physics </a:t>
            </a:r>
            <a:r>
              <a:rPr lang="en-US" sz="1200" dirty="0" smtClean="0">
                <a:latin typeface="Arial Rounded MT Bold"/>
                <a:cs typeface="Arial Rounded MT Bold"/>
              </a:rPr>
              <a:t>measurements and searches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a:latin typeface="Arial Rounded MT Bold"/>
                <a:cs typeface="Arial Rounded MT Bold"/>
              </a:rPr>
              <a:t>S</a:t>
            </a:r>
            <a:r>
              <a:rPr lang="en-US" sz="1200" dirty="0" smtClean="0">
                <a:latin typeface="Arial Rounded MT Bold"/>
                <a:cs typeface="Arial Rounded MT Bold"/>
              </a:rPr>
              <a:t>earches for </a:t>
            </a:r>
            <a:r>
              <a:rPr lang="en-US" sz="1200" u="sng" dirty="0" smtClean="0">
                <a:latin typeface="Arial Rounded MT Bold"/>
                <a:cs typeface="Arial Rounded MT Bold"/>
              </a:rPr>
              <a:t>dark matter</a:t>
            </a:r>
            <a:r>
              <a:rPr lang="en-US" sz="1200" dirty="0" smtClean="0">
                <a:latin typeface="Arial Rounded MT Bold"/>
                <a:cs typeface="Arial Rounded MT Bold"/>
              </a:rPr>
              <a:t> and displaced </a:t>
            </a:r>
            <a:r>
              <a:rPr lang="en-US" sz="1200" u="sng" dirty="0" err="1" smtClean="0">
                <a:latin typeface="Arial Rounded MT Bold"/>
                <a:cs typeface="Arial Rounded MT Bold"/>
              </a:rPr>
              <a:t>supersymmetry</a:t>
            </a:r>
            <a:r>
              <a:rPr lang="en-US" sz="1200" dirty="0" smtClean="0">
                <a:latin typeface="Arial Rounded MT Bold"/>
                <a:cs typeface="Arial Rounded MT Bold"/>
              </a:rPr>
              <a:t> (CMS)</a:t>
            </a:r>
          </a:p>
          <a:p>
            <a:pPr marL="90488" indent="-90488">
              <a:buFont typeface="Arial"/>
              <a:buChar char="•"/>
            </a:pPr>
            <a:endParaRPr lang="en-US" sz="10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Commissioning of a </a:t>
            </a:r>
            <a:r>
              <a:rPr lang="en-US" sz="1200" u="sng" dirty="0" smtClean="0">
                <a:latin typeface="Arial Rounded MT Bold"/>
                <a:cs typeface="Arial Rounded MT Bold"/>
              </a:rPr>
              <a:t>real-scale proto-type </a:t>
            </a:r>
            <a:r>
              <a:rPr lang="en-US" sz="1200" dirty="0" smtClean="0">
                <a:latin typeface="Arial Rounded MT Bold"/>
                <a:cs typeface="Arial Rounded MT Bold"/>
              </a:rPr>
              <a:t>of the </a:t>
            </a:r>
            <a:r>
              <a:rPr lang="en-US" sz="1200" dirty="0" err="1" smtClean="0">
                <a:latin typeface="Arial Rounded MT Bold"/>
                <a:cs typeface="Arial Rounded MT Bold"/>
              </a:rPr>
              <a:t>SoLid</a:t>
            </a:r>
            <a:r>
              <a:rPr lang="en-US" sz="1200" dirty="0" smtClean="0">
                <a:latin typeface="Arial Rounded MT Bold"/>
                <a:cs typeface="Arial Rounded MT Bold"/>
              </a:rPr>
              <a:t> detector</a:t>
            </a: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pPr marL="90488" indent="-90488">
              <a:buFont typeface="Arial"/>
              <a:buChar char="•"/>
            </a:pPr>
            <a:endParaRPr lang="en-US" sz="700" dirty="0">
              <a:latin typeface="Arial Rounded MT Bold"/>
              <a:cs typeface="Arial Rounded MT Bold"/>
            </a:endParaRPr>
          </a:p>
          <a:p>
            <a:pPr marL="90488" indent="-90488">
              <a:buFont typeface="Arial"/>
              <a:buChar char="•"/>
            </a:pPr>
            <a:endParaRPr lang="en-US" sz="700" dirty="0" smtClean="0">
              <a:latin typeface="Arial Rounded MT Bold"/>
              <a:cs typeface="Arial Rounded MT Bold"/>
            </a:endParaRPr>
          </a:p>
          <a:p>
            <a:endParaRPr lang="en-US" sz="600" dirty="0" smtClean="0">
              <a:latin typeface="Arial Rounded MT Bold"/>
              <a:cs typeface="Arial Rounded MT Bold"/>
            </a:endParaRPr>
          </a:p>
        </p:txBody>
      </p:sp>
      <p:sp>
        <p:nvSpPr>
          <p:cNvPr id="19" name="TextBox 18"/>
          <p:cNvSpPr txBox="1"/>
          <p:nvPr/>
        </p:nvSpPr>
        <p:spPr>
          <a:xfrm>
            <a:off x="4671899" y="1169996"/>
            <a:ext cx="1917896" cy="4293482"/>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Discovery of cosmic high-energy neutrinos </a:t>
            </a:r>
            <a:r>
              <a:rPr lang="en-US" sz="1200" dirty="0" smtClean="0">
                <a:latin typeface="Arial Rounded MT Bold"/>
                <a:cs typeface="Arial Rounded MT Bold"/>
              </a:rPr>
              <a:t>(</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Most stringent limits on </a:t>
            </a:r>
            <a:r>
              <a:rPr lang="en-US" sz="1200" u="sng" dirty="0" smtClean="0">
                <a:latin typeface="Arial Rounded MT Bold"/>
                <a:cs typeface="Arial Rounded MT Bold"/>
              </a:rPr>
              <a:t>Earth and Solar dark matter</a:t>
            </a:r>
            <a:r>
              <a:rPr lang="en-US" sz="1200" dirty="0" smtClean="0">
                <a:latin typeface="Arial Rounded MT Bold"/>
                <a:cs typeface="Arial Rounded MT Bold"/>
              </a:rPr>
              <a:t> (</a:t>
            </a:r>
            <a:r>
              <a:rPr lang="en-US" sz="1200" dirty="0" err="1" smtClean="0">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a:latin typeface="Arial Rounded MT Bold"/>
                <a:cs typeface="Arial Rounded MT Bold"/>
              </a:rPr>
              <a:t>Most stringent limit on cosmic ray flux from </a:t>
            </a:r>
            <a:r>
              <a:rPr lang="en-US" sz="1200" u="sng" dirty="0">
                <a:latin typeface="Arial Rounded MT Bold"/>
                <a:cs typeface="Arial Rounded MT Bold"/>
              </a:rPr>
              <a:t>Gamma-Ray Bursts </a:t>
            </a:r>
            <a:r>
              <a:rPr lang="en-US" sz="1200" dirty="0">
                <a:latin typeface="Arial Rounded MT Bold"/>
                <a:cs typeface="Arial Rounded MT Bold"/>
              </a:rPr>
              <a:t>(</a:t>
            </a:r>
            <a:r>
              <a:rPr lang="en-US" sz="1200" dirty="0" err="1">
                <a:latin typeface="Arial Rounded MT Bold"/>
                <a:cs typeface="Arial Rounded MT Bold"/>
              </a:rPr>
              <a:t>IceCube</a:t>
            </a:r>
            <a:r>
              <a:rPr lang="en-US" sz="1200" dirty="0" smtClean="0">
                <a:latin typeface="Arial Rounded MT Bold"/>
                <a:cs typeface="Arial Rounded MT Bold"/>
              </a:rPr>
              <a:t>)</a:t>
            </a:r>
          </a:p>
          <a:p>
            <a:pPr marL="90488" indent="-90488">
              <a:buFont typeface="Arial"/>
              <a:buChar char="•"/>
            </a:pPr>
            <a:endParaRPr lang="en-US" sz="105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Leading investigation for novel </a:t>
            </a:r>
            <a:r>
              <a:rPr lang="en-US" sz="1200" u="sng" dirty="0" smtClean="0">
                <a:latin typeface="Arial Rounded MT Bold"/>
                <a:cs typeface="Arial Rounded MT Bold"/>
              </a:rPr>
              <a:t>radio detection and radar reflection</a:t>
            </a:r>
            <a:r>
              <a:rPr lang="en-US" sz="1200" dirty="0" smtClean="0">
                <a:latin typeface="Arial Rounded MT Bold"/>
                <a:cs typeface="Arial Rounded MT Bold"/>
              </a:rPr>
              <a:t> in ice (ARA)</a:t>
            </a:r>
          </a:p>
        </p:txBody>
      </p:sp>
      <p:sp>
        <p:nvSpPr>
          <p:cNvPr id="20" name="TextBox 19"/>
          <p:cNvSpPr txBox="1"/>
          <p:nvPr/>
        </p:nvSpPr>
        <p:spPr>
          <a:xfrm>
            <a:off x="6729236" y="1169996"/>
            <a:ext cx="1917896" cy="4278094"/>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endParaRPr lang="en-US"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Opened a unique </a:t>
            </a:r>
            <a:r>
              <a:rPr lang="en-US" sz="1200" u="sng" dirty="0" smtClean="0">
                <a:latin typeface="Arial Rounded MT Bold"/>
                <a:cs typeface="Arial Rounded MT Bold"/>
              </a:rPr>
              <a:t>radio observation </a:t>
            </a:r>
            <a:r>
              <a:rPr lang="en-US" sz="1200" dirty="0" smtClean="0">
                <a:latin typeface="Arial Rounded MT Bold"/>
                <a:cs typeface="Arial Rounded MT Bold"/>
              </a:rPr>
              <a:t>window for the study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Mass composition</a:t>
            </a:r>
            <a:r>
              <a:rPr lang="en-US" sz="1200" dirty="0" smtClean="0">
                <a:latin typeface="Arial Rounded MT Bold"/>
                <a:cs typeface="Arial Rounded MT Bold"/>
              </a:rPr>
              <a:t> of cosmic rays (LOFAR)</a:t>
            </a: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a:latin typeface="Arial Rounded MT Bold"/>
              <a:cs typeface="Arial Rounded MT Bold"/>
            </a:endParaRPr>
          </a:p>
          <a:p>
            <a:pPr algn="ctr"/>
            <a:endParaRPr lang="en-US" sz="1200" dirty="0" smtClean="0">
              <a:latin typeface="Arial Rounded MT Bold"/>
              <a:cs typeface="Arial Rounded MT Bold"/>
            </a:endParaRPr>
          </a:p>
          <a:p>
            <a:pPr algn="ctr"/>
            <a:endParaRPr lang="en-US" sz="1200" dirty="0" smtClean="0">
              <a:latin typeface="Arial Rounded MT Bold"/>
              <a:cs typeface="Arial Rounded MT Bold"/>
            </a:endParaRPr>
          </a:p>
          <a:p>
            <a:pPr algn="ctr"/>
            <a:endParaRPr lang="en-US" sz="600" dirty="0" smtClean="0">
              <a:latin typeface="Arial Rounded MT Bold"/>
              <a:cs typeface="Arial Rounded MT Bold"/>
            </a:endParaRPr>
          </a:p>
          <a:p>
            <a:pPr algn="ctr"/>
            <a:endParaRPr lang="en-US" sz="600" dirty="0">
              <a:latin typeface="Arial Rounded MT Bold"/>
              <a:cs typeface="Arial Rounded MT Bold"/>
            </a:endParaRPr>
          </a:p>
          <a:p>
            <a:pPr algn="ctr"/>
            <a:endParaRPr lang="en-US" sz="600" dirty="0">
              <a:latin typeface="Arial Rounded MT Bold"/>
              <a:cs typeface="Arial Rounded MT Bold"/>
            </a:endParaRPr>
          </a:p>
          <a:p>
            <a:pPr algn="ctr"/>
            <a:endParaRPr lang="en-US" sz="1400" dirty="0">
              <a:latin typeface="Arial Rounded MT Bold"/>
              <a:cs typeface="Arial Rounded MT Bold"/>
            </a:endParaRPr>
          </a:p>
        </p:txBody>
      </p:sp>
      <p:sp>
        <p:nvSpPr>
          <p:cNvPr id="2" name="TextBox 1"/>
          <p:cNvSpPr txBox="1"/>
          <p:nvPr/>
        </p:nvSpPr>
        <p:spPr>
          <a:xfrm>
            <a:off x="601051" y="5634408"/>
            <a:ext cx="2462658" cy="815608"/>
          </a:xfrm>
          <a:prstGeom prst="rect">
            <a:avLst/>
          </a:prstGeom>
          <a:noFill/>
        </p:spPr>
        <p:txBody>
          <a:bodyPr wrap="none" rtlCol="0">
            <a:spAutoFit/>
          </a:bodyPr>
          <a:lstStyle/>
          <a:p>
            <a:pPr algn="ctr"/>
            <a:r>
              <a:rPr lang="en-US" dirty="0" smtClean="0">
                <a:latin typeface="Arial Rounded MT Bold"/>
                <a:cs typeface="Arial Rounded MT Bold"/>
              </a:rPr>
              <a:t>Phenomenology</a:t>
            </a:r>
          </a:p>
          <a:p>
            <a:pPr algn="ctr"/>
            <a:r>
              <a:rPr lang="en-US" sz="1200" i="1" dirty="0" smtClean="0">
                <a:solidFill>
                  <a:srgbClr val="FF0000"/>
                </a:solidFill>
                <a:latin typeface="Arial Rounded MT Bold"/>
                <a:cs typeface="Arial Rounded MT Bold"/>
              </a:rPr>
              <a:t>41 publications &amp; 16 preprints</a:t>
            </a:r>
          </a:p>
          <a:p>
            <a:pPr algn="ctr"/>
            <a:r>
              <a:rPr lang="en-US" sz="1200" i="1" dirty="0" smtClean="0">
                <a:solidFill>
                  <a:srgbClr val="FF0000"/>
                </a:solidFill>
                <a:latin typeface="Arial Rounded MT Bold"/>
                <a:cs typeface="Arial Rounded MT Bold"/>
              </a:rPr>
              <a:t>2200 citations, h-index 21</a:t>
            </a:r>
          </a:p>
          <a:p>
            <a:pPr algn="ctr"/>
            <a:endParaRPr lang="en-US" sz="500" b="1" i="1" dirty="0">
              <a:latin typeface="Arial Rounded MT Bold"/>
              <a:cs typeface="Arial Rounded MT Bold"/>
            </a:endParaRPr>
          </a:p>
        </p:txBody>
      </p:sp>
      <p:sp>
        <p:nvSpPr>
          <p:cNvPr id="12" name="TextBox 11"/>
          <p:cNvSpPr txBox="1"/>
          <p:nvPr/>
        </p:nvSpPr>
        <p:spPr>
          <a:xfrm>
            <a:off x="3514336" y="5586950"/>
            <a:ext cx="4467890" cy="830997"/>
          </a:xfrm>
          <a:prstGeom prst="rect">
            <a:avLst/>
          </a:prstGeom>
          <a:noFill/>
        </p:spPr>
        <p:txBody>
          <a:bodyPr wrap="none" rtlCol="0">
            <a:spAutoFit/>
          </a:bodyPr>
          <a:lstStyle/>
          <a:p>
            <a:pPr marL="90488" indent="-90488">
              <a:buFont typeface="Arial"/>
              <a:buChar char="•"/>
            </a:pPr>
            <a:r>
              <a:rPr lang="en-US" sz="1200" dirty="0" smtClean="0">
                <a:latin typeface="Arial Rounded MT Bold"/>
                <a:cs typeface="Arial Rounded MT Bold"/>
              </a:rPr>
              <a:t>Exploration of the </a:t>
            </a:r>
            <a:r>
              <a:rPr lang="en-US" sz="1200" u="sng" dirty="0" smtClean="0">
                <a:latin typeface="Arial Rounded MT Bold"/>
                <a:cs typeface="Arial Rounded MT Bold"/>
              </a:rPr>
              <a:t>Higgs sector</a:t>
            </a:r>
            <a:r>
              <a:rPr lang="en-US" sz="1200" dirty="0" smtClean="0">
                <a:latin typeface="Arial Rounded MT Bold"/>
                <a:cs typeface="Arial Rounded MT Bold"/>
              </a:rPr>
              <a:t> &amp; Higgs characterization</a:t>
            </a:r>
          </a:p>
          <a:p>
            <a:pPr marL="90488" indent="-90488">
              <a:buFont typeface="Arial"/>
              <a:buChar char="•"/>
            </a:pPr>
            <a:r>
              <a:rPr lang="en-US" sz="1200" dirty="0" smtClean="0">
                <a:latin typeface="Arial Rounded MT Bold"/>
                <a:cs typeface="Arial Rounded MT Bold"/>
              </a:rPr>
              <a:t>Important constraints on </a:t>
            </a:r>
            <a:r>
              <a:rPr lang="en-US" sz="1200" u="sng" dirty="0" err="1" smtClean="0">
                <a:latin typeface="Arial Rounded MT Bold"/>
                <a:cs typeface="Arial Rounded MT Bold"/>
              </a:rPr>
              <a:t>supersymmetry</a:t>
            </a:r>
            <a:r>
              <a:rPr lang="en-US" sz="1200" dirty="0" smtClean="0">
                <a:latin typeface="Arial Rounded MT Bold"/>
                <a:cs typeface="Arial Rounded MT Bold"/>
              </a:rPr>
              <a:t> models</a:t>
            </a:r>
          </a:p>
          <a:p>
            <a:pPr marL="90488" indent="-90488">
              <a:buFont typeface="Arial"/>
              <a:buChar char="•"/>
            </a:pPr>
            <a:r>
              <a:rPr lang="en-US" sz="1200" dirty="0" smtClean="0">
                <a:latin typeface="Arial Rounded MT Bold"/>
                <a:cs typeface="Arial Rounded MT Bold"/>
              </a:rPr>
              <a:t>Unconventional </a:t>
            </a:r>
            <a:r>
              <a:rPr lang="en-US" sz="1200" u="sng" dirty="0" err="1" smtClean="0">
                <a:latin typeface="Arial Rounded MT Bold"/>
                <a:cs typeface="Arial Rounded MT Bold"/>
              </a:rPr>
              <a:t>supersymmetry</a:t>
            </a:r>
            <a:r>
              <a:rPr lang="en-US" sz="1200" dirty="0" smtClean="0">
                <a:latin typeface="Arial Rounded MT Bold"/>
                <a:cs typeface="Arial Rounded MT Bold"/>
              </a:rPr>
              <a:t> phenomenology</a:t>
            </a:r>
          </a:p>
          <a:p>
            <a:pPr marL="90488" indent="-90488">
              <a:buFont typeface="Arial"/>
              <a:buChar char="•"/>
            </a:pPr>
            <a:r>
              <a:rPr lang="en-US" sz="1200" u="sng" dirty="0" smtClean="0">
                <a:latin typeface="Arial Rounded MT Bold"/>
                <a:cs typeface="Arial Rounded MT Bold"/>
              </a:rPr>
              <a:t>Dark Matter</a:t>
            </a:r>
            <a:r>
              <a:rPr lang="en-US" sz="1200" dirty="0" smtClean="0">
                <a:latin typeface="Arial Rounded MT Bold"/>
                <a:cs typeface="Arial Rounded MT Bold"/>
              </a:rPr>
              <a:t> simplified models</a:t>
            </a:r>
            <a:endParaRPr lang="en-US" sz="1200" dirty="0">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11" name="Picture 10"/>
          <p:cNvPicPr>
            <a:picLocks noChangeAspect="1"/>
          </p:cNvPicPr>
          <p:nvPr/>
        </p:nvPicPr>
        <p:blipFill>
          <a:blip r:embed="rId3"/>
          <a:stretch>
            <a:fillRect/>
          </a:stretch>
        </p:blipFill>
        <p:spPr>
          <a:xfrm>
            <a:off x="7018745" y="3901513"/>
            <a:ext cx="1282415" cy="1189440"/>
          </a:xfrm>
          <a:prstGeom prst="rect">
            <a:avLst/>
          </a:prstGeom>
        </p:spPr>
      </p:pic>
    </p:spTree>
    <p:extLst>
      <p:ext uri="{BB962C8B-B14F-4D97-AF65-F5344CB8AC3E}">
        <p14:creationId xmlns:p14="http://schemas.microsoft.com/office/powerpoint/2010/main" val="1404788138"/>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                    Important recognitions</a:t>
            </a:r>
            <a:endParaRPr lang="en-US" sz="24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6" name="TextBox 5"/>
          <p:cNvSpPr txBox="1"/>
          <p:nvPr/>
        </p:nvSpPr>
        <p:spPr>
          <a:xfrm>
            <a:off x="384527" y="993899"/>
            <a:ext cx="8425060" cy="5770811"/>
          </a:xfrm>
          <a:prstGeom prst="rect">
            <a:avLst/>
          </a:prstGeom>
          <a:noFill/>
        </p:spPr>
        <p:txBody>
          <a:bodyPr wrap="square" rtlCol="0">
            <a:spAutoFit/>
          </a:bodyPr>
          <a:lstStyle/>
          <a:p>
            <a:pPr marL="269875" indent="-269875">
              <a:buFont typeface="Arial"/>
              <a:buChar char="•"/>
            </a:pPr>
            <a:r>
              <a:rPr lang="en-US" sz="2000" b="1" dirty="0" smtClean="0"/>
              <a:t>Typically leading research on the national level</a:t>
            </a:r>
          </a:p>
          <a:p>
            <a:endParaRPr lang="en-US" sz="800" b="1" dirty="0" smtClean="0">
              <a:solidFill>
                <a:srgbClr val="000090"/>
              </a:solidFill>
            </a:endParaRPr>
          </a:p>
          <a:p>
            <a:pPr marL="269875" indent="-269875">
              <a:buFont typeface="Arial"/>
              <a:buChar char="•"/>
            </a:pPr>
            <a:r>
              <a:rPr lang="en-US" sz="2000" b="1" dirty="0" smtClean="0">
                <a:solidFill>
                  <a:srgbClr val="000090"/>
                </a:solidFill>
              </a:rPr>
              <a:t>Leading functions in international collaborations with up to thousands of members, both in the coordination of physics research and in the management up to the highest level; example for CMS@CERN with &gt;4400 members (numbers only available for Belgium)</a:t>
            </a:r>
          </a:p>
          <a:p>
            <a:pPr lvl="2"/>
            <a:endParaRPr lang="en-US" sz="500" dirty="0">
              <a:solidFill>
                <a:srgbClr val="000000"/>
              </a:solidFill>
            </a:endParaRPr>
          </a:p>
          <a:p>
            <a:pPr lvl="2"/>
            <a:r>
              <a:rPr lang="en-US" dirty="0" smtClean="0">
                <a:solidFill>
                  <a:srgbClr val="000000"/>
                </a:solidFill>
              </a:rPr>
              <a:t>						5.3% of PhD students</a:t>
            </a:r>
          </a:p>
          <a:p>
            <a:pPr lvl="2"/>
            <a:r>
              <a:rPr lang="en-US" dirty="0">
                <a:solidFill>
                  <a:srgbClr val="000000"/>
                </a:solidFill>
              </a:rPr>
              <a:t>	</a:t>
            </a:r>
            <a:r>
              <a:rPr lang="en-US" dirty="0" smtClean="0">
                <a:solidFill>
                  <a:srgbClr val="000000"/>
                </a:solidFill>
              </a:rPr>
              <a:t>					6.6% of physics conveners</a:t>
            </a:r>
          </a:p>
          <a:p>
            <a:pPr lvl="2"/>
            <a:r>
              <a:rPr lang="en-US" dirty="0">
                <a:solidFill>
                  <a:srgbClr val="000000"/>
                </a:solidFill>
              </a:rPr>
              <a:t>±3% funding from Belgium 	</a:t>
            </a:r>
            <a:r>
              <a:rPr lang="en-US" dirty="0" smtClean="0">
                <a:solidFill>
                  <a:srgbClr val="000000"/>
                </a:solidFill>
              </a:rPr>
              <a:t>8.3% of major conference talks </a:t>
            </a:r>
          </a:p>
          <a:p>
            <a:pPr lvl="2"/>
            <a:r>
              <a:rPr lang="en-US" dirty="0">
                <a:solidFill>
                  <a:srgbClr val="000000"/>
                </a:solidFill>
              </a:rPr>
              <a:t>	</a:t>
            </a:r>
            <a:r>
              <a:rPr lang="en-US" dirty="0" smtClean="0">
                <a:solidFill>
                  <a:srgbClr val="000000"/>
                </a:solidFill>
              </a:rPr>
              <a:t>					33% of Best Thesis Awards </a:t>
            </a:r>
          </a:p>
          <a:p>
            <a:pPr lvl="2"/>
            <a:r>
              <a:rPr lang="en-US" dirty="0">
                <a:solidFill>
                  <a:srgbClr val="000000"/>
                </a:solidFill>
              </a:rPr>
              <a:t>	</a:t>
            </a:r>
            <a:r>
              <a:rPr lang="en-US" dirty="0" smtClean="0">
                <a:solidFill>
                  <a:srgbClr val="000000"/>
                </a:solidFill>
              </a:rPr>
              <a:t>					1 out of 6 elected Collaboration Board chairs</a:t>
            </a:r>
          </a:p>
          <a:p>
            <a:pPr lvl="2"/>
            <a:endParaRPr lang="en-US" sz="1000" i="1" dirty="0" smtClean="0">
              <a:solidFill>
                <a:srgbClr val="000090"/>
              </a:solidFill>
            </a:endParaRPr>
          </a:p>
          <a:p>
            <a:pPr marL="269875" indent="-269875">
              <a:buFont typeface="Arial"/>
              <a:buChar char="•"/>
            </a:pPr>
            <a:r>
              <a:rPr lang="en-US" sz="2000" b="1" dirty="0">
                <a:solidFill>
                  <a:srgbClr val="000000"/>
                </a:solidFill>
              </a:rPr>
              <a:t>Several invited Opening and/or Plenary talks at major conferences</a:t>
            </a:r>
          </a:p>
          <a:p>
            <a:endParaRPr lang="en-US" sz="800" b="1" dirty="0" smtClean="0">
              <a:solidFill>
                <a:srgbClr val="000090"/>
              </a:solidFill>
            </a:endParaRPr>
          </a:p>
          <a:p>
            <a:pPr marL="269875" indent="-269875">
              <a:buFont typeface="Arial"/>
              <a:buChar char="•"/>
            </a:pPr>
            <a:r>
              <a:rPr lang="en-US" sz="2000" b="1" dirty="0" smtClean="0">
                <a:solidFill>
                  <a:srgbClr val="000090"/>
                </a:solidFill>
              </a:rPr>
              <a:t>Members in IUPAP C18 Mathematical Physics, Restricted European Committee for Future Accelerators (RECFA), Intern. Particle Physics Outreach Group (IPPOG), Eur. Physics Society board (EPS), Intern. Cosmic Ray Conferences board (ICRC), CERN Council (vice-president)</a:t>
            </a:r>
          </a:p>
          <a:p>
            <a:endParaRPr lang="en-US" sz="800" b="1" dirty="0" smtClean="0">
              <a:solidFill>
                <a:srgbClr val="000090"/>
              </a:solidFill>
            </a:endParaRPr>
          </a:p>
          <a:p>
            <a:pPr marL="269875" indent="-269875">
              <a:buFont typeface="Arial"/>
              <a:buChar char="•"/>
            </a:pPr>
            <a:r>
              <a:rPr lang="en-US" sz="2000" b="1" dirty="0" smtClean="0">
                <a:solidFill>
                  <a:srgbClr val="000000"/>
                </a:solidFill>
              </a:rPr>
              <a:t>Several national </a:t>
            </a:r>
            <a:r>
              <a:rPr lang="en-US" sz="2000" b="1" dirty="0">
                <a:solidFill>
                  <a:srgbClr val="000000"/>
                </a:solidFill>
              </a:rPr>
              <a:t>and </a:t>
            </a:r>
            <a:r>
              <a:rPr lang="en-US" sz="2000" b="1" dirty="0" smtClean="0">
                <a:solidFill>
                  <a:srgbClr val="000000"/>
                </a:solidFill>
              </a:rPr>
              <a:t>international awards and prizes (e.g. World Economic Forum, guest professors, Distinguished Researcher </a:t>
            </a:r>
            <a:r>
              <a:rPr lang="en-US" sz="2000" b="1" dirty="0" err="1" smtClean="0">
                <a:solidFill>
                  <a:srgbClr val="000000"/>
                </a:solidFill>
              </a:rPr>
              <a:t>Fermilab</a:t>
            </a:r>
            <a:r>
              <a:rPr lang="en-US" sz="2000" b="1" dirty="0" smtClean="0">
                <a:solidFill>
                  <a:srgbClr val="000000"/>
                </a:solidFill>
              </a:rPr>
              <a:t> LPC, etc.)</a:t>
            </a:r>
            <a:endParaRPr lang="en-US" sz="2000" b="1" dirty="0">
              <a:solidFill>
                <a:srgbClr val="000000"/>
              </a:solidFill>
            </a:endParaRPr>
          </a:p>
        </p:txBody>
      </p:sp>
      <p:sp>
        <p:nvSpPr>
          <p:cNvPr id="2" name="Left Brace 1"/>
          <p:cNvSpPr/>
          <p:nvPr/>
        </p:nvSpPr>
        <p:spPr>
          <a:xfrm>
            <a:off x="3918375" y="2796564"/>
            <a:ext cx="155448" cy="1296957"/>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05417899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b="1" dirty="0" smtClean="0">
                <a:solidFill>
                  <a:srgbClr val="FF0000"/>
                </a:solidFill>
              </a:rPr>
              <a:t>                		</a:t>
            </a:r>
            <a:r>
              <a:rPr lang="en-US" sz="3600" b="1" dirty="0">
                <a:solidFill>
                  <a:srgbClr val="FF0000"/>
                </a:solidFill>
              </a:rPr>
              <a:t> </a:t>
            </a:r>
            <a:r>
              <a:rPr lang="en-US" sz="3600" b="1" dirty="0" smtClean="0">
                <a:solidFill>
                  <a:srgbClr val="FF0000"/>
                </a:solidFill>
              </a:rPr>
              <a:t>      Future research opportunities</a:t>
            </a:r>
            <a:endParaRPr lang="en-US" sz="3600" b="1" dirty="0">
              <a:solidFill>
                <a:srgbClr val="FF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sp>
        <p:nvSpPr>
          <p:cNvPr id="16" name="TextBox 15"/>
          <p:cNvSpPr txBox="1"/>
          <p:nvPr/>
        </p:nvSpPr>
        <p:spPr>
          <a:xfrm>
            <a:off x="323971" y="4291772"/>
            <a:ext cx="8513881" cy="1508105"/>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7" name="TextBox 16"/>
          <p:cNvSpPr txBox="1"/>
          <p:nvPr/>
        </p:nvSpPr>
        <p:spPr>
          <a:xfrm>
            <a:off x="50538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Holography</a:t>
            </a:r>
            <a:r>
              <a:rPr lang="en-US" sz="1200" dirty="0" smtClean="0">
                <a:latin typeface="Arial Rounded MT Bold"/>
                <a:cs typeface="Arial Rounded MT Bold"/>
              </a:rPr>
              <a:t> (gauge/gravity duality): far-from-equilibrium aspects &amp; role of quantum entanglement in the emerge of </a:t>
            </a:r>
            <a:r>
              <a:rPr lang="en-US" sz="1200" dirty="0" err="1" smtClean="0">
                <a:latin typeface="Arial Rounded MT Bold"/>
                <a:cs typeface="Arial Rounded MT Bold"/>
              </a:rPr>
              <a:t>spacetime</a:t>
            </a:r>
            <a:endParaRPr lang="en-US" sz="1200" dirty="0" smtClean="0">
              <a:latin typeface="Arial Rounded MT Bold"/>
              <a:cs typeface="Arial Rounded MT Bold"/>
            </a:endParaRPr>
          </a:p>
          <a:p>
            <a:endParaRPr lang="en-US" sz="1200" dirty="0" smtClean="0">
              <a:latin typeface="Arial Rounded MT Bold"/>
              <a:cs typeface="Arial Rounded MT Bold"/>
            </a:endParaRPr>
          </a:p>
          <a:p>
            <a:pPr marL="90488" indent="-90488">
              <a:buFont typeface="Arial"/>
              <a:buChar char="•"/>
            </a:pPr>
            <a:r>
              <a:rPr lang="en-US" sz="1200" u="sng" dirty="0" smtClean="0">
                <a:latin typeface="Arial Rounded MT Bold"/>
                <a:cs typeface="Arial Rounded MT Bold"/>
              </a:rPr>
              <a:t>String theory</a:t>
            </a:r>
            <a:r>
              <a:rPr lang="en-US" sz="1200" dirty="0" smtClean="0">
                <a:latin typeface="Arial Rounded MT Bold"/>
                <a:cs typeface="Arial Rounded MT Bold"/>
              </a:rPr>
              <a:t>: geometric nature of </a:t>
            </a:r>
            <a:r>
              <a:rPr lang="en-US" sz="1200" dirty="0" err="1" smtClean="0">
                <a:latin typeface="Arial Rounded MT Bold"/>
                <a:cs typeface="Arial Rounded MT Bold"/>
              </a:rPr>
              <a:t>spacetime</a:t>
            </a:r>
            <a:r>
              <a:rPr lang="en-US" sz="1200" dirty="0" smtClean="0">
                <a:latin typeface="Arial Rounded MT Bold"/>
                <a:cs typeface="Arial Rounded MT Bold"/>
              </a:rPr>
              <a:t> &amp; its dualities</a:t>
            </a:r>
          </a:p>
          <a:p>
            <a:pPr marL="90488" indent="-90488">
              <a:buFont typeface="Arial"/>
              <a:buChar char="•"/>
            </a:pPr>
            <a:endParaRPr lang="en-US" sz="1200" dirty="0">
              <a:latin typeface="Arial Rounded MT Bold"/>
              <a:cs typeface="Arial Rounded MT Bold"/>
            </a:endParaRPr>
          </a:p>
          <a:p>
            <a:pPr marL="90488" indent="-90488">
              <a:buFont typeface="Arial"/>
              <a:buChar char="•"/>
            </a:pPr>
            <a:endParaRPr lang="en-US" sz="1200" dirty="0" smtClean="0">
              <a:latin typeface="Arial Rounded MT Bold"/>
              <a:cs typeface="Arial Rounded MT Bold"/>
            </a:endParaRPr>
          </a:p>
          <a:p>
            <a:pPr marL="90488" indent="-90488">
              <a:buFont typeface="Arial"/>
              <a:buChar char="•"/>
            </a:pPr>
            <a:endParaRPr lang="en-US" sz="1200" dirty="0">
              <a:latin typeface="Arial Rounded MT Bold"/>
              <a:cs typeface="Arial Rounded MT Bold"/>
            </a:endParaRPr>
          </a:p>
        </p:txBody>
      </p:sp>
      <p:sp>
        <p:nvSpPr>
          <p:cNvPr id="18" name="TextBox 17"/>
          <p:cNvSpPr txBox="1"/>
          <p:nvPr/>
        </p:nvSpPr>
        <p:spPr>
          <a:xfrm>
            <a:off x="2562726" y="899796"/>
            <a:ext cx="1972827"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a:p>
            <a:pPr marL="90488" indent="-90488">
              <a:buFont typeface="Arial"/>
              <a:buChar char="•"/>
            </a:pPr>
            <a:r>
              <a:rPr lang="en-US" sz="1200" dirty="0" smtClean="0">
                <a:solidFill>
                  <a:srgbClr val="000000"/>
                </a:solidFill>
                <a:latin typeface="Arial Rounded MT Bold"/>
                <a:cs typeface="Arial Rounded MT Bold"/>
              </a:rPr>
              <a:t>Interplay top quark and Higgs boson: full exploration of </a:t>
            </a:r>
            <a:r>
              <a:rPr lang="en-US" sz="1200" u="sng" dirty="0" smtClean="0">
                <a:solidFill>
                  <a:srgbClr val="000000"/>
                </a:solidFill>
                <a:latin typeface="Arial Rounded MT Bold"/>
                <a:cs typeface="Arial Rounded MT Bold"/>
              </a:rPr>
              <a:t>top Yukawa coupling</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Interplay </a:t>
            </a:r>
            <a:r>
              <a:rPr lang="en-US" sz="1200" u="sng" dirty="0" smtClean="0">
                <a:solidFill>
                  <a:srgbClr val="000000"/>
                </a:solidFill>
                <a:latin typeface="Arial Rounded MT Bold"/>
                <a:cs typeface="Arial Rounded MT Bold"/>
              </a:rPr>
              <a:t>top quark and Dark Matter</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err="1" smtClean="0">
                <a:solidFill>
                  <a:srgbClr val="000000"/>
                </a:solidFill>
                <a:latin typeface="Arial Rounded MT Bold"/>
                <a:cs typeface="Arial Rounded MT Bold"/>
              </a:rPr>
              <a:t>SoLid</a:t>
            </a:r>
            <a:r>
              <a:rPr lang="en-US" sz="1200" dirty="0" smtClean="0">
                <a:solidFill>
                  <a:srgbClr val="000000"/>
                </a:solidFill>
                <a:latin typeface="Arial Rounded MT Bold"/>
                <a:cs typeface="Arial Rounded MT Bold"/>
              </a:rPr>
              <a:t> oscillation analysis &amp; background estimation</a:t>
            </a:r>
          </a:p>
          <a:p>
            <a:endParaRPr lang="en-US" sz="1200" u="sng" dirty="0" smtClean="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Construction of CMS Tracker </a:t>
            </a:r>
            <a:r>
              <a:rPr lang="en-US" sz="1200" u="sng" dirty="0" err="1" smtClean="0">
                <a:solidFill>
                  <a:srgbClr val="000000"/>
                </a:solidFill>
                <a:latin typeface="Arial Rounded MT Bold"/>
                <a:cs typeface="Arial Rounded MT Bold"/>
              </a:rPr>
              <a:t>Endcap</a:t>
            </a:r>
            <a:r>
              <a:rPr lang="en-US" sz="1200" dirty="0" smtClean="0">
                <a:solidFill>
                  <a:srgbClr val="000000"/>
                </a:solidFill>
                <a:latin typeface="Arial Rounded MT Bold"/>
                <a:cs typeface="Arial Rounded MT Bold"/>
              </a:rPr>
              <a:t>: new 120 m</a:t>
            </a:r>
            <a:r>
              <a:rPr lang="en-US" sz="1200" baseline="30000" dirty="0" smtClean="0">
                <a:solidFill>
                  <a:srgbClr val="000000"/>
                </a:solidFill>
                <a:latin typeface="Arial Rounded MT Bold"/>
                <a:cs typeface="Arial Rounded MT Bold"/>
              </a:rPr>
              <a:t>2</a:t>
            </a:r>
            <a:r>
              <a:rPr lang="en-US" sz="1200" dirty="0" smtClean="0">
                <a:solidFill>
                  <a:srgbClr val="000000"/>
                </a:solidFill>
                <a:latin typeface="Arial Rounded MT Bold"/>
                <a:cs typeface="Arial Rounded MT Bold"/>
              </a:rPr>
              <a:t> clean room</a:t>
            </a:r>
            <a:endParaRPr lang="en-US" sz="1200" dirty="0">
              <a:latin typeface="Arial Rounded MT Bold"/>
              <a:cs typeface="Arial Rounded MT Bold"/>
            </a:endParaRPr>
          </a:p>
        </p:txBody>
      </p:sp>
      <p:sp>
        <p:nvSpPr>
          <p:cNvPr id="19" name="TextBox 18"/>
          <p:cNvSpPr txBox="1"/>
          <p:nvPr/>
        </p:nvSpPr>
        <p:spPr>
          <a:xfrm>
            <a:off x="4671899"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from </a:t>
            </a:r>
            <a:r>
              <a:rPr lang="en-US" sz="1200" u="sng" dirty="0" smtClean="0">
                <a:latin typeface="Arial Rounded MT Bold"/>
                <a:cs typeface="Arial Rounded MT Bold"/>
              </a:rPr>
              <a:t>Gamma Ray Bursts</a:t>
            </a:r>
            <a:r>
              <a:rPr lang="en-US" sz="1200" dirty="0" smtClean="0">
                <a:latin typeface="Arial Rounded MT Bold"/>
                <a:cs typeface="Arial Rounded MT Bold"/>
              </a:rPr>
              <a:t> &amp; </a:t>
            </a:r>
            <a:r>
              <a:rPr lang="en-US" sz="1200" u="sng" dirty="0" smtClean="0">
                <a:latin typeface="Arial Rounded MT Bold"/>
                <a:cs typeface="Arial Rounded MT Bold"/>
              </a:rPr>
              <a:t>Active Galactic Nuclei</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Neutrinos related to </a:t>
            </a:r>
            <a:r>
              <a:rPr lang="en-US" sz="1200" u="sng" dirty="0" smtClean="0">
                <a:latin typeface="Arial Rounded MT Bold"/>
                <a:cs typeface="Arial Rounded MT Bold"/>
              </a:rPr>
              <a:t>gravitational waves</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Detection of </a:t>
            </a:r>
            <a:r>
              <a:rPr lang="en-US" sz="1200" u="sng" dirty="0" smtClean="0">
                <a:latin typeface="Arial Rounded MT Bold"/>
                <a:cs typeface="Arial Rounded MT Bold"/>
              </a:rPr>
              <a:t>GZK neutrinos</a:t>
            </a:r>
            <a:r>
              <a:rPr lang="en-US" sz="1200" dirty="0" smtClean="0">
                <a:latin typeface="Arial Rounded MT Bold"/>
                <a:cs typeface="Arial Rounded MT Bold"/>
              </a:rPr>
              <a:t> (cosmic </a:t>
            </a:r>
            <a:r>
              <a:rPr lang="en-US" sz="1200" dirty="0">
                <a:latin typeface="Arial Rounded MT Bold"/>
                <a:cs typeface="Arial Rounded MT Bold"/>
              </a:rPr>
              <a:t>r</a:t>
            </a:r>
            <a:r>
              <a:rPr lang="en-US" sz="1200" dirty="0" smtClean="0">
                <a:latin typeface="Arial Rounded MT Bold"/>
                <a:cs typeface="Arial Rounded MT Bold"/>
              </a:rPr>
              <a:t>ay interactions with the CMB)</a:t>
            </a:r>
          </a:p>
          <a:p>
            <a:pPr marL="90488" indent="-90488">
              <a:buFont typeface="Arial"/>
              <a:buChar char="•"/>
            </a:pPr>
            <a:endParaRPr lang="en-US" sz="1200" dirty="0">
              <a:latin typeface="Arial Rounded MT Bold"/>
              <a:cs typeface="Arial Rounded MT Bold"/>
            </a:endParaRPr>
          </a:p>
          <a:p>
            <a:pPr marL="90488" indent="-90488">
              <a:buFont typeface="Arial"/>
              <a:buChar char="•"/>
            </a:pPr>
            <a:r>
              <a:rPr lang="en-US" sz="1200" dirty="0" smtClean="0">
                <a:latin typeface="Arial Rounded MT Bold"/>
                <a:cs typeface="Arial Rounded MT Bold"/>
              </a:rPr>
              <a:t>Feasibility </a:t>
            </a:r>
            <a:r>
              <a:rPr lang="en-US" sz="1200" u="sng" dirty="0" smtClean="0">
                <a:latin typeface="Arial Rounded MT Bold"/>
                <a:cs typeface="Arial Rounded MT Bold"/>
              </a:rPr>
              <a:t>IceCube-Gen2</a:t>
            </a:r>
            <a:r>
              <a:rPr lang="en-US" sz="1200" dirty="0" smtClean="0">
                <a:latin typeface="Arial Rounded MT Bold"/>
                <a:cs typeface="Arial Rounded MT Bold"/>
              </a:rPr>
              <a:t> upgrade</a:t>
            </a:r>
          </a:p>
          <a:p>
            <a:endParaRPr lang="en-US" sz="1200" dirty="0" smtClean="0">
              <a:latin typeface="Arial Rounded MT Bold"/>
              <a:cs typeface="Arial Rounded MT Bold"/>
            </a:endParaRPr>
          </a:p>
        </p:txBody>
      </p:sp>
      <p:sp>
        <p:nvSpPr>
          <p:cNvPr id="20" name="TextBox 19"/>
          <p:cNvSpPr txBox="1"/>
          <p:nvPr/>
        </p:nvSpPr>
        <p:spPr>
          <a:xfrm>
            <a:off x="6729236" y="899796"/>
            <a:ext cx="1917896" cy="3970317"/>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solidFill>
                  <a:srgbClr val="000000"/>
                </a:solidFill>
                <a:latin typeface="Arial Rounded MT Bold"/>
                <a:cs typeface="Arial Rounded MT Bold"/>
              </a:rPr>
              <a:t>High-energy astrophysics</a:t>
            </a:r>
          </a:p>
          <a:p>
            <a:pPr algn="ctr"/>
            <a:endParaRPr lang="en-US" dirty="0">
              <a:latin typeface="Arial Rounded MT Bold"/>
              <a:cs typeface="Arial Rounded MT Bold"/>
            </a:endParaRPr>
          </a:p>
          <a:p>
            <a:pPr marL="90488" indent="-90488">
              <a:buFont typeface="Arial"/>
              <a:buChar char="•"/>
            </a:pPr>
            <a:r>
              <a:rPr lang="en-US" sz="1200" dirty="0">
                <a:solidFill>
                  <a:srgbClr val="000000"/>
                </a:solidFill>
                <a:latin typeface="Arial Rounded MT Bold"/>
                <a:cs typeface="Arial Rounded MT Bold"/>
              </a:rPr>
              <a:t>S</a:t>
            </a:r>
            <a:r>
              <a:rPr lang="en-US" sz="1200" dirty="0" smtClean="0">
                <a:solidFill>
                  <a:srgbClr val="000000"/>
                </a:solidFill>
                <a:latin typeface="Arial Rounded MT Bold"/>
                <a:cs typeface="Arial Rounded MT Bold"/>
              </a:rPr>
              <a:t>ignals from </a:t>
            </a:r>
            <a:r>
              <a:rPr lang="en-US" sz="1200" u="sng" dirty="0" smtClean="0">
                <a:solidFill>
                  <a:srgbClr val="000000"/>
                </a:solidFill>
                <a:latin typeface="Arial Rounded MT Bold"/>
                <a:cs typeface="Arial Rounded MT Bold"/>
              </a:rPr>
              <a:t>particle cascade</a:t>
            </a:r>
            <a:r>
              <a:rPr lang="en-US" sz="1200" dirty="0" smtClean="0">
                <a:solidFill>
                  <a:srgbClr val="000000"/>
                </a:solidFill>
                <a:latin typeface="Arial Rounded MT Bold"/>
                <a:cs typeface="Arial Rounded MT Bold"/>
              </a:rPr>
              <a:t> on lunar surface &amp; atmosphere</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u="sng" dirty="0" smtClean="0">
                <a:solidFill>
                  <a:srgbClr val="000000"/>
                </a:solidFill>
                <a:latin typeface="Arial Rounded MT Bold"/>
                <a:cs typeface="Arial Rounded MT Bold"/>
              </a:rPr>
              <a:t>Mass composition</a:t>
            </a:r>
            <a:r>
              <a:rPr lang="en-US" sz="1200" dirty="0" smtClean="0">
                <a:solidFill>
                  <a:srgbClr val="000000"/>
                </a:solidFill>
                <a:latin typeface="Arial Rounded MT Bold"/>
                <a:cs typeface="Arial Rounded MT Bold"/>
              </a:rPr>
              <a:t> of cosmic rays (galactic &amp; extragalactic origin)</a:t>
            </a:r>
          </a:p>
          <a:p>
            <a:pPr marL="90488" indent="-90488">
              <a:buFont typeface="Arial"/>
              <a:buChar char="•"/>
            </a:pPr>
            <a:endParaRPr lang="en-US" sz="1200" dirty="0">
              <a:solidFill>
                <a:srgbClr val="000000"/>
              </a:solidFill>
              <a:latin typeface="Arial Rounded MT Bold"/>
              <a:cs typeface="Arial Rounded MT Bold"/>
            </a:endParaRPr>
          </a:p>
          <a:p>
            <a:pPr marL="90488" indent="-90488">
              <a:buFont typeface="Arial"/>
              <a:buChar char="•"/>
            </a:pPr>
            <a:r>
              <a:rPr lang="en-US" sz="1200" dirty="0" smtClean="0">
                <a:solidFill>
                  <a:srgbClr val="000000"/>
                </a:solidFill>
                <a:latin typeface="Arial Rounded MT Bold"/>
                <a:cs typeface="Arial Rounded MT Bold"/>
              </a:rPr>
              <a:t>Search for </a:t>
            </a:r>
            <a:r>
              <a:rPr lang="en-US" sz="1200" u="sng" dirty="0" smtClean="0">
                <a:solidFill>
                  <a:srgbClr val="000000"/>
                </a:solidFill>
                <a:latin typeface="Arial Rounded MT Bold"/>
                <a:cs typeface="Arial Rounded MT Bold"/>
              </a:rPr>
              <a:t>extremely energetic particles from lunar surface </a:t>
            </a:r>
            <a:r>
              <a:rPr lang="en-US" sz="1200" dirty="0" smtClean="0">
                <a:solidFill>
                  <a:srgbClr val="000000"/>
                </a:solidFill>
                <a:latin typeface="Arial Rounded MT Bold"/>
                <a:cs typeface="Arial Rounded MT Bold"/>
              </a:rPr>
              <a:t>(sensitive to physics beyond the SM)</a:t>
            </a:r>
          </a:p>
          <a:p>
            <a:pPr marL="90488" indent="-90488">
              <a:buFont typeface="Arial"/>
              <a:buChar char="•"/>
            </a:pPr>
            <a:endParaRPr lang="en-US" sz="1200" dirty="0">
              <a:solidFill>
                <a:srgbClr val="000000"/>
              </a:solidFill>
              <a:latin typeface="Arial Rounded MT Bold"/>
              <a:cs typeface="Arial Rounded MT Bold"/>
            </a:endParaRPr>
          </a:p>
          <a:p>
            <a:endParaRPr lang="en-US" sz="1200" dirty="0">
              <a:solidFill>
                <a:srgbClr val="000000"/>
              </a:solidFill>
              <a:latin typeface="Arial Rounded MT Bold"/>
              <a:cs typeface="Arial Rounded MT Bold"/>
            </a:endParaRPr>
          </a:p>
        </p:txBody>
      </p:sp>
      <p:sp>
        <p:nvSpPr>
          <p:cNvPr id="2" name="TextBox 1"/>
          <p:cNvSpPr txBox="1"/>
          <p:nvPr/>
        </p:nvSpPr>
        <p:spPr>
          <a:xfrm>
            <a:off x="677397" y="5144721"/>
            <a:ext cx="1985677" cy="492443"/>
          </a:xfrm>
          <a:prstGeom prst="rect">
            <a:avLst/>
          </a:prstGeom>
          <a:noFill/>
        </p:spPr>
        <p:txBody>
          <a:bodyPr wrap="none" rtlCol="0">
            <a:spAutoFit/>
          </a:bodyPr>
          <a:lstStyle/>
          <a:p>
            <a:pPr algn="ctr"/>
            <a:r>
              <a:rPr lang="en-US" dirty="0" smtClean="0">
                <a:solidFill>
                  <a:srgbClr val="000000"/>
                </a:solidFill>
                <a:latin typeface="Arial Rounded MT Bold"/>
                <a:cs typeface="Arial Rounded MT Bold"/>
              </a:rPr>
              <a:t>Phenomenology</a:t>
            </a:r>
          </a:p>
          <a:p>
            <a:pPr algn="ctr"/>
            <a:endParaRPr lang="en-US" sz="800" b="1" dirty="0">
              <a:solidFill>
                <a:srgbClr val="FF0000"/>
              </a:solidFill>
              <a:latin typeface="Arial Rounded MT Bold"/>
              <a:cs typeface="Arial Rounded MT Bold"/>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3" name="TextBox 12"/>
          <p:cNvSpPr txBox="1"/>
          <p:nvPr/>
        </p:nvSpPr>
        <p:spPr>
          <a:xfrm>
            <a:off x="139160" y="5841186"/>
            <a:ext cx="9020418" cy="830997"/>
          </a:xfrm>
          <a:prstGeom prst="rect">
            <a:avLst/>
          </a:prstGeom>
          <a:noFill/>
        </p:spPr>
        <p:txBody>
          <a:bodyPr wrap="none" rtlCol="0">
            <a:spAutoFit/>
          </a:bodyPr>
          <a:lstStyle/>
          <a:p>
            <a:pPr marL="446088" indent="-446088">
              <a:buSzPct val="75000"/>
              <a:buFont typeface="+mj-ea"/>
              <a:buAutoNum type="circleNumDbPlain"/>
            </a:pPr>
            <a:r>
              <a:rPr lang="en-US" sz="2400" b="1" dirty="0" smtClean="0">
                <a:solidFill>
                  <a:srgbClr val="000090"/>
                </a:solidFill>
              </a:rPr>
              <a:t>Large potential for breakthroughs in the interplay of our research</a:t>
            </a:r>
          </a:p>
          <a:p>
            <a:pPr marL="446088" indent="-446088">
              <a:buSzPct val="75000"/>
              <a:buFont typeface="+mj-ea"/>
              <a:buAutoNum type="circleNumDbPlain"/>
            </a:pPr>
            <a:r>
              <a:rPr lang="en-US" sz="2400" b="1" dirty="0" smtClean="0">
                <a:solidFill>
                  <a:srgbClr val="000090"/>
                </a:solidFill>
              </a:rPr>
              <a:t>Enhanced by connecting our research through phenomenology</a:t>
            </a:r>
            <a:endParaRPr lang="en-US" sz="2400" b="1" dirty="0">
              <a:solidFill>
                <a:srgbClr val="000090"/>
              </a:solidFill>
            </a:endParaRPr>
          </a:p>
        </p:txBody>
      </p:sp>
      <p:sp>
        <p:nvSpPr>
          <p:cNvPr id="14" name="TextBox 13"/>
          <p:cNvSpPr txBox="1"/>
          <p:nvPr/>
        </p:nvSpPr>
        <p:spPr>
          <a:xfrm>
            <a:off x="3514336" y="5087080"/>
            <a:ext cx="4200808" cy="584776"/>
          </a:xfrm>
          <a:prstGeom prst="rect">
            <a:avLst/>
          </a:prstGeom>
          <a:noFill/>
        </p:spPr>
        <p:txBody>
          <a:bodyPr wrap="square" rtlCol="0">
            <a:spAutoFit/>
          </a:bodyPr>
          <a:lstStyle/>
          <a:p>
            <a:pPr marL="176213" indent="-176213">
              <a:buFont typeface="Arial"/>
              <a:buChar char="•"/>
            </a:pPr>
            <a:r>
              <a:rPr lang="en-US" sz="1600" dirty="0" smtClean="0">
                <a:solidFill>
                  <a:srgbClr val="FF0000"/>
                </a:solidFill>
                <a:latin typeface="Arial Rounded MT Bold"/>
                <a:cs typeface="Arial Rounded MT Bold"/>
              </a:rPr>
              <a:t>Research on the interplay between the large and the small scales</a:t>
            </a:r>
            <a:endParaRPr lang="en-US" sz="1600" dirty="0">
              <a:solidFill>
                <a:srgbClr val="FF0000"/>
              </a:solidFill>
              <a:latin typeface="Arial Rounded MT Bold"/>
              <a:cs typeface="Arial Rounded MT Bold"/>
            </a:endParaRPr>
          </a:p>
        </p:txBody>
      </p:sp>
    </p:spTree>
    <p:extLst>
      <p:ext uri="{BB962C8B-B14F-4D97-AF65-F5344CB8AC3E}">
        <p14:creationId xmlns:p14="http://schemas.microsoft.com/office/powerpoint/2010/main" val="79729483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4" name="TextBox 23"/>
          <p:cNvSpPr txBox="1"/>
          <p:nvPr/>
        </p:nvSpPr>
        <p:spPr>
          <a:xfrm>
            <a:off x="1441119" y="3809812"/>
            <a:ext cx="2923139" cy="923330"/>
          </a:xfrm>
          <a:prstGeom prst="rect">
            <a:avLst/>
          </a:prstGeom>
          <a:noFill/>
        </p:spPr>
        <p:txBody>
          <a:bodyPr wrap="square" rtlCol="0">
            <a:spAutoFit/>
          </a:bodyPr>
          <a:lstStyle/>
          <a:p>
            <a:pPr algn="ctr"/>
            <a:r>
              <a:rPr lang="en-US" b="1" dirty="0" err="1" smtClean="0">
                <a:solidFill>
                  <a:srgbClr val="000090"/>
                </a:solidFill>
              </a:rPr>
              <a:t>IceCube</a:t>
            </a:r>
            <a:r>
              <a:rPr lang="en-US" b="1" dirty="0" smtClean="0">
                <a:solidFill>
                  <a:srgbClr val="000090"/>
                </a:solidFill>
              </a:rPr>
              <a:t>/ARA @ South Pole</a:t>
            </a:r>
          </a:p>
          <a:p>
            <a:pPr algn="ctr"/>
            <a:r>
              <a:rPr lang="en-US" b="1" dirty="0" smtClean="0">
                <a:solidFill>
                  <a:srgbClr val="000090"/>
                </a:solidFill>
              </a:rPr>
              <a:t>LOFAR @ Netherlands</a:t>
            </a:r>
          </a:p>
          <a:p>
            <a:pPr algn="ctr"/>
            <a:r>
              <a:rPr lang="en-US" b="1" dirty="0" smtClean="0">
                <a:solidFill>
                  <a:srgbClr val="000090"/>
                </a:solidFill>
              </a:rPr>
              <a:t>Auger @ Argentina </a:t>
            </a:r>
            <a:endParaRPr lang="en-US" b="1" dirty="0">
              <a:solidFill>
                <a:srgbClr val="000090"/>
              </a:solidFill>
            </a:endParaRPr>
          </a:p>
        </p:txBody>
      </p:sp>
      <p:sp>
        <p:nvSpPr>
          <p:cNvPr id="25" name="TextBox 24"/>
          <p:cNvSpPr txBox="1"/>
          <p:nvPr/>
        </p:nvSpPr>
        <p:spPr>
          <a:xfrm>
            <a:off x="4884732" y="3609176"/>
            <a:ext cx="2560180" cy="646331"/>
          </a:xfrm>
          <a:prstGeom prst="rect">
            <a:avLst/>
          </a:prstGeom>
          <a:noFill/>
        </p:spPr>
        <p:txBody>
          <a:bodyPr wrap="square" rtlCol="0">
            <a:spAutoFit/>
          </a:bodyPr>
          <a:lstStyle/>
          <a:p>
            <a:pPr algn="ctr"/>
            <a:r>
              <a:rPr lang="en-US" b="1" dirty="0" smtClean="0">
                <a:solidFill>
                  <a:srgbClr val="000090"/>
                </a:solidFill>
              </a:rPr>
              <a:t>CMS @ CERN</a:t>
            </a:r>
          </a:p>
          <a:p>
            <a:pPr algn="ctr"/>
            <a:r>
              <a:rPr lang="en-US" b="1" dirty="0" err="1" smtClean="0">
                <a:solidFill>
                  <a:srgbClr val="000090"/>
                </a:solidFill>
              </a:rPr>
              <a:t>SoLid</a:t>
            </a:r>
            <a:r>
              <a:rPr lang="en-US" b="1" dirty="0" smtClean="0">
                <a:solidFill>
                  <a:srgbClr val="000090"/>
                </a:solidFill>
              </a:rPr>
              <a:t> @ Belgium</a:t>
            </a:r>
            <a:endParaRPr lang="en-US" b="1" dirty="0">
              <a:solidFill>
                <a:srgbClr val="000090"/>
              </a:solidFill>
            </a:endParaRPr>
          </a:p>
        </p:txBody>
      </p:sp>
      <p:cxnSp>
        <p:nvCxnSpPr>
          <p:cNvPr id="26" name="Straight Arrow Connector 25"/>
          <p:cNvCxnSpPr/>
          <p:nvPr/>
        </p:nvCxnSpPr>
        <p:spPr>
          <a:xfrm flipH="1" flipV="1">
            <a:off x="918792" y="2994840"/>
            <a:ext cx="785964" cy="81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9" name="TextBox 28"/>
          <p:cNvSpPr txBox="1"/>
          <p:nvPr/>
        </p:nvSpPr>
        <p:spPr>
          <a:xfrm>
            <a:off x="419099" y="1106913"/>
            <a:ext cx="3256065" cy="646331"/>
          </a:xfrm>
          <a:prstGeom prst="rect">
            <a:avLst/>
          </a:prstGeom>
          <a:noFill/>
        </p:spPr>
        <p:txBody>
          <a:bodyPr wrap="square" rtlCol="0">
            <a:spAutoFit/>
          </a:bodyPr>
          <a:lstStyle/>
          <a:p>
            <a:pPr algn="ctr"/>
            <a:r>
              <a:rPr lang="en-US" b="1" dirty="0" smtClean="0">
                <a:solidFill>
                  <a:srgbClr val="000090"/>
                </a:solidFill>
              </a:rPr>
              <a:t>Standard Model of Cosmology</a:t>
            </a:r>
          </a:p>
          <a:p>
            <a:pPr algn="ctr"/>
            <a:r>
              <a:rPr lang="en-US" b="1" dirty="0" smtClean="0">
                <a:solidFill>
                  <a:srgbClr val="000090"/>
                </a:solidFill>
              </a:rPr>
              <a:t>Gravity </a:t>
            </a:r>
            <a:endParaRPr lang="en-US" b="1" dirty="0">
              <a:solidFill>
                <a:srgbClr val="000090"/>
              </a:solidFill>
            </a:endParaRPr>
          </a:p>
        </p:txBody>
      </p:sp>
      <p:sp>
        <p:nvSpPr>
          <p:cNvPr id="30" name="TextBox 29"/>
          <p:cNvSpPr txBox="1"/>
          <p:nvPr/>
        </p:nvSpPr>
        <p:spPr>
          <a:xfrm>
            <a:off x="5165059" y="1106913"/>
            <a:ext cx="3589299" cy="646331"/>
          </a:xfrm>
          <a:prstGeom prst="rect">
            <a:avLst/>
          </a:prstGeom>
          <a:noFill/>
        </p:spPr>
        <p:txBody>
          <a:bodyPr wrap="square" rtlCol="0">
            <a:spAutoFit/>
          </a:bodyPr>
          <a:lstStyle/>
          <a:p>
            <a:pPr algn="ctr"/>
            <a:r>
              <a:rPr lang="en-US" b="1" dirty="0" smtClean="0">
                <a:solidFill>
                  <a:srgbClr val="000090"/>
                </a:solidFill>
              </a:rPr>
              <a:t>Standard Model of Particle Physics</a:t>
            </a:r>
          </a:p>
          <a:p>
            <a:pPr algn="ctr"/>
            <a:r>
              <a:rPr lang="en-US" b="1" dirty="0" smtClean="0">
                <a:solidFill>
                  <a:srgbClr val="000090"/>
                </a:solidFill>
              </a:rPr>
              <a:t>Quantum Field Theory</a:t>
            </a:r>
            <a:endParaRPr lang="en-US" b="1" dirty="0">
              <a:solidFill>
                <a:srgbClr val="000090"/>
              </a:solidFill>
            </a:endParaRPr>
          </a:p>
        </p:txBody>
      </p:sp>
      <p:cxnSp>
        <p:nvCxnSpPr>
          <p:cNvPr id="31" name="Straight Arrow Connector 30"/>
          <p:cNvCxnSpPr/>
          <p:nvPr/>
        </p:nvCxnSpPr>
        <p:spPr>
          <a:xfrm flipH="1">
            <a:off x="918791" y="1753244"/>
            <a:ext cx="766580" cy="74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6"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17" name="TextBox 16"/>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cxnSp>
        <p:nvCxnSpPr>
          <p:cNvPr id="18" name="Straight Arrow Connector 17"/>
          <p:cNvCxnSpPr/>
          <p:nvPr/>
        </p:nvCxnSpPr>
        <p:spPr>
          <a:xfrm flipV="1">
            <a:off x="7093609" y="3304106"/>
            <a:ext cx="651894" cy="56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a:off x="7444912" y="1753244"/>
            <a:ext cx="300591" cy="1089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0281272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chemeClr val="accent5">
              <a:lumMod val="20000"/>
              <a:lumOff val="80000"/>
            </a:schemeClr>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Hierarchy problem</a:t>
            </a:r>
            <a:endParaRPr lang="en-US" sz="2400" b="1" dirty="0">
              <a:solidFill>
                <a:srgbClr val="000090"/>
              </a:solidFill>
            </a:endParaRP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652571955"/>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447571020"/>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2666443576"/>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Essential research synergies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7" name="TextBox 6"/>
          <p:cNvSpPr txBox="1"/>
          <p:nvPr/>
        </p:nvSpPr>
        <p:spPr>
          <a:xfrm>
            <a:off x="50538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9" name="TextBox 8"/>
          <p:cNvSpPr txBox="1"/>
          <p:nvPr/>
        </p:nvSpPr>
        <p:spPr>
          <a:xfrm>
            <a:off x="2562726" y="2966218"/>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0" name="TextBox 9"/>
          <p:cNvSpPr txBox="1"/>
          <p:nvPr/>
        </p:nvSpPr>
        <p:spPr>
          <a:xfrm>
            <a:off x="4671899"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1" name="TextBox 10"/>
          <p:cNvSpPr txBox="1"/>
          <p:nvPr/>
        </p:nvSpPr>
        <p:spPr>
          <a:xfrm>
            <a:off x="6729236" y="2966218"/>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3" name="TextBox 12"/>
          <p:cNvSpPr txBox="1"/>
          <p:nvPr/>
        </p:nvSpPr>
        <p:spPr>
          <a:xfrm>
            <a:off x="310700" y="1148892"/>
            <a:ext cx="8513881" cy="5508000"/>
          </a:xfrm>
          <a:prstGeom prst="rect">
            <a:avLst/>
          </a:prstGeom>
          <a:solidFill>
            <a:schemeClr val="accent3">
              <a:lumMod val="20000"/>
              <a:lumOff val="80000"/>
            </a:schemeClr>
          </a:solidFill>
          <a:ln w="38100" cmpd="sng">
            <a:solidFill>
              <a:schemeClr val="accent3">
                <a:lumMod val="50000"/>
              </a:schemeClr>
            </a:solidFill>
            <a:prstDash val="sysDash"/>
          </a:ln>
        </p:spPr>
        <p:txBody>
          <a:bodyPr wrap="square" numCol="1" rtlCol="0">
            <a:spAutoFit/>
          </a:bodyPr>
          <a:lstStyle/>
          <a:p>
            <a:pPr algn="ctr"/>
            <a:endParaRPr lang="en-US" dirty="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dirty="0" smtClean="0">
              <a:latin typeface="Arial Rounded MT Bold"/>
              <a:cs typeface="Arial Rounded MT Bold"/>
            </a:endParaRPr>
          </a:p>
          <a:p>
            <a:pPr algn="ctr"/>
            <a:endParaRPr lang="en-US" sz="1000" u="sng" dirty="0">
              <a:latin typeface="Arial Rounded MT Bold"/>
              <a:cs typeface="Arial Rounded MT Bold"/>
            </a:endParaRPr>
          </a:p>
          <a:p>
            <a:pPr algn="ctr"/>
            <a:endParaRPr lang="en-US" sz="1000" u="sng" dirty="0" smtClean="0">
              <a:latin typeface="Arial Rounded MT Bold"/>
              <a:cs typeface="Arial Rounded MT Bold"/>
            </a:endParaRPr>
          </a:p>
        </p:txBody>
      </p:sp>
      <p:sp>
        <p:nvSpPr>
          <p:cNvPr id="14" name="TextBox 13"/>
          <p:cNvSpPr txBox="1"/>
          <p:nvPr/>
        </p:nvSpPr>
        <p:spPr>
          <a:xfrm>
            <a:off x="53747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Theoretical physics </a:t>
            </a:r>
          </a:p>
          <a:p>
            <a:pPr algn="ctr"/>
            <a:endParaRPr lang="en-US" dirty="0" smtClean="0">
              <a:latin typeface="Arial Rounded MT Bold"/>
              <a:cs typeface="Arial Rounded MT Bold"/>
            </a:endParaRPr>
          </a:p>
        </p:txBody>
      </p:sp>
      <p:sp>
        <p:nvSpPr>
          <p:cNvPr id="16" name="TextBox 15"/>
          <p:cNvSpPr txBox="1"/>
          <p:nvPr/>
        </p:nvSpPr>
        <p:spPr>
          <a:xfrm>
            <a:off x="2594814" y="3212194"/>
            <a:ext cx="1972827"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a:latin typeface="Arial Rounded MT Bold"/>
                <a:cs typeface="Arial Rounded MT Bold"/>
              </a:rPr>
              <a:t>P</a:t>
            </a:r>
            <a:r>
              <a:rPr lang="en-US" dirty="0" smtClean="0">
                <a:latin typeface="Arial Rounded MT Bold"/>
                <a:cs typeface="Arial Rounded MT Bold"/>
              </a:rPr>
              <a:t>article physics experiments</a:t>
            </a:r>
          </a:p>
          <a:p>
            <a:pPr algn="ctr"/>
            <a:r>
              <a:rPr lang="en-US" dirty="0" smtClean="0">
                <a:latin typeface="Arial Rounded MT Bold"/>
                <a:cs typeface="Arial Rounded MT Bold"/>
              </a:rPr>
              <a:t> </a:t>
            </a:r>
          </a:p>
        </p:txBody>
      </p:sp>
      <p:sp>
        <p:nvSpPr>
          <p:cNvPr id="17" name="TextBox 16"/>
          <p:cNvSpPr txBox="1"/>
          <p:nvPr/>
        </p:nvSpPr>
        <p:spPr>
          <a:xfrm>
            <a:off x="4703987"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err="1" smtClean="0">
                <a:latin typeface="Arial Rounded MT Bold"/>
                <a:cs typeface="Arial Rounded MT Bold"/>
              </a:rPr>
              <a:t>Astro</a:t>
            </a:r>
            <a:r>
              <a:rPr lang="en-US" dirty="0" smtClean="0">
                <a:latin typeface="Arial Rounded MT Bold"/>
                <a:cs typeface="Arial Rounded MT Bold"/>
              </a:rPr>
              <a:t>-particle physics</a:t>
            </a:r>
          </a:p>
          <a:p>
            <a:pPr algn="ctr"/>
            <a:endParaRPr lang="en-US" dirty="0">
              <a:latin typeface="Arial Rounded MT Bold"/>
              <a:cs typeface="Arial Rounded MT Bold"/>
            </a:endParaRPr>
          </a:p>
        </p:txBody>
      </p:sp>
      <p:sp>
        <p:nvSpPr>
          <p:cNvPr id="18" name="TextBox 17"/>
          <p:cNvSpPr txBox="1"/>
          <p:nvPr/>
        </p:nvSpPr>
        <p:spPr>
          <a:xfrm>
            <a:off x="6761324" y="3212194"/>
            <a:ext cx="1917896" cy="1200329"/>
          </a:xfrm>
          <a:prstGeom prst="rect">
            <a:avLst/>
          </a:prstGeom>
          <a:solidFill>
            <a:schemeClr val="accent6">
              <a:lumMod val="20000"/>
              <a:lumOff val="80000"/>
            </a:schemeClr>
          </a:solidFill>
          <a:ln w="38100" cmpd="sng">
            <a:solidFill>
              <a:srgbClr val="FF0000"/>
            </a:solidFill>
          </a:ln>
        </p:spPr>
        <p:txBody>
          <a:bodyPr wrap="square" rtlCol="0">
            <a:spAutoFit/>
          </a:bodyPr>
          <a:lstStyle/>
          <a:p>
            <a:pPr algn="ctr"/>
            <a:endParaRPr lang="en-US" dirty="0" smtClean="0">
              <a:latin typeface="Arial Rounded MT Bold"/>
              <a:cs typeface="Arial Rounded MT Bold"/>
            </a:endParaRPr>
          </a:p>
          <a:p>
            <a:pPr algn="ctr"/>
            <a:r>
              <a:rPr lang="en-US" dirty="0" smtClean="0">
                <a:latin typeface="Arial Rounded MT Bold"/>
                <a:cs typeface="Arial Rounded MT Bold"/>
              </a:rPr>
              <a:t>High-energy astrophysics</a:t>
            </a:r>
          </a:p>
          <a:p>
            <a:pPr algn="ctr"/>
            <a:endParaRPr lang="en-US" dirty="0">
              <a:latin typeface="Arial Rounded MT Bold"/>
              <a:cs typeface="Arial Rounded MT Bold"/>
            </a:endParaRPr>
          </a:p>
        </p:txBody>
      </p:sp>
      <p:sp>
        <p:nvSpPr>
          <p:cNvPr id="19" name="TextBox 18"/>
          <p:cNvSpPr txBox="1"/>
          <p:nvPr/>
        </p:nvSpPr>
        <p:spPr>
          <a:xfrm>
            <a:off x="321308" y="1148892"/>
            <a:ext cx="2586014" cy="615553"/>
          </a:xfrm>
          <a:prstGeom prst="rect">
            <a:avLst/>
          </a:prstGeom>
          <a:noFill/>
        </p:spPr>
        <p:txBody>
          <a:bodyPr wrap="none" rtlCol="0">
            <a:spAutoFit/>
          </a:bodyPr>
          <a:lstStyle/>
          <a:p>
            <a:pPr algn="ctr"/>
            <a:r>
              <a:rPr lang="en-US" sz="2400" dirty="0" smtClean="0">
                <a:latin typeface="Arial Rounded MT Bold"/>
                <a:cs typeface="Arial Rounded MT Bold"/>
              </a:rPr>
              <a:t>Phenomenology</a:t>
            </a:r>
          </a:p>
          <a:p>
            <a:pPr algn="ctr"/>
            <a:endParaRPr lang="en-US" sz="1000" b="1" dirty="0">
              <a:latin typeface="Arial Rounded MT Bold"/>
              <a:cs typeface="Arial Rounded MT Bold"/>
            </a:endParaRPr>
          </a:p>
        </p:txBody>
      </p:sp>
      <p:sp>
        <p:nvSpPr>
          <p:cNvPr id="20" name="Cloud 19"/>
          <p:cNvSpPr/>
          <p:nvPr/>
        </p:nvSpPr>
        <p:spPr>
          <a:xfrm>
            <a:off x="1072121" y="1621197"/>
            <a:ext cx="2702327" cy="1049502"/>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solidFill>
                  <a:srgbClr val="000090"/>
                </a:solidFill>
              </a:rPr>
              <a:t>Hierarchy problem</a:t>
            </a:r>
          </a:p>
        </p:txBody>
      </p:sp>
      <p:sp>
        <p:nvSpPr>
          <p:cNvPr id="3" name="Left Brace 2"/>
          <p:cNvSpPr/>
          <p:nvPr/>
        </p:nvSpPr>
        <p:spPr>
          <a:xfrm rot="5400000">
            <a:off x="2358458" y="903358"/>
            <a:ext cx="400719" cy="4017645"/>
          </a:xfrm>
          <a:prstGeom prst="leftBrace">
            <a:avLst>
              <a:gd name="adj1" fmla="val 48795"/>
              <a:gd name="adj2" fmla="val 60426"/>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Left Brace 20"/>
          <p:cNvSpPr/>
          <p:nvPr/>
        </p:nvSpPr>
        <p:spPr>
          <a:xfrm rot="5400000">
            <a:off x="6473305" y="906626"/>
            <a:ext cx="436596" cy="3975233"/>
          </a:xfrm>
          <a:prstGeom prst="leftBrace">
            <a:avLst>
              <a:gd name="adj1" fmla="val 48795"/>
              <a:gd name="adj2" fmla="val 42751"/>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Cloud 21"/>
          <p:cNvSpPr/>
          <p:nvPr/>
        </p:nvSpPr>
        <p:spPr>
          <a:xfrm>
            <a:off x="4864190" y="1418548"/>
            <a:ext cx="3782942"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Multi-messenger observations</a:t>
            </a:r>
            <a:endParaRPr lang="en-US" sz="2400" b="1" dirty="0">
              <a:solidFill>
                <a:srgbClr val="000090"/>
              </a:solidFill>
            </a:endParaRPr>
          </a:p>
        </p:txBody>
      </p:sp>
      <p:sp>
        <p:nvSpPr>
          <p:cNvPr id="23" name="Cloud 22"/>
          <p:cNvSpPr/>
          <p:nvPr/>
        </p:nvSpPr>
        <p:spPr>
          <a:xfrm>
            <a:off x="3738836" y="5357530"/>
            <a:ext cx="2702327" cy="1184600"/>
          </a:xfrm>
          <a:prstGeom prst="cloud">
            <a:avLst/>
          </a:prstGeom>
          <a:solidFill>
            <a:srgbClr val="DBEEF4"/>
          </a:solidFill>
          <a:ln w="57150" cmpd="sng">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Sterile neutrinos</a:t>
            </a:r>
            <a:endParaRPr lang="en-US" sz="2400" b="1" dirty="0">
              <a:solidFill>
                <a:srgbClr val="000090"/>
              </a:solidFill>
            </a:endParaRPr>
          </a:p>
        </p:txBody>
      </p:sp>
      <p:sp>
        <p:nvSpPr>
          <p:cNvPr id="24" name="Left Brace 23"/>
          <p:cNvSpPr/>
          <p:nvPr/>
        </p:nvSpPr>
        <p:spPr>
          <a:xfrm rot="16200000">
            <a:off x="4412701" y="3014704"/>
            <a:ext cx="400719" cy="4017645"/>
          </a:xfrm>
          <a:prstGeom prst="leftBrace">
            <a:avLst>
              <a:gd name="adj1" fmla="val 48795"/>
              <a:gd name="adj2" fmla="val 70515"/>
            </a:avLst>
          </a:prstGeom>
          <a:ln w="38100" cmpd="sng">
            <a:solidFill>
              <a:srgbClr val="FF00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5" name="Left Brace 24"/>
          <p:cNvSpPr/>
          <p:nvPr/>
        </p:nvSpPr>
        <p:spPr>
          <a:xfrm rot="16200000">
            <a:off x="3371489" y="1710801"/>
            <a:ext cx="400719" cy="6035892"/>
          </a:xfrm>
          <a:prstGeom prst="leftBrace">
            <a:avLst>
              <a:gd name="adj1" fmla="val 48795"/>
              <a:gd name="adj2" fmla="val 17014"/>
            </a:avLst>
          </a:prstGeom>
          <a:ln w="38100" cmpd="sng">
            <a:solidFill>
              <a:srgbClr val="00009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Cloud 25"/>
          <p:cNvSpPr/>
          <p:nvPr/>
        </p:nvSpPr>
        <p:spPr>
          <a:xfrm>
            <a:off x="492318" y="5154880"/>
            <a:ext cx="2702327" cy="1184600"/>
          </a:xfrm>
          <a:prstGeom prst="cloud">
            <a:avLst/>
          </a:prstGeom>
          <a:solidFill>
            <a:srgbClr val="F2DCDB"/>
          </a:solidFill>
          <a:ln w="38100" cmpd="sng">
            <a:solidFill>
              <a:srgbClr val="660066"/>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solidFill>
                  <a:srgbClr val="000090"/>
                </a:solidFill>
              </a:rPr>
              <a:t>Dark Matter</a:t>
            </a:r>
            <a:endParaRPr lang="en-US" sz="2400" b="1" dirty="0">
              <a:solidFill>
                <a:srgbClr val="000090"/>
              </a:solidFill>
            </a:endParaRPr>
          </a:p>
        </p:txBody>
      </p:sp>
      <p:sp>
        <p:nvSpPr>
          <p:cNvPr id="4" name="TextBox 3"/>
          <p:cNvSpPr txBox="1"/>
          <p:nvPr/>
        </p:nvSpPr>
        <p:spPr>
          <a:xfrm>
            <a:off x="6648165" y="4983147"/>
            <a:ext cx="2095346" cy="1323439"/>
          </a:xfrm>
          <a:prstGeom prst="rect">
            <a:avLst/>
          </a:prstGeom>
          <a:noFill/>
        </p:spPr>
        <p:txBody>
          <a:bodyPr wrap="square" rtlCol="0">
            <a:spAutoFit/>
          </a:bodyPr>
          <a:lstStyle/>
          <a:p>
            <a:pPr algn="ctr"/>
            <a:r>
              <a:rPr lang="en-US" sz="2000" b="1" i="1" dirty="0" smtClean="0">
                <a:solidFill>
                  <a:srgbClr val="FF0000"/>
                </a:solidFill>
              </a:rPr>
              <a:t>Recently installed a new social room to facilitate people to connect</a:t>
            </a:r>
            <a:endParaRPr lang="en-US" sz="2000" b="1" i="1" dirty="0">
              <a:solidFill>
                <a:srgbClr val="FF0000"/>
              </a:solidFill>
            </a:endParaRPr>
          </a:p>
        </p:txBody>
      </p:sp>
    </p:spTree>
    <p:extLst>
      <p:ext uri="{BB962C8B-B14F-4D97-AF65-F5344CB8AC3E}">
        <p14:creationId xmlns:p14="http://schemas.microsoft.com/office/powerpoint/2010/main" val="411549095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4" name="Picture 3" descr="Hep@vub_affiche_A4_LEFT.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6077" y="364769"/>
            <a:ext cx="8737070" cy="6174058"/>
          </a:xfrm>
          <a:prstGeom prst="rect">
            <a:avLst/>
          </a:prstGeom>
        </p:spPr>
      </p:pic>
    </p:spTree>
    <p:extLst>
      <p:ext uri="{BB962C8B-B14F-4D97-AF65-F5344CB8AC3E}">
        <p14:creationId xmlns:p14="http://schemas.microsoft.com/office/powerpoint/2010/main" val="160331274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 name="TextBox 1"/>
          <p:cNvSpPr txBox="1"/>
          <p:nvPr/>
        </p:nvSpPr>
        <p:spPr>
          <a:xfrm>
            <a:off x="295652" y="1121328"/>
            <a:ext cx="3296256" cy="923330"/>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2013</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6" name="TextBox 5"/>
          <p:cNvSpPr txBox="1"/>
          <p:nvPr/>
        </p:nvSpPr>
        <p:spPr>
          <a:xfrm>
            <a:off x="2849356" y="5784699"/>
            <a:ext cx="3296256" cy="923330"/>
          </a:xfrm>
          <a:prstGeom prst="rect">
            <a:avLst/>
          </a:prstGeom>
          <a:solidFill>
            <a:srgbClr val="FDEADA"/>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Royal Academy Award 2016</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Communication</a:t>
            </a:r>
          </a:p>
          <a:p>
            <a:pPr algn="ctr"/>
            <a:r>
              <a:rPr lang="en-US" dirty="0" smtClean="0">
                <a:solidFill>
                  <a:srgbClr val="000090"/>
                </a:solidFill>
                <a:latin typeface="American Typewriter"/>
                <a:cs typeface="American Typewriter"/>
              </a:rPr>
              <a:t>Freya </a:t>
            </a:r>
            <a:r>
              <a:rPr lang="en-US" dirty="0" err="1" smtClean="0">
                <a:solidFill>
                  <a:srgbClr val="000090"/>
                </a:solidFill>
                <a:latin typeface="American Typewriter"/>
                <a:cs typeface="American Typewriter"/>
              </a:rPr>
              <a:t>Blekman</a:t>
            </a:r>
            <a:endParaRPr lang="en-US" dirty="0">
              <a:solidFill>
                <a:srgbClr val="000090"/>
              </a:solidFill>
              <a:latin typeface="American Typewriter"/>
              <a:cs typeface="American Typewriter"/>
            </a:endParaRPr>
          </a:p>
        </p:txBody>
      </p:sp>
      <p:sp>
        <p:nvSpPr>
          <p:cNvPr id="8" name="TextBox 7"/>
          <p:cNvSpPr txBox="1"/>
          <p:nvPr/>
        </p:nvSpPr>
        <p:spPr>
          <a:xfrm>
            <a:off x="3702185" y="851128"/>
            <a:ext cx="1864609" cy="1200329"/>
          </a:xfrm>
          <a:prstGeom prst="rect">
            <a:avLst/>
          </a:prstGeom>
          <a:solidFill>
            <a:schemeClr val="accent4">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Long list of appearances on television, radio</a:t>
            </a:r>
            <a:r>
              <a:rPr lang="en-US" dirty="0">
                <a:cs typeface="American Typewriter"/>
              </a:rPr>
              <a:t> </a:t>
            </a:r>
            <a:r>
              <a:rPr lang="en-US" dirty="0" smtClean="0">
                <a:cs typeface="American Typewriter"/>
              </a:rPr>
              <a:t>and newspapers</a:t>
            </a:r>
            <a:endParaRPr lang="en-US" dirty="0">
              <a:cs typeface="American Typewriter"/>
            </a:endParaRPr>
          </a:p>
        </p:txBody>
      </p:sp>
      <p:pic>
        <p:nvPicPr>
          <p:cNvPr id="4" name="Picture 3"/>
          <p:cNvPicPr>
            <a:picLocks noChangeAspect="1"/>
          </p:cNvPicPr>
          <p:nvPr/>
        </p:nvPicPr>
        <p:blipFill>
          <a:blip r:embed="rId3"/>
          <a:stretch>
            <a:fillRect/>
          </a:stretch>
        </p:blipFill>
        <p:spPr>
          <a:xfrm>
            <a:off x="6395985" y="4809550"/>
            <a:ext cx="2479690" cy="1857950"/>
          </a:xfrm>
          <a:prstGeom prst="rect">
            <a:avLst/>
          </a:prstGeom>
        </p:spPr>
      </p:pic>
      <p:sp>
        <p:nvSpPr>
          <p:cNvPr id="11" name="TextBox 10"/>
          <p:cNvSpPr txBox="1"/>
          <p:nvPr/>
        </p:nvSpPr>
        <p:spPr>
          <a:xfrm>
            <a:off x="6823378" y="4544540"/>
            <a:ext cx="2133368"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Workshops for kids</a:t>
            </a:r>
            <a:endParaRPr lang="en-US" dirty="0">
              <a:cs typeface="American Typewriter"/>
            </a:endParaRPr>
          </a:p>
        </p:txBody>
      </p:sp>
      <p:pic>
        <p:nvPicPr>
          <p:cNvPr id="10" name="Picture 9"/>
          <p:cNvPicPr>
            <a:picLocks noChangeAspect="1"/>
          </p:cNvPicPr>
          <p:nvPr/>
        </p:nvPicPr>
        <p:blipFill>
          <a:blip r:embed="rId4"/>
          <a:stretch>
            <a:fillRect/>
          </a:stretch>
        </p:blipFill>
        <p:spPr>
          <a:xfrm>
            <a:off x="295652" y="5821427"/>
            <a:ext cx="846072" cy="846072"/>
          </a:xfrm>
          <a:prstGeom prst="rect">
            <a:avLst/>
          </a:prstGeom>
        </p:spPr>
      </p:pic>
      <p:sp>
        <p:nvSpPr>
          <p:cNvPr id="12" name="TextBox 11"/>
          <p:cNvSpPr txBox="1"/>
          <p:nvPr/>
        </p:nvSpPr>
        <p:spPr>
          <a:xfrm>
            <a:off x="1060652" y="6082007"/>
            <a:ext cx="1628164" cy="646331"/>
          </a:xfrm>
          <a:prstGeom prst="rect">
            <a:avLst/>
          </a:prstGeom>
          <a:noFill/>
        </p:spPr>
        <p:txBody>
          <a:bodyPr wrap="square" rtlCol="0">
            <a:spAutoFit/>
          </a:bodyPr>
          <a:lstStyle/>
          <a:p>
            <a:r>
              <a:rPr lang="en-US" dirty="0" smtClean="0"/>
              <a:t>International </a:t>
            </a:r>
            <a:r>
              <a:rPr lang="en-US" dirty="0" err="1" smtClean="0"/>
              <a:t>Masterclasses</a:t>
            </a:r>
            <a:endParaRPr lang="en-US" dirty="0"/>
          </a:p>
        </p:txBody>
      </p:sp>
      <p:pic>
        <p:nvPicPr>
          <p:cNvPr id="13" name="Picture 12"/>
          <p:cNvPicPr>
            <a:picLocks noChangeAspect="1"/>
          </p:cNvPicPr>
          <p:nvPr/>
        </p:nvPicPr>
        <p:blipFill>
          <a:blip r:embed="rId5"/>
          <a:stretch>
            <a:fillRect/>
          </a:stretch>
        </p:blipFill>
        <p:spPr>
          <a:xfrm rot="273616">
            <a:off x="4628407" y="4386961"/>
            <a:ext cx="1557741" cy="1438268"/>
          </a:xfrm>
          <a:prstGeom prst="rect">
            <a:avLst/>
          </a:prstGeom>
        </p:spPr>
      </p:pic>
      <p:pic>
        <p:nvPicPr>
          <p:cNvPr id="14" name="Picture 13"/>
          <p:cNvPicPr>
            <a:picLocks noChangeAspect="1"/>
          </p:cNvPicPr>
          <p:nvPr/>
        </p:nvPicPr>
        <p:blipFill>
          <a:blip r:embed="rId6"/>
          <a:stretch>
            <a:fillRect/>
          </a:stretch>
        </p:blipFill>
        <p:spPr>
          <a:xfrm rot="391535">
            <a:off x="2184278" y="3034220"/>
            <a:ext cx="1994148" cy="1495611"/>
          </a:xfrm>
          <a:prstGeom prst="rect">
            <a:avLst/>
          </a:prstGeom>
        </p:spPr>
      </p:pic>
      <p:sp>
        <p:nvSpPr>
          <p:cNvPr id="18" name="TextBox 17"/>
          <p:cNvSpPr txBox="1"/>
          <p:nvPr/>
        </p:nvSpPr>
        <p:spPr>
          <a:xfrm>
            <a:off x="2444584" y="2163988"/>
            <a:ext cx="1756664"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Participation to Bright Club </a:t>
            </a:r>
            <a:r>
              <a:rPr lang="en-US" dirty="0" err="1" smtClean="0">
                <a:cs typeface="American Typewriter"/>
              </a:rPr>
              <a:t>Bxl</a:t>
            </a:r>
            <a:endParaRPr lang="en-US" dirty="0" smtClean="0">
              <a:cs typeface="American Typewriter"/>
            </a:endParaRPr>
          </a:p>
        </p:txBody>
      </p:sp>
      <p:pic>
        <p:nvPicPr>
          <p:cNvPr id="19" name="Picture 18"/>
          <p:cNvPicPr>
            <a:picLocks noChangeAspect="1"/>
          </p:cNvPicPr>
          <p:nvPr/>
        </p:nvPicPr>
        <p:blipFill>
          <a:blip r:embed="rId7"/>
          <a:stretch>
            <a:fillRect/>
          </a:stretch>
        </p:blipFill>
        <p:spPr>
          <a:xfrm>
            <a:off x="7385883" y="689008"/>
            <a:ext cx="1611399" cy="1274590"/>
          </a:xfrm>
          <a:prstGeom prst="rect">
            <a:avLst/>
          </a:prstGeom>
        </p:spPr>
      </p:pic>
      <p:sp>
        <p:nvSpPr>
          <p:cNvPr id="20" name="TextBox 19"/>
          <p:cNvSpPr txBox="1"/>
          <p:nvPr/>
        </p:nvSpPr>
        <p:spPr>
          <a:xfrm>
            <a:off x="5668918" y="770068"/>
            <a:ext cx="1992180" cy="646331"/>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“90 degrees South”</a:t>
            </a:r>
          </a:p>
          <a:p>
            <a:pPr algn="ctr"/>
            <a:r>
              <a:rPr lang="en-US" dirty="0">
                <a:cs typeface="American Typewriter"/>
              </a:rPr>
              <a:t>c</a:t>
            </a:r>
            <a:r>
              <a:rPr lang="en-US" dirty="0" smtClean="0">
                <a:cs typeface="American Typewriter"/>
              </a:rPr>
              <a:t>ontest &amp; event</a:t>
            </a:r>
            <a:endParaRPr lang="en-US" dirty="0">
              <a:cs typeface="American Typewriter"/>
            </a:endParaRPr>
          </a:p>
        </p:txBody>
      </p:sp>
      <p:sp>
        <p:nvSpPr>
          <p:cNvPr id="21" name="TextBox 20"/>
          <p:cNvSpPr txBox="1"/>
          <p:nvPr/>
        </p:nvSpPr>
        <p:spPr>
          <a:xfrm>
            <a:off x="228092" y="4448155"/>
            <a:ext cx="2799043" cy="1200329"/>
          </a:xfrm>
          <a:prstGeom prst="rect">
            <a:avLst/>
          </a:prstGeom>
          <a:solidFill>
            <a:schemeClr val="accent6">
              <a:lumMod val="20000"/>
              <a:lumOff val="80000"/>
            </a:schemeClr>
          </a:solidFill>
          <a:ln w="38100" cmpd="sng">
            <a:solidFill>
              <a:srgbClr val="000090"/>
            </a:solidFill>
          </a:ln>
        </p:spPr>
        <p:txBody>
          <a:bodyPr wrap="none" rtlCol="0">
            <a:spAutoFit/>
          </a:bodyPr>
          <a:lstStyle/>
          <a:p>
            <a:pPr algn="ctr"/>
            <a:r>
              <a:rPr lang="en-US" dirty="0" smtClean="0">
                <a:solidFill>
                  <a:srgbClr val="000090"/>
                </a:solidFill>
                <a:latin typeface="American Typewriter"/>
                <a:cs typeface="American Typewriter"/>
              </a:rPr>
              <a:t>VUB annual Prize 2014</a:t>
            </a:r>
          </a:p>
          <a:p>
            <a:pPr algn="ctr"/>
            <a:r>
              <a:rPr lang="en-US" dirty="0">
                <a:solidFill>
                  <a:srgbClr val="000090"/>
                </a:solidFill>
                <a:latin typeface="American Typewriter"/>
                <a:cs typeface="American Typewriter"/>
              </a:rPr>
              <a:t>f</a:t>
            </a:r>
            <a:r>
              <a:rPr lang="en-US" dirty="0" smtClean="0">
                <a:solidFill>
                  <a:srgbClr val="000090"/>
                </a:solidFill>
                <a:latin typeface="American Typewriter"/>
                <a:cs typeface="American Typewriter"/>
              </a:rPr>
              <a:t>or Science </a:t>
            </a:r>
            <a:r>
              <a:rPr lang="en-US" dirty="0" err="1" smtClean="0">
                <a:solidFill>
                  <a:srgbClr val="000090"/>
                </a:solidFill>
                <a:latin typeface="American Typewriter"/>
                <a:cs typeface="American Typewriter"/>
              </a:rPr>
              <a:t>Valorisation</a:t>
            </a:r>
            <a:endParaRPr lang="en-US" dirty="0" smtClean="0">
              <a:solidFill>
                <a:srgbClr val="000090"/>
              </a:solidFill>
              <a:latin typeface="American Typewriter"/>
              <a:cs typeface="American Typewriter"/>
            </a:endParaRPr>
          </a:p>
          <a:p>
            <a:pPr algn="ctr"/>
            <a:r>
              <a:rPr lang="en-US" dirty="0" smtClean="0">
                <a:solidFill>
                  <a:srgbClr val="000090"/>
                </a:solidFill>
                <a:latin typeface="American Typewriter"/>
                <a:cs typeface="American Typewriter"/>
              </a:rPr>
              <a:t>(150k Euro)</a:t>
            </a:r>
          </a:p>
          <a:p>
            <a:pPr algn="ctr"/>
            <a:r>
              <a:rPr lang="en-US" dirty="0" smtClean="0">
                <a:solidFill>
                  <a:srgbClr val="000090"/>
                </a:solidFill>
                <a:latin typeface="American Typewriter"/>
                <a:cs typeface="American Typewriter"/>
              </a:rPr>
              <a:t>Jorgen </a:t>
            </a:r>
            <a:r>
              <a:rPr lang="en-US" dirty="0" err="1" smtClean="0">
                <a:solidFill>
                  <a:srgbClr val="000090"/>
                </a:solidFill>
                <a:latin typeface="American Typewriter"/>
                <a:cs typeface="American Typewriter"/>
              </a:rPr>
              <a:t>D’Hondt</a:t>
            </a:r>
            <a:endParaRPr lang="en-US" dirty="0">
              <a:solidFill>
                <a:srgbClr val="000090"/>
              </a:solidFill>
              <a:latin typeface="American Typewriter"/>
              <a:cs typeface="American Typewriter"/>
            </a:endParaRPr>
          </a:p>
        </p:txBody>
      </p:sp>
      <p:sp>
        <p:nvSpPr>
          <p:cNvPr id="22" name="TextBox 21"/>
          <p:cNvSpPr txBox="1"/>
          <p:nvPr/>
        </p:nvSpPr>
        <p:spPr>
          <a:xfrm>
            <a:off x="295652" y="3322359"/>
            <a:ext cx="2157369" cy="923330"/>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Strong connections and appearances in New Scientist </a:t>
            </a:r>
            <a:endParaRPr lang="en-US" dirty="0">
              <a:cs typeface="American Typewriter"/>
            </a:endParaRPr>
          </a:p>
        </p:txBody>
      </p:sp>
      <p:sp>
        <p:nvSpPr>
          <p:cNvPr id="23" name="TextBox 22"/>
          <p:cNvSpPr txBox="1"/>
          <p:nvPr/>
        </p:nvSpPr>
        <p:spPr>
          <a:xfrm>
            <a:off x="187556" y="2489626"/>
            <a:ext cx="2157369" cy="646331"/>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Regular Belgian VIP visits to CERN</a:t>
            </a:r>
            <a:endParaRPr lang="en-US" dirty="0">
              <a:cs typeface="American Typewriter"/>
            </a:endParaRPr>
          </a:p>
        </p:txBody>
      </p:sp>
      <p:pic>
        <p:nvPicPr>
          <p:cNvPr id="24" name="Picture 23"/>
          <p:cNvPicPr>
            <a:picLocks noChangeAspect="1"/>
          </p:cNvPicPr>
          <p:nvPr/>
        </p:nvPicPr>
        <p:blipFill>
          <a:blip r:embed="rId8"/>
          <a:stretch>
            <a:fillRect/>
          </a:stretch>
        </p:blipFill>
        <p:spPr>
          <a:xfrm>
            <a:off x="4382373" y="2989598"/>
            <a:ext cx="3003510" cy="1256091"/>
          </a:xfrm>
          <a:prstGeom prst="rect">
            <a:avLst/>
          </a:prstGeom>
        </p:spPr>
      </p:pic>
      <p:sp>
        <p:nvSpPr>
          <p:cNvPr id="25" name="TextBox 24"/>
          <p:cNvSpPr txBox="1"/>
          <p:nvPr/>
        </p:nvSpPr>
        <p:spPr>
          <a:xfrm>
            <a:off x="6172636" y="3960701"/>
            <a:ext cx="2356994" cy="369332"/>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dirty="0" smtClean="0">
                <a:cs typeface="American Typewriter"/>
              </a:rPr>
              <a:t>Solvay Public Lectures</a:t>
            </a:r>
            <a:endParaRPr lang="en-US" dirty="0">
              <a:cs typeface="American Typewriter"/>
            </a:endParaRPr>
          </a:p>
        </p:txBody>
      </p:sp>
      <p:pic>
        <p:nvPicPr>
          <p:cNvPr id="26" name="Picture 25"/>
          <p:cNvPicPr>
            <a:picLocks noChangeAspect="1"/>
          </p:cNvPicPr>
          <p:nvPr/>
        </p:nvPicPr>
        <p:blipFill>
          <a:blip r:embed="rId9"/>
          <a:stretch>
            <a:fillRect/>
          </a:stretch>
        </p:blipFill>
        <p:spPr>
          <a:xfrm>
            <a:off x="7370776" y="1864375"/>
            <a:ext cx="1545053" cy="2123345"/>
          </a:xfrm>
          <a:prstGeom prst="rect">
            <a:avLst/>
          </a:prstGeom>
        </p:spPr>
      </p:pic>
      <p:sp>
        <p:nvSpPr>
          <p:cNvPr id="27" name="TextBox 26"/>
          <p:cNvSpPr txBox="1"/>
          <p:nvPr/>
        </p:nvSpPr>
        <p:spPr>
          <a:xfrm>
            <a:off x="4341837" y="2163988"/>
            <a:ext cx="3243171" cy="584776"/>
          </a:xfrm>
          <a:prstGeom prst="rect">
            <a:avLst/>
          </a:prstGeom>
          <a:solidFill>
            <a:schemeClr val="accent3">
              <a:lumMod val="20000"/>
              <a:lumOff val="80000"/>
            </a:schemeClr>
          </a:solidFill>
          <a:ln w="38100" cmpd="sng">
            <a:solidFill>
              <a:srgbClr val="FF0000"/>
            </a:solidFill>
          </a:ln>
        </p:spPr>
        <p:txBody>
          <a:bodyPr wrap="square" rtlCol="0">
            <a:spAutoFit/>
          </a:bodyPr>
          <a:lstStyle/>
          <a:p>
            <a:pPr algn="ctr"/>
            <a:r>
              <a:rPr lang="en-US" i="1" dirty="0" err="1" smtClean="0">
                <a:cs typeface="American Typewriter"/>
              </a:rPr>
              <a:t>Kwantumrevolutie</a:t>
            </a:r>
            <a:r>
              <a:rPr lang="en-US" dirty="0" smtClean="0">
                <a:cs typeface="American Typewriter"/>
              </a:rPr>
              <a:t> documentary</a:t>
            </a:r>
          </a:p>
          <a:p>
            <a:pPr algn="ctr"/>
            <a:r>
              <a:rPr lang="en-US" sz="1400" dirty="0" smtClean="0">
                <a:cs typeface="American Typewriter"/>
              </a:rPr>
              <a:t>(selected for several festivals)</a:t>
            </a:r>
            <a:endParaRPr lang="en-US" sz="1400" dirty="0">
              <a:cs typeface="American Typewriter"/>
            </a:endParaRPr>
          </a:p>
        </p:txBody>
      </p:sp>
      <p:sp>
        <p:nvSpPr>
          <p:cNvPr id="28" name="TextBox 27"/>
          <p:cNvSpPr txBox="1"/>
          <p:nvPr/>
        </p:nvSpPr>
        <p:spPr>
          <a:xfrm>
            <a:off x="3178134" y="4724203"/>
            <a:ext cx="1368538" cy="923330"/>
          </a:xfrm>
          <a:prstGeom prst="rect">
            <a:avLst/>
          </a:prstGeom>
          <a:solidFill>
            <a:srgbClr val="E6E0EC"/>
          </a:solidFill>
          <a:ln w="38100" cmpd="sng">
            <a:solidFill>
              <a:srgbClr val="FF0000"/>
            </a:solidFill>
          </a:ln>
        </p:spPr>
        <p:txBody>
          <a:bodyPr wrap="square" rtlCol="0">
            <a:spAutoFit/>
          </a:bodyPr>
          <a:lstStyle/>
          <a:p>
            <a:pPr algn="ctr"/>
            <a:r>
              <a:rPr lang="en-US" dirty="0" smtClean="0">
                <a:cs typeface="American Typewriter"/>
              </a:rPr>
              <a:t>Long list of public lectures</a:t>
            </a:r>
            <a:endParaRPr lang="en-US" dirty="0">
              <a:cs typeface="American Typewriter"/>
            </a:endParaRPr>
          </a:p>
        </p:txBody>
      </p:sp>
    </p:spTree>
    <p:extLst>
      <p:ext uri="{BB962C8B-B14F-4D97-AF65-F5344CB8AC3E}">
        <p14:creationId xmlns:p14="http://schemas.microsoft.com/office/powerpoint/2010/main" val="1998870565"/>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successes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26" name="TextBox 25"/>
          <p:cNvSpPr txBox="1"/>
          <p:nvPr/>
        </p:nvSpPr>
        <p:spPr>
          <a:xfrm>
            <a:off x="4188607" y="1265005"/>
            <a:ext cx="4843624" cy="2246769"/>
          </a:xfrm>
          <a:prstGeom prst="rect">
            <a:avLst/>
          </a:prstGeom>
          <a:noFill/>
        </p:spPr>
        <p:txBody>
          <a:bodyPr wrap="square" rtlCol="0">
            <a:spAutoFit/>
          </a:bodyPr>
          <a:lstStyle/>
          <a:p>
            <a:pPr marL="269875" indent="-269875">
              <a:buFont typeface="Arial"/>
              <a:buChar char="•"/>
            </a:pPr>
            <a:r>
              <a:rPr lang="en-US" sz="2000" b="1" dirty="0" smtClean="0">
                <a:solidFill>
                  <a:srgbClr val="000090"/>
                </a:solidFill>
              </a:rPr>
              <a:t>International R&amp;D collaboration on inorganic scintillators for novel detectors</a:t>
            </a:r>
          </a:p>
          <a:p>
            <a:pPr marL="269875" indent="-269875">
              <a:buFont typeface="Arial"/>
              <a:buChar char="•"/>
            </a:pPr>
            <a:r>
              <a:rPr lang="en-US" sz="2000" b="1" dirty="0" smtClean="0">
                <a:solidFill>
                  <a:srgbClr val="000090"/>
                </a:solidFill>
              </a:rPr>
              <a:t>Applications in high-energy physics, medical imaging and industry</a:t>
            </a:r>
          </a:p>
          <a:p>
            <a:pPr marL="269875" indent="-269875">
              <a:buFont typeface="Arial"/>
              <a:buChar char="•"/>
            </a:pPr>
            <a:r>
              <a:rPr lang="en-US" sz="2000" b="1" u="sng" dirty="0" smtClean="0">
                <a:solidFill>
                  <a:srgbClr val="000090"/>
                </a:solidFill>
              </a:rPr>
              <a:t>S. Tavernier spokesperson</a:t>
            </a:r>
            <a:r>
              <a:rPr lang="en-US" sz="2000" b="1" dirty="0" smtClean="0">
                <a:solidFill>
                  <a:srgbClr val="000090"/>
                </a:solidFill>
              </a:rPr>
              <a:t> (1995-2010)</a:t>
            </a:r>
          </a:p>
          <a:p>
            <a:pPr marL="269875" indent="-269875">
              <a:buFont typeface="Arial"/>
              <a:buChar char="•"/>
            </a:pPr>
            <a:r>
              <a:rPr lang="en-US" sz="2000" b="1" dirty="0" smtClean="0">
                <a:solidFill>
                  <a:srgbClr val="000090"/>
                </a:solidFill>
              </a:rPr>
              <a:t>Recent publications related to novel methods for PET and TOF-PET detectors</a:t>
            </a:r>
          </a:p>
        </p:txBody>
      </p:sp>
      <p:pic>
        <p:nvPicPr>
          <p:cNvPr id="7" name="Picture 6"/>
          <p:cNvPicPr>
            <a:picLocks noChangeAspect="1"/>
          </p:cNvPicPr>
          <p:nvPr/>
        </p:nvPicPr>
        <p:blipFill>
          <a:blip r:embed="rId3"/>
          <a:stretch>
            <a:fillRect/>
          </a:stretch>
        </p:blipFill>
        <p:spPr>
          <a:xfrm>
            <a:off x="4377764" y="3633066"/>
            <a:ext cx="4350747" cy="2960664"/>
          </a:xfrm>
          <a:prstGeom prst="rect">
            <a:avLst/>
          </a:prstGeom>
        </p:spPr>
      </p:pic>
      <p:pic>
        <p:nvPicPr>
          <p:cNvPr id="9" name="Picture 8"/>
          <p:cNvPicPr>
            <a:picLocks noChangeAspect="1"/>
          </p:cNvPicPr>
          <p:nvPr/>
        </p:nvPicPr>
        <p:blipFill>
          <a:blip r:embed="rId4"/>
          <a:stretch>
            <a:fillRect/>
          </a:stretch>
        </p:blipFill>
        <p:spPr>
          <a:xfrm>
            <a:off x="661425" y="1666173"/>
            <a:ext cx="3202912" cy="4927557"/>
          </a:xfrm>
          <a:prstGeom prst="rect">
            <a:avLst/>
          </a:prstGeom>
        </p:spPr>
      </p:pic>
      <p:pic>
        <p:nvPicPr>
          <p:cNvPr id="27" name="Picture 26"/>
          <p:cNvPicPr>
            <a:picLocks noChangeAspect="1"/>
          </p:cNvPicPr>
          <p:nvPr/>
        </p:nvPicPr>
        <p:blipFill rotWithShape="1">
          <a:blip r:embed="rId5"/>
          <a:srcRect t="27023" b="6339"/>
          <a:stretch/>
        </p:blipFill>
        <p:spPr>
          <a:xfrm>
            <a:off x="342966" y="979472"/>
            <a:ext cx="3801371" cy="547155"/>
          </a:xfrm>
          <a:prstGeom prst="rect">
            <a:avLst/>
          </a:prstGeom>
        </p:spPr>
      </p:pic>
    </p:spTree>
    <p:extLst>
      <p:ext uri="{BB962C8B-B14F-4D97-AF65-F5344CB8AC3E}">
        <p14:creationId xmlns:p14="http://schemas.microsoft.com/office/powerpoint/2010/main" val="3148098193"/>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Research </a:t>
            </a:r>
            <a:r>
              <a:rPr lang="en-US" sz="3600" b="1" dirty="0" err="1" smtClean="0">
                <a:solidFill>
                  <a:srgbClr val="FF0000"/>
                </a:solidFill>
              </a:rPr>
              <a:t>valorisation</a:t>
            </a:r>
            <a:r>
              <a:rPr lang="en-US" sz="3600" b="1" dirty="0" smtClean="0">
                <a:solidFill>
                  <a:srgbClr val="FF0000"/>
                </a:solidFill>
              </a:rPr>
              <a:t> opportunities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384527" y="1074959"/>
            <a:ext cx="8465595" cy="5386090"/>
          </a:xfrm>
          <a:prstGeom prst="rect">
            <a:avLst/>
          </a:prstGeom>
          <a:noFill/>
        </p:spPr>
        <p:txBody>
          <a:bodyPr wrap="square" rtlCol="0">
            <a:spAutoFit/>
          </a:bodyPr>
          <a:lstStyle/>
          <a:p>
            <a:pPr marL="620713" indent="-620713">
              <a:buSzPct val="80000"/>
              <a:buFont typeface="+mj-ea"/>
              <a:buAutoNum type="circleNumDbPlain"/>
            </a:pPr>
            <a:r>
              <a:rPr lang="en-US" sz="2800" b="1" dirty="0" smtClean="0">
                <a:solidFill>
                  <a:srgbClr val="000090"/>
                </a:solidFill>
              </a:rPr>
              <a:t>Continue to participate in outreach programs &amp; organize HEP@VUB Crosstalk Workshops</a:t>
            </a:r>
          </a:p>
          <a:p>
            <a:pPr marL="620713" indent="-620713">
              <a:buSzPct val="80000"/>
              <a:buFont typeface="+mj-ea"/>
              <a:buAutoNum type="circleNumDbPlain"/>
            </a:pPr>
            <a:endParaRPr lang="en-US" sz="2800" b="1" dirty="0" smtClean="0">
              <a:solidFill>
                <a:srgbClr val="000090"/>
              </a:solidFill>
            </a:endParaRPr>
          </a:p>
          <a:p>
            <a:pPr marL="620713" indent="-620713">
              <a:buSzPct val="80000"/>
              <a:buFont typeface="+mj-ea"/>
              <a:buAutoNum type="circleNumDbPlain"/>
            </a:pPr>
            <a:r>
              <a:rPr lang="en-US" sz="2800" b="1" dirty="0" smtClean="0">
                <a:solidFill>
                  <a:srgbClr val="000090"/>
                </a:solidFill>
              </a:rPr>
              <a:t>Focused outreach around each “HEP@VUB Crosstalk Workshop”:</a:t>
            </a:r>
          </a:p>
          <a:p>
            <a:pPr marL="1255713" lvl="3" indent="-341313">
              <a:buFont typeface="Arial"/>
              <a:buChar char="•"/>
            </a:pPr>
            <a:r>
              <a:rPr lang="en-US" sz="2400" dirty="0" smtClean="0"/>
              <a:t>Use multi-media with short interviews and movies to highlight the specific high-energy physics topic</a:t>
            </a:r>
          </a:p>
          <a:p>
            <a:pPr marL="1255713" lvl="3" indent="-341313">
              <a:buFont typeface="Arial"/>
              <a:buChar char="•"/>
            </a:pPr>
            <a:r>
              <a:rPr lang="en-US" sz="2400" dirty="0" smtClean="0"/>
              <a:t>Create work packages for teachers in schools (potentially STEM oriented)</a:t>
            </a:r>
          </a:p>
          <a:p>
            <a:pPr marL="1255713" lvl="3" indent="-341313">
              <a:buFont typeface="Arial"/>
              <a:buChar char="•"/>
            </a:pPr>
            <a:r>
              <a:rPr lang="en-US" sz="2400" dirty="0" smtClean="0"/>
              <a:t>Create printable folders and posters </a:t>
            </a:r>
          </a:p>
          <a:p>
            <a:pPr marL="620713" lvl="1" indent="-620713">
              <a:buFont typeface="+mj-ea"/>
              <a:buAutoNum type="circleNumDbPlain"/>
            </a:pPr>
            <a:endParaRPr lang="en-US" sz="2800" b="1" dirty="0">
              <a:solidFill>
                <a:srgbClr val="000090"/>
              </a:solidFill>
            </a:endParaRPr>
          </a:p>
          <a:p>
            <a:pPr marL="620713" indent="-620713">
              <a:buSzPct val="80000"/>
              <a:buFont typeface="+mj-ea"/>
              <a:buAutoNum type="circleNumDbPlain"/>
            </a:pPr>
            <a:r>
              <a:rPr lang="en-US" sz="2800" b="1" dirty="0" smtClean="0">
                <a:solidFill>
                  <a:srgbClr val="000090"/>
                </a:solidFill>
              </a:rPr>
              <a:t>Explore opportunity for “</a:t>
            </a:r>
            <a:r>
              <a:rPr lang="en-US" sz="2800" b="1" dirty="0">
                <a:solidFill>
                  <a:srgbClr val="000090"/>
                </a:solidFill>
              </a:rPr>
              <a:t>SRP Crosstalk” workshops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204422325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Budget – </a:t>
            </a:r>
            <a:r>
              <a:rPr lang="en-US" sz="3600" b="1" i="1" dirty="0" smtClean="0">
                <a:solidFill>
                  <a:srgbClr val="FF0000"/>
                </a:solidFill>
              </a:rPr>
              <a:t>investment to connect</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graphicFrame>
        <p:nvGraphicFramePr>
          <p:cNvPr id="6" name="Table 5"/>
          <p:cNvGraphicFramePr>
            <a:graphicFrameLocks noGrp="1"/>
          </p:cNvGraphicFramePr>
          <p:nvPr>
            <p:extLst>
              <p:ext uri="{D42A27DB-BD31-4B8C-83A1-F6EECF244321}">
                <p14:modId xmlns:p14="http://schemas.microsoft.com/office/powerpoint/2010/main" val="2821217692"/>
              </p:ext>
            </p:extLst>
          </p:nvPr>
        </p:nvGraphicFramePr>
        <p:xfrm>
          <a:off x="3675165" y="1983333"/>
          <a:ext cx="5173775" cy="2583180"/>
        </p:xfrm>
        <a:graphic>
          <a:graphicData uri="http://schemas.openxmlformats.org/drawingml/2006/table">
            <a:tbl>
              <a:tblPr/>
              <a:tblGrid>
                <a:gridCol w="3337375"/>
                <a:gridCol w="1836400"/>
              </a:tblGrid>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a:noFill/>
                    </a:lnB>
                    <a:noFill/>
                  </a:tcPr>
                </a:tc>
                <a:tc>
                  <a:txBody>
                    <a:bodyPr/>
                    <a:lstStyle/>
                    <a:p>
                      <a:pPr algn="ctr" fontAlgn="b"/>
                      <a:r>
                        <a:rPr lang="en-US" sz="1800" b="0" i="0" u="none" strike="noStrike" dirty="0">
                          <a:solidFill>
                            <a:srgbClr val="000000"/>
                          </a:solidFill>
                          <a:effectLst/>
                          <a:latin typeface="Calibri"/>
                        </a:rPr>
                        <a:t>Annual Budget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1">
                        <a:lumMod val="20000"/>
                        <a:lumOff val="80000"/>
                      </a:schemeClr>
                    </a:solid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US" sz="1800" b="0" i="0" u="none" strike="noStrike" dirty="0">
                          <a:solidFill>
                            <a:srgbClr val="000000"/>
                          </a:solidFill>
                          <a:effectLst/>
                          <a:latin typeface="Calibri"/>
                        </a:rPr>
                        <a:t> (</a:t>
                      </a:r>
                      <a:r>
                        <a:rPr lang="en-US" sz="1800" b="0" i="0" u="none" strike="noStrike" dirty="0" err="1">
                          <a:solidFill>
                            <a:srgbClr val="000000"/>
                          </a:solidFill>
                          <a:effectLst/>
                          <a:latin typeface="Calibri"/>
                        </a:rPr>
                        <a:t>kEuro</a:t>
                      </a:r>
                      <a:r>
                        <a:rPr lang="en-US" sz="1800" b="0" i="0" u="none" strike="noStrike" dirty="0">
                          <a:solidFill>
                            <a:srgbClr val="000000"/>
                          </a:solidFill>
                          <a:effectLst/>
                          <a:latin typeface="Calibri"/>
                        </a:rPr>
                        <a:t>)</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1">
                        <a:lumMod val="20000"/>
                        <a:lumOff val="80000"/>
                      </a:schemeClr>
                    </a:solidFill>
                  </a:tcPr>
                </a:tc>
              </a:tr>
              <a:tr h="190500">
                <a:tc>
                  <a:txBody>
                    <a:bodyPr/>
                    <a:lstStyle/>
                    <a:p>
                      <a:pPr algn="l" fontAlgn="b"/>
                      <a:r>
                        <a:rPr lang="en-US" sz="1800" b="0" i="0" u="none" strike="noStrike" dirty="0" smtClean="0">
                          <a:solidFill>
                            <a:srgbClr val="000000"/>
                          </a:solidFill>
                          <a:effectLst/>
                          <a:latin typeface="Calibri"/>
                        </a:rPr>
                        <a:t> Seminars </a:t>
                      </a:r>
                      <a:r>
                        <a:rPr lang="en-US" sz="1800" b="0" i="0" u="none" strike="noStrike" dirty="0">
                          <a:solidFill>
                            <a:srgbClr val="000000"/>
                          </a:solidFill>
                          <a:effectLst/>
                          <a:latin typeface="Calibri"/>
                        </a:rPr>
                        <a:t>(20)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r>
              <a:tr h="190500">
                <a:tc>
                  <a:txBody>
                    <a:bodyPr/>
                    <a:lstStyle/>
                    <a:p>
                      <a:pPr algn="l" fontAlgn="b"/>
                      <a:r>
                        <a:rPr lang="en-US" sz="1800" b="0" i="0" u="none" strike="noStrike" dirty="0" smtClean="0">
                          <a:solidFill>
                            <a:srgbClr val="000000"/>
                          </a:solidFill>
                          <a:effectLst/>
                          <a:latin typeface="Calibri"/>
                        </a:rPr>
                        <a:t> Crosstalk </a:t>
                      </a:r>
                      <a:r>
                        <a:rPr lang="en-US" sz="1800" b="0" i="0" u="none" strike="noStrike" dirty="0">
                          <a:solidFill>
                            <a:srgbClr val="000000"/>
                          </a:solidFill>
                          <a:effectLst/>
                          <a:latin typeface="Calibri"/>
                        </a:rPr>
                        <a:t>Workshops (3)</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Visitor </a:t>
                      </a:r>
                      <a:r>
                        <a:rPr lang="en-US" sz="1800" b="0" i="0" u="none" strike="noStrike" dirty="0">
                          <a:solidFill>
                            <a:srgbClr val="000000"/>
                          </a:solidFill>
                          <a:effectLst/>
                          <a:latin typeface="Calibri"/>
                        </a:rPr>
                        <a:t>program (10)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15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Logistics</a:t>
                      </a:r>
                      <a:r>
                        <a:rPr lang="en-US" sz="1800" b="0" i="0" u="none" strike="noStrike" dirty="0">
                          <a:solidFill>
                            <a:srgbClr val="000000"/>
                          </a:solidFill>
                          <a:effectLst/>
                          <a:latin typeface="Calibri"/>
                        </a:rPr>
                        <a:t>, Outreach &amp; Coordination</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30</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Advisory </a:t>
                      </a:r>
                      <a:r>
                        <a:rPr lang="en-US" sz="1800" b="0" i="0" u="none" strike="noStrike" dirty="0">
                          <a:solidFill>
                            <a:srgbClr val="000000"/>
                          </a:solidFill>
                          <a:effectLst/>
                          <a:latin typeface="Calibri"/>
                        </a:rPr>
                        <a:t>Board</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solidFill>
                      <a:schemeClr val="accent6">
                        <a:lumMod val="20000"/>
                        <a:lumOff val="80000"/>
                      </a:schemeClr>
                    </a:solidFill>
                  </a:tcPr>
                </a:tc>
                <a:tc>
                  <a:txBody>
                    <a:bodyPr/>
                    <a:lstStyle/>
                    <a:p>
                      <a:pPr algn="ctr" fontAlgn="b"/>
                      <a:r>
                        <a:rPr lang="en-US" sz="1800" b="0" i="0" u="none" strike="noStrike" dirty="0">
                          <a:solidFill>
                            <a:srgbClr val="000000"/>
                          </a:solidFill>
                          <a:effectLst/>
                          <a:latin typeface="Calibri"/>
                        </a:rPr>
                        <a:t>2,5</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a:noFill/>
                    </a:lnB>
                    <a:noFill/>
                  </a:tcPr>
                </a:tc>
              </a:tr>
              <a:tr h="190500">
                <a:tc>
                  <a:txBody>
                    <a:bodyPr/>
                    <a:lstStyle/>
                    <a:p>
                      <a:pPr algn="l" fontAlgn="b"/>
                      <a:r>
                        <a:rPr lang="en-US" sz="1800" b="0" i="0" u="none" strike="noStrike" dirty="0" smtClean="0">
                          <a:solidFill>
                            <a:srgbClr val="000000"/>
                          </a:solidFill>
                          <a:effectLst/>
                          <a:latin typeface="Calibri"/>
                        </a:rPr>
                        <a:t> Allocation </a:t>
                      </a:r>
                      <a:r>
                        <a:rPr lang="en-US" sz="1800" b="0" i="0" u="none" strike="noStrike" dirty="0">
                          <a:solidFill>
                            <a:srgbClr val="000000"/>
                          </a:solidFill>
                          <a:effectLst/>
                          <a:latin typeface="Calibri"/>
                        </a:rPr>
                        <a:t>per staff member (8)</a:t>
                      </a: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fontAlgn="b"/>
                      <a:r>
                        <a:rPr lang="fr-FR" sz="1800" b="0" i="0" u="none" strike="noStrike" dirty="0" smtClean="0">
                          <a:solidFill>
                            <a:srgbClr val="000000"/>
                          </a:solidFill>
                          <a:effectLst/>
                          <a:latin typeface="Calibri"/>
                        </a:rPr>
                        <a:t>27.5 </a:t>
                      </a:r>
                      <a:r>
                        <a:rPr lang="fr-FR" sz="1800" b="0" i="0" u="none" strike="noStrike" dirty="0">
                          <a:solidFill>
                            <a:srgbClr val="000000"/>
                          </a:solidFill>
                          <a:effectLst/>
                          <a:latin typeface="Calibri"/>
                        </a:rPr>
                        <a:t>(x 8</a:t>
                      </a:r>
                      <a:r>
                        <a:rPr lang="fr-FR" sz="1800" b="0" i="0" u="none" strike="noStrike" dirty="0" smtClean="0">
                          <a:solidFill>
                            <a:srgbClr val="000000"/>
                          </a:solidFill>
                          <a:effectLst/>
                          <a:latin typeface="Calibri"/>
                        </a:rPr>
                        <a:t>) = 220</a:t>
                      </a:r>
                      <a:endParaRPr lang="fr-FR" sz="1800" b="0" i="0" u="none" strike="noStrike" dirty="0">
                        <a:solidFill>
                          <a:srgbClr val="00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r>
              <a:tr h="190500">
                <a:tc>
                  <a:txBody>
                    <a:bodyPr/>
                    <a:lstStyle/>
                    <a:p>
                      <a:pPr algn="l" fontAlgn="b"/>
                      <a:endParaRPr lang="en-US" sz="1800" b="0" i="0" u="none" strike="noStrike">
                        <a:solidFill>
                          <a:srgbClr val="000000"/>
                        </a:solidFill>
                        <a:effectLst/>
                        <a:latin typeface="Calibri"/>
                      </a:endParaRPr>
                    </a:p>
                  </a:txBody>
                  <a:tcPr marL="12700" marR="12700" marT="12700"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noFill/>
                  </a:tcPr>
                </a:tc>
                <a:tc>
                  <a:txBody>
                    <a:bodyPr/>
                    <a:lstStyle/>
                    <a:p>
                      <a:pPr algn="ctr" fontAlgn="b"/>
                      <a:r>
                        <a:rPr lang="en-US" sz="1800" b="1" i="0" u="none" strike="noStrike" dirty="0" smtClean="0">
                          <a:solidFill>
                            <a:srgbClr val="FF0000"/>
                          </a:solidFill>
                          <a:effectLst/>
                          <a:latin typeface="Calibri"/>
                        </a:rPr>
                        <a:t>297.5</a:t>
                      </a:r>
                      <a:endParaRPr lang="en-US" sz="1800" b="1" i="0" u="none" strike="noStrike" dirty="0">
                        <a:solidFill>
                          <a:srgbClr val="FF0000"/>
                        </a:solidFill>
                        <a:effectLst/>
                        <a:latin typeface="Calibri"/>
                      </a:endParaRPr>
                    </a:p>
                  </a:txBody>
                  <a:tcPr marL="12700" marR="12700" marT="1270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r>
            </a:tbl>
          </a:graphicData>
        </a:graphic>
      </p:graphicFrame>
      <p:sp>
        <p:nvSpPr>
          <p:cNvPr id="7" name="TextBox 6"/>
          <p:cNvSpPr txBox="1"/>
          <p:nvPr/>
        </p:nvSpPr>
        <p:spPr>
          <a:xfrm>
            <a:off x="3675165" y="889690"/>
            <a:ext cx="2963246" cy="1323439"/>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Bi-weekly invited </a:t>
            </a:r>
            <a:r>
              <a:rPr lang="en-US" sz="2000" b="1" u="sng" dirty="0" smtClean="0"/>
              <a:t>seminars</a:t>
            </a:r>
            <a:r>
              <a:rPr lang="en-US" sz="2000" dirty="0" smtClean="0"/>
              <a:t> both topical as well as on the interplay between our groups.</a:t>
            </a:r>
            <a:endParaRPr lang="en-US" sz="2000" dirty="0"/>
          </a:p>
        </p:txBody>
      </p:sp>
      <p:sp>
        <p:nvSpPr>
          <p:cNvPr id="8" name="TextBox 7"/>
          <p:cNvSpPr txBox="1"/>
          <p:nvPr/>
        </p:nvSpPr>
        <p:spPr>
          <a:xfrm>
            <a:off x="342678" y="889690"/>
            <a:ext cx="2963246" cy="1938992"/>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One-day </a:t>
            </a:r>
            <a:r>
              <a:rPr lang="en-US" sz="2000" b="1" u="sng" dirty="0" smtClean="0"/>
              <a:t>workshops</a:t>
            </a:r>
            <a:r>
              <a:rPr lang="en-US" sz="2000" dirty="0" smtClean="0"/>
              <a:t> with invited international experts focusing on contemporary topics on the interplay between our groups.</a:t>
            </a:r>
            <a:endParaRPr lang="en-US" sz="2000" dirty="0"/>
          </a:p>
        </p:txBody>
      </p:sp>
      <p:sp>
        <p:nvSpPr>
          <p:cNvPr id="9" name="TextBox 8"/>
          <p:cNvSpPr txBox="1"/>
          <p:nvPr/>
        </p:nvSpPr>
        <p:spPr>
          <a:xfrm>
            <a:off x="342678" y="3161466"/>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Short term </a:t>
            </a:r>
            <a:r>
              <a:rPr lang="en-US" sz="2000" b="1" u="sng" dirty="0" smtClean="0"/>
              <a:t>visitors</a:t>
            </a:r>
            <a:r>
              <a:rPr lang="en-US" sz="2000" dirty="0" smtClean="0"/>
              <a:t> that help us making the bridge between groups.</a:t>
            </a:r>
            <a:endParaRPr lang="en-US" sz="2000" dirty="0"/>
          </a:p>
        </p:txBody>
      </p:sp>
      <p:cxnSp>
        <p:nvCxnSpPr>
          <p:cNvPr id="10" name="Straight Arrow Connector 9"/>
          <p:cNvCxnSpPr/>
          <p:nvPr/>
        </p:nvCxnSpPr>
        <p:spPr>
          <a:xfrm>
            <a:off x="3945398" y="2213129"/>
            <a:ext cx="0" cy="343620"/>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1" name="Straight Arrow Connector 10"/>
          <p:cNvCxnSpPr/>
          <p:nvPr/>
        </p:nvCxnSpPr>
        <p:spPr>
          <a:xfrm>
            <a:off x="3305924" y="2556749"/>
            <a:ext cx="369242" cy="44246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a:stCxn id="9" idx="3"/>
          </p:cNvCxnSpPr>
          <p:nvPr/>
        </p:nvCxnSpPr>
        <p:spPr>
          <a:xfrm flipV="1">
            <a:off x="3305924" y="3391003"/>
            <a:ext cx="369242" cy="278295"/>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3675166" y="4637844"/>
            <a:ext cx="5173774"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r>
              <a:rPr lang="en-US" sz="2000" dirty="0" smtClean="0"/>
              <a:t>Professors need to work on </a:t>
            </a:r>
            <a:r>
              <a:rPr lang="en-US" sz="2000" b="1" u="sng" dirty="0" smtClean="0"/>
              <a:t>joint projects</a:t>
            </a:r>
            <a:r>
              <a:rPr lang="en-US" sz="2000" b="1" dirty="0" smtClean="0"/>
              <a:t> </a:t>
            </a:r>
            <a:r>
              <a:rPr lang="en-US" sz="2000" dirty="0" smtClean="0"/>
              <a:t>to hire a PhD student or postdoc. </a:t>
            </a:r>
            <a:r>
              <a:rPr lang="en-US" sz="2000" dirty="0"/>
              <a:t>S</a:t>
            </a:r>
            <a:r>
              <a:rPr lang="en-US" sz="2000" dirty="0" smtClean="0"/>
              <a:t>alary and bench-fee of PD or student is around 55k euro. </a:t>
            </a:r>
            <a:endParaRPr lang="en-US" sz="2000" dirty="0"/>
          </a:p>
        </p:txBody>
      </p:sp>
      <p:cxnSp>
        <p:nvCxnSpPr>
          <p:cNvPr id="14" name="Straight Arrow Connector 13"/>
          <p:cNvCxnSpPr/>
          <p:nvPr/>
        </p:nvCxnSpPr>
        <p:spPr>
          <a:xfrm flipV="1">
            <a:off x="3945398" y="4282661"/>
            <a:ext cx="0" cy="355183"/>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42678" y="4644183"/>
            <a:ext cx="2963246" cy="1015663"/>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sz="2000" dirty="0" smtClean="0"/>
              <a:t>Guido </a:t>
            </a:r>
            <a:r>
              <a:rPr lang="en-US" sz="2000" dirty="0" err="1" smtClean="0"/>
              <a:t>Tonelli</a:t>
            </a:r>
            <a:r>
              <a:rPr lang="en-US" sz="2000" dirty="0" smtClean="0"/>
              <a:t> </a:t>
            </a:r>
            <a:r>
              <a:rPr lang="en-US" sz="1400" dirty="0" smtClean="0"/>
              <a:t>(Pisa)</a:t>
            </a:r>
          </a:p>
          <a:p>
            <a:pPr algn="ctr"/>
            <a:r>
              <a:rPr lang="en-US" sz="2000" dirty="0" smtClean="0"/>
              <a:t>Dieter Lust </a:t>
            </a:r>
            <a:r>
              <a:rPr lang="en-US" sz="1400" dirty="0" smtClean="0"/>
              <a:t>(Munich)</a:t>
            </a:r>
          </a:p>
          <a:p>
            <a:pPr algn="ctr"/>
            <a:r>
              <a:rPr lang="en-US" sz="2000" dirty="0" smtClean="0">
                <a:solidFill>
                  <a:srgbClr val="000000"/>
                </a:solidFill>
              </a:rPr>
              <a:t>Francis </a:t>
            </a:r>
            <a:r>
              <a:rPr lang="en-US" sz="2000" dirty="0" err="1" smtClean="0">
                <a:solidFill>
                  <a:srgbClr val="000000"/>
                </a:solidFill>
              </a:rPr>
              <a:t>Halzen</a:t>
            </a:r>
            <a:r>
              <a:rPr lang="en-US" sz="2000" dirty="0" smtClean="0">
                <a:solidFill>
                  <a:srgbClr val="000000"/>
                </a:solidFill>
              </a:rPr>
              <a:t> </a:t>
            </a:r>
            <a:r>
              <a:rPr lang="en-US" sz="1400" dirty="0" smtClean="0"/>
              <a:t>(Madison)</a:t>
            </a:r>
            <a:endParaRPr lang="en-US" sz="1400" dirty="0"/>
          </a:p>
        </p:txBody>
      </p:sp>
      <p:cxnSp>
        <p:nvCxnSpPr>
          <p:cNvPr id="17" name="Straight Arrow Connector 16"/>
          <p:cNvCxnSpPr/>
          <p:nvPr/>
        </p:nvCxnSpPr>
        <p:spPr>
          <a:xfrm flipV="1">
            <a:off x="3188746" y="3890872"/>
            <a:ext cx="486420" cy="753311"/>
          </a:xfrm>
          <a:prstGeom prst="straightConnector1">
            <a:avLst/>
          </a:prstGeom>
          <a:ln w="28575" cmpd="sng">
            <a:solidFill>
              <a:srgbClr val="800000"/>
            </a:solidFill>
            <a:tailEnd type="arrow"/>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49460" y="5740906"/>
            <a:ext cx="8712642" cy="830997"/>
          </a:xfrm>
          <a:prstGeom prst="rect">
            <a:avLst/>
          </a:prstGeom>
          <a:noFill/>
        </p:spPr>
        <p:txBody>
          <a:bodyPr wrap="none" rtlCol="0">
            <a:spAutoFit/>
          </a:bodyPr>
          <a:lstStyle/>
          <a:p>
            <a:pPr marL="457200" indent="-457200">
              <a:buSzPct val="75000"/>
              <a:buFont typeface="+mj-ea"/>
              <a:buAutoNum type="circleNumDbPlain"/>
            </a:pPr>
            <a:r>
              <a:rPr lang="en-US" sz="2400" b="1" dirty="0" smtClean="0">
                <a:solidFill>
                  <a:srgbClr val="000090"/>
                </a:solidFill>
              </a:rPr>
              <a:t>Unique funding program to explore connections in our research</a:t>
            </a:r>
          </a:p>
          <a:p>
            <a:pPr marL="457200" indent="-457200">
              <a:buSzPct val="75000"/>
              <a:buFont typeface="+mj-ea"/>
              <a:buAutoNum type="circleNumDbPlain"/>
            </a:pPr>
            <a:r>
              <a:rPr lang="en-US" sz="2400" b="1" dirty="0" smtClean="0">
                <a:solidFill>
                  <a:srgbClr val="000090"/>
                </a:solidFill>
              </a:rPr>
              <a:t>Flexibility to act and react fast on novel scientific insights</a:t>
            </a:r>
          </a:p>
        </p:txBody>
      </p:sp>
    </p:spTree>
    <p:extLst>
      <p:ext uri="{BB962C8B-B14F-4D97-AF65-F5344CB8AC3E}">
        <p14:creationId xmlns:p14="http://schemas.microsoft.com/office/powerpoint/2010/main" val="1037890101"/>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FF0000"/>
                </a:solidFill>
              </a:rPr>
              <a:t>Summary</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4" name="TextBox 3"/>
          <p:cNvSpPr txBox="1"/>
          <p:nvPr/>
        </p:nvSpPr>
        <p:spPr>
          <a:xfrm>
            <a:off x="222383" y="1074959"/>
            <a:ext cx="8921617" cy="5878533"/>
          </a:xfrm>
          <a:prstGeom prst="rect">
            <a:avLst/>
          </a:prstGeom>
          <a:noFill/>
        </p:spPr>
        <p:txBody>
          <a:bodyPr wrap="square" rtlCol="0">
            <a:spAutoFit/>
          </a:bodyPr>
          <a:lstStyle/>
          <a:p>
            <a:pPr algn="ctr"/>
            <a:endParaRPr lang="en-US" sz="3200" b="1" dirty="0" smtClean="0"/>
          </a:p>
          <a:p>
            <a:pPr algn="ctr"/>
            <a:r>
              <a:rPr lang="en-US" sz="3200" b="1" dirty="0" smtClean="0"/>
              <a:t>HEP@VUB: </a:t>
            </a:r>
            <a:r>
              <a:rPr lang="en-US" sz="3200" b="1" i="1" dirty="0" smtClean="0">
                <a:solidFill>
                  <a:srgbClr val="FF0000"/>
                </a:solidFill>
              </a:rPr>
              <a:t>investment to connect</a:t>
            </a:r>
          </a:p>
          <a:p>
            <a:pPr algn="ctr"/>
            <a:endParaRPr lang="en-US" sz="2400" b="1" i="1" dirty="0" smtClean="0">
              <a:solidFill>
                <a:srgbClr val="FF0000"/>
              </a:solidFill>
            </a:endParaRPr>
          </a:p>
          <a:p>
            <a:pPr marL="514350" indent="-514350">
              <a:buSzPct val="75000"/>
              <a:buFont typeface="+mj-ea"/>
              <a:buAutoNum type="circleNumDbPlain"/>
            </a:pPr>
            <a:r>
              <a:rPr lang="en-US" sz="2800" b="1" dirty="0" smtClean="0">
                <a:solidFill>
                  <a:srgbClr val="000090"/>
                </a:solidFill>
              </a:rPr>
              <a:t>Strong international recognition of our groups</a:t>
            </a:r>
          </a:p>
          <a:p>
            <a:pPr>
              <a:buSzPct val="75000"/>
            </a:pPr>
            <a:endParaRPr lang="en-US" sz="1200" b="1" dirty="0">
              <a:solidFill>
                <a:srgbClr val="000090"/>
              </a:solidFill>
            </a:endParaRPr>
          </a:p>
          <a:p>
            <a:pPr marL="514350" indent="-514350">
              <a:buSzPct val="75000"/>
              <a:buFont typeface="+mj-ea"/>
              <a:buAutoNum type="circleNumDbPlain"/>
            </a:pPr>
            <a:r>
              <a:rPr lang="en-US" sz="2800" b="1" dirty="0" smtClean="0">
                <a:solidFill>
                  <a:srgbClr val="000090"/>
                </a:solidFill>
              </a:rPr>
              <a:t>Research groups are successful in funding requests</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Need to explore the interplay of our research towards potential breakthroughs connecting the large and the small scales in our universe</a:t>
            </a:r>
          </a:p>
          <a:p>
            <a:pPr>
              <a:buSzPct val="75000"/>
            </a:pPr>
            <a:endParaRPr lang="en-US" sz="1200" b="1" dirty="0" smtClean="0">
              <a:solidFill>
                <a:srgbClr val="000090"/>
              </a:solidFill>
            </a:endParaRPr>
          </a:p>
          <a:p>
            <a:pPr marL="514350" indent="-514350">
              <a:buSzPct val="75000"/>
              <a:buFont typeface="+mj-ea"/>
              <a:buAutoNum type="circleNumDbPlain"/>
            </a:pPr>
            <a:r>
              <a:rPr lang="en-US" sz="2800" b="1" dirty="0" smtClean="0">
                <a:solidFill>
                  <a:srgbClr val="000090"/>
                </a:solidFill>
              </a:rPr>
              <a:t>Successful strategic hiring choices make us unique in Belgium and internationally very competitive to reach these objectives</a:t>
            </a:r>
          </a:p>
          <a:p>
            <a:pPr marL="269875" indent="-269875">
              <a:buFont typeface="Arial"/>
              <a:buChar char="•"/>
            </a:pPr>
            <a:endParaRPr lang="en-US" sz="2800" b="1" dirty="0">
              <a:solidFill>
                <a:srgbClr val="000090"/>
              </a:solidFill>
            </a:endParaRPr>
          </a:p>
        </p:txBody>
      </p:sp>
    </p:spTree>
    <p:extLst>
      <p:ext uri="{BB962C8B-B14F-4D97-AF65-F5344CB8AC3E}">
        <p14:creationId xmlns:p14="http://schemas.microsoft.com/office/powerpoint/2010/main" val="1936446675"/>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Objective – </a:t>
            </a:r>
            <a:r>
              <a:rPr lang="en-US" sz="3600" b="1" i="1" dirty="0" smtClean="0">
                <a:solidFill>
                  <a:srgbClr val="FF0000"/>
                </a:solidFill>
              </a:rPr>
              <a:t>curiosity driven </a:t>
            </a:r>
            <a:r>
              <a:rPr lang="en-US" sz="3600" b="1" i="1" dirty="0">
                <a:solidFill>
                  <a:srgbClr val="FF0000"/>
                </a:solidFill>
              </a:rPr>
              <a:t>research</a:t>
            </a: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pic>
        <p:nvPicPr>
          <p:cNvPr id="21" name="Picture 20"/>
          <p:cNvPicPr>
            <a:picLocks noChangeAspect="1"/>
          </p:cNvPicPr>
          <p:nvPr/>
        </p:nvPicPr>
        <p:blipFill rotWithShape="1">
          <a:blip r:embed="rId3"/>
          <a:srcRect l="30106" t="30866" r="25942" b="34218"/>
          <a:stretch/>
        </p:blipFill>
        <p:spPr>
          <a:xfrm>
            <a:off x="7166568" y="3727088"/>
            <a:ext cx="1736281" cy="1795947"/>
          </a:xfrm>
          <a:prstGeom prst="ellipse">
            <a:avLst/>
          </a:prstGeom>
          <a:ln w="57150" cmpd="sng">
            <a:solidFill>
              <a:srgbClr val="FF0000"/>
            </a:solidFill>
          </a:ln>
        </p:spPr>
      </p:pic>
      <p:sp>
        <p:nvSpPr>
          <p:cNvPr id="22" name="TextBox 21"/>
          <p:cNvSpPr txBox="1"/>
          <p:nvPr/>
        </p:nvSpPr>
        <p:spPr>
          <a:xfrm>
            <a:off x="7699968" y="5174888"/>
            <a:ext cx="652643" cy="369332"/>
          </a:xfrm>
          <a:prstGeom prst="rect">
            <a:avLst/>
          </a:prstGeom>
          <a:noFill/>
        </p:spPr>
        <p:txBody>
          <a:bodyPr wrap="none" rtlCol="0">
            <a:spAutoFit/>
          </a:bodyPr>
          <a:lstStyle/>
          <a:p>
            <a:r>
              <a:rPr lang="en-US" dirty="0" smtClean="0"/>
              <a:t>2012</a:t>
            </a:r>
            <a:endParaRPr lang="en-US" dirty="0"/>
          </a:p>
        </p:txBody>
      </p:sp>
      <p:pic>
        <p:nvPicPr>
          <p:cNvPr id="23" name="Picture 22"/>
          <p:cNvPicPr>
            <a:picLocks noChangeAspect="1"/>
          </p:cNvPicPr>
          <p:nvPr/>
        </p:nvPicPr>
        <p:blipFill rotWithShape="1">
          <a:blip r:embed="rId4"/>
          <a:srcRect l="11176" t="8488" r="67666" b="54088"/>
          <a:stretch/>
        </p:blipFill>
        <p:spPr>
          <a:xfrm>
            <a:off x="194891" y="3872500"/>
            <a:ext cx="1447800" cy="1440483"/>
          </a:xfrm>
          <a:prstGeom prst="ellipse">
            <a:avLst/>
          </a:prstGeom>
        </p:spPr>
      </p:pic>
      <p:sp>
        <p:nvSpPr>
          <p:cNvPr id="25" name="TextBox 24"/>
          <p:cNvSpPr txBox="1"/>
          <p:nvPr/>
        </p:nvSpPr>
        <p:spPr>
          <a:xfrm>
            <a:off x="4884732" y="3609176"/>
            <a:ext cx="2560180" cy="646331"/>
          </a:xfrm>
          <a:prstGeom prst="rect">
            <a:avLst/>
          </a:prstGeom>
          <a:noFill/>
        </p:spPr>
        <p:txBody>
          <a:bodyPr wrap="square" rtlCol="0">
            <a:spAutoFit/>
          </a:bodyPr>
          <a:lstStyle/>
          <a:p>
            <a:pPr algn="ctr"/>
            <a:r>
              <a:rPr lang="en-US" b="1" dirty="0" smtClean="0">
                <a:solidFill>
                  <a:srgbClr val="000090"/>
                </a:solidFill>
              </a:rPr>
              <a:t>CMS @ CERN</a:t>
            </a:r>
          </a:p>
          <a:p>
            <a:pPr algn="ctr"/>
            <a:r>
              <a:rPr lang="en-US" b="1" dirty="0" err="1" smtClean="0">
                <a:solidFill>
                  <a:srgbClr val="000090"/>
                </a:solidFill>
              </a:rPr>
              <a:t>SoLid</a:t>
            </a:r>
            <a:r>
              <a:rPr lang="en-US" b="1" dirty="0" smtClean="0">
                <a:solidFill>
                  <a:srgbClr val="000090"/>
                </a:solidFill>
              </a:rPr>
              <a:t> @ Belgium</a:t>
            </a:r>
            <a:endParaRPr lang="en-US" b="1" dirty="0">
              <a:solidFill>
                <a:srgbClr val="000090"/>
              </a:solidFill>
            </a:endParaRPr>
          </a:p>
        </p:txBody>
      </p:sp>
      <p:cxnSp>
        <p:nvCxnSpPr>
          <p:cNvPr id="26" name="Straight Arrow Connector 25"/>
          <p:cNvCxnSpPr/>
          <p:nvPr/>
        </p:nvCxnSpPr>
        <p:spPr>
          <a:xfrm flipH="1" flipV="1">
            <a:off x="918792" y="2994840"/>
            <a:ext cx="785964" cy="814972"/>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7093609" y="3304106"/>
            <a:ext cx="651894" cy="56839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28" name="TextBox 27"/>
          <p:cNvSpPr txBox="1"/>
          <p:nvPr/>
        </p:nvSpPr>
        <p:spPr>
          <a:xfrm>
            <a:off x="7745503" y="5135305"/>
            <a:ext cx="652643" cy="369332"/>
          </a:xfrm>
          <a:prstGeom prst="rect">
            <a:avLst/>
          </a:prstGeom>
          <a:noFill/>
        </p:spPr>
        <p:txBody>
          <a:bodyPr wrap="none" rtlCol="0">
            <a:spAutoFit/>
          </a:bodyPr>
          <a:lstStyle/>
          <a:p>
            <a:r>
              <a:rPr lang="en-US" dirty="0" smtClean="0">
                <a:solidFill>
                  <a:schemeClr val="bg1"/>
                </a:solidFill>
              </a:rPr>
              <a:t>2012</a:t>
            </a:r>
            <a:endParaRPr lang="en-US" dirty="0">
              <a:solidFill>
                <a:schemeClr val="bg1"/>
              </a:solidFill>
            </a:endParaRPr>
          </a:p>
        </p:txBody>
      </p:sp>
      <p:sp>
        <p:nvSpPr>
          <p:cNvPr id="29" name="TextBox 28"/>
          <p:cNvSpPr txBox="1"/>
          <p:nvPr/>
        </p:nvSpPr>
        <p:spPr>
          <a:xfrm>
            <a:off x="419099" y="1106913"/>
            <a:ext cx="3256065" cy="646331"/>
          </a:xfrm>
          <a:prstGeom prst="rect">
            <a:avLst/>
          </a:prstGeom>
          <a:noFill/>
        </p:spPr>
        <p:txBody>
          <a:bodyPr wrap="square" rtlCol="0">
            <a:spAutoFit/>
          </a:bodyPr>
          <a:lstStyle/>
          <a:p>
            <a:pPr algn="ctr"/>
            <a:r>
              <a:rPr lang="en-US" b="1" dirty="0" smtClean="0">
                <a:solidFill>
                  <a:srgbClr val="000090"/>
                </a:solidFill>
              </a:rPr>
              <a:t>Standard Model of Cosmology</a:t>
            </a:r>
          </a:p>
          <a:p>
            <a:pPr algn="ctr"/>
            <a:r>
              <a:rPr lang="en-US" b="1" dirty="0" smtClean="0">
                <a:solidFill>
                  <a:srgbClr val="000090"/>
                </a:solidFill>
              </a:rPr>
              <a:t>Gravity </a:t>
            </a:r>
            <a:endParaRPr lang="en-US" b="1" dirty="0">
              <a:solidFill>
                <a:srgbClr val="000090"/>
              </a:solidFill>
            </a:endParaRPr>
          </a:p>
        </p:txBody>
      </p:sp>
      <p:sp>
        <p:nvSpPr>
          <p:cNvPr id="30" name="TextBox 29"/>
          <p:cNvSpPr txBox="1"/>
          <p:nvPr/>
        </p:nvSpPr>
        <p:spPr>
          <a:xfrm>
            <a:off x="5165059" y="1106913"/>
            <a:ext cx="3589299" cy="646331"/>
          </a:xfrm>
          <a:prstGeom prst="rect">
            <a:avLst/>
          </a:prstGeom>
          <a:noFill/>
        </p:spPr>
        <p:txBody>
          <a:bodyPr wrap="square" rtlCol="0">
            <a:spAutoFit/>
          </a:bodyPr>
          <a:lstStyle/>
          <a:p>
            <a:pPr algn="ctr"/>
            <a:r>
              <a:rPr lang="en-US" b="1" dirty="0" smtClean="0">
                <a:solidFill>
                  <a:srgbClr val="000090"/>
                </a:solidFill>
              </a:rPr>
              <a:t>Standard Model of Particle Physics</a:t>
            </a:r>
          </a:p>
          <a:p>
            <a:pPr algn="ctr"/>
            <a:r>
              <a:rPr lang="en-US" b="1" dirty="0" smtClean="0">
                <a:solidFill>
                  <a:srgbClr val="000090"/>
                </a:solidFill>
              </a:rPr>
              <a:t>Quantum Field Theory</a:t>
            </a:r>
            <a:endParaRPr lang="en-US" b="1" dirty="0">
              <a:solidFill>
                <a:srgbClr val="000090"/>
              </a:solidFill>
            </a:endParaRPr>
          </a:p>
        </p:txBody>
      </p:sp>
      <p:cxnSp>
        <p:nvCxnSpPr>
          <p:cNvPr id="31" name="Straight Arrow Connector 30"/>
          <p:cNvCxnSpPr/>
          <p:nvPr/>
        </p:nvCxnSpPr>
        <p:spPr>
          <a:xfrm flipH="1">
            <a:off x="918791" y="1753244"/>
            <a:ext cx="766580" cy="74386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2" name="Straight Arrow Connector 31"/>
          <p:cNvCxnSpPr/>
          <p:nvPr/>
        </p:nvCxnSpPr>
        <p:spPr>
          <a:xfrm>
            <a:off x="7444912" y="1753244"/>
            <a:ext cx="300591" cy="108919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1704756" y="5110333"/>
            <a:ext cx="5610444" cy="1569660"/>
          </a:xfrm>
          <a:prstGeom prst="rect">
            <a:avLst/>
          </a:prstGeom>
          <a:noFill/>
        </p:spPr>
        <p:txBody>
          <a:bodyPr wrap="square" rtlCol="0">
            <a:spAutoFit/>
          </a:bodyPr>
          <a:lstStyle/>
          <a:p>
            <a:pPr algn="ctr"/>
            <a:r>
              <a:rPr lang="en-US" sz="2400" b="1" dirty="0" smtClean="0">
                <a:solidFill>
                  <a:srgbClr val="FF0000"/>
                </a:solidFill>
              </a:rPr>
              <a:t>For a profound understanding of Nature, we need to understand the interplay between high-energy phenomena on the largest and the smallest scales</a:t>
            </a:r>
            <a:endParaRPr lang="en-US" sz="2400" b="1" dirty="0">
              <a:solidFill>
                <a:srgbClr val="FF0000"/>
              </a:solidFill>
            </a:endParaRPr>
          </a:p>
        </p:txBody>
      </p:sp>
      <p:sp>
        <p:nvSpPr>
          <p:cNvPr id="19" name="TextBox 18"/>
          <p:cNvSpPr txBox="1"/>
          <p:nvPr/>
        </p:nvSpPr>
        <p:spPr>
          <a:xfrm>
            <a:off x="1441119" y="3809812"/>
            <a:ext cx="2923139" cy="923330"/>
          </a:xfrm>
          <a:prstGeom prst="rect">
            <a:avLst/>
          </a:prstGeom>
          <a:noFill/>
        </p:spPr>
        <p:txBody>
          <a:bodyPr wrap="square" rtlCol="0">
            <a:spAutoFit/>
          </a:bodyPr>
          <a:lstStyle/>
          <a:p>
            <a:pPr algn="ctr"/>
            <a:r>
              <a:rPr lang="en-US" b="1" dirty="0" err="1" smtClean="0">
                <a:solidFill>
                  <a:srgbClr val="000090"/>
                </a:solidFill>
              </a:rPr>
              <a:t>IceCube</a:t>
            </a:r>
            <a:r>
              <a:rPr lang="en-US" b="1" dirty="0" smtClean="0">
                <a:solidFill>
                  <a:srgbClr val="000090"/>
                </a:solidFill>
              </a:rPr>
              <a:t>/ARA @ South Pole</a:t>
            </a:r>
          </a:p>
          <a:p>
            <a:pPr algn="ctr"/>
            <a:r>
              <a:rPr lang="en-US" b="1" dirty="0" smtClean="0">
                <a:solidFill>
                  <a:srgbClr val="000090"/>
                </a:solidFill>
              </a:rPr>
              <a:t>LOFAR @ Netherlands</a:t>
            </a:r>
          </a:p>
          <a:p>
            <a:pPr algn="ctr"/>
            <a:r>
              <a:rPr lang="en-US" b="1" dirty="0" smtClean="0">
                <a:solidFill>
                  <a:srgbClr val="000090"/>
                </a:solidFill>
              </a:rPr>
              <a:t>Auger @ Argentina </a:t>
            </a:r>
            <a:endParaRPr lang="en-US" b="1" dirty="0">
              <a:solidFill>
                <a:srgbClr val="000090"/>
              </a:solidFill>
            </a:endParaRPr>
          </a:p>
        </p:txBody>
      </p:sp>
      <p:sp>
        <p:nvSpPr>
          <p:cNvPr id="20" name="TextBox 7"/>
          <p:cNvSpPr txBox="1">
            <a:spLocks noChangeArrowheads="1"/>
          </p:cNvSpPr>
          <p:nvPr/>
        </p:nvSpPr>
        <p:spPr bwMode="auto">
          <a:xfrm>
            <a:off x="116736" y="2497110"/>
            <a:ext cx="5910167"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 </a:t>
            </a:r>
            <a:r>
              <a:rPr lang="en-US" sz="2200" b="1" dirty="0" smtClean="0">
                <a:latin typeface="+mn-lt"/>
              </a:rPr>
              <a:t>1.000.000.000.000.000.000.000</a:t>
            </a:r>
            <a:r>
              <a:rPr lang="en-US" sz="2200" b="1" dirty="0" smtClean="0">
                <a:solidFill>
                  <a:srgbClr val="000000"/>
                </a:solidFill>
                <a:latin typeface="+mn-lt"/>
              </a:rPr>
              <a:t>.00</a:t>
            </a:r>
            <a:r>
              <a:rPr lang="en-US" sz="2200" b="1" dirty="0" smtClean="0">
                <a:solidFill>
                  <a:srgbClr val="FF0000"/>
                </a:solidFill>
                <a:latin typeface="+mn-lt"/>
              </a:rPr>
              <a:t>0.000</a:t>
            </a:r>
            <a:r>
              <a:rPr lang="en-US" sz="2200" b="1" dirty="0" smtClean="0">
                <a:latin typeface="+mn-lt"/>
              </a:rPr>
              <a:t> </a:t>
            </a:r>
            <a:r>
              <a:rPr lang="en-US" sz="2200" b="1" dirty="0">
                <a:latin typeface="+mn-lt"/>
              </a:rPr>
              <a:t>meter</a:t>
            </a:r>
          </a:p>
        </p:txBody>
      </p:sp>
      <p:sp>
        <p:nvSpPr>
          <p:cNvPr id="24" name="TextBox 23"/>
          <p:cNvSpPr txBox="1">
            <a:spLocks noChangeArrowheads="1"/>
          </p:cNvSpPr>
          <p:nvPr/>
        </p:nvSpPr>
        <p:spPr bwMode="auto">
          <a:xfrm>
            <a:off x="4666767" y="2842440"/>
            <a:ext cx="4242605"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entury Schoolbook" charset="0"/>
                <a:ea typeface="ＭＳ Ｐゴシック" charset="0"/>
                <a:cs typeface="ＭＳ Ｐゴシック" charset="0"/>
              </a:defRPr>
            </a:lvl1pPr>
            <a:lvl2pPr marL="742950" indent="-285750" eaLnBrk="0" hangingPunct="0">
              <a:defRPr sz="2400">
                <a:solidFill>
                  <a:schemeClr val="tx1"/>
                </a:solidFill>
                <a:latin typeface="Century Schoolbook" charset="0"/>
                <a:ea typeface="ＭＳ Ｐゴシック" charset="0"/>
              </a:defRPr>
            </a:lvl2pPr>
            <a:lvl3pPr marL="1143000" indent="-228600" eaLnBrk="0" hangingPunct="0">
              <a:defRPr sz="2400">
                <a:solidFill>
                  <a:schemeClr val="tx1"/>
                </a:solidFill>
                <a:latin typeface="Century Schoolbook" charset="0"/>
                <a:ea typeface="ＭＳ Ｐゴシック" charset="0"/>
              </a:defRPr>
            </a:lvl3pPr>
            <a:lvl4pPr marL="1600200" indent="-228600" eaLnBrk="0" hangingPunct="0">
              <a:defRPr sz="2400">
                <a:solidFill>
                  <a:schemeClr val="tx1"/>
                </a:solidFill>
                <a:latin typeface="Century Schoolbook" charset="0"/>
                <a:ea typeface="ＭＳ Ｐゴシック" charset="0"/>
              </a:defRPr>
            </a:lvl4pPr>
            <a:lvl5pPr marL="2057400" indent="-228600" eaLnBrk="0" hangingPunct="0">
              <a:defRPr sz="2400">
                <a:solidFill>
                  <a:schemeClr val="tx1"/>
                </a:solidFill>
                <a:latin typeface="Century Schoolbook" charset="0"/>
                <a:ea typeface="ＭＳ Ｐゴシック" charset="0"/>
              </a:defRPr>
            </a:lvl5pPr>
            <a:lvl6pPr marL="2514600" indent="-228600" eaLnBrk="0" fontAlgn="base" hangingPunct="0">
              <a:spcBef>
                <a:spcPct val="0"/>
              </a:spcBef>
              <a:spcAft>
                <a:spcPct val="0"/>
              </a:spcAft>
              <a:defRPr sz="2400">
                <a:solidFill>
                  <a:schemeClr val="tx1"/>
                </a:solidFill>
                <a:latin typeface="Century Schoolbook" charset="0"/>
                <a:ea typeface="ＭＳ Ｐゴシック" charset="0"/>
              </a:defRPr>
            </a:lvl6pPr>
            <a:lvl7pPr marL="2971800" indent="-228600" eaLnBrk="0" fontAlgn="base" hangingPunct="0">
              <a:spcBef>
                <a:spcPct val="0"/>
              </a:spcBef>
              <a:spcAft>
                <a:spcPct val="0"/>
              </a:spcAft>
              <a:defRPr sz="2400">
                <a:solidFill>
                  <a:schemeClr val="tx1"/>
                </a:solidFill>
                <a:latin typeface="Century Schoolbook" charset="0"/>
                <a:ea typeface="ＭＳ Ｐゴシック" charset="0"/>
              </a:defRPr>
            </a:lvl7pPr>
            <a:lvl8pPr marL="3429000" indent="-228600" eaLnBrk="0" fontAlgn="base" hangingPunct="0">
              <a:spcBef>
                <a:spcPct val="0"/>
              </a:spcBef>
              <a:spcAft>
                <a:spcPct val="0"/>
              </a:spcAft>
              <a:defRPr sz="2400">
                <a:solidFill>
                  <a:schemeClr val="tx1"/>
                </a:solidFill>
                <a:latin typeface="Century Schoolbook" charset="0"/>
                <a:ea typeface="ＭＳ Ｐゴシック" charset="0"/>
              </a:defRPr>
            </a:lvl8pPr>
            <a:lvl9pPr marL="3886200" indent="-228600" eaLnBrk="0" fontAlgn="base" hangingPunct="0">
              <a:spcBef>
                <a:spcPct val="0"/>
              </a:spcBef>
              <a:spcAft>
                <a:spcPct val="0"/>
              </a:spcAft>
              <a:defRPr sz="2400">
                <a:solidFill>
                  <a:schemeClr val="tx1"/>
                </a:solidFill>
                <a:latin typeface="Century Schoolbook" charset="0"/>
                <a:ea typeface="ＭＳ Ｐゴシック" charset="0"/>
              </a:defRPr>
            </a:lvl9pPr>
          </a:lstStyle>
          <a:p>
            <a:pPr eaLnBrk="1" hangingPunct="1"/>
            <a:r>
              <a:rPr lang="en-US" sz="2200" b="1" dirty="0">
                <a:latin typeface="+mn-lt"/>
              </a:rPr>
              <a:t>~ </a:t>
            </a:r>
            <a:r>
              <a:rPr lang="en-US" sz="2200" b="1" dirty="0" smtClean="0">
                <a:solidFill>
                  <a:srgbClr val="FF0000"/>
                </a:solidFill>
                <a:latin typeface="+mn-lt"/>
              </a:rPr>
              <a:t>0.00</a:t>
            </a:r>
            <a:r>
              <a:rPr lang="en-US" sz="2200" b="1" dirty="0" smtClean="0">
                <a:latin typeface="+mn-lt"/>
              </a:rPr>
              <a:t>000000000000000001 </a:t>
            </a:r>
            <a:r>
              <a:rPr lang="en-US" sz="2200" b="1" dirty="0">
                <a:latin typeface="+mn-lt"/>
              </a:rPr>
              <a:t>meter</a:t>
            </a:r>
          </a:p>
        </p:txBody>
      </p:sp>
    </p:spTree>
    <p:extLst>
      <p:ext uri="{BB962C8B-B14F-4D97-AF65-F5344CB8AC3E}">
        <p14:creationId xmlns:p14="http://schemas.microsoft.com/office/powerpoint/2010/main" val="372217239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VUB-scale </a:t>
            </a:r>
            <a:r>
              <a:rPr lang="en-US" sz="3600" b="1" dirty="0" smtClean="0">
                <a:solidFill>
                  <a:srgbClr val="000090"/>
                </a:solidFill>
              </a:rPr>
              <a:t>in Flanders</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34" name="TextBox 33"/>
          <p:cNvSpPr txBox="1"/>
          <p:nvPr/>
        </p:nvSpPr>
        <p:spPr>
          <a:xfrm>
            <a:off x="1067419" y="1134838"/>
            <a:ext cx="6972005" cy="4832093"/>
          </a:xfrm>
          <a:prstGeom prst="rect">
            <a:avLst/>
          </a:prstGeom>
          <a:noFill/>
        </p:spPr>
        <p:txBody>
          <a:bodyPr wrap="square" rtlCol="0">
            <a:spAutoFit/>
          </a:bodyPr>
          <a:lstStyle/>
          <a:p>
            <a:pPr algn="ctr"/>
            <a:endParaRPr lang="en-US" sz="2800" b="1" dirty="0" smtClean="0">
              <a:solidFill>
                <a:srgbClr val="000090"/>
              </a:solidFill>
            </a:endParaRPr>
          </a:p>
          <a:p>
            <a:pPr algn="ctr"/>
            <a:r>
              <a:rPr lang="en-US" sz="2800" b="1" dirty="0" smtClean="0">
                <a:solidFill>
                  <a:srgbClr val="000090"/>
                </a:solidFill>
              </a:rPr>
              <a:t>The VUB represents about </a:t>
            </a:r>
            <a:r>
              <a:rPr lang="en-US" sz="2800" b="1" dirty="0" smtClean="0">
                <a:solidFill>
                  <a:srgbClr val="000090"/>
                </a:solidFill>
              </a:rPr>
              <a:t>10% </a:t>
            </a:r>
            <a:r>
              <a:rPr lang="en-US" sz="2800" b="1" dirty="0" smtClean="0">
                <a:solidFill>
                  <a:srgbClr val="000090"/>
                </a:solidFill>
              </a:rPr>
              <a:t>in the Flemish academic landscape, hence “covers” about 0.6M </a:t>
            </a:r>
            <a:r>
              <a:rPr lang="en-US" sz="2800" b="1" dirty="0" smtClean="0">
                <a:solidFill>
                  <a:srgbClr val="000090"/>
                </a:solidFill>
              </a:rPr>
              <a:t>inhabitants</a:t>
            </a:r>
          </a:p>
          <a:p>
            <a:pPr algn="ctr"/>
            <a:endParaRPr lang="en-US" sz="2800" b="1" dirty="0">
              <a:solidFill>
                <a:srgbClr val="000090"/>
              </a:solidFill>
            </a:endParaRPr>
          </a:p>
          <a:p>
            <a:pPr algn="ctr"/>
            <a:r>
              <a:rPr lang="en-US" sz="2800" b="1" dirty="0" smtClean="0">
                <a:solidFill>
                  <a:srgbClr val="000090"/>
                </a:solidFill>
              </a:rPr>
              <a:t>Strategic Research choices are to be made in order to excel on the international level</a:t>
            </a:r>
          </a:p>
          <a:p>
            <a:pPr algn="ctr"/>
            <a:endParaRPr lang="en-US" sz="2800" b="1" dirty="0">
              <a:solidFill>
                <a:srgbClr val="000090"/>
              </a:solidFill>
            </a:endParaRPr>
          </a:p>
          <a:p>
            <a:pPr algn="ctr"/>
            <a:r>
              <a:rPr lang="en-US" sz="2800" b="1" dirty="0" smtClean="0">
                <a:solidFill>
                  <a:srgbClr val="000090"/>
                </a:solidFill>
              </a:rPr>
              <a:t>In this context HEP@VUB was established to have a major impact in reaching these scientific objectives</a:t>
            </a:r>
            <a:endParaRPr lang="en-US" sz="2800" b="1" dirty="0" smtClean="0">
              <a:solidFill>
                <a:srgbClr val="000090"/>
              </a:solidFill>
            </a:endParaRPr>
          </a:p>
        </p:txBody>
      </p:sp>
    </p:spTree>
    <p:extLst>
      <p:ext uri="{BB962C8B-B14F-4D97-AF65-F5344CB8AC3E}">
        <p14:creationId xmlns:p14="http://schemas.microsoft.com/office/powerpoint/2010/main" val="713766089"/>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5" name="TextBox 34"/>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40" name="TextBox 39"/>
          <p:cNvSpPr txBox="1"/>
          <p:nvPr/>
        </p:nvSpPr>
        <p:spPr>
          <a:xfrm>
            <a:off x="3072504" y="1348078"/>
            <a:ext cx="2634054" cy="1200329"/>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2" name="TextBox 1"/>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132919807"/>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2" name="TextBox 11"/>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3" name="TextBox 12"/>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4" name="TextBox 13"/>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4219908115"/>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228440098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16629" y="77748"/>
            <a:ext cx="8915602" cy="6715462"/>
          </a:xfrm>
          <a:prstGeom prst="rect">
            <a:avLst/>
          </a:prstGeom>
          <a:solidFill>
            <a:schemeClr val="accent5">
              <a:lumMod val="20000"/>
              <a:lumOff val="80000"/>
            </a:schemeClr>
          </a:solidFill>
          <a:ln w="38100" cmpd="sng">
            <a:solidFill>
              <a:srgbClr val="00009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r"/>
            <a:r>
              <a:rPr lang="en-US" sz="3600" b="1" dirty="0" smtClean="0">
                <a:solidFill>
                  <a:srgbClr val="000090"/>
                </a:solidFill>
              </a:rPr>
              <a:t>                    Research team – </a:t>
            </a:r>
            <a:r>
              <a:rPr lang="en-US" sz="3600" b="1" i="1" dirty="0" smtClean="0">
                <a:solidFill>
                  <a:srgbClr val="FF0000"/>
                </a:solidFill>
              </a:rPr>
              <a:t>some numbers  </a:t>
            </a:r>
            <a:endParaRPr lang="en-US" sz="3600" b="1" i="1" dirty="0">
              <a:solidFill>
                <a:srgbClr val="FF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600" b="1" dirty="0" smtClean="0">
              <a:solidFill>
                <a:srgbClr val="000000"/>
              </a:solidFill>
            </a:endParaRPr>
          </a:p>
          <a:p>
            <a:pPr algn="ctr"/>
            <a:endParaRPr lang="en-US" sz="1600" b="1" dirty="0">
              <a:solidFill>
                <a:srgbClr val="000000"/>
              </a:solidFill>
            </a:endParaRPr>
          </a:p>
          <a:p>
            <a:pPr algn="ctr"/>
            <a:endParaRPr lang="en-US" sz="1400" b="1" dirty="0" smtClean="0">
              <a:solidFill>
                <a:srgbClr val="000000"/>
              </a:solidFill>
            </a:endParaRPr>
          </a:p>
          <a:p>
            <a:pPr algn="ctr"/>
            <a:endParaRPr lang="en-US" sz="1200" b="1" dirty="0" smtClean="0">
              <a:solidFill>
                <a:srgbClr val="000000"/>
              </a:solidFill>
            </a:endParaRPr>
          </a:p>
          <a:p>
            <a:pPr algn="ctr"/>
            <a:endParaRPr lang="en-US" sz="1200" b="1" dirty="0" smtClean="0">
              <a:solidFill>
                <a:srgbClr val="000000"/>
              </a:solidFill>
            </a:endParaRPr>
          </a:p>
        </p:txBody>
      </p:sp>
      <p:pic>
        <p:nvPicPr>
          <p:cNvPr id="5" name="Picture 4"/>
          <p:cNvPicPr>
            <a:picLocks noChangeAspect="1"/>
          </p:cNvPicPr>
          <p:nvPr/>
        </p:nvPicPr>
        <p:blipFill>
          <a:blip r:embed="rId2"/>
          <a:stretch>
            <a:fillRect/>
          </a:stretch>
        </p:blipFill>
        <p:spPr>
          <a:xfrm>
            <a:off x="194334" y="136454"/>
            <a:ext cx="1749446" cy="705610"/>
          </a:xfrm>
          <a:prstGeom prst="rect">
            <a:avLst/>
          </a:prstGeom>
        </p:spPr>
      </p:pic>
      <p:sp>
        <p:nvSpPr>
          <p:cNvPr id="19" name="TextBox 18"/>
          <p:cNvSpPr txBox="1"/>
          <p:nvPr/>
        </p:nvSpPr>
        <p:spPr>
          <a:xfrm>
            <a:off x="261894" y="4282662"/>
            <a:ext cx="3192470" cy="1200329"/>
          </a:xfrm>
          <a:prstGeom prst="rect">
            <a:avLst/>
          </a:prstGeom>
          <a:solidFill>
            <a:srgbClr val="EBF1DE"/>
          </a:solidFill>
          <a:ln w="28575" cmpd="sng">
            <a:solidFill>
              <a:srgbClr val="800000"/>
            </a:solidFill>
          </a:ln>
        </p:spPr>
        <p:txBody>
          <a:bodyPr wrap="square" rtlCol="0">
            <a:spAutoFit/>
          </a:bodyPr>
          <a:lstStyle/>
          <a:p>
            <a:pPr algn="ctr"/>
            <a:r>
              <a:rPr lang="en-US" b="1" u="sng" dirty="0" smtClean="0"/>
              <a:t>Over 5 years</a:t>
            </a:r>
            <a:r>
              <a:rPr lang="en-US" b="1" dirty="0" smtClean="0"/>
              <a:t>:</a:t>
            </a:r>
          </a:p>
          <a:p>
            <a:pPr algn="ctr"/>
            <a:r>
              <a:rPr lang="en-US" b="1" dirty="0" smtClean="0"/>
              <a:t>±16.5M Euro external funds</a:t>
            </a:r>
          </a:p>
          <a:p>
            <a:pPr algn="ctr"/>
            <a:r>
              <a:rPr lang="en-US" b="1" dirty="0" smtClean="0"/>
              <a:t>±2.7M Euro PhD/PD mandates</a:t>
            </a:r>
          </a:p>
          <a:p>
            <a:pPr algn="ctr"/>
            <a:r>
              <a:rPr lang="en-US" b="1" dirty="0" smtClean="0"/>
              <a:t>1.3M Euro from SRP </a:t>
            </a:r>
            <a:endParaRPr lang="en-US" b="1" dirty="0"/>
          </a:p>
        </p:txBody>
      </p:sp>
      <p:sp>
        <p:nvSpPr>
          <p:cNvPr id="20" name="TextBox 19"/>
          <p:cNvSpPr txBox="1"/>
          <p:nvPr/>
        </p:nvSpPr>
        <p:spPr>
          <a:xfrm>
            <a:off x="261893" y="1071079"/>
            <a:ext cx="2602573" cy="1477328"/>
          </a:xfrm>
          <a:prstGeom prst="rect">
            <a:avLst/>
          </a:prstGeom>
          <a:solidFill>
            <a:schemeClr val="accent3">
              <a:lumMod val="20000"/>
              <a:lumOff val="80000"/>
            </a:schemeClr>
          </a:solidFill>
          <a:ln w="28575" cmpd="sng">
            <a:solidFill>
              <a:srgbClr val="800000"/>
            </a:solidFill>
          </a:ln>
        </p:spPr>
        <p:txBody>
          <a:bodyPr wrap="square" rtlCol="0">
            <a:spAutoFit/>
          </a:bodyPr>
          <a:lstStyle/>
          <a:p>
            <a:pPr algn="ctr"/>
            <a:r>
              <a:rPr lang="en-US" b="1" dirty="0"/>
              <a:t>8</a:t>
            </a:r>
            <a:r>
              <a:rPr lang="en-US" b="1" dirty="0" smtClean="0"/>
              <a:t> professors </a:t>
            </a:r>
          </a:p>
          <a:p>
            <a:pPr algn="ctr"/>
            <a:r>
              <a:rPr lang="en-US" b="1" dirty="0" smtClean="0"/>
              <a:t>9 part-time professors</a:t>
            </a:r>
          </a:p>
          <a:p>
            <a:pPr algn="ctr"/>
            <a:r>
              <a:rPr lang="en-US" b="1" dirty="0" smtClean="0"/>
              <a:t>3 active emeriti</a:t>
            </a:r>
          </a:p>
          <a:p>
            <a:pPr algn="ctr"/>
            <a:r>
              <a:rPr lang="en-US" b="1" dirty="0" smtClean="0"/>
              <a:t>15 postdocs</a:t>
            </a:r>
          </a:p>
          <a:p>
            <a:pPr algn="ctr"/>
            <a:r>
              <a:rPr lang="en-US" b="1" dirty="0" smtClean="0"/>
              <a:t>24 PhD students</a:t>
            </a:r>
            <a:endParaRPr lang="en-US" b="1" dirty="0"/>
          </a:p>
        </p:txBody>
      </p:sp>
      <p:sp>
        <p:nvSpPr>
          <p:cNvPr id="34" name="TextBox 33"/>
          <p:cNvSpPr txBox="1"/>
          <p:nvPr/>
        </p:nvSpPr>
        <p:spPr>
          <a:xfrm>
            <a:off x="261894" y="2822308"/>
            <a:ext cx="3192470" cy="1200329"/>
          </a:xfrm>
          <a:prstGeom prst="rect">
            <a:avLst/>
          </a:prstGeom>
          <a:solidFill>
            <a:srgbClr val="EBF1DE"/>
          </a:solidFill>
          <a:ln w="28575" cmpd="sng">
            <a:solidFill>
              <a:srgbClr val="800000"/>
            </a:solidFill>
          </a:ln>
        </p:spPr>
        <p:txBody>
          <a:bodyPr wrap="square" rtlCol="0">
            <a:spAutoFit/>
          </a:bodyPr>
          <a:lstStyle/>
          <a:p>
            <a:pPr algn="ctr"/>
            <a:r>
              <a:rPr lang="en-US" b="1" dirty="0" smtClean="0"/>
              <a:t>1 Odysseus-I</a:t>
            </a:r>
          </a:p>
          <a:p>
            <a:pPr algn="ctr"/>
            <a:r>
              <a:rPr lang="en-US" b="1" dirty="0" smtClean="0"/>
              <a:t>2 Odysseus-II</a:t>
            </a:r>
          </a:p>
          <a:p>
            <a:pPr algn="ctr"/>
            <a:r>
              <a:rPr lang="en-US" b="1" dirty="0" smtClean="0"/>
              <a:t>(more selected but declined)</a:t>
            </a:r>
          </a:p>
          <a:p>
            <a:pPr algn="ctr"/>
            <a:r>
              <a:rPr lang="en-US" b="1" dirty="0" smtClean="0"/>
              <a:t>1 ERC Starting Grant</a:t>
            </a:r>
            <a:endParaRPr lang="en-US" b="1" dirty="0"/>
          </a:p>
        </p:txBody>
      </p:sp>
      <p:sp>
        <p:nvSpPr>
          <p:cNvPr id="37" name="TextBox 36"/>
          <p:cNvSpPr txBox="1"/>
          <p:nvPr/>
        </p:nvSpPr>
        <p:spPr>
          <a:xfrm>
            <a:off x="3652238" y="5011794"/>
            <a:ext cx="5104620" cy="1631216"/>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International</a:t>
            </a:r>
            <a:r>
              <a:rPr lang="en-US" b="1" dirty="0" smtClean="0"/>
              <a:t>:</a:t>
            </a:r>
          </a:p>
          <a:p>
            <a:pPr algn="ctr"/>
            <a:r>
              <a:rPr lang="en-US" b="1" dirty="0"/>
              <a:t>l</a:t>
            </a:r>
            <a:r>
              <a:rPr lang="en-US" b="1" dirty="0" smtClean="0"/>
              <a:t>ess than 10% of our postdocs obtained PhD at VUB</a:t>
            </a:r>
          </a:p>
          <a:p>
            <a:pPr algn="ctr"/>
            <a:endParaRPr lang="en-US" sz="1000" b="1" dirty="0" smtClean="0"/>
          </a:p>
          <a:p>
            <a:pPr algn="ctr"/>
            <a:r>
              <a:rPr lang="en-US" b="1" dirty="0" smtClean="0"/>
              <a:t>20% of our PhD students obtained Master at VUB</a:t>
            </a:r>
          </a:p>
          <a:p>
            <a:pPr algn="ctr"/>
            <a:r>
              <a:rPr lang="en-US" b="1" dirty="0" smtClean="0"/>
              <a:t>20% obtained Master at another Belgian university</a:t>
            </a:r>
          </a:p>
          <a:p>
            <a:pPr algn="ctr"/>
            <a:r>
              <a:rPr lang="en-US" b="1" dirty="0" smtClean="0"/>
              <a:t>60% obtained their Master abroad</a:t>
            </a:r>
          </a:p>
        </p:txBody>
      </p:sp>
      <p:sp>
        <p:nvSpPr>
          <p:cNvPr id="38" name="TextBox 37"/>
          <p:cNvSpPr txBox="1"/>
          <p:nvPr/>
        </p:nvSpPr>
        <p:spPr>
          <a:xfrm>
            <a:off x="3652238" y="3202913"/>
            <a:ext cx="5104620" cy="1477328"/>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u="sng" dirty="0" smtClean="0"/>
              <a:t>Leverage through FWO fellowships in Flanders:</a:t>
            </a:r>
            <a:endParaRPr lang="en-US" b="1" dirty="0" smtClean="0"/>
          </a:p>
          <a:p>
            <a:pPr algn="ctr"/>
            <a:r>
              <a:rPr lang="en-US" b="1" dirty="0" smtClean="0"/>
              <a:t>37% of postdoc years</a:t>
            </a:r>
          </a:p>
          <a:p>
            <a:pPr algn="ctr"/>
            <a:r>
              <a:rPr lang="en-US" b="1" dirty="0" smtClean="0"/>
              <a:t>20% of PhD student years</a:t>
            </a:r>
          </a:p>
          <a:p>
            <a:pPr algn="ctr"/>
            <a:r>
              <a:rPr lang="en-US" b="1" dirty="0" smtClean="0"/>
              <a:t>i.e. 40% and 35% of those available in physics</a:t>
            </a:r>
          </a:p>
          <a:p>
            <a:pPr algn="ctr"/>
            <a:r>
              <a:rPr lang="en-US" b="1" dirty="0" smtClean="0"/>
              <a:t>(while VUB is 10% fair share in Flanders) </a:t>
            </a:r>
            <a:endParaRPr lang="en-US" b="1" dirty="0"/>
          </a:p>
        </p:txBody>
      </p:sp>
      <p:sp>
        <p:nvSpPr>
          <p:cNvPr id="39" name="TextBox 38"/>
          <p:cNvSpPr txBox="1"/>
          <p:nvPr/>
        </p:nvSpPr>
        <p:spPr>
          <a:xfrm>
            <a:off x="261894" y="5719575"/>
            <a:ext cx="3192470" cy="923330"/>
          </a:xfrm>
          <a:prstGeom prst="rect">
            <a:avLst/>
          </a:prstGeom>
          <a:solidFill>
            <a:schemeClr val="accent2">
              <a:lumMod val="20000"/>
              <a:lumOff val="80000"/>
            </a:schemeClr>
          </a:solidFill>
          <a:ln w="28575" cmpd="sng">
            <a:solidFill>
              <a:srgbClr val="800000"/>
            </a:solidFill>
          </a:ln>
        </p:spPr>
        <p:txBody>
          <a:bodyPr wrap="square" rtlCol="0">
            <a:spAutoFit/>
          </a:bodyPr>
          <a:lstStyle/>
          <a:p>
            <a:pPr algn="ctr"/>
            <a:r>
              <a:rPr lang="en-US" b="1" dirty="0" smtClean="0"/>
              <a:t>Many of our postdocs have obtained a permanent academic position</a:t>
            </a:r>
            <a:endParaRPr lang="en-US" b="1" dirty="0"/>
          </a:p>
        </p:txBody>
      </p:sp>
      <p:sp>
        <p:nvSpPr>
          <p:cNvPr id="13" name="TextBox 12"/>
          <p:cNvSpPr txBox="1"/>
          <p:nvPr/>
        </p:nvSpPr>
        <p:spPr>
          <a:xfrm>
            <a:off x="5890005" y="1071079"/>
            <a:ext cx="2866853" cy="1477328"/>
          </a:xfrm>
          <a:prstGeom prst="rect">
            <a:avLst/>
          </a:prstGeom>
          <a:solidFill>
            <a:schemeClr val="accent2">
              <a:lumMod val="20000"/>
              <a:lumOff val="80000"/>
            </a:schemeClr>
          </a:solidFill>
          <a:ln w="28575" cmpd="sng">
            <a:solidFill>
              <a:srgbClr val="800000"/>
            </a:solidFill>
          </a:ln>
        </p:spPr>
        <p:txBody>
          <a:bodyPr wrap="none" rtlCol="0">
            <a:spAutoFit/>
          </a:bodyPr>
          <a:lstStyle/>
          <a:p>
            <a:pPr algn="ctr"/>
            <a:r>
              <a:rPr lang="en-US" b="1" u="sng" dirty="0" smtClean="0"/>
              <a:t>Since 2012</a:t>
            </a:r>
            <a:r>
              <a:rPr lang="en-US" b="1" dirty="0" smtClean="0"/>
              <a:t>:</a:t>
            </a:r>
          </a:p>
          <a:p>
            <a:pPr algn="ctr"/>
            <a:r>
              <a:rPr lang="en-US" b="1" dirty="0" smtClean="0"/>
              <a:t>±850 publications*</a:t>
            </a:r>
          </a:p>
          <a:p>
            <a:pPr algn="ctr"/>
            <a:r>
              <a:rPr lang="en-US" b="1" dirty="0" smtClean="0"/>
              <a:t>±55k citations (h-index 112)</a:t>
            </a:r>
          </a:p>
          <a:p>
            <a:pPr algn="ctr"/>
            <a:r>
              <a:rPr lang="en-US" b="1" dirty="0" smtClean="0"/>
              <a:t>16 PhD thesis</a:t>
            </a:r>
          </a:p>
          <a:p>
            <a:pPr algn="ctr"/>
            <a:r>
              <a:rPr lang="en-US" b="1" dirty="0" smtClean="0"/>
              <a:t>&gt;14 awards for PD/students</a:t>
            </a:r>
            <a:endParaRPr lang="en-US" b="1" dirty="0"/>
          </a:p>
        </p:txBody>
      </p:sp>
      <p:sp>
        <p:nvSpPr>
          <p:cNvPr id="14" name="TextBox 13"/>
          <p:cNvSpPr txBox="1"/>
          <p:nvPr/>
        </p:nvSpPr>
        <p:spPr>
          <a:xfrm>
            <a:off x="3072504" y="1348078"/>
            <a:ext cx="2634054" cy="1200329"/>
          </a:xfrm>
          <a:prstGeom prst="rect">
            <a:avLst/>
          </a:prstGeom>
          <a:solidFill>
            <a:schemeClr val="accent3">
              <a:lumMod val="20000"/>
              <a:lumOff val="80000"/>
            </a:schemeClr>
          </a:solidFill>
          <a:ln w="28575" cmpd="sng">
            <a:solidFill>
              <a:srgbClr val="800000"/>
            </a:solidFill>
          </a:ln>
        </p:spPr>
        <p:txBody>
          <a:bodyPr wrap="none" rtlCol="0">
            <a:spAutoFit/>
          </a:bodyPr>
          <a:lstStyle/>
          <a:p>
            <a:pPr algn="ctr"/>
            <a:r>
              <a:rPr lang="en-US" b="1" u="sng" dirty="0" smtClean="0"/>
              <a:t>Gender</a:t>
            </a:r>
            <a:r>
              <a:rPr lang="en-US" b="1" dirty="0" smtClean="0"/>
              <a:t>:</a:t>
            </a:r>
          </a:p>
          <a:p>
            <a:pPr algn="ctr"/>
            <a:r>
              <a:rPr lang="en-US" b="1" dirty="0" smtClean="0"/>
              <a:t>19% professors female</a:t>
            </a:r>
          </a:p>
          <a:p>
            <a:pPr algn="ctr"/>
            <a:r>
              <a:rPr lang="en-US" b="1" dirty="0" smtClean="0"/>
              <a:t>23% postdocs female</a:t>
            </a:r>
          </a:p>
          <a:p>
            <a:pPr algn="ctr"/>
            <a:r>
              <a:rPr lang="en-US" b="1" dirty="0" smtClean="0"/>
              <a:t>38% PhD students female</a:t>
            </a:r>
            <a:endParaRPr lang="en-US" b="1" dirty="0"/>
          </a:p>
        </p:txBody>
      </p:sp>
      <p:sp>
        <p:nvSpPr>
          <p:cNvPr id="16" name="TextBox 15"/>
          <p:cNvSpPr txBox="1"/>
          <p:nvPr/>
        </p:nvSpPr>
        <p:spPr>
          <a:xfrm>
            <a:off x="6200781" y="2548407"/>
            <a:ext cx="2223022" cy="307777"/>
          </a:xfrm>
          <a:prstGeom prst="rect">
            <a:avLst/>
          </a:prstGeom>
          <a:noFill/>
        </p:spPr>
        <p:txBody>
          <a:bodyPr wrap="none" rtlCol="0">
            <a:spAutoFit/>
          </a:bodyPr>
          <a:lstStyle/>
          <a:p>
            <a:r>
              <a:rPr lang="en-US" sz="1400" i="1" dirty="0" smtClean="0"/>
              <a:t>* many with 1000+ authors</a:t>
            </a:r>
            <a:endParaRPr lang="en-US" sz="1400" i="1" dirty="0"/>
          </a:p>
        </p:txBody>
      </p:sp>
    </p:spTree>
    <p:extLst>
      <p:ext uri="{BB962C8B-B14F-4D97-AF65-F5344CB8AC3E}">
        <p14:creationId xmlns:p14="http://schemas.microsoft.com/office/powerpoint/2010/main" val="39269173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16772</TotalTime>
  <Words>3911</Words>
  <Application>Microsoft Macintosh PowerPoint</Application>
  <PresentationFormat>On-screen Show (4:3)</PresentationFormat>
  <Paragraphs>1977</Paragraphs>
  <Slides>39</Slides>
  <Notes>0</Notes>
  <HiddenSlides>0</HiddenSlides>
  <MMClips>0</MMClips>
  <ScaleCrop>false</ScaleCrop>
  <HeadingPairs>
    <vt:vector size="4" baseType="variant">
      <vt:variant>
        <vt:lpstr>Theme</vt:lpstr>
      </vt:variant>
      <vt:variant>
        <vt:i4>4</vt:i4>
      </vt:variant>
      <vt:variant>
        <vt:lpstr>Slide Titles</vt:lpstr>
      </vt:variant>
      <vt:variant>
        <vt:i4>39</vt:i4>
      </vt:variant>
    </vt:vector>
  </HeadingPairs>
  <TitlesOfParts>
    <vt:vector size="43" baseType="lpstr">
      <vt:lpstr>Office Theme</vt:lpstr>
      <vt:lpstr>Custom Design</vt:lpstr>
      <vt:lpstr>1_Custom Design</vt:lpstr>
      <vt:lpstr>2_Custom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yyyy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xxxx yyyy</dc:creator>
  <cp:lastModifiedBy>xxxx yyyy</cp:lastModifiedBy>
  <cp:revision>600</cp:revision>
  <dcterms:created xsi:type="dcterms:W3CDTF">2014-07-14T10:04:43Z</dcterms:created>
  <dcterms:modified xsi:type="dcterms:W3CDTF">2017-05-03T10:38:36Z</dcterms:modified>
</cp:coreProperties>
</file>