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20"/>
  </p:notesMasterIdLst>
  <p:handoutMasterIdLst>
    <p:handoutMasterId r:id="rId21"/>
  </p:handoutMasterIdLst>
  <p:sldIdLst>
    <p:sldId id="256" r:id="rId5"/>
    <p:sldId id="1292" r:id="rId6"/>
    <p:sldId id="1289" r:id="rId7"/>
    <p:sldId id="1294" r:id="rId8"/>
    <p:sldId id="1300" r:id="rId9"/>
    <p:sldId id="439" r:id="rId10"/>
    <p:sldId id="1293" r:id="rId11"/>
    <p:sldId id="1301" r:id="rId12"/>
    <p:sldId id="481" r:id="rId13"/>
    <p:sldId id="446" r:id="rId14"/>
    <p:sldId id="447" r:id="rId15"/>
    <p:sldId id="1298" r:id="rId16"/>
    <p:sldId id="452" r:id="rId17"/>
    <p:sldId id="453" r:id="rId18"/>
    <p:sldId id="129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C68"/>
    <a:srgbClr val="30087F"/>
    <a:srgbClr val="450CB4"/>
    <a:srgbClr val="FD6353"/>
    <a:srgbClr val="FD634B"/>
    <a:srgbClr val="FF79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7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72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5CA01-BAB2-8E49-B275-8BA90F128219}" type="datetime1">
              <a:rPr lang="en-US" smtClean="0"/>
              <a:t>4/19/22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7B3AF-6C07-5E45-8534-FA0D661F3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220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9T15:45:48.20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35 16383,'72'0'0,"0"0"0,1 0 0,-1 0 0,-9 0 0,0 0 0,7 0 0,-1 0 0,0 0 0,-2 0 0,-2 0 0,0 0 0,-1 0 0,-1 0 0,-8-1 0,-2 0 0,0 0 0,0-1 0,-2-1 0,1 0 0,44-3 0,-3 0 0,-7 1 0,-11 1 0,-6 2 0,-6 2 0,-7 0 0,-5 0 0,-7 0 0,-5 0 0,-3 0 0,-2 0 0,-1 0 0,-2 0 0,0 0 0,2 0 0,3 0 0,1 0 0,2 0 0,-2 0 0,-2 0 0,-1 0 0,-3 0 0,0 0 0,-1 0 0,-1 2 0,-2 2 0,-2 2 0,0 3 0,-1-1 0,-3 0 0,-1-2 0,-1 1 0,3 0 0,0 1 0,-4 0 0,3 0 0,-1-3 0,-1 2 0,4-3 0,-4 1 0,6-3 0,-3 0 0,3-1 0,-4 1 0,-1 1 0,7 3 0,-13-3 0,5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9T15:45:51.11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16383,'58'0'0,"1"0"0,0 0 0,1 1 0,0 0 0,1 2 0,5 0 0,0 1 0,-2 0 0,0-1 0,6 1 0,0-1 0,-9-2 0,-2 0 0,-2 0 0,-1-2 0,-5 1 0,-2 0 0,36 0 0,-4 0 0,-9 0 0,-9 0 0,-10 0 0,-6 0 0,-4 0 0,-4 0 0,1 0 0,-4 0 0,-1 0 0,-3 0 0,-3 2 0,1 1 0,-1 1 0,2 3 0,2 2 0,2 0 0,2 1 0,3-2 0,4-2 0,0 0 0,-1-1 0,-1-3 0,-5 0 0,7-2 0,-18 0 0,9 0 0,-12 0 0,9 0 0,4 0 0,2 0 0,0 0 0,4 0 0,1 0 0,1 0 0,0 0 0,-2 0 0,-3 0 0,-5 0 0,-4 0 0,-6 0 0,-1 0 0,-4 0 0,8 0 0,-9 0 0,8-2 0,-8-1 0,1-1 0,3 0 0,0 0 0,3 0 0,-6 0 0,2 0 0,-1-2 0,6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9T15:45:54.718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23 16383,'86'0'0,"5"0"0,-40 0 0,1 0 0,9 0 0,2 0 0,3 0 0,1 0 0,1 0 0,0 0 0,0 0 0,-1 0 0,-5 0 0,-1 0 0,-1 0 0,0 0 0,-2-1 0,-2-1 0,-3 1 0,-2-1 0,37-4 0,-14 1 0,-12 2 0,-9 0 0,-5 3 0,-3 0 0,-5 0 0,-1 2 0,-3 1 0,0 1 0,1 3 0,-1 0 0,4 0 0,0-1 0,2-2 0,0 0 0,0 0 0,-1 0 0,1-2 0,2 1 0,5-3 0,5 0 0,1 0 0,2 0 0,-2 0 0,-3 0 0,-6 0 0,-5 0 0,-6 0 0,-7 0 0,-4 0 0,-6 0 0,4 0 0,-4 0 0,4 0 0,10 0 0,-5 0 0,11 0 0,-7 0 0,3 0 0,-3 0 0,0 0 0,0 0 0,-2 0 0,1 0 0,0 0 0,-1 0 0,0 0 0,-5 0 0,-3 0 0,2 0 0,-2 0 0,3 0 0,-5 0 0,7 0 0,-10 0 0,7 0 0,0 0 0,-3 0 0,6 0 0,-7 0 0,4 0 0,-4 0 0,3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9T15:46:23.735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0 213 16383,'66'0'0,"-1"0"0,-2 0 0,-1 0 0,-7 0 0,0 0 0,-1 0 0,0 0 0,0 0 0,0 0 0,-1 0 0,1 0 0,-2 0 0,-2 0 0,40-3 0,-16-2 0,-15-4 0,-12 0 0,-9 0 0,-7 2 0,-5 1 0,-3 1 0,0-2 0,-1 0 0,1 0 0,0 1 0,0 2 0,-2 0 0,0 0 0,-1 1 0,2 1 0,2 2 0,5-2 0,1-1 0,3 0 0,5-1 0,5 1 0,4-1 0,2-1 0,0 1 0,-4 0 0,-4 1 0,-4 1 0,-4-1 0,-2 0 0,-1 0 0,-1-1 0,-2 2 0,-3-2 0,-1 1 0,0 0 0,0 1 0,2-1 0,0 1 0,1-1 0,5 1 0,-2 0 0,5 0 0,-1-1 0,-2 2 0,0 0 0,-2-2 0,-4 1 0,-2 0 0,-1 1 0,-1 1 0,-2 0 0,3 0 0,-2 0 0,5 0 0,-4-1 0,0-1 0,5-2 0,-7 0 0,6 1 0,-1-2 0,-8 3 0,10-1 0,-9 3 0,3 0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9T15:46:27.368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49 16383,'54'0'0,"0"0"0,-1 0 0,-2 0 0,29 0 0,5 0 0,3-1 0,-7-1 0,-8-1 0,-11-3 0,-5 1 0,-3 0 0,-7-1 0,-5 1 0,-3 1 0,-2 0 0,0 2 0,-2 0 0,-3 0 0,-2 1 0,4 1 0,-6 0 0,10 0 0,-8 0 0,10 0 0,-1 0 0,0 0 0,-1 0 0,-2 0 0,1 0 0,-2 0 0,-1 0 0,-3 0 0,-1 0 0,0 0 0,-1 0 0,-1 0 0,2 0 0,1 0 0,1 0 0,4 1 0,0 2 0,2-1 0,1 1 0,-2 0 0,-3-1 0,-3 0 0,-5 0 0,-2-2 0,-3 0 0,-1 0 0,4 0 0,-5 0 0,3 1 0,3 2 0,-7-1 0,8 1 0,-5-2 0,1 2 0,1 2 0,0 0 0,0 1 0,1 0 0,1 0 0,-1 0 0,-3-1 0,-3-1 0,2 1 0,4-2 0,-3 0 0,5-2 0,-9-1 0,6 0 0,0 0 0,-4 0 0,7 0 0,-12 0 0,15 0 0,-11 0 0,4 0 0,-8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9T15:46:32.751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35 16383,'83'0'0,"-4"0"0,-23 0 0,1 0 0,0 0 0,-1 0 0,-5 0 0,-5 0 0,-7 0 0,-4 0 0,-3 0 0,-3 0 0,1 0 0,-1 0 0,2 0 0,2 0 0,-1 0 0,2 0 0,1 0 0,-1 0 0,1 0 0,-2 0 0,-2 0 0,-3 0 0,0 0 0,-2 0 0,-1 0 0,2-1 0,2-2 0,1 1 0,1-1 0,1 2 0,2 1 0,3 0 0,2 0 0,2 0 0,1 0 0,0 0 0,0 0 0,1 0 0,-1 0 0,0 0 0,0 0 0,-2 0 0,-1 0 0,-2 0 0,-4 0 0,0 0 0,-6 0 0,-2 0 0,-2 0 0,-4 0 0,7 0 0,-7 0 0,4 0 0,3 0 0,-6 0 0,7 0 0,-6 0 0,0 0 0,0 0 0,6 0 0,-4 0 0,4 0 0,-6 0 0,0 0 0,2 0 0,2 0 0,0 0 0,4 0 0,5 0 0,4 0 0,3 0 0,0 0 0,-1-1 0,-1-2 0,-4 1 0,-3 0 0,-5 1 0,-4 1 0,-2 0 0,3 0 0,-7 0 0,13 0 0,-17 0 0,14 0 0,-6 0 0,1 0 0,4 0 0,-5 0 0,3 0 0,2 0 0,-1 0 0,1 0 0,-1-4 0,-7 4 0,8-4 0,-12 2 0,10 0 0,5 0 0,-6 0 0,10 2 0,-7 0 0,0 0 0,-3 0 0,-4 0 0,-4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9T15:46:23.735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0 213 16383,'66'0'0,"-1"0"0,-2 0 0,-1 0 0,-7 0 0,0 0 0,-1 0 0,0 0 0,0 0 0,0 0 0,-1 0 0,1 0 0,-2 0 0,-2 0 0,40-3 0,-16-2 0,-15-4 0,-12 0 0,-9 0 0,-7 2 0,-5 1 0,-3 1 0,0-2 0,-1 0 0,1 0 0,0 1 0,0 2 0,-2 0 0,0 0 0,-1 1 0,2 1 0,2 2 0,5-2 0,1-1 0,3 0 0,5-1 0,5 1 0,4-1 0,2-1 0,0 1 0,-4 0 0,-4 1 0,-4 1 0,-4-1 0,-2 0 0,-1 0 0,-1-1 0,-2 2 0,-3-2 0,-1 1 0,0 0 0,0 1 0,2-1 0,0 1 0,1-1 0,5 1 0,-2 0 0,5 0 0,-1-1 0,-2 2 0,0 0 0,-2-2 0,-4 1 0,-2 0 0,-1 1 0,-1 1 0,-2 0 0,3 0 0,-2 0 0,5 0 0,-4-1 0,0-1 0,5-2 0,-7 0 0,6 1 0,-1-2 0,-8 3 0,10-1 0,-9 3 0,3 0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9T15:46:27.368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49 16383,'54'0'0,"0"0"0,-1 0 0,-2 0 0,29 0 0,5 0 0,3-1 0,-7-1 0,-8-1 0,-11-3 0,-5 1 0,-3 0 0,-7-1 0,-5 1 0,-3 1 0,-2 0 0,0 2 0,-2 0 0,-3 0 0,-2 1 0,4 1 0,-6 0 0,10 0 0,-8 0 0,10 0 0,-1 0 0,0 0 0,-1 0 0,-2 0 0,1 0 0,-2 0 0,-1 0 0,-3 0 0,-1 0 0,0 0 0,-1 0 0,-1 0 0,2 0 0,1 0 0,1 0 0,4 1 0,0 2 0,2-1 0,1 1 0,-2 0 0,-3-1 0,-3 0 0,-5 0 0,-2-2 0,-3 0 0,-1 0 0,4 0 0,-5 0 0,3 1 0,3 2 0,-7-1 0,8 1 0,-5-2 0,1 2 0,1 2 0,0 0 0,0 1 0,1 0 0,1 0 0,-1 0 0,-3-1 0,-3-1 0,2 1 0,4-2 0,-3 0 0,5-2 0,-9-1 0,6 0 0,0 0 0,-4 0 0,7 0 0,-12 0 0,15 0 0,-11 0 0,4 0 0,-8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9T15:46:32.751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35 16383,'83'0'0,"-4"0"0,-23 0 0,1 0 0,0 0 0,-1 0 0,-5 0 0,-5 0 0,-7 0 0,-4 0 0,-3 0 0,-3 0 0,1 0 0,-1 0 0,2 0 0,2 0 0,-1 0 0,2 0 0,1 0 0,-1 0 0,1 0 0,-2 0 0,-2 0 0,-3 0 0,0 0 0,-2 0 0,-1 0 0,2-1 0,2-2 0,1 1 0,1-1 0,1 2 0,2 1 0,3 0 0,2 0 0,2 0 0,1 0 0,0 0 0,0 0 0,1 0 0,-1 0 0,0 0 0,0 0 0,-2 0 0,-1 0 0,-2 0 0,-4 0 0,0 0 0,-6 0 0,-2 0 0,-2 0 0,-4 0 0,7 0 0,-7 0 0,4 0 0,3 0 0,-6 0 0,7 0 0,-6 0 0,0 0 0,0 0 0,6 0 0,-4 0 0,4 0 0,-6 0 0,0 0 0,2 0 0,2 0 0,0 0 0,4 0 0,5 0 0,4 0 0,3 0 0,0 0 0,-1-1 0,-1-2 0,-4 1 0,-3 0 0,-5 1 0,-4 1 0,-2 0 0,3 0 0,-7 0 0,13 0 0,-17 0 0,14 0 0,-6 0 0,1 0 0,4 0 0,-5 0 0,3 0 0,2 0 0,-1 0 0,1 0 0,-1-4 0,-7 4 0,8-4 0,-12 2 0,10 0 0,5 0 0,-6 0 0,10 2 0,-7 0 0,0 0 0,-3 0 0,-4 0 0,-4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26EFF-B918-704B-B420-FFB3F3D9404D}" type="datetime1">
              <a:rPr lang="en-US" smtClean="0"/>
              <a:t>4/19/22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33921-15B8-9846-9687-F8BD6C725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151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33921-15B8-9846-9687-F8BD6C725A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453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33921-15B8-9846-9687-F8BD6C725A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579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33921-15B8-9846-9687-F8BD6C725A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265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33921-15B8-9846-9687-F8BD6C725A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457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D044-6F0C-A44C-85FD-2657997C6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78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D044-6F0C-A44C-85FD-2657997C6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87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D044-6F0C-A44C-85FD-2657997C6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75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33C08-CDB3-6649-87DB-22BF10473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04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33C08-CDB3-6649-87DB-22BF10473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74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33C08-CDB3-6649-87DB-22BF10473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65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33C08-CDB3-6649-87DB-22BF10473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33C08-CDB3-6649-87DB-22BF10473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97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33C08-CDB3-6649-87DB-22BF10473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74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33C08-CDB3-6649-87DB-22BF10473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5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33C08-CDB3-6649-87DB-22BF10473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66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D044-6F0C-A44C-85FD-2657997C6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419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33C08-CDB3-6649-87DB-22BF10473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34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33C08-CDB3-6649-87DB-22BF10473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58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33C08-CDB3-6649-87DB-22BF10473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230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0B30-B506-1247-AA19-F0143B9F4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238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0B30-B506-1247-AA19-F0143B9F4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15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0B30-B506-1247-AA19-F0143B9F4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958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0B30-B506-1247-AA19-F0143B9F4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23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0B30-B506-1247-AA19-F0143B9F4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06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0B30-B506-1247-AA19-F0143B9F4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075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0B30-B506-1247-AA19-F0143B9F4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32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D044-6F0C-A44C-85FD-2657997C6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197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0B30-B506-1247-AA19-F0143B9F4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158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0B30-B506-1247-AA19-F0143B9F4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329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0B30-B506-1247-AA19-F0143B9F4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036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0B30-B506-1247-AA19-F0143B9F4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653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0B30-B506-1247-AA19-F0143B9F4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820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E459-D43E-8F4D-AABE-9715FDCFE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616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E459-D43E-8F4D-AABE-9715FDCFE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514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E459-D43E-8F4D-AABE-9715FDCFE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95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E459-D43E-8F4D-AABE-9715FDCFE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852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E459-D43E-8F4D-AABE-9715FDCFE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75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D044-6F0C-A44C-85FD-2657997C6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0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E459-D43E-8F4D-AABE-9715FDCFE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51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E459-D43E-8F4D-AABE-9715FDCFE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998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E459-D43E-8F4D-AABE-9715FDCFE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891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E459-D43E-8F4D-AABE-9715FDCFE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77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E459-D43E-8F4D-AABE-9715FDCFE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597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E459-D43E-8F4D-AABE-9715FDCFE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06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D044-6F0C-A44C-85FD-2657997C6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7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D044-6F0C-A44C-85FD-2657997C6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21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D044-6F0C-A44C-85FD-2657997C6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32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D044-6F0C-A44C-85FD-2657997C6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62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4th, 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HEP@VUB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D044-6F0C-A44C-85FD-2657997C6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61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57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May 4th,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0180" y="6356350"/>
            <a:ext cx="5838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HEP@VUB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7320" y="6356350"/>
            <a:ext cx="8694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2D044-6F0C-A44C-85FD-2657997C6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4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May 4th,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HEP@VUB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33C08-CDB3-6649-87DB-22BF10473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70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May 4th,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HEP@VUB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70B30-B506-1247-AA19-F0143B9F4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May 4th,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HEP@VUB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0E459-D43E-8F4D-AABE-9715FDCFE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3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9.png"/><Relationship Id="rId18" Type="http://schemas.openxmlformats.org/officeDocument/2006/relationships/image" Target="../media/image15.jpeg"/><Relationship Id="rId3" Type="http://schemas.openxmlformats.org/officeDocument/2006/relationships/image" Target="../media/image6.png"/><Relationship Id="rId7" Type="http://schemas.openxmlformats.org/officeDocument/2006/relationships/image" Target="../media/image11.jpeg"/><Relationship Id="rId12" Type="http://schemas.openxmlformats.org/officeDocument/2006/relationships/image" Target="../media/image8.jpe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9.png"/><Relationship Id="rId5" Type="http://schemas.openxmlformats.org/officeDocument/2006/relationships/image" Target="../media/image7.jpeg"/><Relationship Id="rId15" Type="http://schemas.openxmlformats.org/officeDocument/2006/relationships/image" Target="../media/image20.jpeg"/><Relationship Id="rId10" Type="http://schemas.openxmlformats.org/officeDocument/2006/relationships/image" Target="../media/image18.png"/><Relationship Id="rId19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13.jpeg"/><Relationship Id="rId1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customXml" Target="../ink/ink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customXml" Target="../ink/ink5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customXml" Target="../ink/ink7.xml"/><Relationship Id="rId7" Type="http://schemas.openxmlformats.org/officeDocument/2006/relationships/customXml" Target="../ink/ink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customXml" Target="../ink/ink8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59ABDF-2516-6EA5-31B3-EB63D26D3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71" y="244324"/>
            <a:ext cx="4999880" cy="9529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A425E6-E370-5235-F400-A229EFB6F3A0}"/>
              </a:ext>
            </a:extLst>
          </p:cNvPr>
          <p:cNvSpPr/>
          <p:nvPr/>
        </p:nvSpPr>
        <p:spPr>
          <a:xfrm>
            <a:off x="0" y="1345223"/>
            <a:ext cx="9144000" cy="17320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6CC463-9015-856F-7DF3-B55EC56A52CB}"/>
              </a:ext>
            </a:extLst>
          </p:cNvPr>
          <p:cNvSpPr txBox="1"/>
          <p:nvPr/>
        </p:nvSpPr>
        <p:spPr>
          <a:xfrm>
            <a:off x="317511" y="1248510"/>
            <a:ext cx="8612999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High-Energy Physics</a:t>
            </a:r>
          </a:p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May 3, 2022, Brussels (online)</a:t>
            </a:r>
          </a:p>
          <a:p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Coordinator: 									</a:t>
            </a: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total 8 promotors</a:t>
            </a:r>
          </a:p>
          <a:p>
            <a:pPr lvl="1"/>
            <a:r>
              <a:rPr lang="en-US" sz="2000" b="1" dirty="0">
                <a:solidFill>
                  <a:srgbClr val="0070C0"/>
                </a:solidFill>
              </a:rPr>
              <a:t>Jorgen </a:t>
            </a:r>
            <a:r>
              <a:rPr lang="en-US" sz="2000" b="1" dirty="0" err="1">
                <a:solidFill>
                  <a:srgbClr val="0070C0"/>
                </a:solidFill>
              </a:rPr>
              <a:t>D’Hondt</a:t>
            </a:r>
            <a:endParaRPr lang="en-US" sz="2000" b="1" dirty="0">
              <a:solidFill>
                <a:srgbClr val="0070C0"/>
              </a:solidFill>
            </a:endParaRPr>
          </a:p>
          <a:p>
            <a:endParaRPr lang="en-US" sz="1000" b="1" dirty="0">
              <a:solidFill>
                <a:srgbClr val="0070C0"/>
              </a:solidFill>
            </a:endParaRPr>
          </a:p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Group leaders of VUB research groups :</a:t>
            </a:r>
          </a:p>
          <a:p>
            <a:pPr lvl="1"/>
            <a:r>
              <a:rPr lang="en-US" sz="2000" b="1" dirty="0">
                <a:solidFill>
                  <a:srgbClr val="0070C0"/>
                </a:solidFill>
              </a:rPr>
              <a:t>Stijn </a:t>
            </a:r>
            <a:r>
              <a:rPr lang="en-US" sz="2000" b="1" dirty="0" err="1">
                <a:solidFill>
                  <a:srgbClr val="0070C0"/>
                </a:solidFill>
              </a:rPr>
              <a:t>Buitink</a:t>
            </a:r>
            <a:r>
              <a:rPr lang="en-US" sz="2000" b="1" dirty="0">
                <a:solidFill>
                  <a:srgbClr val="0070C0"/>
                </a:solidFill>
              </a:rPr>
              <a:t>			Astrophysics (AARG)</a:t>
            </a:r>
          </a:p>
          <a:p>
            <a:pPr lvl="1"/>
            <a:r>
              <a:rPr lang="en-US" sz="2000" b="1" dirty="0">
                <a:solidFill>
                  <a:srgbClr val="0070C0"/>
                </a:solidFill>
              </a:rPr>
              <a:t>Ben Craps			Theoretical Physics (TENA)</a:t>
            </a:r>
          </a:p>
          <a:p>
            <a:pPr lvl="1"/>
            <a:r>
              <a:rPr lang="en-US" sz="2000" b="1" dirty="0">
                <a:solidFill>
                  <a:srgbClr val="0070C0"/>
                </a:solidFill>
              </a:rPr>
              <a:t>Jorgen </a:t>
            </a:r>
            <a:r>
              <a:rPr lang="en-US" sz="2000" b="1" dirty="0" err="1">
                <a:solidFill>
                  <a:srgbClr val="0070C0"/>
                </a:solidFill>
              </a:rPr>
              <a:t>D’Hondt</a:t>
            </a:r>
            <a:r>
              <a:rPr lang="en-US" sz="2000" b="1" dirty="0">
                <a:solidFill>
                  <a:srgbClr val="0070C0"/>
                </a:solidFill>
              </a:rPr>
              <a:t>		Experimental High-Energy Physics (ELEM)</a:t>
            </a:r>
          </a:p>
          <a:p>
            <a:pPr lvl="1"/>
            <a:r>
              <a:rPr lang="en-US" sz="2000" b="1" dirty="0">
                <a:solidFill>
                  <a:srgbClr val="0070C0"/>
                </a:solidFill>
              </a:rPr>
              <a:t>Alberto </a:t>
            </a:r>
            <a:r>
              <a:rPr lang="en-US" sz="2000" b="1" dirty="0" err="1">
                <a:solidFill>
                  <a:srgbClr val="0070C0"/>
                </a:solidFill>
              </a:rPr>
              <a:t>Mariotti</a:t>
            </a:r>
            <a:r>
              <a:rPr lang="en-US" sz="2000" b="1" dirty="0">
                <a:solidFill>
                  <a:srgbClr val="0070C0"/>
                </a:solidFill>
              </a:rPr>
              <a:t>		Phenomenology (AARG+TENA+ELEM)</a:t>
            </a:r>
          </a:p>
          <a:p>
            <a:endParaRPr lang="en-US" sz="1000" b="1" dirty="0">
              <a:solidFill>
                <a:srgbClr val="0070C0"/>
              </a:solidFill>
            </a:endParaRPr>
          </a:p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Other promotors: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	</a:t>
            </a:r>
            <a:r>
              <a:rPr lang="en-US" sz="2000" b="1" dirty="0" err="1">
                <a:solidFill>
                  <a:srgbClr val="0070C0"/>
                </a:solidFill>
              </a:rPr>
              <a:t>Krijn</a:t>
            </a:r>
            <a:r>
              <a:rPr lang="en-US" sz="2000" b="1" dirty="0">
                <a:solidFill>
                  <a:srgbClr val="0070C0"/>
                </a:solidFill>
              </a:rPr>
              <a:t> de Vries, Steven </a:t>
            </a:r>
            <a:r>
              <a:rPr lang="en-US" sz="2000" b="1" dirty="0" err="1">
                <a:solidFill>
                  <a:srgbClr val="0070C0"/>
                </a:solidFill>
              </a:rPr>
              <a:t>Lowette</a:t>
            </a:r>
            <a:r>
              <a:rPr lang="en-US" sz="2000" b="1" dirty="0">
                <a:solidFill>
                  <a:srgbClr val="0070C0"/>
                </a:solidFill>
              </a:rPr>
              <a:t>, Alexandre </a:t>
            </a:r>
            <a:r>
              <a:rPr lang="en-US" sz="2000" b="1" dirty="0" err="1">
                <a:solidFill>
                  <a:srgbClr val="0070C0"/>
                </a:solidFill>
              </a:rPr>
              <a:t>Sevrin</a:t>
            </a:r>
            <a:r>
              <a:rPr lang="en-US" sz="2000" b="1" dirty="0">
                <a:solidFill>
                  <a:srgbClr val="0070C0"/>
                </a:solidFill>
              </a:rPr>
              <a:t>, Nick van </a:t>
            </a:r>
            <a:r>
              <a:rPr lang="en-US" sz="2000" b="1" dirty="0" err="1">
                <a:solidFill>
                  <a:srgbClr val="0070C0"/>
                </a:solidFill>
              </a:rPr>
              <a:t>Eijndhoven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4033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16629" y="77748"/>
            <a:ext cx="8915602" cy="67154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b="1" dirty="0">
                <a:solidFill>
                  <a:srgbClr val="FF0000"/>
                </a:solidFill>
              </a:rPr>
              <a:t>Some numbers  </a:t>
            </a: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400" b="1" dirty="0">
              <a:solidFill>
                <a:srgbClr val="000000"/>
              </a:solidFill>
            </a:endParaRPr>
          </a:p>
          <a:p>
            <a:pPr algn="ctr"/>
            <a:endParaRPr lang="en-US" sz="1200" b="1" dirty="0">
              <a:solidFill>
                <a:srgbClr val="000000"/>
              </a:solidFill>
            </a:endParaRPr>
          </a:p>
          <a:p>
            <a:pPr algn="ctr"/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8657" y="4044631"/>
            <a:ext cx="3192470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Running &amp; awarded since 2018</a:t>
            </a:r>
            <a:r>
              <a:rPr lang="en-US" b="1" dirty="0"/>
              <a:t>:</a:t>
            </a:r>
          </a:p>
          <a:p>
            <a:pPr algn="ctr"/>
            <a:r>
              <a:rPr lang="en-US" b="1" dirty="0"/>
              <a:t>&gt;25M Euro external funds</a:t>
            </a:r>
          </a:p>
          <a:p>
            <a:pPr algn="ctr"/>
            <a:r>
              <a:rPr lang="en-US" b="1" dirty="0"/>
              <a:t>11 FWO projects</a:t>
            </a:r>
          </a:p>
          <a:p>
            <a:pPr algn="ctr"/>
            <a:r>
              <a:rPr lang="en-US" b="1" dirty="0"/>
              <a:t>13 FWO PhD grants</a:t>
            </a:r>
          </a:p>
          <a:p>
            <a:pPr algn="ctr"/>
            <a:r>
              <a:rPr lang="en-US" b="1" dirty="0"/>
              <a:t>16 FWO postdoc grants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1893" y="1071079"/>
            <a:ext cx="2602573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10 professors </a:t>
            </a:r>
          </a:p>
          <a:p>
            <a:pPr algn="ctr"/>
            <a:r>
              <a:rPr lang="en-US" b="1" dirty="0"/>
              <a:t>14 part-time professors</a:t>
            </a:r>
          </a:p>
          <a:p>
            <a:pPr algn="ctr"/>
            <a:r>
              <a:rPr lang="en-US" b="1" dirty="0"/>
              <a:t>or emeriti</a:t>
            </a:r>
          </a:p>
          <a:p>
            <a:pPr algn="ctr"/>
            <a:r>
              <a:rPr lang="en-US" b="1" dirty="0"/>
              <a:t>17 postdocs</a:t>
            </a:r>
          </a:p>
          <a:p>
            <a:pPr algn="ctr"/>
            <a:r>
              <a:rPr lang="en-US" b="1" dirty="0"/>
              <a:t>28 PhD students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8656" y="2722049"/>
            <a:ext cx="3779944" cy="11387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 Odysseus-I (2M EUR)</a:t>
            </a:r>
          </a:p>
          <a:p>
            <a:pPr algn="ctr"/>
            <a:r>
              <a:rPr lang="en-US" b="1" dirty="0"/>
              <a:t>2 Odysseus-II (2 x 750k EUR)</a:t>
            </a:r>
          </a:p>
          <a:p>
            <a:pPr algn="ctr"/>
            <a:r>
              <a:rPr lang="en-US" sz="1400" b="1" dirty="0"/>
              <a:t>(more selected but declined)</a:t>
            </a:r>
          </a:p>
          <a:p>
            <a:pPr algn="ctr"/>
            <a:r>
              <a:rPr lang="en-US" b="1" dirty="0"/>
              <a:t>2 ERC Starting Grant (2 x 1.5M EUR)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094689" y="1071079"/>
            <a:ext cx="2662169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Since 2012</a:t>
            </a:r>
            <a:r>
              <a:rPr lang="en-US" b="1" dirty="0"/>
              <a:t>:</a:t>
            </a:r>
          </a:p>
          <a:p>
            <a:pPr algn="ctr"/>
            <a:r>
              <a:rPr lang="en-US" b="1" dirty="0"/>
              <a:t>&gt;1330 publications*</a:t>
            </a:r>
          </a:p>
          <a:p>
            <a:pPr algn="ctr"/>
            <a:r>
              <a:rPr lang="en-US" b="1" dirty="0"/>
              <a:t>&gt;145k citations </a:t>
            </a:r>
          </a:p>
          <a:p>
            <a:pPr algn="ctr"/>
            <a:r>
              <a:rPr lang="en-US" b="1" dirty="0"/>
              <a:t>h-index 176</a:t>
            </a:r>
          </a:p>
          <a:p>
            <a:pPr algn="ctr"/>
            <a:r>
              <a:rPr lang="en-US" b="1" dirty="0"/>
              <a:t>&gt;42 PhD thesis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151255" y="4865538"/>
            <a:ext cx="3630546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mpd="sng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u="sng" dirty="0"/>
              <a:t>International</a:t>
            </a:r>
            <a:r>
              <a:rPr lang="en-US" b="1" dirty="0"/>
              <a:t>:</a:t>
            </a:r>
          </a:p>
          <a:p>
            <a:pPr algn="ctr"/>
            <a:r>
              <a:rPr lang="en-US" b="1" dirty="0"/>
              <a:t>All (but two) our postdocs obtained </a:t>
            </a:r>
          </a:p>
          <a:p>
            <a:pPr algn="ctr"/>
            <a:r>
              <a:rPr lang="en-US" b="1" dirty="0"/>
              <a:t>their PhD elsewhere</a:t>
            </a:r>
          </a:p>
          <a:p>
            <a:pPr algn="ctr"/>
            <a:endParaRPr lang="en-US" sz="1000" b="1" dirty="0"/>
          </a:p>
          <a:p>
            <a:pPr algn="ctr"/>
            <a:r>
              <a:rPr lang="en-US" b="1" dirty="0"/>
              <a:t>Most of our PhD students obtained </a:t>
            </a:r>
          </a:p>
          <a:p>
            <a:pPr algn="ctr"/>
            <a:r>
              <a:rPr lang="en-US" b="1" dirty="0"/>
              <a:t>their Master abroad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58656" y="5850423"/>
            <a:ext cx="4638931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Many of our postdocs have obtained a permanent academic position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961097" y="1075934"/>
            <a:ext cx="3036961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Gender</a:t>
            </a:r>
            <a:r>
              <a:rPr lang="en-US" b="1" dirty="0"/>
              <a:t>:</a:t>
            </a:r>
          </a:p>
          <a:p>
            <a:pPr algn="ctr"/>
            <a:r>
              <a:rPr lang="en-US" b="1" dirty="0"/>
              <a:t>18% professors female</a:t>
            </a:r>
          </a:p>
          <a:p>
            <a:pPr algn="ctr"/>
            <a:r>
              <a:rPr lang="en-US" sz="1100" b="1" dirty="0"/>
              <a:t>(after one left for another high-level position)</a:t>
            </a:r>
          </a:p>
          <a:p>
            <a:pPr algn="ctr"/>
            <a:r>
              <a:rPr lang="en-US" b="1" dirty="0"/>
              <a:t>21% postdocs female</a:t>
            </a:r>
          </a:p>
          <a:p>
            <a:pPr algn="ctr"/>
            <a:r>
              <a:rPr lang="en-US" b="1" dirty="0"/>
              <a:t>15% PhD students female</a:t>
            </a:r>
          </a:p>
          <a:p>
            <a:pPr algn="ctr"/>
            <a:endParaRPr lang="en-US" sz="7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200781" y="2548407"/>
            <a:ext cx="2223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* many with 1000+ authors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25846" y="2967335"/>
            <a:ext cx="4531012" cy="8925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Through FWO in Flanders:</a:t>
            </a:r>
            <a:endParaRPr lang="en-US" b="1" dirty="0"/>
          </a:p>
          <a:p>
            <a:pPr algn="ctr"/>
            <a:r>
              <a:rPr lang="en-US" b="1" dirty="0"/>
              <a:t>&gt;1/3 of the resources in physics committee</a:t>
            </a:r>
          </a:p>
          <a:p>
            <a:pPr algn="ctr"/>
            <a:r>
              <a:rPr lang="en-US" sz="1600" b="1" dirty="0"/>
              <a:t>(while VUB is only 1/10 fair share in Flanders)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3AEC006-D7EC-CA99-B880-E3CB3B392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57" y="249506"/>
            <a:ext cx="3366286" cy="6415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7C0B61-63E9-3DA6-98D9-A9742E10433F}"/>
              </a:ext>
            </a:extLst>
          </p:cNvPr>
          <p:cNvSpPr txBox="1"/>
          <p:nvPr/>
        </p:nvSpPr>
        <p:spPr>
          <a:xfrm>
            <a:off x="3624942" y="4039547"/>
            <a:ext cx="513191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sng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1.3M EUR from SRP program </a:t>
            </a:r>
            <a:r>
              <a:rPr lang="en-US" sz="1200" b="1" dirty="0">
                <a:solidFill>
                  <a:srgbClr val="0070C0"/>
                </a:solidFill>
              </a:rPr>
              <a:t>(~30k EUR/year/prof)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General leverage x20-25</a:t>
            </a:r>
          </a:p>
        </p:txBody>
      </p:sp>
      <p:sp>
        <p:nvSpPr>
          <p:cNvPr id="17" name="Slide Number Placeholder 10">
            <a:extLst>
              <a:ext uri="{FF2B5EF4-FFF2-40B4-BE49-F238E27FC236}">
                <a16:creationId xmlns:a16="http://schemas.microsoft.com/office/drawing/2014/main" id="{6D48AD94-AA21-67CD-88FB-08040203A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7808" y="6480742"/>
            <a:ext cx="869480" cy="365125"/>
          </a:xfrm>
        </p:spPr>
        <p:txBody>
          <a:bodyPr/>
          <a:lstStyle/>
          <a:p>
            <a:fld id="{C662D044-6F0C-A44C-85FD-2657997C64D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19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16629" y="77748"/>
            <a:ext cx="8915602" cy="67154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 dirty="0">
                <a:solidFill>
                  <a:srgbClr val="FF0000"/>
                </a:solidFill>
              </a:rPr>
              <a:t>                    International recognitions</a:t>
            </a:r>
            <a:endParaRPr lang="en-US" sz="2000" b="1" i="1" dirty="0">
              <a:solidFill>
                <a:srgbClr val="FF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400" b="1" dirty="0">
              <a:solidFill>
                <a:srgbClr val="000000"/>
              </a:solidFill>
            </a:endParaRPr>
          </a:p>
          <a:p>
            <a:pPr algn="ctr"/>
            <a:endParaRPr lang="en-US" sz="1200" b="1" dirty="0">
              <a:solidFill>
                <a:srgbClr val="000000"/>
              </a:solidFill>
            </a:endParaRPr>
          </a:p>
          <a:p>
            <a:pPr algn="ctr"/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4527" y="1332606"/>
            <a:ext cx="842506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Font typeface="Arial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Typically, leading research on the national level</a:t>
            </a:r>
          </a:p>
          <a:p>
            <a:endParaRPr lang="en-US" sz="1000" i="1" dirty="0">
              <a:solidFill>
                <a:srgbClr val="000090"/>
              </a:solidFill>
            </a:endParaRPr>
          </a:p>
          <a:p>
            <a:pPr marL="269875" indent="-269875">
              <a:buFont typeface="Arial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Long list of invited Opening and Plenary talks at all major conferences in the field</a:t>
            </a:r>
          </a:p>
          <a:p>
            <a:endParaRPr lang="en-US" sz="1000" b="1" dirty="0">
              <a:solidFill>
                <a:srgbClr val="000090"/>
              </a:solidFill>
            </a:endParaRPr>
          </a:p>
          <a:p>
            <a:pPr marL="269875" indent="-269875">
              <a:buFont typeface="Arial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Leadership at the international level, e.g.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J.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D’Hondt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chair of the European Committee for Future Accelerators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S.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Lowette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convenorship Exotica research team in CMS</a:t>
            </a:r>
            <a:endParaRPr lang="en-US" sz="1000" b="1" dirty="0">
              <a:solidFill>
                <a:srgbClr val="00009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N. van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Eijndhoven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PI and chair Executive Board of RNO-Greenland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K. de Vries: scientific PI of the Radar Echo Telescope for Cosmic Rays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S.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Buitink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PI of the LOFAR Cosmic Ray Key Science Program</a:t>
            </a:r>
          </a:p>
          <a:p>
            <a:endParaRPr lang="en-US" sz="1000" b="1" dirty="0">
              <a:solidFill>
                <a:srgbClr val="000090"/>
              </a:solidFill>
            </a:endParaRPr>
          </a:p>
          <a:p>
            <a:pPr marL="269875" indent="-269875">
              <a:buFont typeface="Arial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Several national and international awards and prizes, e.g. 		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World Economic Forum,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valorisation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prize, science communication, guest professors, Distinguished Researcher Fermilab LPC, thesis awards, etc.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2A5F9C-0BB8-5FD3-A549-926A020F0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57" y="249506"/>
            <a:ext cx="3366286" cy="641563"/>
          </a:xfrm>
          <a:prstGeom prst="rect">
            <a:avLst/>
          </a:prstGeom>
        </p:spPr>
      </p:pic>
      <p:sp>
        <p:nvSpPr>
          <p:cNvPr id="8" name="Slide Number Placeholder 10">
            <a:extLst>
              <a:ext uri="{FF2B5EF4-FFF2-40B4-BE49-F238E27FC236}">
                <a16:creationId xmlns:a16="http://schemas.microsoft.com/office/drawing/2014/main" id="{E751AAED-C722-DBB8-BE13-BE8988FE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95392" y="6480742"/>
            <a:ext cx="869480" cy="365125"/>
          </a:xfrm>
        </p:spPr>
        <p:txBody>
          <a:bodyPr/>
          <a:lstStyle/>
          <a:p>
            <a:fld id="{C662D044-6F0C-A44C-85FD-2657997C64D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178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16629" y="77748"/>
            <a:ext cx="8915602" cy="67154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rgbClr val="FF0000"/>
                </a:solidFill>
              </a:rPr>
              <a:t>Added value of the HEP@VUB budget</a:t>
            </a:r>
            <a:endParaRPr lang="en-US" sz="1600" b="1" i="1" dirty="0">
              <a:solidFill>
                <a:srgbClr val="FF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400" b="1" dirty="0">
              <a:solidFill>
                <a:srgbClr val="000000"/>
              </a:solidFill>
            </a:endParaRPr>
          </a:p>
          <a:p>
            <a:pPr algn="ctr"/>
            <a:endParaRPr lang="en-US" sz="1200" b="1" dirty="0">
              <a:solidFill>
                <a:srgbClr val="000000"/>
              </a:solidFill>
            </a:endParaRPr>
          </a:p>
          <a:p>
            <a:pPr algn="ctr"/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4527" y="1108195"/>
            <a:ext cx="842506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Font typeface="Arial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Instrumental and unique as seed budget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supporting initial explorations of unknown territories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external resources leverage on this initial investment</a:t>
            </a:r>
          </a:p>
          <a:p>
            <a:pPr marL="1068388" lvl="2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e.g. young researchers apply for individual FWO grants and promotors apply for FWO research projects based on the outcomes of the pilot investigations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our engagement in new projects would not have been possible without the initial exploration supported by the HEP@VUB budget</a:t>
            </a:r>
          </a:p>
          <a:p>
            <a:pPr marL="1068388" lvl="2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e.g.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SoLid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(2x FWO project), VIRGO/LIGO (1x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iBOF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), FCC (1x FWO project)</a:t>
            </a:r>
          </a:p>
          <a:p>
            <a:endParaRPr lang="en-US" sz="500" b="1" dirty="0"/>
          </a:p>
          <a:p>
            <a:endParaRPr lang="en-US" sz="500" b="1" dirty="0"/>
          </a:p>
          <a:p>
            <a:endParaRPr lang="en-US" sz="500" b="1" dirty="0"/>
          </a:p>
          <a:p>
            <a:pPr marL="269875" indent="-269875">
              <a:buFont typeface="Arial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Strengthening our capacity to explore inter-disciplinary aspects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between the extremes in our high-energy physics research field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allows the promotors to enhance their horizon beyond the mono-disciplinary research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often results in opportunities for collaborations with external partners</a:t>
            </a:r>
          </a:p>
          <a:p>
            <a:pPr marL="1068388" lvl="2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e.g. over the last 5 years we have 19 joint-PhD students and 4 externally funded projects jointly with other institutions and involving mainly joint-PhD</a:t>
            </a:r>
          </a:p>
          <a:p>
            <a:pPr lvl="1"/>
            <a:endParaRPr lang="en-US" sz="500" dirty="0">
              <a:solidFill>
                <a:srgbClr val="0070C0"/>
              </a:solidFill>
            </a:endParaRPr>
          </a:p>
          <a:p>
            <a:pPr lvl="1"/>
            <a:endParaRPr lang="en-US" sz="500" dirty="0">
              <a:solidFill>
                <a:srgbClr val="0070C0"/>
              </a:solidFill>
            </a:endParaRPr>
          </a:p>
          <a:p>
            <a:pPr lvl="1"/>
            <a:endParaRPr lang="en-US" sz="500" dirty="0">
              <a:solidFill>
                <a:srgbClr val="0070C0"/>
              </a:solidFill>
            </a:endParaRPr>
          </a:p>
          <a:p>
            <a:pPr marL="271463" lvl="0" indent="-271463"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Flexibility to act and react fast on novel scientific insights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2A5F9C-0BB8-5FD3-A549-926A020F0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57" y="249506"/>
            <a:ext cx="3366286" cy="641563"/>
          </a:xfrm>
          <a:prstGeom prst="rect">
            <a:avLst/>
          </a:prstGeom>
        </p:spPr>
      </p:pic>
      <p:sp>
        <p:nvSpPr>
          <p:cNvPr id="8" name="Slide Number Placeholder 10">
            <a:extLst>
              <a:ext uri="{FF2B5EF4-FFF2-40B4-BE49-F238E27FC236}">
                <a16:creationId xmlns:a16="http://schemas.microsoft.com/office/drawing/2014/main" id="{E98FA017-EECB-C0E6-6FC1-3DC9D1B51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6600" y="6480742"/>
            <a:ext cx="869480" cy="365125"/>
          </a:xfrm>
        </p:spPr>
        <p:txBody>
          <a:bodyPr/>
          <a:lstStyle/>
          <a:p>
            <a:fld id="{C662D044-6F0C-A44C-85FD-2657997C64D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067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16629" y="77748"/>
            <a:ext cx="8915602" cy="67154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b="1" dirty="0">
                <a:solidFill>
                  <a:srgbClr val="FF0000"/>
                </a:solidFill>
              </a:rPr>
              <a:t>Investment to connect</a:t>
            </a: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400" b="1" dirty="0">
              <a:solidFill>
                <a:srgbClr val="000000"/>
              </a:solidFill>
            </a:endParaRPr>
          </a:p>
          <a:p>
            <a:pPr algn="ctr"/>
            <a:endParaRPr lang="en-US" sz="1200" b="1" dirty="0">
              <a:solidFill>
                <a:srgbClr val="000000"/>
              </a:solidFill>
            </a:endParaRPr>
          </a:p>
          <a:p>
            <a:pPr algn="ctr"/>
            <a:endParaRPr lang="en-US" sz="1200" b="1" dirty="0">
              <a:solidFill>
                <a:srgbClr val="00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88910"/>
              </p:ext>
            </p:extLst>
          </p:nvPr>
        </p:nvGraphicFramePr>
        <p:xfrm>
          <a:off x="3675165" y="2507524"/>
          <a:ext cx="5173775" cy="2583180"/>
        </p:xfrm>
        <a:graphic>
          <a:graphicData uri="http://schemas.openxmlformats.org/drawingml/2006/table">
            <a:tbl>
              <a:tblPr/>
              <a:tblGrid>
                <a:gridCol w="3337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Annual Budget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kEuro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Seminars (20)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Crosstalk Workshops (3)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Visitor program (10)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Logistics, Outreach &amp; Coordination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Advisory Board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Allocation per staff member (8)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27.5 (x 8) = 220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297.7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75165" y="1413881"/>
            <a:ext cx="2963246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Bi-weekly invited </a:t>
            </a:r>
            <a:r>
              <a:rPr lang="en-US" sz="2000" b="1" u="sng" dirty="0"/>
              <a:t>seminars</a:t>
            </a:r>
            <a:r>
              <a:rPr lang="en-US" sz="2000" dirty="0"/>
              <a:t> both topical as well as on the interplay between our groups.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2678" y="1413881"/>
            <a:ext cx="2963246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One-day </a:t>
            </a:r>
            <a:r>
              <a:rPr lang="en-US" sz="2000" b="1" u="sng" dirty="0"/>
              <a:t>workshops</a:t>
            </a:r>
            <a:r>
              <a:rPr lang="en-US" sz="2000" dirty="0"/>
              <a:t> with invited international experts focusing on contemporary topics on the interplay between our groups.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678" y="3685657"/>
            <a:ext cx="2963246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Short term </a:t>
            </a:r>
            <a:r>
              <a:rPr lang="en-US" sz="2000" b="1" u="sng" dirty="0"/>
              <a:t>visitors</a:t>
            </a:r>
            <a:r>
              <a:rPr lang="en-US" sz="2000" dirty="0"/>
              <a:t> that help us making the bridge between groups.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945398" y="2737320"/>
            <a:ext cx="0" cy="343620"/>
          </a:xfrm>
          <a:prstGeom prst="straightConnector1">
            <a:avLst/>
          </a:prstGeom>
          <a:ln w="28575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305924" y="3080940"/>
            <a:ext cx="369242" cy="442465"/>
          </a:xfrm>
          <a:prstGeom prst="straightConnector1">
            <a:avLst/>
          </a:prstGeom>
          <a:ln w="28575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3"/>
          </p:cNvCxnSpPr>
          <p:nvPr/>
        </p:nvCxnSpPr>
        <p:spPr>
          <a:xfrm flipV="1">
            <a:off x="3305924" y="3915194"/>
            <a:ext cx="369242" cy="278295"/>
          </a:xfrm>
          <a:prstGeom prst="straightConnector1">
            <a:avLst/>
          </a:prstGeom>
          <a:ln w="28575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675166" y="5162035"/>
            <a:ext cx="5173774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Professors need to work on </a:t>
            </a:r>
            <a:r>
              <a:rPr lang="en-US" sz="2000" b="1" u="sng" dirty="0"/>
              <a:t>joint projects</a:t>
            </a:r>
            <a:r>
              <a:rPr lang="en-US" sz="2000" b="1" dirty="0"/>
              <a:t> </a:t>
            </a:r>
            <a:r>
              <a:rPr lang="en-US" sz="2000" dirty="0"/>
              <a:t>to hire a PhD student or postdoc. Salary and bench-fee of PD or student is around 55k euro. 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945398" y="4806852"/>
            <a:ext cx="0" cy="355183"/>
          </a:xfrm>
          <a:prstGeom prst="straightConnector1">
            <a:avLst/>
          </a:prstGeom>
          <a:ln w="28575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42678" y="5168374"/>
            <a:ext cx="2963246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Guido </a:t>
            </a:r>
            <a:r>
              <a:rPr lang="en-US" sz="2000" dirty="0" err="1"/>
              <a:t>Tonelli</a:t>
            </a:r>
            <a:r>
              <a:rPr lang="en-US" sz="2000" dirty="0"/>
              <a:t> </a:t>
            </a:r>
            <a:r>
              <a:rPr lang="en-US" sz="1400" dirty="0"/>
              <a:t>(Pisa)</a:t>
            </a:r>
          </a:p>
          <a:p>
            <a:pPr algn="ctr"/>
            <a:r>
              <a:rPr lang="en-US" sz="2000" dirty="0"/>
              <a:t>Dieter Lust </a:t>
            </a:r>
            <a:r>
              <a:rPr lang="en-US" sz="1400" dirty="0"/>
              <a:t>(Munich)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Francis </a:t>
            </a:r>
            <a:r>
              <a:rPr lang="en-US" sz="2000" dirty="0" err="1">
                <a:solidFill>
                  <a:srgbClr val="000000"/>
                </a:solidFill>
              </a:rPr>
              <a:t>Halzen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1400" dirty="0"/>
              <a:t>(Madison)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188746" y="4415063"/>
            <a:ext cx="486420" cy="753311"/>
          </a:xfrm>
          <a:prstGeom prst="straightConnector1">
            <a:avLst/>
          </a:prstGeom>
          <a:ln w="28575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8E7CB43A-D48E-804E-2D79-3E32D034B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57" y="249506"/>
            <a:ext cx="3366286" cy="641563"/>
          </a:xfrm>
          <a:prstGeom prst="rect">
            <a:avLst/>
          </a:prstGeom>
        </p:spPr>
      </p:pic>
      <p:sp>
        <p:nvSpPr>
          <p:cNvPr id="20" name="Slide Number Placeholder 10">
            <a:extLst>
              <a:ext uri="{FF2B5EF4-FFF2-40B4-BE49-F238E27FC236}">
                <a16:creationId xmlns:a16="http://schemas.microsoft.com/office/drawing/2014/main" id="{6E1A99B2-E78A-BC81-3BC1-ABDCAF6F1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6600" y="6480742"/>
            <a:ext cx="869480" cy="365125"/>
          </a:xfrm>
        </p:spPr>
        <p:txBody>
          <a:bodyPr/>
          <a:lstStyle/>
          <a:p>
            <a:fld id="{C662D044-6F0C-A44C-85FD-2657997C64D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890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16629" y="77748"/>
            <a:ext cx="8915602" cy="67154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b="1" dirty="0">
                <a:solidFill>
                  <a:srgbClr val="FF0000"/>
                </a:solidFill>
              </a:rPr>
              <a:t>Rebuttal  </a:t>
            </a:r>
            <a:endParaRPr lang="en-US" sz="3600" b="1" i="1" dirty="0">
              <a:solidFill>
                <a:srgbClr val="FF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400" b="1" dirty="0">
              <a:solidFill>
                <a:srgbClr val="000000"/>
              </a:solidFill>
            </a:endParaRPr>
          </a:p>
          <a:p>
            <a:pPr algn="ctr"/>
            <a:endParaRPr lang="en-US" sz="1200" b="1" dirty="0">
              <a:solidFill>
                <a:srgbClr val="000000"/>
              </a:solidFill>
            </a:endParaRPr>
          </a:p>
          <a:p>
            <a:pPr algn="ctr"/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2383" y="1074959"/>
            <a:ext cx="8921617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000" b="1" dirty="0"/>
          </a:p>
          <a:p>
            <a:pPr algn="ctr"/>
            <a:endParaRPr lang="en-US" sz="2400" b="1" i="1" dirty="0">
              <a:solidFill>
                <a:srgbClr val="FF0000"/>
              </a:solidFill>
            </a:endParaRPr>
          </a:p>
          <a:p>
            <a:pPr>
              <a:buSzPct val="75000"/>
            </a:pPr>
            <a:endParaRPr lang="en-US" sz="1200" b="1" dirty="0">
              <a:solidFill>
                <a:srgbClr val="000090"/>
              </a:solidFill>
            </a:endParaRPr>
          </a:p>
          <a:p>
            <a:pPr marL="514350" indent="-514350">
              <a:buSzPct val="75000"/>
              <a:buFont typeface="+mj-ea"/>
              <a:buAutoNum type="circleNumDbPlain"/>
            </a:pPr>
            <a:r>
              <a:rPr lang="en-US" sz="2800" b="1" dirty="0">
                <a:solidFill>
                  <a:srgbClr val="0070C0"/>
                </a:solidFill>
              </a:rPr>
              <a:t>Elaborate more on the risk evaluation and measures</a:t>
            </a:r>
          </a:p>
          <a:p>
            <a:pPr marL="533400" lvl="1">
              <a:buSzPct val="75000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Several key risks were identified, and our measures described.</a:t>
            </a:r>
          </a:p>
          <a:p>
            <a:pPr>
              <a:buSzPct val="75000"/>
            </a:pPr>
            <a:endParaRPr lang="en-US" sz="1200" b="1" dirty="0">
              <a:solidFill>
                <a:srgbClr val="000090"/>
              </a:solidFill>
            </a:endParaRPr>
          </a:p>
          <a:p>
            <a:pPr marL="514350" indent="-514350">
              <a:buSzPct val="75000"/>
              <a:buFont typeface="Wingdings" pitchFamily="2" charset="2"/>
              <a:buAutoNum type="circleNumDbPlain" startAt="2"/>
            </a:pPr>
            <a:r>
              <a:rPr lang="en-US" sz="2800" b="1" dirty="0">
                <a:solidFill>
                  <a:srgbClr val="0070C0"/>
                </a:solidFill>
              </a:rPr>
              <a:t>Enhance diversity in the research team</a:t>
            </a:r>
          </a:p>
          <a:p>
            <a:pPr marL="533400" lvl="1">
              <a:buSzPct val="75000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confirmed that we do not observe a passive role, but actively promote diversity in our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organisation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(incl. gender).</a:t>
            </a:r>
          </a:p>
          <a:p>
            <a:pPr>
              <a:buSzPct val="75000"/>
            </a:pPr>
            <a:endParaRPr lang="en-US" sz="1200" b="1" dirty="0">
              <a:solidFill>
                <a:srgbClr val="000090"/>
              </a:solidFill>
            </a:endParaRPr>
          </a:p>
          <a:p>
            <a:pPr marL="514350" indent="-514350">
              <a:buSzPct val="75000"/>
              <a:buFont typeface="Wingdings" pitchFamily="2" charset="2"/>
              <a:buAutoNum type="circleNumDbPlain" startAt="3"/>
            </a:pPr>
            <a:r>
              <a:rPr lang="en-US" sz="2800" b="1" dirty="0">
                <a:solidFill>
                  <a:srgbClr val="0070C0"/>
                </a:solidFill>
              </a:rPr>
              <a:t>Provide more concrete work packages</a:t>
            </a:r>
          </a:p>
          <a:p>
            <a:pPr marL="533400" lvl="1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argued that HEP@VUB is a broad research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programme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provided several mono- and interdisciplinary examples.</a:t>
            </a:r>
          </a:p>
          <a:p>
            <a:pPr marL="269875" indent="-269875">
              <a:buFont typeface="Arial"/>
              <a:buChar char="•"/>
            </a:pPr>
            <a:endParaRPr lang="en-US" sz="2800" b="1" dirty="0">
              <a:solidFill>
                <a:srgbClr val="00009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2022BD-8254-FDBF-4304-37373C35F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57" y="249506"/>
            <a:ext cx="3366286" cy="641563"/>
          </a:xfrm>
          <a:prstGeom prst="rect">
            <a:avLst/>
          </a:prstGeom>
        </p:spPr>
      </p:pic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100BE94F-A529-5C82-50A5-2B9BE182D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7808" y="6480742"/>
            <a:ext cx="869480" cy="365125"/>
          </a:xfrm>
        </p:spPr>
        <p:txBody>
          <a:bodyPr/>
          <a:lstStyle/>
          <a:p>
            <a:fld id="{C662D044-6F0C-A44C-85FD-2657997C64D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446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16629" y="77748"/>
            <a:ext cx="8915602" cy="67154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b="1" dirty="0">
                <a:solidFill>
                  <a:srgbClr val="FF0000"/>
                </a:solidFill>
              </a:rPr>
              <a:t>Summary</a:t>
            </a:r>
            <a:endParaRPr lang="en-US" sz="3600" b="1" i="1" dirty="0">
              <a:solidFill>
                <a:srgbClr val="FF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400" b="1" dirty="0">
              <a:solidFill>
                <a:srgbClr val="000000"/>
              </a:solidFill>
            </a:endParaRPr>
          </a:p>
          <a:p>
            <a:pPr algn="ctr"/>
            <a:endParaRPr lang="en-US" sz="1200" b="1" dirty="0">
              <a:solidFill>
                <a:srgbClr val="000000"/>
              </a:solidFill>
            </a:endParaRPr>
          </a:p>
          <a:p>
            <a:pPr algn="ctr"/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2383" y="1074959"/>
            <a:ext cx="8921617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000" b="1" dirty="0"/>
          </a:p>
          <a:p>
            <a:pPr algn="ctr"/>
            <a:r>
              <a:rPr lang="en-US" sz="3200" b="1" dirty="0"/>
              <a:t>HEP@VUB: </a:t>
            </a:r>
            <a:r>
              <a:rPr lang="en-US" sz="3200" b="1" i="1" dirty="0">
                <a:solidFill>
                  <a:srgbClr val="FF0000"/>
                </a:solidFill>
              </a:rPr>
              <a:t>investment to connect</a:t>
            </a:r>
          </a:p>
          <a:p>
            <a:pPr algn="ctr"/>
            <a:endParaRPr lang="en-US" sz="2400" b="1" i="1" dirty="0">
              <a:solidFill>
                <a:srgbClr val="FF0000"/>
              </a:solidFill>
            </a:endParaRPr>
          </a:p>
          <a:p>
            <a:pPr marL="514350" indent="-514350">
              <a:buSzPct val="75000"/>
              <a:buFont typeface="+mj-ea"/>
              <a:buAutoNum type="circleNumDbPlain"/>
            </a:pPr>
            <a:r>
              <a:rPr lang="en-US" sz="2800" b="1" dirty="0">
                <a:solidFill>
                  <a:srgbClr val="0070C0"/>
                </a:solidFill>
              </a:rPr>
              <a:t>Strong international recognition of our groups</a:t>
            </a:r>
          </a:p>
          <a:p>
            <a:pPr>
              <a:buSzPct val="75000"/>
            </a:pPr>
            <a:endParaRPr lang="en-US" sz="1200" b="1" dirty="0">
              <a:solidFill>
                <a:srgbClr val="0070C0"/>
              </a:solidFill>
            </a:endParaRPr>
          </a:p>
          <a:p>
            <a:pPr marL="514350" indent="-514350">
              <a:buSzPct val="75000"/>
              <a:buFont typeface="Wingdings" pitchFamily="2" charset="2"/>
              <a:buAutoNum type="circleNumDbPlain" startAt="2"/>
            </a:pPr>
            <a:r>
              <a:rPr lang="en-US" sz="2800" b="1" dirty="0">
                <a:solidFill>
                  <a:srgbClr val="0070C0"/>
                </a:solidFill>
              </a:rPr>
              <a:t>Research groups are successful in funding requests</a:t>
            </a:r>
          </a:p>
          <a:p>
            <a:pPr>
              <a:buSzPct val="75000"/>
            </a:pPr>
            <a:endParaRPr lang="en-US" sz="1200" b="1" dirty="0">
              <a:solidFill>
                <a:srgbClr val="0070C0"/>
              </a:solidFill>
            </a:endParaRPr>
          </a:p>
          <a:p>
            <a:pPr marL="514350" indent="-514350">
              <a:buSzPct val="75000"/>
              <a:buFont typeface="Wingdings" pitchFamily="2" charset="2"/>
              <a:buAutoNum type="circleNumDbPlain" startAt="3"/>
            </a:pPr>
            <a:r>
              <a:rPr lang="en-US" sz="2800" b="1" dirty="0">
                <a:solidFill>
                  <a:srgbClr val="0070C0"/>
                </a:solidFill>
              </a:rPr>
              <a:t>Need to explore the interplay of our research towards potential breakthroughs connecting the large and the small scales in our universe</a:t>
            </a:r>
          </a:p>
          <a:p>
            <a:pPr>
              <a:buSzPct val="75000"/>
            </a:pPr>
            <a:endParaRPr lang="en-US" sz="1200" b="1" dirty="0">
              <a:solidFill>
                <a:srgbClr val="0070C0"/>
              </a:solidFill>
            </a:endParaRPr>
          </a:p>
          <a:p>
            <a:pPr marL="514350" indent="-514350">
              <a:buSzPct val="75000"/>
              <a:buFont typeface="Wingdings" pitchFamily="2" charset="2"/>
              <a:buAutoNum type="circleNumDbPlain" startAt="4"/>
            </a:pPr>
            <a:r>
              <a:rPr lang="en-US" sz="2800" b="1" dirty="0">
                <a:solidFill>
                  <a:srgbClr val="0070C0"/>
                </a:solidFill>
              </a:rPr>
              <a:t>Successful strategic hiring choices make us unique in Belgium and internationally very competitive to reach these objectives</a:t>
            </a:r>
          </a:p>
          <a:p>
            <a:pPr marL="269875" indent="-269875">
              <a:buFont typeface="Arial"/>
              <a:buChar char="•"/>
            </a:pPr>
            <a:endParaRPr lang="en-US" sz="2800" b="1" dirty="0">
              <a:solidFill>
                <a:srgbClr val="00009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2022BD-8254-FDBF-4304-37373C35F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57" y="249506"/>
            <a:ext cx="3366286" cy="641563"/>
          </a:xfrm>
          <a:prstGeom prst="rect">
            <a:avLst/>
          </a:prstGeom>
        </p:spPr>
      </p:pic>
      <p:sp>
        <p:nvSpPr>
          <p:cNvPr id="5" name="Slide Number Placeholder 10">
            <a:extLst>
              <a:ext uri="{FF2B5EF4-FFF2-40B4-BE49-F238E27FC236}">
                <a16:creationId xmlns:a16="http://schemas.microsoft.com/office/drawing/2014/main" id="{C9A62651-6C06-9B0C-1F8D-8C1102D3E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6600" y="6480742"/>
            <a:ext cx="869480" cy="365125"/>
          </a:xfrm>
        </p:spPr>
        <p:txBody>
          <a:bodyPr/>
          <a:lstStyle/>
          <a:p>
            <a:fld id="{C662D044-6F0C-A44C-85FD-2657997C64D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683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>
            <a:extLst>
              <a:ext uri="{FF2B5EF4-FFF2-40B4-BE49-F238E27FC236}">
                <a16:creationId xmlns:a16="http://schemas.microsoft.com/office/drawing/2014/main" id="{8681D6CA-486D-4CD5-4989-06A39B2F3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698464"/>
            <a:ext cx="54649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2060"/>
                </a:solidFill>
                <a:latin typeface="+mn-lt"/>
              </a:rPr>
              <a:t> ~ 1</a:t>
            </a:r>
            <a:r>
              <a:rPr lang="en-US" sz="2000" dirty="0">
                <a:solidFill>
                  <a:srgbClr val="002060"/>
                </a:solidFill>
                <a:latin typeface="Calibri"/>
              </a:rPr>
              <a:t>˙0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00̇˙000</a:t>
            </a:r>
            <a:r>
              <a:rPr lang="en-US" sz="2000" dirty="0">
                <a:solidFill>
                  <a:srgbClr val="002060"/>
                </a:solidFill>
              </a:rPr>
              <a:t>˙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000</a:t>
            </a:r>
            <a:r>
              <a:rPr lang="en-US" sz="2000" dirty="0">
                <a:solidFill>
                  <a:srgbClr val="002060"/>
                </a:solidFill>
              </a:rPr>
              <a:t>˙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000</a:t>
            </a:r>
            <a:r>
              <a:rPr lang="en-US" sz="2000" dirty="0">
                <a:solidFill>
                  <a:srgbClr val="002060"/>
                </a:solidFill>
              </a:rPr>
              <a:t>˙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000</a:t>
            </a:r>
            <a:r>
              <a:rPr lang="en-US" sz="2000" dirty="0">
                <a:solidFill>
                  <a:srgbClr val="002060"/>
                </a:solidFill>
              </a:rPr>
              <a:t>˙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000</a:t>
            </a:r>
            <a:r>
              <a:rPr lang="en-US" sz="2000" dirty="0">
                <a:solidFill>
                  <a:srgbClr val="002060"/>
                </a:solidFill>
              </a:rPr>
              <a:t>˙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000</a:t>
            </a:r>
            <a:r>
              <a:rPr lang="en-US" sz="2000" dirty="0">
                <a:solidFill>
                  <a:srgbClr val="002060"/>
                </a:solidFill>
              </a:rPr>
              <a:t>˙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00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0</a:t>
            </a:r>
            <a:r>
              <a:rPr lang="en-US" sz="2000" dirty="0">
                <a:solidFill>
                  <a:srgbClr val="FF0000"/>
                </a:solidFill>
              </a:rPr>
              <a:t>˙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000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 meter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37FF5B-7B83-4CBE-214A-E9DD08866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054" y="2941919"/>
            <a:ext cx="43355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2060"/>
                </a:solidFill>
                <a:latin typeface="+mn-lt"/>
              </a:rPr>
              <a:t>~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0.000</a:t>
            </a:r>
            <a:r>
              <a:rPr lang="en-US" sz="2000" dirty="0">
                <a:solidFill>
                  <a:srgbClr val="002060"/>
                </a:solidFill>
              </a:rPr>
              <a:t>˙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000</a:t>
            </a:r>
            <a:r>
              <a:rPr lang="en-US" sz="2000" dirty="0">
                <a:solidFill>
                  <a:srgbClr val="002060"/>
                </a:solidFill>
              </a:rPr>
              <a:t>˙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000</a:t>
            </a:r>
            <a:r>
              <a:rPr lang="en-US" sz="2000" dirty="0">
                <a:solidFill>
                  <a:srgbClr val="002060"/>
                </a:solidFill>
              </a:rPr>
              <a:t>˙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000</a:t>
            </a:r>
            <a:r>
              <a:rPr lang="en-US" sz="2000" dirty="0">
                <a:solidFill>
                  <a:srgbClr val="002060"/>
                </a:solidFill>
              </a:rPr>
              <a:t>˙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000</a:t>
            </a:r>
            <a:r>
              <a:rPr lang="en-US" sz="2000" dirty="0">
                <a:solidFill>
                  <a:srgbClr val="002060"/>
                </a:solidFill>
              </a:rPr>
              <a:t>˙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000</a:t>
            </a:r>
            <a:r>
              <a:rPr lang="en-US" sz="2000" dirty="0">
                <a:solidFill>
                  <a:srgbClr val="002060"/>
                </a:solidFill>
              </a:rPr>
              <a:t>˙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01 meter</a:t>
            </a: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FC9F597E-CC6F-9137-B7CA-2A6C2ADDB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764" y="3624533"/>
            <a:ext cx="13901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distance to </a:t>
            </a:r>
          </a:p>
          <a:p>
            <a:pPr algn="ctr" eaLnBrk="1" hangingPunct="1"/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galactic center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767AE36-937E-D293-B004-EB5EF41118D8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1257827" y="3018668"/>
            <a:ext cx="539019" cy="605864"/>
          </a:xfrm>
          <a:prstGeom prst="straightConnector1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1">
            <a:extLst>
              <a:ext uri="{FF2B5EF4-FFF2-40B4-BE49-F238E27FC236}">
                <a16:creationId xmlns:a16="http://schemas.microsoft.com/office/drawing/2014/main" id="{F31D6CDF-72CC-77C7-D25B-D0415B3C6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155" y="4343401"/>
            <a:ext cx="1710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distance light </a:t>
            </a:r>
          </a:p>
          <a:p>
            <a:pPr algn="ctr" eaLnBrk="1" hangingPunct="1"/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travels in one year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4552E6C-7117-86EE-050A-22CA64B10B27}"/>
              </a:ext>
            </a:extLst>
          </p:cNvPr>
          <p:cNvCxnSpPr>
            <a:cxnSpLocks/>
            <a:stCxn id="36" idx="0"/>
          </p:cNvCxnSpPr>
          <p:nvPr/>
        </p:nvCxnSpPr>
        <p:spPr>
          <a:xfrm flipV="1">
            <a:off x="1918517" y="3018668"/>
            <a:ext cx="590352" cy="1324732"/>
          </a:xfrm>
          <a:prstGeom prst="straightConnector1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1">
            <a:extLst>
              <a:ext uri="{FF2B5EF4-FFF2-40B4-BE49-F238E27FC236}">
                <a16:creationId xmlns:a16="http://schemas.microsoft.com/office/drawing/2014/main" id="{7AB063EA-138A-2A7B-9F2F-18FB2B6AD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1916" y="4977826"/>
            <a:ext cx="21162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farthest human object </a:t>
            </a:r>
          </a:p>
          <a:p>
            <a:pPr algn="ctr" eaLnBrk="1" hangingPunct="1"/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from Earth (Voyager 1)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FF08CF2-A0C0-7B2B-F27E-0B5731FA6D4F}"/>
              </a:ext>
            </a:extLst>
          </p:cNvPr>
          <p:cNvCxnSpPr>
            <a:cxnSpLocks/>
            <a:stCxn id="41" idx="0"/>
          </p:cNvCxnSpPr>
          <p:nvPr/>
        </p:nvCxnSpPr>
        <p:spPr>
          <a:xfrm flipH="1" flipV="1">
            <a:off x="3048000" y="3018669"/>
            <a:ext cx="542058" cy="1959157"/>
          </a:xfrm>
          <a:prstGeom prst="straightConnector1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1">
            <a:extLst>
              <a:ext uri="{FF2B5EF4-FFF2-40B4-BE49-F238E27FC236}">
                <a16:creationId xmlns:a16="http://schemas.microsoft.com/office/drawing/2014/main" id="{0306926C-8A60-F4C3-7CBB-171D24EEF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055" y="4414544"/>
            <a:ext cx="13003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biological cell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4EA048C-D313-F9F7-3F3A-4042DC98A8C1}"/>
              </a:ext>
            </a:extLst>
          </p:cNvPr>
          <p:cNvCxnSpPr>
            <a:cxnSpLocks/>
            <a:stCxn id="45" idx="0"/>
          </p:cNvCxnSpPr>
          <p:nvPr/>
        </p:nvCxnSpPr>
        <p:spPr>
          <a:xfrm flipV="1">
            <a:off x="5306233" y="3279188"/>
            <a:ext cx="687366" cy="1135356"/>
          </a:xfrm>
          <a:prstGeom prst="straightConnector1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1">
            <a:extLst>
              <a:ext uri="{FF2B5EF4-FFF2-40B4-BE49-F238E27FC236}">
                <a16:creationId xmlns:a16="http://schemas.microsoft.com/office/drawing/2014/main" id="{4D436EC3-A172-5C7B-ADDE-37418C164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014" y="5247737"/>
            <a:ext cx="6992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atoms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7F03041-A2D6-3710-D518-67E988828CA5}"/>
              </a:ext>
            </a:extLst>
          </p:cNvPr>
          <p:cNvCxnSpPr>
            <a:cxnSpLocks/>
            <a:stCxn id="50" idx="0"/>
          </p:cNvCxnSpPr>
          <p:nvPr/>
        </p:nvCxnSpPr>
        <p:spPr>
          <a:xfrm flipV="1">
            <a:off x="6286630" y="3259413"/>
            <a:ext cx="293853" cy="1988325"/>
          </a:xfrm>
          <a:prstGeom prst="straightConnector1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1">
            <a:extLst>
              <a:ext uri="{FF2B5EF4-FFF2-40B4-BE49-F238E27FC236}">
                <a16:creationId xmlns:a16="http://schemas.microsoft.com/office/drawing/2014/main" id="{95275C45-5D92-0D92-5B64-1CEA544C9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784375"/>
            <a:ext cx="9859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distance</a:t>
            </a:r>
          </a:p>
          <a:p>
            <a:pPr algn="ctr" eaLnBrk="1" hangingPunct="1"/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Earth-sun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CB3E481-943F-52BF-FB96-D2C1487413CD}"/>
              </a:ext>
            </a:extLst>
          </p:cNvPr>
          <p:cNvCxnSpPr>
            <a:cxnSpLocks/>
            <a:stCxn id="60" idx="0"/>
          </p:cNvCxnSpPr>
          <p:nvPr/>
        </p:nvCxnSpPr>
        <p:spPr>
          <a:xfrm flipH="1" flipV="1">
            <a:off x="3852150" y="3018668"/>
            <a:ext cx="298438" cy="765706"/>
          </a:xfrm>
          <a:prstGeom prst="straightConnector1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05DB9E4D-0F3F-2B63-5495-59D80C886FE5}"/>
              </a:ext>
            </a:extLst>
          </p:cNvPr>
          <p:cNvSpPr txBox="1"/>
          <p:nvPr/>
        </p:nvSpPr>
        <p:spPr>
          <a:xfrm>
            <a:off x="4363838" y="1539220"/>
            <a:ext cx="132619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v</a:t>
            </a:r>
            <a:r>
              <a:rPr lang="en-BE" sz="1600" b="1" dirty="0">
                <a:solidFill>
                  <a:srgbClr val="FF0000"/>
                </a:solidFill>
              </a:rPr>
              <a:t>isible with </a:t>
            </a:r>
          </a:p>
          <a:p>
            <a:pPr algn="ctr"/>
            <a:r>
              <a:rPr lang="en-BE" sz="1600" b="1" dirty="0">
                <a:solidFill>
                  <a:srgbClr val="FF0000"/>
                </a:solidFill>
              </a:rPr>
              <a:t>our own eyes</a:t>
            </a:r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id="{D0815E64-4A11-FAA6-1342-D9F66CF45654}"/>
              </a:ext>
            </a:extLst>
          </p:cNvPr>
          <p:cNvSpPr/>
          <p:nvPr/>
        </p:nvSpPr>
        <p:spPr>
          <a:xfrm rot="5400000">
            <a:off x="4710954" y="2193740"/>
            <a:ext cx="624123" cy="484632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3" name="Right Arrow 72">
            <a:extLst>
              <a:ext uri="{FF2B5EF4-FFF2-40B4-BE49-F238E27FC236}">
                <a16:creationId xmlns:a16="http://schemas.microsoft.com/office/drawing/2014/main" id="{3F33DE6E-B490-4E7A-79D4-29D89C9E737A}"/>
              </a:ext>
            </a:extLst>
          </p:cNvPr>
          <p:cNvSpPr/>
          <p:nvPr/>
        </p:nvSpPr>
        <p:spPr>
          <a:xfrm rot="5400000">
            <a:off x="635510" y="2231387"/>
            <a:ext cx="487742" cy="48463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5" name="Right Arrow 74">
            <a:extLst>
              <a:ext uri="{FF2B5EF4-FFF2-40B4-BE49-F238E27FC236}">
                <a16:creationId xmlns:a16="http://schemas.microsoft.com/office/drawing/2014/main" id="{7756FD1C-673D-FD7E-D9BC-5579C517DDBE}"/>
              </a:ext>
            </a:extLst>
          </p:cNvPr>
          <p:cNvSpPr/>
          <p:nvPr/>
        </p:nvSpPr>
        <p:spPr>
          <a:xfrm rot="5400000">
            <a:off x="7724607" y="2311930"/>
            <a:ext cx="841291" cy="48463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8" name="Shape 87">
            <a:extLst>
              <a:ext uri="{FF2B5EF4-FFF2-40B4-BE49-F238E27FC236}">
                <a16:creationId xmlns:a16="http://schemas.microsoft.com/office/drawing/2014/main" id="{FF670B76-1CCA-9A18-EF21-7B5EDC919040}"/>
              </a:ext>
            </a:extLst>
          </p:cNvPr>
          <p:cNvSpPr/>
          <p:nvPr/>
        </p:nvSpPr>
        <p:spPr>
          <a:xfrm rot="1043404">
            <a:off x="5822792" y="1325291"/>
            <a:ext cx="1851858" cy="798437"/>
          </a:xfrm>
          <a:prstGeom prst="swooshArrow">
            <a:avLst>
              <a:gd name="adj1" fmla="val 21502"/>
              <a:gd name="adj2" fmla="val 40272"/>
            </a:avLst>
          </a:prstGeom>
          <a:solidFill>
            <a:schemeClr val="bg1">
              <a:lumMod val="8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9" name="Picture 8" descr="Transparent Microscope Clipart Png - Microscope Clipart Png, Png Download ,  Transparent Png Image - PNGitem">
            <a:extLst>
              <a:ext uri="{FF2B5EF4-FFF2-40B4-BE49-F238E27FC236}">
                <a16:creationId xmlns:a16="http://schemas.microsoft.com/office/drawing/2014/main" id="{304B2060-619A-133A-877B-C03102E4B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00800" y="1371600"/>
            <a:ext cx="727104" cy="127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Shape 89">
            <a:extLst>
              <a:ext uri="{FF2B5EF4-FFF2-40B4-BE49-F238E27FC236}">
                <a16:creationId xmlns:a16="http://schemas.microsoft.com/office/drawing/2014/main" id="{F7E8A225-2D58-B571-F18E-43AA4024E4E8}"/>
              </a:ext>
            </a:extLst>
          </p:cNvPr>
          <p:cNvSpPr/>
          <p:nvPr/>
        </p:nvSpPr>
        <p:spPr>
          <a:xfrm rot="20805252" flipH="1">
            <a:off x="1549991" y="1287227"/>
            <a:ext cx="2688241" cy="853308"/>
          </a:xfrm>
          <a:prstGeom prst="swooshArrow">
            <a:avLst>
              <a:gd name="adj1" fmla="val 17770"/>
              <a:gd name="adj2" fmla="val 38998"/>
            </a:avLst>
          </a:prstGeom>
          <a:solidFill>
            <a:schemeClr val="bg1">
              <a:lumMod val="8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1" name="Picture 2" descr="Premium Vector | Cartoon telescope">
            <a:extLst>
              <a:ext uri="{FF2B5EF4-FFF2-40B4-BE49-F238E27FC236}">
                <a16:creationId xmlns:a16="http://schemas.microsoft.com/office/drawing/2014/main" id="{A18CD45E-72ED-3BBC-6534-EA910A91A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22473" y="1219200"/>
            <a:ext cx="1233202" cy="120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97307C5A-FA8E-2A80-93C2-3067941AE1FD}"/>
              </a:ext>
            </a:extLst>
          </p:cNvPr>
          <p:cNvSpPr txBox="1"/>
          <p:nvPr/>
        </p:nvSpPr>
        <p:spPr>
          <a:xfrm>
            <a:off x="7743170" y="1536276"/>
            <a:ext cx="1362866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endParaRPr lang="en-US" sz="500" b="1" dirty="0">
              <a:solidFill>
                <a:srgbClr val="C00000"/>
              </a:solidFill>
              <a:latin typeface="Calibri"/>
            </a:endParaRPr>
          </a:p>
          <a:p>
            <a:pPr lvl="0" algn="ctr"/>
            <a:r>
              <a:rPr lang="en-US" sz="1600" b="1" dirty="0">
                <a:solidFill>
                  <a:srgbClr val="C00000"/>
                </a:solidFill>
                <a:latin typeface="Calibri"/>
              </a:rPr>
              <a:t>quarks</a:t>
            </a:r>
          </a:p>
          <a:p>
            <a:pPr lvl="0" algn="ctr"/>
            <a:r>
              <a:rPr lang="en-US" sz="1100" i="1" dirty="0">
                <a:solidFill>
                  <a:srgbClr val="C00000"/>
                </a:solidFill>
                <a:latin typeface="Calibri"/>
              </a:rPr>
              <a:t>&gt; 10</a:t>
            </a:r>
            <a:r>
              <a:rPr lang="en-US" sz="1100" i="1" baseline="30000" dirty="0">
                <a:solidFill>
                  <a:srgbClr val="C00000"/>
                </a:solidFill>
                <a:latin typeface="Calibri"/>
              </a:rPr>
              <a:t>-19</a:t>
            </a:r>
            <a:r>
              <a:rPr lang="en-US" sz="1100" i="1" dirty="0">
                <a:solidFill>
                  <a:srgbClr val="C00000"/>
                </a:solidFill>
                <a:latin typeface="Calibri"/>
              </a:rPr>
              <a:t>m</a:t>
            </a:r>
          </a:p>
          <a:p>
            <a:pPr lvl="0" algn="ctr"/>
            <a:endParaRPr lang="en-US" sz="500" i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0F6230F-F3F2-88A4-B53C-24D1D40333D4}"/>
              </a:ext>
            </a:extLst>
          </p:cNvPr>
          <p:cNvSpPr txBox="1"/>
          <p:nvPr/>
        </p:nvSpPr>
        <p:spPr>
          <a:xfrm>
            <a:off x="37965" y="1541934"/>
            <a:ext cx="1418223" cy="7540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1600" b="1" dirty="0">
                <a:solidFill>
                  <a:srgbClr val="C00000"/>
                </a:solidFill>
                <a:latin typeface="Calibri"/>
              </a:rPr>
              <a:t>observable </a:t>
            </a:r>
          </a:p>
          <a:p>
            <a:pPr lvl="0" algn="ctr"/>
            <a:r>
              <a:rPr lang="en-US" sz="1600" b="1" dirty="0">
                <a:solidFill>
                  <a:srgbClr val="C00000"/>
                </a:solidFill>
                <a:latin typeface="Calibri"/>
              </a:rPr>
              <a:t>universe</a:t>
            </a:r>
          </a:p>
          <a:p>
            <a:pPr lvl="0" algn="ctr"/>
            <a:r>
              <a:rPr lang="en-US" sz="1100" i="1" dirty="0">
                <a:solidFill>
                  <a:srgbClr val="C00000"/>
                </a:solidFill>
                <a:latin typeface="Calibri"/>
              </a:rPr>
              <a:t>8.8 10</a:t>
            </a:r>
            <a:r>
              <a:rPr lang="en-US" sz="1100" i="1" baseline="30000" dirty="0">
                <a:solidFill>
                  <a:srgbClr val="C00000"/>
                </a:solidFill>
                <a:latin typeface="Calibri"/>
              </a:rPr>
              <a:t>26</a:t>
            </a:r>
            <a:r>
              <a:rPr lang="en-US" sz="1100" i="1" dirty="0">
                <a:solidFill>
                  <a:srgbClr val="C00000"/>
                </a:solidFill>
                <a:latin typeface="Calibri"/>
              </a:rPr>
              <a:t>m</a:t>
            </a:r>
            <a:endParaRPr lang="en-BE" sz="1600" b="1" dirty="0">
              <a:solidFill>
                <a:srgbClr val="FF0000"/>
              </a:solidFill>
            </a:endParaRPr>
          </a:p>
        </p:txBody>
      </p:sp>
      <p:sp>
        <p:nvSpPr>
          <p:cNvPr id="95" name="TextBox 1">
            <a:extLst>
              <a:ext uri="{FF2B5EF4-FFF2-40B4-BE49-F238E27FC236}">
                <a16:creationId xmlns:a16="http://schemas.microsoft.com/office/drawing/2014/main" id="{DC860175-8C88-3241-6160-7FA299D5A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8770" y="4343401"/>
            <a:ext cx="8547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proton</a:t>
            </a:r>
          </a:p>
          <a:p>
            <a:pPr algn="ctr" eaLnBrk="1" hangingPunct="1"/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neutron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7F6A16CD-02D4-8FF7-0D35-672A3E85678B}"/>
              </a:ext>
            </a:extLst>
          </p:cNvPr>
          <p:cNvCxnSpPr>
            <a:cxnSpLocks/>
            <a:stCxn id="95" idx="0"/>
          </p:cNvCxnSpPr>
          <p:nvPr/>
        </p:nvCxnSpPr>
        <p:spPr>
          <a:xfrm flipH="1" flipV="1">
            <a:off x="7298903" y="3259412"/>
            <a:ext cx="527228" cy="1083988"/>
          </a:xfrm>
          <a:prstGeom prst="straightConnector1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DFA1AF46-6458-0F18-CDA7-47639F4657DB}"/>
              </a:ext>
            </a:extLst>
          </p:cNvPr>
          <p:cNvSpPr txBox="1"/>
          <p:nvPr/>
        </p:nvSpPr>
        <p:spPr>
          <a:xfrm>
            <a:off x="94626" y="131177"/>
            <a:ext cx="9014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3200" b="1" dirty="0">
                <a:solidFill>
                  <a:srgbClr val="0070C0"/>
                </a:solidFill>
              </a:rPr>
              <a:t>High-Energy Physics (HEP): Curiosity driven research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F263C-E745-D72F-BDAB-8C17C820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521" y="6505814"/>
            <a:ext cx="869480" cy="365125"/>
          </a:xfrm>
        </p:spPr>
        <p:txBody>
          <a:bodyPr/>
          <a:lstStyle/>
          <a:p>
            <a:fld id="{C662D044-6F0C-A44C-85FD-2657997C64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4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>
            <a:extLst>
              <a:ext uri="{FF2B5EF4-FFF2-40B4-BE49-F238E27FC236}">
                <a16:creationId xmlns:a16="http://schemas.microsoft.com/office/drawing/2014/main" id="{8681D6CA-486D-4CD5-4989-06A39B2F3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698464"/>
            <a:ext cx="54649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2060"/>
                </a:solidFill>
                <a:latin typeface="+mn-lt"/>
              </a:rPr>
              <a:t> ~ 1</a:t>
            </a:r>
            <a:r>
              <a:rPr lang="en-US" sz="2000" dirty="0">
                <a:solidFill>
                  <a:srgbClr val="002060"/>
                </a:solidFill>
                <a:latin typeface="Calibri"/>
              </a:rPr>
              <a:t>˙0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00̇˙000</a:t>
            </a:r>
            <a:r>
              <a:rPr lang="en-US" sz="2000" dirty="0">
                <a:solidFill>
                  <a:srgbClr val="002060"/>
                </a:solidFill>
              </a:rPr>
              <a:t>˙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000</a:t>
            </a:r>
            <a:r>
              <a:rPr lang="en-US" sz="2000" dirty="0">
                <a:solidFill>
                  <a:srgbClr val="002060"/>
                </a:solidFill>
              </a:rPr>
              <a:t>˙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000</a:t>
            </a:r>
            <a:r>
              <a:rPr lang="en-US" sz="2000" dirty="0">
                <a:solidFill>
                  <a:srgbClr val="002060"/>
                </a:solidFill>
              </a:rPr>
              <a:t>˙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000</a:t>
            </a:r>
            <a:r>
              <a:rPr lang="en-US" sz="2000" dirty="0">
                <a:solidFill>
                  <a:srgbClr val="002060"/>
                </a:solidFill>
              </a:rPr>
              <a:t>˙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000</a:t>
            </a:r>
            <a:r>
              <a:rPr lang="en-US" sz="2000" dirty="0">
                <a:solidFill>
                  <a:srgbClr val="002060"/>
                </a:solidFill>
              </a:rPr>
              <a:t>˙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000</a:t>
            </a:r>
            <a:r>
              <a:rPr lang="en-US" sz="2000" dirty="0">
                <a:solidFill>
                  <a:srgbClr val="002060"/>
                </a:solidFill>
              </a:rPr>
              <a:t>˙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00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0</a:t>
            </a:r>
            <a:r>
              <a:rPr lang="en-US" sz="2000" dirty="0">
                <a:solidFill>
                  <a:srgbClr val="FF0000"/>
                </a:solidFill>
              </a:rPr>
              <a:t>˙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000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 meter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37FF5B-7B83-4CBE-214A-E9DD08866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054" y="2941919"/>
            <a:ext cx="43355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2060"/>
                </a:solidFill>
                <a:latin typeface="+mn-lt"/>
              </a:rPr>
              <a:t>~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0.000</a:t>
            </a:r>
            <a:r>
              <a:rPr lang="en-US" sz="2000" dirty="0">
                <a:solidFill>
                  <a:srgbClr val="002060"/>
                </a:solidFill>
              </a:rPr>
              <a:t>˙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000</a:t>
            </a:r>
            <a:r>
              <a:rPr lang="en-US" sz="2000" dirty="0">
                <a:solidFill>
                  <a:srgbClr val="002060"/>
                </a:solidFill>
              </a:rPr>
              <a:t>˙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000</a:t>
            </a:r>
            <a:r>
              <a:rPr lang="en-US" sz="2000" dirty="0">
                <a:solidFill>
                  <a:srgbClr val="002060"/>
                </a:solidFill>
              </a:rPr>
              <a:t>˙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000</a:t>
            </a:r>
            <a:r>
              <a:rPr lang="en-US" sz="2000" dirty="0">
                <a:solidFill>
                  <a:srgbClr val="002060"/>
                </a:solidFill>
              </a:rPr>
              <a:t>˙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000</a:t>
            </a:r>
            <a:r>
              <a:rPr lang="en-US" sz="2000" dirty="0">
                <a:solidFill>
                  <a:srgbClr val="002060"/>
                </a:solidFill>
              </a:rPr>
              <a:t>˙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000</a:t>
            </a:r>
            <a:r>
              <a:rPr lang="en-US" sz="2000" dirty="0">
                <a:solidFill>
                  <a:srgbClr val="002060"/>
                </a:solidFill>
              </a:rPr>
              <a:t>˙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01 meter</a:t>
            </a: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FC9F597E-CC6F-9137-B7CA-2A6C2ADDB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764" y="3624533"/>
            <a:ext cx="13901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distance to </a:t>
            </a:r>
          </a:p>
          <a:p>
            <a:pPr algn="ctr" eaLnBrk="1" hangingPunct="1"/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galactic center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767AE36-937E-D293-B004-EB5EF41118D8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1257827" y="3018668"/>
            <a:ext cx="539019" cy="605864"/>
          </a:xfrm>
          <a:prstGeom prst="straightConnector1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1">
            <a:extLst>
              <a:ext uri="{FF2B5EF4-FFF2-40B4-BE49-F238E27FC236}">
                <a16:creationId xmlns:a16="http://schemas.microsoft.com/office/drawing/2014/main" id="{F31D6CDF-72CC-77C7-D25B-D0415B3C6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155" y="4343401"/>
            <a:ext cx="1710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distance light </a:t>
            </a:r>
          </a:p>
          <a:p>
            <a:pPr algn="ctr" eaLnBrk="1" hangingPunct="1"/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travels in one year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4552E6C-7117-86EE-050A-22CA64B10B27}"/>
              </a:ext>
            </a:extLst>
          </p:cNvPr>
          <p:cNvCxnSpPr>
            <a:cxnSpLocks/>
            <a:stCxn id="36" idx="0"/>
          </p:cNvCxnSpPr>
          <p:nvPr/>
        </p:nvCxnSpPr>
        <p:spPr>
          <a:xfrm flipV="1">
            <a:off x="1918517" y="3018668"/>
            <a:ext cx="590352" cy="1324732"/>
          </a:xfrm>
          <a:prstGeom prst="straightConnector1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1">
            <a:extLst>
              <a:ext uri="{FF2B5EF4-FFF2-40B4-BE49-F238E27FC236}">
                <a16:creationId xmlns:a16="http://schemas.microsoft.com/office/drawing/2014/main" id="{0306926C-8A60-F4C3-7CBB-171D24EEF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055" y="4414544"/>
            <a:ext cx="13003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biological cell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4EA048C-D313-F9F7-3F3A-4042DC98A8C1}"/>
              </a:ext>
            </a:extLst>
          </p:cNvPr>
          <p:cNvCxnSpPr>
            <a:cxnSpLocks/>
            <a:stCxn id="45" idx="0"/>
          </p:cNvCxnSpPr>
          <p:nvPr/>
        </p:nvCxnSpPr>
        <p:spPr>
          <a:xfrm flipV="1">
            <a:off x="5306233" y="3279188"/>
            <a:ext cx="687366" cy="1135356"/>
          </a:xfrm>
          <a:prstGeom prst="straightConnector1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1">
            <a:extLst>
              <a:ext uri="{FF2B5EF4-FFF2-40B4-BE49-F238E27FC236}">
                <a16:creationId xmlns:a16="http://schemas.microsoft.com/office/drawing/2014/main" id="{4D436EC3-A172-5C7B-ADDE-37418C164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014" y="5247737"/>
            <a:ext cx="6992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atoms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7F03041-A2D6-3710-D518-67E988828CA5}"/>
              </a:ext>
            </a:extLst>
          </p:cNvPr>
          <p:cNvCxnSpPr>
            <a:cxnSpLocks/>
            <a:stCxn id="50" idx="0"/>
          </p:cNvCxnSpPr>
          <p:nvPr/>
        </p:nvCxnSpPr>
        <p:spPr>
          <a:xfrm flipV="1">
            <a:off x="6286630" y="3259413"/>
            <a:ext cx="293853" cy="1988325"/>
          </a:xfrm>
          <a:prstGeom prst="straightConnector1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05DB9E4D-0F3F-2B63-5495-59D80C886FE5}"/>
              </a:ext>
            </a:extLst>
          </p:cNvPr>
          <p:cNvSpPr txBox="1"/>
          <p:nvPr/>
        </p:nvSpPr>
        <p:spPr>
          <a:xfrm>
            <a:off x="4363838" y="1539220"/>
            <a:ext cx="132619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v</a:t>
            </a:r>
            <a:r>
              <a:rPr lang="en-BE" sz="1600" b="1" dirty="0">
                <a:solidFill>
                  <a:srgbClr val="FF0000"/>
                </a:solidFill>
              </a:rPr>
              <a:t>isible with </a:t>
            </a:r>
          </a:p>
          <a:p>
            <a:pPr algn="ctr"/>
            <a:r>
              <a:rPr lang="en-BE" sz="1600" b="1" dirty="0">
                <a:solidFill>
                  <a:srgbClr val="FF0000"/>
                </a:solidFill>
              </a:rPr>
              <a:t>our own eyes</a:t>
            </a:r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id="{D0815E64-4A11-FAA6-1342-D9F66CF45654}"/>
              </a:ext>
            </a:extLst>
          </p:cNvPr>
          <p:cNvSpPr/>
          <p:nvPr/>
        </p:nvSpPr>
        <p:spPr>
          <a:xfrm rot="5400000">
            <a:off x="4710954" y="2193740"/>
            <a:ext cx="624123" cy="484632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528B6A2-DA21-5BFD-7EBF-02DC4B53EF22}"/>
              </a:ext>
            </a:extLst>
          </p:cNvPr>
          <p:cNvSpPr txBox="1"/>
          <p:nvPr/>
        </p:nvSpPr>
        <p:spPr>
          <a:xfrm>
            <a:off x="37965" y="1541934"/>
            <a:ext cx="1418223" cy="7540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1600" b="1" dirty="0">
                <a:solidFill>
                  <a:srgbClr val="C00000"/>
                </a:solidFill>
                <a:latin typeface="Calibri"/>
              </a:rPr>
              <a:t>observable </a:t>
            </a:r>
          </a:p>
          <a:p>
            <a:pPr lvl="0" algn="ctr"/>
            <a:r>
              <a:rPr lang="en-US" sz="1600" b="1" dirty="0">
                <a:solidFill>
                  <a:srgbClr val="C00000"/>
                </a:solidFill>
                <a:latin typeface="Calibri"/>
              </a:rPr>
              <a:t>universe</a:t>
            </a:r>
          </a:p>
          <a:p>
            <a:pPr lvl="0" algn="ctr"/>
            <a:r>
              <a:rPr lang="en-US" sz="1100" i="1" dirty="0">
                <a:solidFill>
                  <a:srgbClr val="C00000"/>
                </a:solidFill>
                <a:latin typeface="Calibri"/>
              </a:rPr>
              <a:t>8.8 10</a:t>
            </a:r>
            <a:r>
              <a:rPr lang="en-US" sz="1100" i="1" baseline="30000" dirty="0">
                <a:solidFill>
                  <a:srgbClr val="C00000"/>
                </a:solidFill>
                <a:latin typeface="Calibri"/>
              </a:rPr>
              <a:t>26</a:t>
            </a:r>
            <a:r>
              <a:rPr lang="en-US" sz="1100" i="1" dirty="0">
                <a:solidFill>
                  <a:srgbClr val="C00000"/>
                </a:solidFill>
                <a:latin typeface="Calibri"/>
              </a:rPr>
              <a:t>m</a:t>
            </a:r>
            <a:endParaRPr lang="en-BE" sz="1600" b="1" dirty="0">
              <a:solidFill>
                <a:srgbClr val="FF0000"/>
              </a:solidFill>
            </a:endParaRPr>
          </a:p>
        </p:txBody>
      </p:sp>
      <p:sp>
        <p:nvSpPr>
          <p:cNvPr id="73" name="Right Arrow 72">
            <a:extLst>
              <a:ext uri="{FF2B5EF4-FFF2-40B4-BE49-F238E27FC236}">
                <a16:creationId xmlns:a16="http://schemas.microsoft.com/office/drawing/2014/main" id="{3F33DE6E-B490-4E7A-79D4-29D89C9E737A}"/>
              </a:ext>
            </a:extLst>
          </p:cNvPr>
          <p:cNvSpPr/>
          <p:nvPr/>
        </p:nvSpPr>
        <p:spPr>
          <a:xfrm rot="5400000">
            <a:off x="635510" y="2231387"/>
            <a:ext cx="487742" cy="48463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BAF6373-5468-EFC4-2D41-1982CC9F101D}"/>
              </a:ext>
            </a:extLst>
          </p:cNvPr>
          <p:cNvSpPr txBox="1"/>
          <p:nvPr/>
        </p:nvSpPr>
        <p:spPr>
          <a:xfrm>
            <a:off x="7743170" y="1536276"/>
            <a:ext cx="1362866" cy="6617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endParaRPr lang="en-US" sz="500" b="1" dirty="0">
              <a:solidFill>
                <a:srgbClr val="C00000"/>
              </a:solidFill>
              <a:latin typeface="Calibri"/>
            </a:endParaRPr>
          </a:p>
          <a:p>
            <a:pPr lvl="0" algn="ctr"/>
            <a:r>
              <a:rPr lang="en-US" sz="1600" b="1" dirty="0">
                <a:solidFill>
                  <a:srgbClr val="C00000"/>
                </a:solidFill>
                <a:latin typeface="Calibri"/>
              </a:rPr>
              <a:t>quarks</a:t>
            </a:r>
          </a:p>
          <a:p>
            <a:pPr lvl="0" algn="ctr"/>
            <a:r>
              <a:rPr lang="en-US" sz="1100" i="1" dirty="0">
                <a:solidFill>
                  <a:srgbClr val="C00000"/>
                </a:solidFill>
                <a:latin typeface="Calibri"/>
              </a:rPr>
              <a:t>&gt; 10</a:t>
            </a:r>
            <a:r>
              <a:rPr lang="en-US" sz="1100" i="1" baseline="30000" dirty="0">
                <a:solidFill>
                  <a:srgbClr val="C00000"/>
                </a:solidFill>
                <a:latin typeface="Calibri"/>
              </a:rPr>
              <a:t>-19</a:t>
            </a:r>
            <a:r>
              <a:rPr lang="en-US" sz="1100" i="1" dirty="0">
                <a:solidFill>
                  <a:srgbClr val="C00000"/>
                </a:solidFill>
                <a:latin typeface="Calibri"/>
              </a:rPr>
              <a:t>m</a:t>
            </a:r>
          </a:p>
          <a:p>
            <a:pPr lvl="0" algn="ctr"/>
            <a:endParaRPr lang="en-US" sz="500" i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75" name="Right Arrow 74">
            <a:extLst>
              <a:ext uri="{FF2B5EF4-FFF2-40B4-BE49-F238E27FC236}">
                <a16:creationId xmlns:a16="http://schemas.microsoft.com/office/drawing/2014/main" id="{7756FD1C-673D-FD7E-D9BC-5579C517DDBE}"/>
              </a:ext>
            </a:extLst>
          </p:cNvPr>
          <p:cNvSpPr/>
          <p:nvPr/>
        </p:nvSpPr>
        <p:spPr>
          <a:xfrm rot="5400000">
            <a:off x="7724607" y="2311930"/>
            <a:ext cx="841291" cy="48463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8" name="Shape 87">
            <a:extLst>
              <a:ext uri="{FF2B5EF4-FFF2-40B4-BE49-F238E27FC236}">
                <a16:creationId xmlns:a16="http://schemas.microsoft.com/office/drawing/2014/main" id="{FF670B76-1CCA-9A18-EF21-7B5EDC919040}"/>
              </a:ext>
            </a:extLst>
          </p:cNvPr>
          <p:cNvSpPr/>
          <p:nvPr/>
        </p:nvSpPr>
        <p:spPr>
          <a:xfrm rot="1043404">
            <a:off x="5822792" y="1325291"/>
            <a:ext cx="1851858" cy="798437"/>
          </a:xfrm>
          <a:prstGeom prst="swooshArrow">
            <a:avLst>
              <a:gd name="adj1" fmla="val 21502"/>
              <a:gd name="adj2" fmla="val 40272"/>
            </a:avLst>
          </a:prstGeom>
          <a:solidFill>
            <a:schemeClr val="bg1">
              <a:lumMod val="8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9" name="Picture 8" descr="Transparent Microscope Clipart Png - Microscope Clipart Png, Png Download ,  Transparent Png Image - PNGitem">
            <a:extLst>
              <a:ext uri="{FF2B5EF4-FFF2-40B4-BE49-F238E27FC236}">
                <a16:creationId xmlns:a16="http://schemas.microsoft.com/office/drawing/2014/main" id="{304B2060-619A-133A-877B-C03102E4B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00800" y="1371600"/>
            <a:ext cx="727104" cy="127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Shape 89">
            <a:extLst>
              <a:ext uri="{FF2B5EF4-FFF2-40B4-BE49-F238E27FC236}">
                <a16:creationId xmlns:a16="http://schemas.microsoft.com/office/drawing/2014/main" id="{F7E8A225-2D58-B571-F18E-43AA4024E4E8}"/>
              </a:ext>
            </a:extLst>
          </p:cNvPr>
          <p:cNvSpPr/>
          <p:nvPr/>
        </p:nvSpPr>
        <p:spPr>
          <a:xfrm rot="20805252" flipH="1">
            <a:off x="1549991" y="1287227"/>
            <a:ext cx="2688241" cy="853308"/>
          </a:xfrm>
          <a:prstGeom prst="swooshArrow">
            <a:avLst>
              <a:gd name="adj1" fmla="val 17770"/>
              <a:gd name="adj2" fmla="val 38998"/>
            </a:avLst>
          </a:prstGeom>
          <a:solidFill>
            <a:schemeClr val="bg1">
              <a:lumMod val="8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1" name="Picture 2" descr="Premium Vector | Cartoon telescope">
            <a:extLst>
              <a:ext uri="{FF2B5EF4-FFF2-40B4-BE49-F238E27FC236}">
                <a16:creationId xmlns:a16="http://schemas.microsoft.com/office/drawing/2014/main" id="{A18CD45E-72ED-3BBC-6534-EA910A91A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22473" y="1219200"/>
            <a:ext cx="1233202" cy="120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arge Hadron Collider at CERN">
            <a:extLst>
              <a:ext uri="{FF2B5EF4-FFF2-40B4-BE49-F238E27FC236}">
                <a16:creationId xmlns:a16="http://schemas.microsoft.com/office/drawing/2014/main" id="{4180FC2D-4716-3104-4F01-1AF8A5C6E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394" y="1278942"/>
            <a:ext cx="1976585" cy="132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erre Auger Observatory - Alchetron, the free social encyclopedia">
            <a:extLst>
              <a:ext uri="{FF2B5EF4-FFF2-40B4-BE49-F238E27FC236}">
                <a16:creationId xmlns:a16="http://schemas.microsoft.com/office/drawing/2014/main" id="{1AAA2CD7-F9C0-A981-B450-87AD98926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84157" y="1185762"/>
            <a:ext cx="2831604" cy="141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331891-DB2A-AA53-8A76-85ACFCD6F77C}"/>
              </a:ext>
            </a:extLst>
          </p:cNvPr>
          <p:cNvSpPr txBox="1"/>
          <p:nvPr/>
        </p:nvSpPr>
        <p:spPr>
          <a:xfrm>
            <a:off x="1595448" y="1184093"/>
            <a:ext cx="27959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l</a:t>
            </a:r>
            <a:r>
              <a:rPr lang="en-BE" sz="1400" dirty="0">
                <a:solidFill>
                  <a:schemeClr val="bg1"/>
                </a:solidFill>
              </a:rPr>
              <a:t>arge surface/volume observatories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AFC0A4-AA98-3761-C81A-B7ACE0C9FCA9}"/>
              </a:ext>
            </a:extLst>
          </p:cNvPr>
          <p:cNvSpPr txBox="1"/>
          <p:nvPr/>
        </p:nvSpPr>
        <p:spPr>
          <a:xfrm>
            <a:off x="5813922" y="1271664"/>
            <a:ext cx="1768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powerful accelerators</a:t>
            </a:r>
            <a:endParaRPr lang="en-BE" sz="1400" dirty="0">
              <a:solidFill>
                <a:schemeClr val="bg1"/>
              </a:solidFill>
            </a:endParaRPr>
          </a:p>
        </p:txBody>
      </p:sp>
      <p:sp>
        <p:nvSpPr>
          <p:cNvPr id="35" name="TextBox 1">
            <a:extLst>
              <a:ext uri="{FF2B5EF4-FFF2-40B4-BE49-F238E27FC236}">
                <a16:creationId xmlns:a16="http://schemas.microsoft.com/office/drawing/2014/main" id="{EA1DE438-F7D4-ACDD-ED76-CFE838A04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1916" y="4977826"/>
            <a:ext cx="21162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farthest human object </a:t>
            </a:r>
          </a:p>
          <a:p>
            <a:pPr algn="ctr" eaLnBrk="1" hangingPunct="1"/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from Earth (Voyager 1)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1AB1145-6C65-1599-A8EF-61F60ACD8C7D}"/>
              </a:ext>
            </a:extLst>
          </p:cNvPr>
          <p:cNvCxnSpPr>
            <a:cxnSpLocks/>
            <a:stCxn id="35" idx="0"/>
          </p:cNvCxnSpPr>
          <p:nvPr/>
        </p:nvCxnSpPr>
        <p:spPr>
          <a:xfrm flipH="1" flipV="1">
            <a:off x="3048000" y="3018669"/>
            <a:ext cx="542058" cy="1959157"/>
          </a:xfrm>
          <a:prstGeom prst="straightConnector1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1">
            <a:extLst>
              <a:ext uri="{FF2B5EF4-FFF2-40B4-BE49-F238E27FC236}">
                <a16:creationId xmlns:a16="http://schemas.microsoft.com/office/drawing/2014/main" id="{3E130875-F0EB-BAA2-9F71-B8A33284E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784375"/>
            <a:ext cx="9859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distance</a:t>
            </a:r>
          </a:p>
          <a:p>
            <a:pPr algn="ctr" eaLnBrk="1" hangingPunct="1"/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Earth-sun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356112B-CDCF-7046-3F8F-176B173CE37D}"/>
              </a:ext>
            </a:extLst>
          </p:cNvPr>
          <p:cNvCxnSpPr>
            <a:cxnSpLocks/>
            <a:stCxn id="39" idx="0"/>
          </p:cNvCxnSpPr>
          <p:nvPr/>
        </p:nvCxnSpPr>
        <p:spPr>
          <a:xfrm flipH="1" flipV="1">
            <a:off x="3852150" y="3018668"/>
            <a:ext cx="298438" cy="765706"/>
          </a:xfrm>
          <a:prstGeom prst="straightConnector1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1">
            <a:extLst>
              <a:ext uri="{FF2B5EF4-FFF2-40B4-BE49-F238E27FC236}">
                <a16:creationId xmlns:a16="http://schemas.microsoft.com/office/drawing/2014/main" id="{99775AA1-D14C-8614-A50F-1C98A7E1A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8770" y="4343401"/>
            <a:ext cx="8547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proton</a:t>
            </a:r>
          </a:p>
          <a:p>
            <a:pPr algn="ctr" eaLnBrk="1" hangingPunct="1"/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neutron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D7A8C97-15EE-9E27-7780-82C2C4805703}"/>
              </a:ext>
            </a:extLst>
          </p:cNvPr>
          <p:cNvCxnSpPr>
            <a:cxnSpLocks/>
            <a:stCxn id="43" idx="0"/>
          </p:cNvCxnSpPr>
          <p:nvPr/>
        </p:nvCxnSpPr>
        <p:spPr>
          <a:xfrm flipH="1" flipV="1">
            <a:off x="7298903" y="3259412"/>
            <a:ext cx="527228" cy="1083988"/>
          </a:xfrm>
          <a:prstGeom prst="straightConnector1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E9F631D-D47F-3481-305E-2D498A84777B}"/>
              </a:ext>
            </a:extLst>
          </p:cNvPr>
          <p:cNvSpPr txBox="1"/>
          <p:nvPr/>
        </p:nvSpPr>
        <p:spPr>
          <a:xfrm>
            <a:off x="0" y="5776350"/>
            <a:ext cx="91440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BE" sz="2400" dirty="0">
                <a:solidFill>
                  <a:srgbClr val="C00000"/>
                </a:solidFill>
              </a:rPr>
              <a:t>General objective</a:t>
            </a:r>
          </a:p>
          <a:p>
            <a:pPr algn="ctr"/>
            <a:r>
              <a:rPr lang="en-US" sz="2400" i="1" dirty="0">
                <a:solidFill>
                  <a:srgbClr val="C00000"/>
                </a:solidFill>
              </a:rPr>
              <a:t>Describe how nature behaves in this space and time</a:t>
            </a:r>
            <a:endParaRPr lang="en-BE" sz="2400" i="1" dirty="0">
              <a:solidFill>
                <a:srgbClr val="C0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C158E73-3279-24ED-8E1E-4EEF326C7C62}"/>
              </a:ext>
            </a:extLst>
          </p:cNvPr>
          <p:cNvSpPr txBox="1"/>
          <p:nvPr/>
        </p:nvSpPr>
        <p:spPr>
          <a:xfrm>
            <a:off x="94626" y="131177"/>
            <a:ext cx="9014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3200" b="1" dirty="0">
                <a:solidFill>
                  <a:srgbClr val="0070C0"/>
                </a:solidFill>
              </a:rPr>
              <a:t>High-Energy Physics (HEP): Curiosity driven research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364391-B30E-87B3-BC43-5B444857D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520" y="6492875"/>
            <a:ext cx="869480" cy="365125"/>
          </a:xfrm>
        </p:spPr>
        <p:txBody>
          <a:bodyPr/>
          <a:lstStyle/>
          <a:p>
            <a:fld id="{C662D044-6F0C-A44C-85FD-2657997C64D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29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9C44722-8441-A3E1-5C48-A7BA3250C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2251"/>
            <a:ext cx="9144000" cy="464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erre Auger - Univerza v Novi Gorici">
            <a:extLst>
              <a:ext uri="{FF2B5EF4-FFF2-40B4-BE49-F238E27FC236}">
                <a16:creationId xmlns:a16="http://schemas.microsoft.com/office/drawing/2014/main" id="{43A20284-9B77-4372-971E-1E0946839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2" y="4215945"/>
            <a:ext cx="2242458" cy="1121229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E18EACB-6A6C-686E-6C2F-3DA4D62533BC}"/>
              </a:ext>
            </a:extLst>
          </p:cNvPr>
          <p:cNvCxnSpPr>
            <a:cxnSpLocks/>
            <a:stCxn id="4102" idx="3"/>
          </p:cNvCxnSpPr>
          <p:nvPr/>
        </p:nvCxnSpPr>
        <p:spPr>
          <a:xfrm flipV="1">
            <a:off x="2340430" y="4484919"/>
            <a:ext cx="511843" cy="291641"/>
          </a:xfrm>
          <a:prstGeom prst="straightConnector1">
            <a:avLst/>
          </a:prstGeom>
          <a:ln w="28575"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EE7A69D-9478-4995-E57A-434B76160CEB}"/>
              </a:ext>
            </a:extLst>
          </p:cNvPr>
          <p:cNvSpPr txBox="1"/>
          <p:nvPr/>
        </p:nvSpPr>
        <p:spPr>
          <a:xfrm>
            <a:off x="0" y="5404328"/>
            <a:ext cx="13548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0070C0"/>
                </a:solidFill>
              </a:rPr>
              <a:t>Pierre Auger</a:t>
            </a:r>
          </a:p>
          <a:p>
            <a:r>
              <a:rPr lang="en-BE" dirty="0">
                <a:solidFill>
                  <a:srgbClr val="0070C0"/>
                </a:solidFill>
              </a:rPr>
              <a:t>Cosmic Ray </a:t>
            </a:r>
          </a:p>
          <a:p>
            <a:r>
              <a:rPr lang="en-BE" dirty="0">
                <a:solidFill>
                  <a:srgbClr val="0070C0"/>
                </a:solidFill>
              </a:rPr>
              <a:t>Observatory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AA66816-83B1-6458-6283-4105813429A8}"/>
              </a:ext>
            </a:extLst>
          </p:cNvPr>
          <p:cNvCxnSpPr>
            <a:cxnSpLocks/>
          </p:cNvCxnSpPr>
          <p:nvPr/>
        </p:nvCxnSpPr>
        <p:spPr>
          <a:xfrm>
            <a:off x="2638043" y="1398016"/>
            <a:ext cx="1875814" cy="1105703"/>
          </a:xfrm>
          <a:prstGeom prst="straightConnector1">
            <a:avLst/>
          </a:prstGeom>
          <a:ln w="28575"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6" name="Picture 10" descr="LIGO Lab | Caltech | MIT">
            <a:extLst>
              <a:ext uri="{FF2B5EF4-FFF2-40B4-BE49-F238E27FC236}">
                <a16:creationId xmlns:a16="http://schemas.microsoft.com/office/drawing/2014/main" id="{061396E7-208C-D9F1-2F7A-0B70589F5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05"/>
          <a:stretch/>
        </p:blipFill>
        <p:spPr bwMode="auto">
          <a:xfrm>
            <a:off x="138363" y="1354585"/>
            <a:ext cx="1495068" cy="784911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838DFE2-C5EA-A705-6508-B0AC551E4AD4}"/>
              </a:ext>
            </a:extLst>
          </p:cNvPr>
          <p:cNvCxnSpPr>
            <a:cxnSpLocks/>
          </p:cNvCxnSpPr>
          <p:nvPr/>
        </p:nvCxnSpPr>
        <p:spPr>
          <a:xfrm>
            <a:off x="1652271" y="1936572"/>
            <a:ext cx="573767" cy="454033"/>
          </a:xfrm>
          <a:prstGeom prst="straightConnector1">
            <a:avLst/>
          </a:prstGeom>
          <a:ln w="28575"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A9976473-852E-220A-8508-94DABB8912BE}"/>
              </a:ext>
            </a:extLst>
          </p:cNvPr>
          <p:cNvSpPr txBox="1"/>
          <p:nvPr/>
        </p:nvSpPr>
        <p:spPr>
          <a:xfrm>
            <a:off x="0" y="379098"/>
            <a:ext cx="20836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0070C0"/>
                </a:solidFill>
              </a:rPr>
              <a:t>LIGO/VIRGO/KAGRA</a:t>
            </a:r>
          </a:p>
          <a:p>
            <a:r>
              <a:rPr lang="en-BE" dirty="0">
                <a:solidFill>
                  <a:srgbClr val="0070C0"/>
                </a:solidFill>
              </a:rPr>
              <a:t>Gravitational Wave</a:t>
            </a:r>
          </a:p>
          <a:p>
            <a:r>
              <a:rPr lang="en-BE" dirty="0">
                <a:solidFill>
                  <a:srgbClr val="0070C0"/>
                </a:solidFill>
              </a:rPr>
              <a:t>Interferometers</a:t>
            </a:r>
          </a:p>
        </p:txBody>
      </p:sp>
      <p:pic>
        <p:nvPicPr>
          <p:cNvPr id="55" name="Picture 8" descr="Virgo Joins LIGO in Detection of Gravitational Waves">
            <a:extLst>
              <a:ext uri="{FF2B5EF4-FFF2-40B4-BE49-F238E27FC236}">
                <a16:creationId xmlns:a16="http://schemas.microsoft.com/office/drawing/2014/main" id="{07A57AA3-1FBC-6477-3077-9390757F9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157" y="992396"/>
            <a:ext cx="1404501" cy="784911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Astrophysicists hunt rare particles in Greenland's ice | Polarjournal">
            <a:extLst>
              <a:ext uri="{FF2B5EF4-FFF2-40B4-BE49-F238E27FC236}">
                <a16:creationId xmlns:a16="http://schemas.microsoft.com/office/drawing/2014/main" id="{CF5A9D20-E84C-F6EB-D7CD-A04A13047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126" y="506279"/>
            <a:ext cx="1491521" cy="870054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F0B1FA7-6ACE-884F-AB68-DBCF08489931}"/>
              </a:ext>
            </a:extLst>
          </p:cNvPr>
          <p:cNvCxnSpPr>
            <a:cxnSpLocks/>
            <a:stCxn id="4108" idx="2"/>
          </p:cNvCxnSpPr>
          <p:nvPr/>
        </p:nvCxnSpPr>
        <p:spPr>
          <a:xfrm flipH="1">
            <a:off x="3529931" y="1376333"/>
            <a:ext cx="543956" cy="460934"/>
          </a:xfrm>
          <a:prstGeom prst="straightConnector1">
            <a:avLst/>
          </a:prstGeom>
          <a:ln w="28575"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ED499F0-BCB8-777E-8290-D515F61C56B0}"/>
              </a:ext>
            </a:extLst>
          </p:cNvPr>
          <p:cNvSpPr txBox="1"/>
          <p:nvPr/>
        </p:nvSpPr>
        <p:spPr>
          <a:xfrm>
            <a:off x="2167551" y="103524"/>
            <a:ext cx="2816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0070C0"/>
                </a:solidFill>
              </a:rPr>
              <a:t>Radio Neutrino Observatory</a:t>
            </a:r>
          </a:p>
          <a:p>
            <a:r>
              <a:rPr lang="en-BE" dirty="0">
                <a:solidFill>
                  <a:srgbClr val="0070C0"/>
                </a:solidFill>
              </a:rPr>
              <a:t>Greenland</a:t>
            </a:r>
          </a:p>
          <a:p>
            <a:endParaRPr lang="en-BE" dirty="0">
              <a:solidFill>
                <a:srgbClr val="0070C0"/>
              </a:solidFill>
            </a:endParaRPr>
          </a:p>
        </p:txBody>
      </p:sp>
      <p:pic>
        <p:nvPicPr>
          <p:cNvPr id="4110" name="Picture 14" descr="Neutrino oscillations Reactor antineutrino anomaly Possible explanations  SoLid @ BR2 Detector technology IBD identification SubM">
            <a:extLst>
              <a:ext uri="{FF2B5EF4-FFF2-40B4-BE49-F238E27FC236}">
                <a16:creationId xmlns:a16="http://schemas.microsoft.com/office/drawing/2014/main" id="{5F9E9D49-24AE-1BE5-1CD5-5B3F7FBD53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" t="13577" r="15357" b="9836"/>
          <a:stretch/>
        </p:blipFill>
        <p:spPr bwMode="auto">
          <a:xfrm>
            <a:off x="4965775" y="506279"/>
            <a:ext cx="1524491" cy="870054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31BF9D5-3928-D19D-D5A0-43DC5F666A08}"/>
              </a:ext>
            </a:extLst>
          </p:cNvPr>
          <p:cNvCxnSpPr>
            <a:cxnSpLocks/>
          </p:cNvCxnSpPr>
          <p:nvPr/>
        </p:nvCxnSpPr>
        <p:spPr>
          <a:xfrm flipH="1">
            <a:off x="4365171" y="1398016"/>
            <a:ext cx="824708" cy="881470"/>
          </a:xfrm>
          <a:prstGeom prst="straightConnector1">
            <a:avLst/>
          </a:prstGeom>
          <a:ln w="28575"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315E0AED-77DC-954C-50B6-7BDFC262D78A}"/>
              </a:ext>
            </a:extLst>
          </p:cNvPr>
          <p:cNvSpPr txBox="1"/>
          <p:nvPr/>
        </p:nvSpPr>
        <p:spPr>
          <a:xfrm>
            <a:off x="5055069" y="123153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0070C0"/>
                </a:solidFill>
              </a:rPr>
              <a:t>SoLid @ BR2</a:t>
            </a:r>
          </a:p>
          <a:p>
            <a:endParaRPr lang="en-BE" dirty="0">
              <a:solidFill>
                <a:srgbClr val="0070C0"/>
              </a:solidFill>
            </a:endParaRPr>
          </a:p>
        </p:txBody>
      </p:sp>
      <p:pic>
        <p:nvPicPr>
          <p:cNvPr id="4112" name="Picture 16" descr="Aerial Photo Lofar Lowfrequency Array Radio Stock Photo (Edit Now)  366045026 | Shutterstock">
            <a:extLst>
              <a:ext uri="{FF2B5EF4-FFF2-40B4-BE49-F238E27FC236}">
                <a16:creationId xmlns:a16="http://schemas.microsoft.com/office/drawing/2014/main" id="{CE85EAFE-8C79-3F39-9D25-05E5CF0460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5"/>
          <a:stretch/>
        </p:blipFill>
        <p:spPr bwMode="auto">
          <a:xfrm>
            <a:off x="6654264" y="506279"/>
            <a:ext cx="1679205" cy="1105703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5484DFB4-8263-A7CA-AD69-AADE775A8DCF}"/>
              </a:ext>
            </a:extLst>
          </p:cNvPr>
          <p:cNvCxnSpPr>
            <a:cxnSpLocks/>
          </p:cNvCxnSpPr>
          <p:nvPr/>
        </p:nvCxnSpPr>
        <p:spPr>
          <a:xfrm flipH="1">
            <a:off x="4457032" y="1606800"/>
            <a:ext cx="2197232" cy="672686"/>
          </a:xfrm>
          <a:prstGeom prst="straightConnector1">
            <a:avLst/>
          </a:prstGeom>
          <a:ln w="28575"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58183BB5-79BA-C790-DA45-6B48756B8D83}"/>
              </a:ext>
            </a:extLst>
          </p:cNvPr>
          <p:cNvSpPr txBox="1"/>
          <p:nvPr/>
        </p:nvSpPr>
        <p:spPr>
          <a:xfrm>
            <a:off x="6560987" y="150480"/>
            <a:ext cx="2337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0070C0"/>
                </a:solidFill>
              </a:rPr>
              <a:t>LOFAR Radio Telescope</a:t>
            </a:r>
          </a:p>
          <a:p>
            <a:endParaRPr lang="en-BE" dirty="0">
              <a:solidFill>
                <a:srgbClr val="0070C0"/>
              </a:solidFill>
            </a:endParaRPr>
          </a:p>
        </p:txBody>
      </p:sp>
      <p:pic>
        <p:nvPicPr>
          <p:cNvPr id="4114" name="Picture 18" descr="CMS Experiment at CERN's LHC | CMS Experiment">
            <a:extLst>
              <a:ext uri="{FF2B5EF4-FFF2-40B4-BE49-F238E27FC236}">
                <a16:creationId xmlns:a16="http://schemas.microsoft.com/office/drawing/2014/main" id="{769D85D5-96B0-9E7E-3519-CD918661E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203" y="2195971"/>
            <a:ext cx="1746250" cy="1168400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5F82A793-680B-2B33-1CE5-AC9AEA7F8CF9}"/>
              </a:ext>
            </a:extLst>
          </p:cNvPr>
          <p:cNvCxnSpPr>
            <a:cxnSpLocks/>
            <a:stCxn id="4114" idx="1"/>
          </p:cNvCxnSpPr>
          <p:nvPr/>
        </p:nvCxnSpPr>
        <p:spPr>
          <a:xfrm flipH="1" flipV="1">
            <a:off x="4513857" y="2355555"/>
            <a:ext cx="2770346" cy="424616"/>
          </a:xfrm>
          <a:prstGeom prst="straightConnector1">
            <a:avLst/>
          </a:prstGeom>
          <a:ln w="28575"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8658E8CB-F515-8A5E-8E10-9606EDCB716A}"/>
              </a:ext>
            </a:extLst>
          </p:cNvPr>
          <p:cNvSpPr txBox="1"/>
          <p:nvPr/>
        </p:nvSpPr>
        <p:spPr>
          <a:xfrm>
            <a:off x="7831923" y="1843985"/>
            <a:ext cx="1289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0070C0"/>
                </a:solidFill>
              </a:rPr>
              <a:t>CMS @ LHC</a:t>
            </a:r>
          </a:p>
          <a:p>
            <a:endParaRPr lang="en-BE" dirty="0">
              <a:solidFill>
                <a:srgbClr val="0070C0"/>
              </a:solidFill>
            </a:endParaRP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F0C15882-5E25-E1A7-22D8-782EBC8FEA96}"/>
              </a:ext>
            </a:extLst>
          </p:cNvPr>
          <p:cNvCxnSpPr>
            <a:cxnSpLocks/>
          </p:cNvCxnSpPr>
          <p:nvPr/>
        </p:nvCxnSpPr>
        <p:spPr>
          <a:xfrm flipV="1">
            <a:off x="3463219" y="5638805"/>
            <a:ext cx="1195867" cy="247589"/>
          </a:xfrm>
          <a:prstGeom prst="straightConnector1">
            <a:avLst/>
          </a:prstGeom>
          <a:ln w="28575"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0D1B95FA-46F9-722A-3CAB-31387676D0E1}"/>
              </a:ext>
            </a:extLst>
          </p:cNvPr>
          <p:cNvSpPr txBox="1"/>
          <p:nvPr/>
        </p:nvSpPr>
        <p:spPr>
          <a:xfrm>
            <a:off x="3517766" y="5945871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0070C0"/>
                </a:solidFill>
              </a:rPr>
              <a:t>IceCube </a:t>
            </a:r>
          </a:p>
          <a:p>
            <a:r>
              <a:rPr lang="en-BE" dirty="0">
                <a:solidFill>
                  <a:srgbClr val="0070C0"/>
                </a:solidFill>
              </a:rPr>
              <a:t>Neutrino </a:t>
            </a:r>
          </a:p>
          <a:p>
            <a:r>
              <a:rPr lang="en-BE" dirty="0">
                <a:solidFill>
                  <a:srgbClr val="0070C0"/>
                </a:solidFill>
              </a:rPr>
              <a:t>Observatory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55AAB7E-84F2-E688-50E5-A735D707A88A}"/>
              </a:ext>
            </a:extLst>
          </p:cNvPr>
          <p:cNvSpPr txBox="1"/>
          <p:nvPr/>
        </p:nvSpPr>
        <p:spPr>
          <a:xfrm>
            <a:off x="5479728" y="3987612"/>
            <a:ext cx="3257258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BE" sz="2000" dirty="0">
                <a:solidFill>
                  <a:srgbClr val="C00000"/>
                </a:solidFill>
              </a:rPr>
              <a:t>We are involved in a vast portfolio of running </a:t>
            </a:r>
          </a:p>
          <a:p>
            <a:pPr algn="ctr"/>
            <a:r>
              <a:rPr lang="en-BE" sz="2000" dirty="0">
                <a:solidFill>
                  <a:srgbClr val="C00000"/>
                </a:solidFill>
              </a:rPr>
              <a:t>research facilities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5488089-E2FA-CE37-122F-E6B1A2D28391}"/>
              </a:ext>
            </a:extLst>
          </p:cNvPr>
          <p:cNvSpPr txBox="1"/>
          <p:nvPr/>
        </p:nvSpPr>
        <p:spPr>
          <a:xfrm>
            <a:off x="10159882" y="8006810"/>
            <a:ext cx="1999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>
                <a:solidFill>
                  <a:srgbClr val="0070C0"/>
                </a:solidFill>
              </a:rPr>
              <a:t>Skaryan</a:t>
            </a:r>
          </a:p>
          <a:p>
            <a:r>
              <a:rPr lang="en-BE" dirty="0">
                <a:solidFill>
                  <a:srgbClr val="0070C0"/>
                </a:solidFill>
              </a:rPr>
              <a:t>Radio</a:t>
            </a:r>
          </a:p>
          <a:p>
            <a:r>
              <a:rPr lang="en-BE" dirty="0">
                <a:solidFill>
                  <a:srgbClr val="0070C0"/>
                </a:solidFill>
              </a:rPr>
              <a:t>Array</a:t>
            </a:r>
          </a:p>
        </p:txBody>
      </p:sp>
      <p:pic>
        <p:nvPicPr>
          <p:cNvPr id="4116" name="Picture 20" descr="ARA Construction | WIPAC - Wisconsin IceCube Particle Astrophysics Center">
            <a:extLst>
              <a:ext uri="{FF2B5EF4-FFF2-40B4-BE49-F238E27FC236}">
                <a16:creationId xmlns:a16="http://schemas.microsoft.com/office/drawing/2014/main" id="{3E2E7CF3-DA74-2D91-2D57-780B6C119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621" y="5475519"/>
            <a:ext cx="1809399" cy="1307214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6B7397ED-E69C-12E2-D91E-2EEA92258403}"/>
              </a:ext>
            </a:extLst>
          </p:cNvPr>
          <p:cNvSpPr txBox="1"/>
          <p:nvPr/>
        </p:nvSpPr>
        <p:spPr>
          <a:xfrm>
            <a:off x="7779903" y="5934670"/>
            <a:ext cx="10327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0070C0"/>
                </a:solidFill>
              </a:rPr>
              <a:t>Askaryan</a:t>
            </a:r>
          </a:p>
          <a:p>
            <a:r>
              <a:rPr lang="en-BE" dirty="0">
                <a:solidFill>
                  <a:srgbClr val="0070C0"/>
                </a:solidFill>
              </a:rPr>
              <a:t>Radio</a:t>
            </a:r>
          </a:p>
          <a:p>
            <a:r>
              <a:rPr lang="en-BE" dirty="0">
                <a:solidFill>
                  <a:srgbClr val="0070C0"/>
                </a:solidFill>
              </a:rPr>
              <a:t>Array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155B8590-3460-C646-C861-0ED39AA9FBBA}"/>
              </a:ext>
            </a:extLst>
          </p:cNvPr>
          <p:cNvCxnSpPr>
            <a:cxnSpLocks/>
          </p:cNvCxnSpPr>
          <p:nvPr/>
        </p:nvCxnSpPr>
        <p:spPr>
          <a:xfrm flipH="1" flipV="1">
            <a:off x="4837725" y="5638805"/>
            <a:ext cx="1098896" cy="361365"/>
          </a:xfrm>
          <a:prstGeom prst="straightConnector1">
            <a:avLst/>
          </a:prstGeom>
          <a:ln w="28575"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18" name="Picture 22" descr="Kagra Gallery « KAGRA Large-scale Cryogenic Graviationai wave Telescope  Project">
            <a:extLst>
              <a:ext uri="{FF2B5EF4-FFF2-40B4-BE49-F238E27FC236}">
                <a16:creationId xmlns:a16="http://schemas.microsoft.com/office/drawing/2014/main" id="{030886A3-6315-3B78-CA93-AB16408CD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86" y="2182859"/>
            <a:ext cx="1162722" cy="859790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6889E2D6-4B4B-7CD1-5F1E-C95AF31ACD02}"/>
              </a:ext>
            </a:extLst>
          </p:cNvPr>
          <p:cNvCxnSpPr>
            <a:cxnSpLocks/>
          </p:cNvCxnSpPr>
          <p:nvPr/>
        </p:nvCxnSpPr>
        <p:spPr>
          <a:xfrm flipV="1">
            <a:off x="1828800" y="2642055"/>
            <a:ext cx="5341856" cy="138116"/>
          </a:xfrm>
          <a:prstGeom prst="straightConnector1">
            <a:avLst/>
          </a:prstGeom>
          <a:ln w="28575"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20" name="Picture 24" descr="The IceCube Neutrino Observatory — Experimentelle Elementarteilchenphysik">
            <a:extLst>
              <a:ext uri="{FF2B5EF4-FFF2-40B4-BE49-F238E27FC236}">
                <a16:creationId xmlns:a16="http://schemas.microsoft.com/office/drawing/2014/main" id="{58D1FA2F-BDDA-222B-E4A6-26A74A105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582" y="5292393"/>
            <a:ext cx="1083379" cy="1484081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Slide Number Placeholder 77">
            <a:extLst>
              <a:ext uri="{FF2B5EF4-FFF2-40B4-BE49-F238E27FC236}">
                <a16:creationId xmlns:a16="http://schemas.microsoft.com/office/drawing/2014/main" id="{255ECD14-4804-6689-D061-C3DFD2CF7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1578" y="6474239"/>
            <a:ext cx="869480" cy="365125"/>
          </a:xfrm>
        </p:spPr>
        <p:txBody>
          <a:bodyPr/>
          <a:lstStyle/>
          <a:p>
            <a:fld id="{C662D044-6F0C-A44C-85FD-2657997C64D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000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9C44722-8441-A3E1-5C48-A7BA3250C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2251"/>
            <a:ext cx="9144000" cy="464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CECUBE-GEN2: THE NEXT GENERATION NEUTRINO OBSERVATORY IN ANTARCTICA">
            <a:extLst>
              <a:ext uri="{FF2B5EF4-FFF2-40B4-BE49-F238E27FC236}">
                <a16:creationId xmlns:a16="http://schemas.microsoft.com/office/drawing/2014/main" id="{1C597F8E-8115-085D-9C50-F2182DDF8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475519"/>
            <a:ext cx="1618487" cy="1284514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7803B28-4376-6829-373D-74F3F353D731}"/>
              </a:ext>
            </a:extLst>
          </p:cNvPr>
          <p:cNvCxnSpPr>
            <a:cxnSpLocks/>
          </p:cNvCxnSpPr>
          <p:nvPr/>
        </p:nvCxnSpPr>
        <p:spPr>
          <a:xfrm flipV="1">
            <a:off x="3463219" y="5638805"/>
            <a:ext cx="1195867" cy="247589"/>
          </a:xfrm>
          <a:prstGeom prst="straightConnector1">
            <a:avLst/>
          </a:prstGeom>
          <a:ln w="28575"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2" name="Picture 6" descr="Pierre Auger - Univerza v Novi Gorici">
            <a:extLst>
              <a:ext uri="{FF2B5EF4-FFF2-40B4-BE49-F238E27FC236}">
                <a16:creationId xmlns:a16="http://schemas.microsoft.com/office/drawing/2014/main" id="{43A20284-9B77-4372-971E-1E0946839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2" y="4215945"/>
            <a:ext cx="2242458" cy="1121229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E18EACB-6A6C-686E-6C2F-3DA4D62533BC}"/>
              </a:ext>
            </a:extLst>
          </p:cNvPr>
          <p:cNvCxnSpPr>
            <a:cxnSpLocks/>
            <a:stCxn id="4102" idx="3"/>
          </p:cNvCxnSpPr>
          <p:nvPr/>
        </p:nvCxnSpPr>
        <p:spPr>
          <a:xfrm flipV="1">
            <a:off x="2340430" y="4484919"/>
            <a:ext cx="511843" cy="291641"/>
          </a:xfrm>
          <a:prstGeom prst="straightConnector1">
            <a:avLst/>
          </a:prstGeom>
          <a:ln w="28575"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EE7A69D-9478-4995-E57A-434B76160CEB}"/>
              </a:ext>
            </a:extLst>
          </p:cNvPr>
          <p:cNvSpPr txBox="1"/>
          <p:nvPr/>
        </p:nvSpPr>
        <p:spPr>
          <a:xfrm>
            <a:off x="0" y="5404328"/>
            <a:ext cx="13548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0070C0"/>
                </a:solidFill>
              </a:rPr>
              <a:t>Pierre Auger</a:t>
            </a:r>
          </a:p>
          <a:p>
            <a:r>
              <a:rPr lang="en-BE" dirty="0">
                <a:solidFill>
                  <a:srgbClr val="0070C0"/>
                </a:solidFill>
              </a:rPr>
              <a:t>Cosmic Ray </a:t>
            </a:r>
          </a:p>
          <a:p>
            <a:r>
              <a:rPr lang="en-BE" dirty="0">
                <a:solidFill>
                  <a:srgbClr val="0070C0"/>
                </a:solidFill>
              </a:rPr>
              <a:t>Observatory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AA66816-83B1-6458-6283-4105813429A8}"/>
              </a:ext>
            </a:extLst>
          </p:cNvPr>
          <p:cNvCxnSpPr>
            <a:cxnSpLocks/>
          </p:cNvCxnSpPr>
          <p:nvPr/>
        </p:nvCxnSpPr>
        <p:spPr>
          <a:xfrm>
            <a:off x="2638043" y="1398016"/>
            <a:ext cx="1875814" cy="1105703"/>
          </a:xfrm>
          <a:prstGeom prst="straightConnector1">
            <a:avLst/>
          </a:prstGeom>
          <a:ln w="28575"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8" name="Picture 12" descr="Astrophysicists hunt rare particles in Greenland's ice | Polarjournal">
            <a:extLst>
              <a:ext uri="{FF2B5EF4-FFF2-40B4-BE49-F238E27FC236}">
                <a16:creationId xmlns:a16="http://schemas.microsoft.com/office/drawing/2014/main" id="{CF5A9D20-E84C-F6EB-D7CD-A04A13047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126" y="506279"/>
            <a:ext cx="1491521" cy="870054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F0B1FA7-6ACE-884F-AB68-DBCF08489931}"/>
              </a:ext>
            </a:extLst>
          </p:cNvPr>
          <p:cNvCxnSpPr>
            <a:cxnSpLocks/>
            <a:stCxn id="4108" idx="2"/>
          </p:cNvCxnSpPr>
          <p:nvPr/>
        </p:nvCxnSpPr>
        <p:spPr>
          <a:xfrm flipH="1">
            <a:off x="3529931" y="1376333"/>
            <a:ext cx="543956" cy="460934"/>
          </a:xfrm>
          <a:prstGeom prst="straightConnector1">
            <a:avLst/>
          </a:prstGeom>
          <a:ln w="28575"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ED499F0-BCB8-777E-8290-D515F61C56B0}"/>
              </a:ext>
            </a:extLst>
          </p:cNvPr>
          <p:cNvSpPr txBox="1"/>
          <p:nvPr/>
        </p:nvSpPr>
        <p:spPr>
          <a:xfrm>
            <a:off x="2167551" y="103524"/>
            <a:ext cx="2816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0070C0"/>
                </a:solidFill>
              </a:rPr>
              <a:t>Radio Neutrino Observatory</a:t>
            </a:r>
          </a:p>
          <a:p>
            <a:r>
              <a:rPr lang="en-BE" dirty="0">
                <a:solidFill>
                  <a:srgbClr val="0070C0"/>
                </a:solidFill>
              </a:rPr>
              <a:t>Greenland</a:t>
            </a:r>
          </a:p>
          <a:p>
            <a:endParaRPr lang="en-BE" dirty="0">
              <a:solidFill>
                <a:srgbClr val="0070C0"/>
              </a:solidFill>
            </a:endParaRPr>
          </a:p>
        </p:txBody>
      </p:sp>
      <p:pic>
        <p:nvPicPr>
          <p:cNvPr id="4110" name="Picture 14" descr="Neutrino oscillations Reactor antineutrino anomaly Possible explanations  SoLid @ BR2 Detector technology IBD identification SubM">
            <a:extLst>
              <a:ext uri="{FF2B5EF4-FFF2-40B4-BE49-F238E27FC236}">
                <a16:creationId xmlns:a16="http://schemas.microsoft.com/office/drawing/2014/main" id="{5F9E9D49-24AE-1BE5-1CD5-5B3F7FBD53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" t="13577" r="15357" b="9836"/>
          <a:stretch/>
        </p:blipFill>
        <p:spPr bwMode="auto">
          <a:xfrm>
            <a:off x="4965775" y="506279"/>
            <a:ext cx="1524491" cy="870054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31BF9D5-3928-D19D-D5A0-43DC5F666A08}"/>
              </a:ext>
            </a:extLst>
          </p:cNvPr>
          <p:cNvCxnSpPr>
            <a:cxnSpLocks/>
          </p:cNvCxnSpPr>
          <p:nvPr/>
        </p:nvCxnSpPr>
        <p:spPr>
          <a:xfrm flipH="1">
            <a:off x="4365171" y="1398016"/>
            <a:ext cx="824708" cy="881470"/>
          </a:xfrm>
          <a:prstGeom prst="straightConnector1">
            <a:avLst/>
          </a:prstGeom>
          <a:ln w="28575"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315E0AED-77DC-954C-50B6-7BDFC262D78A}"/>
              </a:ext>
            </a:extLst>
          </p:cNvPr>
          <p:cNvSpPr txBox="1"/>
          <p:nvPr/>
        </p:nvSpPr>
        <p:spPr>
          <a:xfrm>
            <a:off x="5055069" y="123153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0070C0"/>
                </a:solidFill>
              </a:rPr>
              <a:t>SoLid @ BR2</a:t>
            </a:r>
          </a:p>
          <a:p>
            <a:endParaRPr lang="en-BE" dirty="0">
              <a:solidFill>
                <a:srgbClr val="0070C0"/>
              </a:solidFill>
            </a:endParaRPr>
          </a:p>
        </p:txBody>
      </p:sp>
      <p:pic>
        <p:nvPicPr>
          <p:cNvPr id="4112" name="Picture 16" descr="Aerial Photo Lofar Lowfrequency Array Radio Stock Photo (Edit Now)  366045026 | Shutterstock">
            <a:extLst>
              <a:ext uri="{FF2B5EF4-FFF2-40B4-BE49-F238E27FC236}">
                <a16:creationId xmlns:a16="http://schemas.microsoft.com/office/drawing/2014/main" id="{CE85EAFE-8C79-3F39-9D25-05E5CF0460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5"/>
          <a:stretch/>
        </p:blipFill>
        <p:spPr bwMode="auto">
          <a:xfrm>
            <a:off x="6654264" y="506279"/>
            <a:ext cx="1679205" cy="1105703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5484DFB4-8263-A7CA-AD69-AADE775A8DCF}"/>
              </a:ext>
            </a:extLst>
          </p:cNvPr>
          <p:cNvCxnSpPr>
            <a:cxnSpLocks/>
          </p:cNvCxnSpPr>
          <p:nvPr/>
        </p:nvCxnSpPr>
        <p:spPr>
          <a:xfrm flipH="1">
            <a:off x="4457032" y="1606800"/>
            <a:ext cx="2197232" cy="672686"/>
          </a:xfrm>
          <a:prstGeom prst="straightConnector1">
            <a:avLst/>
          </a:prstGeom>
          <a:ln w="28575"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58183BB5-79BA-C790-DA45-6B48756B8D83}"/>
              </a:ext>
            </a:extLst>
          </p:cNvPr>
          <p:cNvSpPr txBox="1"/>
          <p:nvPr/>
        </p:nvSpPr>
        <p:spPr>
          <a:xfrm>
            <a:off x="6560987" y="150480"/>
            <a:ext cx="2337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0070C0"/>
                </a:solidFill>
              </a:rPr>
              <a:t>LOFAR Radio Telescope</a:t>
            </a:r>
          </a:p>
          <a:p>
            <a:endParaRPr lang="en-BE" dirty="0">
              <a:solidFill>
                <a:srgbClr val="0070C0"/>
              </a:solidFill>
            </a:endParaRPr>
          </a:p>
        </p:txBody>
      </p:sp>
      <p:pic>
        <p:nvPicPr>
          <p:cNvPr id="4114" name="Picture 18" descr="CMS Experiment at CERN's LHC | CMS Experiment">
            <a:extLst>
              <a:ext uri="{FF2B5EF4-FFF2-40B4-BE49-F238E27FC236}">
                <a16:creationId xmlns:a16="http://schemas.microsoft.com/office/drawing/2014/main" id="{769D85D5-96B0-9E7E-3519-CD918661E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203" y="2195971"/>
            <a:ext cx="1746250" cy="1168400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5F82A793-680B-2B33-1CE5-AC9AEA7F8CF9}"/>
              </a:ext>
            </a:extLst>
          </p:cNvPr>
          <p:cNvCxnSpPr>
            <a:cxnSpLocks/>
            <a:stCxn id="4114" idx="1"/>
          </p:cNvCxnSpPr>
          <p:nvPr/>
        </p:nvCxnSpPr>
        <p:spPr>
          <a:xfrm flipH="1" flipV="1">
            <a:off x="4513857" y="2355555"/>
            <a:ext cx="2770346" cy="424616"/>
          </a:xfrm>
          <a:prstGeom prst="straightConnector1">
            <a:avLst/>
          </a:prstGeom>
          <a:ln w="28575"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8658E8CB-F515-8A5E-8E10-9606EDCB716A}"/>
              </a:ext>
            </a:extLst>
          </p:cNvPr>
          <p:cNvSpPr txBox="1"/>
          <p:nvPr/>
        </p:nvSpPr>
        <p:spPr>
          <a:xfrm>
            <a:off x="7831923" y="1843985"/>
            <a:ext cx="1289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0070C0"/>
                </a:solidFill>
              </a:rPr>
              <a:t>CMS @ LHC</a:t>
            </a:r>
          </a:p>
          <a:p>
            <a:endParaRPr lang="en-BE" dirty="0">
              <a:solidFill>
                <a:srgbClr val="0070C0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EF91908-6757-D501-748E-1FB3C55847EF}"/>
              </a:ext>
            </a:extLst>
          </p:cNvPr>
          <p:cNvCxnSpPr>
            <a:cxnSpLocks/>
          </p:cNvCxnSpPr>
          <p:nvPr/>
        </p:nvCxnSpPr>
        <p:spPr>
          <a:xfrm flipH="1" flipV="1">
            <a:off x="13258417" y="2344480"/>
            <a:ext cx="1751908" cy="1404353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DFF2DB8-4265-C0D9-A05F-BAF9166FFF96}"/>
              </a:ext>
            </a:extLst>
          </p:cNvPr>
          <p:cNvCxnSpPr>
            <a:cxnSpLocks/>
          </p:cNvCxnSpPr>
          <p:nvPr/>
        </p:nvCxnSpPr>
        <p:spPr>
          <a:xfrm flipH="1" flipV="1">
            <a:off x="6137031" y="2716823"/>
            <a:ext cx="1787767" cy="142352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2" descr="News - Giant Radio Array for Neutrino Detection">
            <a:extLst>
              <a:ext uri="{FF2B5EF4-FFF2-40B4-BE49-F238E27FC236}">
                <a16:creationId xmlns:a16="http://schemas.microsoft.com/office/drawing/2014/main" id="{2A2677F2-AB47-B427-4295-58BB5DFD1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115" y="3511881"/>
            <a:ext cx="946371" cy="946371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Status of the milliQan Experiment">
            <a:extLst>
              <a:ext uri="{FF2B5EF4-FFF2-40B4-BE49-F238E27FC236}">
                <a16:creationId xmlns:a16="http://schemas.microsoft.com/office/drawing/2014/main" id="{DCD68A87-8C6C-2EC9-3183-4974D7FBC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34" y="1808308"/>
            <a:ext cx="1876380" cy="570272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BFC0EB2-961E-8CB1-2EB6-63233936C85C}"/>
              </a:ext>
            </a:extLst>
          </p:cNvPr>
          <p:cNvCxnSpPr>
            <a:cxnSpLocks/>
          </p:cNvCxnSpPr>
          <p:nvPr/>
        </p:nvCxnSpPr>
        <p:spPr>
          <a:xfrm flipH="1">
            <a:off x="4531421" y="2228042"/>
            <a:ext cx="802013" cy="9865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Picture 10" descr="LIGO Lab | Caltech | MIT">
            <a:extLst>
              <a:ext uri="{FF2B5EF4-FFF2-40B4-BE49-F238E27FC236}">
                <a16:creationId xmlns:a16="http://schemas.microsoft.com/office/drawing/2014/main" id="{8CB986AC-131D-9C70-F5EB-27FE9FF0FB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05"/>
          <a:stretch/>
        </p:blipFill>
        <p:spPr bwMode="auto">
          <a:xfrm>
            <a:off x="138363" y="1354585"/>
            <a:ext cx="1495068" cy="784911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Virgo Joins LIGO in Detection of Gravitational Waves">
            <a:extLst>
              <a:ext uri="{FF2B5EF4-FFF2-40B4-BE49-F238E27FC236}">
                <a16:creationId xmlns:a16="http://schemas.microsoft.com/office/drawing/2014/main" id="{32ED8D30-EC0B-F309-9519-7C5DA8856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157" y="992396"/>
            <a:ext cx="1404501" cy="784911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D596CA5-011A-0946-CE16-746AD2EEAFE1}"/>
              </a:ext>
            </a:extLst>
          </p:cNvPr>
          <p:cNvCxnSpPr>
            <a:cxnSpLocks/>
          </p:cNvCxnSpPr>
          <p:nvPr/>
        </p:nvCxnSpPr>
        <p:spPr>
          <a:xfrm flipH="1" flipV="1">
            <a:off x="4531421" y="2394593"/>
            <a:ext cx="2752782" cy="436533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FBBDCBC-FE4E-2BB5-A1F8-9254D33EFB3D}"/>
              </a:ext>
            </a:extLst>
          </p:cNvPr>
          <p:cNvCxnSpPr>
            <a:cxnSpLocks/>
          </p:cNvCxnSpPr>
          <p:nvPr/>
        </p:nvCxnSpPr>
        <p:spPr>
          <a:xfrm flipV="1">
            <a:off x="3466155" y="5668117"/>
            <a:ext cx="1195867" cy="24758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EFBEDC8-FB73-2E57-EF52-9E72FB61586F}"/>
              </a:ext>
            </a:extLst>
          </p:cNvPr>
          <p:cNvSpPr txBox="1"/>
          <p:nvPr/>
        </p:nvSpPr>
        <p:spPr>
          <a:xfrm rot="518203">
            <a:off x="6364906" y="2687318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400" dirty="0">
                <a:solidFill>
                  <a:srgbClr val="C00000"/>
                </a:solidFill>
              </a:rPr>
              <a:t>HL-LHC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D572DF5-9100-9908-D1DF-75E4D6888776}"/>
              </a:ext>
            </a:extLst>
          </p:cNvPr>
          <p:cNvSpPr txBox="1"/>
          <p:nvPr/>
        </p:nvSpPr>
        <p:spPr>
          <a:xfrm rot="20935052">
            <a:off x="3997682" y="5696855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400" dirty="0">
                <a:solidFill>
                  <a:srgbClr val="C00000"/>
                </a:solidFill>
              </a:rPr>
              <a:t>Gen2</a:t>
            </a:r>
          </a:p>
        </p:txBody>
      </p:sp>
      <p:pic>
        <p:nvPicPr>
          <p:cNvPr id="42" name="Picture 20" descr="ARA Construction | WIPAC - Wisconsin IceCube Particle Astrophysics Center">
            <a:extLst>
              <a:ext uri="{FF2B5EF4-FFF2-40B4-BE49-F238E27FC236}">
                <a16:creationId xmlns:a16="http://schemas.microsoft.com/office/drawing/2014/main" id="{7D49D169-4F74-1407-48F4-3DDD6317C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621" y="5475519"/>
            <a:ext cx="1809399" cy="1307214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925AEB1-692B-AA9D-FFA4-D50C7F26E8C0}"/>
              </a:ext>
            </a:extLst>
          </p:cNvPr>
          <p:cNvSpPr txBox="1"/>
          <p:nvPr/>
        </p:nvSpPr>
        <p:spPr>
          <a:xfrm>
            <a:off x="7779903" y="5934670"/>
            <a:ext cx="10327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0070C0"/>
                </a:solidFill>
              </a:rPr>
              <a:t>Askaryan</a:t>
            </a:r>
          </a:p>
          <a:p>
            <a:r>
              <a:rPr lang="en-BE" dirty="0">
                <a:solidFill>
                  <a:srgbClr val="0070C0"/>
                </a:solidFill>
              </a:rPr>
              <a:t>Radio</a:t>
            </a:r>
          </a:p>
          <a:p>
            <a:r>
              <a:rPr lang="en-BE" dirty="0">
                <a:solidFill>
                  <a:srgbClr val="0070C0"/>
                </a:solidFill>
              </a:rPr>
              <a:t>Array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BA6EBCF-6E47-F3FD-C967-F0EC787D6A0F}"/>
              </a:ext>
            </a:extLst>
          </p:cNvPr>
          <p:cNvCxnSpPr>
            <a:cxnSpLocks/>
          </p:cNvCxnSpPr>
          <p:nvPr/>
        </p:nvCxnSpPr>
        <p:spPr>
          <a:xfrm flipH="1" flipV="1">
            <a:off x="4837725" y="5638805"/>
            <a:ext cx="1098896" cy="361365"/>
          </a:xfrm>
          <a:prstGeom prst="straightConnector1">
            <a:avLst/>
          </a:prstGeom>
          <a:ln w="28575"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C8B466C-4172-51D4-8FA9-6919FD3A151B}"/>
              </a:ext>
            </a:extLst>
          </p:cNvPr>
          <p:cNvCxnSpPr>
            <a:cxnSpLocks/>
          </p:cNvCxnSpPr>
          <p:nvPr/>
        </p:nvCxnSpPr>
        <p:spPr>
          <a:xfrm flipH="1" flipV="1">
            <a:off x="7151900" y="4303982"/>
            <a:ext cx="772898" cy="780027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" descr="Square Kilometre Array">
            <a:extLst>
              <a:ext uri="{FF2B5EF4-FFF2-40B4-BE49-F238E27FC236}">
                <a16:creationId xmlns:a16="http://schemas.microsoft.com/office/drawing/2014/main" id="{FE49AFA5-4891-65C2-A695-748F7825C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776559"/>
            <a:ext cx="1678542" cy="1187219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3FC0111-697A-D674-267C-7D10ED86A7AA}"/>
              </a:ext>
            </a:extLst>
          </p:cNvPr>
          <p:cNvCxnSpPr>
            <a:cxnSpLocks/>
          </p:cNvCxnSpPr>
          <p:nvPr/>
        </p:nvCxnSpPr>
        <p:spPr>
          <a:xfrm flipH="1" flipV="1">
            <a:off x="4513857" y="2387954"/>
            <a:ext cx="916593" cy="207516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Picture 8" descr="LogoDesign &lt; FCC &lt; TWiki">
            <a:extLst>
              <a:ext uri="{FF2B5EF4-FFF2-40B4-BE49-F238E27FC236}">
                <a16:creationId xmlns:a16="http://schemas.microsoft.com/office/drawing/2014/main" id="{40E548B7-AC78-FA8D-E867-B1E721AC96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r="14270" b="58950"/>
          <a:stretch/>
        </p:blipFill>
        <p:spPr bwMode="auto">
          <a:xfrm>
            <a:off x="4752347" y="3809173"/>
            <a:ext cx="2180208" cy="843942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82A2BA5-58E0-3E0A-A50F-E2378E2665F7}"/>
              </a:ext>
            </a:extLst>
          </p:cNvPr>
          <p:cNvCxnSpPr>
            <a:cxnSpLocks/>
          </p:cNvCxnSpPr>
          <p:nvPr/>
        </p:nvCxnSpPr>
        <p:spPr>
          <a:xfrm flipH="1">
            <a:off x="4728698" y="4907823"/>
            <a:ext cx="366033" cy="684225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Picture 4" descr="RADAR ECHO TELESCOPE">
            <a:extLst>
              <a:ext uri="{FF2B5EF4-FFF2-40B4-BE49-F238E27FC236}">
                <a16:creationId xmlns:a16="http://schemas.microsoft.com/office/drawing/2014/main" id="{1B8A4934-1352-0F7B-1369-10B9C4AEB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82" y="4774346"/>
            <a:ext cx="3175000" cy="35560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</p:pic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A32D68D-CB0E-2B6B-7C69-C284C7F7ACA8}"/>
              </a:ext>
            </a:extLst>
          </p:cNvPr>
          <p:cNvCxnSpPr>
            <a:cxnSpLocks/>
          </p:cNvCxnSpPr>
          <p:nvPr/>
        </p:nvCxnSpPr>
        <p:spPr>
          <a:xfrm>
            <a:off x="1652271" y="1936572"/>
            <a:ext cx="573767" cy="454033"/>
          </a:xfrm>
          <a:prstGeom prst="straightConnector1">
            <a:avLst/>
          </a:prstGeom>
          <a:ln w="28575"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" name="Picture 22" descr="Kagra Gallery « KAGRA Large-scale Cryogenic Graviationai wave Telescope  Project">
            <a:extLst>
              <a:ext uri="{FF2B5EF4-FFF2-40B4-BE49-F238E27FC236}">
                <a16:creationId xmlns:a16="http://schemas.microsoft.com/office/drawing/2014/main" id="{9EC2A56B-59EB-A56F-ADB9-EC9731371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86" y="2182859"/>
            <a:ext cx="1162722" cy="859790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F41FF724-EBC6-4D19-C359-C014420F7A86}"/>
              </a:ext>
            </a:extLst>
          </p:cNvPr>
          <p:cNvCxnSpPr>
            <a:cxnSpLocks/>
          </p:cNvCxnSpPr>
          <p:nvPr/>
        </p:nvCxnSpPr>
        <p:spPr>
          <a:xfrm flipV="1">
            <a:off x="1828800" y="2642055"/>
            <a:ext cx="5341856" cy="150198"/>
          </a:xfrm>
          <a:prstGeom prst="straightConnector1">
            <a:avLst/>
          </a:prstGeom>
          <a:ln w="28575"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Picture 6" descr="Einstein Telescope Logo Digital Art by Nikki Sandler">
            <a:extLst>
              <a:ext uri="{FF2B5EF4-FFF2-40B4-BE49-F238E27FC236}">
                <a16:creationId xmlns:a16="http://schemas.microsoft.com/office/drawing/2014/main" id="{1571A022-E14C-A1AD-70A0-DA0FB1D5E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53" y="2348356"/>
            <a:ext cx="1315428" cy="1646668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80A116AC-2CA7-B663-F183-D89AF6F3E71C}"/>
              </a:ext>
            </a:extLst>
          </p:cNvPr>
          <p:cNvSpPr txBox="1"/>
          <p:nvPr/>
        </p:nvSpPr>
        <p:spPr>
          <a:xfrm>
            <a:off x="3529931" y="3058327"/>
            <a:ext cx="315022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C00000"/>
                </a:solidFill>
              </a:rPr>
              <a:t>… and we prepare for new ones</a:t>
            </a:r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BBC0FBEC-FA77-E380-CB3C-311EBF0BA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431" y="3142330"/>
            <a:ext cx="1596723" cy="846263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EDFEAE68-DBDE-DDA0-AB11-622D364BB149}"/>
              </a:ext>
            </a:extLst>
          </p:cNvPr>
          <p:cNvCxnSpPr>
            <a:cxnSpLocks/>
          </p:cNvCxnSpPr>
          <p:nvPr/>
        </p:nvCxnSpPr>
        <p:spPr>
          <a:xfrm flipV="1">
            <a:off x="1625393" y="2344480"/>
            <a:ext cx="2831639" cy="672006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526B76B-E132-3596-1B8C-790759876790}"/>
              </a:ext>
            </a:extLst>
          </p:cNvPr>
          <p:cNvSpPr txBox="1"/>
          <p:nvPr/>
        </p:nvSpPr>
        <p:spPr>
          <a:xfrm>
            <a:off x="2076899" y="3718353"/>
            <a:ext cx="1249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ETpathfinder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6E441C9-0828-8C7B-AEA8-B4088F6EA47D}"/>
              </a:ext>
            </a:extLst>
          </p:cNvPr>
          <p:cNvSpPr txBox="1"/>
          <p:nvPr/>
        </p:nvSpPr>
        <p:spPr>
          <a:xfrm>
            <a:off x="0" y="379098"/>
            <a:ext cx="20836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0070C0"/>
                </a:solidFill>
              </a:rPr>
              <a:t>LIGO/VIRGO/KAGRA</a:t>
            </a:r>
          </a:p>
          <a:p>
            <a:r>
              <a:rPr lang="en-BE" dirty="0">
                <a:solidFill>
                  <a:srgbClr val="0070C0"/>
                </a:solidFill>
              </a:rPr>
              <a:t>Gravitational Wave</a:t>
            </a:r>
          </a:p>
          <a:p>
            <a:r>
              <a:rPr lang="en-BE" dirty="0">
                <a:solidFill>
                  <a:srgbClr val="0070C0"/>
                </a:solidFill>
              </a:rPr>
              <a:t>Interferometers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EDBACC3-CA87-BD8B-15F5-7B026B095BA4}"/>
              </a:ext>
            </a:extLst>
          </p:cNvPr>
          <p:cNvSpPr txBox="1"/>
          <p:nvPr/>
        </p:nvSpPr>
        <p:spPr>
          <a:xfrm>
            <a:off x="3517766" y="5945871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0070C0"/>
                </a:solidFill>
              </a:rPr>
              <a:t>IceCube </a:t>
            </a:r>
          </a:p>
          <a:p>
            <a:r>
              <a:rPr lang="en-BE" dirty="0">
                <a:solidFill>
                  <a:srgbClr val="0070C0"/>
                </a:solidFill>
              </a:rPr>
              <a:t>Neutrino </a:t>
            </a:r>
          </a:p>
          <a:p>
            <a:r>
              <a:rPr lang="en-BE" dirty="0">
                <a:solidFill>
                  <a:srgbClr val="0070C0"/>
                </a:solidFill>
              </a:rPr>
              <a:t>Observatory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6EDCF3D-46A6-9875-F4F6-DD851AAF3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520" y="6480742"/>
            <a:ext cx="869480" cy="365125"/>
          </a:xfrm>
        </p:spPr>
        <p:txBody>
          <a:bodyPr/>
          <a:lstStyle/>
          <a:p>
            <a:fld id="{C662D044-6F0C-A44C-85FD-2657997C64D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773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16629" y="77748"/>
            <a:ext cx="8915602" cy="67154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000090"/>
                </a:solidFill>
              </a:rPr>
              <a:t>                                  </a:t>
            </a:r>
          </a:p>
          <a:p>
            <a:pPr algn="ctr"/>
            <a:r>
              <a:rPr lang="en-US" sz="3200" b="1" dirty="0">
                <a:solidFill>
                  <a:srgbClr val="000090"/>
                </a:solidFill>
              </a:rPr>
              <a:t>							    	   </a:t>
            </a:r>
            <a:r>
              <a:rPr lang="en-US" sz="2400" b="1" dirty="0">
                <a:solidFill>
                  <a:srgbClr val="000090"/>
                </a:solidFill>
              </a:rPr>
              <a:t>High-Energy Physics – </a:t>
            </a:r>
            <a:r>
              <a:rPr lang="en-US" sz="2400" b="1" dirty="0">
                <a:solidFill>
                  <a:srgbClr val="FF0000"/>
                </a:solidFill>
              </a:rPr>
              <a:t>pre-HEP@VUB</a:t>
            </a:r>
            <a:r>
              <a:rPr lang="en-US" sz="2400" b="1" dirty="0">
                <a:solidFill>
                  <a:srgbClr val="000090"/>
                </a:solidFill>
              </a:rPr>
              <a:t> </a:t>
            </a:r>
            <a:endParaRPr lang="en-US" sz="3200" b="1" dirty="0">
              <a:solidFill>
                <a:srgbClr val="000090"/>
              </a:solidFill>
            </a:endParaRP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																	&lt;2010</a:t>
            </a: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400" b="1" dirty="0">
              <a:solidFill>
                <a:srgbClr val="000000"/>
              </a:solidFill>
            </a:endParaRPr>
          </a:p>
          <a:p>
            <a:pPr algn="ctr"/>
            <a:endParaRPr lang="en-US" sz="1400" b="1" dirty="0">
              <a:solidFill>
                <a:srgbClr val="000000"/>
              </a:solidFill>
            </a:endParaRPr>
          </a:p>
          <a:p>
            <a:pPr algn="ctr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5389" y="1356363"/>
            <a:ext cx="1917896" cy="43396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Arial Rounded MT Bold"/>
              <a:cs typeface="Arial Rounded MT Bold"/>
            </a:endParaRPr>
          </a:p>
          <a:p>
            <a:pPr algn="ctr"/>
            <a:r>
              <a:rPr lang="en-US" dirty="0">
                <a:latin typeface="Arial Rounded MT Bold"/>
                <a:cs typeface="Arial Rounded MT Bold"/>
              </a:rPr>
              <a:t>Theoretical physics </a:t>
            </a:r>
          </a:p>
          <a:p>
            <a:pPr algn="ctr"/>
            <a:endParaRPr lang="en-US" dirty="0">
              <a:latin typeface="Arial Rounded MT Bold"/>
              <a:cs typeface="Arial Rounded MT Bold"/>
            </a:endParaRPr>
          </a:p>
          <a:p>
            <a:pPr marL="90488" indent="-90488">
              <a:buFont typeface="Arial"/>
              <a:buChar char="•"/>
            </a:pPr>
            <a:r>
              <a:rPr lang="en-US" sz="1200" dirty="0">
                <a:latin typeface="Arial Rounded MT Bold"/>
                <a:cs typeface="Arial Rounded MT Bold"/>
              </a:rPr>
              <a:t>string theory</a:t>
            </a:r>
          </a:p>
          <a:p>
            <a:endParaRPr lang="en-US" sz="1200" dirty="0">
              <a:latin typeface="Arial Rounded MT Bold"/>
              <a:cs typeface="Arial Rounded MT Bold"/>
            </a:endParaRPr>
          </a:p>
          <a:p>
            <a:pPr algn="ctr"/>
            <a:endParaRPr lang="en-US" sz="1400" dirty="0">
              <a:latin typeface="Arial Rounded MT Bold"/>
              <a:cs typeface="Arial Rounded MT Bold"/>
            </a:endParaRPr>
          </a:p>
          <a:p>
            <a:r>
              <a:rPr lang="en-US" sz="1200" dirty="0">
                <a:latin typeface="Arial Rounded MT Bold"/>
                <a:cs typeface="Arial Rounded MT Bold"/>
              </a:rPr>
              <a:t>Prof. B. Craps</a:t>
            </a:r>
          </a:p>
          <a:p>
            <a:r>
              <a:rPr lang="en-US" sz="1200" dirty="0">
                <a:latin typeface="Arial Rounded MT Bold"/>
                <a:cs typeface="Arial Rounded MT Bold"/>
              </a:rPr>
              <a:t>Prof. A. </a:t>
            </a:r>
            <a:r>
              <a:rPr lang="en-US" sz="1200" dirty="0" err="1">
                <a:latin typeface="Arial Rounded MT Bold"/>
                <a:cs typeface="Arial Rounded MT Bold"/>
              </a:rPr>
              <a:t>Sevrin</a:t>
            </a:r>
            <a:endParaRPr lang="en-US" sz="1200" dirty="0">
              <a:latin typeface="Arial Rounded MT Bold"/>
              <a:cs typeface="Arial Rounded MT Bold"/>
            </a:endParaRPr>
          </a:p>
          <a:p>
            <a:endParaRPr lang="en-US" sz="1200" dirty="0">
              <a:latin typeface="Arial Rounded MT Bold"/>
              <a:cs typeface="Arial Rounded MT Bold"/>
            </a:endParaRPr>
          </a:p>
          <a:p>
            <a:endParaRPr lang="en-US" sz="1200" dirty="0">
              <a:latin typeface="Arial Rounded MT Bold"/>
              <a:cs typeface="Arial Rounded MT Bold"/>
            </a:endParaRPr>
          </a:p>
          <a:p>
            <a:endParaRPr lang="en-US" sz="1100" dirty="0">
              <a:latin typeface="Arial Rounded MT Bold"/>
              <a:cs typeface="Arial Rounded MT Bold"/>
            </a:endParaRPr>
          </a:p>
          <a:p>
            <a:endParaRPr lang="en-US" sz="1000" dirty="0">
              <a:latin typeface="Arial Rounded MT Bold"/>
              <a:cs typeface="Arial Rounded MT Bold"/>
            </a:endParaRPr>
          </a:p>
          <a:p>
            <a:endParaRPr lang="en-US" sz="1200" dirty="0">
              <a:latin typeface="Arial Rounded MT Bold"/>
              <a:cs typeface="Arial Rounded MT Bold"/>
            </a:endParaRPr>
          </a:p>
          <a:p>
            <a:endParaRPr lang="en-US" sz="1100" dirty="0">
              <a:latin typeface="Arial Rounded MT Bold"/>
              <a:cs typeface="Arial Rounded MT Bold"/>
            </a:endParaRPr>
          </a:p>
          <a:p>
            <a:endParaRPr lang="en-US" sz="1100" dirty="0">
              <a:latin typeface="Arial Rounded MT Bold"/>
              <a:cs typeface="Arial Rounded MT Bold"/>
            </a:endParaRPr>
          </a:p>
          <a:p>
            <a:endParaRPr lang="en-US" sz="1100" dirty="0">
              <a:latin typeface="Arial Rounded MT Bold"/>
              <a:cs typeface="Arial Rounded MT Bold"/>
            </a:endParaRPr>
          </a:p>
          <a:p>
            <a:pPr algn="ctr"/>
            <a:endParaRPr lang="en-US" sz="1200" dirty="0">
              <a:latin typeface="Arial Rounded MT Bold"/>
              <a:cs typeface="Arial Rounded MT Bold"/>
            </a:endParaRPr>
          </a:p>
          <a:p>
            <a:pPr algn="ctr"/>
            <a:endParaRPr lang="en-US" sz="1400" dirty="0">
              <a:latin typeface="Arial Rounded MT Bold"/>
              <a:cs typeface="Arial Rounded MT Bold"/>
            </a:endParaRPr>
          </a:p>
          <a:p>
            <a:pPr algn="ctr"/>
            <a:endParaRPr lang="en-US" sz="1100" dirty="0">
              <a:latin typeface="Arial Rounded MT Bold"/>
              <a:cs typeface="Arial Rounded MT Bold"/>
            </a:endParaRPr>
          </a:p>
          <a:p>
            <a:pPr algn="ctr"/>
            <a:endParaRPr lang="en-US" sz="1200" dirty="0">
              <a:latin typeface="Arial Rounded MT Bold"/>
              <a:cs typeface="Arial Rounded MT Bol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40516" y="1356363"/>
            <a:ext cx="1996316" cy="43473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Arial Rounded MT Bold"/>
              <a:cs typeface="Arial Rounded MT Bold"/>
            </a:endParaRPr>
          </a:p>
          <a:p>
            <a:pPr algn="ctr"/>
            <a:r>
              <a:rPr lang="en-US" dirty="0">
                <a:latin typeface="Arial Rounded MT Bold"/>
                <a:cs typeface="Arial Rounded MT Bold"/>
              </a:rPr>
              <a:t>Particle physics experiments</a:t>
            </a:r>
          </a:p>
          <a:p>
            <a:pPr algn="ctr"/>
            <a:r>
              <a:rPr lang="en-US" dirty="0">
                <a:latin typeface="Arial Rounded MT Bold"/>
                <a:cs typeface="Arial Rounded MT Bold"/>
              </a:rPr>
              <a:t> </a:t>
            </a:r>
          </a:p>
          <a:p>
            <a:pPr marL="90488" indent="-90488">
              <a:buFont typeface="Arial"/>
              <a:buChar char="•"/>
            </a:pPr>
            <a:r>
              <a:rPr lang="en-US" sz="1200" dirty="0">
                <a:latin typeface="Arial Rounded MT Bold"/>
                <a:cs typeface="Arial Rounded MT Bold"/>
              </a:rPr>
              <a:t>high-energy colliders</a:t>
            </a:r>
          </a:p>
          <a:p>
            <a:endParaRPr lang="en-US" sz="1200" dirty="0">
              <a:latin typeface="Arial Rounded MT Bold"/>
              <a:cs typeface="Arial Rounded MT Bold"/>
            </a:endParaRPr>
          </a:p>
          <a:p>
            <a:pPr algn="ctr"/>
            <a:endParaRPr lang="en-US" sz="1400" dirty="0">
              <a:latin typeface="Arial Rounded MT Bold"/>
              <a:cs typeface="Arial Rounded MT Bold"/>
            </a:endParaRPr>
          </a:p>
          <a:p>
            <a:r>
              <a:rPr lang="en-US" sz="1200" dirty="0">
                <a:latin typeface="Arial Rounded MT Bold"/>
                <a:cs typeface="Arial Rounded MT Bold"/>
              </a:rPr>
              <a:t>Prof. J. </a:t>
            </a:r>
            <a:r>
              <a:rPr lang="en-US" sz="1200" dirty="0" err="1">
                <a:latin typeface="Arial Rounded MT Bold"/>
                <a:cs typeface="Arial Rounded MT Bold"/>
              </a:rPr>
              <a:t>D’Hondt</a:t>
            </a:r>
            <a:endParaRPr lang="en-US" sz="1200" dirty="0">
              <a:latin typeface="Arial Rounded MT Bold"/>
              <a:cs typeface="Arial Rounded MT Bold"/>
            </a:endParaRPr>
          </a:p>
          <a:p>
            <a:endParaRPr lang="en-US" sz="1200" dirty="0">
              <a:latin typeface="Arial Rounded MT Bold"/>
              <a:cs typeface="Arial Rounded MT Bold"/>
            </a:endParaRPr>
          </a:p>
          <a:p>
            <a:r>
              <a:rPr lang="en-US" sz="1200" dirty="0">
                <a:latin typeface="Arial Rounded MT Bold"/>
                <a:cs typeface="Arial Rounded MT Bold"/>
              </a:rPr>
              <a:t>Ending FWO positions:</a:t>
            </a:r>
          </a:p>
          <a:p>
            <a:r>
              <a:rPr lang="en-US" sz="1200" dirty="0">
                <a:latin typeface="Arial Rounded MT Bold"/>
                <a:cs typeface="Arial Rounded MT Bold"/>
              </a:rPr>
              <a:t>Prof. R. </a:t>
            </a:r>
            <a:r>
              <a:rPr lang="en-US" sz="1200" dirty="0" err="1">
                <a:latin typeface="Arial Rounded MT Bold"/>
                <a:cs typeface="Arial Rounded MT Bold"/>
              </a:rPr>
              <a:t>Roosen</a:t>
            </a:r>
            <a:endParaRPr lang="en-US" sz="1200" dirty="0">
              <a:latin typeface="Arial Rounded MT Bold"/>
              <a:cs typeface="Arial Rounded MT Bold"/>
            </a:endParaRPr>
          </a:p>
          <a:p>
            <a:r>
              <a:rPr lang="en-US" sz="1200" dirty="0">
                <a:latin typeface="Arial Rounded MT Bold"/>
                <a:cs typeface="Arial Rounded MT Bold"/>
              </a:rPr>
              <a:t>Prof. W. Van </a:t>
            </a:r>
            <a:r>
              <a:rPr lang="en-US" sz="1200" dirty="0" err="1">
                <a:latin typeface="Arial Rounded MT Bold"/>
                <a:cs typeface="Arial Rounded MT Bold"/>
              </a:rPr>
              <a:t>Doninck</a:t>
            </a:r>
            <a:endParaRPr lang="en-US" sz="1200" dirty="0">
              <a:latin typeface="Arial Rounded MT Bold"/>
              <a:cs typeface="Arial Rounded MT Bold"/>
            </a:endParaRPr>
          </a:p>
          <a:p>
            <a:endParaRPr lang="en-US" sz="1000" dirty="0">
              <a:latin typeface="Arial Rounded MT Bold"/>
              <a:cs typeface="Arial Rounded MT Bold"/>
            </a:endParaRPr>
          </a:p>
          <a:p>
            <a:endParaRPr lang="en-US" sz="1200" dirty="0">
              <a:latin typeface="Arial Rounded MT Bold"/>
              <a:cs typeface="Arial Rounded MT Bold"/>
            </a:endParaRPr>
          </a:p>
          <a:p>
            <a:r>
              <a:rPr lang="en-US" sz="1200" dirty="0">
                <a:latin typeface="Arial Rounded MT Bold"/>
                <a:cs typeface="Arial Rounded MT Bold"/>
              </a:rPr>
              <a:t>Active emeriti:</a:t>
            </a:r>
          </a:p>
          <a:p>
            <a:r>
              <a:rPr lang="en-US" sz="1100" dirty="0">
                <a:latin typeface="Arial Rounded MT Bold"/>
                <a:cs typeface="Arial Rounded MT Bold"/>
              </a:rPr>
              <a:t>Prof. S. Tavernier</a:t>
            </a:r>
          </a:p>
          <a:p>
            <a:endParaRPr lang="en-US" sz="1050" dirty="0">
              <a:latin typeface="Arial Rounded MT Bold"/>
              <a:cs typeface="Arial Rounded MT Bold"/>
            </a:endParaRPr>
          </a:p>
          <a:p>
            <a:pPr algn="ctr"/>
            <a:endParaRPr lang="en-US" dirty="0">
              <a:latin typeface="Arial Rounded MT Bold"/>
              <a:cs typeface="Arial Rounded MT Bold"/>
            </a:endParaRPr>
          </a:p>
          <a:p>
            <a:pPr algn="ctr"/>
            <a:endParaRPr lang="en-US" sz="2100" dirty="0">
              <a:latin typeface="Arial Rounded MT Bold"/>
              <a:cs typeface="Arial Rounded MT Bold"/>
            </a:endParaRPr>
          </a:p>
          <a:p>
            <a:pPr algn="ctr"/>
            <a:endParaRPr lang="en-US" sz="1200" dirty="0">
              <a:latin typeface="Arial Rounded MT Bold"/>
              <a:cs typeface="Arial Rounded MT Bol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45981" y="1356363"/>
            <a:ext cx="1917896" cy="43396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Arial Rounded MT Bold"/>
              <a:cs typeface="Arial Rounded MT Bold"/>
            </a:endParaRPr>
          </a:p>
          <a:p>
            <a:pPr algn="ctr"/>
            <a:r>
              <a:rPr lang="en-US" dirty="0" err="1">
                <a:latin typeface="Arial Rounded MT Bold"/>
                <a:cs typeface="Arial Rounded MT Bold"/>
              </a:rPr>
              <a:t>Astro</a:t>
            </a:r>
            <a:r>
              <a:rPr lang="en-US" dirty="0">
                <a:latin typeface="Arial Rounded MT Bold"/>
                <a:cs typeface="Arial Rounded MT Bold"/>
              </a:rPr>
              <a:t>-particle physics</a:t>
            </a:r>
          </a:p>
          <a:p>
            <a:pPr algn="ctr"/>
            <a:endParaRPr lang="en-US" dirty="0">
              <a:latin typeface="Arial Rounded MT Bold"/>
              <a:cs typeface="Arial Rounded MT Bold"/>
            </a:endParaRPr>
          </a:p>
          <a:p>
            <a:pPr marL="90488" indent="-90488">
              <a:buFont typeface="Arial"/>
              <a:buChar char="•"/>
            </a:pPr>
            <a:r>
              <a:rPr lang="en-US" sz="1200" dirty="0">
                <a:latin typeface="Arial Rounded MT Bold"/>
                <a:cs typeface="Arial Rounded MT Bold"/>
              </a:rPr>
              <a:t>neutrino telescope</a:t>
            </a:r>
          </a:p>
          <a:p>
            <a:endParaRPr lang="en-US" sz="1200" dirty="0">
              <a:latin typeface="Arial Rounded MT Bold"/>
              <a:cs typeface="Arial Rounded MT Bold"/>
            </a:endParaRPr>
          </a:p>
          <a:p>
            <a:pPr algn="ctr"/>
            <a:endParaRPr lang="en-US" sz="1400" dirty="0">
              <a:latin typeface="Arial Rounded MT Bold"/>
              <a:cs typeface="Arial Rounded MT Bold"/>
            </a:endParaRPr>
          </a:p>
          <a:p>
            <a:r>
              <a:rPr lang="en-US" sz="1200" dirty="0">
                <a:latin typeface="Arial Rounded MT Bold"/>
                <a:cs typeface="Arial Rounded MT Bold"/>
              </a:rPr>
              <a:t>Prof. De </a:t>
            </a:r>
            <a:r>
              <a:rPr lang="en-US" sz="1200" dirty="0" err="1">
                <a:latin typeface="Arial Rounded MT Bold"/>
                <a:cs typeface="Arial Rounded MT Bold"/>
              </a:rPr>
              <a:t>Clercq</a:t>
            </a:r>
            <a:endParaRPr lang="en-US" sz="1200" dirty="0">
              <a:latin typeface="Arial Rounded MT Bold"/>
              <a:cs typeface="Arial Rounded MT Bold"/>
            </a:endParaRPr>
          </a:p>
          <a:p>
            <a:pPr algn="r"/>
            <a:endParaRPr lang="en-US" sz="1000" dirty="0">
              <a:latin typeface="Arial Rounded MT Bold"/>
              <a:cs typeface="Arial Rounded MT Bold"/>
            </a:endParaRPr>
          </a:p>
          <a:p>
            <a:endParaRPr lang="en-US" sz="1200" dirty="0">
              <a:latin typeface="Arial Rounded MT Bold"/>
              <a:cs typeface="Arial Rounded MT Bold"/>
            </a:endParaRPr>
          </a:p>
          <a:p>
            <a:endParaRPr lang="en-US" sz="1200" dirty="0">
              <a:latin typeface="Arial Rounded MT Bold"/>
              <a:cs typeface="Arial Rounded MT Bold"/>
            </a:endParaRPr>
          </a:p>
          <a:p>
            <a:endParaRPr lang="en-US" sz="1050" dirty="0">
              <a:latin typeface="Arial Rounded MT Bold"/>
              <a:cs typeface="Arial Rounded MT Bold"/>
            </a:endParaRPr>
          </a:p>
          <a:p>
            <a:endParaRPr lang="en-US" sz="1200" dirty="0">
              <a:latin typeface="Arial Rounded MT Bold"/>
              <a:cs typeface="Arial Rounded MT Bold"/>
            </a:endParaRPr>
          </a:p>
          <a:p>
            <a:endParaRPr lang="en-US" sz="1200" dirty="0">
              <a:latin typeface="Arial Rounded MT Bold"/>
              <a:cs typeface="Arial Rounded MT Bold"/>
            </a:endParaRPr>
          </a:p>
          <a:p>
            <a:endParaRPr lang="en-US" sz="1100" dirty="0">
              <a:latin typeface="Arial Rounded MT Bold"/>
              <a:cs typeface="Arial Rounded MT Bold"/>
            </a:endParaRPr>
          </a:p>
          <a:p>
            <a:endParaRPr lang="en-US" sz="1200" dirty="0">
              <a:latin typeface="Arial Rounded MT Bold"/>
              <a:cs typeface="Arial Rounded MT Bold"/>
            </a:endParaRPr>
          </a:p>
          <a:p>
            <a:endParaRPr lang="en-US" sz="1200" dirty="0">
              <a:latin typeface="Arial Rounded MT Bold"/>
              <a:cs typeface="Arial Rounded MT Bold"/>
            </a:endParaRPr>
          </a:p>
          <a:p>
            <a:endParaRPr lang="en-US" sz="1100" dirty="0">
              <a:latin typeface="Arial Rounded MT Bold"/>
              <a:cs typeface="Arial Rounded MT Bold"/>
            </a:endParaRPr>
          </a:p>
          <a:p>
            <a:endParaRPr lang="en-US" sz="1200" dirty="0">
              <a:latin typeface="Arial Rounded MT Bold"/>
              <a:cs typeface="Arial Rounded MT Bold"/>
            </a:endParaRPr>
          </a:p>
          <a:p>
            <a:pPr algn="ctr"/>
            <a:endParaRPr lang="en-US" sz="1400" dirty="0">
              <a:latin typeface="Arial Rounded MT Bold"/>
              <a:cs typeface="Arial Rounded MT Bold"/>
            </a:endParaRPr>
          </a:p>
          <a:p>
            <a:pPr algn="ctr"/>
            <a:endParaRPr lang="en-US" sz="1200" dirty="0">
              <a:latin typeface="Arial Rounded MT Bold"/>
              <a:cs typeface="Arial Rounded MT Bol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2E05FF-4ABC-AC28-FCEB-9D4940C0E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57" y="249506"/>
            <a:ext cx="3366286" cy="64156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85470D0-42DE-85CA-26DA-87A86A01468A}"/>
                  </a:ext>
                </a:extLst>
              </p14:cNvPr>
              <p14:cNvContentPartPr/>
              <p14:nvPr/>
            </p14:nvContentPartPr>
            <p14:xfrm>
              <a:off x="638846" y="3082431"/>
              <a:ext cx="1070280" cy="45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85470D0-42DE-85CA-26DA-87A86A01468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7206" y="2938791"/>
                <a:ext cx="1213920" cy="33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3B91FD3-945E-8AFB-EE12-4D6C9E0D7650}"/>
                  </a:ext>
                </a:extLst>
              </p14:cNvPr>
              <p14:cNvContentPartPr/>
              <p14:nvPr/>
            </p14:nvContentPartPr>
            <p14:xfrm>
              <a:off x="617966" y="3381231"/>
              <a:ext cx="1119600" cy="36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3B91FD3-945E-8AFB-EE12-4D6C9E0D765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6326" y="3237231"/>
                <a:ext cx="126324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D4E0A6E-DD78-138A-8114-D742C901F85B}"/>
                  </a:ext>
                </a:extLst>
              </p14:cNvPr>
              <p14:cNvContentPartPr/>
              <p14:nvPr/>
            </p14:nvContentPartPr>
            <p14:xfrm>
              <a:off x="2727926" y="3131751"/>
              <a:ext cx="1268640" cy="20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D4E0A6E-DD78-138A-8114-D742C901F85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56286" y="2987751"/>
                <a:ext cx="1412280" cy="30816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EB7DEA1-24D8-56A6-ED28-9D0E0F17E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6600" y="6480742"/>
            <a:ext cx="869480" cy="365125"/>
          </a:xfrm>
        </p:spPr>
        <p:txBody>
          <a:bodyPr/>
          <a:lstStyle/>
          <a:p>
            <a:fld id="{C662D044-6F0C-A44C-85FD-2657997C64D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392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8A4D811-0B63-2D41-A452-DE55C87DC2B9}"/>
              </a:ext>
            </a:extLst>
          </p:cNvPr>
          <p:cNvGrpSpPr/>
          <p:nvPr/>
        </p:nvGrpSpPr>
        <p:grpSpPr>
          <a:xfrm>
            <a:off x="116629" y="77748"/>
            <a:ext cx="8915602" cy="6715462"/>
            <a:chOff x="116629" y="77748"/>
            <a:chExt cx="8915602" cy="6715462"/>
          </a:xfrm>
        </p:grpSpPr>
        <p:sp>
          <p:nvSpPr>
            <p:cNvPr id="15" name="Rectangle 14"/>
            <p:cNvSpPr/>
            <p:nvPr/>
          </p:nvSpPr>
          <p:spPr>
            <a:xfrm>
              <a:off x="116629" y="77748"/>
              <a:ext cx="8915602" cy="671546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500" b="1" dirty="0">
                  <a:solidFill>
                    <a:srgbClr val="000090"/>
                  </a:solidFill>
                </a:rPr>
                <a:t>							    </a:t>
              </a:r>
            </a:p>
            <a:p>
              <a:pPr algn="r"/>
              <a:r>
                <a:rPr lang="en-US" sz="3200" b="1" dirty="0">
                  <a:solidFill>
                    <a:srgbClr val="000090"/>
                  </a:solidFill>
                </a:rPr>
                <a:t>High-Energy Physics – </a:t>
              </a:r>
              <a:r>
                <a:rPr lang="en-US" sz="3200" b="1" dirty="0">
                  <a:solidFill>
                    <a:srgbClr val="FF0000"/>
                  </a:solidFill>
                </a:rPr>
                <a:t>TODAY</a:t>
              </a:r>
              <a:r>
                <a:rPr lang="en-US" sz="3200" b="1" dirty="0">
                  <a:solidFill>
                    <a:srgbClr val="000090"/>
                  </a:solidFill>
                </a:rPr>
                <a:t> </a:t>
              </a:r>
            </a:p>
            <a:p>
              <a:pPr algn="r"/>
              <a:endParaRPr lang="en-US" sz="200" b="1" dirty="0">
                <a:solidFill>
                  <a:srgbClr val="000000"/>
                </a:solidFill>
              </a:endParaRPr>
            </a:p>
            <a:p>
              <a:pPr algn="r"/>
              <a:r>
                <a:rPr lang="en-US" sz="1600" b="1" dirty="0">
                  <a:solidFill>
                    <a:srgbClr val="000000"/>
                  </a:solidFill>
                </a:rPr>
                <a:t>Coordinator: Prof. J. </a:t>
              </a:r>
              <a:r>
                <a:rPr lang="en-US" sz="1600" b="1" dirty="0" err="1">
                  <a:solidFill>
                    <a:srgbClr val="000000"/>
                  </a:solidFill>
                </a:rPr>
                <a:t>D’Hondt</a:t>
              </a:r>
              <a:endParaRPr lang="en-US" sz="1600" b="1" dirty="0">
                <a:solidFill>
                  <a:srgbClr val="000000"/>
                </a:solidFill>
              </a:endParaRPr>
            </a:p>
            <a:p>
              <a:pPr algn="r"/>
              <a:r>
                <a:rPr lang="en-US" sz="1400" b="1" dirty="0">
                  <a:solidFill>
                    <a:srgbClr val="000000"/>
                  </a:solidFill>
                </a:rPr>
                <a:t>Secretariat: N. </a:t>
              </a:r>
              <a:r>
                <a:rPr lang="en-US" sz="1400" b="1" dirty="0" err="1">
                  <a:solidFill>
                    <a:srgbClr val="000000"/>
                  </a:solidFill>
                </a:rPr>
                <a:t>Hindrikx</a:t>
              </a:r>
              <a:r>
                <a:rPr lang="en-US" sz="1400" b="1" dirty="0">
                  <a:solidFill>
                    <a:srgbClr val="000000"/>
                  </a:solidFill>
                </a:rPr>
                <a:t> and S. Van den </a:t>
              </a:r>
              <a:r>
                <a:rPr lang="en-US" sz="1400" b="1" dirty="0" err="1">
                  <a:solidFill>
                    <a:srgbClr val="000000"/>
                  </a:solidFill>
                </a:rPr>
                <a:t>Bussche</a:t>
              </a:r>
              <a:endParaRPr lang="en-US" sz="14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24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3971" y="5121854"/>
              <a:ext cx="8513881" cy="150810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 cmpd="sng">
              <a:solidFill>
                <a:schemeClr val="accent3">
                  <a:lumMod val="50000"/>
                </a:schemeClr>
              </a:solidFill>
              <a:prstDash val="sysDash"/>
            </a:ln>
          </p:spPr>
          <p:txBody>
            <a:bodyPr wrap="square" numCol="1" rtlCol="0">
              <a:spAutoFit/>
            </a:bodyPr>
            <a:lstStyle/>
            <a:p>
              <a:pPr algn="ctr"/>
              <a:endParaRPr lang="en-US" dirty="0">
                <a:latin typeface="Arial Rounded MT Bold"/>
                <a:cs typeface="Arial Rounded MT Bold"/>
              </a:endParaRPr>
            </a:p>
            <a:p>
              <a:pPr algn="ctr"/>
              <a:endParaRPr lang="en-US" dirty="0">
                <a:latin typeface="Arial Rounded MT Bold"/>
                <a:cs typeface="Arial Rounded MT Bold"/>
              </a:endParaRPr>
            </a:p>
            <a:p>
              <a:pPr algn="ctr"/>
              <a:endParaRPr lang="en-US" dirty="0">
                <a:latin typeface="Arial Rounded MT Bold"/>
                <a:cs typeface="Arial Rounded MT Bold"/>
              </a:endParaRPr>
            </a:p>
            <a:p>
              <a:pPr algn="ctr"/>
              <a:endParaRPr lang="en-US" dirty="0">
                <a:latin typeface="Arial Rounded MT Bold"/>
                <a:cs typeface="Arial Rounded MT Bold"/>
              </a:endParaRPr>
            </a:p>
            <a:p>
              <a:pPr algn="ctr"/>
              <a:endParaRPr lang="en-US" sz="1000" u="sng" dirty="0">
                <a:latin typeface="Arial Rounded MT Bold"/>
                <a:cs typeface="Arial Rounded MT Bold"/>
              </a:endParaRPr>
            </a:p>
            <a:p>
              <a:pPr algn="ctr"/>
              <a:endParaRPr lang="en-US" sz="1000" u="sng" dirty="0">
                <a:latin typeface="Arial Rounded MT Bold"/>
                <a:cs typeface="Arial Rounded MT Bold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5389" y="1337058"/>
              <a:ext cx="1917896" cy="452431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latin typeface="Arial Rounded MT Bold"/>
                <a:cs typeface="Arial Rounded MT Bold"/>
              </a:endParaRPr>
            </a:p>
            <a:p>
              <a:pPr algn="ctr"/>
              <a:r>
                <a:rPr lang="en-US" dirty="0">
                  <a:latin typeface="Arial Rounded MT Bold"/>
                  <a:cs typeface="Arial Rounded MT Bold"/>
                </a:rPr>
                <a:t>Theoretical physics </a:t>
              </a:r>
            </a:p>
            <a:p>
              <a:pPr algn="ctr"/>
              <a:endParaRPr lang="en-US" dirty="0">
                <a:latin typeface="Arial Rounded MT Bold"/>
                <a:cs typeface="Arial Rounded MT Bold"/>
              </a:endParaRPr>
            </a:p>
            <a:p>
              <a:pPr marL="90488" indent="-90488">
                <a:buFont typeface="Arial"/>
                <a:buChar char="•"/>
              </a:pPr>
              <a:r>
                <a:rPr lang="en-US" sz="1200" dirty="0">
                  <a:latin typeface="Arial Rounded MT Bold"/>
                  <a:cs typeface="Arial Rounded MT Bold"/>
                </a:rPr>
                <a:t>string theory</a:t>
              </a:r>
            </a:p>
            <a:p>
              <a:pPr marL="90488" indent="-90488">
                <a:buFont typeface="Arial"/>
                <a:buChar char="•"/>
              </a:pPr>
              <a:r>
                <a:rPr lang="en-US" sz="1200" dirty="0">
                  <a:latin typeface="Arial Rounded MT Bold"/>
                  <a:cs typeface="Arial Rounded MT Bold"/>
                </a:rPr>
                <a:t>holography</a:t>
              </a:r>
            </a:p>
            <a:p>
              <a:pPr marL="90488" indent="-90488">
                <a:buFont typeface="Arial"/>
                <a:buChar char="•"/>
              </a:pPr>
              <a:r>
                <a:rPr lang="en-US" sz="1200" dirty="0">
                  <a:latin typeface="Arial Rounded MT Bold"/>
                  <a:cs typeface="Arial Rounded MT Bold"/>
                </a:rPr>
                <a:t>cosmology</a:t>
              </a:r>
            </a:p>
            <a:p>
              <a:pPr marL="90488" indent="-90488">
                <a:buFont typeface="Arial"/>
                <a:buChar char="•"/>
              </a:pPr>
              <a:r>
                <a:rPr lang="en-US" sz="1200" dirty="0">
                  <a:latin typeface="Arial Rounded MT Bold"/>
                  <a:cs typeface="Arial Rounded MT Bold"/>
                </a:rPr>
                <a:t>gravitational waves</a:t>
              </a:r>
            </a:p>
            <a:p>
              <a:pPr algn="ctr"/>
              <a:endParaRPr lang="en-US" sz="1400" dirty="0">
                <a:latin typeface="Arial Rounded MT Bold"/>
                <a:cs typeface="Arial Rounded MT Bold"/>
              </a:endParaRPr>
            </a:p>
            <a:p>
              <a:r>
                <a:rPr lang="en-US" sz="1200" dirty="0">
                  <a:latin typeface="Arial Rounded MT Bold"/>
                  <a:cs typeface="Arial Rounded MT Bold"/>
                </a:rPr>
                <a:t>Prof. B. Craps</a:t>
              </a:r>
            </a:p>
            <a:p>
              <a:r>
                <a:rPr lang="en-US" sz="1200" dirty="0">
                  <a:latin typeface="Arial Rounded MT Bold"/>
                  <a:cs typeface="Arial Rounded MT Bold"/>
                </a:rPr>
                <a:t>Prof. A. </a:t>
              </a:r>
              <a:r>
                <a:rPr lang="en-US" sz="1200" dirty="0" err="1">
                  <a:latin typeface="Arial Rounded MT Bold"/>
                  <a:cs typeface="Arial Rounded MT Bold"/>
                </a:rPr>
                <a:t>Sevrin</a:t>
              </a:r>
              <a:endParaRPr lang="en-US" sz="1200" dirty="0">
                <a:latin typeface="Arial Rounded MT Bold"/>
                <a:cs typeface="Arial Rounded MT Bold"/>
              </a:endParaRPr>
            </a:p>
            <a:p>
              <a:endParaRPr lang="en-US" sz="1000" dirty="0">
                <a:latin typeface="Arial Rounded MT Bold"/>
                <a:cs typeface="Arial Rounded MT Bold"/>
              </a:endParaRPr>
            </a:p>
            <a:p>
              <a:r>
                <a:rPr lang="en-US" sz="1200" dirty="0">
                  <a:latin typeface="Arial Rounded MT Bold"/>
                  <a:cs typeface="Arial Rounded MT Bold"/>
                </a:rPr>
                <a:t>Part-time:</a:t>
              </a:r>
            </a:p>
            <a:p>
              <a:r>
                <a:rPr lang="en-US" sz="1100" dirty="0">
                  <a:latin typeface="Arial Rounded MT Bold"/>
                  <a:cs typeface="Arial Rounded MT Bold"/>
                </a:rPr>
                <a:t>Prof. V. </a:t>
              </a:r>
              <a:r>
                <a:rPr lang="en-US" sz="1100" dirty="0" err="1">
                  <a:latin typeface="Arial Rounded MT Bold"/>
                  <a:cs typeface="Arial Rounded MT Bold"/>
                </a:rPr>
                <a:t>Balasubramanian</a:t>
              </a:r>
              <a:endParaRPr lang="en-US" sz="1100" dirty="0">
                <a:latin typeface="Arial Rounded MT Bold"/>
                <a:cs typeface="Arial Rounded MT Bold"/>
              </a:endParaRPr>
            </a:p>
            <a:p>
              <a:r>
                <a:rPr lang="en-US" sz="1100" dirty="0">
                  <a:latin typeface="Arial Rounded MT Bold"/>
                  <a:cs typeface="Arial Rounded MT Bold"/>
                </a:rPr>
                <a:t>Prof. C. Blair</a:t>
              </a:r>
            </a:p>
            <a:p>
              <a:r>
                <a:rPr lang="en-US" sz="1100" dirty="0">
                  <a:latin typeface="Arial Rounded MT Bold"/>
                  <a:cs typeface="Arial Rounded MT Bold"/>
                </a:rPr>
                <a:t>Prof. M. </a:t>
              </a:r>
              <a:r>
                <a:rPr lang="en-US" sz="1100" dirty="0" err="1">
                  <a:latin typeface="Arial Rounded MT Bold"/>
                  <a:cs typeface="Arial Rounded MT Bold"/>
                </a:rPr>
                <a:t>Sakellariadou</a:t>
              </a:r>
              <a:endParaRPr lang="en-US" sz="1100" dirty="0">
                <a:latin typeface="Arial Rounded MT Bold"/>
                <a:cs typeface="Arial Rounded MT Bold"/>
              </a:endParaRPr>
            </a:p>
            <a:p>
              <a:r>
                <a:rPr lang="en-US" sz="1100" dirty="0">
                  <a:latin typeface="Arial Rounded MT Bold"/>
                  <a:cs typeface="Arial Rounded MT Bold"/>
                </a:rPr>
                <a:t>Prof. D. Thompson</a:t>
              </a:r>
            </a:p>
            <a:p>
              <a:endParaRPr lang="en-US" sz="700" dirty="0">
                <a:latin typeface="Arial Rounded MT Bold"/>
                <a:cs typeface="Arial Rounded MT Bold"/>
              </a:endParaRPr>
            </a:p>
            <a:p>
              <a:r>
                <a:rPr lang="en-US" sz="1200" dirty="0">
                  <a:latin typeface="Arial Rounded MT Bold"/>
                  <a:cs typeface="Arial Rounded MT Bold"/>
                </a:rPr>
                <a:t>Guest professor:</a:t>
              </a:r>
            </a:p>
            <a:p>
              <a:r>
                <a:rPr lang="en-US" sz="1100" dirty="0">
                  <a:latin typeface="Arial Rounded MT Bold"/>
                  <a:cs typeface="Arial Rounded MT Bold"/>
                </a:rPr>
                <a:t>Prof. O. </a:t>
              </a:r>
              <a:r>
                <a:rPr lang="en-US" sz="1100" dirty="0" err="1">
                  <a:latin typeface="Arial Rounded MT Bold"/>
                  <a:cs typeface="Arial Rounded MT Bold"/>
                </a:rPr>
                <a:t>Evnin</a:t>
              </a:r>
              <a:endParaRPr lang="en-US" sz="1100" dirty="0">
                <a:latin typeface="Arial Rounded MT Bold"/>
                <a:cs typeface="Arial Rounded MT Bold"/>
              </a:endParaRPr>
            </a:p>
            <a:p>
              <a:r>
                <a:rPr lang="en-US" sz="1100" dirty="0">
                  <a:latin typeface="Arial Rounded MT Bold"/>
                  <a:cs typeface="Arial Rounded MT Bold"/>
                </a:rPr>
                <a:t>Prof. L. Lopez </a:t>
              </a:r>
              <a:r>
                <a:rPr lang="en-US" sz="1100" dirty="0" err="1">
                  <a:latin typeface="Arial Rounded MT Bold"/>
                  <a:cs typeface="Arial Rounded MT Bold"/>
                </a:rPr>
                <a:t>Honorez</a:t>
              </a:r>
              <a:endParaRPr lang="en-US" sz="1100" dirty="0">
                <a:latin typeface="Arial Rounded MT Bold"/>
                <a:cs typeface="Arial Rounded MT Bold"/>
              </a:endParaRPr>
            </a:p>
            <a:p>
              <a:pPr algn="ctr"/>
              <a:endParaRPr lang="en-US" sz="300" dirty="0">
                <a:latin typeface="Arial Rounded MT Bold"/>
                <a:cs typeface="Arial Rounded MT Bold"/>
              </a:endParaRPr>
            </a:p>
            <a:p>
              <a:pPr algn="ctr"/>
              <a:endParaRPr lang="en-US" sz="300" dirty="0">
                <a:latin typeface="Arial Rounded MT Bold"/>
                <a:cs typeface="Arial Rounded MT Bold"/>
              </a:endParaRPr>
            </a:p>
            <a:p>
              <a:pPr algn="ctr"/>
              <a:endParaRPr lang="en-US" sz="500" dirty="0">
                <a:latin typeface="Arial Rounded MT Bold"/>
                <a:cs typeface="Arial Rounded MT Bold"/>
              </a:endParaRPr>
            </a:p>
            <a:p>
              <a:pPr algn="ctr"/>
              <a:r>
                <a:rPr lang="en-US" sz="1200" dirty="0">
                  <a:latin typeface="Arial Rounded MT Bold"/>
                  <a:cs typeface="Arial Rounded MT Bold"/>
                </a:rPr>
                <a:t>TENA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562726" y="1337058"/>
              <a:ext cx="1972827" cy="45089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latin typeface="Arial Rounded MT Bold"/>
                <a:cs typeface="Arial Rounded MT Bold"/>
              </a:endParaRPr>
            </a:p>
            <a:p>
              <a:pPr algn="ctr"/>
              <a:r>
                <a:rPr lang="en-US" dirty="0">
                  <a:latin typeface="Arial Rounded MT Bold"/>
                  <a:cs typeface="Arial Rounded MT Bold"/>
                </a:rPr>
                <a:t>Particle physics experiments</a:t>
              </a:r>
            </a:p>
            <a:p>
              <a:pPr algn="ctr"/>
              <a:r>
                <a:rPr lang="en-US" dirty="0">
                  <a:latin typeface="Arial Rounded MT Bold"/>
                  <a:cs typeface="Arial Rounded MT Bold"/>
                </a:rPr>
                <a:t> </a:t>
              </a:r>
            </a:p>
            <a:p>
              <a:pPr marL="90488" indent="-90488">
                <a:buFont typeface="Arial"/>
                <a:buChar char="•"/>
              </a:pPr>
              <a:r>
                <a:rPr lang="en-US" sz="1200" dirty="0">
                  <a:latin typeface="Arial Rounded MT Bold"/>
                  <a:cs typeface="Arial Rounded MT Bold"/>
                </a:rPr>
                <a:t>high-energy colliders</a:t>
              </a:r>
            </a:p>
            <a:p>
              <a:pPr marL="90488" indent="-90488">
                <a:buFont typeface="Arial"/>
                <a:buChar char="•"/>
              </a:pPr>
              <a:r>
                <a:rPr lang="en-US" sz="1200" dirty="0">
                  <a:latin typeface="Arial Rounded MT Bold"/>
                  <a:cs typeface="Arial Rounded MT Bold"/>
                </a:rPr>
                <a:t>neutrino physics</a:t>
              </a:r>
            </a:p>
            <a:p>
              <a:pPr algn="ctr"/>
              <a:endParaRPr lang="en-US" sz="1400" dirty="0">
                <a:latin typeface="Arial Rounded MT Bold"/>
                <a:cs typeface="Arial Rounded MT Bold"/>
              </a:endParaRPr>
            </a:p>
            <a:p>
              <a:r>
                <a:rPr lang="en-US" sz="1200" strike="sngStrike" dirty="0">
                  <a:latin typeface="Arial Rounded MT Bold"/>
                  <a:cs typeface="Arial Rounded MT Bold"/>
                </a:rPr>
                <a:t>Prof. F. </a:t>
              </a:r>
              <a:r>
                <a:rPr lang="en-US" sz="1200" strike="sngStrike" dirty="0" err="1">
                  <a:latin typeface="Arial Rounded MT Bold"/>
                  <a:cs typeface="Arial Rounded MT Bold"/>
                </a:rPr>
                <a:t>Blekman</a:t>
              </a:r>
              <a:r>
                <a:rPr lang="en-US" sz="1200" strike="sngStrike" dirty="0">
                  <a:latin typeface="Arial Rounded MT Bold"/>
                  <a:cs typeface="Arial Rounded MT Bold"/>
                </a:rPr>
                <a:t> </a:t>
              </a:r>
            </a:p>
            <a:p>
              <a:pPr algn="r"/>
              <a:r>
                <a:rPr lang="en-US" sz="1000" dirty="0">
                  <a:latin typeface="Arial Rounded MT Bold"/>
                  <a:cs typeface="Arial Rounded MT Bold"/>
                </a:rPr>
                <a:t>(previous Odysseus 2)</a:t>
              </a:r>
            </a:p>
            <a:p>
              <a:r>
                <a:rPr lang="en-US" sz="12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Prof. J. </a:t>
              </a:r>
              <a:r>
                <a:rPr lang="en-US" sz="1200" dirty="0" err="1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D’Hondt</a:t>
              </a:r>
              <a:endParaRPr lang="en-US" sz="1200" dirty="0">
                <a:solidFill>
                  <a:srgbClr val="000000"/>
                </a:solidFill>
                <a:latin typeface="Arial Rounded MT Bold"/>
                <a:cs typeface="Arial Rounded MT Bold"/>
              </a:endParaRPr>
            </a:p>
            <a:p>
              <a:r>
                <a:rPr lang="en-US" sz="1200" dirty="0">
                  <a:latin typeface="Arial Rounded MT Bold"/>
                  <a:cs typeface="Arial Rounded MT Bold"/>
                </a:rPr>
                <a:t>Prof. S. </a:t>
              </a:r>
              <a:r>
                <a:rPr lang="en-US" sz="1200" dirty="0" err="1">
                  <a:latin typeface="Arial Rounded MT Bold"/>
                  <a:cs typeface="Arial Rounded MT Bold"/>
                </a:rPr>
                <a:t>Lowette</a:t>
              </a:r>
              <a:r>
                <a:rPr lang="en-US" sz="1200" dirty="0">
                  <a:latin typeface="Arial Rounded MT Bold"/>
                  <a:cs typeface="Arial Rounded MT Bold"/>
                </a:rPr>
                <a:t> </a:t>
              </a:r>
            </a:p>
            <a:p>
              <a:pPr algn="r"/>
              <a:r>
                <a:rPr lang="en-US" sz="1000" dirty="0">
                  <a:latin typeface="Arial Rounded MT Bold"/>
                  <a:cs typeface="Arial Rounded MT Bold"/>
                </a:rPr>
                <a:t>(previous Odysseus 2)</a:t>
              </a:r>
            </a:p>
            <a:p>
              <a:endParaRPr lang="en-US" sz="1200" dirty="0">
                <a:latin typeface="Arial Rounded MT Bold"/>
                <a:cs typeface="Arial Rounded MT Bold"/>
              </a:endParaRPr>
            </a:p>
            <a:p>
              <a:endParaRPr lang="en-US" sz="600" dirty="0">
                <a:latin typeface="Arial Rounded MT Bold"/>
                <a:cs typeface="Arial Rounded MT Bold"/>
              </a:endParaRPr>
            </a:p>
            <a:p>
              <a:endParaRPr lang="en-US" sz="1000" dirty="0">
                <a:latin typeface="Arial Rounded MT Bold"/>
                <a:cs typeface="Arial Rounded MT Bold"/>
              </a:endParaRPr>
            </a:p>
            <a:p>
              <a:endParaRPr lang="en-US" sz="1000" dirty="0">
                <a:latin typeface="Arial Rounded MT Bold"/>
                <a:cs typeface="Arial Rounded MT Bold"/>
              </a:endParaRPr>
            </a:p>
            <a:p>
              <a:endParaRPr lang="en-US" sz="1400" dirty="0">
                <a:latin typeface="Arial Rounded MT Bold"/>
                <a:cs typeface="Arial Rounded MT Bold"/>
              </a:endParaRPr>
            </a:p>
            <a:p>
              <a:r>
                <a:rPr lang="en-US" sz="1200" dirty="0">
                  <a:latin typeface="Arial Rounded MT Bold"/>
                  <a:cs typeface="Arial Rounded MT Bold"/>
                </a:rPr>
                <a:t>Active emeriti:</a:t>
              </a:r>
            </a:p>
            <a:p>
              <a:r>
                <a:rPr lang="en-US" sz="11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Prof. S. Tavernier</a:t>
              </a:r>
            </a:p>
            <a:p>
              <a:pPr algn="ctr"/>
              <a:endParaRPr lang="en-US" sz="2400" dirty="0">
                <a:latin typeface="Arial Rounded MT Bold"/>
                <a:cs typeface="Arial Rounded MT Bold"/>
              </a:endParaRPr>
            </a:p>
            <a:p>
              <a:pPr algn="ctr"/>
              <a:endParaRPr lang="en-US" sz="1000" dirty="0">
                <a:latin typeface="Arial Rounded MT Bold"/>
                <a:cs typeface="Arial Rounded MT Bold"/>
              </a:endParaRPr>
            </a:p>
            <a:p>
              <a:pPr algn="ctr"/>
              <a:r>
                <a:rPr lang="en-US" sz="1200" dirty="0">
                  <a:latin typeface="Arial Rounded MT Bold"/>
                  <a:cs typeface="Arial Rounded MT Bold"/>
                </a:rPr>
                <a:t>ELEM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71899" y="1337058"/>
              <a:ext cx="1917896" cy="45089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latin typeface="Arial Rounded MT Bold"/>
                <a:cs typeface="Arial Rounded MT Bold"/>
              </a:endParaRPr>
            </a:p>
            <a:p>
              <a:pPr algn="ctr"/>
              <a:r>
                <a:rPr lang="en-US" dirty="0" err="1">
                  <a:latin typeface="Arial Rounded MT Bold"/>
                  <a:cs typeface="Arial Rounded MT Bold"/>
                </a:rPr>
                <a:t>Astro</a:t>
              </a:r>
              <a:r>
                <a:rPr lang="en-US" dirty="0">
                  <a:latin typeface="Arial Rounded MT Bold"/>
                  <a:cs typeface="Arial Rounded MT Bold"/>
                </a:rPr>
                <a:t>-particle physics</a:t>
              </a:r>
            </a:p>
            <a:p>
              <a:pPr algn="ctr"/>
              <a:endParaRPr lang="en-US" dirty="0">
                <a:latin typeface="Arial Rounded MT Bold"/>
                <a:cs typeface="Arial Rounded MT Bold"/>
              </a:endParaRPr>
            </a:p>
            <a:p>
              <a:pPr marL="90488" indent="-90488">
                <a:buFont typeface="Arial"/>
                <a:buChar char="•"/>
              </a:pPr>
              <a:r>
                <a:rPr lang="en-US" sz="1200" dirty="0">
                  <a:latin typeface="Arial Rounded MT Bold"/>
                  <a:cs typeface="Arial Rounded MT Bold"/>
                </a:rPr>
                <a:t>cosmic neutrinos</a:t>
              </a:r>
            </a:p>
            <a:p>
              <a:pPr marL="90488" indent="-90488">
                <a:buFont typeface="Arial"/>
                <a:buChar char="•"/>
              </a:pPr>
              <a:r>
                <a:rPr lang="en-US" sz="1200" dirty="0">
                  <a:latin typeface="Arial Rounded MT Bold"/>
                  <a:cs typeface="Arial Rounded MT Bold"/>
                </a:rPr>
                <a:t>dark matter</a:t>
              </a:r>
            </a:p>
            <a:p>
              <a:pPr marL="90488" indent="-90488">
                <a:buFont typeface="Arial"/>
                <a:buChar char="•"/>
              </a:pPr>
              <a:r>
                <a:rPr lang="en-US" sz="1200" dirty="0">
                  <a:latin typeface="Arial Rounded MT Bold"/>
                  <a:cs typeface="Arial Rounded MT Bold"/>
                </a:rPr>
                <a:t>multi-messenger observations</a:t>
              </a:r>
            </a:p>
            <a:p>
              <a:pPr algn="ctr"/>
              <a:endParaRPr lang="en-US" sz="1400" dirty="0">
                <a:latin typeface="Arial Rounded MT Bold"/>
                <a:cs typeface="Arial Rounded MT Bold"/>
              </a:endParaRPr>
            </a:p>
            <a:p>
              <a:r>
                <a:rPr lang="en-US" sz="1200" dirty="0">
                  <a:latin typeface="Arial Rounded MT Bold"/>
                  <a:cs typeface="Arial Rounded MT Bold"/>
                </a:rPr>
                <a:t>Prof. K. de Vries</a:t>
              </a:r>
            </a:p>
            <a:p>
              <a:pPr algn="r"/>
              <a:r>
                <a:rPr lang="en-US" sz="1000" dirty="0">
                  <a:latin typeface="Arial Rounded MT Bold"/>
                  <a:cs typeface="Arial Rounded MT Bold"/>
                </a:rPr>
                <a:t>(ERC Starting Grant)</a:t>
              </a:r>
            </a:p>
            <a:p>
              <a:r>
                <a:rPr lang="en-US" sz="1200" dirty="0">
                  <a:latin typeface="Arial Rounded MT Bold"/>
                  <a:cs typeface="Arial Rounded MT Bold"/>
                </a:rPr>
                <a:t>Prof. N. van </a:t>
              </a:r>
              <a:r>
                <a:rPr lang="en-US" sz="1200" dirty="0" err="1">
                  <a:latin typeface="Arial Rounded MT Bold"/>
                  <a:cs typeface="Arial Rounded MT Bold"/>
                </a:rPr>
                <a:t>Eijndhoven</a:t>
              </a:r>
              <a:endParaRPr lang="en-US" sz="1200" dirty="0">
                <a:latin typeface="Arial Rounded MT Bold"/>
                <a:cs typeface="Arial Rounded MT Bold"/>
              </a:endParaRPr>
            </a:p>
            <a:p>
              <a:pPr algn="r"/>
              <a:r>
                <a:rPr lang="en-US" sz="1000" dirty="0">
                  <a:latin typeface="Arial Rounded MT Bold"/>
                  <a:cs typeface="Arial Rounded MT Bold"/>
                </a:rPr>
                <a:t>(previous Odysseus 1)</a:t>
              </a:r>
            </a:p>
            <a:p>
              <a:endParaRPr lang="en-US" sz="1100" dirty="0">
                <a:latin typeface="Arial Rounded MT Bold"/>
                <a:cs typeface="Arial Rounded MT Bold"/>
              </a:endParaRPr>
            </a:p>
            <a:p>
              <a:r>
                <a:rPr lang="en-US" sz="1200" dirty="0">
                  <a:latin typeface="Arial Rounded MT Bold"/>
                  <a:cs typeface="Arial Rounded MT Bold"/>
                </a:rPr>
                <a:t>Part-time:</a:t>
              </a:r>
            </a:p>
            <a:p>
              <a:r>
                <a:rPr lang="en-US" sz="1100" dirty="0">
                  <a:latin typeface="Arial Rounded MT Bold"/>
                  <a:cs typeface="Arial Rounded MT Bold"/>
                </a:rPr>
                <a:t>Prof. K. </a:t>
              </a:r>
              <a:r>
                <a:rPr lang="en-US" sz="1100" dirty="0" err="1">
                  <a:latin typeface="Arial Rounded MT Bold"/>
                  <a:cs typeface="Arial Rounded MT Bold"/>
                </a:rPr>
                <a:t>Kotera</a:t>
              </a:r>
              <a:endParaRPr lang="en-US" sz="1100" dirty="0">
                <a:latin typeface="Arial Rounded MT Bold"/>
                <a:cs typeface="Arial Rounded MT Bold"/>
              </a:endParaRPr>
            </a:p>
            <a:p>
              <a:endParaRPr lang="en-US" sz="1000" dirty="0">
                <a:latin typeface="Arial Rounded MT Bold"/>
                <a:cs typeface="Arial Rounded MT Bold"/>
              </a:endParaRPr>
            </a:p>
            <a:p>
              <a:r>
                <a:rPr lang="en-US" sz="1200" dirty="0">
                  <a:latin typeface="Arial Rounded MT Bold"/>
                  <a:cs typeface="Arial Rounded MT Bold"/>
                </a:rPr>
                <a:t>Active emeriti:</a:t>
              </a:r>
            </a:p>
            <a:p>
              <a:r>
                <a:rPr lang="en-US" sz="11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Prof. O. Scholten</a:t>
              </a:r>
              <a:endParaRPr lang="en-US" sz="1200" dirty="0">
                <a:latin typeface="Arial Rounded MT Bold"/>
                <a:cs typeface="Arial Rounded MT Bold"/>
              </a:endParaRPr>
            </a:p>
            <a:p>
              <a:pPr algn="ctr"/>
              <a:endParaRPr lang="en-US" sz="1000" dirty="0">
                <a:latin typeface="Arial Rounded MT Bold"/>
                <a:cs typeface="Arial Rounded MT Bold"/>
              </a:endParaRPr>
            </a:p>
            <a:p>
              <a:pPr algn="ctr"/>
              <a:endParaRPr lang="en-US" sz="1000" dirty="0">
                <a:latin typeface="Arial Rounded MT Bold"/>
                <a:cs typeface="Arial Rounded MT Bold"/>
              </a:endParaRPr>
            </a:p>
            <a:p>
              <a:pPr algn="ctr"/>
              <a:endParaRPr lang="en-US" sz="1000" dirty="0">
                <a:latin typeface="Arial Rounded MT Bold"/>
                <a:cs typeface="Arial Rounded MT Bold"/>
              </a:endParaRPr>
            </a:p>
            <a:p>
              <a:pPr algn="ctr"/>
              <a:r>
                <a:rPr lang="en-US" sz="1200" dirty="0">
                  <a:latin typeface="Arial Rounded MT Bold"/>
                  <a:cs typeface="Arial Rounded MT Bold"/>
                </a:rPr>
                <a:t>ELEM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29236" y="1337057"/>
              <a:ext cx="1917896" cy="453970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latin typeface="Arial Rounded MT Bold"/>
                <a:cs typeface="Arial Rounded MT Bold"/>
              </a:endParaRPr>
            </a:p>
            <a:p>
              <a:pPr algn="ctr"/>
              <a:r>
                <a:rPr lang="en-US" dirty="0">
                  <a:latin typeface="Arial Rounded MT Bold"/>
                  <a:cs typeface="Arial Rounded MT Bold"/>
                </a:rPr>
                <a:t>High-energy astrophysics</a:t>
              </a:r>
            </a:p>
            <a:p>
              <a:pPr algn="ctr"/>
              <a:endParaRPr lang="en-US" dirty="0">
                <a:latin typeface="Arial Rounded MT Bold"/>
                <a:cs typeface="Arial Rounded MT Bold"/>
              </a:endParaRPr>
            </a:p>
            <a:p>
              <a:pPr marL="90488" indent="-90488">
                <a:buFont typeface="Arial"/>
                <a:buChar char="•"/>
              </a:pPr>
              <a:r>
                <a:rPr lang="en-US" sz="1200" dirty="0">
                  <a:latin typeface="Arial Rounded MT Bold"/>
                  <a:cs typeface="Arial Rounded MT Bold"/>
                </a:rPr>
                <a:t>radio astronomy</a:t>
              </a:r>
            </a:p>
            <a:p>
              <a:pPr marL="90488" indent="-90488">
                <a:buFont typeface="Arial"/>
                <a:buChar char="•"/>
              </a:pPr>
              <a:r>
                <a:rPr lang="en-US" sz="1200" dirty="0">
                  <a:latin typeface="Arial Rounded MT Bold"/>
                  <a:cs typeface="Arial Rounded MT Bold"/>
                </a:rPr>
                <a:t>cosmic rays</a:t>
              </a:r>
            </a:p>
            <a:p>
              <a:pPr marL="90488" indent="-90488">
                <a:buFont typeface="Arial"/>
                <a:buChar char="•"/>
              </a:pPr>
              <a:r>
                <a:rPr lang="en-US" sz="1200" dirty="0">
                  <a:latin typeface="Arial Rounded MT Bold"/>
                  <a:cs typeface="Arial Rounded MT Bold"/>
                </a:rPr>
                <a:t>lightning</a:t>
              </a:r>
              <a:endParaRPr lang="en-US" sz="1400" dirty="0">
                <a:latin typeface="Arial Rounded MT Bold"/>
                <a:cs typeface="Arial Rounded MT Bold"/>
              </a:endParaRPr>
            </a:p>
            <a:p>
              <a:pPr marL="90488" indent="-90488">
                <a:buFont typeface="Arial"/>
                <a:buChar char="•"/>
              </a:pPr>
              <a:r>
                <a:rPr lang="en-US" sz="1200" dirty="0">
                  <a:latin typeface="Arial Rounded MT Bold"/>
                  <a:cs typeface="Arial Rounded MT Bold"/>
                </a:rPr>
                <a:t>binary evolution</a:t>
              </a:r>
            </a:p>
            <a:p>
              <a:pPr algn="ctr"/>
              <a:endParaRPr lang="en-US" sz="1400" dirty="0">
                <a:latin typeface="Arial Rounded MT Bold"/>
                <a:cs typeface="Arial Rounded MT Bold"/>
              </a:endParaRPr>
            </a:p>
            <a:p>
              <a:r>
                <a:rPr lang="en-US" sz="1200" dirty="0">
                  <a:latin typeface="Arial Rounded MT Bold"/>
                  <a:cs typeface="Arial Rounded MT Bold"/>
                </a:rPr>
                <a:t>Prof. S. </a:t>
              </a:r>
              <a:r>
                <a:rPr lang="en-US" sz="1200" dirty="0" err="1">
                  <a:latin typeface="Arial Rounded MT Bold"/>
                  <a:cs typeface="Arial Rounded MT Bold"/>
                </a:rPr>
                <a:t>Buitink</a:t>
              </a:r>
              <a:endParaRPr lang="en-US" sz="1200" dirty="0">
                <a:latin typeface="Arial Rounded MT Bold"/>
                <a:cs typeface="Arial Rounded MT Bold"/>
              </a:endParaRPr>
            </a:p>
            <a:p>
              <a:pPr algn="r"/>
              <a:r>
                <a:rPr lang="en-US" sz="900" dirty="0">
                  <a:latin typeface="Arial Rounded MT Bold"/>
                  <a:cs typeface="Arial Rounded MT Bold"/>
                </a:rPr>
                <a:t>(previous ERC Starting Grant)</a:t>
              </a:r>
              <a:endParaRPr lang="en-US" sz="1000" dirty="0">
                <a:latin typeface="Arial Rounded MT Bold"/>
                <a:cs typeface="Arial Rounded MT Bold"/>
              </a:endParaRPr>
            </a:p>
            <a:p>
              <a:endParaRPr lang="en-US" sz="900" dirty="0">
                <a:latin typeface="Arial Rounded MT Bold"/>
                <a:cs typeface="Arial Rounded MT Bold"/>
              </a:endParaRPr>
            </a:p>
            <a:p>
              <a:r>
                <a:rPr lang="en-US" sz="1200" dirty="0">
                  <a:latin typeface="Arial Rounded MT Bold"/>
                  <a:cs typeface="Arial Rounded MT Bold"/>
                </a:rPr>
                <a:t>Part-time:</a:t>
              </a:r>
            </a:p>
            <a:p>
              <a:r>
                <a:rPr lang="en-US" sz="1100" dirty="0">
                  <a:latin typeface="Arial Rounded MT Bold"/>
                  <a:cs typeface="Arial Rounded MT Bold"/>
                </a:rPr>
                <a:t>Prof. J. </a:t>
              </a:r>
              <a:r>
                <a:rPr lang="en-US" sz="1100" dirty="0" err="1">
                  <a:latin typeface="Arial Rounded MT Bold"/>
                  <a:cs typeface="Arial Rounded MT Bold"/>
                </a:rPr>
                <a:t>Blommaert</a:t>
              </a:r>
              <a:endParaRPr lang="en-US" sz="1100" dirty="0">
                <a:latin typeface="Arial Rounded MT Bold"/>
                <a:cs typeface="Arial Rounded MT Bold"/>
              </a:endParaRPr>
            </a:p>
            <a:p>
              <a:r>
                <a:rPr lang="en-US" sz="1100" dirty="0">
                  <a:latin typeface="Arial Rounded MT Bold"/>
                  <a:cs typeface="Arial Rounded MT Bold"/>
                </a:rPr>
                <a:t>Prof. T. </a:t>
              </a:r>
              <a:r>
                <a:rPr lang="en-US" sz="1100" dirty="0" err="1">
                  <a:latin typeface="Arial Rounded MT Bold"/>
                  <a:cs typeface="Arial Rounded MT Bold"/>
                </a:rPr>
                <a:t>Huege</a:t>
              </a:r>
              <a:endParaRPr lang="en-US" sz="1100" dirty="0">
                <a:latin typeface="Arial Rounded MT Bold"/>
                <a:cs typeface="Arial Rounded MT Bold"/>
              </a:endParaRPr>
            </a:p>
            <a:p>
              <a:r>
                <a:rPr lang="en-US" sz="1100" dirty="0">
                  <a:latin typeface="Arial Rounded MT Bold"/>
                  <a:cs typeface="Arial Rounded MT Bold"/>
                </a:rPr>
                <a:t>Prof. K. </a:t>
              </a:r>
              <a:r>
                <a:rPr lang="en-US" sz="1100" dirty="0" err="1">
                  <a:latin typeface="Arial Rounded MT Bold"/>
                  <a:cs typeface="Arial Rounded MT Bold"/>
                </a:rPr>
                <a:t>Kolenberg</a:t>
              </a:r>
              <a:endParaRPr lang="en-US" sz="1100" dirty="0">
                <a:latin typeface="Arial Rounded MT Bold"/>
                <a:cs typeface="Arial Rounded MT Bold"/>
              </a:endParaRPr>
            </a:p>
            <a:p>
              <a:pPr algn="ctr"/>
              <a:endParaRPr lang="en-US" sz="1000" dirty="0">
                <a:latin typeface="Arial Rounded MT Bold"/>
                <a:cs typeface="Arial Rounded MT Bold"/>
              </a:endParaRPr>
            </a:p>
            <a:p>
              <a:r>
                <a:rPr lang="en-US" sz="1200" dirty="0">
                  <a:latin typeface="Arial Rounded MT Bold"/>
                  <a:cs typeface="Arial Rounded MT Bold"/>
                </a:rPr>
                <a:t>Guest professor:</a:t>
              </a:r>
            </a:p>
            <a:p>
              <a:r>
                <a:rPr lang="en-US" sz="11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Prof. D. </a:t>
              </a:r>
              <a:r>
                <a:rPr lang="en-US" sz="1100" dirty="0" err="1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Vanbeveren</a:t>
              </a:r>
              <a:endParaRPr lang="en-US" sz="1100" dirty="0">
                <a:solidFill>
                  <a:srgbClr val="000000"/>
                </a:solidFill>
                <a:latin typeface="Arial Rounded MT Bold"/>
                <a:cs typeface="Arial Rounded MT Bold"/>
              </a:endParaRPr>
            </a:p>
            <a:p>
              <a:r>
                <a:rPr lang="en-US" sz="1100" dirty="0">
                  <a:latin typeface="Arial Rounded MT Bold"/>
                  <a:cs typeface="Arial Rounded MT Bold"/>
                </a:rPr>
                <a:t>Prof. J. </a:t>
              </a:r>
              <a:r>
                <a:rPr lang="en-US" sz="1100" dirty="0" err="1">
                  <a:latin typeface="Arial Rounded MT Bold"/>
                  <a:cs typeface="Arial Rounded MT Bold"/>
                </a:rPr>
                <a:t>Horandel</a:t>
              </a:r>
              <a:endParaRPr lang="en-US" sz="1100" dirty="0">
                <a:latin typeface="Arial Rounded MT Bold"/>
                <a:cs typeface="Arial Rounded MT Bold"/>
              </a:endParaRPr>
            </a:p>
            <a:p>
              <a:pPr algn="r"/>
              <a:r>
                <a:rPr lang="en-US" sz="1000" dirty="0">
                  <a:latin typeface="Arial Rounded MT Bold"/>
                  <a:cs typeface="Arial Rounded MT Bold"/>
                </a:rPr>
                <a:t>(ERC Advanced Grant)</a:t>
              </a:r>
            </a:p>
            <a:p>
              <a:pPr algn="r"/>
              <a:endParaRPr lang="en-US" sz="1400" dirty="0">
                <a:latin typeface="Arial Rounded MT Bold"/>
                <a:cs typeface="Arial Rounded MT Bold"/>
              </a:endParaRPr>
            </a:p>
            <a:p>
              <a:pPr algn="ctr"/>
              <a:r>
                <a:rPr lang="en-US" sz="1200" dirty="0">
                  <a:latin typeface="Arial Rounded MT Bold"/>
                  <a:cs typeface="Arial Rounded MT Bold"/>
                </a:rPr>
                <a:t>AARG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77397" y="5983205"/>
              <a:ext cx="198567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 Rounded MT Bold"/>
                  <a:cs typeface="Arial Rounded MT Bold"/>
                </a:rPr>
                <a:t>Phenomenology</a:t>
              </a:r>
            </a:p>
            <a:p>
              <a:pPr algn="ctr"/>
              <a:endParaRPr lang="en-US" sz="800" b="1" dirty="0">
                <a:latin typeface="Arial Rounded MT Bold"/>
                <a:cs typeface="Arial Rounded MT Bold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38182" y="6028970"/>
              <a:ext cx="13416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 Rounded MT Bold"/>
                  <a:cs typeface="Arial Rounded MT Bold"/>
                </a:rPr>
                <a:t>Prof. A. </a:t>
              </a:r>
              <a:r>
                <a:rPr lang="en-US" sz="1200" dirty="0" err="1">
                  <a:latin typeface="Arial Rounded MT Bold"/>
                  <a:cs typeface="Arial Rounded MT Bold"/>
                </a:rPr>
                <a:t>Mariotti</a:t>
              </a:r>
              <a:endParaRPr lang="en-US" sz="1200" dirty="0">
                <a:latin typeface="Arial Rounded MT Bold"/>
                <a:cs typeface="Arial Rounded MT Bold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625121" y="6334399"/>
              <a:ext cx="179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 Rounded MT Bold"/>
                  <a:cs typeface="Arial Rounded MT Bold"/>
                </a:rPr>
                <a:t>AARG – ELEM – TENA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30B6614-8725-D2F6-F748-60C46571E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57" y="249506"/>
            <a:ext cx="3366286" cy="64156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D4516CB-CBC9-9990-DBCF-0C112FA976CF}"/>
                  </a:ext>
                </a:extLst>
              </p14:cNvPr>
              <p14:cNvContentPartPr/>
              <p14:nvPr/>
            </p14:nvContentPartPr>
            <p14:xfrm>
              <a:off x="633806" y="3426480"/>
              <a:ext cx="1005120" cy="770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D4516CB-CBC9-9990-DBCF-0C112FA976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1806" y="3282840"/>
                <a:ext cx="114876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C928191-E41A-96CB-5EDC-435D117A817F}"/>
                  </a:ext>
                </a:extLst>
              </p14:cNvPr>
              <p14:cNvContentPartPr/>
              <p14:nvPr/>
            </p14:nvContentPartPr>
            <p14:xfrm>
              <a:off x="669446" y="3661200"/>
              <a:ext cx="992880" cy="313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C928191-E41A-96CB-5EDC-435D117A817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7806" y="3517560"/>
                <a:ext cx="1136520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2BF8C0C-7D40-3401-DFBD-17CD028CEF87}"/>
                  </a:ext>
                </a:extLst>
              </p14:cNvPr>
              <p14:cNvContentPartPr/>
              <p14:nvPr/>
            </p14:nvContentPartPr>
            <p14:xfrm>
              <a:off x="2696966" y="3431520"/>
              <a:ext cx="1207800" cy="129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2BF8C0C-7D40-3401-DFBD-17CD028CEF8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25326" y="3287520"/>
                <a:ext cx="1351440" cy="30060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Slide Number Placeholder 10">
            <a:extLst>
              <a:ext uri="{FF2B5EF4-FFF2-40B4-BE49-F238E27FC236}">
                <a16:creationId xmlns:a16="http://schemas.microsoft.com/office/drawing/2014/main" id="{91DE1A8F-9AC2-2EE0-C9BA-07C0BBF54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95392" y="6480742"/>
            <a:ext cx="869480" cy="365125"/>
          </a:xfrm>
        </p:spPr>
        <p:txBody>
          <a:bodyPr/>
          <a:lstStyle/>
          <a:p>
            <a:fld id="{C662D044-6F0C-A44C-85FD-2657997C64D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901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8A4D811-0B63-2D41-A452-DE55C87DC2B9}"/>
              </a:ext>
            </a:extLst>
          </p:cNvPr>
          <p:cNvGrpSpPr/>
          <p:nvPr/>
        </p:nvGrpSpPr>
        <p:grpSpPr>
          <a:xfrm>
            <a:off x="116629" y="77748"/>
            <a:ext cx="8915602" cy="6715462"/>
            <a:chOff x="116629" y="77748"/>
            <a:chExt cx="8915602" cy="6715462"/>
          </a:xfrm>
        </p:grpSpPr>
        <p:sp>
          <p:nvSpPr>
            <p:cNvPr id="15" name="Rectangle 14"/>
            <p:cNvSpPr/>
            <p:nvPr/>
          </p:nvSpPr>
          <p:spPr>
            <a:xfrm>
              <a:off x="116629" y="77748"/>
              <a:ext cx="8915602" cy="671546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500" b="1" dirty="0">
                  <a:solidFill>
                    <a:srgbClr val="000090"/>
                  </a:solidFill>
                </a:rPr>
                <a:t>							    </a:t>
              </a:r>
            </a:p>
            <a:p>
              <a:pPr algn="r"/>
              <a:r>
                <a:rPr lang="en-US" sz="3200" b="1" dirty="0">
                  <a:solidFill>
                    <a:srgbClr val="000090"/>
                  </a:solidFill>
                </a:rPr>
                <a:t>High-Energy Physics – </a:t>
              </a:r>
              <a:r>
                <a:rPr lang="en-US" sz="3200" b="1" dirty="0">
                  <a:solidFill>
                    <a:srgbClr val="FF0000"/>
                  </a:solidFill>
                </a:rPr>
                <a:t>TODAY</a:t>
              </a:r>
              <a:r>
                <a:rPr lang="en-US" sz="3200" b="1" dirty="0">
                  <a:solidFill>
                    <a:srgbClr val="000090"/>
                  </a:solidFill>
                </a:rPr>
                <a:t> </a:t>
              </a:r>
            </a:p>
            <a:p>
              <a:pPr algn="r"/>
              <a:endParaRPr lang="en-US" sz="200" b="1" dirty="0">
                <a:solidFill>
                  <a:srgbClr val="000000"/>
                </a:solidFill>
              </a:endParaRPr>
            </a:p>
            <a:p>
              <a:pPr algn="r"/>
              <a:r>
                <a:rPr lang="en-US" sz="1600" b="1" dirty="0">
                  <a:solidFill>
                    <a:srgbClr val="000000"/>
                  </a:solidFill>
                </a:rPr>
                <a:t>Coordinator: Prof. J. </a:t>
              </a:r>
              <a:r>
                <a:rPr lang="en-US" sz="1600" b="1" dirty="0" err="1">
                  <a:solidFill>
                    <a:srgbClr val="000000"/>
                  </a:solidFill>
                </a:rPr>
                <a:t>D’Hondt</a:t>
              </a:r>
              <a:endParaRPr lang="en-US" sz="1600" b="1" dirty="0">
                <a:solidFill>
                  <a:srgbClr val="000000"/>
                </a:solidFill>
              </a:endParaRPr>
            </a:p>
            <a:p>
              <a:pPr algn="r"/>
              <a:r>
                <a:rPr lang="en-US" sz="1400" b="1" dirty="0">
                  <a:solidFill>
                    <a:srgbClr val="000000"/>
                  </a:solidFill>
                </a:rPr>
                <a:t>Secretariat: N. </a:t>
              </a:r>
              <a:r>
                <a:rPr lang="en-US" sz="1400" b="1" dirty="0" err="1">
                  <a:solidFill>
                    <a:srgbClr val="000000"/>
                  </a:solidFill>
                </a:rPr>
                <a:t>Hindrikx</a:t>
              </a:r>
              <a:r>
                <a:rPr lang="en-US" sz="1400" b="1" dirty="0">
                  <a:solidFill>
                    <a:srgbClr val="000000"/>
                  </a:solidFill>
                </a:rPr>
                <a:t> and S. Van den </a:t>
              </a:r>
              <a:r>
                <a:rPr lang="en-US" sz="1400" b="1" dirty="0" err="1">
                  <a:solidFill>
                    <a:srgbClr val="000000"/>
                  </a:solidFill>
                </a:rPr>
                <a:t>Bussche</a:t>
              </a:r>
              <a:endParaRPr lang="en-US" sz="14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24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  <a:p>
              <a:pPr algn="ctr"/>
              <a:endParaRPr lang="en-US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3971" y="5121854"/>
              <a:ext cx="8513881" cy="150810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 cmpd="sng">
              <a:solidFill>
                <a:schemeClr val="accent3">
                  <a:lumMod val="50000"/>
                </a:schemeClr>
              </a:solidFill>
              <a:prstDash val="sysDash"/>
            </a:ln>
          </p:spPr>
          <p:txBody>
            <a:bodyPr wrap="square" numCol="1" rtlCol="0">
              <a:spAutoFit/>
            </a:bodyPr>
            <a:lstStyle/>
            <a:p>
              <a:pPr algn="ctr"/>
              <a:endParaRPr lang="en-US" dirty="0">
                <a:latin typeface="Arial Rounded MT Bold"/>
                <a:cs typeface="Arial Rounded MT Bold"/>
              </a:endParaRPr>
            </a:p>
            <a:p>
              <a:pPr algn="ctr"/>
              <a:endParaRPr lang="en-US" dirty="0">
                <a:latin typeface="Arial Rounded MT Bold"/>
                <a:cs typeface="Arial Rounded MT Bold"/>
              </a:endParaRPr>
            </a:p>
            <a:p>
              <a:pPr algn="ctr"/>
              <a:endParaRPr lang="en-US" dirty="0">
                <a:latin typeface="Arial Rounded MT Bold"/>
                <a:cs typeface="Arial Rounded MT Bold"/>
              </a:endParaRPr>
            </a:p>
            <a:p>
              <a:pPr algn="ctr"/>
              <a:endParaRPr lang="en-US" dirty="0">
                <a:latin typeface="Arial Rounded MT Bold"/>
                <a:cs typeface="Arial Rounded MT Bold"/>
              </a:endParaRPr>
            </a:p>
            <a:p>
              <a:pPr algn="ctr"/>
              <a:endParaRPr lang="en-US" sz="1000" u="sng" dirty="0">
                <a:latin typeface="Arial Rounded MT Bold"/>
                <a:cs typeface="Arial Rounded MT Bold"/>
              </a:endParaRPr>
            </a:p>
            <a:p>
              <a:pPr algn="ctr"/>
              <a:endParaRPr lang="en-US" sz="1000" u="sng" dirty="0">
                <a:latin typeface="Arial Rounded MT Bold"/>
                <a:cs typeface="Arial Rounded MT Bold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5389" y="1337058"/>
              <a:ext cx="1917896" cy="452431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latin typeface="Arial Rounded MT Bold"/>
                <a:cs typeface="Arial Rounded MT Bold"/>
              </a:endParaRPr>
            </a:p>
            <a:p>
              <a:pPr algn="ctr"/>
              <a:r>
                <a:rPr lang="en-US" dirty="0">
                  <a:latin typeface="Arial Rounded MT Bold"/>
                  <a:cs typeface="Arial Rounded MT Bold"/>
                </a:rPr>
                <a:t>Theoretical physics </a:t>
              </a:r>
            </a:p>
            <a:p>
              <a:pPr algn="ctr"/>
              <a:endParaRPr lang="en-US" dirty="0">
                <a:latin typeface="Arial Rounded MT Bold"/>
                <a:cs typeface="Arial Rounded MT Bold"/>
              </a:endParaRPr>
            </a:p>
            <a:p>
              <a:pPr marL="90488" indent="-90488">
                <a:buFont typeface="Arial"/>
                <a:buChar char="•"/>
              </a:pPr>
              <a:r>
                <a:rPr lang="en-US" sz="1200" dirty="0">
                  <a:latin typeface="Arial Rounded MT Bold"/>
                  <a:cs typeface="Arial Rounded MT Bold"/>
                </a:rPr>
                <a:t>string theory</a:t>
              </a:r>
            </a:p>
            <a:p>
              <a:pPr marL="90488" indent="-90488">
                <a:buFont typeface="Arial"/>
                <a:buChar char="•"/>
              </a:pPr>
              <a:r>
                <a:rPr lang="en-US" sz="1200" dirty="0">
                  <a:latin typeface="Arial Rounded MT Bold"/>
                  <a:cs typeface="Arial Rounded MT Bold"/>
                </a:rPr>
                <a:t>holography</a:t>
              </a:r>
            </a:p>
            <a:p>
              <a:pPr marL="90488" indent="-90488">
                <a:buFont typeface="Arial"/>
                <a:buChar char="•"/>
              </a:pPr>
              <a:r>
                <a:rPr lang="en-US" sz="1200" dirty="0">
                  <a:latin typeface="Arial Rounded MT Bold"/>
                  <a:cs typeface="Arial Rounded MT Bold"/>
                </a:rPr>
                <a:t>cosmology</a:t>
              </a:r>
            </a:p>
            <a:p>
              <a:pPr marL="90488" indent="-90488">
                <a:buFont typeface="Arial"/>
                <a:buChar char="•"/>
              </a:pPr>
              <a:r>
                <a:rPr lang="en-US" sz="1200" dirty="0">
                  <a:latin typeface="Arial Rounded MT Bold"/>
                  <a:cs typeface="Arial Rounded MT Bold"/>
                </a:rPr>
                <a:t>gravitational waves</a:t>
              </a:r>
            </a:p>
            <a:p>
              <a:pPr algn="ctr"/>
              <a:endParaRPr lang="en-US" sz="1400" dirty="0">
                <a:latin typeface="Arial Rounded MT Bold"/>
                <a:cs typeface="Arial Rounded MT Bold"/>
              </a:endParaRPr>
            </a:p>
            <a:p>
              <a:r>
                <a:rPr lang="en-US" sz="1200" dirty="0">
                  <a:latin typeface="Arial Rounded MT Bold"/>
                  <a:cs typeface="Arial Rounded MT Bold"/>
                </a:rPr>
                <a:t>Prof. B. Craps</a:t>
              </a:r>
            </a:p>
            <a:p>
              <a:r>
                <a:rPr lang="en-US" sz="1200" dirty="0">
                  <a:latin typeface="Arial Rounded MT Bold"/>
                  <a:cs typeface="Arial Rounded MT Bold"/>
                </a:rPr>
                <a:t>Prof. A. </a:t>
              </a:r>
              <a:r>
                <a:rPr lang="en-US" sz="1200" dirty="0" err="1">
                  <a:latin typeface="Arial Rounded MT Bold"/>
                  <a:cs typeface="Arial Rounded MT Bold"/>
                </a:rPr>
                <a:t>Sevrin</a:t>
              </a:r>
              <a:endParaRPr lang="en-US" sz="1200" dirty="0">
                <a:latin typeface="Arial Rounded MT Bold"/>
                <a:cs typeface="Arial Rounded MT Bold"/>
              </a:endParaRPr>
            </a:p>
            <a:p>
              <a:endParaRPr lang="en-US" sz="1000" dirty="0">
                <a:latin typeface="Arial Rounded MT Bold"/>
                <a:cs typeface="Arial Rounded MT Bold"/>
              </a:endParaRPr>
            </a:p>
            <a:p>
              <a:r>
                <a:rPr lang="en-US" sz="1200" dirty="0">
                  <a:latin typeface="Arial Rounded MT Bold"/>
                  <a:cs typeface="Arial Rounded MT Bold"/>
                </a:rPr>
                <a:t>Part-time:</a:t>
              </a:r>
            </a:p>
            <a:p>
              <a:r>
                <a:rPr lang="en-US" sz="1100" dirty="0">
                  <a:latin typeface="Arial Rounded MT Bold"/>
                  <a:cs typeface="Arial Rounded MT Bold"/>
                </a:rPr>
                <a:t>Prof. V. </a:t>
              </a:r>
              <a:r>
                <a:rPr lang="en-US" sz="1100" dirty="0" err="1">
                  <a:latin typeface="Arial Rounded MT Bold"/>
                  <a:cs typeface="Arial Rounded MT Bold"/>
                </a:rPr>
                <a:t>Balasubramanian</a:t>
              </a:r>
              <a:endParaRPr lang="en-US" sz="1100" dirty="0">
                <a:latin typeface="Arial Rounded MT Bold"/>
                <a:cs typeface="Arial Rounded MT Bold"/>
              </a:endParaRPr>
            </a:p>
            <a:p>
              <a:r>
                <a:rPr lang="en-US" sz="1100" dirty="0">
                  <a:latin typeface="Arial Rounded MT Bold"/>
                  <a:cs typeface="Arial Rounded MT Bold"/>
                </a:rPr>
                <a:t>Prof. C. Blair</a:t>
              </a:r>
            </a:p>
            <a:p>
              <a:r>
                <a:rPr lang="en-US" sz="1100" dirty="0">
                  <a:latin typeface="Arial Rounded MT Bold"/>
                  <a:cs typeface="Arial Rounded MT Bold"/>
                </a:rPr>
                <a:t>Prof. M. </a:t>
              </a:r>
              <a:r>
                <a:rPr lang="en-US" sz="1100" dirty="0" err="1">
                  <a:latin typeface="Arial Rounded MT Bold"/>
                  <a:cs typeface="Arial Rounded MT Bold"/>
                </a:rPr>
                <a:t>Sakellariadou</a:t>
              </a:r>
              <a:endParaRPr lang="en-US" sz="1100" dirty="0">
                <a:latin typeface="Arial Rounded MT Bold"/>
                <a:cs typeface="Arial Rounded MT Bold"/>
              </a:endParaRPr>
            </a:p>
            <a:p>
              <a:r>
                <a:rPr lang="en-US" sz="1100" dirty="0">
                  <a:latin typeface="Arial Rounded MT Bold"/>
                  <a:cs typeface="Arial Rounded MT Bold"/>
                </a:rPr>
                <a:t>Prof. D. Thompson</a:t>
              </a:r>
            </a:p>
            <a:p>
              <a:endParaRPr lang="en-US" sz="700" dirty="0">
                <a:latin typeface="Arial Rounded MT Bold"/>
                <a:cs typeface="Arial Rounded MT Bold"/>
              </a:endParaRPr>
            </a:p>
            <a:p>
              <a:r>
                <a:rPr lang="en-US" sz="1200" dirty="0">
                  <a:latin typeface="Arial Rounded MT Bold"/>
                  <a:cs typeface="Arial Rounded MT Bold"/>
                </a:rPr>
                <a:t>Guest professor:</a:t>
              </a:r>
            </a:p>
            <a:p>
              <a:r>
                <a:rPr lang="en-US" sz="1100" dirty="0">
                  <a:latin typeface="Arial Rounded MT Bold"/>
                  <a:cs typeface="Arial Rounded MT Bold"/>
                </a:rPr>
                <a:t>Prof. O. </a:t>
              </a:r>
              <a:r>
                <a:rPr lang="en-US" sz="1100" dirty="0" err="1">
                  <a:latin typeface="Arial Rounded MT Bold"/>
                  <a:cs typeface="Arial Rounded MT Bold"/>
                </a:rPr>
                <a:t>Evnin</a:t>
              </a:r>
              <a:endParaRPr lang="en-US" sz="1100" dirty="0">
                <a:latin typeface="Arial Rounded MT Bold"/>
                <a:cs typeface="Arial Rounded MT Bold"/>
              </a:endParaRPr>
            </a:p>
            <a:p>
              <a:r>
                <a:rPr lang="en-US" sz="1100" dirty="0">
                  <a:latin typeface="Arial Rounded MT Bold"/>
                  <a:cs typeface="Arial Rounded MT Bold"/>
                </a:rPr>
                <a:t>Prof. L. Lopez </a:t>
              </a:r>
              <a:r>
                <a:rPr lang="en-US" sz="1100" dirty="0" err="1">
                  <a:latin typeface="Arial Rounded MT Bold"/>
                  <a:cs typeface="Arial Rounded MT Bold"/>
                </a:rPr>
                <a:t>Honorez</a:t>
              </a:r>
              <a:endParaRPr lang="en-US" sz="1100" dirty="0">
                <a:latin typeface="Arial Rounded MT Bold"/>
                <a:cs typeface="Arial Rounded MT Bold"/>
              </a:endParaRPr>
            </a:p>
            <a:p>
              <a:pPr algn="ctr"/>
              <a:endParaRPr lang="en-US" sz="300" dirty="0">
                <a:latin typeface="Arial Rounded MT Bold"/>
                <a:cs typeface="Arial Rounded MT Bold"/>
              </a:endParaRPr>
            </a:p>
            <a:p>
              <a:pPr algn="ctr"/>
              <a:endParaRPr lang="en-US" sz="300" dirty="0">
                <a:latin typeface="Arial Rounded MT Bold"/>
                <a:cs typeface="Arial Rounded MT Bold"/>
              </a:endParaRPr>
            </a:p>
            <a:p>
              <a:pPr algn="ctr"/>
              <a:endParaRPr lang="en-US" sz="500" dirty="0">
                <a:latin typeface="Arial Rounded MT Bold"/>
                <a:cs typeface="Arial Rounded MT Bold"/>
              </a:endParaRPr>
            </a:p>
            <a:p>
              <a:pPr algn="ctr"/>
              <a:r>
                <a:rPr lang="en-US" sz="1200" dirty="0">
                  <a:latin typeface="Arial Rounded MT Bold"/>
                  <a:cs typeface="Arial Rounded MT Bold"/>
                </a:rPr>
                <a:t>TENA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562726" y="1337058"/>
              <a:ext cx="1972827" cy="45089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latin typeface="Arial Rounded MT Bold"/>
                <a:cs typeface="Arial Rounded MT Bold"/>
              </a:endParaRPr>
            </a:p>
            <a:p>
              <a:pPr algn="ctr"/>
              <a:r>
                <a:rPr lang="en-US" dirty="0">
                  <a:latin typeface="Arial Rounded MT Bold"/>
                  <a:cs typeface="Arial Rounded MT Bold"/>
                </a:rPr>
                <a:t>Particle physics experiments</a:t>
              </a:r>
            </a:p>
            <a:p>
              <a:pPr algn="ctr"/>
              <a:r>
                <a:rPr lang="en-US" dirty="0">
                  <a:latin typeface="Arial Rounded MT Bold"/>
                  <a:cs typeface="Arial Rounded MT Bold"/>
                </a:rPr>
                <a:t> </a:t>
              </a:r>
            </a:p>
            <a:p>
              <a:pPr marL="90488" indent="-90488">
                <a:buFont typeface="Arial"/>
                <a:buChar char="•"/>
              </a:pPr>
              <a:r>
                <a:rPr lang="en-US" sz="1200" dirty="0">
                  <a:latin typeface="Arial Rounded MT Bold"/>
                  <a:cs typeface="Arial Rounded MT Bold"/>
                </a:rPr>
                <a:t>high-energy colliders</a:t>
              </a:r>
            </a:p>
            <a:p>
              <a:pPr marL="90488" indent="-90488">
                <a:buFont typeface="Arial"/>
                <a:buChar char="•"/>
              </a:pPr>
              <a:r>
                <a:rPr lang="en-US" sz="1200" dirty="0">
                  <a:latin typeface="Arial Rounded MT Bold"/>
                  <a:cs typeface="Arial Rounded MT Bold"/>
                </a:rPr>
                <a:t>neutrino physics</a:t>
              </a:r>
            </a:p>
            <a:p>
              <a:pPr algn="ctr"/>
              <a:endParaRPr lang="en-US" sz="1400" dirty="0">
                <a:latin typeface="Arial Rounded MT Bold"/>
                <a:cs typeface="Arial Rounded MT Bold"/>
              </a:endParaRPr>
            </a:p>
            <a:p>
              <a:r>
                <a:rPr lang="en-US" sz="1200" strike="sngStrike" dirty="0">
                  <a:latin typeface="Arial Rounded MT Bold"/>
                  <a:cs typeface="Arial Rounded MT Bold"/>
                </a:rPr>
                <a:t>Prof. F. </a:t>
              </a:r>
              <a:r>
                <a:rPr lang="en-US" sz="1200" strike="sngStrike" dirty="0" err="1">
                  <a:latin typeface="Arial Rounded MT Bold"/>
                  <a:cs typeface="Arial Rounded MT Bold"/>
                </a:rPr>
                <a:t>Blekman</a:t>
              </a:r>
              <a:r>
                <a:rPr lang="en-US" sz="1200" strike="sngStrike" dirty="0">
                  <a:latin typeface="Arial Rounded MT Bold"/>
                  <a:cs typeface="Arial Rounded MT Bold"/>
                </a:rPr>
                <a:t> </a:t>
              </a:r>
            </a:p>
            <a:p>
              <a:pPr algn="r"/>
              <a:r>
                <a:rPr lang="en-US" sz="1000" dirty="0">
                  <a:latin typeface="Arial Rounded MT Bold"/>
                  <a:cs typeface="Arial Rounded MT Bold"/>
                </a:rPr>
                <a:t>(previous Odysseus 2)</a:t>
              </a:r>
            </a:p>
            <a:p>
              <a:r>
                <a:rPr lang="en-US" sz="12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Prof. J. </a:t>
              </a:r>
              <a:r>
                <a:rPr lang="en-US" sz="1200" dirty="0" err="1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D’Hondt</a:t>
              </a:r>
              <a:endParaRPr lang="en-US" sz="1200" dirty="0">
                <a:solidFill>
                  <a:srgbClr val="000000"/>
                </a:solidFill>
                <a:latin typeface="Arial Rounded MT Bold"/>
                <a:cs typeface="Arial Rounded MT Bold"/>
              </a:endParaRPr>
            </a:p>
            <a:p>
              <a:r>
                <a:rPr lang="en-US" sz="1200" dirty="0">
                  <a:latin typeface="Arial Rounded MT Bold"/>
                  <a:cs typeface="Arial Rounded MT Bold"/>
                </a:rPr>
                <a:t>Prof. S. </a:t>
              </a:r>
              <a:r>
                <a:rPr lang="en-US" sz="1200" dirty="0" err="1">
                  <a:latin typeface="Arial Rounded MT Bold"/>
                  <a:cs typeface="Arial Rounded MT Bold"/>
                </a:rPr>
                <a:t>Lowette</a:t>
              </a:r>
              <a:r>
                <a:rPr lang="en-US" sz="1200" dirty="0">
                  <a:latin typeface="Arial Rounded MT Bold"/>
                  <a:cs typeface="Arial Rounded MT Bold"/>
                </a:rPr>
                <a:t> </a:t>
              </a:r>
            </a:p>
            <a:p>
              <a:pPr algn="r"/>
              <a:r>
                <a:rPr lang="en-US" sz="1000" dirty="0">
                  <a:latin typeface="Arial Rounded MT Bold"/>
                  <a:cs typeface="Arial Rounded MT Bold"/>
                </a:rPr>
                <a:t>(previous Odysseus 2)</a:t>
              </a:r>
            </a:p>
            <a:p>
              <a:endParaRPr lang="en-US" sz="1200" dirty="0">
                <a:latin typeface="Arial Rounded MT Bold"/>
                <a:cs typeface="Arial Rounded MT Bold"/>
              </a:endParaRPr>
            </a:p>
            <a:p>
              <a:endParaRPr lang="en-US" sz="600" dirty="0">
                <a:latin typeface="Arial Rounded MT Bold"/>
                <a:cs typeface="Arial Rounded MT Bold"/>
              </a:endParaRPr>
            </a:p>
            <a:p>
              <a:endParaRPr lang="en-US" sz="1000" dirty="0">
                <a:latin typeface="Arial Rounded MT Bold"/>
                <a:cs typeface="Arial Rounded MT Bold"/>
              </a:endParaRPr>
            </a:p>
            <a:p>
              <a:endParaRPr lang="en-US" sz="1000" dirty="0">
                <a:latin typeface="Arial Rounded MT Bold"/>
                <a:cs typeface="Arial Rounded MT Bold"/>
              </a:endParaRPr>
            </a:p>
            <a:p>
              <a:endParaRPr lang="en-US" sz="1400" dirty="0">
                <a:latin typeface="Arial Rounded MT Bold"/>
                <a:cs typeface="Arial Rounded MT Bold"/>
              </a:endParaRPr>
            </a:p>
            <a:p>
              <a:r>
                <a:rPr lang="en-US" sz="1200" dirty="0">
                  <a:latin typeface="Arial Rounded MT Bold"/>
                  <a:cs typeface="Arial Rounded MT Bold"/>
                </a:rPr>
                <a:t>Active emeriti:</a:t>
              </a:r>
            </a:p>
            <a:p>
              <a:r>
                <a:rPr lang="en-US" sz="11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Prof. S. Tavernier</a:t>
              </a:r>
            </a:p>
            <a:p>
              <a:pPr algn="ctr"/>
              <a:endParaRPr lang="en-US" sz="2400" dirty="0">
                <a:latin typeface="Arial Rounded MT Bold"/>
                <a:cs typeface="Arial Rounded MT Bold"/>
              </a:endParaRPr>
            </a:p>
            <a:p>
              <a:pPr algn="ctr"/>
              <a:endParaRPr lang="en-US" sz="1000" dirty="0">
                <a:latin typeface="Arial Rounded MT Bold"/>
                <a:cs typeface="Arial Rounded MT Bold"/>
              </a:endParaRPr>
            </a:p>
            <a:p>
              <a:pPr algn="ctr"/>
              <a:r>
                <a:rPr lang="en-US" sz="1200" dirty="0">
                  <a:latin typeface="Arial Rounded MT Bold"/>
                  <a:cs typeface="Arial Rounded MT Bold"/>
                </a:rPr>
                <a:t>ELEM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71899" y="1337058"/>
              <a:ext cx="1917896" cy="45089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latin typeface="Arial Rounded MT Bold"/>
                <a:cs typeface="Arial Rounded MT Bold"/>
              </a:endParaRPr>
            </a:p>
            <a:p>
              <a:pPr algn="ctr"/>
              <a:r>
                <a:rPr lang="en-US" dirty="0" err="1">
                  <a:latin typeface="Arial Rounded MT Bold"/>
                  <a:cs typeface="Arial Rounded MT Bold"/>
                </a:rPr>
                <a:t>Astro</a:t>
              </a:r>
              <a:r>
                <a:rPr lang="en-US" dirty="0">
                  <a:latin typeface="Arial Rounded MT Bold"/>
                  <a:cs typeface="Arial Rounded MT Bold"/>
                </a:rPr>
                <a:t>-particle physics</a:t>
              </a:r>
            </a:p>
            <a:p>
              <a:pPr algn="ctr"/>
              <a:endParaRPr lang="en-US" dirty="0">
                <a:latin typeface="Arial Rounded MT Bold"/>
                <a:cs typeface="Arial Rounded MT Bold"/>
              </a:endParaRPr>
            </a:p>
            <a:p>
              <a:pPr marL="90488" indent="-90488">
                <a:buFont typeface="Arial"/>
                <a:buChar char="•"/>
              </a:pPr>
              <a:r>
                <a:rPr lang="en-US" sz="1200" dirty="0">
                  <a:latin typeface="Arial Rounded MT Bold"/>
                  <a:cs typeface="Arial Rounded MT Bold"/>
                </a:rPr>
                <a:t>cosmic neutrinos</a:t>
              </a:r>
            </a:p>
            <a:p>
              <a:pPr marL="90488" indent="-90488">
                <a:buFont typeface="Arial"/>
                <a:buChar char="•"/>
              </a:pPr>
              <a:r>
                <a:rPr lang="en-US" sz="1200" dirty="0">
                  <a:latin typeface="Arial Rounded MT Bold"/>
                  <a:cs typeface="Arial Rounded MT Bold"/>
                </a:rPr>
                <a:t>dark matter</a:t>
              </a:r>
            </a:p>
            <a:p>
              <a:pPr marL="90488" indent="-90488">
                <a:buFont typeface="Arial"/>
                <a:buChar char="•"/>
              </a:pPr>
              <a:r>
                <a:rPr lang="en-US" sz="1200" dirty="0">
                  <a:latin typeface="Arial Rounded MT Bold"/>
                  <a:cs typeface="Arial Rounded MT Bold"/>
                </a:rPr>
                <a:t>multi-messenger observations</a:t>
              </a:r>
            </a:p>
            <a:p>
              <a:pPr algn="ctr"/>
              <a:endParaRPr lang="en-US" sz="1400" dirty="0">
                <a:latin typeface="Arial Rounded MT Bold"/>
                <a:cs typeface="Arial Rounded MT Bold"/>
              </a:endParaRPr>
            </a:p>
            <a:p>
              <a:r>
                <a:rPr lang="en-US" sz="1200" dirty="0">
                  <a:latin typeface="Arial Rounded MT Bold"/>
                  <a:cs typeface="Arial Rounded MT Bold"/>
                </a:rPr>
                <a:t>Prof. K. de Vries</a:t>
              </a:r>
            </a:p>
            <a:p>
              <a:pPr algn="r"/>
              <a:r>
                <a:rPr lang="en-US" sz="1000" dirty="0">
                  <a:latin typeface="Arial Rounded MT Bold"/>
                  <a:cs typeface="Arial Rounded MT Bold"/>
                </a:rPr>
                <a:t>(ERC Starting Grant)</a:t>
              </a:r>
            </a:p>
            <a:p>
              <a:r>
                <a:rPr lang="en-US" sz="1200" dirty="0">
                  <a:latin typeface="Arial Rounded MT Bold"/>
                  <a:cs typeface="Arial Rounded MT Bold"/>
                </a:rPr>
                <a:t>Prof. N. van </a:t>
              </a:r>
              <a:r>
                <a:rPr lang="en-US" sz="1200" dirty="0" err="1">
                  <a:latin typeface="Arial Rounded MT Bold"/>
                  <a:cs typeface="Arial Rounded MT Bold"/>
                </a:rPr>
                <a:t>Eijndhoven</a:t>
              </a:r>
              <a:endParaRPr lang="en-US" sz="1200" dirty="0">
                <a:latin typeface="Arial Rounded MT Bold"/>
                <a:cs typeface="Arial Rounded MT Bold"/>
              </a:endParaRPr>
            </a:p>
            <a:p>
              <a:pPr algn="r"/>
              <a:r>
                <a:rPr lang="en-US" sz="1000" dirty="0">
                  <a:latin typeface="Arial Rounded MT Bold"/>
                  <a:cs typeface="Arial Rounded MT Bold"/>
                </a:rPr>
                <a:t>(previous Odysseus 1)</a:t>
              </a:r>
            </a:p>
            <a:p>
              <a:endParaRPr lang="en-US" sz="1100" dirty="0">
                <a:latin typeface="Arial Rounded MT Bold"/>
                <a:cs typeface="Arial Rounded MT Bold"/>
              </a:endParaRPr>
            </a:p>
            <a:p>
              <a:r>
                <a:rPr lang="en-US" sz="1200" dirty="0">
                  <a:latin typeface="Arial Rounded MT Bold"/>
                  <a:cs typeface="Arial Rounded MT Bold"/>
                </a:rPr>
                <a:t>Part-time:</a:t>
              </a:r>
            </a:p>
            <a:p>
              <a:r>
                <a:rPr lang="en-US" sz="1100" dirty="0">
                  <a:latin typeface="Arial Rounded MT Bold"/>
                  <a:cs typeface="Arial Rounded MT Bold"/>
                </a:rPr>
                <a:t>Prof. K. </a:t>
              </a:r>
              <a:r>
                <a:rPr lang="en-US" sz="1100" dirty="0" err="1">
                  <a:latin typeface="Arial Rounded MT Bold"/>
                  <a:cs typeface="Arial Rounded MT Bold"/>
                </a:rPr>
                <a:t>Kotera</a:t>
              </a:r>
              <a:endParaRPr lang="en-US" sz="1100" dirty="0">
                <a:latin typeface="Arial Rounded MT Bold"/>
                <a:cs typeface="Arial Rounded MT Bold"/>
              </a:endParaRPr>
            </a:p>
            <a:p>
              <a:endParaRPr lang="en-US" sz="1000" dirty="0">
                <a:latin typeface="Arial Rounded MT Bold"/>
                <a:cs typeface="Arial Rounded MT Bold"/>
              </a:endParaRPr>
            </a:p>
            <a:p>
              <a:r>
                <a:rPr lang="en-US" sz="1200" dirty="0">
                  <a:latin typeface="Arial Rounded MT Bold"/>
                  <a:cs typeface="Arial Rounded MT Bold"/>
                </a:rPr>
                <a:t>Active emeriti:</a:t>
              </a:r>
            </a:p>
            <a:p>
              <a:r>
                <a:rPr lang="en-US" sz="11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Prof. O. Scholten</a:t>
              </a:r>
              <a:endParaRPr lang="en-US" sz="1200" dirty="0">
                <a:latin typeface="Arial Rounded MT Bold"/>
                <a:cs typeface="Arial Rounded MT Bold"/>
              </a:endParaRPr>
            </a:p>
            <a:p>
              <a:pPr algn="ctr"/>
              <a:endParaRPr lang="en-US" sz="1000" dirty="0">
                <a:latin typeface="Arial Rounded MT Bold"/>
                <a:cs typeface="Arial Rounded MT Bold"/>
              </a:endParaRPr>
            </a:p>
            <a:p>
              <a:pPr algn="ctr"/>
              <a:endParaRPr lang="en-US" sz="1000" dirty="0">
                <a:latin typeface="Arial Rounded MT Bold"/>
                <a:cs typeface="Arial Rounded MT Bold"/>
              </a:endParaRPr>
            </a:p>
            <a:p>
              <a:pPr algn="ctr"/>
              <a:endParaRPr lang="en-US" sz="1000" dirty="0">
                <a:latin typeface="Arial Rounded MT Bold"/>
                <a:cs typeface="Arial Rounded MT Bold"/>
              </a:endParaRPr>
            </a:p>
            <a:p>
              <a:pPr algn="ctr"/>
              <a:r>
                <a:rPr lang="en-US" sz="1200" dirty="0">
                  <a:latin typeface="Arial Rounded MT Bold"/>
                  <a:cs typeface="Arial Rounded MT Bold"/>
                </a:rPr>
                <a:t>ELEM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29236" y="1337057"/>
              <a:ext cx="1917896" cy="453970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latin typeface="Arial Rounded MT Bold"/>
                <a:cs typeface="Arial Rounded MT Bold"/>
              </a:endParaRPr>
            </a:p>
            <a:p>
              <a:pPr algn="ctr"/>
              <a:r>
                <a:rPr lang="en-US" dirty="0">
                  <a:latin typeface="Arial Rounded MT Bold"/>
                  <a:cs typeface="Arial Rounded MT Bold"/>
                </a:rPr>
                <a:t>High-energy astrophysics</a:t>
              </a:r>
            </a:p>
            <a:p>
              <a:pPr algn="ctr"/>
              <a:endParaRPr lang="en-US" dirty="0">
                <a:latin typeface="Arial Rounded MT Bold"/>
                <a:cs typeface="Arial Rounded MT Bold"/>
              </a:endParaRPr>
            </a:p>
            <a:p>
              <a:pPr marL="90488" indent="-90488">
                <a:buFont typeface="Arial"/>
                <a:buChar char="•"/>
              </a:pPr>
              <a:r>
                <a:rPr lang="en-US" sz="1200" dirty="0">
                  <a:latin typeface="Arial Rounded MT Bold"/>
                  <a:cs typeface="Arial Rounded MT Bold"/>
                </a:rPr>
                <a:t>radio astronomy</a:t>
              </a:r>
            </a:p>
            <a:p>
              <a:pPr marL="90488" indent="-90488">
                <a:buFont typeface="Arial"/>
                <a:buChar char="•"/>
              </a:pPr>
              <a:r>
                <a:rPr lang="en-US" sz="1200" dirty="0">
                  <a:latin typeface="Arial Rounded MT Bold"/>
                  <a:cs typeface="Arial Rounded MT Bold"/>
                </a:rPr>
                <a:t>cosmic rays</a:t>
              </a:r>
            </a:p>
            <a:p>
              <a:pPr marL="90488" indent="-90488">
                <a:buFont typeface="Arial"/>
                <a:buChar char="•"/>
              </a:pPr>
              <a:r>
                <a:rPr lang="en-US" sz="1200" dirty="0">
                  <a:latin typeface="Arial Rounded MT Bold"/>
                  <a:cs typeface="Arial Rounded MT Bold"/>
                </a:rPr>
                <a:t>lightning</a:t>
              </a:r>
              <a:endParaRPr lang="en-US" sz="1400" dirty="0">
                <a:latin typeface="Arial Rounded MT Bold"/>
                <a:cs typeface="Arial Rounded MT Bold"/>
              </a:endParaRPr>
            </a:p>
            <a:p>
              <a:pPr marL="90488" indent="-90488">
                <a:buFont typeface="Arial"/>
                <a:buChar char="•"/>
              </a:pPr>
              <a:r>
                <a:rPr lang="en-US" sz="1200" dirty="0">
                  <a:latin typeface="Arial Rounded MT Bold"/>
                  <a:cs typeface="Arial Rounded MT Bold"/>
                </a:rPr>
                <a:t>binary evolution</a:t>
              </a:r>
            </a:p>
            <a:p>
              <a:pPr algn="ctr"/>
              <a:endParaRPr lang="en-US" sz="1400" dirty="0">
                <a:latin typeface="Arial Rounded MT Bold"/>
                <a:cs typeface="Arial Rounded MT Bold"/>
              </a:endParaRPr>
            </a:p>
            <a:p>
              <a:r>
                <a:rPr lang="en-US" sz="1200" dirty="0">
                  <a:latin typeface="Arial Rounded MT Bold"/>
                  <a:cs typeface="Arial Rounded MT Bold"/>
                </a:rPr>
                <a:t>Prof. S. </a:t>
              </a:r>
              <a:r>
                <a:rPr lang="en-US" sz="1200" dirty="0" err="1">
                  <a:latin typeface="Arial Rounded MT Bold"/>
                  <a:cs typeface="Arial Rounded MT Bold"/>
                </a:rPr>
                <a:t>Buitink</a:t>
              </a:r>
              <a:endParaRPr lang="en-US" sz="1200" dirty="0">
                <a:latin typeface="Arial Rounded MT Bold"/>
                <a:cs typeface="Arial Rounded MT Bold"/>
              </a:endParaRPr>
            </a:p>
            <a:p>
              <a:pPr algn="r"/>
              <a:r>
                <a:rPr lang="en-US" sz="900" dirty="0">
                  <a:latin typeface="Arial Rounded MT Bold"/>
                  <a:cs typeface="Arial Rounded MT Bold"/>
                </a:rPr>
                <a:t>(previous ERC Starting Grant)</a:t>
              </a:r>
              <a:endParaRPr lang="en-US" sz="1000" dirty="0">
                <a:latin typeface="Arial Rounded MT Bold"/>
                <a:cs typeface="Arial Rounded MT Bold"/>
              </a:endParaRPr>
            </a:p>
            <a:p>
              <a:endParaRPr lang="en-US" sz="900" dirty="0">
                <a:latin typeface="Arial Rounded MT Bold"/>
                <a:cs typeface="Arial Rounded MT Bold"/>
              </a:endParaRPr>
            </a:p>
            <a:p>
              <a:r>
                <a:rPr lang="en-US" sz="1200" dirty="0">
                  <a:latin typeface="Arial Rounded MT Bold"/>
                  <a:cs typeface="Arial Rounded MT Bold"/>
                </a:rPr>
                <a:t>Part-time:</a:t>
              </a:r>
            </a:p>
            <a:p>
              <a:r>
                <a:rPr lang="en-US" sz="1100" dirty="0">
                  <a:latin typeface="Arial Rounded MT Bold"/>
                  <a:cs typeface="Arial Rounded MT Bold"/>
                </a:rPr>
                <a:t>Prof. J. </a:t>
              </a:r>
              <a:r>
                <a:rPr lang="en-US" sz="1100" dirty="0" err="1">
                  <a:latin typeface="Arial Rounded MT Bold"/>
                  <a:cs typeface="Arial Rounded MT Bold"/>
                </a:rPr>
                <a:t>Blommaert</a:t>
              </a:r>
              <a:endParaRPr lang="en-US" sz="1100" dirty="0">
                <a:latin typeface="Arial Rounded MT Bold"/>
                <a:cs typeface="Arial Rounded MT Bold"/>
              </a:endParaRPr>
            </a:p>
            <a:p>
              <a:r>
                <a:rPr lang="en-US" sz="1100" dirty="0">
                  <a:latin typeface="Arial Rounded MT Bold"/>
                  <a:cs typeface="Arial Rounded MT Bold"/>
                </a:rPr>
                <a:t>Prof. T. </a:t>
              </a:r>
              <a:r>
                <a:rPr lang="en-US" sz="1100" dirty="0" err="1">
                  <a:latin typeface="Arial Rounded MT Bold"/>
                  <a:cs typeface="Arial Rounded MT Bold"/>
                </a:rPr>
                <a:t>Huege</a:t>
              </a:r>
              <a:endParaRPr lang="en-US" sz="1100" dirty="0">
                <a:latin typeface="Arial Rounded MT Bold"/>
                <a:cs typeface="Arial Rounded MT Bold"/>
              </a:endParaRPr>
            </a:p>
            <a:p>
              <a:r>
                <a:rPr lang="en-US" sz="1100" dirty="0">
                  <a:latin typeface="Arial Rounded MT Bold"/>
                  <a:cs typeface="Arial Rounded MT Bold"/>
                </a:rPr>
                <a:t>Prof. K. </a:t>
              </a:r>
              <a:r>
                <a:rPr lang="en-US" sz="1100" dirty="0" err="1">
                  <a:latin typeface="Arial Rounded MT Bold"/>
                  <a:cs typeface="Arial Rounded MT Bold"/>
                </a:rPr>
                <a:t>Kolenberg</a:t>
              </a:r>
              <a:endParaRPr lang="en-US" sz="1100" dirty="0">
                <a:latin typeface="Arial Rounded MT Bold"/>
                <a:cs typeface="Arial Rounded MT Bold"/>
              </a:endParaRPr>
            </a:p>
            <a:p>
              <a:pPr algn="ctr"/>
              <a:endParaRPr lang="en-US" sz="1000" dirty="0">
                <a:latin typeface="Arial Rounded MT Bold"/>
                <a:cs typeface="Arial Rounded MT Bold"/>
              </a:endParaRPr>
            </a:p>
            <a:p>
              <a:r>
                <a:rPr lang="en-US" sz="1200" dirty="0">
                  <a:latin typeface="Arial Rounded MT Bold"/>
                  <a:cs typeface="Arial Rounded MT Bold"/>
                </a:rPr>
                <a:t>Guest professor:</a:t>
              </a:r>
            </a:p>
            <a:p>
              <a:r>
                <a:rPr lang="en-US" sz="1100" dirty="0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Prof. D. </a:t>
              </a:r>
              <a:r>
                <a:rPr lang="en-US" sz="1100" dirty="0" err="1">
                  <a:solidFill>
                    <a:srgbClr val="000000"/>
                  </a:solidFill>
                  <a:latin typeface="Arial Rounded MT Bold"/>
                  <a:cs typeface="Arial Rounded MT Bold"/>
                </a:rPr>
                <a:t>Vanbeveren</a:t>
              </a:r>
              <a:endParaRPr lang="en-US" sz="1100" dirty="0">
                <a:solidFill>
                  <a:srgbClr val="000000"/>
                </a:solidFill>
                <a:latin typeface="Arial Rounded MT Bold"/>
                <a:cs typeface="Arial Rounded MT Bold"/>
              </a:endParaRPr>
            </a:p>
            <a:p>
              <a:r>
                <a:rPr lang="en-US" sz="1100" dirty="0">
                  <a:latin typeface="Arial Rounded MT Bold"/>
                  <a:cs typeface="Arial Rounded MT Bold"/>
                </a:rPr>
                <a:t>Prof. J. </a:t>
              </a:r>
              <a:r>
                <a:rPr lang="en-US" sz="1100" dirty="0" err="1">
                  <a:latin typeface="Arial Rounded MT Bold"/>
                  <a:cs typeface="Arial Rounded MT Bold"/>
                </a:rPr>
                <a:t>Horandel</a:t>
              </a:r>
              <a:endParaRPr lang="en-US" sz="1100" dirty="0">
                <a:latin typeface="Arial Rounded MT Bold"/>
                <a:cs typeface="Arial Rounded MT Bold"/>
              </a:endParaRPr>
            </a:p>
            <a:p>
              <a:pPr algn="r"/>
              <a:r>
                <a:rPr lang="en-US" sz="1000" dirty="0">
                  <a:latin typeface="Arial Rounded MT Bold"/>
                  <a:cs typeface="Arial Rounded MT Bold"/>
                </a:rPr>
                <a:t>(ERC Advanced Grant)</a:t>
              </a:r>
            </a:p>
            <a:p>
              <a:pPr algn="r"/>
              <a:endParaRPr lang="en-US" sz="1400" dirty="0">
                <a:latin typeface="Arial Rounded MT Bold"/>
                <a:cs typeface="Arial Rounded MT Bold"/>
              </a:endParaRPr>
            </a:p>
            <a:p>
              <a:pPr algn="ctr"/>
              <a:r>
                <a:rPr lang="en-US" sz="1200" dirty="0">
                  <a:latin typeface="Arial Rounded MT Bold"/>
                  <a:cs typeface="Arial Rounded MT Bold"/>
                </a:rPr>
                <a:t>AARG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77397" y="5983205"/>
              <a:ext cx="198567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 Rounded MT Bold"/>
                  <a:cs typeface="Arial Rounded MT Bold"/>
                </a:rPr>
                <a:t>Phenomenology</a:t>
              </a:r>
            </a:p>
            <a:p>
              <a:pPr algn="ctr"/>
              <a:endParaRPr lang="en-US" sz="800" b="1" dirty="0">
                <a:latin typeface="Arial Rounded MT Bold"/>
                <a:cs typeface="Arial Rounded MT Bold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38182" y="6028970"/>
              <a:ext cx="13416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 Rounded MT Bold"/>
                  <a:cs typeface="Arial Rounded MT Bold"/>
                </a:rPr>
                <a:t>Prof. A. </a:t>
              </a:r>
              <a:r>
                <a:rPr lang="en-US" sz="1200" dirty="0" err="1">
                  <a:latin typeface="Arial Rounded MT Bold"/>
                  <a:cs typeface="Arial Rounded MT Bold"/>
                </a:rPr>
                <a:t>Mariotti</a:t>
              </a:r>
              <a:endParaRPr lang="en-US" sz="1200" dirty="0">
                <a:latin typeface="Arial Rounded MT Bold"/>
                <a:cs typeface="Arial Rounded MT Bold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625121" y="6334399"/>
              <a:ext cx="179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 Rounded MT Bold"/>
                  <a:cs typeface="Arial Rounded MT Bold"/>
                </a:rPr>
                <a:t>AARG – ELEM – TENA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30B6614-8725-D2F6-F748-60C46571E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57" y="249506"/>
            <a:ext cx="3366286" cy="64156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D4516CB-CBC9-9990-DBCF-0C112FA976CF}"/>
                  </a:ext>
                </a:extLst>
              </p14:cNvPr>
              <p14:cNvContentPartPr/>
              <p14:nvPr/>
            </p14:nvContentPartPr>
            <p14:xfrm>
              <a:off x="633806" y="3426480"/>
              <a:ext cx="1005120" cy="770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D4516CB-CBC9-9990-DBCF-0C112FA976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1806" y="3281804"/>
                <a:ext cx="1148760" cy="3660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C928191-E41A-96CB-5EDC-435D117A817F}"/>
                  </a:ext>
                </a:extLst>
              </p14:cNvPr>
              <p14:cNvContentPartPr/>
              <p14:nvPr/>
            </p14:nvContentPartPr>
            <p14:xfrm>
              <a:off x="669446" y="3661200"/>
              <a:ext cx="992880" cy="313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C928191-E41A-96CB-5EDC-435D117A817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7420" y="3517200"/>
                <a:ext cx="1136572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2BF8C0C-7D40-3401-DFBD-17CD028CEF87}"/>
                  </a:ext>
                </a:extLst>
              </p14:cNvPr>
              <p14:cNvContentPartPr/>
              <p14:nvPr/>
            </p14:nvContentPartPr>
            <p14:xfrm>
              <a:off x="2696966" y="3431520"/>
              <a:ext cx="1207800" cy="129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2BF8C0C-7D40-3401-DFBD-17CD028CEF8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24966" y="3287520"/>
                <a:ext cx="1351440" cy="30060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02E4949E-BD50-1F64-4C9C-0CD4CCB99512}"/>
              </a:ext>
            </a:extLst>
          </p:cNvPr>
          <p:cNvSpPr txBox="1"/>
          <p:nvPr/>
        </p:nvSpPr>
        <p:spPr>
          <a:xfrm>
            <a:off x="979714" y="2800155"/>
            <a:ext cx="7253335" cy="38472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BE" sz="2800" u="sng" dirty="0">
                <a:solidFill>
                  <a:srgbClr val="0070C0"/>
                </a:solidFill>
              </a:rPr>
              <a:t>News</a:t>
            </a:r>
            <a:r>
              <a:rPr lang="en-BE" sz="2800" dirty="0">
                <a:solidFill>
                  <a:srgbClr val="0070C0"/>
                </a:solidFill>
              </a:rPr>
              <a:t>: two new vacancies for professors </a:t>
            </a:r>
          </a:p>
          <a:p>
            <a:pPr marL="357188" algn="ctr"/>
            <a:r>
              <a:rPr lang="en-GB" sz="2400" i="1" dirty="0">
                <a:solidFill>
                  <a:srgbClr val="0070C0"/>
                </a:solidFill>
              </a:rPr>
              <a:t>E</a:t>
            </a:r>
            <a:r>
              <a:rPr lang="en-BE" sz="2400" i="1" dirty="0">
                <a:solidFill>
                  <a:srgbClr val="0070C0"/>
                </a:solidFill>
              </a:rPr>
              <a:t>xperimental high-energy physics</a:t>
            </a:r>
          </a:p>
          <a:p>
            <a:pPr marL="357188" algn="ctr"/>
            <a:r>
              <a:rPr lang="en-GB" sz="2400" i="1" dirty="0">
                <a:solidFill>
                  <a:srgbClr val="0070C0"/>
                </a:solidFill>
              </a:rPr>
              <a:t>T</a:t>
            </a:r>
            <a:r>
              <a:rPr lang="en-BE" sz="2400" i="1" dirty="0">
                <a:solidFill>
                  <a:srgbClr val="0070C0"/>
                </a:solidFill>
              </a:rPr>
              <a:t>heoretical high-energy physics</a:t>
            </a:r>
          </a:p>
          <a:p>
            <a:pPr marL="357188" algn="ctr"/>
            <a:endParaRPr lang="en-BE" sz="2400" i="1" dirty="0">
              <a:solidFill>
                <a:srgbClr val="0070C0"/>
              </a:solidFill>
            </a:endParaRPr>
          </a:p>
          <a:p>
            <a:pPr marL="357188" algn="ctr"/>
            <a:r>
              <a:rPr lang="en-BE" sz="2400" dirty="0">
                <a:solidFill>
                  <a:srgbClr val="0070C0"/>
                </a:solidFill>
              </a:rPr>
              <a:t>In total 24 professors in high-energy physics </a:t>
            </a:r>
          </a:p>
          <a:p>
            <a:pPr marL="357188" algn="ctr"/>
            <a:r>
              <a:rPr lang="en-BE" sz="2400" dirty="0">
                <a:solidFill>
                  <a:srgbClr val="0070C0"/>
                </a:solidFill>
              </a:rPr>
              <a:t>to connect the large and small scales, </a:t>
            </a:r>
          </a:p>
          <a:p>
            <a:pPr marL="357188" algn="ctr"/>
            <a:r>
              <a:rPr lang="en-BE" sz="2400" dirty="0">
                <a:solidFill>
                  <a:srgbClr val="0070C0"/>
                </a:solidFill>
              </a:rPr>
              <a:t>and experiment and theory</a:t>
            </a:r>
          </a:p>
          <a:p>
            <a:pPr marL="357188" algn="ctr"/>
            <a:endParaRPr lang="en-BE" sz="2400" dirty="0">
              <a:solidFill>
                <a:srgbClr val="0070C0"/>
              </a:solidFill>
            </a:endParaRPr>
          </a:p>
          <a:p>
            <a:pPr marL="357188" algn="ctr"/>
            <a:r>
              <a:rPr lang="en-BE" sz="2400" dirty="0">
                <a:solidFill>
                  <a:srgbClr val="C00000"/>
                </a:solidFill>
              </a:rPr>
              <a:t>We are highly dependent on the SRP program </a:t>
            </a:r>
          </a:p>
          <a:p>
            <a:pPr marL="357188" algn="ctr"/>
            <a:r>
              <a:rPr lang="en-BE" sz="2400" dirty="0">
                <a:solidFill>
                  <a:srgbClr val="C00000"/>
                </a:solidFill>
              </a:rPr>
              <a:t>to provide a unique seed budget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0BB0F0B-C69A-1D63-8CD7-0717C61CAEC4}"/>
              </a:ext>
            </a:extLst>
          </p:cNvPr>
          <p:cNvCxnSpPr>
            <a:cxnSpLocks/>
          </p:cNvCxnSpPr>
          <p:nvPr/>
        </p:nvCxnSpPr>
        <p:spPr>
          <a:xfrm flipH="1" flipV="1">
            <a:off x="2002971" y="2167507"/>
            <a:ext cx="332986" cy="63264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0C87301-FCAD-3FB6-5AD4-77EBE0A2E039}"/>
              </a:ext>
            </a:extLst>
          </p:cNvPr>
          <p:cNvCxnSpPr>
            <a:cxnSpLocks/>
          </p:cNvCxnSpPr>
          <p:nvPr/>
        </p:nvCxnSpPr>
        <p:spPr>
          <a:xfrm flipH="1" flipV="1">
            <a:off x="3833539" y="2167507"/>
            <a:ext cx="87328" cy="61408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13FAFC3-15E8-DEC1-EF4A-ADDDF75B9F3B}"/>
              </a:ext>
            </a:extLst>
          </p:cNvPr>
          <p:cNvCxnSpPr>
            <a:cxnSpLocks/>
          </p:cNvCxnSpPr>
          <p:nvPr/>
        </p:nvCxnSpPr>
        <p:spPr>
          <a:xfrm flipV="1">
            <a:off x="5179865" y="2248905"/>
            <a:ext cx="240414" cy="52282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C58C922D-133F-E5E3-7C6E-661D78C1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95392" y="6480742"/>
            <a:ext cx="869480" cy="365125"/>
          </a:xfrm>
        </p:spPr>
        <p:txBody>
          <a:bodyPr/>
          <a:lstStyle/>
          <a:p>
            <a:fld id="{C662D044-6F0C-A44C-85FD-2657997C64D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654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16629" y="77748"/>
            <a:ext cx="8915602" cy="67154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b="1" dirty="0">
                <a:solidFill>
                  <a:srgbClr val="FF0000"/>
                </a:solidFill>
              </a:rPr>
              <a:t>VUB-scale in Flanders</a:t>
            </a:r>
            <a:endParaRPr lang="en-US" sz="3600" b="1" i="1" dirty="0">
              <a:solidFill>
                <a:srgbClr val="FF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endParaRPr lang="en-US" sz="1400" b="1" dirty="0">
              <a:solidFill>
                <a:srgbClr val="000000"/>
              </a:solidFill>
            </a:endParaRPr>
          </a:p>
          <a:p>
            <a:pPr algn="ctr"/>
            <a:endParaRPr lang="en-US" sz="1200" b="1" dirty="0">
              <a:solidFill>
                <a:srgbClr val="000000"/>
              </a:solidFill>
            </a:endParaRPr>
          </a:p>
          <a:p>
            <a:pPr algn="ctr"/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8657" y="1134838"/>
            <a:ext cx="863036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As a university, the VUB represents about 10% in the Flemish academic landscape, hence “covers” about 0.6M inhabitants</a:t>
            </a: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Strategic research choices are to be made in order 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to excel on the international level</a:t>
            </a: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r>
              <a:rPr lang="en-US" sz="2400" dirty="0">
                <a:solidFill>
                  <a:srgbClr val="C00000"/>
                </a:solidFill>
              </a:rPr>
              <a:t>HEP@VUB aims to create a prolific and inclusive environment for novel research to emerge and for the best researchers to thrive in seeking answers to these open questions in high-energy physics. </a:t>
            </a:r>
          </a:p>
          <a:p>
            <a:pPr algn="ctr"/>
            <a:endParaRPr lang="en-US" sz="2400" dirty="0">
              <a:solidFill>
                <a:srgbClr val="C00000"/>
              </a:solidFill>
            </a:endParaRPr>
          </a:p>
          <a:p>
            <a:pPr algn="ctr"/>
            <a:r>
              <a:rPr lang="en-US" sz="2400" dirty="0">
                <a:solidFill>
                  <a:srgbClr val="C00000"/>
                </a:solidFill>
              </a:rPr>
              <a:t>Such a consortium is unique in the Belgian context 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</a:rPr>
              <a:t>and rare in the European context.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7EC78B-66A9-ED2D-FF40-9E26D0CC9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57" y="249506"/>
            <a:ext cx="3366286" cy="641563"/>
          </a:xfrm>
          <a:prstGeom prst="rect">
            <a:avLst/>
          </a:prstGeom>
        </p:spPr>
      </p:pic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EDBC340E-2186-1F18-1B74-1F74B02A4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4184" y="6480742"/>
            <a:ext cx="869480" cy="365125"/>
          </a:xfrm>
        </p:spPr>
        <p:txBody>
          <a:bodyPr/>
          <a:lstStyle/>
          <a:p>
            <a:fld id="{C662D044-6F0C-A44C-85FD-2657997C64D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766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27975</TotalTime>
  <Words>1862</Words>
  <Application>Microsoft Macintosh PowerPoint</Application>
  <PresentationFormat>On-screen Show (4:3)</PresentationFormat>
  <Paragraphs>741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Arial Rounded MT Bold</vt:lpstr>
      <vt:lpstr>Calibri</vt:lpstr>
      <vt:lpstr>Century Schoolbook</vt:lpstr>
      <vt:lpstr>Wingdings</vt:lpstr>
      <vt:lpstr>Office Theme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yyyy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xxxx yyyy</dc:creator>
  <cp:lastModifiedBy>Jorgen D'HONDT</cp:lastModifiedBy>
  <cp:revision>638</cp:revision>
  <dcterms:created xsi:type="dcterms:W3CDTF">2014-07-14T10:04:43Z</dcterms:created>
  <dcterms:modified xsi:type="dcterms:W3CDTF">2022-04-27T07:14:29Z</dcterms:modified>
</cp:coreProperties>
</file>