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4" r:id="rId3"/>
    <p:sldId id="267" r:id="rId4"/>
    <p:sldId id="275" r:id="rId5"/>
    <p:sldId id="276" r:id="rId6"/>
    <p:sldId id="268" r:id="rId7"/>
    <p:sldId id="280" r:id="rId8"/>
    <p:sldId id="277" r:id="rId9"/>
    <p:sldId id="278" r:id="rId10"/>
    <p:sldId id="257" r:id="rId11"/>
    <p:sldId id="27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12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03272-8581-0346-B82B-20B252491A91}" type="datetimeFigureOut">
              <a:rPr lang="en-US" smtClean="0"/>
              <a:t>02/05/12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B81A1-EA33-E34E-A848-3268355D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E51DD-8AE6-A445-B983-4F775A665295}" type="datetimeFigureOut">
              <a:rPr lang="en-US" smtClean="0"/>
              <a:t>02/05/12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B9EEB-DEE8-7F41-A6F6-41DDF057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48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E51DD-8AE6-A445-B983-4F775A665295}" type="datetimeFigureOut">
              <a:rPr lang="en-US" smtClean="0"/>
              <a:t>02/05/12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B9EEB-DEE8-7F41-A6F6-41DDF057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29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E51DD-8AE6-A445-B983-4F775A665295}" type="datetimeFigureOut">
              <a:rPr lang="en-US" smtClean="0"/>
              <a:t>02/05/12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B9EEB-DEE8-7F41-A6F6-41DDF057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09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7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 smtClean="0"/>
              <a:t>Click icon to add picture</a:t>
            </a:r>
            <a:endParaRPr lang="en-US" i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02/05/12</a:t>
            </a:fld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9049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E51DD-8AE6-A445-B983-4F775A665295}" type="datetimeFigureOut">
              <a:rPr lang="en-US" smtClean="0"/>
              <a:t>02/05/12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B9EEB-DEE8-7F41-A6F6-41DDF057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62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E51DD-8AE6-A445-B983-4F775A665295}" type="datetimeFigureOut">
              <a:rPr lang="en-US" smtClean="0"/>
              <a:t>02/05/12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B9EEB-DEE8-7F41-A6F6-41DDF057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64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E51DD-8AE6-A445-B983-4F775A665295}" type="datetimeFigureOut">
              <a:rPr lang="en-US" smtClean="0"/>
              <a:t>02/05/12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B9EEB-DEE8-7F41-A6F6-41DDF057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06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E51DD-8AE6-A445-B983-4F775A665295}" type="datetimeFigureOut">
              <a:rPr lang="en-US" smtClean="0"/>
              <a:t>02/05/12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B9EEB-DEE8-7F41-A6F6-41DDF057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0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E51DD-8AE6-A445-B983-4F775A665295}" type="datetimeFigureOut">
              <a:rPr lang="en-US" smtClean="0"/>
              <a:t>02/05/12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B9EEB-DEE8-7F41-A6F6-41DDF057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31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E51DD-8AE6-A445-B983-4F775A665295}" type="datetimeFigureOut">
              <a:rPr lang="en-US" smtClean="0"/>
              <a:t>02/05/12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B9EEB-DEE8-7F41-A6F6-41DDF057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64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E51DD-8AE6-A445-B983-4F775A665295}" type="datetimeFigureOut">
              <a:rPr lang="en-US" smtClean="0"/>
              <a:t>02/05/12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B9EEB-DEE8-7F41-A6F6-41DDF057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3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E51DD-8AE6-A445-B983-4F775A665295}" type="datetimeFigureOut">
              <a:rPr lang="en-US" smtClean="0"/>
              <a:t>02/05/12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B9EEB-DEE8-7F41-A6F6-41DDF057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50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E51DD-8AE6-A445-B983-4F775A665295}" type="datetimeFigureOut">
              <a:rPr lang="en-US" smtClean="0"/>
              <a:t>02/05/12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B9EEB-DEE8-7F41-A6F6-41DDF057F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5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7014" y="856778"/>
            <a:ext cx="80753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CCFFCC"/>
                </a:solidFill>
              </a:rPr>
              <a:t>High-Energy Physics</a:t>
            </a:r>
          </a:p>
          <a:p>
            <a:endParaRPr lang="en-US" sz="2800" b="1" dirty="0">
              <a:solidFill>
                <a:srgbClr val="EEECE1"/>
              </a:solidFill>
            </a:endParaRPr>
          </a:p>
          <a:p>
            <a:r>
              <a:rPr lang="en-US" sz="2800" b="1" dirty="0" smtClean="0">
                <a:solidFill>
                  <a:srgbClr val="EEECE1"/>
                </a:solidFill>
              </a:rPr>
              <a:t>Proposal for a VUB research center</a:t>
            </a:r>
            <a:endParaRPr lang="en-US" sz="2800" b="1" dirty="0">
              <a:solidFill>
                <a:srgbClr val="EEECE1"/>
              </a:solidFill>
            </a:endParaRPr>
          </a:p>
          <a:p>
            <a:endParaRPr lang="en-US" sz="2800" b="1" dirty="0">
              <a:solidFill>
                <a:srgbClr val="EEECE1"/>
              </a:solidFill>
            </a:endParaRPr>
          </a:p>
          <a:p>
            <a:r>
              <a:rPr lang="en-US" sz="2800" b="1" dirty="0" smtClean="0">
                <a:solidFill>
                  <a:srgbClr val="EEECE1"/>
                </a:solidFill>
              </a:rPr>
              <a:t>Prof. Ben Craps (Theoretical High-Energy Physics)</a:t>
            </a:r>
          </a:p>
          <a:p>
            <a:r>
              <a:rPr lang="en-US" sz="2800" b="1" dirty="0" smtClean="0">
                <a:solidFill>
                  <a:srgbClr val="EEECE1"/>
                </a:solidFill>
              </a:rPr>
              <a:t>Prof. Jorgen </a:t>
            </a:r>
            <a:r>
              <a:rPr lang="en-US" sz="2800" b="1" dirty="0" err="1" smtClean="0">
                <a:solidFill>
                  <a:srgbClr val="EEECE1"/>
                </a:solidFill>
              </a:rPr>
              <a:t>D’Hondt</a:t>
            </a:r>
            <a:r>
              <a:rPr lang="en-US" sz="2800" b="1" dirty="0" smtClean="0">
                <a:solidFill>
                  <a:srgbClr val="EEECE1"/>
                </a:solidFill>
              </a:rPr>
              <a:t> (Particle Collider Physics)</a:t>
            </a:r>
          </a:p>
          <a:p>
            <a:r>
              <a:rPr lang="en-US" sz="2800" b="1" dirty="0" smtClean="0">
                <a:solidFill>
                  <a:srgbClr val="EEECE1"/>
                </a:solidFill>
              </a:rPr>
              <a:t>Prof. Nick Van </a:t>
            </a:r>
            <a:r>
              <a:rPr lang="en-US" sz="2800" b="1" dirty="0" err="1" smtClean="0">
                <a:solidFill>
                  <a:srgbClr val="EEECE1"/>
                </a:solidFill>
              </a:rPr>
              <a:t>Eijndhoven</a:t>
            </a:r>
            <a:r>
              <a:rPr lang="en-US" sz="2800" b="1" dirty="0" smtClean="0">
                <a:solidFill>
                  <a:srgbClr val="EEECE1"/>
                </a:solidFill>
              </a:rPr>
              <a:t> (</a:t>
            </a:r>
            <a:r>
              <a:rPr lang="en-US" sz="2800" b="1" dirty="0" err="1">
                <a:solidFill>
                  <a:srgbClr val="EEECE1"/>
                </a:solidFill>
              </a:rPr>
              <a:t>A</a:t>
            </a:r>
            <a:r>
              <a:rPr lang="en-US" sz="2800" b="1" dirty="0" err="1" smtClean="0">
                <a:solidFill>
                  <a:srgbClr val="EEECE1"/>
                </a:solidFill>
              </a:rPr>
              <a:t>stro</a:t>
            </a:r>
            <a:r>
              <a:rPr lang="en-US" sz="2800" b="1" dirty="0" smtClean="0">
                <a:solidFill>
                  <a:srgbClr val="EEECE1"/>
                </a:solidFill>
              </a:rPr>
              <a:t>-particle Physics</a:t>
            </a:r>
            <a:r>
              <a:rPr lang="en-US" sz="2800" b="1" dirty="0" smtClean="0">
                <a:solidFill>
                  <a:srgbClr val="EEECE1"/>
                </a:solidFill>
              </a:rPr>
              <a:t>)</a:t>
            </a:r>
          </a:p>
          <a:p>
            <a:endParaRPr lang="en-US" sz="2800" b="1" dirty="0">
              <a:solidFill>
                <a:srgbClr val="EEECE1"/>
              </a:solidFill>
            </a:endParaRPr>
          </a:p>
          <a:p>
            <a:r>
              <a:rPr lang="en-US" sz="2000" b="1" dirty="0" smtClean="0">
                <a:solidFill>
                  <a:srgbClr val="EEECE1"/>
                </a:solidFill>
              </a:rPr>
              <a:t>Other staff members: Prof. Freya </a:t>
            </a:r>
            <a:r>
              <a:rPr lang="en-US" sz="2000" b="1" dirty="0" err="1" smtClean="0">
                <a:solidFill>
                  <a:srgbClr val="EEECE1"/>
                </a:solidFill>
              </a:rPr>
              <a:t>Blekman</a:t>
            </a:r>
            <a:r>
              <a:rPr lang="en-US" sz="2000" b="1" dirty="0" smtClean="0">
                <a:solidFill>
                  <a:srgbClr val="EEECE1"/>
                </a:solidFill>
              </a:rPr>
              <a:t>, Prof. Catherine De </a:t>
            </a:r>
            <a:r>
              <a:rPr lang="en-US" sz="2000" b="1" dirty="0" err="1" smtClean="0">
                <a:solidFill>
                  <a:srgbClr val="EEECE1"/>
                </a:solidFill>
              </a:rPr>
              <a:t>Clercq</a:t>
            </a:r>
            <a:r>
              <a:rPr lang="en-US" sz="2000" b="1" dirty="0" smtClean="0">
                <a:solidFill>
                  <a:srgbClr val="EEECE1"/>
                </a:solidFill>
              </a:rPr>
              <a:t>,  Prof. Robert </a:t>
            </a:r>
            <a:r>
              <a:rPr lang="en-US" sz="2000" b="1" dirty="0" err="1" smtClean="0">
                <a:solidFill>
                  <a:srgbClr val="EEECE1"/>
                </a:solidFill>
              </a:rPr>
              <a:t>Roosen</a:t>
            </a:r>
            <a:r>
              <a:rPr lang="en-US" sz="2000" b="1" dirty="0" smtClean="0">
                <a:solidFill>
                  <a:srgbClr val="EEECE1"/>
                </a:solidFill>
              </a:rPr>
              <a:t>, Prof. Alexander </a:t>
            </a:r>
            <a:r>
              <a:rPr lang="en-US" sz="2000" b="1" dirty="0" err="1" smtClean="0">
                <a:solidFill>
                  <a:srgbClr val="EEECE1"/>
                </a:solidFill>
              </a:rPr>
              <a:t>Sevrin</a:t>
            </a:r>
            <a:r>
              <a:rPr lang="en-US" sz="2000" b="1" dirty="0" smtClean="0">
                <a:solidFill>
                  <a:srgbClr val="EEECE1"/>
                </a:solidFill>
              </a:rPr>
              <a:t>, Prof. Walter Van </a:t>
            </a:r>
            <a:r>
              <a:rPr lang="en-US" sz="2000" b="1" dirty="0" err="1" smtClean="0">
                <a:solidFill>
                  <a:srgbClr val="EEECE1"/>
                </a:solidFill>
              </a:rPr>
              <a:t>Doninck</a:t>
            </a:r>
            <a:endParaRPr lang="en-US" sz="2000" b="1" dirty="0" smtClean="0">
              <a:solidFill>
                <a:srgbClr val="EEECE1"/>
              </a:solidFill>
            </a:endParaRPr>
          </a:p>
          <a:p>
            <a:endParaRPr lang="en-US" sz="2800" b="1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903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490" r="14109"/>
          <a:stretch/>
        </p:blipFill>
        <p:spPr>
          <a:xfrm>
            <a:off x="4917440" y="430744"/>
            <a:ext cx="4226560" cy="642725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02145" y="175412"/>
            <a:ext cx="4999775" cy="6520028"/>
          </a:xfrm>
          <a:prstGeom prst="roundRect">
            <a:avLst>
              <a:gd name="adj" fmla="val 7459"/>
            </a:avLst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485" y="270556"/>
            <a:ext cx="4587355" cy="6432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Outreach, Education </a:t>
            </a:r>
            <a:r>
              <a:rPr lang="en-US" sz="2000" b="1" dirty="0" smtClean="0">
                <a:solidFill>
                  <a:srgbClr val="0000FF"/>
                </a:solidFill>
              </a:rPr>
              <a:t>and </a:t>
            </a:r>
            <a:r>
              <a:rPr lang="en-US" sz="2000" b="1" dirty="0" err="1" smtClean="0">
                <a:solidFill>
                  <a:srgbClr val="0000FF"/>
                </a:solidFill>
              </a:rPr>
              <a:t>Valorisation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endParaRPr lang="en-US" sz="12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National coordinator within the </a:t>
            </a:r>
            <a:r>
              <a:rPr lang="en-US" b="1" dirty="0" smtClean="0">
                <a:solidFill>
                  <a:srgbClr val="FF0000"/>
                </a:solidFill>
              </a:rPr>
              <a:t>IAP </a:t>
            </a:r>
            <a:r>
              <a:rPr lang="en-US" b="1" dirty="0" smtClean="0">
                <a:solidFill>
                  <a:srgbClr val="FF0000"/>
                </a:solidFill>
              </a:rPr>
              <a:t>for Outreach </a:t>
            </a:r>
            <a:r>
              <a:rPr lang="en-US" sz="1400" b="1" dirty="0" smtClean="0">
                <a:solidFill>
                  <a:srgbClr val="FF0000"/>
                </a:solidFill>
              </a:rPr>
              <a:t>(Prof. Alexander </a:t>
            </a:r>
            <a:r>
              <a:rPr lang="en-US" sz="1400" b="1" dirty="0" err="1" smtClean="0">
                <a:solidFill>
                  <a:srgbClr val="FF0000"/>
                </a:solidFill>
              </a:rPr>
              <a:t>Sevrin</a:t>
            </a:r>
            <a:r>
              <a:rPr lang="en-US" sz="1400" b="1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Representing Belgium within the International Particle Physics Outreach Group </a:t>
            </a:r>
            <a:r>
              <a:rPr lang="en-US" sz="1400" b="1" dirty="0" smtClean="0">
                <a:solidFill>
                  <a:srgbClr val="FF0000"/>
                </a:solidFill>
              </a:rPr>
              <a:t>(Prof. Jorgen </a:t>
            </a:r>
            <a:r>
              <a:rPr lang="en-US" sz="1400" b="1" dirty="0" err="1" smtClean="0">
                <a:solidFill>
                  <a:srgbClr val="FF0000"/>
                </a:solidFill>
              </a:rPr>
              <a:t>D’Hondt</a:t>
            </a:r>
            <a:r>
              <a:rPr lang="en-US" sz="1400" b="1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Organizer </a:t>
            </a:r>
            <a:r>
              <a:rPr lang="en-US" b="1" dirty="0" smtClean="0">
                <a:solidFill>
                  <a:srgbClr val="FF0000"/>
                </a:solidFill>
              </a:rPr>
              <a:t>of the Belgian Press Conference for the start of the LHC </a:t>
            </a:r>
            <a:r>
              <a:rPr lang="en-US" sz="1400" b="1" dirty="0" smtClean="0">
                <a:solidFill>
                  <a:srgbClr val="FF0000"/>
                </a:solidFill>
              </a:rPr>
              <a:t>(Prof. Jorgen </a:t>
            </a:r>
            <a:r>
              <a:rPr lang="en-US" sz="1400" b="1" dirty="0" err="1" smtClean="0">
                <a:solidFill>
                  <a:srgbClr val="FF0000"/>
                </a:solidFill>
              </a:rPr>
              <a:t>D’Hondt</a:t>
            </a:r>
            <a:r>
              <a:rPr lang="en-US" sz="1400" b="1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Outreach activities of the Solvay Institutes </a:t>
            </a:r>
            <a:r>
              <a:rPr lang="en-US" sz="1400" b="1" dirty="0" smtClean="0">
                <a:solidFill>
                  <a:srgbClr val="FF0000"/>
                </a:solidFill>
              </a:rPr>
              <a:t>(Prof. Ben Craps &amp; Prof. Alexander </a:t>
            </a:r>
            <a:r>
              <a:rPr lang="en-US" sz="1400" b="1" dirty="0" err="1" smtClean="0">
                <a:solidFill>
                  <a:srgbClr val="FF0000"/>
                </a:solidFill>
              </a:rPr>
              <a:t>Sevrin</a:t>
            </a:r>
            <a:r>
              <a:rPr lang="en-US" sz="1400" b="1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About </a:t>
            </a:r>
            <a:r>
              <a:rPr lang="en-US" b="1" dirty="0" smtClean="0">
                <a:solidFill>
                  <a:srgbClr val="FF0000"/>
                </a:solidFill>
              </a:rPr>
              <a:t>40 media appearances </a:t>
            </a:r>
            <a:r>
              <a:rPr lang="en-US" b="1" dirty="0" smtClean="0">
                <a:solidFill>
                  <a:srgbClr val="FF0000"/>
                </a:solidFill>
              </a:rPr>
              <a:t>in 4 years (</a:t>
            </a:r>
            <a:r>
              <a:rPr lang="en-US" b="1" dirty="0" smtClean="0">
                <a:solidFill>
                  <a:srgbClr val="FF0000"/>
                </a:solidFill>
              </a:rPr>
              <a:t>written and audio-visual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endParaRPr lang="en-US" sz="12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Experimental spin-offs developed in PET/PEM scanners and computing</a:t>
            </a:r>
          </a:p>
          <a:p>
            <a:pPr marL="285750" indent="-285750">
              <a:buFont typeface="Arial"/>
              <a:buChar char="•"/>
            </a:pPr>
            <a:endParaRPr lang="en-US" sz="1200" b="1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Part of the </a:t>
            </a:r>
            <a:r>
              <a:rPr lang="en-US" b="1" dirty="0" err="1" smtClean="0">
                <a:solidFill>
                  <a:srgbClr val="FF0000"/>
                </a:solidFill>
              </a:rPr>
              <a:t>organisation</a:t>
            </a:r>
            <a:r>
              <a:rPr lang="en-US" b="1" dirty="0" smtClean="0">
                <a:solidFill>
                  <a:srgbClr val="FF0000"/>
                </a:solidFill>
              </a:rPr>
              <a:t> of the </a:t>
            </a:r>
            <a:r>
              <a:rPr lang="en-US" b="1" dirty="0" smtClean="0">
                <a:solidFill>
                  <a:srgbClr val="FF0000"/>
                </a:solidFill>
              </a:rPr>
              <a:t>annual</a:t>
            </a:r>
          </a:p>
          <a:p>
            <a:pPr marL="536575" lvl="1" indent="-269875" defTabSz="536575">
              <a:buClr>
                <a:schemeClr val="accent3">
                  <a:lumMod val="50000"/>
                </a:schemeClr>
              </a:buClr>
              <a:buSzPct val="75000"/>
              <a:buFont typeface="Wingdings" charset="2"/>
              <a:buChar char="Ø"/>
            </a:pPr>
            <a:r>
              <a:rPr lang="en-US" b="1" i="1" dirty="0" smtClean="0">
                <a:solidFill>
                  <a:srgbClr val="FF0000"/>
                </a:solidFill>
              </a:rPr>
              <a:t>Belgian</a:t>
            </a:r>
            <a:r>
              <a:rPr lang="en-US" b="1" i="1" dirty="0" smtClean="0">
                <a:solidFill>
                  <a:srgbClr val="FF0000"/>
                </a:solidFill>
              </a:rPr>
              <a:t>-Dutch-German summer school for experimental high-energy physics</a:t>
            </a:r>
          </a:p>
          <a:p>
            <a:pPr marL="536575" lvl="1" indent="-269875" defTabSz="536575">
              <a:buClr>
                <a:schemeClr val="accent3">
                  <a:lumMod val="50000"/>
                </a:schemeClr>
              </a:buClr>
              <a:buSzPct val="75000"/>
              <a:buFont typeface="Wingdings" charset="2"/>
              <a:buChar char="Ø"/>
            </a:pPr>
            <a:r>
              <a:rPr lang="en-US" b="1" i="1" dirty="0" smtClean="0">
                <a:solidFill>
                  <a:srgbClr val="FF0000"/>
                </a:solidFill>
              </a:rPr>
              <a:t>CERN Winter School on </a:t>
            </a:r>
            <a:r>
              <a:rPr lang="en-US" b="1" i="1" dirty="0" err="1" smtClean="0">
                <a:solidFill>
                  <a:srgbClr val="FF0000"/>
                </a:solidFill>
              </a:rPr>
              <a:t>Supergravity</a:t>
            </a:r>
            <a:r>
              <a:rPr lang="en-US" b="1" i="1" dirty="0" smtClean="0">
                <a:solidFill>
                  <a:srgbClr val="FF0000"/>
                </a:solidFill>
              </a:rPr>
              <a:t>, Strings and Gauge Theory </a:t>
            </a:r>
          </a:p>
          <a:p>
            <a:pPr marL="536575" lvl="1" indent="-269875" defTabSz="536575">
              <a:buClr>
                <a:schemeClr val="accent3">
                  <a:lumMod val="50000"/>
                </a:schemeClr>
              </a:buClr>
              <a:buSzPct val="75000"/>
              <a:buFont typeface="Wingdings" charset="2"/>
              <a:buChar char="Ø"/>
            </a:pPr>
            <a:r>
              <a:rPr lang="en-US" b="1" i="1" dirty="0" smtClean="0">
                <a:solidFill>
                  <a:srgbClr val="FF0000"/>
                </a:solidFill>
              </a:rPr>
              <a:t>Amsterdam-Brussels-Paris school for theoretical high-energy physics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36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799" y="421297"/>
            <a:ext cx="86955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EECE1"/>
                </a:solidFill>
              </a:rPr>
              <a:t>High-Energy Physics </a:t>
            </a:r>
            <a:r>
              <a:rPr lang="en-US" sz="3200" b="1" dirty="0" smtClean="0">
                <a:solidFill>
                  <a:srgbClr val="EEECE1"/>
                </a:solidFill>
              </a:rPr>
              <a:t>research center</a:t>
            </a:r>
            <a:endParaRPr lang="en-US" sz="3200" b="1" dirty="0">
              <a:solidFill>
                <a:srgbClr val="EEECE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429684" y="1258528"/>
            <a:ext cx="2963171" cy="21038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Rounded MT Bold"/>
                <a:cs typeface="Arial Rounded MT Bold"/>
              </a:rPr>
              <a:t>Collider Physics</a:t>
            </a:r>
          </a:p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Rounded MT Bold"/>
                <a:cs typeface="Arial Rounded MT Bold"/>
              </a:rPr>
              <a:t>(since 1972)</a:t>
            </a:r>
            <a:endParaRPr 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Oval 8"/>
          <p:cNvSpPr/>
          <p:nvPr/>
        </p:nvSpPr>
        <p:spPr>
          <a:xfrm>
            <a:off x="3696436" y="1258528"/>
            <a:ext cx="2963171" cy="212397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Rounded MT Bold"/>
                <a:cs typeface="Arial Rounded MT Bold"/>
              </a:rPr>
              <a:t>Astro</a:t>
            </a:r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Rounded MT Bold"/>
                <a:cs typeface="Arial Rounded MT Bold"/>
              </a:rPr>
              <a:t>-Particle Physics</a:t>
            </a:r>
          </a:p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Rounded MT Bold"/>
                <a:cs typeface="Arial Rounded MT Bold"/>
              </a:rPr>
              <a:t>(since 2000)</a:t>
            </a:r>
            <a:endParaRPr 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911269" y="3716343"/>
            <a:ext cx="2963171" cy="209386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Rounded MT Bold"/>
                <a:cs typeface="Arial Rounded MT Bold"/>
              </a:rPr>
              <a:t>Theoretical High-Energy Physics</a:t>
            </a:r>
          </a:p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Rounded MT Bold"/>
                <a:cs typeface="Arial Rounded MT Bold"/>
              </a:rPr>
              <a:t>(since 1995)</a:t>
            </a:r>
            <a:endParaRPr 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234730" y="5750704"/>
            <a:ext cx="3765648" cy="962399"/>
          </a:xfrm>
          <a:prstGeom prst="roundRect">
            <a:avLst>
              <a:gd name="adj" fmla="val 10390"/>
            </a:avLst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Funding to consolidate the phenomenology research, with ty</a:t>
            </a:r>
            <a:r>
              <a:rPr lang="en-US" b="1" dirty="0" smtClean="0">
                <a:solidFill>
                  <a:srgbClr val="0000FF"/>
                </a:solidFill>
              </a:rPr>
              <a:t>pically strong leverage.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234730" y="4955722"/>
            <a:ext cx="3765647" cy="700903"/>
          </a:xfrm>
          <a:prstGeom prst="roundRect">
            <a:avLst>
              <a:gd name="adj" fmla="val 10390"/>
            </a:avLst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Unique in Flanders;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Brussels center for HEP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7284" y="1133081"/>
            <a:ext cx="6580716" cy="2330373"/>
          </a:xfrm>
          <a:prstGeom prst="roundRect">
            <a:avLst/>
          </a:prstGeom>
          <a:noFill/>
          <a:ln w="38100" cmpd="sng">
            <a:solidFill>
              <a:srgbClr val="CCFFCC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1911268" y="2599648"/>
            <a:ext cx="2963171" cy="157283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Arial Rounded MT Bold"/>
                <a:cs typeface="Arial Rounded MT Bold"/>
              </a:rPr>
              <a:t>Phenomenology</a:t>
            </a:r>
          </a:p>
          <a:p>
            <a:pPr algn="ctr"/>
            <a:r>
              <a:rPr lang="en-US" i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Arial Rounded MT Bold"/>
                <a:cs typeface="Arial Rounded MT Bold"/>
              </a:rPr>
              <a:t>(since 2010</a:t>
            </a:r>
            <a:r>
              <a:rPr lang="en-US" i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Arial Rounded MT Bold"/>
                <a:cs typeface="Arial Rounded MT Bold"/>
              </a:rPr>
              <a:t>)</a:t>
            </a:r>
          </a:p>
          <a:p>
            <a:pPr algn="ctr"/>
            <a:r>
              <a:rPr lang="en-US" sz="1400" i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Arial Rounded MT Bold"/>
                <a:cs typeface="Arial Rounded MT Bold"/>
              </a:rPr>
              <a:t>c</a:t>
            </a:r>
            <a:r>
              <a:rPr lang="en-US" sz="1400" i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Arial Rounded MT Bold"/>
                <a:cs typeface="Arial Rounded MT Bold"/>
              </a:rPr>
              <a:t>onsolidate &amp; extend this research</a:t>
            </a:r>
            <a:endParaRPr lang="en-US" sz="1400" i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57575" y="1102601"/>
            <a:ext cx="1659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CCFFCC"/>
                </a:solidFill>
              </a:rPr>
              <a:t>experimental</a:t>
            </a:r>
            <a:endParaRPr lang="en-US" sz="2000" b="1" i="1" dirty="0">
              <a:solidFill>
                <a:srgbClr val="CCFFCC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54874" y="6119954"/>
            <a:ext cx="4894008" cy="593150"/>
          </a:xfrm>
          <a:prstGeom prst="roundRect">
            <a:avLst>
              <a:gd name="adj" fmla="val 10390"/>
            </a:avLst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Recent evaluation (</a:t>
            </a:r>
            <a:r>
              <a:rPr lang="en-US" b="1" dirty="0" smtClean="0">
                <a:solidFill>
                  <a:srgbClr val="0000FF"/>
                </a:solidFill>
              </a:rPr>
              <a:t>IAP; VUB node) </a:t>
            </a:r>
            <a:r>
              <a:rPr lang="en-US" b="1" dirty="0" smtClean="0">
                <a:solidFill>
                  <a:srgbClr val="0000FF"/>
                </a:solidFill>
              </a:rPr>
              <a:t>= </a:t>
            </a:r>
            <a:r>
              <a:rPr lang="en-US" b="1" dirty="0" smtClean="0">
                <a:solidFill>
                  <a:srgbClr val="FF0000"/>
                </a:solidFill>
              </a:rPr>
              <a:t>5/5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234731" y="4158269"/>
            <a:ext cx="3765647" cy="700903"/>
          </a:xfrm>
          <a:prstGeom prst="roundRect">
            <a:avLst>
              <a:gd name="adj" fmla="val 10390"/>
            </a:avLst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Timing perfectly aligned with international schedule of HEP.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234729" y="3590532"/>
            <a:ext cx="3765647" cy="474822"/>
          </a:xfrm>
          <a:prstGeom prst="roundRect">
            <a:avLst>
              <a:gd name="adj" fmla="val 10390"/>
            </a:avLst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About 150 publications per year.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51488"/>
      </p:ext>
    </p:extLst>
  </p:cSld>
  <p:clrMapOvr>
    <a:masterClrMapping/>
  </p:clrMapOvr>
  <p:transition xmlns:p14="http://schemas.microsoft.com/office/powerpoint/2010/main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84" y="4157"/>
            <a:ext cx="844974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4160" y="5804639"/>
            <a:ext cx="8676225" cy="83099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EEECE1"/>
                </a:solidFill>
              </a:rPr>
              <a:t>The VUB has a leading role in HEP in Flanders and our teams are strategically deployed to </a:t>
            </a:r>
            <a:r>
              <a:rPr lang="en-US" sz="2400" b="1" dirty="0" smtClean="0">
                <a:solidFill>
                  <a:srgbClr val="EEECE1"/>
                </a:solidFill>
              </a:rPr>
              <a:t>contribute optimally </a:t>
            </a:r>
            <a:r>
              <a:rPr lang="en-US" sz="2400" b="1" dirty="0" smtClean="0">
                <a:solidFill>
                  <a:srgbClr val="EEECE1"/>
                </a:solidFill>
              </a:rPr>
              <a:t>in this </a:t>
            </a:r>
            <a:r>
              <a:rPr lang="en-US" sz="2400" b="1" dirty="0" smtClean="0">
                <a:solidFill>
                  <a:srgbClr val="EEECE1"/>
                </a:solidFill>
              </a:rPr>
              <a:t>field.</a:t>
            </a:r>
            <a:endParaRPr lang="en-US" sz="2400" b="1" dirty="0">
              <a:solidFill>
                <a:srgbClr val="EEECE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684" y="258737"/>
            <a:ext cx="844974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EEECE1"/>
                </a:solidFill>
              </a:rPr>
              <a:t>In our quest to identify the fundamental content and structure of </a:t>
            </a:r>
            <a:r>
              <a:rPr lang="en-US" sz="2400" b="1" dirty="0" smtClean="0">
                <a:solidFill>
                  <a:srgbClr val="EEECE1"/>
                </a:solidFill>
              </a:rPr>
              <a:t>the </a:t>
            </a:r>
            <a:r>
              <a:rPr lang="en-US" sz="2400" b="1" dirty="0" smtClean="0">
                <a:solidFill>
                  <a:srgbClr val="EEECE1"/>
                </a:solidFill>
              </a:rPr>
              <a:t>Universe</a:t>
            </a:r>
            <a:r>
              <a:rPr lang="en-US" sz="2400" b="1" dirty="0">
                <a:solidFill>
                  <a:srgbClr val="EEECE1"/>
                </a:solidFill>
              </a:rPr>
              <a:t> </a:t>
            </a:r>
            <a:r>
              <a:rPr lang="en-US" sz="2400" b="1" dirty="0" smtClean="0">
                <a:solidFill>
                  <a:srgbClr val="EEECE1"/>
                </a:solidFill>
              </a:rPr>
              <a:t>many outstanding questions remain…</a:t>
            </a:r>
            <a:endParaRPr lang="en-US" sz="2400" b="1" dirty="0" smtClean="0">
              <a:solidFill>
                <a:srgbClr val="EEECE1"/>
              </a:solidFill>
            </a:endParaRPr>
          </a:p>
          <a:p>
            <a:endParaRPr lang="en-US" sz="1000" b="1" dirty="0" smtClean="0">
              <a:solidFill>
                <a:srgbClr val="EEECE1"/>
              </a:solidFill>
            </a:endParaRPr>
          </a:p>
          <a:p>
            <a:r>
              <a:rPr lang="en-US" sz="2400" b="1" dirty="0" smtClean="0">
                <a:solidFill>
                  <a:srgbClr val="EEECE1"/>
                </a:solidFill>
              </a:rPr>
              <a:t>A booming research field with an enormous list of essential observations awaiting us in the next few years.</a:t>
            </a:r>
          </a:p>
          <a:p>
            <a:endParaRPr lang="en-US" sz="1000" b="1" dirty="0">
              <a:solidFill>
                <a:srgbClr val="EEECE1"/>
              </a:solidFill>
            </a:endParaRPr>
          </a:p>
          <a:p>
            <a:r>
              <a:rPr lang="en-US" sz="2400" b="1" dirty="0" smtClean="0">
                <a:solidFill>
                  <a:srgbClr val="EEECE1"/>
                </a:solidFill>
              </a:rPr>
              <a:t>Strongly internationally embedded &amp; recently a solid connection </a:t>
            </a:r>
            <a:r>
              <a:rPr lang="en-US" sz="2400" b="1" dirty="0" smtClean="0">
                <a:solidFill>
                  <a:srgbClr val="EEECE1"/>
                </a:solidFill>
              </a:rPr>
              <a:t>between theoretical and experimental high-energy </a:t>
            </a:r>
            <a:r>
              <a:rPr lang="en-US" sz="2400" b="1" dirty="0" smtClean="0">
                <a:solidFill>
                  <a:srgbClr val="EEECE1"/>
                </a:solidFill>
              </a:rPr>
              <a:t>physics.</a:t>
            </a:r>
            <a:endParaRPr lang="en-US" sz="2400" b="1" dirty="0" smtClean="0">
              <a:solidFill>
                <a:srgbClr val="EEECE1"/>
              </a:solidFill>
            </a:endParaRPr>
          </a:p>
          <a:p>
            <a:endParaRPr lang="en-US" sz="2400" b="1" dirty="0">
              <a:solidFill>
                <a:srgbClr val="EEECE1"/>
              </a:solidFill>
            </a:endParaRPr>
          </a:p>
        </p:txBody>
      </p:sp>
      <p:pic>
        <p:nvPicPr>
          <p:cNvPr id="10" name="Picture 6" descr="0606036_01-A4-at-144-dp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970" y="3579450"/>
            <a:ext cx="2783415" cy="2090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60" y="3625091"/>
            <a:ext cx="2726267" cy="204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3563906"/>
      </p:ext>
    </p:extLst>
  </p:cSld>
  <p:clrMapOvr>
    <a:masterClrMapping/>
  </p:clrMapOvr>
  <p:transition xmlns:p14="http://schemas.microsoft.com/office/powerpoint/2010/main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799" y="421297"/>
            <a:ext cx="86955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EECE1"/>
                </a:solidFill>
              </a:rPr>
              <a:t>High-Energy Physics at the VUB – Research teams</a:t>
            </a:r>
            <a:endParaRPr lang="en-US" sz="3200" b="1" dirty="0">
              <a:solidFill>
                <a:srgbClr val="EEECE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429684" y="1341120"/>
            <a:ext cx="2963171" cy="21038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Rounded MT Bold"/>
                <a:cs typeface="Arial Rounded MT Bold"/>
              </a:rPr>
              <a:t>Collider Physics</a:t>
            </a:r>
          </a:p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Rounded MT Bold"/>
                <a:cs typeface="Arial Rounded MT Bold"/>
              </a:rPr>
              <a:t>(since 1972)</a:t>
            </a:r>
            <a:endParaRPr 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Oval 8"/>
          <p:cNvSpPr/>
          <p:nvPr/>
        </p:nvSpPr>
        <p:spPr>
          <a:xfrm>
            <a:off x="3696436" y="1341120"/>
            <a:ext cx="2963171" cy="212397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Rounded MT Bold"/>
                <a:cs typeface="Arial Rounded MT Bold"/>
              </a:rPr>
              <a:t>Astro</a:t>
            </a:r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Rounded MT Bold"/>
                <a:cs typeface="Arial Rounded MT Bold"/>
              </a:rPr>
              <a:t>-Particle Physics</a:t>
            </a:r>
          </a:p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Rounded MT Bold"/>
                <a:cs typeface="Arial Rounded MT Bold"/>
              </a:rPr>
              <a:t>(since 2000)</a:t>
            </a:r>
            <a:endParaRPr 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911269" y="3798935"/>
            <a:ext cx="2963171" cy="209386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Rounded MT Bold"/>
                <a:cs typeface="Arial Rounded MT Bold"/>
              </a:rPr>
              <a:t>Theoretical High-Energy Physics</a:t>
            </a:r>
          </a:p>
          <a:p>
            <a:pPr algn="ctr"/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Rounded MT Bold"/>
                <a:cs typeface="Arial Rounded MT Bold"/>
              </a:rPr>
              <a:t>(since 1995)</a:t>
            </a:r>
            <a:endParaRPr 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234730" y="5575190"/>
            <a:ext cx="3765648" cy="1137914"/>
          </a:xfrm>
          <a:prstGeom prst="roundRect">
            <a:avLst>
              <a:gd name="adj" fmla="val 10390"/>
            </a:avLst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0000FF"/>
                </a:solidFill>
              </a:rPr>
              <a:t>VUB-ULB campus</a:t>
            </a:r>
          </a:p>
          <a:p>
            <a:pPr algn="ctr"/>
            <a:endParaRPr lang="en-US" sz="900" b="1" dirty="0" smtClean="0">
              <a:solidFill>
                <a:srgbClr val="0000FF"/>
              </a:solidFill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~90 scientists </a:t>
            </a:r>
            <a:r>
              <a:rPr lang="en-US" b="1" dirty="0" smtClean="0">
                <a:solidFill>
                  <a:srgbClr val="0000FF"/>
                </a:solidFill>
              </a:rPr>
              <a:t>in High-Energy </a:t>
            </a:r>
            <a:r>
              <a:rPr lang="en-US" b="1" dirty="0" smtClean="0">
                <a:solidFill>
                  <a:srgbClr val="0000FF"/>
                </a:solidFill>
              </a:rPr>
              <a:t>Physics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l</a:t>
            </a:r>
            <a:r>
              <a:rPr lang="en-US" b="1" dirty="0" smtClean="0">
                <a:solidFill>
                  <a:srgbClr val="0000FF"/>
                </a:solidFill>
              </a:rPr>
              <a:t>argest HEP center </a:t>
            </a:r>
            <a:r>
              <a:rPr lang="en-US" b="1" dirty="0" smtClean="0">
                <a:solidFill>
                  <a:srgbClr val="0000FF"/>
                </a:solidFill>
              </a:rPr>
              <a:t>in Belgium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234730" y="4584045"/>
            <a:ext cx="3765647" cy="845445"/>
          </a:xfrm>
          <a:prstGeom prst="roundRect">
            <a:avLst>
              <a:gd name="adj" fmla="val 10390"/>
            </a:avLst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0000FF"/>
                </a:solidFill>
              </a:rPr>
              <a:t>Networks</a:t>
            </a:r>
          </a:p>
          <a:p>
            <a:pPr algn="ctr"/>
            <a:endParaRPr lang="en-US" sz="900" b="1" dirty="0" smtClean="0">
              <a:solidFill>
                <a:srgbClr val="0000FF"/>
              </a:solidFill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IAP</a:t>
            </a:r>
            <a:r>
              <a:rPr lang="en-US" b="1" dirty="0" smtClean="0">
                <a:solidFill>
                  <a:srgbClr val="0000FF"/>
                </a:solidFill>
              </a:rPr>
              <a:t>, </a:t>
            </a:r>
            <a:r>
              <a:rPr lang="en-US" b="1" dirty="0" smtClean="0">
                <a:solidFill>
                  <a:srgbClr val="0000FF"/>
                </a:solidFill>
              </a:rPr>
              <a:t>CERN</a:t>
            </a:r>
            <a:r>
              <a:rPr lang="en-US" b="1" dirty="0" smtClean="0">
                <a:solidFill>
                  <a:srgbClr val="0000FF"/>
                </a:solidFill>
              </a:rPr>
              <a:t>, DESY, Solvay, </a:t>
            </a:r>
            <a:r>
              <a:rPr lang="en-US" b="1" dirty="0" err="1" smtClean="0">
                <a:solidFill>
                  <a:srgbClr val="0000FF"/>
                </a:solidFill>
              </a:rPr>
              <a:t>IceCube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7284" y="1215673"/>
            <a:ext cx="6580716" cy="2330373"/>
          </a:xfrm>
          <a:prstGeom prst="roundRect">
            <a:avLst/>
          </a:prstGeom>
          <a:noFill/>
          <a:ln w="38100" cmpd="sng">
            <a:solidFill>
              <a:srgbClr val="CCFFCC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89966" y="1182471"/>
            <a:ext cx="20104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CCFFCC"/>
                </a:solidFill>
              </a:rPr>
              <a:t>Interuniversity Institute for High-Energies</a:t>
            </a:r>
          </a:p>
          <a:p>
            <a:pPr algn="r"/>
            <a:r>
              <a:rPr lang="en-US" b="1" i="1" dirty="0" smtClean="0">
                <a:solidFill>
                  <a:schemeClr val="bg2"/>
                </a:solidFill>
              </a:rPr>
              <a:t>(VUB + ULB) </a:t>
            </a:r>
          </a:p>
          <a:p>
            <a:pPr algn="r"/>
            <a:r>
              <a:rPr lang="en-US" b="1" i="1" dirty="0" smtClean="0">
                <a:solidFill>
                  <a:schemeClr val="bg2"/>
                </a:solidFill>
              </a:rPr>
              <a:t>(&gt;50 scientists)</a:t>
            </a:r>
            <a:endParaRPr lang="en-US" b="1" i="1" dirty="0">
              <a:solidFill>
                <a:schemeClr val="bg2"/>
              </a:solidFill>
            </a:endParaRPr>
          </a:p>
        </p:txBody>
      </p:sp>
      <p:cxnSp>
        <p:nvCxnSpPr>
          <p:cNvPr id="15" name="Straight Arrow Connector 14"/>
          <p:cNvCxnSpPr>
            <a:stCxn id="4" idx="3"/>
          </p:cNvCxnSpPr>
          <p:nvPr/>
        </p:nvCxnSpPr>
        <p:spPr>
          <a:xfrm flipV="1">
            <a:off x="6858000" y="1879600"/>
            <a:ext cx="462362" cy="501260"/>
          </a:xfrm>
          <a:prstGeom prst="straightConnector1">
            <a:avLst/>
          </a:prstGeom>
          <a:ln w="38100" cmpd="sng"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911268" y="2682240"/>
            <a:ext cx="2963171" cy="157283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Arial Rounded MT Bold"/>
                <a:cs typeface="Arial Rounded MT Bold"/>
              </a:rPr>
              <a:t>Phenomenology</a:t>
            </a:r>
          </a:p>
          <a:p>
            <a:pPr algn="ctr"/>
            <a:r>
              <a:rPr lang="en-US" i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Arial Rounded MT Bold"/>
                <a:cs typeface="Arial Rounded MT Bold"/>
              </a:rPr>
              <a:t>(since 2010</a:t>
            </a:r>
            <a:r>
              <a:rPr lang="en-US" i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Arial Rounded MT Bold"/>
                <a:cs typeface="Arial Rounded MT Bold"/>
              </a:rPr>
              <a:t>)</a:t>
            </a:r>
          </a:p>
          <a:p>
            <a:pPr algn="ctr"/>
            <a:r>
              <a:rPr lang="en-US" sz="1400" i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Arial Rounded MT Bold"/>
                <a:cs typeface="Arial Rounded MT Bold"/>
              </a:rPr>
              <a:t>2 post-docs</a:t>
            </a:r>
          </a:p>
          <a:p>
            <a:pPr algn="ctr"/>
            <a:r>
              <a:rPr lang="en-US" sz="1400" i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Arial Rounded MT Bold"/>
                <a:cs typeface="Arial Rounded MT Bold"/>
              </a:rPr>
              <a:t>2 PhD students</a:t>
            </a:r>
            <a:endParaRPr lang="en-US" sz="1400" i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57575" y="1185193"/>
            <a:ext cx="1659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CCFFCC"/>
                </a:solidFill>
              </a:rPr>
              <a:t>experimental</a:t>
            </a:r>
            <a:endParaRPr lang="en-US" sz="2000" b="1" i="1" dirty="0">
              <a:solidFill>
                <a:srgbClr val="CCFFCC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54874" y="6119954"/>
            <a:ext cx="4894008" cy="593150"/>
          </a:xfrm>
          <a:prstGeom prst="roundRect">
            <a:avLst>
              <a:gd name="adj" fmla="val 10390"/>
            </a:avLst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Recent </a:t>
            </a:r>
            <a:r>
              <a:rPr lang="en-US" b="1" dirty="0" smtClean="0">
                <a:solidFill>
                  <a:srgbClr val="0000FF"/>
                </a:solidFill>
              </a:rPr>
              <a:t>evaluation by 4 ref’s </a:t>
            </a:r>
            <a:r>
              <a:rPr lang="en-US" sz="1600" b="1" dirty="0" smtClean="0">
                <a:solidFill>
                  <a:srgbClr val="0000FF"/>
                </a:solidFill>
              </a:rPr>
              <a:t>(</a:t>
            </a:r>
            <a:r>
              <a:rPr lang="en-US" sz="1600" b="1" dirty="0" smtClean="0">
                <a:solidFill>
                  <a:srgbClr val="0000FF"/>
                </a:solidFill>
              </a:rPr>
              <a:t>IAP-VUB node) </a:t>
            </a:r>
            <a:r>
              <a:rPr lang="en-US" b="1" dirty="0" smtClean="0">
                <a:solidFill>
                  <a:srgbClr val="0000FF"/>
                </a:solidFill>
              </a:rPr>
              <a:t>= </a:t>
            </a:r>
            <a:r>
              <a:rPr lang="en-US" b="1" dirty="0" smtClean="0">
                <a:solidFill>
                  <a:srgbClr val="FF0000"/>
                </a:solidFill>
              </a:rPr>
              <a:t>5/5</a:t>
            </a:r>
          </a:p>
        </p:txBody>
      </p:sp>
    </p:spTree>
    <p:extLst>
      <p:ext uri="{BB962C8B-B14F-4D97-AF65-F5344CB8AC3E}">
        <p14:creationId xmlns:p14="http://schemas.microsoft.com/office/powerpoint/2010/main" val="2370279650"/>
      </p:ext>
    </p:extLst>
  </p:cSld>
  <p:clrMapOvr>
    <a:masterClrMapping/>
  </p:clrMapOvr>
  <p:transition xmlns:p14="http://schemas.microsoft.com/office/powerpoint/2010/main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3425" y="385394"/>
            <a:ext cx="87169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EECE1"/>
                </a:solidFill>
              </a:rPr>
              <a:t>High-Energy Physics at the VUB – Research topics</a:t>
            </a:r>
            <a:endParaRPr lang="en-US" sz="3200" b="1" dirty="0">
              <a:solidFill>
                <a:srgbClr val="EEECE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946499" y="5557520"/>
            <a:ext cx="3053878" cy="1155584"/>
          </a:xfrm>
          <a:prstGeom prst="roundRect">
            <a:avLst>
              <a:gd name="adj" fmla="val 10390"/>
            </a:avLst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0000FF"/>
                </a:solidFill>
              </a:rPr>
              <a:t>CMS Thesis Awards</a:t>
            </a:r>
          </a:p>
          <a:p>
            <a:pPr algn="ctr"/>
            <a:endParaRPr lang="en-US" sz="400" b="1" dirty="0" smtClean="0">
              <a:solidFill>
                <a:srgbClr val="0000FF"/>
              </a:solidFill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Dr. S. </a:t>
            </a:r>
            <a:r>
              <a:rPr lang="en-US" b="1" dirty="0" err="1" smtClean="0">
                <a:solidFill>
                  <a:srgbClr val="0000FF"/>
                </a:solidFill>
              </a:rPr>
              <a:t>Lowette</a:t>
            </a:r>
            <a:r>
              <a:rPr lang="en-US" b="1" dirty="0" smtClean="0">
                <a:solidFill>
                  <a:srgbClr val="0000FF"/>
                </a:solidFill>
              </a:rPr>
              <a:t> (2007)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Dr. J </a:t>
            </a:r>
            <a:r>
              <a:rPr lang="en-US" b="1" dirty="0" err="1" smtClean="0">
                <a:solidFill>
                  <a:srgbClr val="0000FF"/>
                </a:solidFill>
              </a:rPr>
              <a:t>Heyninck</a:t>
            </a:r>
            <a:r>
              <a:rPr lang="en-US" b="1" dirty="0" smtClean="0">
                <a:solidFill>
                  <a:srgbClr val="0000FF"/>
                </a:solidFill>
              </a:rPr>
              <a:t> (2008)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946499" y="3993419"/>
            <a:ext cx="3053878" cy="1391004"/>
          </a:xfrm>
          <a:prstGeom prst="roundRect">
            <a:avLst>
              <a:gd name="adj" fmla="val 10390"/>
            </a:avLst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Federal Government - CERN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FWO Big Science funding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Various FWO </a:t>
            </a:r>
            <a:r>
              <a:rPr lang="en-US" b="1" dirty="0" smtClean="0">
                <a:solidFill>
                  <a:srgbClr val="0000FF"/>
                </a:solidFill>
              </a:rPr>
              <a:t>projects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Odysseus-II mandate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83425" y="1382124"/>
            <a:ext cx="5501811" cy="5330979"/>
          </a:xfrm>
          <a:prstGeom prst="roundRect">
            <a:avLst>
              <a:gd name="adj" fmla="val 7459"/>
            </a:avLst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1" y="1686924"/>
            <a:ext cx="5201920" cy="4909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Collider Physics (Prof. Jorgen </a:t>
            </a:r>
            <a:r>
              <a:rPr lang="en-US" b="1" dirty="0" err="1" smtClean="0">
                <a:solidFill>
                  <a:srgbClr val="0000FF"/>
                </a:solidFill>
              </a:rPr>
              <a:t>D’Hondt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</a:p>
          <a:p>
            <a:endParaRPr lang="en-US" sz="700" b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b="1" u="sng" dirty="0" smtClean="0">
                <a:solidFill>
                  <a:srgbClr val="800000"/>
                </a:solidFill>
              </a:rPr>
              <a:t>Construction and R&amp;D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of particle detectors (</a:t>
            </a:r>
            <a:r>
              <a:rPr lang="en-US" b="1" dirty="0" err="1" smtClean="0">
                <a:solidFill>
                  <a:srgbClr val="FF0000"/>
                </a:solidFill>
              </a:rPr>
              <a:t>eg</a:t>
            </a:r>
            <a:r>
              <a:rPr lang="en-US" b="1" dirty="0" smtClean="0">
                <a:solidFill>
                  <a:srgbClr val="FF0000"/>
                </a:solidFill>
              </a:rPr>
              <a:t>. leading role in the </a:t>
            </a:r>
            <a:r>
              <a:rPr lang="en-US" b="1" dirty="0" err="1" smtClean="0">
                <a:solidFill>
                  <a:srgbClr val="FF0000"/>
                </a:solidFill>
              </a:rPr>
              <a:t>muon</a:t>
            </a:r>
            <a:r>
              <a:rPr lang="en-US" b="1" dirty="0" smtClean="0">
                <a:solidFill>
                  <a:srgbClr val="FF0000"/>
                </a:solidFill>
              </a:rPr>
              <a:t> chambers of DELPHI, the </a:t>
            </a:r>
            <a:r>
              <a:rPr lang="en-US" b="1" dirty="0" smtClean="0">
                <a:solidFill>
                  <a:srgbClr val="FF0000"/>
                </a:solidFill>
              </a:rPr>
              <a:t>Central Tracker of </a:t>
            </a:r>
            <a:r>
              <a:rPr lang="en-US" b="1" dirty="0" smtClean="0">
                <a:solidFill>
                  <a:srgbClr val="FF0000"/>
                </a:solidFill>
              </a:rPr>
              <a:t>H1, the Silicon Tracker of </a:t>
            </a:r>
            <a:r>
              <a:rPr lang="en-US" b="1" dirty="0" smtClean="0">
                <a:solidFill>
                  <a:srgbClr val="FF0000"/>
                </a:solidFill>
              </a:rPr>
              <a:t>CMS)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Largest data analysis </a:t>
            </a:r>
            <a:r>
              <a:rPr lang="en-US" b="1" u="sng" dirty="0" smtClean="0">
                <a:solidFill>
                  <a:srgbClr val="800000"/>
                </a:solidFill>
              </a:rPr>
              <a:t>Computing </a:t>
            </a:r>
            <a:r>
              <a:rPr lang="en-US" b="1" u="sng" dirty="0">
                <a:solidFill>
                  <a:srgbClr val="800000"/>
                </a:solidFill>
              </a:rPr>
              <a:t>C</a:t>
            </a:r>
            <a:r>
              <a:rPr lang="en-US" b="1" u="sng" dirty="0" smtClean="0">
                <a:solidFill>
                  <a:srgbClr val="800000"/>
                </a:solidFill>
              </a:rPr>
              <a:t>entre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(Brussels)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b="1" u="sng" dirty="0" smtClean="0">
                <a:solidFill>
                  <a:srgbClr val="800000"/>
                </a:solidFill>
              </a:rPr>
              <a:t>Key measurements </a:t>
            </a:r>
            <a:r>
              <a:rPr lang="en-US" b="1" u="sng" dirty="0" smtClean="0">
                <a:solidFill>
                  <a:srgbClr val="800000"/>
                </a:solidFill>
              </a:rPr>
              <a:t>and searches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(2011 highlights @ </a:t>
            </a:r>
            <a:r>
              <a:rPr lang="en-US" b="1" dirty="0" smtClean="0">
                <a:solidFill>
                  <a:srgbClr val="FF0000"/>
                </a:solidFill>
              </a:rPr>
              <a:t>LHC, </a:t>
            </a:r>
            <a:r>
              <a:rPr lang="en-US" b="1" dirty="0" err="1" smtClean="0">
                <a:solidFill>
                  <a:srgbClr val="FF0000"/>
                </a:solidFill>
              </a:rPr>
              <a:t>eg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  <a:r>
              <a:rPr lang="en-US" b="1" dirty="0" smtClean="0">
                <a:solidFill>
                  <a:srgbClr val="FF0000"/>
                </a:solidFill>
              </a:rPr>
              <a:t>best limit on fourth generation quarks, most precise measurement </a:t>
            </a:r>
            <a:r>
              <a:rPr lang="en-US" b="1" dirty="0" smtClean="0">
                <a:solidFill>
                  <a:srgbClr val="FF0000"/>
                </a:solidFill>
              </a:rPr>
              <a:t>top quark measurements,</a:t>
            </a:r>
            <a:r>
              <a:rPr lang="en-US" b="1" dirty="0" smtClean="0">
                <a:solidFill>
                  <a:srgbClr val="FF0000"/>
                </a:solidFill>
              </a:rPr>
              <a:t>…)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b="1" u="sng" dirty="0" smtClean="0">
                <a:solidFill>
                  <a:srgbClr val="800000"/>
                </a:solidFill>
              </a:rPr>
              <a:t>New innovative directions</a:t>
            </a:r>
            <a:r>
              <a:rPr lang="en-US" b="1" dirty="0" smtClean="0">
                <a:solidFill>
                  <a:srgbClr val="FF0000"/>
                </a:solidFill>
              </a:rPr>
              <a:t>: new physics phenomena connected to top quarks, Dark Matter </a:t>
            </a:r>
            <a:r>
              <a:rPr lang="en-US" b="1" dirty="0" smtClean="0">
                <a:solidFill>
                  <a:srgbClr val="FF0000"/>
                </a:solidFill>
              </a:rPr>
              <a:t>searches in collisions 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b="1" u="sng" dirty="0" smtClean="0">
                <a:solidFill>
                  <a:srgbClr val="800000"/>
                </a:solidFill>
              </a:rPr>
              <a:t>Many key </a:t>
            </a:r>
            <a:r>
              <a:rPr lang="en-US" b="1" u="sng" dirty="0" smtClean="0">
                <a:solidFill>
                  <a:srgbClr val="800000"/>
                </a:solidFill>
              </a:rPr>
              <a:t>positions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within </a:t>
            </a:r>
            <a:r>
              <a:rPr lang="en-US" b="1" dirty="0" smtClean="0">
                <a:solidFill>
                  <a:srgbClr val="FF0000"/>
                </a:solidFill>
              </a:rPr>
              <a:t>collider experiments, </a:t>
            </a:r>
            <a:r>
              <a:rPr lang="en-US" b="1" dirty="0" err="1" smtClean="0">
                <a:solidFill>
                  <a:srgbClr val="FF0000"/>
                </a:solidFill>
              </a:rPr>
              <a:t>eg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  <a:r>
              <a:rPr lang="en-US" b="1" dirty="0" smtClean="0">
                <a:solidFill>
                  <a:srgbClr val="FF0000"/>
                </a:solidFill>
              </a:rPr>
              <a:t>first manager of the team of around 150 members working on research connected to the top quark, multiple coordinator </a:t>
            </a:r>
            <a:r>
              <a:rPr lang="en-US" b="1" dirty="0" smtClean="0">
                <a:solidFill>
                  <a:srgbClr val="FF0000"/>
                </a:solidFill>
              </a:rPr>
              <a:t>positions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b="1" u="sng" dirty="0" smtClean="0">
                <a:solidFill>
                  <a:srgbClr val="800000"/>
                </a:solidFill>
              </a:rPr>
              <a:t>Leading role in Flanders since 40 years</a:t>
            </a:r>
            <a:endParaRPr lang="en-US" b="1" u="sng" dirty="0">
              <a:solidFill>
                <a:srgbClr val="8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46499" y="2540539"/>
            <a:ext cx="3053878" cy="1289781"/>
          </a:xfrm>
          <a:prstGeom prst="roundRect">
            <a:avLst>
              <a:gd name="adj" fmla="val 10390"/>
            </a:avLst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4 professors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4 post-docs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6</a:t>
            </a:r>
            <a:r>
              <a:rPr lang="en-US" b="1" dirty="0" smtClean="0">
                <a:solidFill>
                  <a:srgbClr val="0000FF"/>
                </a:solidFill>
              </a:rPr>
              <a:t> PhD students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+</a:t>
            </a:r>
            <a:r>
              <a:rPr lang="en-US" b="1" dirty="0" smtClean="0">
                <a:solidFill>
                  <a:srgbClr val="0000FF"/>
                </a:solidFill>
              </a:rPr>
              <a:t> engineers/technicians/IT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946499" y="1382124"/>
            <a:ext cx="3053878" cy="987814"/>
          </a:xfrm>
          <a:prstGeom prst="roundRect">
            <a:avLst>
              <a:gd name="adj" fmla="val 10390"/>
            </a:avLst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CMS Week @ Brussels (2011)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Top Quark </a:t>
            </a:r>
            <a:r>
              <a:rPr lang="en-US" b="1" dirty="0" smtClean="0">
                <a:solidFill>
                  <a:srgbClr val="0000FF"/>
                </a:solidFill>
              </a:rPr>
              <a:t>Conference </a:t>
            </a:r>
            <a:r>
              <a:rPr lang="en-US" b="1" dirty="0" smtClean="0">
                <a:solidFill>
                  <a:srgbClr val="0000FF"/>
                </a:solidFill>
              </a:rPr>
              <a:t>(2010)</a:t>
            </a:r>
          </a:p>
        </p:txBody>
      </p:sp>
    </p:spTree>
    <p:extLst>
      <p:ext uri="{BB962C8B-B14F-4D97-AF65-F5344CB8AC3E}">
        <p14:creationId xmlns:p14="http://schemas.microsoft.com/office/powerpoint/2010/main" val="3477335622"/>
      </p:ext>
    </p:extLst>
  </p:cSld>
  <p:clrMapOvr>
    <a:masterClrMapping/>
  </p:clrMapOvr>
  <p:transition xmlns:p14="http://schemas.microsoft.com/office/powerpoint/2010/main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3425" y="385394"/>
            <a:ext cx="87169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EECE1"/>
                </a:solidFill>
              </a:rPr>
              <a:t>High-Energy Physics at the VUB – Research topics</a:t>
            </a:r>
            <a:endParaRPr lang="en-US" sz="3200" b="1" dirty="0">
              <a:solidFill>
                <a:srgbClr val="EEECE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946499" y="5557520"/>
            <a:ext cx="3053878" cy="1155584"/>
          </a:xfrm>
          <a:prstGeom prst="roundRect">
            <a:avLst>
              <a:gd name="adj" fmla="val 10390"/>
            </a:avLst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0000FF"/>
                </a:solidFill>
              </a:rPr>
              <a:t>Belgian Physics Society</a:t>
            </a:r>
            <a:endParaRPr lang="en-US" b="1" u="sng" dirty="0" smtClean="0">
              <a:solidFill>
                <a:srgbClr val="0000FF"/>
              </a:solidFill>
            </a:endParaRPr>
          </a:p>
          <a:p>
            <a:pPr algn="ctr"/>
            <a:endParaRPr lang="en-US" sz="400" b="1" dirty="0" smtClean="0">
              <a:solidFill>
                <a:srgbClr val="0000FF"/>
              </a:solidFill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D. </a:t>
            </a:r>
            <a:r>
              <a:rPr lang="en-US" b="1" dirty="0" err="1" smtClean="0">
                <a:solidFill>
                  <a:srgbClr val="0000FF"/>
                </a:solidFill>
              </a:rPr>
              <a:t>Diederix</a:t>
            </a:r>
            <a:r>
              <a:rPr lang="en-US" b="1" dirty="0" smtClean="0">
                <a:solidFill>
                  <a:srgbClr val="0000FF"/>
                </a:solidFill>
              </a:rPr>
              <a:t> (2010)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b</a:t>
            </a:r>
            <a:r>
              <a:rPr lang="en-US" b="1" dirty="0" smtClean="0">
                <a:solidFill>
                  <a:srgbClr val="0000FF"/>
                </a:solidFill>
              </a:rPr>
              <a:t>est Master thesis prize</a:t>
            </a:r>
            <a:endParaRPr lang="en-US" b="1" dirty="0" smtClean="0">
              <a:solidFill>
                <a:srgbClr val="0000FF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946499" y="4561263"/>
            <a:ext cx="3053878" cy="807439"/>
          </a:xfrm>
          <a:prstGeom prst="roundRect">
            <a:avLst>
              <a:gd name="adj" fmla="val 10390"/>
            </a:avLst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Various FWO </a:t>
            </a:r>
            <a:r>
              <a:rPr lang="en-US" b="1" dirty="0" smtClean="0">
                <a:solidFill>
                  <a:srgbClr val="0000FF"/>
                </a:solidFill>
              </a:rPr>
              <a:t>projects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Odysseus-</a:t>
            </a:r>
            <a:r>
              <a:rPr lang="en-US" b="1" dirty="0" smtClean="0">
                <a:solidFill>
                  <a:srgbClr val="0000FF"/>
                </a:solidFill>
              </a:rPr>
              <a:t>I </a:t>
            </a:r>
            <a:r>
              <a:rPr lang="en-US" b="1" dirty="0" smtClean="0">
                <a:solidFill>
                  <a:srgbClr val="0000FF"/>
                </a:solidFill>
              </a:rPr>
              <a:t>mandate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83425" y="1382124"/>
            <a:ext cx="5501811" cy="5330979"/>
          </a:xfrm>
          <a:prstGeom prst="roundRect">
            <a:avLst>
              <a:gd name="adj" fmla="val 7459"/>
            </a:avLst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1" y="1686924"/>
            <a:ext cx="5201920" cy="509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Astro</a:t>
            </a:r>
            <a:r>
              <a:rPr lang="en-US" b="1" dirty="0" smtClean="0">
                <a:solidFill>
                  <a:srgbClr val="0000FF"/>
                </a:solidFill>
              </a:rPr>
              <a:t>-particle Physics (Prof. Nick Van </a:t>
            </a:r>
            <a:r>
              <a:rPr lang="en-US" b="1" dirty="0" err="1" smtClean="0">
                <a:solidFill>
                  <a:srgbClr val="0000FF"/>
                </a:solidFill>
              </a:rPr>
              <a:t>Eijndhoven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</a:p>
          <a:p>
            <a:endParaRPr lang="en-US" sz="700" b="1" dirty="0" smtClean="0">
              <a:solidFill>
                <a:srgbClr val="FF0000"/>
              </a:solidFill>
            </a:endParaRPr>
          </a:p>
          <a:p>
            <a:pPr marL="268288" indent="-268288">
              <a:buClr>
                <a:srgbClr val="FF0000"/>
              </a:buClr>
              <a:buFont typeface="Arial"/>
              <a:buChar char="•"/>
            </a:pPr>
            <a:r>
              <a:rPr lang="en-US" b="1" u="sng" dirty="0" smtClean="0">
                <a:solidFill>
                  <a:srgbClr val="800000"/>
                </a:solidFill>
              </a:rPr>
              <a:t>R&amp;D</a:t>
            </a:r>
            <a:r>
              <a:rPr lang="en-US" b="1" dirty="0" smtClean="0">
                <a:solidFill>
                  <a:srgbClr val="FF0000"/>
                </a:solidFill>
              </a:rPr>
              <a:t> on detector modules of Amanda/</a:t>
            </a:r>
            <a:r>
              <a:rPr lang="en-US" b="1" dirty="0" err="1" smtClean="0">
                <a:solidFill>
                  <a:srgbClr val="FF0000"/>
                </a:solidFill>
              </a:rPr>
              <a:t>IceCube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268288" indent="-268288">
              <a:buClr>
                <a:srgbClr val="FF0000"/>
              </a:buClr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Installation of detector modules on South Pole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268288" indent="-268288">
              <a:buClr>
                <a:srgbClr val="FF0000"/>
              </a:buClr>
              <a:buFont typeface="Arial"/>
              <a:buChar char="•"/>
            </a:pPr>
            <a:r>
              <a:rPr lang="en-US" b="1" u="sng" dirty="0" smtClean="0">
                <a:solidFill>
                  <a:srgbClr val="800000"/>
                </a:solidFill>
              </a:rPr>
              <a:t>Key measurements and searches with </a:t>
            </a:r>
            <a:r>
              <a:rPr lang="en-US" b="1" u="sng" dirty="0" err="1" smtClean="0">
                <a:solidFill>
                  <a:srgbClr val="800000"/>
                </a:solidFill>
              </a:rPr>
              <a:t>IceCube</a:t>
            </a:r>
            <a:endParaRPr lang="en-US" b="1" u="sng" dirty="0" smtClean="0">
              <a:solidFill>
                <a:srgbClr val="800000"/>
              </a:solidFill>
            </a:endParaRPr>
          </a:p>
          <a:p>
            <a:pPr marL="268288" indent="-268288">
              <a:buClr>
                <a:srgbClr val="FF0000"/>
              </a:buClr>
              <a:buFont typeface="Arial"/>
              <a:buChar char="•"/>
            </a:pPr>
            <a:endParaRPr lang="en-US" sz="600" b="1" u="sng" dirty="0" smtClean="0">
              <a:solidFill>
                <a:srgbClr val="800000"/>
              </a:solidFill>
            </a:endParaRPr>
          </a:p>
          <a:p>
            <a:pPr marL="536575" lvl="1" indent="-268288">
              <a:buClr>
                <a:schemeClr val="bg2">
                  <a:lumMod val="50000"/>
                </a:schemeClr>
              </a:buClr>
              <a:buSzPct val="75000"/>
              <a:buFont typeface="Wingdings" charset="2"/>
              <a:buChar char="Ø"/>
            </a:pPr>
            <a:r>
              <a:rPr lang="en-US" b="1" dirty="0" smtClean="0">
                <a:solidFill>
                  <a:srgbClr val="FF0000"/>
                </a:solidFill>
              </a:rPr>
              <a:t>Cosmic transients (</a:t>
            </a:r>
            <a:r>
              <a:rPr lang="en-US" sz="1600" b="1" dirty="0" smtClean="0">
                <a:solidFill>
                  <a:srgbClr val="FF0000"/>
                </a:solidFill>
              </a:rPr>
              <a:t>leading </a:t>
            </a:r>
            <a:r>
              <a:rPr lang="en-US" sz="16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1600" b="1" dirty="0" smtClean="0">
                <a:solidFill>
                  <a:srgbClr val="FF0000"/>
                </a:solidFill>
              </a:rPr>
              <a:t>-ray bursts research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pPr marL="536575" lvl="1" indent="-268288">
              <a:buClr>
                <a:schemeClr val="bg2">
                  <a:lumMod val="50000"/>
                </a:schemeClr>
              </a:buClr>
              <a:buSzPct val="75000"/>
              <a:buFont typeface="Wingdings" charset="2"/>
              <a:buChar char="Ø"/>
            </a:pPr>
            <a:r>
              <a:rPr lang="en-US" b="1" dirty="0" smtClean="0">
                <a:solidFill>
                  <a:srgbClr val="FF0000"/>
                </a:solidFill>
              </a:rPr>
              <a:t>Dark Matter (</a:t>
            </a:r>
            <a:r>
              <a:rPr lang="en-US" sz="1600" b="1" dirty="0" smtClean="0">
                <a:solidFill>
                  <a:srgbClr val="FF0000"/>
                </a:solidFill>
              </a:rPr>
              <a:t>one of the leading European centers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pPr marL="536575" lvl="1" indent="-268288">
              <a:buClr>
                <a:schemeClr val="bg2">
                  <a:lumMod val="50000"/>
                </a:schemeClr>
              </a:buClr>
              <a:buSzPct val="75000"/>
              <a:buFont typeface="Wingdings" charset="2"/>
              <a:buChar char="Ø"/>
            </a:pPr>
            <a:r>
              <a:rPr lang="en-US" b="1" dirty="0" smtClean="0">
                <a:solidFill>
                  <a:srgbClr val="FF0000"/>
                </a:solidFill>
              </a:rPr>
              <a:t>Search for cosmic </a:t>
            </a:r>
            <a:r>
              <a:rPr lang="en-US" b="1" dirty="0" err="1" smtClean="0">
                <a:solidFill>
                  <a:srgbClr val="FF0000"/>
                </a:solidFill>
              </a:rPr>
              <a:t>pointsources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536575" lvl="1" indent="-268288">
              <a:buClr>
                <a:srgbClr val="FF0000"/>
              </a:buClr>
              <a:buSzPct val="75000"/>
              <a:buFont typeface="Wingdings" charset="2"/>
              <a:buChar char="Ø"/>
            </a:pPr>
            <a:endParaRPr lang="en-US" sz="600" b="1" dirty="0" smtClean="0">
              <a:solidFill>
                <a:srgbClr val="FF0000"/>
              </a:solidFill>
            </a:endParaRPr>
          </a:p>
          <a:p>
            <a:pPr marL="268288" indent="-268288">
              <a:buClr>
                <a:srgbClr val="FF0000"/>
              </a:buClr>
              <a:buFont typeface="Arial"/>
              <a:buChar char="•"/>
            </a:pPr>
            <a:r>
              <a:rPr lang="en-US" b="1" u="sng" dirty="0" smtClean="0">
                <a:solidFill>
                  <a:srgbClr val="800000"/>
                </a:solidFill>
              </a:rPr>
              <a:t>Nature publication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on </a:t>
            </a:r>
            <a:r>
              <a:rPr lang="en-US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b="1" dirty="0" smtClean="0">
                <a:solidFill>
                  <a:srgbClr val="FF0000"/>
                </a:solidFill>
              </a:rPr>
              <a:t>-ray bursts with a strong world-wide press interest </a:t>
            </a:r>
            <a:r>
              <a:rPr lang="en-US" sz="1600" b="1" dirty="0" smtClean="0">
                <a:solidFill>
                  <a:srgbClr val="FF0000"/>
                </a:solidFill>
              </a:rPr>
              <a:t>(April 2012)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marL="268288" indent="-268288">
              <a:buClr>
                <a:srgbClr val="FF0000"/>
              </a:buClr>
              <a:buFont typeface="Arial"/>
              <a:buChar char="•"/>
            </a:pPr>
            <a:r>
              <a:rPr lang="en-US" b="1" u="sng" dirty="0" smtClean="0">
                <a:solidFill>
                  <a:srgbClr val="800000"/>
                </a:solidFill>
              </a:rPr>
              <a:t>New innovative research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for GZK neutrinos with radio detection (ARA experiment), including participation in the R&amp;D for timing and tracking</a:t>
            </a:r>
          </a:p>
          <a:p>
            <a:pPr marL="268288" indent="-268288">
              <a:buClr>
                <a:srgbClr val="FF0000"/>
              </a:buClr>
              <a:buFont typeface="Arial"/>
              <a:buChar char="•"/>
            </a:pPr>
            <a:r>
              <a:rPr lang="en-US" b="1" u="sng" dirty="0">
                <a:solidFill>
                  <a:srgbClr val="800000"/>
                </a:solidFill>
              </a:rPr>
              <a:t>Many key positions</a:t>
            </a:r>
            <a:r>
              <a:rPr lang="en-US" b="1" dirty="0">
                <a:solidFill>
                  <a:srgbClr val="80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within </a:t>
            </a:r>
            <a:r>
              <a:rPr lang="en-US" b="1" dirty="0" smtClean="0">
                <a:solidFill>
                  <a:srgbClr val="FF0000"/>
                </a:solidFill>
              </a:rPr>
              <a:t>the </a:t>
            </a:r>
            <a:r>
              <a:rPr lang="en-US" b="1" dirty="0" err="1" smtClean="0">
                <a:solidFill>
                  <a:srgbClr val="FF0000"/>
                </a:solidFill>
              </a:rPr>
              <a:t>IceCube</a:t>
            </a:r>
            <a:r>
              <a:rPr lang="en-US" b="1" dirty="0" smtClean="0">
                <a:solidFill>
                  <a:srgbClr val="FF0000"/>
                </a:solidFill>
              </a:rPr>
              <a:t> experiment, leading analysis initiatives</a:t>
            </a:r>
          </a:p>
          <a:p>
            <a:pPr marL="268288" indent="-268288">
              <a:buClr>
                <a:srgbClr val="FF0000"/>
              </a:buClr>
              <a:buFont typeface="Arial"/>
              <a:buChar char="•"/>
            </a:pPr>
            <a:endParaRPr lang="en-US" sz="600" b="1" dirty="0" smtClean="0">
              <a:solidFill>
                <a:srgbClr val="FF0000"/>
              </a:solidFill>
            </a:endParaRPr>
          </a:p>
          <a:p>
            <a:pPr marL="268288" indent="-268288">
              <a:buClr>
                <a:srgbClr val="FF0000"/>
              </a:buClr>
              <a:buFont typeface="Arial"/>
              <a:buChar char="•"/>
            </a:pPr>
            <a:r>
              <a:rPr lang="en-US" b="1" u="sng" dirty="0" smtClean="0">
                <a:solidFill>
                  <a:srgbClr val="800000"/>
                </a:solidFill>
              </a:rPr>
              <a:t>Initiated </a:t>
            </a:r>
            <a:r>
              <a:rPr lang="en-US" b="1" u="sng" dirty="0" err="1" smtClean="0">
                <a:solidFill>
                  <a:srgbClr val="800000"/>
                </a:solidFill>
              </a:rPr>
              <a:t>astro</a:t>
            </a:r>
            <a:r>
              <a:rPr lang="en-US" b="1" u="sng" dirty="0" smtClean="0">
                <a:solidFill>
                  <a:srgbClr val="800000"/>
                </a:solidFill>
              </a:rPr>
              <a:t>-particle physics in Flanders</a:t>
            </a:r>
            <a:endParaRPr lang="en-US" b="1" u="sng" dirty="0">
              <a:solidFill>
                <a:srgbClr val="8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46499" y="3263249"/>
            <a:ext cx="3053878" cy="1093659"/>
          </a:xfrm>
          <a:prstGeom prst="roundRect">
            <a:avLst>
              <a:gd name="adj" fmla="val 10390"/>
            </a:avLst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2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professors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5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post-docs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3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PhD </a:t>
            </a:r>
            <a:r>
              <a:rPr lang="en-US" b="1" dirty="0" smtClean="0">
                <a:solidFill>
                  <a:srgbClr val="0000FF"/>
                </a:solidFill>
              </a:rPr>
              <a:t>students</a:t>
            </a:r>
            <a:endParaRPr lang="en-US" b="1" dirty="0" smtClean="0">
              <a:solidFill>
                <a:srgbClr val="0000FF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946499" y="2300997"/>
            <a:ext cx="3053878" cy="755032"/>
          </a:xfrm>
          <a:prstGeom prst="roundRect">
            <a:avLst>
              <a:gd name="adj" fmla="val 10390"/>
            </a:avLst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</a:rPr>
              <a:t>IceCube</a:t>
            </a:r>
            <a:r>
              <a:rPr lang="en-US" b="1" dirty="0" smtClean="0">
                <a:solidFill>
                  <a:srgbClr val="0000FF"/>
                </a:solidFill>
              </a:rPr>
              <a:t> Week @ Brussels </a:t>
            </a:r>
            <a:r>
              <a:rPr lang="en-US" b="1" dirty="0" smtClean="0">
                <a:solidFill>
                  <a:srgbClr val="0000FF"/>
                </a:solidFill>
              </a:rPr>
              <a:t>(2011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endParaRPr lang="en-US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183204"/>
      </p:ext>
    </p:extLst>
  </p:cSld>
  <p:clrMapOvr>
    <a:masterClrMapping/>
  </p:clrMapOvr>
  <p:transition xmlns:p14="http://schemas.microsoft.com/office/powerpoint/2010/main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3425" y="385394"/>
            <a:ext cx="87169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EECE1"/>
                </a:solidFill>
              </a:rPr>
              <a:t>High-Energy Physics at the VUB – Research topics</a:t>
            </a:r>
            <a:endParaRPr lang="en-US" sz="3200" b="1" dirty="0">
              <a:solidFill>
                <a:srgbClr val="EEECE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946499" y="4517575"/>
            <a:ext cx="3053878" cy="903622"/>
          </a:xfrm>
          <a:prstGeom prst="roundRect">
            <a:avLst>
              <a:gd name="adj" fmla="val 10390"/>
            </a:avLst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FWO grant</a:t>
            </a:r>
            <a:endParaRPr lang="en-US" b="1" dirty="0" smtClean="0">
              <a:solidFill>
                <a:srgbClr val="0000FF"/>
              </a:solidFill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7 individual FWO fellowships</a:t>
            </a:r>
            <a:endParaRPr lang="en-US" b="1" dirty="0" smtClean="0">
              <a:solidFill>
                <a:srgbClr val="0000FF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83425" y="1382124"/>
            <a:ext cx="5501811" cy="5330979"/>
          </a:xfrm>
          <a:prstGeom prst="roundRect">
            <a:avLst>
              <a:gd name="adj" fmla="val 7459"/>
            </a:avLst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1" y="1686924"/>
            <a:ext cx="5201920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Theoretical High-Energy Physics (Prof. Ben Craps)</a:t>
            </a:r>
          </a:p>
          <a:p>
            <a:endParaRPr lang="en-US" sz="7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Geometric aspects of string theory &amp; </a:t>
            </a:r>
            <a:r>
              <a:rPr lang="en-US" b="1" dirty="0" err="1" smtClean="0">
                <a:solidFill>
                  <a:srgbClr val="FF0000"/>
                </a:solidFill>
              </a:rPr>
              <a:t>supersymmetry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Cosmological aspects of string theory</a:t>
            </a:r>
          </a:p>
          <a:p>
            <a:pPr marL="285750" indent="-285750">
              <a:buFont typeface="Arial"/>
              <a:buChar char="•"/>
            </a:pPr>
            <a:endParaRPr lang="en-US" sz="6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Generally </a:t>
            </a:r>
            <a:r>
              <a:rPr lang="en-US" b="1" u="sng" dirty="0" smtClean="0">
                <a:solidFill>
                  <a:srgbClr val="800000"/>
                </a:solidFill>
              </a:rPr>
              <a:t>highly successful in obtaining individual FWO grants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for PhD students and post-docs </a:t>
            </a:r>
          </a:p>
          <a:p>
            <a:pPr marL="354013" lvl="1"/>
            <a:r>
              <a:rPr lang="en-US" sz="1600" b="1" dirty="0" smtClean="0">
                <a:solidFill>
                  <a:srgbClr val="FF0000"/>
                </a:solidFill>
              </a:rPr>
              <a:t>(anno 2012: 4 FWO-postdocs &amp; 3 FWO-PhD-mandates)</a:t>
            </a:r>
          </a:p>
          <a:p>
            <a:pPr marL="285750" indent="-285750">
              <a:buFont typeface="Arial"/>
              <a:buChar char="•"/>
            </a:pPr>
            <a:endParaRPr lang="en-US" sz="600" b="1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Recently initiated theoretical research projects with a </a:t>
            </a:r>
            <a:r>
              <a:rPr lang="en-US" b="1" u="sng" dirty="0" smtClean="0">
                <a:solidFill>
                  <a:srgbClr val="800000"/>
                </a:solidFill>
              </a:rPr>
              <a:t>strong connection to phenomenology and observations</a:t>
            </a:r>
          </a:p>
          <a:p>
            <a:pPr marL="742950" lvl="1" indent="-285750">
              <a:buClr>
                <a:schemeClr val="bg2">
                  <a:lumMod val="50000"/>
                </a:schemeClr>
              </a:buClr>
              <a:buSzPct val="75000"/>
              <a:buFont typeface="Wingdings" charset="2"/>
              <a:buChar char="Ø"/>
            </a:pPr>
            <a:r>
              <a:rPr lang="en-US" b="1" dirty="0" smtClean="0">
                <a:solidFill>
                  <a:srgbClr val="FF0000"/>
                </a:solidFill>
              </a:rPr>
              <a:t>String theory techniques applied on the physics of Heavy Ion collisions</a:t>
            </a:r>
          </a:p>
          <a:p>
            <a:pPr marL="742950" lvl="1" indent="-285750">
              <a:buClr>
                <a:schemeClr val="bg2">
                  <a:lumMod val="50000"/>
                </a:schemeClr>
              </a:buClr>
              <a:buSzPct val="75000"/>
              <a:buFont typeface="Wingdings" charset="2"/>
              <a:buChar char="Ø"/>
            </a:pPr>
            <a:r>
              <a:rPr lang="en-US" b="1" dirty="0" err="1" smtClean="0">
                <a:solidFill>
                  <a:srgbClr val="FF0000"/>
                </a:solidFill>
              </a:rPr>
              <a:t>Supersymmetry</a:t>
            </a:r>
            <a:r>
              <a:rPr lang="en-US" b="1" dirty="0" smtClean="0">
                <a:solidFill>
                  <a:srgbClr val="FF0000"/>
                </a:solidFill>
              </a:rPr>
              <a:t> breaking models</a:t>
            </a:r>
          </a:p>
          <a:p>
            <a:pPr lvl="2">
              <a:buClr>
                <a:schemeClr val="bg2">
                  <a:lumMod val="50000"/>
                </a:schemeClr>
              </a:buClr>
              <a:buSzPct val="75000"/>
            </a:pPr>
            <a:r>
              <a:rPr lang="en-US" sz="1600" dirty="0">
                <a:latin typeface="American Typewriter"/>
                <a:cs typeface="American Typewriter"/>
              </a:rPr>
              <a:t>i</a:t>
            </a:r>
            <a:r>
              <a:rPr lang="en-US" sz="1600" dirty="0" smtClean="0">
                <a:latin typeface="American Typewriter"/>
                <a:cs typeface="American Typewriter"/>
              </a:rPr>
              <a:t>llustration on next slide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Both hot topics at the LHC at CERN.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46499" y="2662352"/>
            <a:ext cx="3053878" cy="1703530"/>
          </a:xfrm>
          <a:prstGeom prst="roundRect">
            <a:avLst>
              <a:gd name="adj" fmla="val 10390"/>
            </a:avLst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2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professors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5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post-docs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4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PhD </a:t>
            </a:r>
            <a:r>
              <a:rPr lang="en-US" b="1" dirty="0" smtClean="0">
                <a:solidFill>
                  <a:srgbClr val="0000FF"/>
                </a:solidFill>
              </a:rPr>
              <a:t>students</a:t>
            </a:r>
          </a:p>
          <a:p>
            <a:pPr algn="ctr"/>
            <a:r>
              <a:rPr lang="en-US" sz="1600" b="1" i="1" dirty="0" smtClean="0">
                <a:solidFill>
                  <a:srgbClr val="0000FF"/>
                </a:solidFill>
              </a:rPr>
              <a:t>(all post-docs &amp; half of the PhD students internationally recruited)</a:t>
            </a:r>
            <a:endParaRPr lang="en-US" sz="1600" b="1" i="1" dirty="0" smtClean="0">
              <a:solidFill>
                <a:srgbClr val="0000FF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946499" y="1628559"/>
            <a:ext cx="3053878" cy="889251"/>
          </a:xfrm>
          <a:prstGeom prst="roundRect">
            <a:avLst>
              <a:gd name="adj" fmla="val 10390"/>
            </a:avLst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Organized numerous Solvay </a:t>
            </a:r>
            <a:r>
              <a:rPr lang="en-US" b="1" dirty="0" smtClean="0">
                <a:solidFill>
                  <a:srgbClr val="0000FF"/>
                </a:solidFill>
              </a:rPr>
              <a:t>W</a:t>
            </a:r>
            <a:r>
              <a:rPr lang="en-US" b="1" dirty="0" smtClean="0">
                <a:solidFill>
                  <a:srgbClr val="0000FF"/>
                </a:solidFill>
              </a:rPr>
              <a:t>orkshops</a:t>
            </a:r>
            <a:endParaRPr lang="en-US" b="1" dirty="0" smtClean="0">
              <a:solidFill>
                <a:srgbClr val="0000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946499" y="5557520"/>
            <a:ext cx="3053878" cy="1155584"/>
          </a:xfrm>
          <a:prstGeom prst="roundRect">
            <a:avLst>
              <a:gd name="adj" fmla="val 10390"/>
            </a:avLst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0000FF"/>
                </a:solidFill>
              </a:rPr>
              <a:t>Belgian Physics Society</a:t>
            </a:r>
            <a:endParaRPr lang="en-US" b="1" u="sng" dirty="0" smtClean="0">
              <a:solidFill>
                <a:srgbClr val="0000FF"/>
              </a:solidFill>
            </a:endParaRPr>
          </a:p>
          <a:p>
            <a:pPr algn="ctr"/>
            <a:endParaRPr lang="en-US" sz="400" b="1" dirty="0" smtClean="0">
              <a:solidFill>
                <a:srgbClr val="0000FF"/>
              </a:solidFill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W. </a:t>
            </a:r>
            <a:r>
              <a:rPr lang="en-US" b="1" dirty="0" err="1" smtClean="0">
                <a:solidFill>
                  <a:srgbClr val="0000FF"/>
                </a:solidFill>
              </a:rPr>
              <a:t>Staessens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(2008)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b</a:t>
            </a:r>
            <a:r>
              <a:rPr lang="en-US" b="1" dirty="0" smtClean="0">
                <a:solidFill>
                  <a:srgbClr val="0000FF"/>
                </a:solidFill>
              </a:rPr>
              <a:t>est Master thesis prize</a:t>
            </a:r>
            <a:endParaRPr lang="en-US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47386"/>
      </p:ext>
    </p:extLst>
  </p:cSld>
  <p:clrMapOvr>
    <a:masterClrMapping/>
  </p:clrMapOvr>
  <p:transition xmlns:p14="http://schemas.microsoft.com/office/powerpoint/2010/main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3425" y="385394"/>
            <a:ext cx="87169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EECE1"/>
                </a:solidFill>
              </a:rPr>
              <a:t>Illustration of the connection theory – </a:t>
            </a:r>
            <a:r>
              <a:rPr lang="en-US" sz="3200" b="1" dirty="0" err="1" smtClean="0">
                <a:solidFill>
                  <a:srgbClr val="EEECE1"/>
                </a:solidFill>
              </a:rPr>
              <a:t>pheno</a:t>
            </a:r>
            <a:r>
              <a:rPr lang="en-US" sz="3200" b="1" dirty="0" smtClean="0">
                <a:solidFill>
                  <a:srgbClr val="EEECE1"/>
                </a:solidFill>
              </a:rPr>
              <a:t>:</a:t>
            </a:r>
            <a:endParaRPr lang="en-US" sz="3200" b="1" dirty="0">
              <a:solidFill>
                <a:srgbClr val="EEECE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749" y="4063130"/>
            <a:ext cx="4167388" cy="269437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/>
          <a:srcRect b="54732"/>
          <a:stretch/>
        </p:blipFill>
        <p:spPr>
          <a:xfrm>
            <a:off x="410783" y="1753619"/>
            <a:ext cx="6962901" cy="226374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710468" y="1094348"/>
            <a:ext cx="380882" cy="377834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738063" y="3128196"/>
            <a:ext cx="1761872" cy="362838"/>
          </a:xfrm>
          <a:prstGeom prst="rect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652335" y="3128196"/>
            <a:ext cx="2570492" cy="362838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26488" y="3517573"/>
            <a:ext cx="1773447" cy="362838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606571" y="3517573"/>
            <a:ext cx="1964134" cy="362838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Curved Connector 48"/>
          <p:cNvCxnSpPr>
            <a:stCxn id="46" idx="3"/>
            <a:endCxn id="50" idx="2"/>
          </p:cNvCxnSpPr>
          <p:nvPr/>
        </p:nvCxnSpPr>
        <p:spPr>
          <a:xfrm flipV="1">
            <a:off x="5222827" y="1581774"/>
            <a:ext cx="1629249" cy="1727841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663015" y="1120109"/>
            <a:ext cx="4378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GOA </a:t>
            </a:r>
            <a:r>
              <a:rPr lang="en-US" sz="2400" b="1" dirty="0" err="1" smtClean="0">
                <a:solidFill>
                  <a:srgbClr val="FF0000"/>
                </a:solidFill>
              </a:rPr>
              <a:t>pheno</a:t>
            </a:r>
            <a:r>
              <a:rPr lang="en-US" sz="2400" b="1" dirty="0" smtClean="0">
                <a:solidFill>
                  <a:srgbClr val="FF0000"/>
                </a:solidFill>
              </a:rPr>
              <a:t> research team (VUB)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51" name="Curved Connector 50"/>
          <p:cNvCxnSpPr>
            <a:stCxn id="48" idx="3"/>
            <a:endCxn id="50" idx="2"/>
          </p:cNvCxnSpPr>
          <p:nvPr/>
        </p:nvCxnSpPr>
        <p:spPr>
          <a:xfrm flipV="1">
            <a:off x="4570705" y="1581774"/>
            <a:ext cx="2281371" cy="2117218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83425" y="4669753"/>
            <a:ext cx="3749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</a:t>
            </a:r>
            <a:r>
              <a:rPr lang="en-US" sz="2400" b="1" dirty="0" smtClean="0">
                <a:solidFill>
                  <a:srgbClr val="FF0000"/>
                </a:solidFill>
              </a:rPr>
              <a:t>heory research team (VUB)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53" name="Curved Connector 52"/>
          <p:cNvCxnSpPr>
            <a:stCxn id="47" idx="2"/>
            <a:endCxn id="52" idx="0"/>
          </p:cNvCxnSpPr>
          <p:nvPr/>
        </p:nvCxnSpPr>
        <p:spPr>
          <a:xfrm rot="16200000" flipH="1">
            <a:off x="1490983" y="4002639"/>
            <a:ext cx="789342" cy="544885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49257" y="1120110"/>
            <a:ext cx="3437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</a:t>
            </a:r>
            <a:r>
              <a:rPr lang="en-US" sz="2400" b="1" dirty="0" smtClean="0">
                <a:solidFill>
                  <a:srgbClr val="FF0000"/>
                </a:solidFill>
              </a:rPr>
              <a:t>heory collaborator (ULB)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55" name="Curved Connector 54"/>
          <p:cNvCxnSpPr>
            <a:stCxn id="45" idx="0"/>
            <a:endCxn id="54" idx="2"/>
          </p:cNvCxnSpPr>
          <p:nvPr/>
        </p:nvCxnSpPr>
        <p:spPr>
          <a:xfrm rot="5400000" flipH="1" flipV="1">
            <a:off x="1020295" y="2180480"/>
            <a:ext cx="1546421" cy="349013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49257" y="6315939"/>
            <a:ext cx="4048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2"/>
                </a:solidFill>
              </a:rPr>
              <a:t>i</a:t>
            </a:r>
            <a:r>
              <a:rPr lang="en-US" i="1" dirty="0" smtClean="0">
                <a:solidFill>
                  <a:schemeClr val="bg2"/>
                </a:solidFill>
              </a:rPr>
              <a:t>llustration in reply to one of the referees</a:t>
            </a:r>
            <a:endParaRPr lang="en-US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0976"/>
      </p:ext>
    </p:extLst>
  </p:cSld>
  <p:clrMapOvr>
    <a:masterClrMapping/>
  </p:clrMapOvr>
  <p:transition xmlns:p14="http://schemas.microsoft.com/office/powerpoint/2010/main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799" y="421297"/>
            <a:ext cx="86955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EEECE1"/>
                </a:solidFill>
              </a:rPr>
              <a:t>Example of collaboration: “</a:t>
            </a:r>
            <a:r>
              <a:rPr lang="en-US" sz="3200" b="1" u="sng" dirty="0" smtClean="0">
                <a:solidFill>
                  <a:srgbClr val="EEECE1"/>
                </a:solidFill>
              </a:rPr>
              <a:t>Dark Matter</a:t>
            </a:r>
            <a:r>
              <a:rPr lang="en-US" sz="3200" b="1" dirty="0" smtClean="0">
                <a:solidFill>
                  <a:srgbClr val="EEECE1"/>
                </a:solidFill>
              </a:rPr>
              <a:t>”</a:t>
            </a:r>
            <a:endParaRPr lang="en-US" sz="3200" b="1" dirty="0">
              <a:solidFill>
                <a:srgbClr val="EEECE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29684" y="6119954"/>
            <a:ext cx="8315516" cy="593150"/>
          </a:xfrm>
          <a:prstGeom prst="roundRect">
            <a:avLst>
              <a:gd name="adj" fmla="val 10390"/>
            </a:avLst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smtClean="0">
                <a:solidFill>
                  <a:srgbClr val="0000FF"/>
                </a:solidFill>
              </a:rPr>
              <a:t>Other examples: </a:t>
            </a:r>
            <a:r>
              <a:rPr lang="en-US" b="1" dirty="0" err="1">
                <a:solidFill>
                  <a:srgbClr val="0000FF"/>
                </a:solidFill>
              </a:rPr>
              <a:t>S</a:t>
            </a:r>
            <a:r>
              <a:rPr lang="en-US" b="1" dirty="0" err="1" smtClean="0">
                <a:solidFill>
                  <a:srgbClr val="0000FF"/>
                </a:solidFill>
              </a:rPr>
              <a:t>upersymmetry</a:t>
            </a:r>
            <a:r>
              <a:rPr lang="en-US" b="1" dirty="0" smtClean="0">
                <a:solidFill>
                  <a:srgbClr val="0000FF"/>
                </a:solidFill>
              </a:rPr>
              <a:t>, Gamma Ray Burst, ... 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9684" y="1207957"/>
            <a:ext cx="3741580" cy="21268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003620" y="1215815"/>
            <a:ext cx="3741580" cy="21268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038712" y="3887375"/>
            <a:ext cx="3741580" cy="21268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9410" y="1259584"/>
            <a:ext cx="1838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Collider Physics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03359" y="1259584"/>
            <a:ext cx="2484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Astro</a:t>
            </a:r>
            <a:r>
              <a:rPr lang="en-US" sz="2000" b="1" dirty="0" smtClean="0">
                <a:solidFill>
                  <a:srgbClr val="FF0000"/>
                </a:solidFill>
              </a:rPr>
              <a:t>-Particle Physics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46680" y="5541751"/>
            <a:ext cx="2698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Theoretical HEP Physics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62885" y="1982293"/>
            <a:ext cx="548916" cy="567843"/>
          </a:xfrm>
          <a:prstGeom prst="ellipse">
            <a:avLst/>
          </a:prstGeom>
          <a:solidFill>
            <a:schemeClr val="tx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>
            <a:endCxn id="14" idx="1"/>
          </p:cNvCxnSpPr>
          <p:nvPr/>
        </p:nvCxnSpPr>
        <p:spPr>
          <a:xfrm>
            <a:off x="1011838" y="1879049"/>
            <a:ext cx="431434" cy="1864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4" idx="3"/>
          </p:cNvCxnSpPr>
          <p:nvPr/>
        </p:nvCxnSpPr>
        <p:spPr>
          <a:xfrm flipV="1">
            <a:off x="1011838" y="2466977"/>
            <a:ext cx="431434" cy="1735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4" idx="7"/>
          </p:cNvCxnSpPr>
          <p:nvPr/>
        </p:nvCxnSpPr>
        <p:spPr>
          <a:xfrm flipH="1">
            <a:off x="1831414" y="1879049"/>
            <a:ext cx="461819" cy="1864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4" idx="5"/>
          </p:cNvCxnSpPr>
          <p:nvPr/>
        </p:nvCxnSpPr>
        <p:spPr>
          <a:xfrm flipH="1" flipV="1">
            <a:off x="1831414" y="2466977"/>
            <a:ext cx="461819" cy="1735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04404" y="1594834"/>
            <a:ext cx="776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particle</a:t>
            </a:r>
            <a:endParaRPr lang="en-US" sz="1400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604404" y="2599228"/>
            <a:ext cx="776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particle</a:t>
            </a:r>
            <a:endParaRPr lang="en-US" sz="1400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1693824" y="1605530"/>
            <a:ext cx="1121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Dark Matter</a:t>
            </a:r>
            <a:endParaRPr lang="en-US" sz="1400" i="1" dirty="0"/>
          </a:p>
        </p:txBody>
      </p:sp>
      <p:sp>
        <p:nvSpPr>
          <p:cNvPr id="36" name="TextBox 35"/>
          <p:cNvSpPr txBox="1"/>
          <p:nvPr/>
        </p:nvSpPr>
        <p:spPr>
          <a:xfrm>
            <a:off x="1693824" y="2599228"/>
            <a:ext cx="1121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Dark Matter</a:t>
            </a:r>
            <a:endParaRPr lang="en-US" sz="1400" i="1" dirty="0"/>
          </a:p>
        </p:txBody>
      </p:sp>
      <p:sp>
        <p:nvSpPr>
          <p:cNvPr id="37" name="Oval 36"/>
          <p:cNvSpPr/>
          <p:nvPr/>
        </p:nvSpPr>
        <p:spPr>
          <a:xfrm>
            <a:off x="7294152" y="2002442"/>
            <a:ext cx="548916" cy="567843"/>
          </a:xfrm>
          <a:prstGeom prst="ellipse">
            <a:avLst/>
          </a:prstGeom>
          <a:solidFill>
            <a:srgbClr val="00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>
            <a:endCxn id="37" idx="1"/>
          </p:cNvCxnSpPr>
          <p:nvPr/>
        </p:nvCxnSpPr>
        <p:spPr>
          <a:xfrm>
            <a:off x="6943105" y="1899198"/>
            <a:ext cx="431434" cy="1864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37" idx="3"/>
          </p:cNvCxnSpPr>
          <p:nvPr/>
        </p:nvCxnSpPr>
        <p:spPr>
          <a:xfrm flipV="1">
            <a:off x="6943105" y="2487126"/>
            <a:ext cx="431434" cy="1735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37" idx="7"/>
          </p:cNvCxnSpPr>
          <p:nvPr/>
        </p:nvCxnSpPr>
        <p:spPr>
          <a:xfrm flipH="1">
            <a:off x="7762681" y="1899198"/>
            <a:ext cx="461819" cy="1864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37" idx="5"/>
          </p:cNvCxnSpPr>
          <p:nvPr/>
        </p:nvCxnSpPr>
        <p:spPr>
          <a:xfrm flipH="1" flipV="1">
            <a:off x="7762681" y="2487126"/>
            <a:ext cx="461819" cy="1735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535671" y="1614983"/>
            <a:ext cx="776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particle</a:t>
            </a:r>
            <a:endParaRPr lang="en-US" sz="1400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6535671" y="2619377"/>
            <a:ext cx="776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particle</a:t>
            </a:r>
            <a:endParaRPr lang="en-US" sz="1400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7625091" y="1625679"/>
            <a:ext cx="1121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Dark Matter</a:t>
            </a:r>
            <a:endParaRPr lang="en-US" sz="14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7625091" y="2619377"/>
            <a:ext cx="1121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Dark Matter</a:t>
            </a:r>
            <a:endParaRPr lang="en-US" sz="1400" i="1" dirty="0"/>
          </a:p>
        </p:txBody>
      </p:sp>
      <p:sp>
        <p:nvSpPr>
          <p:cNvPr id="46" name="Oval 45"/>
          <p:cNvSpPr/>
          <p:nvPr/>
        </p:nvSpPr>
        <p:spPr>
          <a:xfrm>
            <a:off x="5667830" y="4683241"/>
            <a:ext cx="548916" cy="56784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>
            <a:endCxn id="46" idx="1"/>
          </p:cNvCxnSpPr>
          <p:nvPr/>
        </p:nvCxnSpPr>
        <p:spPr>
          <a:xfrm>
            <a:off x="5316783" y="4579997"/>
            <a:ext cx="431434" cy="1864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endCxn id="46" idx="3"/>
          </p:cNvCxnSpPr>
          <p:nvPr/>
        </p:nvCxnSpPr>
        <p:spPr>
          <a:xfrm flipV="1">
            <a:off x="5316783" y="5167925"/>
            <a:ext cx="431434" cy="1735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46" idx="7"/>
          </p:cNvCxnSpPr>
          <p:nvPr/>
        </p:nvCxnSpPr>
        <p:spPr>
          <a:xfrm flipH="1">
            <a:off x="6136359" y="4579997"/>
            <a:ext cx="461819" cy="1864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46" idx="5"/>
          </p:cNvCxnSpPr>
          <p:nvPr/>
        </p:nvCxnSpPr>
        <p:spPr>
          <a:xfrm flipH="1" flipV="1">
            <a:off x="6136359" y="5167925"/>
            <a:ext cx="461819" cy="1735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909349" y="4295782"/>
            <a:ext cx="776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particle</a:t>
            </a:r>
            <a:endParaRPr lang="en-US" sz="1400" i="1" dirty="0"/>
          </a:p>
        </p:txBody>
      </p:sp>
      <p:sp>
        <p:nvSpPr>
          <p:cNvPr id="52" name="TextBox 51"/>
          <p:cNvSpPr txBox="1"/>
          <p:nvPr/>
        </p:nvSpPr>
        <p:spPr>
          <a:xfrm>
            <a:off x="4909349" y="5300176"/>
            <a:ext cx="776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particle</a:t>
            </a:r>
            <a:endParaRPr lang="en-US" sz="1400" i="1" dirty="0"/>
          </a:p>
        </p:txBody>
      </p:sp>
      <p:sp>
        <p:nvSpPr>
          <p:cNvPr id="53" name="TextBox 52"/>
          <p:cNvSpPr txBox="1"/>
          <p:nvPr/>
        </p:nvSpPr>
        <p:spPr>
          <a:xfrm>
            <a:off x="5998769" y="4306478"/>
            <a:ext cx="1121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Dark Matter</a:t>
            </a:r>
            <a:endParaRPr lang="en-US" sz="1400" i="1" dirty="0"/>
          </a:p>
        </p:txBody>
      </p:sp>
      <p:sp>
        <p:nvSpPr>
          <p:cNvPr id="54" name="TextBox 53"/>
          <p:cNvSpPr txBox="1"/>
          <p:nvPr/>
        </p:nvSpPr>
        <p:spPr>
          <a:xfrm>
            <a:off x="5998769" y="5300176"/>
            <a:ext cx="1121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Dark Matter</a:t>
            </a:r>
            <a:endParaRPr lang="en-US" sz="1400" i="1" dirty="0"/>
          </a:p>
        </p:txBody>
      </p:sp>
      <p:sp>
        <p:nvSpPr>
          <p:cNvPr id="55" name="TextBox 54"/>
          <p:cNvSpPr txBox="1"/>
          <p:nvPr/>
        </p:nvSpPr>
        <p:spPr>
          <a:xfrm>
            <a:off x="5772455" y="4695353"/>
            <a:ext cx="351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?</a:t>
            </a:r>
            <a:endParaRPr lang="en-US" sz="2800" b="1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275" y="3534683"/>
            <a:ext cx="3236943" cy="3222362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2890975" y="1501918"/>
            <a:ext cx="712418" cy="1523143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 rot="17689573">
            <a:off x="2597330" y="2036791"/>
            <a:ext cx="1258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detector</a:t>
            </a:r>
            <a:endParaRPr lang="en-US" sz="2400" dirty="0"/>
          </a:p>
        </p:txBody>
      </p:sp>
      <p:sp>
        <p:nvSpPr>
          <p:cNvPr id="60" name="Rectangle 59"/>
          <p:cNvSpPr/>
          <p:nvPr/>
        </p:nvSpPr>
        <p:spPr>
          <a:xfrm>
            <a:off x="5245051" y="1501918"/>
            <a:ext cx="712418" cy="1523143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 rot="17689573">
            <a:off x="4951406" y="2036791"/>
            <a:ext cx="1258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detector</a:t>
            </a:r>
            <a:endParaRPr lang="en-US" sz="2400" dirty="0"/>
          </a:p>
        </p:txBody>
      </p:sp>
      <p:sp>
        <p:nvSpPr>
          <p:cNvPr id="62" name="Oval 61"/>
          <p:cNvSpPr/>
          <p:nvPr/>
        </p:nvSpPr>
        <p:spPr>
          <a:xfrm>
            <a:off x="2459025" y="2880497"/>
            <a:ext cx="3697984" cy="142478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3345033" y="2962750"/>
            <a:ext cx="1920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Phenomenology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705127" y="3342205"/>
            <a:ext cx="3314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match empiric observations of fluxes with theoretical models</a:t>
            </a:r>
            <a:endParaRPr lang="en-US" i="1" dirty="0"/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753719" y="2271374"/>
            <a:ext cx="1786209" cy="10324"/>
          </a:xfrm>
          <a:prstGeom prst="straightConnector1">
            <a:avLst/>
          </a:prstGeom>
          <a:ln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6711193" y="2281698"/>
            <a:ext cx="1693285" cy="0"/>
          </a:xfrm>
          <a:prstGeom prst="straightConnector1">
            <a:avLst/>
          </a:prstGeom>
          <a:ln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744048"/>
      </p:ext>
    </p:extLst>
  </p:cSld>
  <p:clrMapOvr>
    <a:masterClrMapping/>
  </p:clrMapOvr>
  <p:transition xmlns:p14="http://schemas.microsoft.com/office/powerpoint/2010/main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799" y="421297"/>
            <a:ext cx="86955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EEECE1"/>
                </a:solidFill>
              </a:rPr>
              <a:t>Recent results: “</a:t>
            </a:r>
            <a:r>
              <a:rPr lang="en-US" sz="3200" b="1" u="sng" dirty="0" smtClean="0">
                <a:solidFill>
                  <a:srgbClr val="EEECE1"/>
                </a:solidFill>
              </a:rPr>
              <a:t>Dark Matter</a:t>
            </a:r>
            <a:r>
              <a:rPr lang="en-US" sz="3200" b="1" dirty="0" smtClean="0">
                <a:solidFill>
                  <a:srgbClr val="EEECE1"/>
                </a:solidFill>
              </a:rPr>
              <a:t>” </a:t>
            </a:r>
            <a:r>
              <a:rPr lang="en-US" sz="2000" b="1" dirty="0" smtClean="0">
                <a:solidFill>
                  <a:srgbClr val="EEECE1"/>
                </a:solidFill>
              </a:rPr>
              <a:t>(April 2012)</a:t>
            </a:r>
            <a:endParaRPr lang="en-US" sz="2000" b="1" dirty="0">
              <a:solidFill>
                <a:srgbClr val="EEECE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365" y="1413538"/>
            <a:ext cx="7723034" cy="33890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3574" y="1837748"/>
            <a:ext cx="361372" cy="15486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96462" y="3889843"/>
            <a:ext cx="485273" cy="15486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9411235">
            <a:off x="-192812" y="5504783"/>
            <a:ext cx="2760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Phenomenological work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28665" y="1465158"/>
            <a:ext cx="340722" cy="272655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urved Connector 11"/>
          <p:cNvCxnSpPr>
            <a:stCxn id="4" idx="0"/>
            <a:endCxn id="9" idx="2"/>
          </p:cNvCxnSpPr>
          <p:nvPr/>
        </p:nvCxnSpPr>
        <p:spPr>
          <a:xfrm rot="5400000" flipH="1" flipV="1">
            <a:off x="557597" y="4702551"/>
            <a:ext cx="1352265" cy="330594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027274" y="3701538"/>
            <a:ext cx="361372" cy="15486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537455" y="6040110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Theoretical models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35" name="Curved Connector 34"/>
          <p:cNvCxnSpPr>
            <a:stCxn id="25" idx="1"/>
          </p:cNvCxnSpPr>
          <p:nvPr/>
        </p:nvCxnSpPr>
        <p:spPr>
          <a:xfrm rot="10800000">
            <a:off x="1476463" y="5865697"/>
            <a:ext cx="1060993" cy="374468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011444" y="1059327"/>
            <a:ext cx="1977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Collider research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40" name="Curved Connector 39"/>
          <p:cNvCxnSpPr>
            <a:stCxn id="2" idx="0"/>
          </p:cNvCxnSpPr>
          <p:nvPr/>
        </p:nvCxnSpPr>
        <p:spPr>
          <a:xfrm rot="16200000" flipH="1" flipV="1">
            <a:off x="3979809" y="768675"/>
            <a:ext cx="424210" cy="1713936"/>
          </a:xfrm>
          <a:prstGeom prst="curvedConnector4">
            <a:avLst>
              <a:gd name="adj1" fmla="val 14259"/>
              <a:gd name="adj2" fmla="val 48108"/>
            </a:avLst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endCxn id="24" idx="0"/>
          </p:cNvCxnSpPr>
          <p:nvPr/>
        </p:nvCxnSpPr>
        <p:spPr>
          <a:xfrm rot="16200000" flipH="1">
            <a:off x="4507370" y="2000948"/>
            <a:ext cx="2242102" cy="1159078"/>
          </a:xfrm>
          <a:prstGeom prst="curvedConnector3">
            <a:avLst>
              <a:gd name="adj1" fmla="val 50000"/>
            </a:avLst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915431" y="5143871"/>
            <a:ext cx="2629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Astro</a:t>
            </a:r>
            <a:r>
              <a:rPr lang="en-US" sz="2000" b="1" dirty="0" smtClean="0">
                <a:solidFill>
                  <a:srgbClr val="FF0000"/>
                </a:solidFill>
              </a:rPr>
              <a:t>-particle research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52" name="Curved Connector 51"/>
          <p:cNvCxnSpPr>
            <a:stCxn id="51" idx="0"/>
            <a:endCxn id="14" idx="1"/>
          </p:cNvCxnSpPr>
          <p:nvPr/>
        </p:nvCxnSpPr>
        <p:spPr>
          <a:xfrm rot="5400000" flipH="1" flipV="1">
            <a:off x="6124942" y="4072351"/>
            <a:ext cx="1176595" cy="966446"/>
          </a:xfrm>
          <a:prstGeom prst="curvedConnector2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734571"/>
      </p:ext>
    </p:extLst>
  </p:cSld>
  <p:clrMapOvr>
    <a:masterClrMapping/>
  </p:clrMapOvr>
  <p:transition xmlns:p14="http://schemas.microsoft.com/office/powerpoint/2010/main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15060</TotalTime>
  <Words>1106</Words>
  <Application>Microsoft Macintosh PowerPoint</Application>
  <PresentationFormat>On-screen Show (4:3)</PresentationFormat>
  <Paragraphs>175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yyyy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xxxx yyyy</dc:creator>
  <cp:lastModifiedBy>xxxx yyyy</cp:lastModifiedBy>
  <cp:revision>85</cp:revision>
  <dcterms:created xsi:type="dcterms:W3CDTF">2012-04-23T07:59:55Z</dcterms:created>
  <dcterms:modified xsi:type="dcterms:W3CDTF">2012-05-10T18:22:21Z</dcterms:modified>
</cp:coreProperties>
</file>