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68" r:id="rId2"/>
  </p:sldMasterIdLst>
  <p:notesMasterIdLst>
    <p:notesMasterId r:id="rId42"/>
  </p:notesMasterIdLst>
  <p:sldIdLst>
    <p:sldId id="366" r:id="rId3"/>
    <p:sldId id="310" r:id="rId4"/>
    <p:sldId id="257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259" r:id="rId14"/>
    <p:sldId id="272" r:id="rId15"/>
    <p:sldId id="314" r:id="rId16"/>
    <p:sldId id="323" r:id="rId17"/>
    <p:sldId id="324" r:id="rId18"/>
    <p:sldId id="325" r:id="rId19"/>
    <p:sldId id="305" r:id="rId20"/>
    <p:sldId id="362" r:id="rId21"/>
    <p:sldId id="286" r:id="rId22"/>
    <p:sldId id="364" r:id="rId23"/>
    <p:sldId id="365" r:id="rId24"/>
    <p:sldId id="367" r:id="rId25"/>
    <p:sldId id="363" r:id="rId26"/>
    <p:sldId id="316" r:id="rId27"/>
    <p:sldId id="317" r:id="rId28"/>
    <p:sldId id="307" r:id="rId29"/>
    <p:sldId id="343" r:id="rId30"/>
    <p:sldId id="344" r:id="rId31"/>
    <p:sldId id="288" r:id="rId32"/>
    <p:sldId id="318" r:id="rId33"/>
    <p:sldId id="289" r:id="rId34"/>
    <p:sldId id="290" r:id="rId35"/>
    <p:sldId id="291" r:id="rId36"/>
    <p:sldId id="300" r:id="rId37"/>
    <p:sldId id="264" r:id="rId38"/>
    <p:sldId id="301" r:id="rId39"/>
    <p:sldId id="346" r:id="rId40"/>
    <p:sldId id="304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8A0B"/>
    <a:srgbClr val="F8F8F3"/>
    <a:srgbClr val="F9F8F4"/>
    <a:srgbClr val="F2B19F"/>
    <a:srgbClr val="F0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80" y="-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4BBFBCD6-CD40-1F4E-9603-1E733910F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807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5803DD-CA0A-E743-81AB-EAC3F5C078B6}" type="slidenum">
              <a:rPr lang="nl-NL">
                <a:latin typeface="Arial" pitchFamily="-65" charset="0"/>
                <a:ea typeface="Arial" pitchFamily="-65" charset="0"/>
                <a:cs typeface="Arial" pitchFamily="-65" charset="0"/>
              </a:rPr>
              <a:pPr/>
              <a:t>18</a:t>
            </a:fld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56A15A-CA6B-6647-9B2C-34229DE4E0EA}" type="slidenum">
              <a:rPr lang="nl-NL">
                <a:latin typeface="Arial" pitchFamily="-65" charset="0"/>
                <a:ea typeface="Arial" pitchFamily="-65" charset="0"/>
                <a:cs typeface="Arial" pitchFamily="-65" charset="0"/>
              </a:rPr>
              <a:pPr/>
              <a:t>27</a:t>
            </a:fld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A32DE9-6C5D-D344-90C3-E7A95D3874ED}" type="slidenum">
              <a:rPr lang="nl-NL">
                <a:latin typeface="Arial" pitchFamily="-65" charset="0"/>
                <a:ea typeface="Arial" pitchFamily="-65" charset="0"/>
                <a:cs typeface="Arial" pitchFamily="-65" charset="0"/>
              </a:rPr>
              <a:pPr/>
              <a:t>28</a:t>
            </a:fld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05D6C5-5D8D-7F40-8542-B8A2D834969B}" type="slidenum">
              <a:rPr lang="nl-NL">
                <a:latin typeface="Arial" pitchFamily="-65" charset="0"/>
                <a:ea typeface="Arial" pitchFamily="-65" charset="0"/>
                <a:cs typeface="Arial" pitchFamily="-65" charset="0"/>
              </a:rPr>
              <a:pPr/>
              <a:t>29</a:t>
            </a:fld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50829A-7611-7649-9510-554229825929}" type="slidenum">
              <a:rPr lang="nl-NL">
                <a:latin typeface="Arial" pitchFamily="-65" charset="0"/>
                <a:ea typeface="Arial" pitchFamily="-65" charset="0"/>
                <a:cs typeface="Arial" pitchFamily="-65" charset="0"/>
              </a:rPr>
              <a:pPr/>
              <a:t>30</a:t>
            </a:fld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8B5632-A8DB-7043-BAC5-C5B1E954FFF1}" type="slidenum">
              <a:rPr lang="nl-NL">
                <a:latin typeface="Arial" pitchFamily="-65" charset="0"/>
                <a:ea typeface="Arial" pitchFamily="-65" charset="0"/>
                <a:cs typeface="Arial" pitchFamily="-65" charset="0"/>
              </a:rPr>
              <a:pPr/>
              <a:t>31</a:t>
            </a:fld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39053-16D7-024E-B32D-C68E4EBA20E6}" type="slidenum">
              <a:rPr lang="nl-NL">
                <a:latin typeface="Arial" pitchFamily="-65" charset="0"/>
                <a:ea typeface="Arial" pitchFamily="-65" charset="0"/>
                <a:cs typeface="Arial" pitchFamily="-65" charset="0"/>
              </a:rPr>
              <a:pPr/>
              <a:t>32</a:t>
            </a:fld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E9E2F4-0D8F-5D43-84DD-0370CAE2439A}" type="slidenum">
              <a:rPr lang="nl-NL">
                <a:latin typeface="Arial" pitchFamily="-65" charset="0"/>
                <a:ea typeface="Arial" pitchFamily="-65" charset="0"/>
                <a:cs typeface="Arial" pitchFamily="-65" charset="0"/>
              </a:rPr>
              <a:pPr/>
              <a:t>33</a:t>
            </a:fld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F60966-6D11-784A-87B2-4125CE334949}" type="slidenum">
              <a:rPr lang="nl-NL">
                <a:latin typeface="Arial" pitchFamily="-65" charset="0"/>
                <a:ea typeface="Arial" pitchFamily="-65" charset="0"/>
                <a:cs typeface="Arial" pitchFamily="-65" charset="0"/>
              </a:rPr>
              <a:pPr/>
              <a:t>34</a:t>
            </a:fld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FDD013-1B43-A54B-A88A-EBCC8B5A4DE5}" type="slidenum">
              <a:rPr lang="nl-NL">
                <a:latin typeface="Arial" pitchFamily="-65" charset="0"/>
                <a:ea typeface="Arial" pitchFamily="-65" charset="0"/>
                <a:cs typeface="Arial" pitchFamily="-65" charset="0"/>
              </a:rPr>
              <a:pPr/>
              <a:t>35</a:t>
            </a:fld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EE90A-6596-0047-B348-F3F0AA36F940}" type="slidenum">
              <a:rPr lang="nl-NL">
                <a:latin typeface="Arial" pitchFamily="-65" charset="0"/>
                <a:ea typeface="Arial" pitchFamily="-65" charset="0"/>
                <a:cs typeface="Arial" pitchFamily="-65" charset="0"/>
              </a:rPr>
              <a:pPr/>
              <a:t>37</a:t>
            </a:fld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E367BCB-15AB-8845-AA32-B5884C76595A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2048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9350" y="692150"/>
            <a:ext cx="4556125" cy="34163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B204F8-7CF1-8B4D-82B9-8C42973101B9}" type="slidenum">
              <a:rPr lang="nl-NL">
                <a:latin typeface="Arial" pitchFamily="-65" charset="0"/>
                <a:ea typeface="Arial" pitchFamily="-65" charset="0"/>
                <a:cs typeface="Arial" pitchFamily="-65" charset="0"/>
              </a:rPr>
              <a:pPr/>
              <a:t>39</a:t>
            </a:fld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3EBAF4-16F8-0D49-BA9D-5512BD11C0F3}" type="slidenum">
              <a:rPr lang="nl-NL">
                <a:latin typeface="Arial" pitchFamily="-65" charset="0"/>
                <a:ea typeface="Arial" pitchFamily="-65" charset="0"/>
                <a:cs typeface="Arial" pitchFamily="-65" charset="0"/>
              </a:rPr>
              <a:pPr/>
              <a:t>20</a:t>
            </a:fld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3EBAF4-16F8-0D49-BA9D-5512BD11C0F3}" type="slidenum">
              <a:rPr lang="nl-NL">
                <a:latin typeface="Arial" pitchFamily="-65" charset="0"/>
                <a:ea typeface="Arial" pitchFamily="-65" charset="0"/>
                <a:cs typeface="Arial" pitchFamily="-65" charset="0"/>
              </a:rPr>
              <a:pPr/>
              <a:t>21</a:t>
            </a:fld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3EBAF4-16F8-0D49-BA9D-5512BD11C0F3}" type="slidenum">
              <a:rPr lang="nl-NL">
                <a:latin typeface="Arial" pitchFamily="-65" charset="0"/>
                <a:ea typeface="Arial" pitchFamily="-65" charset="0"/>
                <a:cs typeface="Arial" pitchFamily="-65" charset="0"/>
              </a:rPr>
              <a:pPr/>
              <a:t>22</a:t>
            </a:fld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3EBAF4-16F8-0D49-BA9D-5512BD11C0F3}" type="slidenum">
              <a:rPr lang="nl-NL">
                <a:latin typeface="Arial" pitchFamily="-65" charset="0"/>
                <a:ea typeface="Arial" pitchFamily="-65" charset="0"/>
                <a:cs typeface="Arial" pitchFamily="-65" charset="0"/>
              </a:rPr>
              <a:pPr/>
              <a:t>23</a:t>
            </a:fld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3EBAF4-16F8-0D49-BA9D-5512BD11C0F3}" type="slidenum">
              <a:rPr lang="nl-NL">
                <a:latin typeface="Arial" pitchFamily="-65" charset="0"/>
                <a:ea typeface="Arial" pitchFamily="-65" charset="0"/>
                <a:cs typeface="Arial" pitchFamily="-65" charset="0"/>
              </a:rPr>
              <a:pPr/>
              <a:t>24</a:t>
            </a:fld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F25B2-5DCD-8045-9840-6CEB163FF3F9}" type="slidenum">
              <a:rPr lang="nl-NL">
                <a:latin typeface="Arial" pitchFamily="-65" charset="0"/>
                <a:ea typeface="Arial" pitchFamily="-65" charset="0"/>
                <a:cs typeface="Arial" pitchFamily="-65" charset="0"/>
              </a:rPr>
              <a:pPr/>
              <a:t>25</a:t>
            </a:fld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630C8E-3F29-BE47-829B-CEF6E97933E4}" type="slidenum">
              <a:rPr lang="nl-NL">
                <a:latin typeface="Arial" pitchFamily="-65" charset="0"/>
                <a:ea typeface="Arial" pitchFamily="-65" charset="0"/>
                <a:cs typeface="Arial" pitchFamily="-65" charset="0"/>
              </a:rPr>
              <a:pPr/>
              <a:t>26</a:t>
            </a:fld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VUB_logo sign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5541963"/>
            <a:ext cx="3490913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11638" y="1484313"/>
            <a:ext cx="4532312" cy="1657350"/>
          </a:xfrm>
        </p:spPr>
        <p:txBody>
          <a:bodyPr/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Dag Van De Onderzoeker</a:t>
            </a:r>
            <a:br>
              <a:rPr lang="en-US"/>
            </a:br>
            <a:r>
              <a:rPr lang="en-US"/>
              <a:t>Opening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11638" y="3284538"/>
            <a:ext cx="4529137" cy="1008062"/>
          </a:xfrm>
        </p:spPr>
        <p:txBody>
          <a:bodyPr/>
          <a:lstStyle>
            <a:lvl1pPr marL="0" indent="0" algn="r">
              <a:lnSpc>
                <a:spcPct val="105000"/>
              </a:lnSpc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532813" y="6597650"/>
            <a:ext cx="611187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F51E3-5404-9B47-A3B1-D11661D848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7988" y="274638"/>
            <a:ext cx="1928812" cy="54594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50" y="274638"/>
            <a:ext cx="5634038" cy="54594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532813" y="6597650"/>
            <a:ext cx="611187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37F19-834A-C04F-9FAE-24DE770D56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F3B42-6690-6441-8140-72F35215B5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532813" y="6597650"/>
            <a:ext cx="611187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F612E-944E-C747-918D-6213BEFB62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532813" y="6597650"/>
            <a:ext cx="611187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A37C4-1E05-B94F-A064-1D1FB4FED0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1550" y="1600200"/>
            <a:ext cx="3781425" cy="4133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5375" y="1600200"/>
            <a:ext cx="3781425" cy="4133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532813" y="6597650"/>
            <a:ext cx="611187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3011A-4A77-AC48-B55D-FFA971E358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532813" y="6597650"/>
            <a:ext cx="611187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454D7-9E10-644B-A658-17ECED2FF1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532813" y="6597650"/>
            <a:ext cx="611187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DC3C7-A8EA-7543-9A12-17F344CC8B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532813" y="6597650"/>
            <a:ext cx="611187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8121C-E760-2D46-966C-D4CFB00CE6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532813" y="6597650"/>
            <a:ext cx="611187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D0000-CA60-F24D-B8B2-B1A851627D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532813" y="6597650"/>
            <a:ext cx="611187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CD36C-29C0-5C4C-B476-B65E28BA9C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hyperlink" Target="mailto:jodhondt@vub.ac.be" TargetMode="Externa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mailto:jodhondt@vub.ac.be" TargetMode="External"/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bl-balk"/>
          <p:cNvPicPr>
            <a:picLocks noChangeAspect="1" noChangeArrowheads="1"/>
          </p:cNvPicPr>
          <p:nvPr userDrawn="1"/>
        </p:nvPicPr>
        <p:blipFill>
          <a:blip r:embed="rId13"/>
          <a:srcRect l="79222" t="17621" b="7379"/>
          <a:stretch>
            <a:fillRect/>
          </a:stretch>
        </p:blipFill>
        <p:spPr bwMode="auto">
          <a:xfrm>
            <a:off x="0" y="0"/>
            <a:ext cx="746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274638"/>
            <a:ext cx="7715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600200"/>
            <a:ext cx="771525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524625" y="6172200"/>
            <a:ext cx="23145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418A0B"/>
                </a:solidFill>
                <a:latin typeface="+mn-lt"/>
                <a:ea typeface="Arial" charset="0"/>
                <a:cs typeface="Arial" charset="0"/>
              </a:rPr>
              <a:t>Prof. Jorgen </a:t>
            </a:r>
            <a:r>
              <a:rPr lang="en-US" sz="1600" dirty="0" err="1">
                <a:solidFill>
                  <a:srgbClr val="418A0B"/>
                </a:solidFill>
                <a:latin typeface="+mn-lt"/>
                <a:ea typeface="Arial" charset="0"/>
                <a:cs typeface="Arial" charset="0"/>
              </a:rPr>
              <a:t>D’Hondt</a:t>
            </a:r>
            <a:endParaRPr lang="en-US" sz="1600" dirty="0">
              <a:solidFill>
                <a:srgbClr val="418A0B"/>
              </a:solidFill>
              <a:latin typeface="+mn-lt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1600" dirty="0">
                <a:solidFill>
                  <a:srgbClr val="418A0B"/>
                </a:solidFill>
                <a:latin typeface="+mn-lt"/>
                <a:ea typeface="Arial" charset="0"/>
                <a:cs typeface="Arial" charset="0"/>
                <a:hlinkClick r:id="rId14"/>
              </a:rPr>
              <a:t>jodhondt@vub.ac.be</a:t>
            </a:r>
            <a:r>
              <a:rPr lang="en-US" sz="1600" dirty="0">
                <a:solidFill>
                  <a:srgbClr val="418A0B"/>
                </a:solidFill>
                <a:latin typeface="+mn-lt"/>
                <a:ea typeface="Arial" charset="0"/>
                <a:cs typeface="Arial" charset="0"/>
              </a:rPr>
              <a:t> 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4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-65" charset="0"/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bl-balk"/>
          <p:cNvPicPr>
            <a:picLocks noChangeAspect="1" noChangeArrowheads="1"/>
          </p:cNvPicPr>
          <p:nvPr userDrawn="1"/>
        </p:nvPicPr>
        <p:blipFill>
          <a:blip r:embed="rId3"/>
          <a:srcRect l="79222" t="17621" b="7379"/>
          <a:stretch>
            <a:fillRect/>
          </a:stretch>
        </p:blipFill>
        <p:spPr bwMode="auto">
          <a:xfrm>
            <a:off x="0" y="0"/>
            <a:ext cx="746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274638"/>
            <a:ext cx="7715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600200"/>
            <a:ext cx="771525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2813" y="6597650"/>
            <a:ext cx="6111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8F9828FB-4EF6-A844-8A83-382F1B99B0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524625" y="6172200"/>
            <a:ext cx="23145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418A0B"/>
                </a:solidFill>
                <a:latin typeface="+mn-lt"/>
                <a:ea typeface="Arial" charset="0"/>
                <a:cs typeface="Arial" charset="0"/>
              </a:rPr>
              <a:t>Prof. Jorgen </a:t>
            </a:r>
            <a:r>
              <a:rPr lang="en-US" sz="1600" dirty="0" err="1">
                <a:solidFill>
                  <a:srgbClr val="418A0B"/>
                </a:solidFill>
                <a:latin typeface="+mn-lt"/>
                <a:ea typeface="Arial" charset="0"/>
                <a:cs typeface="Arial" charset="0"/>
              </a:rPr>
              <a:t>D’Hondt</a:t>
            </a:r>
            <a:endParaRPr lang="en-US" sz="1600" dirty="0">
              <a:solidFill>
                <a:srgbClr val="418A0B"/>
              </a:solidFill>
              <a:latin typeface="+mn-lt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1600" dirty="0">
                <a:solidFill>
                  <a:srgbClr val="418A0B"/>
                </a:solidFill>
                <a:latin typeface="+mn-lt"/>
                <a:ea typeface="Arial" charset="0"/>
                <a:cs typeface="Arial" charset="0"/>
                <a:hlinkClick r:id="rId4"/>
              </a:rPr>
              <a:t>jodhondt@vub.ac.be</a:t>
            </a:r>
            <a:r>
              <a:rPr lang="en-US" sz="1600" dirty="0">
                <a:solidFill>
                  <a:srgbClr val="418A0B"/>
                </a:solidFill>
                <a:latin typeface="+mn-lt"/>
                <a:ea typeface="Arial" charset="0"/>
                <a:cs typeface="Arial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-65" charset="0"/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0107014_01-A4-at-144-dp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89154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04800" y="990600"/>
            <a:ext cx="8458200" cy="540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Arial" charset="0"/>
                <a:cs typeface="Arial" charset="0"/>
              </a:rPr>
              <a:t>De </a:t>
            </a:r>
            <a:r>
              <a:rPr lang="en-US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Arial" charset="0"/>
                <a:cs typeface="Arial" charset="0"/>
              </a:rPr>
              <a:t>rol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Arial" charset="0"/>
                <a:cs typeface="Arial" charset="0"/>
              </a:rPr>
              <a:t> van het CERN, het </a:t>
            </a:r>
            <a:r>
              <a:rPr lang="en-US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Arial" charset="0"/>
                <a:cs typeface="Arial" charset="0"/>
              </a:rPr>
              <a:t>grootste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Arial" charset="0"/>
                <a:cs typeface="Arial" charset="0"/>
              </a:rPr>
              <a:t>wetenschappelijk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Arial" charset="0"/>
                <a:cs typeface="Arial" charset="0"/>
              </a:rPr>
              <a:t>laboratorium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Arial" charset="0"/>
                <a:cs typeface="Arial" charset="0"/>
              </a:rPr>
              <a:t>, in </a:t>
            </a:r>
            <a:r>
              <a:rPr lang="en-US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Arial" charset="0"/>
                <a:cs typeface="Arial" charset="0"/>
              </a:rPr>
              <a:t>onze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Arial" charset="0"/>
                <a:cs typeface="Arial" charset="0"/>
              </a:rPr>
              <a:t>zoektocht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Arial" charset="0"/>
                <a:cs typeface="Arial" charset="0"/>
              </a:rPr>
              <a:t>naar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Arial" charset="0"/>
                <a:cs typeface="Arial" charset="0"/>
              </a:rPr>
              <a:t> het </a:t>
            </a:r>
            <a:r>
              <a:rPr lang="en-US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Arial" charset="0"/>
                <a:cs typeface="Arial" charset="0"/>
              </a:rPr>
              <a:t>doorgronden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Arial" charset="0"/>
                <a:cs typeface="Arial" charset="0"/>
              </a:rPr>
              <a:t> van de </a:t>
            </a:r>
            <a:r>
              <a:rPr lang="en-US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Arial" charset="0"/>
                <a:cs typeface="Arial" charset="0"/>
              </a:rPr>
              <a:t>Natuur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Arial" charset="0"/>
                <a:cs typeface="Arial" charset="0"/>
              </a:rPr>
              <a:t>.</a:t>
            </a:r>
          </a:p>
          <a:p>
            <a:pPr algn="ctr">
              <a:defRPr/>
            </a:pP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  <a:ea typeface="Arial" charset="0"/>
              <a:cs typeface="Arial" charset="0"/>
            </a:endParaRPr>
          </a:p>
          <a:p>
            <a:pPr algn="ctr">
              <a:defRPr/>
            </a:pP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  <a:ea typeface="Arial" charset="0"/>
              <a:cs typeface="Arial" charset="0"/>
            </a:endParaRPr>
          </a:p>
          <a:p>
            <a:pPr algn="ctr">
              <a:defRPr/>
            </a:pP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  <a:ea typeface="Arial" charset="0"/>
              <a:cs typeface="Arial" charset="0"/>
            </a:endParaRPr>
          </a:p>
          <a:p>
            <a:pPr algn="ctr">
              <a:defRPr/>
            </a:pPr>
            <a:endParaRPr lang="en-US" sz="2400" b="1" i="1" dirty="0">
              <a:solidFill>
                <a:srgbClr val="F0EBE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  <a:ea typeface="Arial" charset="0"/>
              <a:cs typeface="Arial" charset="0"/>
            </a:endParaRPr>
          </a:p>
          <a:p>
            <a:pPr algn="ctr">
              <a:defRPr/>
            </a:pPr>
            <a:endParaRPr lang="en-US" sz="2400" b="1" i="1" dirty="0">
              <a:solidFill>
                <a:srgbClr val="F0EBE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  <a:ea typeface="Arial" charset="0"/>
              <a:cs typeface="Arial" charset="0"/>
            </a:endParaRPr>
          </a:p>
          <a:p>
            <a:pPr algn="ctr">
              <a:defRPr/>
            </a:pPr>
            <a:endParaRPr lang="en-US" sz="2400" b="1" i="1" dirty="0">
              <a:solidFill>
                <a:srgbClr val="F0EBE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  <a:ea typeface="Arial" charset="0"/>
              <a:cs typeface="Arial" charset="0"/>
            </a:endParaRPr>
          </a:p>
          <a:p>
            <a:pPr algn="ctr">
              <a:defRPr/>
            </a:pPr>
            <a:endParaRPr lang="en-US" sz="2400" b="1" i="1" dirty="0">
              <a:solidFill>
                <a:srgbClr val="F0EBE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  <a:ea typeface="Arial" charset="0"/>
              <a:cs typeface="Arial" charset="0"/>
            </a:endParaRPr>
          </a:p>
          <a:p>
            <a:pPr algn="ctr">
              <a:defRPr/>
            </a:pPr>
            <a:endParaRPr lang="en-US" sz="2400" b="1" i="1" dirty="0" smtClean="0">
              <a:solidFill>
                <a:srgbClr val="F0EBE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  <a:ea typeface="Arial" charset="0"/>
              <a:cs typeface="Arial" charset="0"/>
            </a:endParaRPr>
          </a:p>
          <a:p>
            <a:pPr algn="ctr">
              <a:defRPr/>
            </a:pPr>
            <a:endParaRPr lang="en-US" sz="2400" b="1" i="1" dirty="0">
              <a:solidFill>
                <a:srgbClr val="F0EBE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  <a:ea typeface="Arial" charset="0"/>
              <a:cs typeface="Arial" charset="0"/>
            </a:endParaRPr>
          </a:p>
          <a:p>
            <a:pPr algn="ctr">
              <a:defRPr/>
            </a:pPr>
            <a:endParaRPr lang="en-US" sz="900" b="1" dirty="0">
              <a:solidFill>
                <a:srgbClr val="F0EBE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0EBE5"/>
                </a:solidFill>
                <a:latin typeface="+mn-lt"/>
                <a:ea typeface="Arial" charset="0"/>
                <a:cs typeface="Arial" charset="0"/>
              </a:rPr>
              <a:t>Prof. J. </a:t>
            </a:r>
            <a:r>
              <a:rPr lang="en-US" sz="2400" b="1" dirty="0" err="1">
                <a:solidFill>
                  <a:srgbClr val="F0EBE5"/>
                </a:solidFill>
                <a:latin typeface="+mn-lt"/>
                <a:ea typeface="Arial" charset="0"/>
                <a:cs typeface="Arial" charset="0"/>
              </a:rPr>
              <a:t>D’Hondt</a:t>
            </a:r>
            <a:endParaRPr lang="en-US" sz="2400" b="1" dirty="0">
              <a:solidFill>
                <a:srgbClr val="F0EBE5"/>
              </a:solidFill>
              <a:latin typeface="+mn-lt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sz="2400" b="1" dirty="0" err="1">
                <a:solidFill>
                  <a:srgbClr val="F0EBE5"/>
                </a:solidFill>
                <a:latin typeface="+mn-lt"/>
                <a:ea typeface="Arial" charset="0"/>
                <a:cs typeface="Arial" charset="0"/>
              </a:rPr>
              <a:t>Vrije</a:t>
            </a:r>
            <a:r>
              <a:rPr lang="en-US" sz="2400" b="1" dirty="0">
                <a:solidFill>
                  <a:srgbClr val="F0EBE5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0EBE5"/>
                </a:solidFill>
                <a:latin typeface="+mn-lt"/>
                <a:ea typeface="Arial" charset="0"/>
                <a:cs typeface="Arial" charset="0"/>
              </a:rPr>
              <a:t>Universiteit</a:t>
            </a:r>
            <a:r>
              <a:rPr lang="en-US" sz="2400" b="1" dirty="0">
                <a:solidFill>
                  <a:srgbClr val="F0EBE5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0EBE5"/>
                </a:solidFill>
                <a:latin typeface="+mn-lt"/>
                <a:ea typeface="Arial" charset="0"/>
                <a:cs typeface="Arial" charset="0"/>
              </a:rPr>
              <a:t>Brussel</a:t>
            </a:r>
            <a:endParaRPr lang="en-US" sz="2400" dirty="0">
              <a:solidFill>
                <a:srgbClr val="F0EBE5"/>
              </a:solidFill>
              <a:latin typeface="+mn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89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68475" y="228600"/>
            <a:ext cx="5910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nl-NL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Galaxiën</a:t>
            </a:r>
            <a:r>
              <a:rPr lang="nl-NL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en zware atomen worden gevormd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669925" y="1408113"/>
            <a:ext cx="3063875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tijd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1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miljard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jaar</a:t>
            </a: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temperatuur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18 K</a:t>
            </a:r>
          </a:p>
          <a:p>
            <a:pPr>
              <a:buFontTx/>
              <a:buChar char="•"/>
              <a:defRPr/>
            </a:pP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 marL="177800" indent="-177800">
              <a:buFontTx/>
              <a:buChar char="•"/>
              <a:defRPr/>
            </a:pP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Bijvoorbeeld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ijzer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atomen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worden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gevormd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.</a:t>
            </a:r>
          </a:p>
          <a:p>
            <a:pPr marL="177800" indent="-177800">
              <a:defRPr/>
            </a:pP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</a:p>
          <a:p>
            <a:pPr marL="177800" indent="-177800">
              <a:buFontTx/>
              <a:buChar char="•"/>
              <a:defRPr/>
            </a:pP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Nog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geen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menselijk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leven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mogelijk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2"/>
          <a:srcRect l="18286" t="12952" r="20000" b="6285"/>
          <a:stretch>
            <a:fillRect/>
          </a:stretch>
        </p:blipFill>
        <p:spPr bwMode="auto">
          <a:xfrm>
            <a:off x="4038600" y="1473200"/>
            <a:ext cx="4724400" cy="463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Line 6"/>
          <p:cNvSpPr>
            <a:spLocks noChangeShapeType="1"/>
          </p:cNvSpPr>
          <p:nvPr/>
        </p:nvSpPr>
        <p:spPr bwMode="auto">
          <a:xfrm>
            <a:off x="533400" y="914400"/>
            <a:ext cx="8229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0" name="Line 7"/>
          <p:cNvSpPr>
            <a:spLocks noChangeShapeType="1"/>
          </p:cNvSpPr>
          <p:nvPr/>
        </p:nvSpPr>
        <p:spPr bwMode="auto">
          <a:xfrm>
            <a:off x="81534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7908925" y="925513"/>
            <a:ext cx="415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 Narrow" pitchFamily="-65" charset="0"/>
              </a:rPr>
              <a:t>nu</a:t>
            </a:r>
          </a:p>
        </p:txBody>
      </p:sp>
      <p:sp>
        <p:nvSpPr>
          <p:cNvPr id="26632" name="Line 9"/>
          <p:cNvSpPr>
            <a:spLocks noChangeShapeType="1"/>
          </p:cNvSpPr>
          <p:nvPr/>
        </p:nvSpPr>
        <p:spPr bwMode="auto">
          <a:xfrm>
            <a:off x="685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Text Box 10"/>
          <p:cNvSpPr txBox="1">
            <a:spLocks noChangeArrowheads="1"/>
          </p:cNvSpPr>
          <p:nvPr/>
        </p:nvSpPr>
        <p:spPr bwMode="auto">
          <a:xfrm>
            <a:off x="685800" y="609600"/>
            <a:ext cx="485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 Narrow" pitchFamily="-65" charset="0"/>
              </a:rPr>
              <a:t>Big</a:t>
            </a:r>
          </a:p>
        </p:txBody>
      </p:sp>
      <p:pic>
        <p:nvPicPr>
          <p:cNvPr id="26634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59" t="40231" r="41641" b="40230"/>
          <a:stretch>
            <a:fillRect/>
          </a:stretch>
        </p:blipFill>
        <p:spPr bwMode="auto">
          <a:xfrm>
            <a:off x="381000" y="685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Line 12"/>
          <p:cNvSpPr>
            <a:spLocks noChangeShapeType="1"/>
          </p:cNvSpPr>
          <p:nvPr/>
        </p:nvSpPr>
        <p:spPr bwMode="auto">
          <a:xfrm>
            <a:off x="1828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6" name="Text Box 13"/>
          <p:cNvSpPr txBox="1">
            <a:spLocks noChangeArrowheads="1"/>
          </p:cNvSpPr>
          <p:nvPr/>
        </p:nvSpPr>
        <p:spPr bwMode="auto">
          <a:xfrm>
            <a:off x="1524000" y="914400"/>
            <a:ext cx="731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</a:t>
            </a:r>
            <a:r>
              <a:rPr lang="en-US" b="1" baseline="30000">
                <a:solidFill>
                  <a:srgbClr val="FF0000"/>
                </a:solidFill>
                <a:latin typeface="Arial Narrow" pitchFamily="-65" charset="0"/>
              </a:rPr>
              <a:t>-35</a:t>
            </a:r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 s</a:t>
            </a:r>
          </a:p>
        </p:txBody>
      </p:sp>
      <p:sp>
        <p:nvSpPr>
          <p:cNvPr id="26637" name="Line 14"/>
          <p:cNvSpPr>
            <a:spLocks noChangeShapeType="1"/>
          </p:cNvSpPr>
          <p:nvPr/>
        </p:nvSpPr>
        <p:spPr bwMode="auto">
          <a:xfrm>
            <a:off x="28194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8" name="Text Box 15"/>
          <p:cNvSpPr txBox="1">
            <a:spLocks noChangeArrowheads="1"/>
          </p:cNvSpPr>
          <p:nvPr/>
        </p:nvSpPr>
        <p:spPr bwMode="auto">
          <a:xfrm>
            <a:off x="2514600" y="914400"/>
            <a:ext cx="731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</a:t>
            </a:r>
            <a:r>
              <a:rPr lang="en-US" b="1" baseline="30000">
                <a:solidFill>
                  <a:srgbClr val="FF0000"/>
                </a:solidFill>
                <a:latin typeface="Arial Narrow" pitchFamily="-65" charset="0"/>
              </a:rPr>
              <a:t>-10</a:t>
            </a:r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 s</a:t>
            </a:r>
          </a:p>
        </p:txBody>
      </p:sp>
      <p:sp>
        <p:nvSpPr>
          <p:cNvPr id="26639" name="Line 16"/>
          <p:cNvSpPr>
            <a:spLocks noChangeShapeType="1"/>
          </p:cNvSpPr>
          <p:nvPr/>
        </p:nvSpPr>
        <p:spPr bwMode="auto">
          <a:xfrm>
            <a:off x="3733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0" name="Text Box 17"/>
          <p:cNvSpPr txBox="1">
            <a:spLocks noChangeArrowheads="1"/>
          </p:cNvSpPr>
          <p:nvPr/>
        </p:nvSpPr>
        <p:spPr bwMode="auto">
          <a:xfrm>
            <a:off x="3429000" y="914400"/>
            <a:ext cx="661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</a:t>
            </a:r>
            <a:r>
              <a:rPr lang="en-US" b="1" baseline="30000">
                <a:solidFill>
                  <a:srgbClr val="FF0000"/>
                </a:solidFill>
                <a:latin typeface="Arial Narrow" pitchFamily="-65" charset="0"/>
              </a:rPr>
              <a:t>-4</a:t>
            </a:r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 s</a:t>
            </a:r>
          </a:p>
        </p:txBody>
      </p:sp>
      <p:sp>
        <p:nvSpPr>
          <p:cNvPr id="26641" name="Line 18"/>
          <p:cNvSpPr>
            <a:spLocks noChangeShapeType="1"/>
          </p:cNvSpPr>
          <p:nvPr/>
        </p:nvSpPr>
        <p:spPr bwMode="auto">
          <a:xfrm>
            <a:off x="46482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2" name="Text Box 19"/>
          <p:cNvSpPr txBox="1">
            <a:spLocks noChangeArrowheads="1"/>
          </p:cNvSpPr>
          <p:nvPr/>
        </p:nvSpPr>
        <p:spPr bwMode="auto">
          <a:xfrm>
            <a:off x="4343400" y="914400"/>
            <a:ext cx="6556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100 s</a:t>
            </a:r>
          </a:p>
        </p:txBody>
      </p:sp>
      <p:sp>
        <p:nvSpPr>
          <p:cNvPr id="26643" name="Line 20"/>
          <p:cNvSpPr>
            <a:spLocks noChangeShapeType="1"/>
          </p:cNvSpPr>
          <p:nvPr/>
        </p:nvSpPr>
        <p:spPr bwMode="auto">
          <a:xfrm>
            <a:off x="5638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4" name="Text Box 21"/>
          <p:cNvSpPr txBox="1">
            <a:spLocks noChangeArrowheads="1"/>
          </p:cNvSpPr>
          <p:nvPr/>
        </p:nvSpPr>
        <p:spPr bwMode="auto">
          <a:xfrm>
            <a:off x="5334000" y="914400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300000 jaar</a:t>
            </a:r>
          </a:p>
        </p:txBody>
      </p:sp>
      <p:sp>
        <p:nvSpPr>
          <p:cNvPr id="26645" name="Text Box 22"/>
          <p:cNvSpPr txBox="1">
            <a:spLocks noChangeArrowheads="1"/>
          </p:cNvSpPr>
          <p:nvPr/>
        </p:nvSpPr>
        <p:spPr bwMode="auto">
          <a:xfrm>
            <a:off x="685800" y="838200"/>
            <a:ext cx="671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 Narrow" pitchFamily="-65" charset="0"/>
              </a:rPr>
              <a:t>Bang</a:t>
            </a:r>
          </a:p>
        </p:txBody>
      </p:sp>
      <p:sp>
        <p:nvSpPr>
          <p:cNvPr id="26646" name="Oval 23"/>
          <p:cNvSpPr>
            <a:spLocks noChangeArrowheads="1"/>
          </p:cNvSpPr>
          <p:nvPr/>
        </p:nvSpPr>
        <p:spPr bwMode="auto">
          <a:xfrm>
            <a:off x="7391400" y="762000"/>
            <a:ext cx="76200" cy="1524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87688" y="228600"/>
            <a:ext cx="3282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Vandaag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… de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mensheid</a:t>
            </a:r>
            <a:endParaRPr lang="en-US" b="1" dirty="0">
              <a:solidFill>
                <a:srgbClr val="0000FF"/>
              </a:solidFill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762000" y="1408113"/>
            <a:ext cx="297180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tijd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15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miljard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jaar</a:t>
            </a: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temperatuur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3 K</a:t>
            </a:r>
          </a:p>
          <a:p>
            <a:pPr>
              <a:buFontTx/>
              <a:buChar char="•"/>
              <a:defRPr/>
            </a:pP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 marL="177800" indent="-177800">
              <a:buFontTx/>
              <a:buChar char="•"/>
              <a:defRPr/>
            </a:pP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Chemische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reacties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overheersen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en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moleculen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worden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gevormd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met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atomen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.</a:t>
            </a:r>
          </a:p>
          <a:p>
            <a:pPr>
              <a:buFontTx/>
              <a:buChar char="•"/>
              <a:defRPr/>
            </a:pP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2"/>
          <a:srcRect l="18286" t="11429" r="20000" b="7809"/>
          <a:stretch>
            <a:fillRect/>
          </a:stretch>
        </p:blipFill>
        <p:spPr bwMode="auto">
          <a:xfrm>
            <a:off x="3810000" y="1473200"/>
            <a:ext cx="4800600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93725" y="3962400"/>
            <a:ext cx="2987675" cy="923925"/>
          </a:xfrm>
          <a:prstGeom prst="rect">
            <a:avLst/>
          </a:prstGeom>
          <a:solidFill>
            <a:srgbClr val="FFCC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>
                <a:latin typeface="+mn-lt"/>
                <a:ea typeface="Arial" charset="0"/>
                <a:cs typeface="Arial" charset="0"/>
              </a:rPr>
              <a:t>De mens begint zich af te vragen van waar het allemaal komt !!</a:t>
            </a:r>
          </a:p>
        </p:txBody>
      </p:sp>
      <p:sp>
        <p:nvSpPr>
          <p:cNvPr id="27654" name="Line 7"/>
          <p:cNvSpPr>
            <a:spLocks noChangeShapeType="1"/>
          </p:cNvSpPr>
          <p:nvPr/>
        </p:nvSpPr>
        <p:spPr bwMode="auto">
          <a:xfrm>
            <a:off x="533400" y="914400"/>
            <a:ext cx="8229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5" name="Line 8"/>
          <p:cNvSpPr>
            <a:spLocks noChangeShapeType="1"/>
          </p:cNvSpPr>
          <p:nvPr/>
        </p:nvSpPr>
        <p:spPr bwMode="auto">
          <a:xfrm>
            <a:off x="81534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6" name="Text Box 9"/>
          <p:cNvSpPr txBox="1">
            <a:spLocks noChangeArrowheads="1"/>
          </p:cNvSpPr>
          <p:nvPr/>
        </p:nvSpPr>
        <p:spPr bwMode="auto">
          <a:xfrm>
            <a:off x="7908925" y="925513"/>
            <a:ext cx="415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 Narrow" pitchFamily="-65" charset="0"/>
              </a:rPr>
              <a:t>nu</a:t>
            </a:r>
          </a:p>
        </p:txBody>
      </p:sp>
      <p:sp>
        <p:nvSpPr>
          <p:cNvPr id="27657" name="Line 10"/>
          <p:cNvSpPr>
            <a:spLocks noChangeShapeType="1"/>
          </p:cNvSpPr>
          <p:nvPr/>
        </p:nvSpPr>
        <p:spPr bwMode="auto">
          <a:xfrm>
            <a:off x="685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8" name="Text Box 11"/>
          <p:cNvSpPr txBox="1">
            <a:spLocks noChangeArrowheads="1"/>
          </p:cNvSpPr>
          <p:nvPr/>
        </p:nvSpPr>
        <p:spPr bwMode="auto">
          <a:xfrm>
            <a:off x="685800" y="609600"/>
            <a:ext cx="485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 Narrow" pitchFamily="-65" charset="0"/>
              </a:rPr>
              <a:t>Big</a:t>
            </a:r>
          </a:p>
        </p:txBody>
      </p:sp>
      <p:pic>
        <p:nvPicPr>
          <p:cNvPr id="27659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59" t="40231" r="41641" b="40230"/>
          <a:stretch>
            <a:fillRect/>
          </a:stretch>
        </p:blipFill>
        <p:spPr bwMode="auto">
          <a:xfrm>
            <a:off x="381000" y="685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0" name="Line 13"/>
          <p:cNvSpPr>
            <a:spLocks noChangeShapeType="1"/>
          </p:cNvSpPr>
          <p:nvPr/>
        </p:nvSpPr>
        <p:spPr bwMode="auto">
          <a:xfrm>
            <a:off x="1828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1" name="Text Box 14"/>
          <p:cNvSpPr txBox="1">
            <a:spLocks noChangeArrowheads="1"/>
          </p:cNvSpPr>
          <p:nvPr/>
        </p:nvSpPr>
        <p:spPr bwMode="auto">
          <a:xfrm>
            <a:off x="1524000" y="914400"/>
            <a:ext cx="731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</a:t>
            </a:r>
            <a:r>
              <a:rPr lang="en-US" b="1" baseline="30000">
                <a:solidFill>
                  <a:srgbClr val="FF0000"/>
                </a:solidFill>
                <a:latin typeface="Arial Narrow" pitchFamily="-65" charset="0"/>
              </a:rPr>
              <a:t>-35</a:t>
            </a:r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 s</a:t>
            </a:r>
          </a:p>
        </p:txBody>
      </p:sp>
      <p:sp>
        <p:nvSpPr>
          <p:cNvPr id="27662" name="Line 15"/>
          <p:cNvSpPr>
            <a:spLocks noChangeShapeType="1"/>
          </p:cNvSpPr>
          <p:nvPr/>
        </p:nvSpPr>
        <p:spPr bwMode="auto">
          <a:xfrm>
            <a:off x="28194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3" name="Text Box 16"/>
          <p:cNvSpPr txBox="1">
            <a:spLocks noChangeArrowheads="1"/>
          </p:cNvSpPr>
          <p:nvPr/>
        </p:nvSpPr>
        <p:spPr bwMode="auto">
          <a:xfrm>
            <a:off x="2514600" y="914400"/>
            <a:ext cx="731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</a:t>
            </a:r>
            <a:r>
              <a:rPr lang="en-US" b="1" baseline="30000">
                <a:solidFill>
                  <a:srgbClr val="FF0000"/>
                </a:solidFill>
                <a:latin typeface="Arial Narrow" pitchFamily="-65" charset="0"/>
              </a:rPr>
              <a:t>-10</a:t>
            </a:r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 s</a:t>
            </a:r>
          </a:p>
        </p:txBody>
      </p:sp>
      <p:sp>
        <p:nvSpPr>
          <p:cNvPr id="27664" name="Line 17"/>
          <p:cNvSpPr>
            <a:spLocks noChangeShapeType="1"/>
          </p:cNvSpPr>
          <p:nvPr/>
        </p:nvSpPr>
        <p:spPr bwMode="auto">
          <a:xfrm>
            <a:off x="3733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5" name="Text Box 18"/>
          <p:cNvSpPr txBox="1">
            <a:spLocks noChangeArrowheads="1"/>
          </p:cNvSpPr>
          <p:nvPr/>
        </p:nvSpPr>
        <p:spPr bwMode="auto">
          <a:xfrm>
            <a:off x="3429000" y="914400"/>
            <a:ext cx="661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</a:t>
            </a:r>
            <a:r>
              <a:rPr lang="en-US" b="1" baseline="30000">
                <a:solidFill>
                  <a:srgbClr val="FF0000"/>
                </a:solidFill>
                <a:latin typeface="Arial Narrow" pitchFamily="-65" charset="0"/>
              </a:rPr>
              <a:t>-4</a:t>
            </a:r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 s</a:t>
            </a:r>
          </a:p>
        </p:txBody>
      </p:sp>
      <p:sp>
        <p:nvSpPr>
          <p:cNvPr id="27666" name="Line 19"/>
          <p:cNvSpPr>
            <a:spLocks noChangeShapeType="1"/>
          </p:cNvSpPr>
          <p:nvPr/>
        </p:nvSpPr>
        <p:spPr bwMode="auto">
          <a:xfrm>
            <a:off x="46482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7" name="Text Box 20"/>
          <p:cNvSpPr txBox="1">
            <a:spLocks noChangeArrowheads="1"/>
          </p:cNvSpPr>
          <p:nvPr/>
        </p:nvSpPr>
        <p:spPr bwMode="auto">
          <a:xfrm>
            <a:off x="4343400" y="914400"/>
            <a:ext cx="6556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100 s</a:t>
            </a:r>
          </a:p>
        </p:txBody>
      </p:sp>
      <p:sp>
        <p:nvSpPr>
          <p:cNvPr id="27668" name="Line 21"/>
          <p:cNvSpPr>
            <a:spLocks noChangeShapeType="1"/>
          </p:cNvSpPr>
          <p:nvPr/>
        </p:nvSpPr>
        <p:spPr bwMode="auto">
          <a:xfrm>
            <a:off x="5638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9" name="Text Box 22"/>
          <p:cNvSpPr txBox="1">
            <a:spLocks noChangeArrowheads="1"/>
          </p:cNvSpPr>
          <p:nvPr/>
        </p:nvSpPr>
        <p:spPr bwMode="auto">
          <a:xfrm>
            <a:off x="5334000" y="914400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300000 jaar</a:t>
            </a:r>
          </a:p>
        </p:txBody>
      </p:sp>
      <p:sp>
        <p:nvSpPr>
          <p:cNvPr id="27670" name="Text Box 23"/>
          <p:cNvSpPr txBox="1">
            <a:spLocks noChangeArrowheads="1"/>
          </p:cNvSpPr>
          <p:nvPr/>
        </p:nvSpPr>
        <p:spPr bwMode="auto">
          <a:xfrm>
            <a:off x="685800" y="838200"/>
            <a:ext cx="671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 Narrow" pitchFamily="-65" charset="0"/>
              </a:rPr>
              <a:t>Bang</a:t>
            </a:r>
          </a:p>
        </p:txBody>
      </p:sp>
      <p:sp>
        <p:nvSpPr>
          <p:cNvPr id="27671" name="Oval 24"/>
          <p:cNvSpPr>
            <a:spLocks noChangeArrowheads="1"/>
          </p:cNvSpPr>
          <p:nvPr/>
        </p:nvSpPr>
        <p:spPr bwMode="auto">
          <a:xfrm>
            <a:off x="8077200" y="685800"/>
            <a:ext cx="76200" cy="1524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692150" y="5334000"/>
            <a:ext cx="28130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nl-NL" i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13.7 miljard jaar later</a:t>
            </a:r>
          </a:p>
          <a:p>
            <a:pPr algn="ctr">
              <a:defRPr/>
            </a:pPr>
            <a:r>
              <a:rPr lang="nl-NL" i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(1% onzekerheid)</a:t>
            </a:r>
          </a:p>
        </p:txBody>
      </p:sp>
      <p:sp>
        <p:nvSpPr>
          <p:cNvPr id="2767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-76200"/>
            <a:ext cx="7943850" cy="1143000"/>
          </a:xfrm>
        </p:spPr>
        <p:txBody>
          <a:bodyPr/>
          <a:lstStyle/>
          <a:p>
            <a:pPr eaLnBrk="1" hangingPunct="1"/>
            <a:r>
              <a:rPr lang="nl-BE" sz="4000" b="1" smtClean="0">
                <a:solidFill>
                  <a:srgbClr val="0000FF"/>
                </a:solidFill>
              </a:rPr>
              <a:t>Van de Big Bang tot nu</a:t>
            </a:r>
            <a:r>
              <a:rPr lang="en-US" sz="4000" b="1" smtClean="0">
                <a:solidFill>
                  <a:srgbClr val="0000FF"/>
                </a:solidFill>
              </a:rPr>
              <a:t>…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/>
          <a:srcRect l="23428" t="21333" r="36571" b="26096"/>
          <a:stretch>
            <a:fillRect/>
          </a:stretch>
        </p:blipFill>
        <p:spPr bwMode="auto">
          <a:xfrm>
            <a:off x="838200" y="5029200"/>
            <a:ext cx="850255" cy="838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 l="18286" t="12190" r="20000" b="7048"/>
          <a:stretch>
            <a:fillRect/>
          </a:stretch>
        </p:blipFill>
        <p:spPr bwMode="auto">
          <a:xfrm>
            <a:off x="1045577" y="4114800"/>
            <a:ext cx="1164223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/>
          <a:srcRect l="18286" t="10667" r="20000" b="8571"/>
          <a:stretch>
            <a:fillRect/>
          </a:stretch>
        </p:blipFill>
        <p:spPr bwMode="auto">
          <a:xfrm>
            <a:off x="1292524" y="2994378"/>
            <a:ext cx="1374476" cy="1349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/>
          <a:srcRect l="18286" t="11429" r="20000" b="8571"/>
          <a:stretch>
            <a:fillRect/>
          </a:stretch>
        </p:blipFill>
        <p:spPr bwMode="auto">
          <a:xfrm>
            <a:off x="1593669" y="1869017"/>
            <a:ext cx="1682931" cy="1636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/>
          <a:srcRect l="18286" t="12952" r="20001" b="6857"/>
          <a:stretch>
            <a:fillRect/>
          </a:stretch>
        </p:blipFill>
        <p:spPr bwMode="auto">
          <a:xfrm>
            <a:off x="2362200" y="914400"/>
            <a:ext cx="2061383" cy="2008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/>
          <a:srcRect l="18286" t="11429" r="20000" b="7809"/>
          <a:stretch>
            <a:fillRect/>
          </a:stretch>
        </p:blipFill>
        <p:spPr bwMode="auto">
          <a:xfrm>
            <a:off x="3886200" y="990600"/>
            <a:ext cx="2251494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/>
          <a:srcRect l="18286" t="12952" r="20000" b="6285"/>
          <a:stretch>
            <a:fillRect/>
          </a:stretch>
        </p:blipFill>
        <p:spPr bwMode="auto">
          <a:xfrm>
            <a:off x="5181600" y="1341966"/>
            <a:ext cx="2514600" cy="2468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9"/>
          <a:srcRect l="18286" t="11429" r="20000" b="7809"/>
          <a:stretch>
            <a:fillRect/>
          </a:stretch>
        </p:blipFill>
        <p:spPr bwMode="auto">
          <a:xfrm>
            <a:off x="6096000" y="2188633"/>
            <a:ext cx="2971800" cy="2916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Curved Down Arrow 19"/>
          <p:cNvSpPr/>
          <p:nvPr/>
        </p:nvSpPr>
        <p:spPr>
          <a:xfrm>
            <a:off x="2590800" y="3429000"/>
            <a:ext cx="3370263" cy="2209800"/>
          </a:xfrm>
          <a:prstGeom prst="curvedDownArrow">
            <a:avLst>
              <a:gd name="adj1" fmla="val 6043"/>
              <a:gd name="adj2" fmla="val 20617"/>
              <a:gd name="adj3" fmla="val 25000"/>
            </a:avLst>
          </a:prstGeom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8684" name="TextBox 12"/>
          <p:cNvSpPr txBox="1">
            <a:spLocks noChangeArrowheads="1"/>
          </p:cNvSpPr>
          <p:nvPr/>
        </p:nvSpPr>
        <p:spPr bwMode="auto">
          <a:xfrm>
            <a:off x="2027238" y="5562600"/>
            <a:ext cx="1368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symmetrie</a:t>
            </a:r>
          </a:p>
        </p:txBody>
      </p:sp>
      <p:sp>
        <p:nvSpPr>
          <p:cNvPr id="28685" name="TextBox 13"/>
          <p:cNvSpPr txBox="1">
            <a:spLocks noChangeArrowheads="1"/>
          </p:cNvSpPr>
          <p:nvPr/>
        </p:nvSpPr>
        <p:spPr bwMode="auto">
          <a:xfrm>
            <a:off x="5257800" y="5562600"/>
            <a:ext cx="1046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“chaos”</a:t>
            </a:r>
          </a:p>
        </p:txBody>
      </p:sp>
      <p:sp>
        <p:nvSpPr>
          <p:cNvPr id="28686" name="TextBox 14"/>
          <p:cNvSpPr txBox="1">
            <a:spLocks noChangeArrowheads="1"/>
          </p:cNvSpPr>
          <p:nvPr/>
        </p:nvSpPr>
        <p:spPr bwMode="auto">
          <a:xfrm>
            <a:off x="1905000" y="5334000"/>
            <a:ext cx="7016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2B19F"/>
                </a:solidFill>
              </a:rPr>
              <a:t>10</a:t>
            </a:r>
            <a:r>
              <a:rPr lang="en-US" sz="1600" baseline="30000">
                <a:solidFill>
                  <a:srgbClr val="F2B19F"/>
                </a:solidFill>
              </a:rPr>
              <a:t>32</a:t>
            </a:r>
            <a:r>
              <a:rPr lang="en-US" sz="1600">
                <a:solidFill>
                  <a:srgbClr val="F2B19F"/>
                </a:solidFill>
              </a:rPr>
              <a:t>K</a:t>
            </a:r>
          </a:p>
        </p:txBody>
      </p:sp>
      <p:sp>
        <p:nvSpPr>
          <p:cNvPr id="28687" name="TextBox 15"/>
          <p:cNvSpPr txBox="1">
            <a:spLocks noChangeArrowheads="1"/>
          </p:cNvSpPr>
          <p:nvPr/>
        </p:nvSpPr>
        <p:spPr bwMode="auto">
          <a:xfrm>
            <a:off x="2590800" y="3471863"/>
            <a:ext cx="7016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2B19F"/>
                </a:solidFill>
              </a:rPr>
              <a:t>10</a:t>
            </a:r>
            <a:r>
              <a:rPr lang="en-US" sz="1600" baseline="30000">
                <a:solidFill>
                  <a:srgbClr val="F2B19F"/>
                </a:solidFill>
              </a:rPr>
              <a:t>15</a:t>
            </a:r>
            <a:r>
              <a:rPr lang="en-US" sz="1600">
                <a:solidFill>
                  <a:srgbClr val="F2B19F"/>
                </a:solidFill>
              </a:rPr>
              <a:t>K</a:t>
            </a:r>
          </a:p>
        </p:txBody>
      </p:sp>
      <p:sp>
        <p:nvSpPr>
          <p:cNvPr id="28688" name="TextBox 16"/>
          <p:cNvSpPr txBox="1">
            <a:spLocks noChangeArrowheads="1"/>
          </p:cNvSpPr>
          <p:nvPr/>
        </p:nvSpPr>
        <p:spPr bwMode="auto">
          <a:xfrm>
            <a:off x="3413125" y="3090863"/>
            <a:ext cx="6254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2B19F"/>
                </a:solidFill>
              </a:rPr>
              <a:t>10</a:t>
            </a:r>
            <a:r>
              <a:rPr lang="en-US" sz="1600" baseline="30000">
                <a:solidFill>
                  <a:srgbClr val="F2B19F"/>
                </a:solidFill>
              </a:rPr>
              <a:t>9</a:t>
            </a:r>
            <a:r>
              <a:rPr lang="en-US" sz="1600">
                <a:solidFill>
                  <a:srgbClr val="F2B19F"/>
                </a:solidFill>
              </a:rPr>
              <a:t>K</a:t>
            </a:r>
          </a:p>
        </p:txBody>
      </p:sp>
      <p:sp>
        <p:nvSpPr>
          <p:cNvPr id="28689" name="TextBox 17"/>
          <p:cNvSpPr txBox="1">
            <a:spLocks noChangeArrowheads="1"/>
          </p:cNvSpPr>
          <p:nvPr/>
        </p:nvSpPr>
        <p:spPr bwMode="auto">
          <a:xfrm>
            <a:off x="4419600" y="3167063"/>
            <a:ext cx="6254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2B19F"/>
                </a:solidFill>
              </a:rPr>
              <a:t>10</a:t>
            </a:r>
            <a:r>
              <a:rPr lang="en-US" sz="1600" baseline="30000">
                <a:solidFill>
                  <a:srgbClr val="F2B19F"/>
                </a:solidFill>
              </a:rPr>
              <a:t>4</a:t>
            </a:r>
            <a:r>
              <a:rPr lang="en-US" sz="1600">
                <a:solidFill>
                  <a:srgbClr val="F2B19F"/>
                </a:solidFill>
              </a:rPr>
              <a:t>K</a:t>
            </a:r>
          </a:p>
        </p:txBody>
      </p:sp>
      <p:sp>
        <p:nvSpPr>
          <p:cNvPr id="28690" name="TextBox 18"/>
          <p:cNvSpPr txBox="1">
            <a:spLocks noChangeArrowheads="1"/>
          </p:cNvSpPr>
          <p:nvPr/>
        </p:nvSpPr>
        <p:spPr bwMode="auto">
          <a:xfrm>
            <a:off x="5181600" y="3776663"/>
            <a:ext cx="5492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2B19F"/>
                </a:solidFill>
              </a:rPr>
              <a:t>18K</a:t>
            </a:r>
          </a:p>
        </p:txBody>
      </p:sp>
      <p:sp>
        <p:nvSpPr>
          <p:cNvPr id="28691" name="TextBox 20"/>
          <p:cNvSpPr txBox="1">
            <a:spLocks noChangeArrowheads="1"/>
          </p:cNvSpPr>
          <p:nvPr/>
        </p:nvSpPr>
        <p:spPr bwMode="auto">
          <a:xfrm>
            <a:off x="5638800" y="4724400"/>
            <a:ext cx="606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2B19F"/>
                </a:solidFill>
              </a:rPr>
              <a:t>2.7K</a:t>
            </a:r>
          </a:p>
        </p:txBody>
      </p:sp>
      <p:sp>
        <p:nvSpPr>
          <p:cNvPr id="28692" name="TextBox 21"/>
          <p:cNvSpPr txBox="1">
            <a:spLocks noChangeArrowheads="1"/>
          </p:cNvSpPr>
          <p:nvPr/>
        </p:nvSpPr>
        <p:spPr bwMode="auto">
          <a:xfrm>
            <a:off x="2117725" y="4310063"/>
            <a:ext cx="7016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2B19F"/>
                </a:solidFill>
              </a:rPr>
              <a:t>10</a:t>
            </a:r>
            <a:r>
              <a:rPr lang="en-US" sz="1600" baseline="30000">
                <a:solidFill>
                  <a:srgbClr val="F2B19F"/>
                </a:solidFill>
              </a:rPr>
              <a:t>27</a:t>
            </a:r>
            <a:r>
              <a:rPr lang="en-US" sz="1600">
                <a:solidFill>
                  <a:srgbClr val="F2B19F"/>
                </a:solidFill>
              </a:rPr>
              <a:t>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67000" y="5334000"/>
            <a:ext cx="71278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sz="1600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-43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19400" y="4419600"/>
            <a:ext cx="71278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sz="1600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-35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00400" y="3810000"/>
            <a:ext cx="71278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sz="1600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-10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36963" y="3429000"/>
            <a:ext cx="630237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100s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91000" y="3657600"/>
            <a:ext cx="104775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3x10</a:t>
            </a:r>
            <a:r>
              <a:rPr lang="en-US" sz="1600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jaar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95800" y="4038600"/>
            <a:ext cx="83185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sz="1600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9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jaar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91000" y="4724400"/>
            <a:ext cx="137160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13.7x10</a:t>
            </a:r>
            <a:r>
              <a:rPr lang="en-US" sz="1600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9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jaar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-76200"/>
            <a:ext cx="7943850" cy="1143000"/>
          </a:xfrm>
        </p:spPr>
        <p:txBody>
          <a:bodyPr/>
          <a:lstStyle/>
          <a:p>
            <a:pPr eaLnBrk="1" hangingPunct="1"/>
            <a:r>
              <a:rPr lang="nl-BE" sz="4000" b="1" smtClean="0">
                <a:solidFill>
                  <a:srgbClr val="0000FF"/>
                </a:solidFill>
              </a:rPr>
              <a:t>Van de Big Bang tot nu</a:t>
            </a:r>
            <a:r>
              <a:rPr lang="en-US" sz="4000" b="1" smtClean="0">
                <a:solidFill>
                  <a:srgbClr val="0000FF"/>
                </a:solidFill>
              </a:rPr>
              <a:t>… en terug!!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/>
          <a:srcRect l="23428" t="21333" r="36571" b="26096"/>
          <a:stretch>
            <a:fillRect/>
          </a:stretch>
        </p:blipFill>
        <p:spPr bwMode="auto">
          <a:xfrm>
            <a:off x="838200" y="5029200"/>
            <a:ext cx="850255" cy="838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 l="18286" t="12190" r="20000" b="7048"/>
          <a:stretch>
            <a:fillRect/>
          </a:stretch>
        </p:blipFill>
        <p:spPr bwMode="auto">
          <a:xfrm>
            <a:off x="1045577" y="4114800"/>
            <a:ext cx="1164223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/>
          <a:srcRect l="18286" t="10667" r="20000" b="8571"/>
          <a:stretch>
            <a:fillRect/>
          </a:stretch>
        </p:blipFill>
        <p:spPr bwMode="auto">
          <a:xfrm>
            <a:off x="1292524" y="2994378"/>
            <a:ext cx="1374476" cy="1349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/>
          <a:srcRect l="18286" t="11429" r="20000" b="8571"/>
          <a:stretch>
            <a:fillRect/>
          </a:stretch>
        </p:blipFill>
        <p:spPr bwMode="auto">
          <a:xfrm>
            <a:off x="1593669" y="1869017"/>
            <a:ext cx="1682931" cy="1636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/>
          <a:srcRect l="18286" t="12952" r="20001" b="6857"/>
          <a:stretch>
            <a:fillRect/>
          </a:stretch>
        </p:blipFill>
        <p:spPr bwMode="auto">
          <a:xfrm>
            <a:off x="2362200" y="914400"/>
            <a:ext cx="2061383" cy="2008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/>
          <a:srcRect l="18286" t="11429" r="20000" b="7809"/>
          <a:stretch>
            <a:fillRect/>
          </a:stretch>
        </p:blipFill>
        <p:spPr bwMode="auto">
          <a:xfrm>
            <a:off x="3886200" y="990600"/>
            <a:ext cx="2251494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/>
          <a:srcRect l="18286" t="12952" r="20000" b="6285"/>
          <a:stretch>
            <a:fillRect/>
          </a:stretch>
        </p:blipFill>
        <p:spPr bwMode="auto">
          <a:xfrm>
            <a:off x="5181600" y="1341966"/>
            <a:ext cx="2514600" cy="2468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Curved Down Arrow 19"/>
          <p:cNvSpPr/>
          <p:nvPr/>
        </p:nvSpPr>
        <p:spPr>
          <a:xfrm>
            <a:off x="2590800" y="3429000"/>
            <a:ext cx="3370263" cy="2209800"/>
          </a:xfrm>
          <a:prstGeom prst="curvedDownArrow">
            <a:avLst>
              <a:gd name="adj1" fmla="val 6043"/>
              <a:gd name="adj2" fmla="val 20617"/>
              <a:gd name="adj3" fmla="val 25000"/>
            </a:avLst>
          </a:prstGeom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9707" name="TextBox 12"/>
          <p:cNvSpPr txBox="1">
            <a:spLocks noChangeArrowheads="1"/>
          </p:cNvSpPr>
          <p:nvPr/>
        </p:nvSpPr>
        <p:spPr bwMode="auto">
          <a:xfrm>
            <a:off x="2027238" y="5562600"/>
            <a:ext cx="1368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symmetrie</a:t>
            </a:r>
          </a:p>
        </p:txBody>
      </p:sp>
      <p:sp>
        <p:nvSpPr>
          <p:cNvPr id="29708" name="TextBox 13"/>
          <p:cNvSpPr txBox="1">
            <a:spLocks noChangeArrowheads="1"/>
          </p:cNvSpPr>
          <p:nvPr/>
        </p:nvSpPr>
        <p:spPr bwMode="auto">
          <a:xfrm>
            <a:off x="5257800" y="5562600"/>
            <a:ext cx="1046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“chaos”</a:t>
            </a:r>
          </a:p>
        </p:txBody>
      </p:sp>
      <p:sp>
        <p:nvSpPr>
          <p:cNvPr id="29709" name="TextBox 14"/>
          <p:cNvSpPr txBox="1">
            <a:spLocks noChangeArrowheads="1"/>
          </p:cNvSpPr>
          <p:nvPr/>
        </p:nvSpPr>
        <p:spPr bwMode="auto">
          <a:xfrm>
            <a:off x="1905000" y="5334000"/>
            <a:ext cx="7016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2B19F"/>
                </a:solidFill>
              </a:rPr>
              <a:t>10</a:t>
            </a:r>
            <a:r>
              <a:rPr lang="en-US" sz="1600" baseline="30000">
                <a:solidFill>
                  <a:srgbClr val="F2B19F"/>
                </a:solidFill>
              </a:rPr>
              <a:t>32</a:t>
            </a:r>
            <a:r>
              <a:rPr lang="en-US" sz="1600">
                <a:solidFill>
                  <a:srgbClr val="F2B19F"/>
                </a:solidFill>
              </a:rPr>
              <a:t>K</a:t>
            </a:r>
          </a:p>
        </p:txBody>
      </p:sp>
      <p:sp>
        <p:nvSpPr>
          <p:cNvPr id="29710" name="TextBox 15"/>
          <p:cNvSpPr txBox="1">
            <a:spLocks noChangeArrowheads="1"/>
          </p:cNvSpPr>
          <p:nvPr/>
        </p:nvSpPr>
        <p:spPr bwMode="auto">
          <a:xfrm>
            <a:off x="2590800" y="3471863"/>
            <a:ext cx="7016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2B19F"/>
                </a:solidFill>
              </a:rPr>
              <a:t>10</a:t>
            </a:r>
            <a:r>
              <a:rPr lang="en-US" sz="1600" baseline="30000">
                <a:solidFill>
                  <a:srgbClr val="F2B19F"/>
                </a:solidFill>
              </a:rPr>
              <a:t>15</a:t>
            </a:r>
            <a:r>
              <a:rPr lang="en-US" sz="1600">
                <a:solidFill>
                  <a:srgbClr val="F2B19F"/>
                </a:solidFill>
              </a:rPr>
              <a:t>K</a:t>
            </a:r>
          </a:p>
        </p:txBody>
      </p:sp>
      <p:sp>
        <p:nvSpPr>
          <p:cNvPr id="29711" name="TextBox 16"/>
          <p:cNvSpPr txBox="1">
            <a:spLocks noChangeArrowheads="1"/>
          </p:cNvSpPr>
          <p:nvPr/>
        </p:nvSpPr>
        <p:spPr bwMode="auto">
          <a:xfrm>
            <a:off x="3413125" y="3090863"/>
            <a:ext cx="6254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2B19F"/>
                </a:solidFill>
              </a:rPr>
              <a:t>10</a:t>
            </a:r>
            <a:r>
              <a:rPr lang="en-US" sz="1600" baseline="30000">
                <a:solidFill>
                  <a:srgbClr val="F2B19F"/>
                </a:solidFill>
              </a:rPr>
              <a:t>9</a:t>
            </a:r>
            <a:r>
              <a:rPr lang="en-US" sz="1600">
                <a:solidFill>
                  <a:srgbClr val="F2B19F"/>
                </a:solidFill>
              </a:rPr>
              <a:t>K</a:t>
            </a:r>
          </a:p>
        </p:txBody>
      </p:sp>
      <p:sp>
        <p:nvSpPr>
          <p:cNvPr id="29712" name="TextBox 17"/>
          <p:cNvSpPr txBox="1">
            <a:spLocks noChangeArrowheads="1"/>
          </p:cNvSpPr>
          <p:nvPr/>
        </p:nvSpPr>
        <p:spPr bwMode="auto">
          <a:xfrm>
            <a:off x="4419600" y="3167063"/>
            <a:ext cx="6254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2B19F"/>
                </a:solidFill>
              </a:rPr>
              <a:t>10</a:t>
            </a:r>
            <a:r>
              <a:rPr lang="en-US" sz="1600" baseline="30000">
                <a:solidFill>
                  <a:srgbClr val="F2B19F"/>
                </a:solidFill>
              </a:rPr>
              <a:t>4</a:t>
            </a:r>
            <a:r>
              <a:rPr lang="en-US" sz="1600">
                <a:solidFill>
                  <a:srgbClr val="F2B19F"/>
                </a:solidFill>
              </a:rPr>
              <a:t>K</a:t>
            </a:r>
          </a:p>
        </p:txBody>
      </p:sp>
      <p:sp>
        <p:nvSpPr>
          <p:cNvPr id="29713" name="TextBox 18"/>
          <p:cNvSpPr txBox="1">
            <a:spLocks noChangeArrowheads="1"/>
          </p:cNvSpPr>
          <p:nvPr/>
        </p:nvSpPr>
        <p:spPr bwMode="auto">
          <a:xfrm>
            <a:off x="5181600" y="3776663"/>
            <a:ext cx="5492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2B19F"/>
                </a:solidFill>
              </a:rPr>
              <a:t>18K</a:t>
            </a:r>
          </a:p>
        </p:txBody>
      </p:sp>
      <p:sp>
        <p:nvSpPr>
          <p:cNvPr id="29714" name="TextBox 20"/>
          <p:cNvSpPr txBox="1">
            <a:spLocks noChangeArrowheads="1"/>
          </p:cNvSpPr>
          <p:nvPr/>
        </p:nvSpPr>
        <p:spPr bwMode="auto">
          <a:xfrm>
            <a:off x="5638800" y="4724400"/>
            <a:ext cx="606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2B19F"/>
                </a:solidFill>
              </a:rPr>
              <a:t>2.7K</a:t>
            </a:r>
          </a:p>
        </p:txBody>
      </p:sp>
      <p:sp>
        <p:nvSpPr>
          <p:cNvPr id="29715" name="TextBox 21"/>
          <p:cNvSpPr txBox="1">
            <a:spLocks noChangeArrowheads="1"/>
          </p:cNvSpPr>
          <p:nvPr/>
        </p:nvSpPr>
        <p:spPr bwMode="auto">
          <a:xfrm>
            <a:off x="2117725" y="4310063"/>
            <a:ext cx="7016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2B19F"/>
                </a:solidFill>
              </a:rPr>
              <a:t>10</a:t>
            </a:r>
            <a:r>
              <a:rPr lang="en-US" sz="1600" baseline="30000">
                <a:solidFill>
                  <a:srgbClr val="F2B19F"/>
                </a:solidFill>
              </a:rPr>
              <a:t>27</a:t>
            </a:r>
            <a:r>
              <a:rPr lang="en-US" sz="1600">
                <a:solidFill>
                  <a:srgbClr val="F2B19F"/>
                </a:solidFill>
              </a:rPr>
              <a:t>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67000" y="5334000"/>
            <a:ext cx="71278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sz="1600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-43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19400" y="4419600"/>
            <a:ext cx="71278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sz="1600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-35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00400" y="3810000"/>
            <a:ext cx="71278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sz="1600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-10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36963" y="3429000"/>
            <a:ext cx="630237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100s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91000" y="3657600"/>
            <a:ext cx="104775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3x10</a:t>
            </a:r>
            <a:r>
              <a:rPr lang="en-US" sz="1600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jaar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95800" y="4038600"/>
            <a:ext cx="83185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sz="1600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9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jaar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91000" y="4724400"/>
            <a:ext cx="137160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13.7x10</a:t>
            </a:r>
            <a:r>
              <a:rPr lang="en-US" sz="1600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9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jaar</a:t>
            </a:r>
          </a:p>
        </p:txBody>
      </p:sp>
      <p:sp>
        <p:nvSpPr>
          <p:cNvPr id="30" name="Curved Up Arrow 29"/>
          <p:cNvSpPr/>
          <p:nvPr/>
        </p:nvSpPr>
        <p:spPr>
          <a:xfrm rot="11234540">
            <a:off x="1879600" y="1617663"/>
            <a:ext cx="6272213" cy="2286000"/>
          </a:xfrm>
          <a:prstGeom prst="curvedUpArrow">
            <a:avLst>
              <a:gd name="adj1" fmla="val 9543"/>
              <a:gd name="adj2" fmla="val 21120"/>
              <a:gd name="adj3" fmla="val 25000"/>
            </a:avLst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9"/>
          <a:srcRect l="18286" t="11429" r="20000" b="7809"/>
          <a:stretch>
            <a:fillRect/>
          </a:stretch>
        </p:blipFill>
        <p:spPr bwMode="auto">
          <a:xfrm>
            <a:off x="6096000" y="2188633"/>
            <a:ext cx="2971800" cy="2916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" name="TextBox 33"/>
          <p:cNvSpPr txBox="1"/>
          <p:nvPr/>
        </p:nvSpPr>
        <p:spPr>
          <a:xfrm rot="20655246">
            <a:off x="1748990" y="1450966"/>
            <a:ext cx="4404731" cy="1868458"/>
          </a:xfrm>
          <a:prstGeom prst="rect">
            <a:avLst/>
          </a:prstGeom>
          <a:noFill/>
          <a:ln>
            <a:noFill/>
          </a:ln>
          <a:effectLst>
            <a:outerShdw blurRad="38100" dist="38100" dir="2700000" algn="br">
              <a:srgbClr val="000000">
                <a:alpha val="85000"/>
              </a:srgb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>
            <a:prstTxWarp prst="textArchUp">
              <a:avLst>
                <a:gd name="adj" fmla="val 10963996"/>
              </a:avLst>
            </a:prstTxWarp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</a:rPr>
              <a:t>   </a:t>
            </a:r>
            <a:r>
              <a:rPr lang="en-US" sz="2800" b="1" dirty="0" err="1">
                <a:solidFill>
                  <a:srgbClr val="FF0000"/>
                </a:solidFill>
              </a:rPr>
              <a:t>Hoge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energie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fysica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00" y="2895600"/>
            <a:ext cx="2438400" cy="1447800"/>
          </a:xfrm>
          <a:prstGeom prst="line">
            <a:avLst/>
          </a:prstGeom>
          <a:ln w="63500" cap="flat" cmpd="dbl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0" y="3276600"/>
            <a:ext cx="4699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771525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0000FF"/>
                </a:solidFill>
              </a:rPr>
              <a:t>Van de Big Bang tot nu …</a:t>
            </a: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2"/>
          <a:srcRect l="9143" t="30476" r="12001" b="48314"/>
          <a:stretch>
            <a:fillRect/>
          </a:stretch>
        </p:blipFill>
        <p:spPr bwMode="auto">
          <a:xfrm>
            <a:off x="228600" y="1524000"/>
            <a:ext cx="868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152400" y="990600"/>
            <a:ext cx="1447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66CCFF"/>
                </a:solidFill>
                <a:latin typeface="Arial Narrow" pitchFamily="-65" charset="0"/>
              </a:rPr>
              <a:t>symmetrie</a:t>
            </a:r>
          </a:p>
        </p:txBody>
      </p:sp>
      <p:sp>
        <p:nvSpPr>
          <p:cNvPr id="34821" name="Text Box 8"/>
          <p:cNvSpPr txBox="1">
            <a:spLocks noChangeArrowheads="1"/>
          </p:cNvSpPr>
          <p:nvPr/>
        </p:nvSpPr>
        <p:spPr bwMode="auto">
          <a:xfrm>
            <a:off x="7824788" y="990600"/>
            <a:ext cx="1166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66CCFF"/>
                </a:solidFill>
                <a:latin typeface="Arial Narrow" pitchFamily="-65" charset="0"/>
              </a:rPr>
              <a:t>“chaos”</a:t>
            </a:r>
          </a:p>
        </p:txBody>
      </p:sp>
      <p:sp>
        <p:nvSpPr>
          <p:cNvPr id="34822" name="Line 9"/>
          <p:cNvSpPr>
            <a:spLocks noChangeShapeType="1"/>
          </p:cNvSpPr>
          <p:nvPr/>
        </p:nvSpPr>
        <p:spPr bwMode="auto">
          <a:xfrm>
            <a:off x="1676400" y="1295400"/>
            <a:ext cx="6019800" cy="0"/>
          </a:xfrm>
          <a:prstGeom prst="line">
            <a:avLst/>
          </a:prstGeom>
          <a:noFill/>
          <a:ln w="28575">
            <a:solidFill>
              <a:srgbClr val="66CCFF"/>
            </a:solidFill>
            <a:round/>
            <a:headEnd/>
            <a:tailEnd type="triangle" w="lg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>
            <a:off x="3581400" y="4038600"/>
            <a:ext cx="228600" cy="2286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3810000" y="4038600"/>
            <a:ext cx="1166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F6600"/>
                </a:solidFill>
                <a:latin typeface="+mn-lt"/>
                <a:ea typeface="Arial" charset="0"/>
                <a:cs typeface="Arial" charset="0"/>
              </a:rPr>
              <a:t>vandaag</a:t>
            </a:r>
            <a:endParaRPr lang="en-US" dirty="0">
              <a:solidFill>
                <a:srgbClr val="FF0000"/>
              </a:solidFill>
              <a:latin typeface="+mn-lt"/>
              <a:ea typeface="Arial" charset="0"/>
              <a:cs typeface="Arial" charset="0"/>
            </a:endParaRPr>
          </a:p>
        </p:txBody>
      </p:sp>
      <p:pic>
        <p:nvPicPr>
          <p:cNvPr id="34825" name="Picture 10"/>
          <p:cNvPicPr>
            <a:picLocks noChangeAspect="1" noChangeArrowheads="1"/>
          </p:cNvPicPr>
          <p:nvPr/>
        </p:nvPicPr>
        <p:blipFill>
          <a:blip r:embed="rId2"/>
          <a:srcRect l="9143" t="54453" r="12001" b="42857"/>
          <a:stretch>
            <a:fillRect/>
          </a:stretch>
        </p:blipFill>
        <p:spPr bwMode="auto">
          <a:xfrm>
            <a:off x="228600" y="3200400"/>
            <a:ext cx="86868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6" name="AutoShape 12"/>
          <p:cNvSpPr>
            <a:spLocks/>
          </p:cNvSpPr>
          <p:nvPr/>
        </p:nvSpPr>
        <p:spPr bwMode="auto">
          <a:xfrm rot="-5400000">
            <a:off x="1790700" y="1943100"/>
            <a:ext cx="228600" cy="3352800"/>
          </a:xfrm>
          <a:prstGeom prst="leftBrace">
            <a:avLst>
              <a:gd name="adj1" fmla="val 122222"/>
              <a:gd name="adj2" fmla="val 50213"/>
            </a:avLst>
          </a:prstGeom>
          <a:noFill/>
          <a:ln w="28575">
            <a:solidFill>
              <a:srgbClr val="CC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80963" y="3733800"/>
            <a:ext cx="33877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Experimenteel</a:t>
            </a:r>
            <a:r>
              <a:rPr lang="en-US" dirty="0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niet</a:t>
            </a:r>
            <a:endParaRPr lang="en-US" dirty="0">
              <a:solidFill>
                <a:srgbClr val="CCFFCC"/>
              </a:solidFill>
              <a:latin typeface="+mn-lt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dirty="0" err="1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toegankelijk</a:t>
            </a:r>
            <a:r>
              <a:rPr lang="en-US" dirty="0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vandaag</a:t>
            </a:r>
            <a:r>
              <a:rPr lang="en-US" dirty="0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 :</a:t>
            </a:r>
          </a:p>
          <a:p>
            <a:pPr algn="ctr">
              <a:defRPr/>
            </a:pPr>
            <a:r>
              <a:rPr lang="en-US" dirty="0" err="1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andere</a:t>
            </a:r>
            <a:r>
              <a:rPr lang="en-US" dirty="0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theorieën</a:t>
            </a:r>
            <a:r>
              <a:rPr lang="en-US" dirty="0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trachten</a:t>
            </a:r>
            <a:r>
              <a:rPr lang="en-US" dirty="0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dirty="0" err="1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deze</a:t>
            </a:r>
            <a:r>
              <a:rPr lang="en-US" dirty="0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periode</a:t>
            </a:r>
            <a:r>
              <a:rPr lang="en-US" dirty="0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te</a:t>
            </a:r>
            <a:r>
              <a:rPr lang="en-US" dirty="0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beschrijven</a:t>
            </a:r>
            <a:endParaRPr lang="en-US" dirty="0">
              <a:solidFill>
                <a:srgbClr val="FFCC99"/>
              </a:solidFill>
              <a:latin typeface="+mn-lt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dirty="0" err="1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maar</a:t>
            </a:r>
            <a:r>
              <a:rPr lang="en-US" dirty="0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vandaag</a:t>
            </a:r>
            <a:r>
              <a:rPr lang="en-US" dirty="0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kunnen</a:t>
            </a:r>
            <a:r>
              <a:rPr lang="en-US" dirty="0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 we</a:t>
            </a:r>
          </a:p>
          <a:p>
            <a:pPr algn="ctr">
              <a:defRPr/>
            </a:pPr>
            <a:r>
              <a:rPr lang="en-US" dirty="0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die </a:t>
            </a:r>
            <a:r>
              <a:rPr lang="en-US" dirty="0" err="1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nog</a:t>
            </a:r>
            <a:r>
              <a:rPr lang="en-US" dirty="0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niet</a:t>
            </a:r>
            <a:r>
              <a:rPr lang="en-US" dirty="0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verifiëren</a:t>
            </a:r>
            <a:r>
              <a:rPr lang="en-US" dirty="0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 !!</a:t>
            </a:r>
            <a:endParaRPr lang="en-US" dirty="0">
              <a:solidFill>
                <a:srgbClr val="CCFFCC"/>
              </a:solidFill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5368925" y="4075113"/>
            <a:ext cx="3121025" cy="1477962"/>
          </a:xfrm>
          <a:prstGeom prst="rect">
            <a:avLst/>
          </a:prstGeom>
          <a:noFill/>
          <a:ln w="28575">
            <a:solidFill>
              <a:srgbClr val="FF9999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Eén</a:t>
            </a:r>
            <a:r>
              <a:rPr lang="en-US" dirty="0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theorie</a:t>
            </a:r>
            <a:r>
              <a:rPr lang="en-US" dirty="0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 die </a:t>
            </a:r>
            <a:r>
              <a:rPr lang="en-US" dirty="0" err="1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alles</a:t>
            </a:r>
            <a:endParaRPr lang="en-US" dirty="0">
              <a:solidFill>
                <a:srgbClr val="CCFFCC"/>
              </a:solidFill>
              <a:latin typeface="+mn-lt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dirty="0" err="1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beschrijft</a:t>
            </a:r>
            <a:r>
              <a:rPr lang="en-US" dirty="0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 tot ~200 </a:t>
            </a:r>
            <a:r>
              <a:rPr lang="en-US" dirty="0" err="1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GeV</a:t>
            </a:r>
            <a:r>
              <a:rPr lang="en-US" dirty="0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 :</a:t>
            </a:r>
            <a:endParaRPr lang="en-US" dirty="0">
              <a:solidFill>
                <a:srgbClr val="FF0000"/>
              </a:solidFill>
              <a:latin typeface="+mn-lt"/>
              <a:ea typeface="Arial" charset="0"/>
              <a:cs typeface="Arial" charset="0"/>
            </a:endParaRPr>
          </a:p>
          <a:p>
            <a:pPr algn="ctr">
              <a:defRPr/>
            </a:pPr>
            <a:endParaRPr lang="en-US" dirty="0">
              <a:solidFill>
                <a:srgbClr val="FF0000"/>
              </a:solidFill>
              <a:latin typeface="+mn-lt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b="1" dirty="0">
                <a:solidFill>
                  <a:srgbClr val="FF6600"/>
                </a:solidFill>
                <a:latin typeface="+mn-lt"/>
                <a:ea typeface="Arial" charset="0"/>
                <a:cs typeface="Arial" charset="0"/>
              </a:rPr>
              <a:t>Het </a:t>
            </a:r>
            <a:r>
              <a:rPr lang="en-US" b="1" dirty="0" err="1">
                <a:solidFill>
                  <a:srgbClr val="FF6600"/>
                </a:solidFill>
                <a:latin typeface="+mn-lt"/>
                <a:ea typeface="Arial" charset="0"/>
                <a:cs typeface="Arial" charset="0"/>
              </a:rPr>
              <a:t>Standaard</a:t>
            </a:r>
            <a:r>
              <a:rPr lang="en-US" b="1" dirty="0">
                <a:solidFill>
                  <a:srgbClr val="FF6600"/>
                </a:solidFill>
                <a:latin typeface="+mn-lt"/>
                <a:ea typeface="Arial" charset="0"/>
                <a:cs typeface="Arial" charset="0"/>
              </a:rPr>
              <a:t> Model</a:t>
            </a:r>
            <a:endParaRPr lang="en-US" b="1" dirty="0">
              <a:solidFill>
                <a:srgbClr val="FF0000"/>
              </a:solidFill>
              <a:latin typeface="+mn-lt"/>
              <a:ea typeface="Arial" charset="0"/>
              <a:cs typeface="Arial" charset="0"/>
            </a:endParaRPr>
          </a:p>
          <a:p>
            <a:pPr algn="ctr">
              <a:defRPr/>
            </a:pPr>
            <a:endParaRPr lang="en-US" dirty="0">
              <a:solidFill>
                <a:srgbClr val="FF0000"/>
              </a:solidFill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28" name="AutoShape 15"/>
          <p:cNvSpPr>
            <a:spLocks/>
          </p:cNvSpPr>
          <p:nvPr/>
        </p:nvSpPr>
        <p:spPr bwMode="auto">
          <a:xfrm rot="16200000">
            <a:off x="5448300" y="1790700"/>
            <a:ext cx="228600" cy="3962400"/>
          </a:xfrm>
          <a:prstGeom prst="leftBrace">
            <a:avLst>
              <a:gd name="adj1" fmla="val 144444"/>
              <a:gd name="adj2" fmla="val 50213"/>
            </a:avLst>
          </a:prstGeom>
          <a:noFill/>
          <a:ln w="28575">
            <a:solidFill>
              <a:srgbClr val="FF9999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34830" name="Line 11"/>
          <p:cNvSpPr>
            <a:spLocks noChangeShapeType="1"/>
          </p:cNvSpPr>
          <p:nvPr/>
        </p:nvSpPr>
        <p:spPr bwMode="auto">
          <a:xfrm>
            <a:off x="3581400" y="1371600"/>
            <a:ext cx="0" cy="26670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kaart_zwitserlan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8686800" cy="559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kaart_zwitserlan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8686800" cy="559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76200" y="4114800"/>
            <a:ext cx="1600200" cy="1447800"/>
          </a:xfrm>
          <a:prstGeom prst="roundRect">
            <a:avLst/>
          </a:prstGeom>
          <a:noFill/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aart_zwitserland.png"/>
          <p:cNvPicPr>
            <a:picLocks noChangeAspect="1"/>
          </p:cNvPicPr>
          <p:nvPr/>
        </p:nvPicPr>
        <p:blipFill>
          <a:blip r:embed="rId2"/>
          <a:srcRect t="66820" r="83333" b="9892"/>
          <a:stretch>
            <a:fillRect/>
          </a:stretch>
        </p:blipFill>
        <p:spPr>
          <a:xfrm>
            <a:off x="4191000" y="381000"/>
            <a:ext cx="3886200" cy="3497263"/>
          </a:xfrm>
          <a:prstGeom prst="rect">
            <a:avLst/>
          </a:prstGeom>
          <a:ln w="38100" cap="sq">
            <a:solidFill>
              <a:srgbClr val="FF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Straight Arrow Connector 4"/>
          <p:cNvCxnSpPr/>
          <p:nvPr/>
        </p:nvCxnSpPr>
        <p:spPr>
          <a:xfrm rot="5400000" flipH="1" flipV="1">
            <a:off x="2819400" y="2667000"/>
            <a:ext cx="1752600" cy="1447800"/>
          </a:xfrm>
          <a:prstGeom prst="straightConnector1">
            <a:avLst/>
          </a:pr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0" y="4343400"/>
            <a:ext cx="2381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6600"/>
              </a:buClr>
              <a:defRPr/>
            </a:pPr>
            <a:r>
              <a:rPr lang="nl-BE" sz="2000" kern="0" dirty="0">
                <a:solidFill>
                  <a:srgbClr val="CCFFCC"/>
                </a:solidFill>
                <a:latin typeface="+mn-lt"/>
                <a:ea typeface="+mn-ea"/>
                <a:cs typeface="+mn-cs"/>
              </a:rPr>
              <a:t>       CERN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FontTx/>
              <a:buChar char="•"/>
              <a:defRPr/>
            </a:pPr>
            <a:endParaRPr lang="nl-BE" sz="2800" kern="0" dirty="0">
              <a:solidFill>
                <a:srgbClr val="CCFFCC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061" name="Picture 9" descr="CERNLogo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4876800"/>
            <a:ext cx="53340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  <p:pic>
        <p:nvPicPr>
          <p:cNvPr id="46083" name="Picture 3" descr="9906028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73050"/>
            <a:ext cx="7848600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300" y="152400"/>
            <a:ext cx="8686800" cy="52625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CCFFCC"/>
                </a:solidFill>
                <a:latin typeface="Calibri" charset="0"/>
                <a:cs typeface="Calibri" charset="0"/>
              </a:rPr>
              <a:t> The mission of CERN, the world</a:t>
            </a:r>
            <a:r>
              <a:rPr lang="ja-JP" altLang="en-US" sz="2800">
                <a:solidFill>
                  <a:srgbClr val="CCFFCC"/>
                </a:solidFill>
                <a:latin typeface="Calibri" charset="0"/>
                <a:cs typeface="Calibri" charset="0"/>
              </a:rPr>
              <a:t>’</a:t>
            </a:r>
            <a:r>
              <a:rPr lang="en-US" sz="2800">
                <a:solidFill>
                  <a:srgbClr val="CCFFCC"/>
                </a:solidFill>
                <a:latin typeface="Calibri" charset="0"/>
                <a:cs typeface="Calibri" charset="0"/>
              </a:rPr>
              <a:t>s biggest laboratory for particle physics research</a:t>
            </a:r>
          </a:p>
          <a:p>
            <a:pPr>
              <a:buFont typeface="Arial" charset="0"/>
              <a:buChar char="•"/>
            </a:pPr>
            <a:endParaRPr lang="en-US" sz="2800">
              <a:solidFill>
                <a:srgbClr val="CCFFCC"/>
              </a:solidFill>
              <a:latin typeface="Calibri" charset="0"/>
              <a:cs typeface="Calibri" charset="0"/>
            </a:endParaRPr>
          </a:p>
          <a:p>
            <a:pPr>
              <a:buClr>
                <a:schemeClr val="bg1"/>
              </a:buClr>
              <a:buFont typeface="Arial" charset="0"/>
              <a:buChar char="•"/>
            </a:pPr>
            <a:r>
              <a:rPr lang="en-US" sz="2800">
                <a:solidFill>
                  <a:srgbClr val="FF0000"/>
                </a:solidFill>
                <a:latin typeface="Calibri" charset="0"/>
                <a:cs typeface="Calibri" charset="0"/>
              </a:rPr>
              <a:t>Research</a:t>
            </a:r>
            <a:r>
              <a:rPr lang="en-US" sz="2800">
                <a:solidFill>
                  <a:srgbClr val="CCFFCC"/>
                </a:solidFill>
                <a:latin typeface="Calibri" charset="0"/>
                <a:cs typeface="Calibri" charset="0"/>
              </a:rPr>
              <a:t> - Seeking and finding answers to questions about the Universe</a:t>
            </a:r>
          </a:p>
          <a:p>
            <a:pPr>
              <a:buClr>
                <a:schemeClr val="bg1"/>
              </a:buClr>
              <a:buFont typeface="Arial" charset="0"/>
              <a:buChar char="•"/>
            </a:pPr>
            <a:r>
              <a:rPr lang="en-US" sz="2800">
                <a:solidFill>
                  <a:srgbClr val="FF0000"/>
                </a:solidFill>
                <a:latin typeface="Calibri" charset="0"/>
                <a:cs typeface="Calibri" charset="0"/>
              </a:rPr>
              <a:t>Technology</a:t>
            </a:r>
            <a:r>
              <a:rPr lang="en-US" sz="2800">
                <a:solidFill>
                  <a:srgbClr val="CCFFCC"/>
                </a:solidFill>
                <a:latin typeface="Calibri" charset="0"/>
                <a:cs typeface="Calibri" charset="0"/>
              </a:rPr>
              <a:t> - Advancing the frontiers of technology</a:t>
            </a:r>
          </a:p>
          <a:p>
            <a:pPr>
              <a:buClr>
                <a:schemeClr val="bg1"/>
              </a:buClr>
              <a:buFont typeface="Arial" charset="0"/>
              <a:buChar char="•"/>
            </a:pPr>
            <a:r>
              <a:rPr lang="en-US" sz="2800">
                <a:solidFill>
                  <a:srgbClr val="FF0000"/>
                </a:solidFill>
                <a:latin typeface="Calibri" charset="0"/>
                <a:cs typeface="Calibri" charset="0"/>
              </a:rPr>
              <a:t>Collaborating</a:t>
            </a:r>
            <a:r>
              <a:rPr lang="en-US" sz="2800">
                <a:solidFill>
                  <a:srgbClr val="CCFFCC"/>
                </a:solidFill>
                <a:latin typeface="Calibri" charset="0"/>
                <a:cs typeface="Calibri" charset="0"/>
              </a:rPr>
              <a:t> - Bringing nations together through science</a:t>
            </a:r>
          </a:p>
          <a:p>
            <a:pPr>
              <a:buClr>
                <a:schemeClr val="bg1"/>
              </a:buClr>
              <a:buFont typeface="Arial" charset="0"/>
              <a:buChar char="•"/>
            </a:pPr>
            <a:r>
              <a:rPr lang="en-US" sz="2800">
                <a:solidFill>
                  <a:srgbClr val="FF0000"/>
                </a:solidFill>
                <a:latin typeface="Calibri" charset="0"/>
                <a:cs typeface="Calibri" charset="0"/>
              </a:rPr>
              <a:t>Education</a:t>
            </a:r>
            <a:r>
              <a:rPr lang="en-US" sz="2800">
                <a:solidFill>
                  <a:srgbClr val="CCFFCC"/>
                </a:solidFill>
                <a:latin typeface="Calibri" charset="0"/>
                <a:cs typeface="Calibri" charset="0"/>
              </a:rPr>
              <a:t> - Training the scientists of tomorrow</a:t>
            </a:r>
          </a:p>
          <a:p>
            <a:pPr>
              <a:buFont typeface="Arial" charset="0"/>
              <a:buChar char="•"/>
            </a:pPr>
            <a:endParaRPr lang="en-US" sz="2800">
              <a:solidFill>
                <a:srgbClr val="CCFFCC"/>
              </a:solidFill>
              <a:latin typeface="Calibri" charset="0"/>
              <a:cs typeface="Calibri" charset="0"/>
            </a:endParaRPr>
          </a:p>
          <a:p>
            <a:r>
              <a:rPr lang="en-US" sz="2800">
                <a:solidFill>
                  <a:srgbClr val="CCFFCC"/>
                </a:solidFill>
                <a:latin typeface="Calibri" charset="0"/>
                <a:cs typeface="Calibri" charset="0"/>
              </a:rPr>
              <a:t> CERN employs just around 2500 people and has some 8000 visiting scientists. They represent 580 universities and 85 nationalities. The budget in 2009 is 1100 MCHF.</a:t>
            </a:r>
          </a:p>
        </p:txBody>
      </p:sp>
      <p:pic>
        <p:nvPicPr>
          <p:cNvPr id="19459" name="Picture 4" descr="gen-2007-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6" y="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404664"/>
            <a:ext cx="8686800" cy="5262562"/>
          </a:xfrm>
          <a:prstGeom prst="rect">
            <a:avLst/>
          </a:prstGeom>
          <a:solidFill>
            <a:srgbClr val="000090">
              <a:alpha val="82000"/>
            </a:srgbClr>
          </a:solidFill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CCFFCC"/>
                </a:solidFill>
                <a:latin typeface="Calibri" charset="0"/>
                <a:cs typeface="Calibri" charset="0"/>
              </a:rPr>
              <a:t> The mission of CERN, the world</a:t>
            </a:r>
            <a:r>
              <a:rPr lang="ja-JP" altLang="en-US" sz="2800" dirty="0">
                <a:solidFill>
                  <a:srgbClr val="CCFFCC"/>
                </a:solidFill>
                <a:latin typeface="Calibri" charset="0"/>
                <a:cs typeface="Calibri" charset="0"/>
              </a:rPr>
              <a:t>’</a:t>
            </a:r>
            <a:r>
              <a:rPr lang="en-US" sz="2800" dirty="0">
                <a:solidFill>
                  <a:srgbClr val="CCFFCC"/>
                </a:solidFill>
                <a:latin typeface="Calibri" charset="0"/>
                <a:cs typeface="Calibri" charset="0"/>
              </a:rPr>
              <a:t>s biggest laboratory for particle physics research</a:t>
            </a:r>
          </a:p>
          <a:p>
            <a:pPr>
              <a:buFont typeface="Arial" charset="0"/>
              <a:buChar char="•"/>
            </a:pPr>
            <a:endParaRPr lang="en-US" sz="2800" dirty="0">
              <a:solidFill>
                <a:srgbClr val="CCFFCC"/>
              </a:solidFill>
              <a:latin typeface="Calibri" charset="0"/>
              <a:cs typeface="Calibri" charset="0"/>
            </a:endParaRPr>
          </a:p>
          <a:p>
            <a:pPr>
              <a:buClr>
                <a:schemeClr val="bg1"/>
              </a:buClr>
              <a:buFont typeface="Arial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Calibri" charset="0"/>
                <a:cs typeface="Calibri" charset="0"/>
              </a:rPr>
              <a:t>Research</a:t>
            </a:r>
            <a:r>
              <a:rPr lang="en-US" sz="2800" dirty="0">
                <a:solidFill>
                  <a:srgbClr val="CCFFCC"/>
                </a:solidFill>
                <a:latin typeface="Calibri" charset="0"/>
                <a:cs typeface="Calibri" charset="0"/>
              </a:rPr>
              <a:t> - Seeking and finding answers to questions about the Universe</a:t>
            </a:r>
          </a:p>
          <a:p>
            <a:pPr>
              <a:buClr>
                <a:schemeClr val="bg1"/>
              </a:buClr>
              <a:buFont typeface="Arial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Calibri" charset="0"/>
                <a:cs typeface="Calibri" charset="0"/>
              </a:rPr>
              <a:t>Technology</a:t>
            </a:r>
            <a:r>
              <a:rPr lang="en-US" sz="2800" dirty="0">
                <a:solidFill>
                  <a:srgbClr val="CCFFCC"/>
                </a:solidFill>
                <a:latin typeface="Calibri" charset="0"/>
                <a:cs typeface="Calibri" charset="0"/>
              </a:rPr>
              <a:t> - Advancing the frontiers of technology</a:t>
            </a:r>
          </a:p>
          <a:p>
            <a:pPr>
              <a:buClr>
                <a:schemeClr val="bg1"/>
              </a:buClr>
              <a:buFont typeface="Arial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Calibri" charset="0"/>
                <a:cs typeface="Calibri" charset="0"/>
              </a:rPr>
              <a:t>Collaborating</a:t>
            </a:r>
            <a:r>
              <a:rPr lang="en-US" sz="2800" dirty="0">
                <a:solidFill>
                  <a:srgbClr val="CCFFCC"/>
                </a:solidFill>
                <a:latin typeface="Calibri" charset="0"/>
                <a:cs typeface="Calibri" charset="0"/>
              </a:rPr>
              <a:t> - Bringing nations together through science</a:t>
            </a:r>
          </a:p>
          <a:p>
            <a:pPr>
              <a:buClr>
                <a:schemeClr val="bg1"/>
              </a:buClr>
              <a:buFont typeface="Arial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Calibri" charset="0"/>
                <a:cs typeface="Calibri" charset="0"/>
              </a:rPr>
              <a:t>Education</a:t>
            </a:r>
            <a:r>
              <a:rPr lang="en-US" sz="2800" dirty="0">
                <a:solidFill>
                  <a:srgbClr val="CCFFCC"/>
                </a:solidFill>
                <a:latin typeface="Calibri" charset="0"/>
                <a:cs typeface="Calibri" charset="0"/>
              </a:rPr>
              <a:t> - Training the scientists of tomorrow</a:t>
            </a:r>
          </a:p>
          <a:p>
            <a:pPr>
              <a:buFont typeface="Arial" charset="0"/>
              <a:buChar char="•"/>
            </a:pPr>
            <a:endParaRPr lang="en-US" sz="2800" dirty="0">
              <a:solidFill>
                <a:srgbClr val="CCFFCC"/>
              </a:solidFill>
              <a:latin typeface="Calibri" charset="0"/>
              <a:cs typeface="Calibri" charset="0"/>
            </a:endParaRPr>
          </a:p>
          <a:p>
            <a:r>
              <a:rPr lang="en-US" sz="2800" dirty="0">
                <a:solidFill>
                  <a:srgbClr val="CCFFCC"/>
                </a:solidFill>
                <a:latin typeface="Calibri" charset="0"/>
                <a:cs typeface="Calibri" charset="0"/>
              </a:rPr>
              <a:t> CERN employs just around 2500 people and has some 8000 visiting scientists. They represent 580 universities and 85 nationalities. The budget in 2009 is 1100 MCHF.</a:t>
            </a:r>
          </a:p>
        </p:txBody>
      </p:sp>
    </p:spTree>
    <p:extLst>
      <p:ext uri="{BB962C8B-B14F-4D97-AF65-F5344CB8AC3E}">
        <p14:creationId xmlns:p14="http://schemas.microsoft.com/office/powerpoint/2010/main" val="3638446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0107014_01-A4-at-144-dp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89154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0609031-A4-at-144-dpi.jpg"/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5791200" y="533400"/>
            <a:ext cx="2362200" cy="1478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0606036_01-A4-at-144-dpi"/>
          <p:cNvPicPr>
            <a:picLocks noChangeAspect="1" noChangeArrowheads="1"/>
          </p:cNvPicPr>
          <p:nvPr/>
        </p:nvPicPr>
        <p:blipFill>
          <a:blip r:embed="rId4">
            <a:alphaModFix amt="80000"/>
          </a:blip>
          <a:srcRect/>
          <a:stretch>
            <a:fillRect/>
          </a:stretch>
        </p:blipFill>
        <p:spPr bwMode="auto">
          <a:xfrm>
            <a:off x="304800" y="1554952"/>
            <a:ext cx="2029298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Figure_4"/>
          <p:cNvPicPr>
            <a:picLocks noChangeAspect="1" noChangeArrowheads="1"/>
          </p:cNvPicPr>
          <p:nvPr/>
        </p:nvPicPr>
        <p:blipFill>
          <a:blip r:embed="rId5">
            <a:alphaModFix amt="85000"/>
          </a:blip>
          <a:srcRect/>
          <a:stretch>
            <a:fillRect/>
          </a:stretch>
        </p:blipFill>
        <p:spPr bwMode="auto">
          <a:xfrm>
            <a:off x="5257800" y="2895600"/>
            <a:ext cx="2286000" cy="163407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9" name="Picture 8" descr="gantry.jpg"/>
          <p:cNvPicPr>
            <a:picLocks noChangeAspect="1"/>
          </p:cNvPicPr>
          <p:nvPr/>
        </p:nvPicPr>
        <p:blipFill>
          <a:blip r:embed="rId6">
            <a:alphaModFix amt="80000"/>
          </a:blip>
          <a:stretch>
            <a:fillRect/>
          </a:stretch>
        </p:blipFill>
        <p:spPr>
          <a:xfrm>
            <a:off x="5867400" y="4648200"/>
            <a:ext cx="2336800" cy="175260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3" descr="ttbarevent_mi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90B07"/>
              </a:clrFrom>
              <a:clrTo>
                <a:srgbClr val="090B07">
                  <a:alpha val="0"/>
                </a:srgbClr>
              </a:clrTo>
            </a:clrChange>
            <a:alphaModFix/>
          </a:blip>
          <a:srcRect/>
          <a:stretch>
            <a:fillRect/>
          </a:stretch>
        </p:blipFill>
        <p:spPr bwMode="auto">
          <a:xfrm>
            <a:off x="276007" y="4169838"/>
            <a:ext cx="2058091" cy="1535113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8441" name="TextBox 13"/>
          <p:cNvSpPr txBox="1">
            <a:spLocks noChangeArrowheads="1"/>
          </p:cNvSpPr>
          <p:nvPr/>
        </p:nvSpPr>
        <p:spPr bwMode="auto">
          <a:xfrm>
            <a:off x="8001000" y="6248400"/>
            <a:ext cx="850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9F8F4"/>
                </a:solidFill>
                <a:latin typeface="Arial Rounded MT Bold" pitchFamily="-65" charset="0"/>
                <a:ea typeface="Arial Rounded MT Bold" pitchFamily="-65" charset="0"/>
                <a:cs typeface="Arial Rounded MT Bold" pitchFamily="-65" charset="0"/>
              </a:rPr>
              <a:t>CERN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  <p:pic>
        <p:nvPicPr>
          <p:cNvPr id="2" name="Picture 1" descr="Area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0648"/>
            <a:ext cx="4769598" cy="6309320"/>
          </a:xfrm>
          <a:prstGeom prst="rect">
            <a:avLst/>
          </a:prstGeom>
        </p:spPr>
      </p:pic>
      <p:pic>
        <p:nvPicPr>
          <p:cNvPr id="3" name="Picture 2" descr="img_20110908_017410e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0648"/>
            <a:ext cx="2808312" cy="280831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  <p:pic>
        <p:nvPicPr>
          <p:cNvPr id="4" name="Picture 3" descr="img_20110908_770205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8640"/>
            <a:ext cx="6914852" cy="600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721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  <p:pic>
        <p:nvPicPr>
          <p:cNvPr id="2" name="Picture 1" descr="img_20110908_b017c86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28" y="101601"/>
            <a:ext cx="6830380" cy="606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122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  <p:pic>
        <p:nvPicPr>
          <p:cNvPr id="3" name="Picture 2" descr="Indico - Map of room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14545" r="24722" b="11358"/>
          <a:stretch/>
        </p:blipFill>
        <p:spPr>
          <a:xfrm>
            <a:off x="1475656" y="980728"/>
            <a:ext cx="6680200" cy="4787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404664"/>
            <a:ext cx="6013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Verdana"/>
                <a:cs typeface="Verdana"/>
              </a:rPr>
              <a:t>206 conference rooms in 68 buildings</a:t>
            </a:r>
            <a:endParaRPr lang="en-US" sz="24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13534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  <p:pic>
        <p:nvPicPr>
          <p:cNvPr id="325635" name="Picture 3"/>
          <p:cNvPicPr>
            <a:picLocks noChangeAspect="1" noChangeArrowheads="1"/>
          </p:cNvPicPr>
          <p:nvPr/>
        </p:nvPicPr>
        <p:blipFill>
          <a:blip r:embed="rId3"/>
          <a:srcRect l="66518" t="34375" r="4465" b="8749"/>
          <a:stretch>
            <a:fillRect/>
          </a:stretch>
        </p:blipFill>
        <p:spPr bwMode="auto">
          <a:xfrm>
            <a:off x="2133600" y="152400"/>
            <a:ext cx="49530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03055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  <p:pic>
        <p:nvPicPr>
          <p:cNvPr id="50179" name="Picture 3" descr="0107014_01-A4-at-144-dp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914400"/>
            <a:ext cx="6553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2057400" y="2667000"/>
            <a:ext cx="5486400" cy="2133600"/>
          </a:xfrm>
          <a:prstGeom prst="ellipse">
            <a:avLst/>
          </a:prstGeom>
          <a:noFill/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95400" y="76200"/>
            <a:ext cx="683260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De Large </a:t>
            </a:r>
            <a:r>
              <a:rPr lang="en-US" sz="2400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Hadron</a:t>
            </a:r>
            <a:r>
              <a:rPr lang="en-US" sz="2400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Collider 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de </a:t>
            </a:r>
            <a:r>
              <a:rPr lang="en-US" sz="2400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nieuwe</a:t>
            </a:r>
            <a:r>
              <a:rPr lang="en-US" sz="2400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deeltjesversneller</a:t>
            </a:r>
            <a:r>
              <a:rPr lang="en-US" sz="2400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van het CERN</a:t>
            </a:r>
          </a:p>
        </p:txBody>
      </p:sp>
      <p:sp>
        <p:nvSpPr>
          <p:cNvPr id="50182" name="TextBox 6"/>
          <p:cNvSpPr txBox="1">
            <a:spLocks noChangeArrowheads="1"/>
          </p:cNvSpPr>
          <p:nvPr/>
        </p:nvSpPr>
        <p:spPr bwMode="auto">
          <a:xfrm>
            <a:off x="3671888" y="3505200"/>
            <a:ext cx="1738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27 km omtrek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  <p:pic>
        <p:nvPicPr>
          <p:cNvPr id="6" name="Picture 5" descr="0609031-A4-at-144-dp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57200"/>
            <a:ext cx="8534400" cy="5342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581400" y="4191000"/>
            <a:ext cx="3111500" cy="369888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70-170m </a:t>
            </a:r>
            <a:r>
              <a:rPr lang="en-US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onder</a:t>
            </a:r>
            <a:r>
              <a:rPr lang="en-US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de </a:t>
            </a:r>
            <a:r>
              <a:rPr lang="en-US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grond</a:t>
            </a:r>
            <a:endParaRPr lang="en-US" dirty="0">
              <a:solidFill>
                <a:srgbClr val="0000FF"/>
              </a:solidFill>
              <a:latin typeface="+mn-lt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 l="13750" t="35938" r="23125" b="9375"/>
          <a:stretch>
            <a:fillRect/>
          </a:stretch>
        </p:blipFill>
        <p:spPr bwMode="auto">
          <a:xfrm>
            <a:off x="1066800" y="457200"/>
            <a:ext cx="7696200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3260725" y="4459288"/>
            <a:ext cx="4359275" cy="7080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Verdana" pitchFamily="-65" charset="0"/>
              </a:rPr>
              <a:t>Deeltjes afbuiger (magneet)</a:t>
            </a:r>
          </a:p>
          <a:p>
            <a:endParaRPr lang="en-US" sz="2000">
              <a:solidFill>
                <a:srgbClr val="0000FF"/>
              </a:solidFill>
              <a:latin typeface="Verdana" pitchFamily="-65" charset="0"/>
            </a:endParaRPr>
          </a:p>
        </p:txBody>
      </p:sp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3276600" y="5105400"/>
            <a:ext cx="5257800" cy="584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Deeltjes versneller (spanningsverschil)</a:t>
            </a:r>
          </a:p>
          <a:p>
            <a:pPr>
              <a:defRPr/>
            </a:pPr>
            <a:endParaRPr lang="en-US" sz="1200">
              <a:solidFill>
                <a:srgbClr val="0000FF"/>
              </a:solidFill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54278" name="Rectangle 9"/>
          <p:cNvSpPr>
            <a:spLocks noChangeArrowheads="1"/>
          </p:cNvSpPr>
          <p:nvPr/>
        </p:nvSpPr>
        <p:spPr bwMode="auto">
          <a:xfrm>
            <a:off x="6096000" y="3810000"/>
            <a:ext cx="16764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  <p:pic>
        <p:nvPicPr>
          <p:cNvPr id="386054" name="Picture 6" descr="0606036_01-A4-at-144-dp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5363" y="228600"/>
            <a:ext cx="7711332" cy="579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  <p:pic>
        <p:nvPicPr>
          <p:cNvPr id="60419" name="Picture 12" descr="cryodipo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888" y="55563"/>
            <a:ext cx="8153400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 Box 13"/>
          <p:cNvSpPr txBox="1">
            <a:spLocks noChangeArrowheads="1"/>
          </p:cNvSpPr>
          <p:nvPr/>
        </p:nvSpPr>
        <p:spPr bwMode="auto">
          <a:xfrm>
            <a:off x="1014413" y="473075"/>
            <a:ext cx="2033587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1600">
                <a:solidFill>
                  <a:srgbClr val="FF0000"/>
                </a:solidFill>
              </a:rPr>
              <a:t>supergeleidende</a:t>
            </a:r>
          </a:p>
          <a:p>
            <a:r>
              <a:rPr lang="nl-NL" sz="1600">
                <a:solidFill>
                  <a:srgbClr val="FF0000"/>
                </a:solidFill>
              </a:rPr>
              <a:t>magneten</a:t>
            </a:r>
          </a:p>
        </p:txBody>
      </p:sp>
      <p:sp>
        <p:nvSpPr>
          <p:cNvPr id="60421" name="Text Box 14"/>
          <p:cNvSpPr txBox="1">
            <a:spLocks noChangeArrowheads="1"/>
          </p:cNvSpPr>
          <p:nvPr/>
        </p:nvSpPr>
        <p:spPr bwMode="auto">
          <a:xfrm>
            <a:off x="3690938" y="284163"/>
            <a:ext cx="1414462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1600">
                <a:solidFill>
                  <a:srgbClr val="FF0000"/>
                </a:solidFill>
              </a:rPr>
              <a:t>bundelpijp</a:t>
            </a:r>
          </a:p>
        </p:txBody>
      </p:sp>
      <p:sp>
        <p:nvSpPr>
          <p:cNvPr id="60422" name="Text Box 16"/>
          <p:cNvSpPr txBox="1">
            <a:spLocks noChangeArrowheads="1"/>
          </p:cNvSpPr>
          <p:nvPr/>
        </p:nvSpPr>
        <p:spPr bwMode="auto">
          <a:xfrm>
            <a:off x="76200" y="3468688"/>
            <a:ext cx="1600200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1600">
                <a:solidFill>
                  <a:srgbClr val="FF0000"/>
                </a:solidFill>
              </a:rPr>
              <a:t>quadrupool</a:t>
            </a:r>
          </a:p>
          <a:p>
            <a:r>
              <a:rPr lang="nl-NL" sz="1600">
                <a:solidFill>
                  <a:srgbClr val="FF0000"/>
                </a:solidFill>
              </a:rPr>
              <a:t>magneetbars</a:t>
            </a:r>
          </a:p>
        </p:txBody>
      </p:sp>
      <p:sp>
        <p:nvSpPr>
          <p:cNvPr id="60423" name="Text Box 17"/>
          <p:cNvSpPr txBox="1">
            <a:spLocks noChangeArrowheads="1"/>
          </p:cNvSpPr>
          <p:nvPr/>
        </p:nvSpPr>
        <p:spPr bwMode="auto">
          <a:xfrm>
            <a:off x="533400" y="1752600"/>
            <a:ext cx="990600" cy="954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1400">
                <a:solidFill>
                  <a:srgbClr val="000000"/>
                </a:solidFill>
              </a:rPr>
              <a:t>quadrupool</a:t>
            </a:r>
          </a:p>
          <a:p>
            <a:r>
              <a:rPr lang="nl-NL" sz="1400">
                <a:solidFill>
                  <a:srgbClr val="000000"/>
                </a:solidFill>
              </a:rPr>
              <a:t>magneetbars</a:t>
            </a:r>
          </a:p>
        </p:txBody>
      </p:sp>
      <p:sp>
        <p:nvSpPr>
          <p:cNvPr id="60424" name="Text Box 18"/>
          <p:cNvSpPr txBox="1">
            <a:spLocks noChangeArrowheads="1"/>
          </p:cNvSpPr>
          <p:nvPr/>
        </p:nvSpPr>
        <p:spPr bwMode="auto">
          <a:xfrm>
            <a:off x="5791200" y="3636963"/>
            <a:ext cx="1644650" cy="10779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1600">
                <a:solidFill>
                  <a:srgbClr val="000000"/>
                </a:solidFill>
              </a:rPr>
              <a:t>quadrupool</a:t>
            </a:r>
          </a:p>
          <a:p>
            <a:r>
              <a:rPr lang="nl-NL" sz="1600">
                <a:solidFill>
                  <a:srgbClr val="000000"/>
                </a:solidFill>
              </a:rPr>
              <a:t>Magneetbars</a:t>
            </a:r>
          </a:p>
          <a:p>
            <a:endParaRPr lang="nl-NL" sz="1600">
              <a:solidFill>
                <a:srgbClr val="000000"/>
              </a:solidFill>
            </a:endParaRPr>
          </a:p>
          <a:p>
            <a:endParaRPr lang="nl-NL" sz="1600">
              <a:solidFill>
                <a:srgbClr val="000000"/>
              </a:solidFill>
            </a:endParaRPr>
          </a:p>
        </p:txBody>
      </p:sp>
      <p:sp>
        <p:nvSpPr>
          <p:cNvPr id="60425" name="Text Box 19"/>
          <p:cNvSpPr txBox="1">
            <a:spLocks noChangeArrowheads="1"/>
          </p:cNvSpPr>
          <p:nvPr/>
        </p:nvSpPr>
        <p:spPr bwMode="auto">
          <a:xfrm>
            <a:off x="2895600" y="5181600"/>
            <a:ext cx="1828800" cy="6461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>
                <a:solidFill>
                  <a:srgbClr val="000000"/>
                </a:solidFill>
              </a:rPr>
              <a:t>quadrupool</a:t>
            </a:r>
          </a:p>
          <a:p>
            <a:r>
              <a:rPr lang="nl-NL">
                <a:solidFill>
                  <a:srgbClr val="000000"/>
                </a:solidFill>
              </a:rPr>
              <a:t>magneetbars</a:t>
            </a:r>
          </a:p>
        </p:txBody>
      </p:sp>
      <p:sp>
        <p:nvSpPr>
          <p:cNvPr id="60426" name="Text Box 20"/>
          <p:cNvSpPr txBox="1">
            <a:spLocks noChangeArrowheads="1"/>
          </p:cNvSpPr>
          <p:nvPr/>
        </p:nvSpPr>
        <p:spPr bwMode="auto">
          <a:xfrm>
            <a:off x="4002088" y="5754688"/>
            <a:ext cx="958850" cy="4000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1000">
                <a:solidFill>
                  <a:srgbClr val="000000"/>
                </a:solidFill>
              </a:rPr>
              <a:t>quadrupool</a:t>
            </a:r>
          </a:p>
          <a:p>
            <a:r>
              <a:rPr lang="nl-NL" sz="1000">
                <a:solidFill>
                  <a:srgbClr val="000000"/>
                </a:solidFill>
              </a:rPr>
              <a:t>magneetbars</a:t>
            </a:r>
          </a:p>
        </p:txBody>
      </p:sp>
      <p:sp>
        <p:nvSpPr>
          <p:cNvPr id="60427" name="Text Box 21"/>
          <p:cNvSpPr txBox="1">
            <a:spLocks noChangeArrowheads="1"/>
          </p:cNvSpPr>
          <p:nvPr/>
        </p:nvSpPr>
        <p:spPr bwMode="auto">
          <a:xfrm>
            <a:off x="801688" y="5757863"/>
            <a:ext cx="3998912" cy="3381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Q</a:t>
            </a:r>
            <a:r>
              <a:rPr lang="nl-NL" sz="1600">
                <a:solidFill>
                  <a:srgbClr val="000000"/>
                </a:solidFill>
              </a:rPr>
              <a:t>uadrupoolgneetbars</a:t>
            </a:r>
          </a:p>
        </p:txBody>
      </p:sp>
      <p:sp>
        <p:nvSpPr>
          <p:cNvPr id="60428" name="Text Box 22"/>
          <p:cNvSpPr txBox="1">
            <a:spLocks noChangeArrowheads="1"/>
          </p:cNvSpPr>
          <p:nvPr/>
        </p:nvSpPr>
        <p:spPr bwMode="auto">
          <a:xfrm>
            <a:off x="5791200" y="100013"/>
            <a:ext cx="1712913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1600">
                <a:solidFill>
                  <a:srgbClr val="000000"/>
                </a:solidFill>
              </a:rPr>
              <a:t>quadrupool</a:t>
            </a:r>
          </a:p>
          <a:p>
            <a:r>
              <a:rPr lang="nl-NL" sz="1600">
                <a:solidFill>
                  <a:srgbClr val="000000"/>
                </a:solidFill>
              </a:rPr>
              <a:t>magneetbars</a:t>
            </a:r>
          </a:p>
        </p:txBody>
      </p:sp>
      <p:sp>
        <p:nvSpPr>
          <p:cNvPr id="60429" name="Text Box 24"/>
          <p:cNvSpPr txBox="1">
            <a:spLocks noChangeArrowheads="1"/>
          </p:cNvSpPr>
          <p:nvPr/>
        </p:nvSpPr>
        <p:spPr bwMode="auto">
          <a:xfrm>
            <a:off x="6553200" y="2112963"/>
            <a:ext cx="1981200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1600">
                <a:solidFill>
                  <a:srgbClr val="000000"/>
                </a:solidFill>
              </a:rPr>
              <a:t>quadrupool</a:t>
            </a:r>
          </a:p>
          <a:p>
            <a:r>
              <a:rPr lang="nl-NL" sz="1600">
                <a:solidFill>
                  <a:srgbClr val="000000"/>
                </a:solidFill>
              </a:rPr>
              <a:t>magneetbars</a:t>
            </a:r>
          </a:p>
        </p:txBody>
      </p:sp>
      <p:sp>
        <p:nvSpPr>
          <p:cNvPr id="60430" name="Text Box 15"/>
          <p:cNvSpPr txBox="1">
            <a:spLocks noChangeArrowheads="1"/>
          </p:cNvSpPr>
          <p:nvPr/>
        </p:nvSpPr>
        <p:spPr bwMode="auto">
          <a:xfrm>
            <a:off x="6248400" y="2722563"/>
            <a:ext cx="2130425" cy="8620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1600">
                <a:solidFill>
                  <a:srgbClr val="FF0000"/>
                </a:solidFill>
              </a:rPr>
              <a:t>ijzer om de veldlijnen</a:t>
            </a:r>
          </a:p>
          <a:p>
            <a:r>
              <a:rPr lang="nl-NL" sz="1600">
                <a:solidFill>
                  <a:srgbClr val="FF0000"/>
                </a:solidFill>
              </a:rPr>
              <a:t>van het magneetveld </a:t>
            </a:r>
          </a:p>
          <a:p>
            <a:r>
              <a:rPr lang="nl-NL" sz="1600">
                <a:solidFill>
                  <a:srgbClr val="FF0000"/>
                </a:solidFill>
              </a:rPr>
              <a:t>te sluiten</a:t>
            </a:r>
          </a:p>
        </p:txBody>
      </p:sp>
      <p:sp>
        <p:nvSpPr>
          <p:cNvPr id="60431" name="Text Box 23"/>
          <p:cNvSpPr txBox="1">
            <a:spLocks noChangeArrowheads="1"/>
          </p:cNvSpPr>
          <p:nvPr/>
        </p:nvSpPr>
        <p:spPr bwMode="auto">
          <a:xfrm>
            <a:off x="6858000" y="1524000"/>
            <a:ext cx="1712913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1600">
                <a:solidFill>
                  <a:srgbClr val="FF0000"/>
                </a:solidFill>
              </a:rPr>
              <a:t>Helium koeling</a:t>
            </a:r>
          </a:p>
          <a:p>
            <a:endParaRPr lang="nl-NL" sz="16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alaxia_m82_dez_2010_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7920880" cy="61687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7624" y="188640"/>
            <a:ext cx="4497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Verdana"/>
                <a:cs typeface="Verdana"/>
              </a:rPr>
              <a:t>Hoe is </a:t>
            </a:r>
            <a:r>
              <a:rPr lang="en-US" sz="2400" dirty="0" err="1" smtClean="0">
                <a:latin typeface="Verdana"/>
                <a:cs typeface="Verdana"/>
              </a:rPr>
              <a:t>dit</a:t>
            </a:r>
            <a:r>
              <a:rPr lang="en-US" sz="2400" dirty="0" smtClean="0">
                <a:latin typeface="Verdana"/>
                <a:cs typeface="Verdana"/>
              </a:rPr>
              <a:t> </a:t>
            </a:r>
            <a:r>
              <a:rPr lang="en-US" sz="2400" dirty="0" err="1" smtClean="0">
                <a:latin typeface="Verdana"/>
                <a:cs typeface="Verdana"/>
              </a:rPr>
              <a:t>alles</a:t>
            </a:r>
            <a:r>
              <a:rPr lang="en-US" sz="2400" dirty="0" smtClean="0">
                <a:latin typeface="Verdana"/>
                <a:cs typeface="Verdana"/>
              </a:rPr>
              <a:t> </a:t>
            </a:r>
            <a:r>
              <a:rPr lang="en-US" sz="2400" dirty="0" err="1" smtClean="0">
                <a:latin typeface="Verdana"/>
                <a:cs typeface="Verdana"/>
              </a:rPr>
              <a:t>opgebouwd</a:t>
            </a:r>
            <a:r>
              <a:rPr lang="en-US" sz="2400" dirty="0" smtClean="0">
                <a:latin typeface="Verdana"/>
                <a:cs typeface="Verdana"/>
              </a:rPr>
              <a:t>?</a:t>
            </a:r>
            <a:endParaRPr lang="en-US" sz="2400" dirty="0">
              <a:latin typeface="Verdana"/>
              <a:cs typeface="Verdana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  <p:pic>
        <p:nvPicPr>
          <p:cNvPr id="4" name="Picture 4" descr="CE0072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876300"/>
            <a:ext cx="7620000" cy="5067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0" y="0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800" b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Supergeleidende</a:t>
            </a:r>
            <a:r>
              <a:rPr lang="en-US" sz="38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magneten</a:t>
            </a:r>
            <a:r>
              <a:rPr lang="en-US" sz="38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3913" y="5297488"/>
            <a:ext cx="8015287" cy="646112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nl-NL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Prijs per stuk (1232 magneten in totaal) : 340.000 euro</a:t>
            </a:r>
          </a:p>
          <a:p>
            <a:pPr>
              <a:defRPr/>
            </a:pPr>
            <a:r>
              <a:rPr lang="nl-NL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Gewicht per stuk : 35 ton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  <p:pic>
        <p:nvPicPr>
          <p:cNvPr id="386054" name="Picture 6" descr="0606036_01-A4-at-144-dp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5363" y="228600"/>
            <a:ext cx="7711332" cy="579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  <p:pic>
        <p:nvPicPr>
          <p:cNvPr id="384006" name="Picture 6" descr="0712013_01-A4-at-144-dp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533400"/>
            <a:ext cx="4029075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4008" name="Picture 8" descr="0710027_02-A4-at-144-dp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2525" y="533400"/>
            <a:ext cx="4029075" cy="537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  <p:pic>
        <p:nvPicPr>
          <p:cNvPr id="223242" name="Picture 10" descr="option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28600"/>
            <a:ext cx="7620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8852" name="Line 11"/>
          <p:cNvSpPr>
            <a:spLocks noChangeShapeType="1"/>
          </p:cNvSpPr>
          <p:nvPr/>
        </p:nvSpPr>
        <p:spPr bwMode="auto">
          <a:xfrm>
            <a:off x="3200400" y="3200400"/>
            <a:ext cx="0" cy="1905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5" name="Text Box 12"/>
          <p:cNvSpPr txBox="1">
            <a:spLocks noChangeArrowheads="1"/>
          </p:cNvSpPr>
          <p:nvPr/>
        </p:nvSpPr>
        <p:spPr bwMode="auto">
          <a:xfrm>
            <a:off x="1905000" y="3886200"/>
            <a:ext cx="1120775" cy="369888"/>
          </a:xfrm>
          <a:prstGeom prst="rect">
            <a:avLst/>
          </a:prstGeom>
          <a:solidFill>
            <a:srgbClr val="FF9999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nl-NL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~100m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  <p:grpSp>
        <p:nvGrpSpPr>
          <p:cNvPr id="80899" name="Group 3"/>
          <p:cNvGrpSpPr>
            <a:grpSpLocks/>
          </p:cNvGrpSpPr>
          <p:nvPr/>
        </p:nvGrpSpPr>
        <p:grpSpPr bwMode="auto">
          <a:xfrm>
            <a:off x="960438" y="304800"/>
            <a:ext cx="7650162" cy="5737225"/>
            <a:chOff x="717" y="530"/>
            <a:chExt cx="4819" cy="3614"/>
          </a:xfrm>
        </p:grpSpPr>
        <p:pic>
          <p:nvPicPr>
            <p:cNvPr id="80900" name="Picture 4" descr="40-cavern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7" y="530"/>
              <a:ext cx="4819" cy="3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901" name="Picture 5" descr="Crossnc_transp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20" y="1836"/>
              <a:ext cx="909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902" name="Text Box 6"/>
            <p:cNvSpPr txBox="1">
              <a:spLocks noChangeArrowheads="1"/>
            </p:cNvSpPr>
            <p:nvPr/>
          </p:nvSpPr>
          <p:spPr bwMode="auto">
            <a:xfrm>
              <a:off x="3522" y="701"/>
              <a:ext cx="574" cy="233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solidFill>
                    <a:srgbClr val="0000FF"/>
                  </a:solidFill>
                </a:rPr>
                <a:t>ATLAS</a:t>
              </a:r>
            </a:p>
          </p:txBody>
        </p:sp>
        <p:sp>
          <p:nvSpPr>
            <p:cNvPr id="80903" name="Line 7"/>
            <p:cNvSpPr>
              <a:spLocks noChangeShapeType="1"/>
            </p:cNvSpPr>
            <p:nvPr/>
          </p:nvSpPr>
          <p:spPr bwMode="auto">
            <a:xfrm flipH="1">
              <a:off x="3264" y="994"/>
              <a:ext cx="440" cy="5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04" name="Text Box 8"/>
            <p:cNvSpPr txBox="1">
              <a:spLocks noChangeArrowheads="1"/>
            </p:cNvSpPr>
            <p:nvPr/>
          </p:nvSpPr>
          <p:spPr bwMode="auto">
            <a:xfrm>
              <a:off x="1761" y="3005"/>
              <a:ext cx="439" cy="233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solidFill>
                    <a:srgbClr val="0000FF"/>
                  </a:solidFill>
                </a:rPr>
                <a:t>CMS</a:t>
              </a:r>
            </a:p>
          </p:txBody>
        </p:sp>
        <p:sp>
          <p:nvSpPr>
            <p:cNvPr id="80905" name="Line 9"/>
            <p:cNvSpPr>
              <a:spLocks noChangeShapeType="1"/>
            </p:cNvSpPr>
            <p:nvPr/>
          </p:nvSpPr>
          <p:spPr bwMode="auto">
            <a:xfrm flipV="1">
              <a:off x="2191" y="2507"/>
              <a:ext cx="565" cy="50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 descr="TKinstall2_72dp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6163" y="361950"/>
            <a:ext cx="6923087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Text Box 4"/>
          <p:cNvSpPr txBox="1">
            <a:spLocks noChangeArrowheads="1"/>
          </p:cNvSpPr>
          <p:nvPr/>
        </p:nvSpPr>
        <p:spPr bwMode="auto">
          <a:xfrm>
            <a:off x="4841875" y="381000"/>
            <a:ext cx="3159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000" b="1">
                <a:solidFill>
                  <a:schemeClr val="bg1"/>
                </a:solidFill>
              </a:rPr>
              <a:t>Tracker installed Dec ‘07</a:t>
            </a:r>
          </a:p>
        </p:txBody>
      </p:sp>
      <p:sp>
        <p:nvSpPr>
          <p:cNvPr id="82948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  <p:pic>
        <p:nvPicPr>
          <p:cNvPr id="82949" name="Picture 6" descr="Figure_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3275" y="152400"/>
            <a:ext cx="8077200" cy="577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Text Box 7"/>
          <p:cNvSpPr txBox="1">
            <a:spLocks noChangeArrowheads="1"/>
          </p:cNvSpPr>
          <p:nvPr/>
        </p:nvSpPr>
        <p:spPr bwMode="auto">
          <a:xfrm>
            <a:off x="5756275" y="228600"/>
            <a:ext cx="3159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000" b="1">
                <a:solidFill>
                  <a:schemeClr val="bg1"/>
                </a:solidFill>
              </a:rPr>
              <a:t>Tracker installed Dec ‘07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794385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0000FF"/>
                </a:solidFill>
              </a:rPr>
              <a:t>Uitlezen van de botsing met CMS</a:t>
            </a:r>
          </a:p>
        </p:txBody>
      </p:sp>
      <p:pic>
        <p:nvPicPr>
          <p:cNvPr id="3" name="Picture 2" descr="gen-2007-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77080"/>
            <a:ext cx="7010400" cy="4814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191000" y="5221069"/>
            <a:ext cx="4724400" cy="646331"/>
          </a:xfrm>
          <a:prstGeom prst="rect">
            <a:avLst/>
          </a:prstGeom>
          <a:solidFill>
            <a:srgbClr val="CCFFCC"/>
          </a:solidFill>
          <a:effectLst>
            <a:outerShdw blurRad="50800" dist="38100" dir="18900000" algn="tr">
              <a:srgbClr val="000000">
                <a:alpha val="43000"/>
              </a:srgbClr>
            </a:outerShdw>
            <a:softEdge rad="25400"/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Miljoenen uitleeskanalen moeten verbonden worden om een botsing te reconstrueren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143000" y="152400"/>
            <a:ext cx="5688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  <a:latin typeface="Verdana" pitchFamily="-65" charset="0"/>
              </a:rPr>
              <a:t>Eerste botsingen in december 2009</a:t>
            </a: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  <p:pic>
        <p:nvPicPr>
          <p:cNvPr id="87044" name="Picture 4" descr="collision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646113"/>
            <a:ext cx="7162800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3820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0000FF"/>
                </a:solidFill>
              </a:rPr>
              <a:t>Voorbereiden voor het onbekende…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 l="11702" t="17383" r="19548" b="12479"/>
          <a:stretch>
            <a:fillRect/>
          </a:stretch>
        </p:blipFill>
        <p:spPr bwMode="auto">
          <a:xfrm>
            <a:off x="1676400" y="990600"/>
            <a:ext cx="6419850" cy="4911681"/>
          </a:xfrm>
          <a:prstGeom prst="rect">
            <a:avLst/>
          </a:prstGeom>
          <a:ln>
            <a:noFill/>
          </a:ln>
          <a:effectLst>
            <a:softEdge rad="88900"/>
          </a:effectLst>
        </p:spPr>
      </p:pic>
      <p:sp>
        <p:nvSpPr>
          <p:cNvPr id="4" name="Rectangle 3"/>
          <p:cNvSpPr/>
          <p:nvPr/>
        </p:nvSpPr>
        <p:spPr>
          <a:xfrm>
            <a:off x="7162800" y="1066800"/>
            <a:ext cx="914400" cy="914400"/>
          </a:xfrm>
          <a:prstGeom prst="rect">
            <a:avLst/>
          </a:prstGeom>
          <a:solidFill>
            <a:srgbClr val="F9F8F4"/>
          </a:solidFill>
          <a:ln>
            <a:solidFill>
              <a:srgbClr val="F8F8F3"/>
            </a:solidFill>
          </a:ln>
          <a:effectLst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728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  <p:sp>
        <p:nvSpPr>
          <p:cNvPr id="163847" name="Text Box 7"/>
          <p:cNvSpPr txBox="1">
            <a:spLocks noChangeArrowheads="1"/>
          </p:cNvSpPr>
          <p:nvPr/>
        </p:nvSpPr>
        <p:spPr bwMode="auto">
          <a:xfrm>
            <a:off x="1600200" y="177800"/>
            <a:ext cx="67246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0000FF"/>
                </a:solidFill>
                <a:latin typeface="+mj-lt"/>
                <a:ea typeface="Arial" charset="0"/>
                <a:cs typeface="Arial" charset="0"/>
              </a:rPr>
              <a:t>Tijdreizen</a:t>
            </a:r>
            <a:r>
              <a:rPr lang="en-US" sz="3600" b="1" dirty="0">
                <a:solidFill>
                  <a:srgbClr val="0000FF"/>
                </a:solidFill>
                <a:latin typeface="+mj-lt"/>
                <a:ea typeface="Arial" charset="0"/>
                <a:cs typeface="Arial" charset="0"/>
              </a:rPr>
              <a:t> met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ea typeface="Arial" charset="0"/>
                <a:cs typeface="Arial" charset="0"/>
              </a:rPr>
              <a:t>deeltjesversnellers</a:t>
            </a:r>
            <a:endParaRPr lang="en-US" sz="3600" b="1" dirty="0">
              <a:solidFill>
                <a:srgbClr val="0000FF"/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100356" name="Text Box 8"/>
          <p:cNvSpPr txBox="1">
            <a:spLocks noChangeArrowheads="1"/>
          </p:cNvSpPr>
          <p:nvPr/>
        </p:nvSpPr>
        <p:spPr bwMode="auto">
          <a:xfrm>
            <a:off x="304800" y="1066800"/>
            <a:ext cx="1436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66CCFF"/>
                </a:solidFill>
                <a:latin typeface="Arial Narrow" pitchFamily="-65" charset="0"/>
              </a:rPr>
              <a:t>symmetrie</a:t>
            </a:r>
          </a:p>
        </p:txBody>
      </p:sp>
      <p:sp>
        <p:nvSpPr>
          <p:cNvPr id="100357" name="Text Box 9"/>
          <p:cNvSpPr txBox="1">
            <a:spLocks noChangeArrowheads="1"/>
          </p:cNvSpPr>
          <p:nvPr/>
        </p:nvSpPr>
        <p:spPr bwMode="auto">
          <a:xfrm>
            <a:off x="7772400" y="1066800"/>
            <a:ext cx="115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66CCFF"/>
                </a:solidFill>
                <a:latin typeface="Arial Narrow" pitchFamily="-65" charset="0"/>
              </a:rPr>
              <a:t>“chaos”</a:t>
            </a:r>
          </a:p>
        </p:txBody>
      </p:sp>
      <p:sp>
        <p:nvSpPr>
          <p:cNvPr id="100358" name="Line 10"/>
          <p:cNvSpPr>
            <a:spLocks noChangeShapeType="1"/>
          </p:cNvSpPr>
          <p:nvPr/>
        </p:nvSpPr>
        <p:spPr bwMode="auto">
          <a:xfrm>
            <a:off x="1676400" y="1295400"/>
            <a:ext cx="6019800" cy="0"/>
          </a:xfrm>
          <a:prstGeom prst="line">
            <a:avLst/>
          </a:prstGeom>
          <a:noFill/>
          <a:ln w="28575">
            <a:solidFill>
              <a:srgbClr val="66CC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51" name="Line 11"/>
          <p:cNvSpPr>
            <a:spLocks noChangeShapeType="1"/>
          </p:cNvSpPr>
          <p:nvPr/>
        </p:nvSpPr>
        <p:spPr bwMode="auto">
          <a:xfrm>
            <a:off x="3581400" y="4114800"/>
            <a:ext cx="228600" cy="2286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163852" name="Text Box 12"/>
          <p:cNvSpPr txBox="1">
            <a:spLocks noChangeArrowheads="1"/>
          </p:cNvSpPr>
          <p:nvPr/>
        </p:nvSpPr>
        <p:spPr bwMode="auto">
          <a:xfrm>
            <a:off x="3810000" y="4114800"/>
            <a:ext cx="1166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>
                <a:solidFill>
                  <a:srgbClr val="FF6600"/>
                </a:solidFill>
                <a:latin typeface="+mn-lt"/>
                <a:ea typeface="Arial" charset="0"/>
                <a:cs typeface="Arial" charset="0"/>
              </a:rPr>
              <a:t>vandaag</a:t>
            </a:r>
            <a:endParaRPr lang="en-US">
              <a:solidFill>
                <a:srgbClr val="FF0000"/>
              </a:solidFill>
              <a:latin typeface="+mn-lt"/>
              <a:ea typeface="Arial" charset="0"/>
              <a:cs typeface="Arial" charset="0"/>
            </a:endParaRPr>
          </a:p>
        </p:txBody>
      </p:sp>
      <p:pic>
        <p:nvPicPr>
          <p:cNvPr id="100361" name="Picture 13"/>
          <p:cNvPicPr>
            <a:picLocks noChangeAspect="1" noChangeArrowheads="1"/>
          </p:cNvPicPr>
          <p:nvPr/>
        </p:nvPicPr>
        <p:blipFill>
          <a:blip r:embed="rId3"/>
          <a:srcRect l="9143" t="30476" r="12001" b="48314"/>
          <a:stretch>
            <a:fillRect/>
          </a:stretch>
        </p:blipFill>
        <p:spPr bwMode="auto">
          <a:xfrm>
            <a:off x="228600" y="1524000"/>
            <a:ext cx="868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2" name="Picture 14"/>
          <p:cNvPicPr>
            <a:picLocks noChangeAspect="1" noChangeArrowheads="1"/>
          </p:cNvPicPr>
          <p:nvPr/>
        </p:nvPicPr>
        <p:blipFill>
          <a:blip r:embed="rId3"/>
          <a:srcRect l="9143" t="54453" r="12001" b="42857"/>
          <a:stretch>
            <a:fillRect/>
          </a:stretch>
        </p:blipFill>
        <p:spPr bwMode="auto">
          <a:xfrm>
            <a:off x="228600" y="3276600"/>
            <a:ext cx="86868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3" name="Line 15"/>
          <p:cNvSpPr>
            <a:spLocks noChangeShapeType="1"/>
          </p:cNvSpPr>
          <p:nvPr/>
        </p:nvSpPr>
        <p:spPr bwMode="auto">
          <a:xfrm>
            <a:off x="3581400" y="1447800"/>
            <a:ext cx="0" cy="26670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56" name="AutoShape 16"/>
          <p:cNvSpPr>
            <a:spLocks/>
          </p:cNvSpPr>
          <p:nvPr/>
        </p:nvSpPr>
        <p:spPr bwMode="auto">
          <a:xfrm rot="-5400000">
            <a:off x="1790700" y="2019300"/>
            <a:ext cx="228600" cy="3352800"/>
          </a:xfrm>
          <a:prstGeom prst="leftBrace">
            <a:avLst>
              <a:gd name="adj1" fmla="val 122222"/>
              <a:gd name="adj2" fmla="val 50213"/>
            </a:avLst>
          </a:prstGeom>
          <a:noFill/>
          <a:ln w="28575">
            <a:solidFill>
              <a:srgbClr val="CCFFCC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163857" name="Text Box 17"/>
          <p:cNvSpPr txBox="1">
            <a:spLocks noChangeArrowheads="1"/>
          </p:cNvSpPr>
          <p:nvPr/>
        </p:nvSpPr>
        <p:spPr bwMode="auto">
          <a:xfrm>
            <a:off x="304800" y="3886200"/>
            <a:ext cx="3200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Experimenteel te ontdekken met nieuwe experimenten :</a:t>
            </a:r>
          </a:p>
          <a:p>
            <a:pPr algn="ctr">
              <a:defRPr/>
            </a:pPr>
            <a:r>
              <a:rPr lang="en-US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deeltjesfysicus is eigenlijk</a:t>
            </a:r>
          </a:p>
          <a:p>
            <a:pPr algn="ctr">
              <a:defRPr/>
            </a:pPr>
            <a:r>
              <a:rPr lang="en-US">
                <a:solidFill>
                  <a:srgbClr val="FFCC99"/>
                </a:solidFill>
                <a:latin typeface="+mn-lt"/>
                <a:ea typeface="Arial" charset="0"/>
                <a:cs typeface="Arial" charset="0"/>
              </a:rPr>
              <a:t>een ontdekkingsreiziger in tijd en ruimte …</a:t>
            </a:r>
            <a:endParaRPr lang="en-US">
              <a:solidFill>
                <a:srgbClr val="CCFFCC"/>
              </a:solidFill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163858" name="Text Box 18"/>
          <p:cNvSpPr txBox="1">
            <a:spLocks noChangeArrowheads="1"/>
          </p:cNvSpPr>
          <p:nvPr/>
        </p:nvSpPr>
        <p:spPr bwMode="auto">
          <a:xfrm>
            <a:off x="5546725" y="3962400"/>
            <a:ext cx="3140075" cy="1862138"/>
          </a:xfrm>
          <a:prstGeom prst="rect">
            <a:avLst/>
          </a:prstGeom>
          <a:noFill/>
          <a:ln w="28575">
            <a:solidFill>
              <a:srgbClr val="FF9999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Eén</a:t>
            </a:r>
            <a:r>
              <a:rPr lang="en-US" dirty="0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theorie</a:t>
            </a:r>
            <a:r>
              <a:rPr lang="en-US" dirty="0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 die </a:t>
            </a:r>
            <a:r>
              <a:rPr lang="en-US" dirty="0" err="1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alles</a:t>
            </a:r>
            <a:endParaRPr lang="en-US" dirty="0">
              <a:solidFill>
                <a:srgbClr val="CCFFCC"/>
              </a:solidFill>
              <a:latin typeface="+mn-lt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dirty="0" err="1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beschrijft</a:t>
            </a:r>
            <a:r>
              <a:rPr lang="en-US" dirty="0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 tot ~200 </a:t>
            </a:r>
            <a:r>
              <a:rPr lang="en-US" dirty="0" err="1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GeV</a:t>
            </a:r>
            <a:r>
              <a:rPr lang="en-US" dirty="0">
                <a:solidFill>
                  <a:srgbClr val="CCFFCC"/>
                </a:solidFill>
                <a:latin typeface="+mn-lt"/>
                <a:ea typeface="Arial" charset="0"/>
                <a:cs typeface="Arial" charset="0"/>
              </a:rPr>
              <a:t> :</a:t>
            </a:r>
            <a:endParaRPr lang="en-US" dirty="0">
              <a:solidFill>
                <a:srgbClr val="FF0000"/>
              </a:solidFill>
              <a:latin typeface="+mn-lt"/>
              <a:ea typeface="Arial" charset="0"/>
              <a:cs typeface="Arial" charset="0"/>
            </a:endParaRPr>
          </a:p>
          <a:p>
            <a:pPr algn="ctr">
              <a:defRPr/>
            </a:pPr>
            <a:endParaRPr lang="en-US" dirty="0">
              <a:solidFill>
                <a:srgbClr val="FF0000"/>
              </a:solidFill>
              <a:latin typeface="+mn-lt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b="1" dirty="0">
                <a:solidFill>
                  <a:srgbClr val="FF6600"/>
                </a:solidFill>
                <a:latin typeface="+mn-lt"/>
                <a:ea typeface="Arial" charset="0"/>
                <a:cs typeface="Arial" charset="0"/>
              </a:rPr>
              <a:t>Het </a:t>
            </a:r>
            <a:r>
              <a:rPr lang="en-US" b="1" dirty="0" err="1">
                <a:solidFill>
                  <a:srgbClr val="FF6600"/>
                </a:solidFill>
                <a:latin typeface="+mn-lt"/>
                <a:ea typeface="Arial" charset="0"/>
                <a:cs typeface="Arial" charset="0"/>
              </a:rPr>
              <a:t>Standaard</a:t>
            </a:r>
            <a:r>
              <a:rPr lang="en-US" b="1" dirty="0">
                <a:solidFill>
                  <a:srgbClr val="FF6600"/>
                </a:solidFill>
                <a:latin typeface="+mn-lt"/>
                <a:ea typeface="Arial" charset="0"/>
                <a:cs typeface="Arial" charset="0"/>
              </a:rPr>
              <a:t> Model</a:t>
            </a:r>
          </a:p>
          <a:p>
            <a:pPr algn="ctr">
              <a:defRPr/>
            </a:pPr>
            <a:endParaRPr lang="en-US" b="1" dirty="0">
              <a:solidFill>
                <a:srgbClr val="FF6600"/>
              </a:solidFill>
              <a:latin typeface="+mn-lt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b="1" i="1" dirty="0" err="1">
                <a:solidFill>
                  <a:srgbClr val="FF99FF"/>
                </a:solidFill>
                <a:latin typeface="+mn-lt"/>
                <a:ea typeface="Arial" charset="0"/>
                <a:cs typeface="Arial" charset="0"/>
              </a:rPr>
              <a:t>maar</a:t>
            </a:r>
            <a:r>
              <a:rPr lang="en-US" b="1" i="1" dirty="0">
                <a:solidFill>
                  <a:srgbClr val="FF99FF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b="1" i="1" dirty="0" err="1">
                <a:solidFill>
                  <a:srgbClr val="FF99FF"/>
                </a:solidFill>
                <a:latin typeface="+mn-lt"/>
                <a:ea typeface="Arial" charset="0"/>
                <a:cs typeface="Arial" charset="0"/>
              </a:rPr>
              <a:t>verder</a:t>
            </a:r>
            <a:r>
              <a:rPr lang="en-US" b="1" i="1" dirty="0">
                <a:solidFill>
                  <a:srgbClr val="FF99FF"/>
                </a:solidFill>
                <a:latin typeface="+mn-lt"/>
                <a:ea typeface="Arial" charset="0"/>
                <a:cs typeface="Arial" charset="0"/>
              </a:rPr>
              <a:t> ???</a:t>
            </a:r>
            <a:endParaRPr lang="en-US" i="1" dirty="0">
              <a:solidFill>
                <a:srgbClr val="FF99FF"/>
              </a:solidFill>
              <a:latin typeface="+mn-lt"/>
              <a:ea typeface="Arial" charset="0"/>
              <a:cs typeface="Arial" charset="0"/>
            </a:endParaRPr>
          </a:p>
          <a:p>
            <a:pPr algn="ctr">
              <a:defRPr/>
            </a:pPr>
            <a:endParaRPr lang="en-US" sz="700" dirty="0">
              <a:solidFill>
                <a:srgbClr val="FF0000"/>
              </a:solidFill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100367" name="AutoShape 19"/>
          <p:cNvSpPr>
            <a:spLocks/>
          </p:cNvSpPr>
          <p:nvPr/>
        </p:nvSpPr>
        <p:spPr bwMode="auto">
          <a:xfrm rot="-5400000">
            <a:off x="5448300" y="1866900"/>
            <a:ext cx="228600" cy="3962400"/>
          </a:xfrm>
          <a:prstGeom prst="leftBrace">
            <a:avLst>
              <a:gd name="adj1" fmla="val 144444"/>
              <a:gd name="adj2" fmla="val 50213"/>
            </a:avLst>
          </a:prstGeom>
          <a:noFill/>
          <a:ln w="28575">
            <a:solidFill>
              <a:srgbClr val="FF999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68" name="AutoShape 20"/>
          <p:cNvSpPr>
            <a:spLocks noChangeArrowheads="1"/>
          </p:cNvSpPr>
          <p:nvPr/>
        </p:nvSpPr>
        <p:spPr bwMode="auto">
          <a:xfrm>
            <a:off x="2590800" y="2057400"/>
            <a:ext cx="1204913" cy="838200"/>
          </a:xfrm>
          <a:prstGeom prst="leftArrow">
            <a:avLst>
              <a:gd name="adj1" fmla="val 48102"/>
              <a:gd name="adj2" fmla="val 57573"/>
            </a:avLst>
          </a:prstGeom>
          <a:solidFill>
            <a:srgbClr val="FFB9FF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LHC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77900" y="228600"/>
            <a:ext cx="8089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We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beginnen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dus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van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niets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… de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geboorte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van het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Universum</a:t>
            </a:r>
            <a:endParaRPr lang="en-US" b="1" dirty="0">
              <a:solidFill>
                <a:srgbClr val="0000FF"/>
              </a:solidFill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33450" y="685800"/>
            <a:ext cx="7942263" cy="369888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>
                <a:latin typeface="+mn-lt"/>
                <a:ea typeface="Arial" charset="0"/>
                <a:cs typeface="Arial" charset="0"/>
              </a:rPr>
              <a:t>Theorie : Alles begon uit één enkel punt met oneindig veel energie</a:t>
            </a:r>
            <a:endParaRPr lang="en-US" sz="200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46125" y="1371600"/>
            <a:ext cx="3216275" cy="40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tijd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10</a:t>
            </a:r>
            <a:r>
              <a:rPr lang="en-US" sz="1700" baseline="300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-43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seconden</a:t>
            </a: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energie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10</a:t>
            </a:r>
            <a:r>
              <a:rPr lang="en-US" sz="1700" baseline="300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19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GeV</a:t>
            </a: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temperatuur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10</a:t>
            </a:r>
            <a:r>
              <a:rPr lang="en-US" sz="1700" baseline="300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32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K</a:t>
            </a:r>
          </a:p>
          <a:p>
            <a:pPr>
              <a:buFontTx/>
              <a:buChar char="•"/>
              <a:defRPr/>
            </a:pP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 marL="177800" indent="-177800">
              <a:buFontTx/>
              <a:buChar char="•"/>
              <a:defRPr/>
            </a:pP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alle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mogelijke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deeltjes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(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ook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diegene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die we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nog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niet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kennen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of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nog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niet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ontdekt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hebben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)</a:t>
            </a:r>
          </a:p>
          <a:p>
            <a:pPr marL="177800" indent="-177800">
              <a:buFontTx/>
              <a:buChar char="•"/>
              <a:defRPr/>
            </a:pP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 marL="177800" indent="-177800">
              <a:buFontTx/>
              <a:buChar char="•"/>
              <a:defRPr/>
            </a:pP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alle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krachten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en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deeltjes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hadden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dezelfde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eigenschappen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...</a:t>
            </a:r>
          </a:p>
          <a:p>
            <a:pPr>
              <a:buFontTx/>
              <a:buChar char="•"/>
              <a:defRPr/>
            </a:pP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Volledige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symmetrie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!!</a:t>
            </a:r>
          </a:p>
          <a:p>
            <a:pPr>
              <a:buFontTx/>
              <a:buChar char="•"/>
              <a:defRPr/>
            </a:pP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</p:txBody>
      </p:sp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2"/>
          <a:srcRect l="23428" t="21333" r="36571" b="26096"/>
          <a:stretch>
            <a:fillRect/>
          </a:stretch>
        </p:blipFill>
        <p:spPr bwMode="auto">
          <a:xfrm>
            <a:off x="3886200" y="1295400"/>
            <a:ext cx="4953000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8"/>
          <p:cNvPicPr>
            <a:picLocks noChangeAspect="1" noChangeArrowheads="1"/>
          </p:cNvPicPr>
          <p:nvPr/>
        </p:nvPicPr>
        <p:blipFill>
          <a:blip r:embed="rId3"/>
          <a:srcRect l="65625" t="36719" r="21249" b="57031"/>
          <a:stretch>
            <a:fillRect/>
          </a:stretch>
        </p:blipFill>
        <p:spPr bwMode="auto">
          <a:xfrm>
            <a:off x="1752600" y="5265738"/>
            <a:ext cx="1981200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88975" y="228600"/>
            <a:ext cx="8378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Een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korte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periode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van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inflatie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…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snelle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groei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van het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Universum</a:t>
            </a:r>
            <a:endParaRPr lang="en-US" b="1" dirty="0">
              <a:solidFill>
                <a:srgbClr val="0000FF"/>
              </a:solidFill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822325" y="1408113"/>
            <a:ext cx="2911475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tijd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10</a:t>
            </a:r>
            <a:r>
              <a:rPr lang="en-US" sz="1700" baseline="300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-35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seconden</a:t>
            </a: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energie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10</a:t>
            </a:r>
            <a:r>
              <a:rPr lang="en-US" sz="1700" baseline="300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16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GeV</a:t>
            </a: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temperatuur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10</a:t>
            </a:r>
            <a:r>
              <a:rPr lang="en-US" sz="1700" baseline="300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27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K</a:t>
            </a:r>
          </a:p>
          <a:p>
            <a:pPr>
              <a:buFontTx/>
              <a:buChar char="•"/>
              <a:defRPr/>
            </a:pP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 marL="177800" indent="-177800"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Het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ganse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Universum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had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een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grootte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van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ongeveer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10</a:t>
            </a:r>
            <a:r>
              <a:rPr lang="en-US" sz="1700" baseline="300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23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meter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na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deze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periode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.</a:t>
            </a:r>
          </a:p>
          <a:p>
            <a:pPr marL="177800" indent="-177800">
              <a:buFontTx/>
              <a:buChar char="•"/>
              <a:defRPr/>
            </a:pP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 marL="177800" indent="-177800"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Het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Universum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dat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we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vandaag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zien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had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toen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een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grootte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van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ongeveer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3 meter !!!</a:t>
            </a: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2"/>
          <a:srcRect l="18286" t="12190" r="20000" b="7048"/>
          <a:stretch>
            <a:fillRect/>
          </a:stretch>
        </p:blipFill>
        <p:spPr bwMode="auto">
          <a:xfrm>
            <a:off x="4038600" y="1443038"/>
            <a:ext cx="4800600" cy="471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Line 6"/>
          <p:cNvSpPr>
            <a:spLocks noChangeShapeType="1"/>
          </p:cNvSpPr>
          <p:nvPr/>
        </p:nvSpPr>
        <p:spPr bwMode="auto">
          <a:xfrm>
            <a:off x="533400" y="914400"/>
            <a:ext cx="8229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0" name="Line 7"/>
          <p:cNvSpPr>
            <a:spLocks noChangeShapeType="1"/>
          </p:cNvSpPr>
          <p:nvPr/>
        </p:nvSpPr>
        <p:spPr bwMode="auto">
          <a:xfrm>
            <a:off x="81534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7908925" y="925513"/>
            <a:ext cx="415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 Narrow" pitchFamily="-65" charset="0"/>
              </a:rPr>
              <a:t>nu</a:t>
            </a:r>
          </a:p>
        </p:txBody>
      </p:sp>
      <p:sp>
        <p:nvSpPr>
          <p:cNvPr id="21512" name="Line 9"/>
          <p:cNvSpPr>
            <a:spLocks noChangeShapeType="1"/>
          </p:cNvSpPr>
          <p:nvPr/>
        </p:nvSpPr>
        <p:spPr bwMode="auto">
          <a:xfrm>
            <a:off x="685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3" name="Text Box 10"/>
          <p:cNvSpPr txBox="1">
            <a:spLocks noChangeArrowheads="1"/>
          </p:cNvSpPr>
          <p:nvPr/>
        </p:nvSpPr>
        <p:spPr bwMode="auto">
          <a:xfrm>
            <a:off x="685800" y="609600"/>
            <a:ext cx="485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 Narrow" pitchFamily="-65" charset="0"/>
              </a:rPr>
              <a:t>Big</a:t>
            </a:r>
          </a:p>
        </p:txBody>
      </p:sp>
      <p:pic>
        <p:nvPicPr>
          <p:cNvPr id="21514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59" t="40231" r="41641" b="40230"/>
          <a:stretch>
            <a:fillRect/>
          </a:stretch>
        </p:blipFill>
        <p:spPr bwMode="auto">
          <a:xfrm>
            <a:off x="381000" y="685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Line 12"/>
          <p:cNvSpPr>
            <a:spLocks noChangeShapeType="1"/>
          </p:cNvSpPr>
          <p:nvPr/>
        </p:nvSpPr>
        <p:spPr bwMode="auto">
          <a:xfrm>
            <a:off x="1828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6" name="Text Box 13"/>
          <p:cNvSpPr txBox="1">
            <a:spLocks noChangeArrowheads="1"/>
          </p:cNvSpPr>
          <p:nvPr/>
        </p:nvSpPr>
        <p:spPr bwMode="auto">
          <a:xfrm>
            <a:off x="1524000" y="914400"/>
            <a:ext cx="731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</a:t>
            </a:r>
            <a:r>
              <a:rPr lang="en-US" b="1" baseline="30000">
                <a:solidFill>
                  <a:srgbClr val="FF0000"/>
                </a:solidFill>
                <a:latin typeface="Arial Narrow" pitchFamily="-65" charset="0"/>
              </a:rPr>
              <a:t>-35</a:t>
            </a:r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 s</a:t>
            </a:r>
          </a:p>
        </p:txBody>
      </p:sp>
      <p:sp>
        <p:nvSpPr>
          <p:cNvPr id="21517" name="Line 14"/>
          <p:cNvSpPr>
            <a:spLocks noChangeShapeType="1"/>
          </p:cNvSpPr>
          <p:nvPr/>
        </p:nvSpPr>
        <p:spPr bwMode="auto">
          <a:xfrm>
            <a:off x="28194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8" name="Text Box 15"/>
          <p:cNvSpPr txBox="1">
            <a:spLocks noChangeArrowheads="1"/>
          </p:cNvSpPr>
          <p:nvPr/>
        </p:nvSpPr>
        <p:spPr bwMode="auto">
          <a:xfrm>
            <a:off x="2514600" y="914400"/>
            <a:ext cx="731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</a:t>
            </a:r>
            <a:r>
              <a:rPr lang="en-US" b="1" baseline="30000">
                <a:solidFill>
                  <a:srgbClr val="FF0000"/>
                </a:solidFill>
                <a:latin typeface="Arial Narrow" pitchFamily="-65" charset="0"/>
              </a:rPr>
              <a:t>-10</a:t>
            </a:r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 s</a:t>
            </a:r>
          </a:p>
        </p:txBody>
      </p:sp>
      <p:sp>
        <p:nvSpPr>
          <p:cNvPr id="21519" name="Line 16"/>
          <p:cNvSpPr>
            <a:spLocks noChangeShapeType="1"/>
          </p:cNvSpPr>
          <p:nvPr/>
        </p:nvSpPr>
        <p:spPr bwMode="auto">
          <a:xfrm>
            <a:off x="3733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0" name="Text Box 17"/>
          <p:cNvSpPr txBox="1">
            <a:spLocks noChangeArrowheads="1"/>
          </p:cNvSpPr>
          <p:nvPr/>
        </p:nvSpPr>
        <p:spPr bwMode="auto">
          <a:xfrm>
            <a:off x="3429000" y="914400"/>
            <a:ext cx="661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</a:t>
            </a:r>
            <a:r>
              <a:rPr lang="en-US" b="1" baseline="30000">
                <a:solidFill>
                  <a:srgbClr val="FF0000"/>
                </a:solidFill>
                <a:latin typeface="Arial Narrow" pitchFamily="-65" charset="0"/>
              </a:rPr>
              <a:t>-4</a:t>
            </a:r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 s</a:t>
            </a:r>
          </a:p>
        </p:txBody>
      </p:sp>
      <p:sp>
        <p:nvSpPr>
          <p:cNvPr id="21521" name="Line 18"/>
          <p:cNvSpPr>
            <a:spLocks noChangeShapeType="1"/>
          </p:cNvSpPr>
          <p:nvPr/>
        </p:nvSpPr>
        <p:spPr bwMode="auto">
          <a:xfrm>
            <a:off x="46482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2" name="Text Box 19"/>
          <p:cNvSpPr txBox="1">
            <a:spLocks noChangeArrowheads="1"/>
          </p:cNvSpPr>
          <p:nvPr/>
        </p:nvSpPr>
        <p:spPr bwMode="auto">
          <a:xfrm>
            <a:off x="4343400" y="914400"/>
            <a:ext cx="6556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100 s</a:t>
            </a:r>
          </a:p>
        </p:txBody>
      </p:sp>
      <p:sp>
        <p:nvSpPr>
          <p:cNvPr id="21523" name="Line 20"/>
          <p:cNvSpPr>
            <a:spLocks noChangeShapeType="1"/>
          </p:cNvSpPr>
          <p:nvPr/>
        </p:nvSpPr>
        <p:spPr bwMode="auto">
          <a:xfrm>
            <a:off x="5638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4" name="Text Box 21"/>
          <p:cNvSpPr txBox="1">
            <a:spLocks noChangeArrowheads="1"/>
          </p:cNvSpPr>
          <p:nvPr/>
        </p:nvSpPr>
        <p:spPr bwMode="auto">
          <a:xfrm>
            <a:off x="5334000" y="914400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300000 jaar</a:t>
            </a:r>
          </a:p>
        </p:txBody>
      </p:sp>
      <p:sp>
        <p:nvSpPr>
          <p:cNvPr id="21525" name="Text Box 22"/>
          <p:cNvSpPr txBox="1">
            <a:spLocks noChangeArrowheads="1"/>
          </p:cNvSpPr>
          <p:nvPr/>
        </p:nvSpPr>
        <p:spPr bwMode="auto">
          <a:xfrm>
            <a:off x="685800" y="838200"/>
            <a:ext cx="671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 Narrow" pitchFamily="-65" charset="0"/>
              </a:rPr>
              <a:t>Bang</a:t>
            </a:r>
          </a:p>
        </p:txBody>
      </p:sp>
      <p:sp>
        <p:nvSpPr>
          <p:cNvPr id="21526" name="Oval 23"/>
          <p:cNvSpPr>
            <a:spLocks noChangeArrowheads="1"/>
          </p:cNvSpPr>
          <p:nvPr/>
        </p:nvSpPr>
        <p:spPr bwMode="auto">
          <a:xfrm>
            <a:off x="1752600" y="685800"/>
            <a:ext cx="76200" cy="1524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63588" y="228600"/>
            <a:ext cx="79994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Verdere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groei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van het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Universum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…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symmetrie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is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bijna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weg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!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746125" y="1635125"/>
            <a:ext cx="2911475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tijd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10</a:t>
            </a:r>
            <a:r>
              <a:rPr lang="en-US" sz="1700" baseline="300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-10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seconden</a:t>
            </a: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energie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10</a:t>
            </a:r>
            <a:r>
              <a:rPr lang="en-US" sz="1700" baseline="300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2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GeV</a:t>
            </a: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temperatuur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10</a:t>
            </a:r>
            <a:r>
              <a:rPr lang="en-US" sz="1700" baseline="300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15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K</a:t>
            </a:r>
          </a:p>
          <a:p>
            <a:pPr>
              <a:buFontTx/>
              <a:buChar char="•"/>
              <a:defRPr/>
            </a:pP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 marL="177800" indent="-177800">
              <a:buFontTx/>
              <a:buChar char="•"/>
              <a:defRPr/>
            </a:pP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Dit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is de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hoogste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energie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die we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vandaag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in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laboratoria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kunnen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bekomen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!!</a:t>
            </a: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2"/>
          <a:srcRect l="18286" t="10667" r="20000" b="8571"/>
          <a:stretch>
            <a:fillRect/>
          </a:stretch>
        </p:blipFill>
        <p:spPr bwMode="auto">
          <a:xfrm>
            <a:off x="4038600" y="1473200"/>
            <a:ext cx="46482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Line 6"/>
          <p:cNvSpPr>
            <a:spLocks noChangeShapeType="1"/>
          </p:cNvSpPr>
          <p:nvPr/>
        </p:nvSpPr>
        <p:spPr bwMode="auto">
          <a:xfrm>
            <a:off x="533400" y="914400"/>
            <a:ext cx="8229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4" name="Line 7"/>
          <p:cNvSpPr>
            <a:spLocks noChangeShapeType="1"/>
          </p:cNvSpPr>
          <p:nvPr/>
        </p:nvSpPr>
        <p:spPr bwMode="auto">
          <a:xfrm>
            <a:off x="81534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7908925" y="925513"/>
            <a:ext cx="415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 Narrow" pitchFamily="-65" charset="0"/>
              </a:rPr>
              <a:t>nu</a:t>
            </a:r>
          </a:p>
        </p:txBody>
      </p:sp>
      <p:sp>
        <p:nvSpPr>
          <p:cNvPr id="22536" name="Line 9"/>
          <p:cNvSpPr>
            <a:spLocks noChangeShapeType="1"/>
          </p:cNvSpPr>
          <p:nvPr/>
        </p:nvSpPr>
        <p:spPr bwMode="auto">
          <a:xfrm>
            <a:off x="685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7" name="Text Box 10"/>
          <p:cNvSpPr txBox="1">
            <a:spLocks noChangeArrowheads="1"/>
          </p:cNvSpPr>
          <p:nvPr/>
        </p:nvSpPr>
        <p:spPr bwMode="auto">
          <a:xfrm>
            <a:off x="685800" y="609600"/>
            <a:ext cx="485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 Narrow" pitchFamily="-65" charset="0"/>
              </a:rPr>
              <a:t>Big</a:t>
            </a:r>
          </a:p>
        </p:txBody>
      </p:sp>
      <p:pic>
        <p:nvPicPr>
          <p:cNvPr id="22538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59" t="40231" r="41641" b="40230"/>
          <a:stretch>
            <a:fillRect/>
          </a:stretch>
        </p:blipFill>
        <p:spPr bwMode="auto">
          <a:xfrm>
            <a:off x="381000" y="685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Line 12"/>
          <p:cNvSpPr>
            <a:spLocks noChangeShapeType="1"/>
          </p:cNvSpPr>
          <p:nvPr/>
        </p:nvSpPr>
        <p:spPr bwMode="auto">
          <a:xfrm>
            <a:off x="1828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0" name="Text Box 13"/>
          <p:cNvSpPr txBox="1">
            <a:spLocks noChangeArrowheads="1"/>
          </p:cNvSpPr>
          <p:nvPr/>
        </p:nvSpPr>
        <p:spPr bwMode="auto">
          <a:xfrm>
            <a:off x="1524000" y="914400"/>
            <a:ext cx="731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</a:t>
            </a:r>
            <a:r>
              <a:rPr lang="en-US" b="1" baseline="30000">
                <a:solidFill>
                  <a:srgbClr val="FF0000"/>
                </a:solidFill>
                <a:latin typeface="Arial Narrow" pitchFamily="-65" charset="0"/>
              </a:rPr>
              <a:t>-35</a:t>
            </a:r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 s</a:t>
            </a:r>
          </a:p>
        </p:txBody>
      </p:sp>
      <p:sp>
        <p:nvSpPr>
          <p:cNvPr id="22541" name="Line 14"/>
          <p:cNvSpPr>
            <a:spLocks noChangeShapeType="1"/>
          </p:cNvSpPr>
          <p:nvPr/>
        </p:nvSpPr>
        <p:spPr bwMode="auto">
          <a:xfrm>
            <a:off x="28194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2" name="Text Box 15"/>
          <p:cNvSpPr txBox="1">
            <a:spLocks noChangeArrowheads="1"/>
          </p:cNvSpPr>
          <p:nvPr/>
        </p:nvSpPr>
        <p:spPr bwMode="auto">
          <a:xfrm>
            <a:off x="2514600" y="914400"/>
            <a:ext cx="731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</a:t>
            </a:r>
            <a:r>
              <a:rPr lang="en-US" b="1" baseline="30000">
                <a:solidFill>
                  <a:srgbClr val="FF0000"/>
                </a:solidFill>
                <a:latin typeface="Arial Narrow" pitchFamily="-65" charset="0"/>
              </a:rPr>
              <a:t>-10</a:t>
            </a:r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 s</a:t>
            </a:r>
          </a:p>
        </p:txBody>
      </p:sp>
      <p:sp>
        <p:nvSpPr>
          <p:cNvPr id="22543" name="Line 16"/>
          <p:cNvSpPr>
            <a:spLocks noChangeShapeType="1"/>
          </p:cNvSpPr>
          <p:nvPr/>
        </p:nvSpPr>
        <p:spPr bwMode="auto">
          <a:xfrm>
            <a:off x="3733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4" name="Text Box 17"/>
          <p:cNvSpPr txBox="1">
            <a:spLocks noChangeArrowheads="1"/>
          </p:cNvSpPr>
          <p:nvPr/>
        </p:nvSpPr>
        <p:spPr bwMode="auto">
          <a:xfrm>
            <a:off x="3429000" y="914400"/>
            <a:ext cx="661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</a:t>
            </a:r>
            <a:r>
              <a:rPr lang="en-US" b="1" baseline="30000">
                <a:solidFill>
                  <a:srgbClr val="FF0000"/>
                </a:solidFill>
                <a:latin typeface="Arial Narrow" pitchFamily="-65" charset="0"/>
              </a:rPr>
              <a:t>-4</a:t>
            </a:r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 s</a:t>
            </a:r>
          </a:p>
        </p:txBody>
      </p:sp>
      <p:sp>
        <p:nvSpPr>
          <p:cNvPr id="22545" name="Line 18"/>
          <p:cNvSpPr>
            <a:spLocks noChangeShapeType="1"/>
          </p:cNvSpPr>
          <p:nvPr/>
        </p:nvSpPr>
        <p:spPr bwMode="auto">
          <a:xfrm>
            <a:off x="46482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6" name="Text Box 19"/>
          <p:cNvSpPr txBox="1">
            <a:spLocks noChangeArrowheads="1"/>
          </p:cNvSpPr>
          <p:nvPr/>
        </p:nvSpPr>
        <p:spPr bwMode="auto">
          <a:xfrm>
            <a:off x="4343400" y="914400"/>
            <a:ext cx="6556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100 s</a:t>
            </a:r>
          </a:p>
        </p:txBody>
      </p:sp>
      <p:sp>
        <p:nvSpPr>
          <p:cNvPr id="22547" name="Line 20"/>
          <p:cNvSpPr>
            <a:spLocks noChangeShapeType="1"/>
          </p:cNvSpPr>
          <p:nvPr/>
        </p:nvSpPr>
        <p:spPr bwMode="auto">
          <a:xfrm>
            <a:off x="5638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8" name="Text Box 21"/>
          <p:cNvSpPr txBox="1">
            <a:spLocks noChangeArrowheads="1"/>
          </p:cNvSpPr>
          <p:nvPr/>
        </p:nvSpPr>
        <p:spPr bwMode="auto">
          <a:xfrm>
            <a:off x="5334000" y="914400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300000 jaar</a:t>
            </a:r>
          </a:p>
        </p:txBody>
      </p:sp>
      <p:sp>
        <p:nvSpPr>
          <p:cNvPr id="22549" name="Text Box 22"/>
          <p:cNvSpPr txBox="1">
            <a:spLocks noChangeArrowheads="1"/>
          </p:cNvSpPr>
          <p:nvPr/>
        </p:nvSpPr>
        <p:spPr bwMode="auto">
          <a:xfrm>
            <a:off x="685800" y="838200"/>
            <a:ext cx="671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 Narrow" pitchFamily="-65" charset="0"/>
              </a:rPr>
              <a:t>Bang</a:t>
            </a:r>
          </a:p>
        </p:txBody>
      </p:sp>
      <p:sp>
        <p:nvSpPr>
          <p:cNvPr id="22550" name="Oval 23"/>
          <p:cNvSpPr>
            <a:spLocks noChangeArrowheads="1"/>
          </p:cNvSpPr>
          <p:nvPr/>
        </p:nvSpPr>
        <p:spPr bwMode="auto">
          <a:xfrm>
            <a:off x="2743200" y="685800"/>
            <a:ext cx="76200" cy="1524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5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90613" y="228600"/>
            <a:ext cx="7215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Wel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gekende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neutronen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en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protonen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worden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gevormd</a:t>
            </a:r>
            <a:endParaRPr lang="en-US" b="1" dirty="0">
              <a:solidFill>
                <a:srgbClr val="0000FF"/>
              </a:solidFill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746125" y="1543050"/>
            <a:ext cx="30638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tijd</a:t>
            </a:r>
            <a:r>
              <a:rPr lang="en-US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10</a:t>
            </a:r>
            <a:r>
              <a:rPr lang="en-US" baseline="300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-4</a:t>
            </a:r>
            <a:r>
              <a:rPr lang="en-US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seconden</a:t>
            </a:r>
            <a:endParaRPr lang="en-US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energie</a:t>
            </a:r>
            <a:r>
              <a:rPr lang="en-US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1 </a:t>
            </a:r>
            <a:r>
              <a:rPr lang="en-US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GeV</a:t>
            </a:r>
            <a:endParaRPr lang="en-US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temperatuur</a:t>
            </a:r>
            <a:r>
              <a:rPr lang="en-US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10</a:t>
            </a:r>
            <a:r>
              <a:rPr lang="en-US" baseline="300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13</a:t>
            </a:r>
            <a:r>
              <a:rPr lang="en-US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K</a:t>
            </a:r>
          </a:p>
          <a:p>
            <a:pPr>
              <a:buFontTx/>
              <a:buChar char="•"/>
              <a:defRPr/>
            </a:pPr>
            <a:endParaRPr lang="en-US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 marL="177800" indent="-177800">
              <a:buFontTx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Het </a:t>
            </a:r>
            <a:r>
              <a:rPr lang="en-US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Universum</a:t>
            </a:r>
            <a:r>
              <a:rPr lang="en-US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is even </a:t>
            </a:r>
            <a:r>
              <a:rPr lang="en-US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groot</a:t>
            </a:r>
            <a:r>
              <a:rPr lang="en-US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als</a:t>
            </a:r>
            <a:r>
              <a:rPr lang="en-US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het </a:t>
            </a:r>
            <a:r>
              <a:rPr lang="en-US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zonnestelsel</a:t>
            </a:r>
            <a:r>
              <a:rPr lang="en-US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dat</a:t>
            </a:r>
            <a:r>
              <a:rPr lang="en-US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we </a:t>
            </a:r>
            <a:r>
              <a:rPr lang="en-US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vandaag</a:t>
            </a:r>
            <a:r>
              <a:rPr lang="en-US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kennen</a:t>
            </a:r>
            <a:r>
              <a:rPr lang="en-US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!!</a:t>
            </a: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/>
          <a:srcRect l="18286" t="11429" r="20000" b="8571"/>
          <a:stretch>
            <a:fillRect/>
          </a:stretch>
        </p:blipFill>
        <p:spPr bwMode="auto">
          <a:xfrm>
            <a:off x="3962400" y="1524000"/>
            <a:ext cx="4724400" cy="459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Line 6"/>
          <p:cNvSpPr>
            <a:spLocks noChangeShapeType="1"/>
          </p:cNvSpPr>
          <p:nvPr/>
        </p:nvSpPr>
        <p:spPr bwMode="auto">
          <a:xfrm>
            <a:off x="533400" y="914400"/>
            <a:ext cx="8229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8" name="Line 7"/>
          <p:cNvSpPr>
            <a:spLocks noChangeShapeType="1"/>
          </p:cNvSpPr>
          <p:nvPr/>
        </p:nvSpPr>
        <p:spPr bwMode="auto">
          <a:xfrm>
            <a:off x="81534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7908925" y="925513"/>
            <a:ext cx="415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 Narrow" pitchFamily="-65" charset="0"/>
              </a:rPr>
              <a:t>nu</a:t>
            </a:r>
          </a:p>
        </p:txBody>
      </p:sp>
      <p:sp>
        <p:nvSpPr>
          <p:cNvPr id="23560" name="Line 9"/>
          <p:cNvSpPr>
            <a:spLocks noChangeShapeType="1"/>
          </p:cNvSpPr>
          <p:nvPr/>
        </p:nvSpPr>
        <p:spPr bwMode="auto">
          <a:xfrm>
            <a:off x="685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1" name="Text Box 10"/>
          <p:cNvSpPr txBox="1">
            <a:spLocks noChangeArrowheads="1"/>
          </p:cNvSpPr>
          <p:nvPr/>
        </p:nvSpPr>
        <p:spPr bwMode="auto">
          <a:xfrm>
            <a:off x="685800" y="609600"/>
            <a:ext cx="485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 Narrow" pitchFamily="-65" charset="0"/>
              </a:rPr>
              <a:t>Big</a:t>
            </a:r>
          </a:p>
        </p:txBody>
      </p:sp>
      <p:pic>
        <p:nvPicPr>
          <p:cNvPr id="23562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59" t="40231" r="41641" b="40230"/>
          <a:stretch>
            <a:fillRect/>
          </a:stretch>
        </p:blipFill>
        <p:spPr bwMode="auto">
          <a:xfrm>
            <a:off x="381000" y="685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Line 12"/>
          <p:cNvSpPr>
            <a:spLocks noChangeShapeType="1"/>
          </p:cNvSpPr>
          <p:nvPr/>
        </p:nvSpPr>
        <p:spPr bwMode="auto">
          <a:xfrm>
            <a:off x="1828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4" name="Text Box 13"/>
          <p:cNvSpPr txBox="1">
            <a:spLocks noChangeArrowheads="1"/>
          </p:cNvSpPr>
          <p:nvPr/>
        </p:nvSpPr>
        <p:spPr bwMode="auto">
          <a:xfrm>
            <a:off x="1524000" y="914400"/>
            <a:ext cx="731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</a:t>
            </a:r>
            <a:r>
              <a:rPr lang="en-US" b="1" baseline="30000">
                <a:solidFill>
                  <a:srgbClr val="FF0000"/>
                </a:solidFill>
                <a:latin typeface="Arial Narrow" pitchFamily="-65" charset="0"/>
              </a:rPr>
              <a:t>-35</a:t>
            </a:r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 s</a:t>
            </a:r>
          </a:p>
        </p:txBody>
      </p:sp>
      <p:sp>
        <p:nvSpPr>
          <p:cNvPr id="23565" name="Line 14"/>
          <p:cNvSpPr>
            <a:spLocks noChangeShapeType="1"/>
          </p:cNvSpPr>
          <p:nvPr/>
        </p:nvSpPr>
        <p:spPr bwMode="auto">
          <a:xfrm>
            <a:off x="28194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6" name="Text Box 15"/>
          <p:cNvSpPr txBox="1">
            <a:spLocks noChangeArrowheads="1"/>
          </p:cNvSpPr>
          <p:nvPr/>
        </p:nvSpPr>
        <p:spPr bwMode="auto">
          <a:xfrm>
            <a:off x="2514600" y="914400"/>
            <a:ext cx="731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</a:t>
            </a:r>
            <a:r>
              <a:rPr lang="en-US" b="1" baseline="30000">
                <a:solidFill>
                  <a:srgbClr val="FF0000"/>
                </a:solidFill>
                <a:latin typeface="Arial Narrow" pitchFamily="-65" charset="0"/>
              </a:rPr>
              <a:t>-10</a:t>
            </a:r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 s</a:t>
            </a:r>
          </a:p>
        </p:txBody>
      </p:sp>
      <p:sp>
        <p:nvSpPr>
          <p:cNvPr id="23567" name="Line 16"/>
          <p:cNvSpPr>
            <a:spLocks noChangeShapeType="1"/>
          </p:cNvSpPr>
          <p:nvPr/>
        </p:nvSpPr>
        <p:spPr bwMode="auto">
          <a:xfrm>
            <a:off x="3733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8" name="Text Box 17"/>
          <p:cNvSpPr txBox="1">
            <a:spLocks noChangeArrowheads="1"/>
          </p:cNvSpPr>
          <p:nvPr/>
        </p:nvSpPr>
        <p:spPr bwMode="auto">
          <a:xfrm>
            <a:off x="3429000" y="914400"/>
            <a:ext cx="661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</a:t>
            </a:r>
            <a:r>
              <a:rPr lang="en-US" b="1" baseline="30000">
                <a:solidFill>
                  <a:srgbClr val="FF0000"/>
                </a:solidFill>
                <a:latin typeface="Arial Narrow" pitchFamily="-65" charset="0"/>
              </a:rPr>
              <a:t>-4</a:t>
            </a:r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 s</a:t>
            </a:r>
          </a:p>
        </p:txBody>
      </p:sp>
      <p:sp>
        <p:nvSpPr>
          <p:cNvPr id="23569" name="Line 18"/>
          <p:cNvSpPr>
            <a:spLocks noChangeShapeType="1"/>
          </p:cNvSpPr>
          <p:nvPr/>
        </p:nvSpPr>
        <p:spPr bwMode="auto">
          <a:xfrm>
            <a:off x="46482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0" name="Text Box 19"/>
          <p:cNvSpPr txBox="1">
            <a:spLocks noChangeArrowheads="1"/>
          </p:cNvSpPr>
          <p:nvPr/>
        </p:nvSpPr>
        <p:spPr bwMode="auto">
          <a:xfrm>
            <a:off x="4343400" y="914400"/>
            <a:ext cx="6556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100 s</a:t>
            </a:r>
          </a:p>
        </p:txBody>
      </p:sp>
      <p:sp>
        <p:nvSpPr>
          <p:cNvPr id="23571" name="Line 20"/>
          <p:cNvSpPr>
            <a:spLocks noChangeShapeType="1"/>
          </p:cNvSpPr>
          <p:nvPr/>
        </p:nvSpPr>
        <p:spPr bwMode="auto">
          <a:xfrm>
            <a:off x="5638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2" name="Text Box 21"/>
          <p:cNvSpPr txBox="1">
            <a:spLocks noChangeArrowheads="1"/>
          </p:cNvSpPr>
          <p:nvPr/>
        </p:nvSpPr>
        <p:spPr bwMode="auto">
          <a:xfrm>
            <a:off x="5334000" y="914400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300000 jaar</a:t>
            </a:r>
          </a:p>
        </p:txBody>
      </p:sp>
      <p:sp>
        <p:nvSpPr>
          <p:cNvPr id="23573" name="Text Box 22"/>
          <p:cNvSpPr txBox="1">
            <a:spLocks noChangeArrowheads="1"/>
          </p:cNvSpPr>
          <p:nvPr/>
        </p:nvSpPr>
        <p:spPr bwMode="auto">
          <a:xfrm>
            <a:off x="685800" y="838200"/>
            <a:ext cx="671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 Narrow" pitchFamily="-65" charset="0"/>
              </a:rPr>
              <a:t>Bang</a:t>
            </a:r>
          </a:p>
        </p:txBody>
      </p:sp>
      <p:sp>
        <p:nvSpPr>
          <p:cNvPr id="23574" name="Oval 23"/>
          <p:cNvSpPr>
            <a:spLocks noChangeArrowheads="1"/>
          </p:cNvSpPr>
          <p:nvPr/>
        </p:nvSpPr>
        <p:spPr bwMode="auto">
          <a:xfrm>
            <a:off x="3657600" y="685800"/>
            <a:ext cx="76200" cy="1524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68338" y="228600"/>
            <a:ext cx="8399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Kernen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worden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gevormd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…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protonen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en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neutronen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combineren</a:t>
            </a:r>
            <a:endParaRPr lang="en-US" b="1" dirty="0">
              <a:solidFill>
                <a:srgbClr val="0000FF"/>
              </a:solidFill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685800" y="1422400"/>
            <a:ext cx="3216275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tijd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100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seconden</a:t>
            </a: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energie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10</a:t>
            </a:r>
            <a:r>
              <a:rPr lang="en-US" sz="1700" baseline="300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-4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GeV</a:t>
            </a: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temperatuur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10</a:t>
            </a:r>
            <a:r>
              <a:rPr lang="en-US" sz="1700" baseline="300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9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K</a:t>
            </a:r>
          </a:p>
          <a:p>
            <a:pPr>
              <a:buFontTx/>
              <a:buChar char="•"/>
              <a:defRPr/>
            </a:pP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 marL="177800" indent="-177800">
              <a:buFontTx/>
              <a:buChar char="•"/>
              <a:defRPr/>
            </a:pP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Bijvoorbeeld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Helium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kernen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worden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gevormd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.</a:t>
            </a:r>
          </a:p>
          <a:p>
            <a:pPr marL="177800" indent="-177800">
              <a:buFontTx/>
              <a:buChar char="•"/>
              <a:defRPr/>
            </a:pP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 marL="177800" indent="-177800">
              <a:buFontTx/>
              <a:buChar char="•"/>
              <a:defRPr/>
            </a:pP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Dezelfde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situatie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als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vandaag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in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sterren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2"/>
          <a:srcRect l="18286" t="12952" r="20001" b="6857"/>
          <a:stretch>
            <a:fillRect/>
          </a:stretch>
        </p:blipFill>
        <p:spPr bwMode="auto">
          <a:xfrm>
            <a:off x="3962400" y="1511300"/>
            <a:ext cx="4724400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Line 6"/>
          <p:cNvSpPr>
            <a:spLocks noChangeShapeType="1"/>
          </p:cNvSpPr>
          <p:nvPr/>
        </p:nvSpPr>
        <p:spPr bwMode="auto">
          <a:xfrm>
            <a:off x="533400" y="914400"/>
            <a:ext cx="8229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2" name="Line 7"/>
          <p:cNvSpPr>
            <a:spLocks noChangeShapeType="1"/>
          </p:cNvSpPr>
          <p:nvPr/>
        </p:nvSpPr>
        <p:spPr bwMode="auto">
          <a:xfrm>
            <a:off x="81534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7908925" y="925513"/>
            <a:ext cx="415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 Narrow" pitchFamily="-65" charset="0"/>
              </a:rPr>
              <a:t>nu</a:t>
            </a:r>
          </a:p>
        </p:txBody>
      </p:sp>
      <p:sp>
        <p:nvSpPr>
          <p:cNvPr id="24584" name="Line 9"/>
          <p:cNvSpPr>
            <a:spLocks noChangeShapeType="1"/>
          </p:cNvSpPr>
          <p:nvPr/>
        </p:nvSpPr>
        <p:spPr bwMode="auto">
          <a:xfrm>
            <a:off x="685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685800" y="609600"/>
            <a:ext cx="485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 Narrow" pitchFamily="-65" charset="0"/>
              </a:rPr>
              <a:t>Big</a:t>
            </a:r>
          </a:p>
        </p:txBody>
      </p:sp>
      <p:pic>
        <p:nvPicPr>
          <p:cNvPr id="24586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59" t="40231" r="41641" b="40230"/>
          <a:stretch>
            <a:fillRect/>
          </a:stretch>
        </p:blipFill>
        <p:spPr bwMode="auto">
          <a:xfrm>
            <a:off x="381000" y="685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7" name="Line 12"/>
          <p:cNvSpPr>
            <a:spLocks noChangeShapeType="1"/>
          </p:cNvSpPr>
          <p:nvPr/>
        </p:nvSpPr>
        <p:spPr bwMode="auto">
          <a:xfrm>
            <a:off x="1828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8" name="Text Box 13"/>
          <p:cNvSpPr txBox="1">
            <a:spLocks noChangeArrowheads="1"/>
          </p:cNvSpPr>
          <p:nvPr/>
        </p:nvSpPr>
        <p:spPr bwMode="auto">
          <a:xfrm>
            <a:off x="1524000" y="914400"/>
            <a:ext cx="731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</a:t>
            </a:r>
            <a:r>
              <a:rPr lang="en-US" b="1" baseline="30000">
                <a:solidFill>
                  <a:srgbClr val="FF0000"/>
                </a:solidFill>
                <a:latin typeface="Arial Narrow" pitchFamily="-65" charset="0"/>
              </a:rPr>
              <a:t>-35</a:t>
            </a:r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 s</a:t>
            </a:r>
          </a:p>
        </p:txBody>
      </p:sp>
      <p:sp>
        <p:nvSpPr>
          <p:cNvPr id="24589" name="Line 14"/>
          <p:cNvSpPr>
            <a:spLocks noChangeShapeType="1"/>
          </p:cNvSpPr>
          <p:nvPr/>
        </p:nvSpPr>
        <p:spPr bwMode="auto">
          <a:xfrm>
            <a:off x="28194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0" name="Text Box 15"/>
          <p:cNvSpPr txBox="1">
            <a:spLocks noChangeArrowheads="1"/>
          </p:cNvSpPr>
          <p:nvPr/>
        </p:nvSpPr>
        <p:spPr bwMode="auto">
          <a:xfrm>
            <a:off x="2514600" y="914400"/>
            <a:ext cx="731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</a:t>
            </a:r>
            <a:r>
              <a:rPr lang="en-US" b="1" baseline="30000">
                <a:solidFill>
                  <a:srgbClr val="FF0000"/>
                </a:solidFill>
                <a:latin typeface="Arial Narrow" pitchFamily="-65" charset="0"/>
              </a:rPr>
              <a:t>-10</a:t>
            </a:r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 s</a:t>
            </a:r>
          </a:p>
        </p:txBody>
      </p:sp>
      <p:sp>
        <p:nvSpPr>
          <p:cNvPr id="24591" name="Line 16"/>
          <p:cNvSpPr>
            <a:spLocks noChangeShapeType="1"/>
          </p:cNvSpPr>
          <p:nvPr/>
        </p:nvSpPr>
        <p:spPr bwMode="auto">
          <a:xfrm>
            <a:off x="3733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2" name="Text Box 17"/>
          <p:cNvSpPr txBox="1">
            <a:spLocks noChangeArrowheads="1"/>
          </p:cNvSpPr>
          <p:nvPr/>
        </p:nvSpPr>
        <p:spPr bwMode="auto">
          <a:xfrm>
            <a:off x="3429000" y="914400"/>
            <a:ext cx="661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</a:t>
            </a:r>
            <a:r>
              <a:rPr lang="en-US" b="1" baseline="30000">
                <a:solidFill>
                  <a:srgbClr val="FF0000"/>
                </a:solidFill>
                <a:latin typeface="Arial Narrow" pitchFamily="-65" charset="0"/>
              </a:rPr>
              <a:t>-4</a:t>
            </a:r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 s</a:t>
            </a:r>
          </a:p>
        </p:txBody>
      </p:sp>
      <p:sp>
        <p:nvSpPr>
          <p:cNvPr id="24593" name="Line 18"/>
          <p:cNvSpPr>
            <a:spLocks noChangeShapeType="1"/>
          </p:cNvSpPr>
          <p:nvPr/>
        </p:nvSpPr>
        <p:spPr bwMode="auto">
          <a:xfrm>
            <a:off x="46482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4" name="Text Box 19"/>
          <p:cNvSpPr txBox="1">
            <a:spLocks noChangeArrowheads="1"/>
          </p:cNvSpPr>
          <p:nvPr/>
        </p:nvSpPr>
        <p:spPr bwMode="auto">
          <a:xfrm>
            <a:off x="4343400" y="914400"/>
            <a:ext cx="6556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100 s</a:t>
            </a:r>
          </a:p>
        </p:txBody>
      </p:sp>
      <p:sp>
        <p:nvSpPr>
          <p:cNvPr id="24595" name="Line 20"/>
          <p:cNvSpPr>
            <a:spLocks noChangeShapeType="1"/>
          </p:cNvSpPr>
          <p:nvPr/>
        </p:nvSpPr>
        <p:spPr bwMode="auto">
          <a:xfrm>
            <a:off x="5638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6" name="Text Box 21"/>
          <p:cNvSpPr txBox="1">
            <a:spLocks noChangeArrowheads="1"/>
          </p:cNvSpPr>
          <p:nvPr/>
        </p:nvSpPr>
        <p:spPr bwMode="auto">
          <a:xfrm>
            <a:off x="5334000" y="914400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300000 jaar</a:t>
            </a:r>
          </a:p>
        </p:txBody>
      </p:sp>
      <p:sp>
        <p:nvSpPr>
          <p:cNvPr id="24597" name="Text Box 22"/>
          <p:cNvSpPr txBox="1">
            <a:spLocks noChangeArrowheads="1"/>
          </p:cNvSpPr>
          <p:nvPr/>
        </p:nvSpPr>
        <p:spPr bwMode="auto">
          <a:xfrm>
            <a:off x="685800" y="838200"/>
            <a:ext cx="671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 Narrow" pitchFamily="-65" charset="0"/>
              </a:rPr>
              <a:t>Bang</a:t>
            </a:r>
          </a:p>
        </p:txBody>
      </p:sp>
      <p:sp>
        <p:nvSpPr>
          <p:cNvPr id="24598" name="Oval 23"/>
          <p:cNvSpPr>
            <a:spLocks noChangeArrowheads="1"/>
          </p:cNvSpPr>
          <p:nvPr/>
        </p:nvSpPr>
        <p:spPr bwMode="auto">
          <a:xfrm>
            <a:off x="4572000" y="685800"/>
            <a:ext cx="76200" cy="1524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8797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Lichtste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atomen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worden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gevormd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…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Universum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wordt</a:t>
            </a:r>
            <a:r>
              <a:rPr lang="en-US" b="1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n-lt"/>
                <a:ea typeface="Arial" charset="0"/>
                <a:cs typeface="Arial" charset="0"/>
              </a:rPr>
              <a:t>transparant</a:t>
            </a:r>
            <a:endParaRPr lang="en-US" b="1" dirty="0">
              <a:solidFill>
                <a:srgbClr val="0000FF"/>
              </a:solidFill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669925" y="1408113"/>
            <a:ext cx="3063875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tijd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300000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jaar</a:t>
            </a: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energie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10</a:t>
            </a:r>
            <a:r>
              <a:rPr lang="en-US" sz="1700" baseline="300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-9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GeV</a:t>
            </a: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temperatuur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10</a:t>
            </a:r>
            <a:r>
              <a:rPr lang="en-US" sz="1700" baseline="300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4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K</a:t>
            </a:r>
          </a:p>
          <a:p>
            <a:pPr>
              <a:buFontTx/>
              <a:buChar char="•"/>
              <a:defRPr/>
            </a:pP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 marL="177800" indent="-177800">
              <a:buFontTx/>
              <a:buChar char="•"/>
              <a:defRPr/>
            </a:pP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Licht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kan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zich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vrij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door het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Universum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propageren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zonder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te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botsen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met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atomen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. </a:t>
            </a:r>
          </a:p>
          <a:p>
            <a:pPr marL="177800" indent="-177800">
              <a:buFontTx/>
              <a:buChar char="•"/>
              <a:defRPr/>
            </a:pPr>
            <a:endParaRPr lang="en-US" sz="1700" dirty="0">
              <a:solidFill>
                <a:schemeClr val="bg1"/>
              </a:solidFill>
              <a:latin typeface="Verdana" charset="0"/>
              <a:ea typeface="Arial" charset="0"/>
              <a:cs typeface="Arial" charset="0"/>
            </a:endParaRPr>
          </a:p>
          <a:p>
            <a:pPr marL="177800" indent="-177800">
              <a:buFontTx/>
              <a:buChar char="•"/>
              <a:defRPr/>
            </a:pP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Sterrenkundige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theoriën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kunnen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vanaf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hier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toegepast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worden</a:t>
            </a:r>
            <a:r>
              <a:rPr lang="en-US" sz="1700" dirty="0">
                <a:solidFill>
                  <a:schemeClr val="bg1"/>
                </a:solidFill>
                <a:latin typeface="Verdana" charset="0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2"/>
          <a:srcRect l="18286" t="11429" r="20000" b="7809"/>
          <a:stretch>
            <a:fillRect/>
          </a:stretch>
        </p:blipFill>
        <p:spPr bwMode="auto">
          <a:xfrm>
            <a:off x="3975100" y="1473200"/>
            <a:ext cx="4787900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6"/>
          <p:cNvSpPr>
            <a:spLocks noChangeShapeType="1"/>
          </p:cNvSpPr>
          <p:nvPr/>
        </p:nvSpPr>
        <p:spPr bwMode="auto">
          <a:xfrm>
            <a:off x="533400" y="914400"/>
            <a:ext cx="8229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6" name="Line 7"/>
          <p:cNvSpPr>
            <a:spLocks noChangeShapeType="1"/>
          </p:cNvSpPr>
          <p:nvPr/>
        </p:nvSpPr>
        <p:spPr bwMode="auto">
          <a:xfrm>
            <a:off x="81534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7908925" y="925513"/>
            <a:ext cx="415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 Narrow" pitchFamily="-65" charset="0"/>
              </a:rPr>
              <a:t>nu</a:t>
            </a:r>
          </a:p>
        </p:txBody>
      </p:sp>
      <p:sp>
        <p:nvSpPr>
          <p:cNvPr id="25608" name="Line 9"/>
          <p:cNvSpPr>
            <a:spLocks noChangeShapeType="1"/>
          </p:cNvSpPr>
          <p:nvPr/>
        </p:nvSpPr>
        <p:spPr bwMode="auto">
          <a:xfrm>
            <a:off x="685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9" name="Text Box 10"/>
          <p:cNvSpPr txBox="1">
            <a:spLocks noChangeArrowheads="1"/>
          </p:cNvSpPr>
          <p:nvPr/>
        </p:nvSpPr>
        <p:spPr bwMode="auto">
          <a:xfrm>
            <a:off x="685800" y="609600"/>
            <a:ext cx="485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 Narrow" pitchFamily="-65" charset="0"/>
              </a:rPr>
              <a:t>Big</a:t>
            </a:r>
          </a:p>
        </p:txBody>
      </p:sp>
      <p:pic>
        <p:nvPicPr>
          <p:cNvPr id="25610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59" t="40231" r="41641" b="40230"/>
          <a:stretch>
            <a:fillRect/>
          </a:stretch>
        </p:blipFill>
        <p:spPr bwMode="auto">
          <a:xfrm>
            <a:off x="381000" y="685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1" name="Line 12"/>
          <p:cNvSpPr>
            <a:spLocks noChangeShapeType="1"/>
          </p:cNvSpPr>
          <p:nvPr/>
        </p:nvSpPr>
        <p:spPr bwMode="auto">
          <a:xfrm>
            <a:off x="1828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2" name="Text Box 13"/>
          <p:cNvSpPr txBox="1">
            <a:spLocks noChangeArrowheads="1"/>
          </p:cNvSpPr>
          <p:nvPr/>
        </p:nvSpPr>
        <p:spPr bwMode="auto">
          <a:xfrm>
            <a:off x="1524000" y="914400"/>
            <a:ext cx="731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</a:t>
            </a:r>
            <a:r>
              <a:rPr lang="en-US" b="1" baseline="30000">
                <a:solidFill>
                  <a:srgbClr val="FF0000"/>
                </a:solidFill>
                <a:latin typeface="Arial Narrow" pitchFamily="-65" charset="0"/>
              </a:rPr>
              <a:t>-35</a:t>
            </a:r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 s</a:t>
            </a:r>
          </a:p>
        </p:txBody>
      </p:sp>
      <p:sp>
        <p:nvSpPr>
          <p:cNvPr id="25613" name="Line 14"/>
          <p:cNvSpPr>
            <a:spLocks noChangeShapeType="1"/>
          </p:cNvSpPr>
          <p:nvPr/>
        </p:nvSpPr>
        <p:spPr bwMode="auto">
          <a:xfrm>
            <a:off x="28194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4" name="Text Box 15"/>
          <p:cNvSpPr txBox="1">
            <a:spLocks noChangeArrowheads="1"/>
          </p:cNvSpPr>
          <p:nvPr/>
        </p:nvSpPr>
        <p:spPr bwMode="auto">
          <a:xfrm>
            <a:off x="2514600" y="914400"/>
            <a:ext cx="731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</a:t>
            </a:r>
            <a:r>
              <a:rPr lang="en-US" b="1" baseline="30000">
                <a:solidFill>
                  <a:srgbClr val="FF0000"/>
                </a:solidFill>
                <a:latin typeface="Arial Narrow" pitchFamily="-65" charset="0"/>
              </a:rPr>
              <a:t>-10</a:t>
            </a:r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 s</a:t>
            </a:r>
          </a:p>
        </p:txBody>
      </p:sp>
      <p:sp>
        <p:nvSpPr>
          <p:cNvPr id="25615" name="Line 16"/>
          <p:cNvSpPr>
            <a:spLocks noChangeShapeType="1"/>
          </p:cNvSpPr>
          <p:nvPr/>
        </p:nvSpPr>
        <p:spPr bwMode="auto">
          <a:xfrm>
            <a:off x="3733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6" name="Text Box 17"/>
          <p:cNvSpPr txBox="1">
            <a:spLocks noChangeArrowheads="1"/>
          </p:cNvSpPr>
          <p:nvPr/>
        </p:nvSpPr>
        <p:spPr bwMode="auto">
          <a:xfrm>
            <a:off x="3429000" y="914400"/>
            <a:ext cx="661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</a:t>
            </a:r>
            <a:r>
              <a:rPr lang="en-US" b="1" baseline="30000">
                <a:solidFill>
                  <a:srgbClr val="FF0000"/>
                </a:solidFill>
                <a:latin typeface="Arial Narrow" pitchFamily="-65" charset="0"/>
              </a:rPr>
              <a:t>-4</a:t>
            </a:r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 s</a:t>
            </a:r>
          </a:p>
        </p:txBody>
      </p:sp>
      <p:sp>
        <p:nvSpPr>
          <p:cNvPr id="25617" name="Line 18"/>
          <p:cNvSpPr>
            <a:spLocks noChangeShapeType="1"/>
          </p:cNvSpPr>
          <p:nvPr/>
        </p:nvSpPr>
        <p:spPr bwMode="auto">
          <a:xfrm>
            <a:off x="46482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8" name="Text Box 19"/>
          <p:cNvSpPr txBox="1">
            <a:spLocks noChangeArrowheads="1"/>
          </p:cNvSpPr>
          <p:nvPr/>
        </p:nvSpPr>
        <p:spPr bwMode="auto">
          <a:xfrm>
            <a:off x="4343400" y="914400"/>
            <a:ext cx="6556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100 s</a:t>
            </a:r>
          </a:p>
        </p:txBody>
      </p:sp>
      <p:sp>
        <p:nvSpPr>
          <p:cNvPr id="25619" name="Line 20"/>
          <p:cNvSpPr>
            <a:spLocks noChangeShapeType="1"/>
          </p:cNvSpPr>
          <p:nvPr/>
        </p:nvSpPr>
        <p:spPr bwMode="auto">
          <a:xfrm>
            <a:off x="5638800" y="838200"/>
            <a:ext cx="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20" name="Text Box 21"/>
          <p:cNvSpPr txBox="1">
            <a:spLocks noChangeArrowheads="1"/>
          </p:cNvSpPr>
          <p:nvPr/>
        </p:nvSpPr>
        <p:spPr bwMode="auto">
          <a:xfrm>
            <a:off x="5334000" y="914400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pitchFamily="-65" charset="0"/>
              </a:rPr>
              <a:t>300000 jaar</a:t>
            </a:r>
          </a:p>
        </p:txBody>
      </p:sp>
      <p:sp>
        <p:nvSpPr>
          <p:cNvPr id="25621" name="Text Box 22"/>
          <p:cNvSpPr txBox="1">
            <a:spLocks noChangeArrowheads="1"/>
          </p:cNvSpPr>
          <p:nvPr/>
        </p:nvSpPr>
        <p:spPr bwMode="auto">
          <a:xfrm>
            <a:off x="685800" y="838200"/>
            <a:ext cx="671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 Narrow" pitchFamily="-65" charset="0"/>
              </a:rPr>
              <a:t>Bang</a:t>
            </a:r>
          </a:p>
        </p:txBody>
      </p:sp>
      <p:sp>
        <p:nvSpPr>
          <p:cNvPr id="25622" name="Oval 23"/>
          <p:cNvSpPr>
            <a:spLocks noChangeArrowheads="1"/>
          </p:cNvSpPr>
          <p:nvPr/>
        </p:nvSpPr>
        <p:spPr bwMode="auto">
          <a:xfrm>
            <a:off x="5562600" y="685800"/>
            <a:ext cx="76200" cy="1524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2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6">
      <a:dk1>
        <a:srgbClr val="000000"/>
      </a:dk1>
      <a:lt1>
        <a:srgbClr val="FFFFFF"/>
      </a:lt1>
      <a:dk2>
        <a:srgbClr val="1A3139"/>
      </a:dk2>
      <a:lt2>
        <a:srgbClr val="808080"/>
      </a:lt2>
      <a:accent1>
        <a:srgbClr val="57B6E2"/>
      </a:accent1>
      <a:accent2>
        <a:srgbClr val="0D5E77"/>
      </a:accent2>
      <a:accent3>
        <a:srgbClr val="FFFFFF"/>
      </a:accent3>
      <a:accent4>
        <a:srgbClr val="000000"/>
      </a:accent4>
      <a:accent5>
        <a:srgbClr val="B4D7EE"/>
      </a:accent5>
      <a:accent6>
        <a:srgbClr val="0B546B"/>
      </a:accent6>
      <a:hlink>
        <a:srgbClr val="A6875B"/>
      </a:hlink>
      <a:folHlink>
        <a:srgbClr val="96035B"/>
      </a:folHlink>
    </a:clrScheme>
    <a:fontScheme name="Default Design">
      <a:majorFont>
        <a:latin typeface="Garamond"/>
        <a:ea typeface="Arial"/>
        <a:cs typeface="Arial"/>
      </a:majorFont>
      <a:minorFont>
        <a:latin typeface="Verdan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1A3139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1A3139"/>
        </a:dk2>
        <a:lt2>
          <a:srgbClr val="808080"/>
        </a:lt2>
        <a:accent1>
          <a:srgbClr val="BBE0E3"/>
        </a:accent1>
        <a:accent2>
          <a:srgbClr val="0D5E77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B546B"/>
        </a:accent6>
        <a:hlink>
          <a:srgbClr val="009999"/>
        </a:hlink>
        <a:folHlink>
          <a:srgbClr val="99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1A3139"/>
        </a:dk2>
        <a:lt2>
          <a:srgbClr val="808080"/>
        </a:lt2>
        <a:accent1>
          <a:srgbClr val="57B6E2"/>
        </a:accent1>
        <a:accent2>
          <a:srgbClr val="0D5E77"/>
        </a:accent2>
        <a:accent3>
          <a:srgbClr val="FFFFFF"/>
        </a:accent3>
        <a:accent4>
          <a:srgbClr val="000000"/>
        </a:accent4>
        <a:accent5>
          <a:srgbClr val="B4D7EE"/>
        </a:accent5>
        <a:accent6>
          <a:srgbClr val="0B546B"/>
        </a:accent6>
        <a:hlink>
          <a:srgbClr val="009999"/>
        </a:hlink>
        <a:folHlink>
          <a:srgbClr val="9603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1A3139"/>
        </a:dk2>
        <a:lt2>
          <a:srgbClr val="808080"/>
        </a:lt2>
        <a:accent1>
          <a:srgbClr val="57B6E2"/>
        </a:accent1>
        <a:accent2>
          <a:srgbClr val="0D5E77"/>
        </a:accent2>
        <a:accent3>
          <a:srgbClr val="FFFFFF"/>
        </a:accent3>
        <a:accent4>
          <a:srgbClr val="000000"/>
        </a:accent4>
        <a:accent5>
          <a:srgbClr val="B4D7EE"/>
        </a:accent5>
        <a:accent6>
          <a:srgbClr val="0B546B"/>
        </a:accent6>
        <a:hlink>
          <a:srgbClr val="A6875B"/>
        </a:hlink>
        <a:folHlink>
          <a:srgbClr val="96035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6">
      <a:dk1>
        <a:srgbClr val="000000"/>
      </a:dk1>
      <a:lt1>
        <a:srgbClr val="FFFFFF"/>
      </a:lt1>
      <a:dk2>
        <a:srgbClr val="1A3139"/>
      </a:dk2>
      <a:lt2>
        <a:srgbClr val="808080"/>
      </a:lt2>
      <a:accent1>
        <a:srgbClr val="57B6E2"/>
      </a:accent1>
      <a:accent2>
        <a:srgbClr val="0D5E77"/>
      </a:accent2>
      <a:accent3>
        <a:srgbClr val="FFFFFF"/>
      </a:accent3>
      <a:accent4>
        <a:srgbClr val="000000"/>
      </a:accent4>
      <a:accent5>
        <a:srgbClr val="B4D7EE"/>
      </a:accent5>
      <a:accent6>
        <a:srgbClr val="0B546B"/>
      </a:accent6>
      <a:hlink>
        <a:srgbClr val="A6875B"/>
      </a:hlink>
      <a:folHlink>
        <a:srgbClr val="96035B"/>
      </a:folHlink>
    </a:clrScheme>
    <a:fontScheme name="Default Design">
      <a:majorFont>
        <a:latin typeface="Garamond"/>
        <a:ea typeface="Arial"/>
        <a:cs typeface="Arial"/>
      </a:majorFont>
      <a:minorFont>
        <a:latin typeface="Verdan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1A3139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1A3139"/>
        </a:dk2>
        <a:lt2>
          <a:srgbClr val="808080"/>
        </a:lt2>
        <a:accent1>
          <a:srgbClr val="BBE0E3"/>
        </a:accent1>
        <a:accent2>
          <a:srgbClr val="0D5E77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B546B"/>
        </a:accent6>
        <a:hlink>
          <a:srgbClr val="009999"/>
        </a:hlink>
        <a:folHlink>
          <a:srgbClr val="99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1A3139"/>
        </a:dk2>
        <a:lt2>
          <a:srgbClr val="808080"/>
        </a:lt2>
        <a:accent1>
          <a:srgbClr val="57B6E2"/>
        </a:accent1>
        <a:accent2>
          <a:srgbClr val="0D5E77"/>
        </a:accent2>
        <a:accent3>
          <a:srgbClr val="FFFFFF"/>
        </a:accent3>
        <a:accent4>
          <a:srgbClr val="000000"/>
        </a:accent4>
        <a:accent5>
          <a:srgbClr val="B4D7EE"/>
        </a:accent5>
        <a:accent6>
          <a:srgbClr val="0B546B"/>
        </a:accent6>
        <a:hlink>
          <a:srgbClr val="009999"/>
        </a:hlink>
        <a:folHlink>
          <a:srgbClr val="9603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1A3139"/>
        </a:dk2>
        <a:lt2>
          <a:srgbClr val="808080"/>
        </a:lt2>
        <a:accent1>
          <a:srgbClr val="57B6E2"/>
        </a:accent1>
        <a:accent2>
          <a:srgbClr val="0D5E77"/>
        </a:accent2>
        <a:accent3>
          <a:srgbClr val="FFFFFF"/>
        </a:accent3>
        <a:accent4>
          <a:srgbClr val="000000"/>
        </a:accent4>
        <a:accent5>
          <a:srgbClr val="B4D7EE"/>
        </a:accent5>
        <a:accent6>
          <a:srgbClr val="0B546B"/>
        </a:accent6>
        <a:hlink>
          <a:srgbClr val="A6875B"/>
        </a:hlink>
        <a:folHlink>
          <a:srgbClr val="96035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2499</TotalTime>
  <Words>978</Words>
  <Application>Microsoft Macintosh PowerPoint</Application>
  <PresentationFormat>On-screen Show (4:3)</PresentationFormat>
  <Paragraphs>275</Paragraphs>
  <Slides>39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Van de Big Bang tot nu…</vt:lpstr>
      <vt:lpstr>Van de Big Bang tot nu… en terug!!</vt:lpstr>
      <vt:lpstr>Van de Big Bang tot nu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Uitlezen van de botsing met CMS</vt:lpstr>
      <vt:lpstr>PowerPoint Presentation</vt:lpstr>
      <vt:lpstr>Voorbereiden voor het onbekende…</vt:lpstr>
      <vt:lpstr>PowerPoint Presentation</vt:lpstr>
    </vt:vector>
  </TitlesOfParts>
  <Company>Artmedia - VDNT bvba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Artmedia</dc:creator>
  <cp:lastModifiedBy>xxxx yyyy</cp:lastModifiedBy>
  <cp:revision>60</cp:revision>
  <dcterms:created xsi:type="dcterms:W3CDTF">2010-11-26T08:23:52Z</dcterms:created>
  <dcterms:modified xsi:type="dcterms:W3CDTF">2011-09-09T07:54:48Z</dcterms:modified>
</cp:coreProperties>
</file>