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59" r:id="rId2"/>
    <p:sldId id="328" r:id="rId3"/>
    <p:sldId id="329" r:id="rId4"/>
    <p:sldId id="326" r:id="rId5"/>
    <p:sldId id="325" r:id="rId6"/>
    <p:sldId id="274" r:id="rId7"/>
    <p:sldId id="275" r:id="rId8"/>
    <p:sldId id="270" r:id="rId9"/>
    <p:sldId id="332" r:id="rId10"/>
    <p:sldId id="333" r:id="rId11"/>
    <p:sldId id="336" r:id="rId12"/>
    <p:sldId id="323" r:id="rId13"/>
    <p:sldId id="316" r:id="rId14"/>
    <p:sldId id="339" r:id="rId15"/>
    <p:sldId id="340" r:id="rId16"/>
    <p:sldId id="271" r:id="rId17"/>
    <p:sldId id="317" r:id="rId18"/>
    <p:sldId id="337" r:id="rId19"/>
    <p:sldId id="338" r:id="rId20"/>
    <p:sldId id="318" r:id="rId21"/>
    <p:sldId id="341" r:id="rId22"/>
    <p:sldId id="342" r:id="rId23"/>
    <p:sldId id="324" r:id="rId24"/>
    <p:sldId id="289" r:id="rId25"/>
    <p:sldId id="327" r:id="rId26"/>
    <p:sldId id="291" r:id="rId27"/>
    <p:sldId id="313" r:id="rId28"/>
    <p:sldId id="314" r:id="rId29"/>
    <p:sldId id="305" r:id="rId30"/>
    <p:sldId id="276" r:id="rId31"/>
    <p:sldId id="311" r:id="rId32"/>
    <p:sldId id="312" r:id="rId33"/>
    <p:sldId id="280" r:id="rId34"/>
    <p:sldId id="293" r:id="rId35"/>
    <p:sldId id="294" r:id="rId36"/>
    <p:sldId id="295" r:id="rId37"/>
    <p:sldId id="296" r:id="rId38"/>
    <p:sldId id="297" r:id="rId39"/>
    <p:sldId id="298" r:id="rId40"/>
    <p:sldId id="330" r:id="rId41"/>
    <p:sldId id="322" r:id="rId42"/>
    <p:sldId id="331" r:id="rId43"/>
    <p:sldId id="343" r:id="rId44"/>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9"/>
    <p:restoredTop sz="94737"/>
  </p:normalViewPr>
  <p:slideViewPr>
    <p:cSldViewPr snapToGrid="0" snapToObjects="1">
      <p:cViewPr varScale="1">
        <p:scale>
          <a:sx n="102" d="100"/>
          <a:sy n="102" d="100"/>
        </p:scale>
        <p:origin x="-136"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44B28-93D7-7341-A35A-2886895232DA}" type="datetimeFigureOut">
              <a:rPr lang="en-US" smtClean="0"/>
              <a:t>27/09/18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DF6F04-0A67-354D-8BEA-480C0EF1D4FA}" type="slidenum">
              <a:rPr lang="en-US" smtClean="0"/>
              <a:t>‹#›</a:t>
            </a:fld>
            <a:endParaRPr lang="en-US"/>
          </a:p>
        </p:txBody>
      </p:sp>
    </p:spTree>
    <p:extLst>
      <p:ext uri="{BB962C8B-B14F-4D97-AF65-F5344CB8AC3E}">
        <p14:creationId xmlns:p14="http://schemas.microsoft.com/office/powerpoint/2010/main" val="4179339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FCBFE-71D4-4042-9190-8E7A696AA26E}" type="datetimeFigureOut">
              <a:rPr lang="en-US" smtClean="0"/>
              <a:t>27/09/18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27EFD-7F9B-5948-B2BE-8E5C754299F2}" type="slidenum">
              <a:rPr lang="en-US" smtClean="0"/>
              <a:t>‹#›</a:t>
            </a:fld>
            <a:endParaRPr lang="en-US"/>
          </a:p>
        </p:txBody>
      </p:sp>
    </p:spTree>
    <p:extLst>
      <p:ext uri="{BB962C8B-B14F-4D97-AF65-F5344CB8AC3E}">
        <p14:creationId xmlns:p14="http://schemas.microsoft.com/office/powerpoint/2010/main" val="2592006462"/>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20</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30</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40</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10</a:t>
            </a:fld>
            <a:endParaRPr lang="en-US"/>
          </a:p>
        </p:txBody>
      </p:sp>
    </p:spTree>
    <p:extLst>
      <p:ext uri="{BB962C8B-B14F-4D97-AF65-F5344CB8AC3E}">
        <p14:creationId xmlns:p14="http://schemas.microsoft.com/office/powerpoint/2010/main" val="265615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A4689B-3AB6-9842-A81F-B0A5E2886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9C8C1A6-7787-0B42-8EEA-AF9BEBF7DFD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5918A8D-A2F1-3C4B-BEC2-303463BB003C}"/>
              </a:ext>
            </a:extLst>
          </p:cNvPr>
          <p:cNvSpPr>
            <a:spLocks noGrp="1"/>
          </p:cNvSpPr>
          <p:nvPr>
            <p:ph type="dt" sz="half" idx="10"/>
          </p:nvPr>
        </p:nvSpPr>
        <p:spPr/>
        <p:txBody>
          <a:bodyPr/>
          <a:lstStyle/>
          <a:p>
            <a:r>
              <a:rPr lang="en-US" smtClean="0"/>
              <a:t>September 27-28th, 2018</a:t>
            </a:r>
            <a:endParaRPr lang="en-US"/>
          </a:p>
        </p:txBody>
      </p:sp>
      <p:sp>
        <p:nvSpPr>
          <p:cNvPr id="5" name="Footer Placeholder 4">
            <a:extLst>
              <a:ext uri="{FF2B5EF4-FFF2-40B4-BE49-F238E27FC236}">
                <a16:creationId xmlns="" xmlns:a16="http://schemas.microsoft.com/office/drawing/2014/main" id="{AD8F5639-8D7C-8F49-9C8D-9A2EACC58239}"/>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 xmlns:a16="http://schemas.microsoft.com/office/drawing/2014/main" id="{F3033260-F1CC-5A49-B162-94C66BE92526}"/>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79348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870DFA-87C8-F14E-BB89-063B9D060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314296C-C0A3-CD48-B0D5-B739068703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E6A3FC-0F07-4043-9A23-4B2950EB1FB4}"/>
              </a:ext>
            </a:extLst>
          </p:cNvPr>
          <p:cNvSpPr>
            <a:spLocks noGrp="1"/>
          </p:cNvSpPr>
          <p:nvPr>
            <p:ph type="dt" sz="half" idx="10"/>
          </p:nvPr>
        </p:nvSpPr>
        <p:spPr/>
        <p:txBody>
          <a:bodyPr/>
          <a:lstStyle/>
          <a:p>
            <a:r>
              <a:rPr lang="en-US" smtClean="0"/>
              <a:t>September 27-28th, 2018</a:t>
            </a:r>
            <a:endParaRPr lang="en-US"/>
          </a:p>
        </p:txBody>
      </p:sp>
      <p:sp>
        <p:nvSpPr>
          <p:cNvPr id="5" name="Footer Placeholder 4">
            <a:extLst>
              <a:ext uri="{FF2B5EF4-FFF2-40B4-BE49-F238E27FC236}">
                <a16:creationId xmlns="" xmlns:a16="http://schemas.microsoft.com/office/drawing/2014/main" id="{12E36BA8-6F28-604F-9064-AE3270FD85C3}"/>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 xmlns:a16="http://schemas.microsoft.com/office/drawing/2014/main" id="{D6B90B14-7AE5-6549-86CB-1E2B882C95C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40011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3010967-799D-7A44-B287-5D0220AD51EC}"/>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58FD8B-FA21-8446-A0CD-E1EB740FF9C7}"/>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D38F1B-3427-7645-A8BB-8BF8A65044EC}"/>
              </a:ext>
            </a:extLst>
          </p:cNvPr>
          <p:cNvSpPr>
            <a:spLocks noGrp="1"/>
          </p:cNvSpPr>
          <p:nvPr>
            <p:ph type="dt" sz="half" idx="10"/>
          </p:nvPr>
        </p:nvSpPr>
        <p:spPr/>
        <p:txBody>
          <a:bodyPr/>
          <a:lstStyle/>
          <a:p>
            <a:r>
              <a:rPr lang="en-US" smtClean="0"/>
              <a:t>September 27-28th, 2018</a:t>
            </a:r>
            <a:endParaRPr lang="en-US"/>
          </a:p>
        </p:txBody>
      </p:sp>
      <p:sp>
        <p:nvSpPr>
          <p:cNvPr id="5" name="Footer Placeholder 4">
            <a:extLst>
              <a:ext uri="{FF2B5EF4-FFF2-40B4-BE49-F238E27FC236}">
                <a16:creationId xmlns="" xmlns:a16="http://schemas.microsoft.com/office/drawing/2014/main" id="{A32BF2DD-5D58-3A4F-A3C4-301F519B9DDD}"/>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 xmlns:a16="http://schemas.microsoft.com/office/drawing/2014/main" id="{9DFCD9B4-1137-754B-9B6B-2AE56F6BF2B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8040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469A42-B4A6-1E49-9770-99DCFC53C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1398AB2-5905-264A-85CB-539E5D7F5A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ECB5ED-2593-4643-8895-13B264DBF400}"/>
              </a:ext>
            </a:extLst>
          </p:cNvPr>
          <p:cNvSpPr>
            <a:spLocks noGrp="1"/>
          </p:cNvSpPr>
          <p:nvPr>
            <p:ph type="dt" sz="half" idx="10"/>
          </p:nvPr>
        </p:nvSpPr>
        <p:spPr/>
        <p:txBody>
          <a:bodyPr/>
          <a:lstStyle/>
          <a:p>
            <a:r>
              <a:rPr lang="en-US" smtClean="0"/>
              <a:t>September 27-28th, 2018</a:t>
            </a:r>
            <a:endParaRPr lang="en-US"/>
          </a:p>
        </p:txBody>
      </p:sp>
      <p:sp>
        <p:nvSpPr>
          <p:cNvPr id="5" name="Footer Placeholder 4">
            <a:extLst>
              <a:ext uri="{FF2B5EF4-FFF2-40B4-BE49-F238E27FC236}">
                <a16:creationId xmlns="" xmlns:a16="http://schemas.microsoft.com/office/drawing/2014/main" id="{4900F534-E41D-2A4A-8EBC-1E2507365A7C}"/>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 xmlns:a16="http://schemas.microsoft.com/office/drawing/2014/main" id="{78131E57-FCEA-8D40-9C82-BF83923853B0}"/>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405110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6D68B3-13B0-D94E-B73C-92F4DAC7162D}"/>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C611FD0-F415-A246-A895-186BDC15B44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E8B722D-3101-E64A-AB1B-F23B7EDFDAAF}"/>
              </a:ext>
            </a:extLst>
          </p:cNvPr>
          <p:cNvSpPr>
            <a:spLocks noGrp="1"/>
          </p:cNvSpPr>
          <p:nvPr>
            <p:ph type="dt" sz="half" idx="10"/>
          </p:nvPr>
        </p:nvSpPr>
        <p:spPr/>
        <p:txBody>
          <a:bodyPr/>
          <a:lstStyle/>
          <a:p>
            <a:r>
              <a:rPr lang="en-US" smtClean="0"/>
              <a:t>September 27-28th, 2018</a:t>
            </a:r>
            <a:endParaRPr lang="en-US"/>
          </a:p>
        </p:txBody>
      </p:sp>
      <p:sp>
        <p:nvSpPr>
          <p:cNvPr id="5" name="Footer Placeholder 4">
            <a:extLst>
              <a:ext uri="{FF2B5EF4-FFF2-40B4-BE49-F238E27FC236}">
                <a16:creationId xmlns="" xmlns:a16="http://schemas.microsoft.com/office/drawing/2014/main" id="{6AA30E9C-99E5-804B-B61E-8F774684035F}"/>
              </a:ext>
            </a:extLst>
          </p:cNvPr>
          <p:cNvSpPr>
            <a:spLocks noGrp="1"/>
          </p:cNvSpPr>
          <p:nvPr>
            <p:ph type="ftr" sz="quarter" idx="11"/>
          </p:nvPr>
        </p:nvSpPr>
        <p:spPr/>
        <p:txBody>
          <a:bodyPr/>
          <a:lstStyle/>
          <a:p>
            <a:r>
              <a:rPr lang="en-US" smtClean="0"/>
              <a:t>Report from ECFA</a:t>
            </a:r>
            <a:endParaRPr lang="en-US"/>
          </a:p>
        </p:txBody>
      </p:sp>
      <p:sp>
        <p:nvSpPr>
          <p:cNvPr id="6" name="Slide Number Placeholder 5">
            <a:extLst>
              <a:ext uri="{FF2B5EF4-FFF2-40B4-BE49-F238E27FC236}">
                <a16:creationId xmlns="" xmlns:a16="http://schemas.microsoft.com/office/drawing/2014/main" id="{737CE481-60A7-1745-87DF-0E0C301A9B74}"/>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8032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ACE7AF-B2F5-6542-8E17-4E9570E0F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5E509FA-11D4-E945-92A9-6C821586564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52D3DB7-027D-0547-8CCB-20CF1E1A4F14}"/>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2C74636-05F0-D348-B996-AC00831BEC70}"/>
              </a:ext>
            </a:extLst>
          </p:cNvPr>
          <p:cNvSpPr>
            <a:spLocks noGrp="1"/>
          </p:cNvSpPr>
          <p:nvPr>
            <p:ph type="dt" sz="half" idx="10"/>
          </p:nvPr>
        </p:nvSpPr>
        <p:spPr/>
        <p:txBody>
          <a:bodyPr/>
          <a:lstStyle/>
          <a:p>
            <a:r>
              <a:rPr lang="en-US" smtClean="0"/>
              <a:t>September 27-28th, 2018</a:t>
            </a:r>
            <a:endParaRPr lang="en-US"/>
          </a:p>
        </p:txBody>
      </p:sp>
      <p:sp>
        <p:nvSpPr>
          <p:cNvPr id="6" name="Footer Placeholder 5">
            <a:extLst>
              <a:ext uri="{FF2B5EF4-FFF2-40B4-BE49-F238E27FC236}">
                <a16:creationId xmlns="" xmlns:a16="http://schemas.microsoft.com/office/drawing/2014/main" id="{499C9C9E-4A54-DF42-9700-A9BCFF7ADBF4}"/>
              </a:ext>
            </a:extLst>
          </p:cNvPr>
          <p:cNvSpPr>
            <a:spLocks noGrp="1"/>
          </p:cNvSpPr>
          <p:nvPr>
            <p:ph type="ftr" sz="quarter" idx="11"/>
          </p:nvPr>
        </p:nvSpPr>
        <p:spPr/>
        <p:txBody>
          <a:bodyPr/>
          <a:lstStyle/>
          <a:p>
            <a:r>
              <a:rPr lang="en-US" smtClean="0"/>
              <a:t>Report from ECFA</a:t>
            </a:r>
            <a:endParaRPr lang="en-US"/>
          </a:p>
        </p:txBody>
      </p:sp>
      <p:sp>
        <p:nvSpPr>
          <p:cNvPr id="7" name="Slide Number Placeholder 6">
            <a:extLst>
              <a:ext uri="{FF2B5EF4-FFF2-40B4-BE49-F238E27FC236}">
                <a16:creationId xmlns="" xmlns:a16="http://schemas.microsoft.com/office/drawing/2014/main" id="{F7174095-3193-E940-94A4-CF4BC8291FC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76073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3BF99F-B967-6347-BC31-466CE79B9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334E04-C201-3149-AA31-A618CA341622}"/>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6E6E1E69-87D5-3D4F-9C24-E9983F6F0F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FC184C3-DCE3-5840-A982-79DBFBF7B54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6FF74DC-2282-6B49-9034-6D22B422B713}"/>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9928382-FBFC-4F4A-8FDC-23EE3630758D}"/>
              </a:ext>
            </a:extLst>
          </p:cNvPr>
          <p:cNvSpPr>
            <a:spLocks noGrp="1"/>
          </p:cNvSpPr>
          <p:nvPr>
            <p:ph type="dt" sz="half" idx="10"/>
          </p:nvPr>
        </p:nvSpPr>
        <p:spPr/>
        <p:txBody>
          <a:bodyPr/>
          <a:lstStyle/>
          <a:p>
            <a:r>
              <a:rPr lang="en-US" smtClean="0"/>
              <a:t>September 27-28th, 2018</a:t>
            </a:r>
            <a:endParaRPr lang="en-US"/>
          </a:p>
        </p:txBody>
      </p:sp>
      <p:sp>
        <p:nvSpPr>
          <p:cNvPr id="8" name="Footer Placeholder 7">
            <a:extLst>
              <a:ext uri="{FF2B5EF4-FFF2-40B4-BE49-F238E27FC236}">
                <a16:creationId xmlns="" xmlns:a16="http://schemas.microsoft.com/office/drawing/2014/main" id="{5D8B6598-AF97-074C-A3B3-FD963A26B23D}"/>
              </a:ext>
            </a:extLst>
          </p:cNvPr>
          <p:cNvSpPr>
            <a:spLocks noGrp="1"/>
          </p:cNvSpPr>
          <p:nvPr>
            <p:ph type="ftr" sz="quarter" idx="11"/>
          </p:nvPr>
        </p:nvSpPr>
        <p:spPr/>
        <p:txBody>
          <a:bodyPr/>
          <a:lstStyle/>
          <a:p>
            <a:r>
              <a:rPr lang="en-US" smtClean="0"/>
              <a:t>Report from ECFA</a:t>
            </a:r>
            <a:endParaRPr lang="en-US"/>
          </a:p>
        </p:txBody>
      </p:sp>
      <p:sp>
        <p:nvSpPr>
          <p:cNvPr id="9" name="Slide Number Placeholder 8">
            <a:extLst>
              <a:ext uri="{FF2B5EF4-FFF2-40B4-BE49-F238E27FC236}">
                <a16:creationId xmlns="" xmlns:a16="http://schemas.microsoft.com/office/drawing/2014/main" id="{C98CDC7F-BEB5-0847-A9AE-99640D469E3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49347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E52ED5-6788-734A-9AD5-9BF11D3C93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1238884-8822-ED4B-BF75-07DE76FBB777}"/>
              </a:ext>
            </a:extLst>
          </p:cNvPr>
          <p:cNvSpPr>
            <a:spLocks noGrp="1"/>
          </p:cNvSpPr>
          <p:nvPr>
            <p:ph type="dt" sz="half" idx="10"/>
          </p:nvPr>
        </p:nvSpPr>
        <p:spPr/>
        <p:txBody>
          <a:bodyPr/>
          <a:lstStyle/>
          <a:p>
            <a:r>
              <a:rPr lang="en-US" smtClean="0"/>
              <a:t>September 27-28th, 2018</a:t>
            </a:r>
            <a:endParaRPr lang="en-US"/>
          </a:p>
        </p:txBody>
      </p:sp>
      <p:sp>
        <p:nvSpPr>
          <p:cNvPr id="4" name="Footer Placeholder 3">
            <a:extLst>
              <a:ext uri="{FF2B5EF4-FFF2-40B4-BE49-F238E27FC236}">
                <a16:creationId xmlns="" xmlns:a16="http://schemas.microsoft.com/office/drawing/2014/main" id="{112912DC-5C5C-5C4D-B4E4-EA520830557A}"/>
              </a:ext>
            </a:extLst>
          </p:cNvPr>
          <p:cNvSpPr>
            <a:spLocks noGrp="1"/>
          </p:cNvSpPr>
          <p:nvPr>
            <p:ph type="ftr" sz="quarter" idx="11"/>
          </p:nvPr>
        </p:nvSpPr>
        <p:spPr/>
        <p:txBody>
          <a:bodyPr/>
          <a:lstStyle/>
          <a:p>
            <a:r>
              <a:rPr lang="en-US" smtClean="0"/>
              <a:t>Report from ECFA</a:t>
            </a:r>
            <a:endParaRPr lang="en-US"/>
          </a:p>
        </p:txBody>
      </p:sp>
      <p:sp>
        <p:nvSpPr>
          <p:cNvPr id="5" name="Slide Number Placeholder 4">
            <a:extLst>
              <a:ext uri="{FF2B5EF4-FFF2-40B4-BE49-F238E27FC236}">
                <a16:creationId xmlns="" xmlns:a16="http://schemas.microsoft.com/office/drawing/2014/main" id="{48ECC526-0EAA-1D4F-A45C-30F921757AFA}"/>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60796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552FE4-C6DA-2D42-BF6A-99AAF72472A0}"/>
              </a:ext>
            </a:extLst>
          </p:cNvPr>
          <p:cNvSpPr>
            <a:spLocks noGrp="1"/>
          </p:cNvSpPr>
          <p:nvPr>
            <p:ph type="dt" sz="half" idx="10"/>
          </p:nvPr>
        </p:nvSpPr>
        <p:spPr/>
        <p:txBody>
          <a:bodyPr/>
          <a:lstStyle/>
          <a:p>
            <a:r>
              <a:rPr lang="en-US" smtClean="0"/>
              <a:t>September 27-28th, 2018</a:t>
            </a:r>
            <a:endParaRPr lang="en-US"/>
          </a:p>
        </p:txBody>
      </p:sp>
      <p:sp>
        <p:nvSpPr>
          <p:cNvPr id="3" name="Footer Placeholder 2">
            <a:extLst>
              <a:ext uri="{FF2B5EF4-FFF2-40B4-BE49-F238E27FC236}">
                <a16:creationId xmlns="" xmlns:a16="http://schemas.microsoft.com/office/drawing/2014/main" id="{458FA4A4-7041-DB47-920B-76E0ACF4D75B}"/>
              </a:ext>
            </a:extLst>
          </p:cNvPr>
          <p:cNvSpPr>
            <a:spLocks noGrp="1"/>
          </p:cNvSpPr>
          <p:nvPr>
            <p:ph type="ftr" sz="quarter" idx="11"/>
          </p:nvPr>
        </p:nvSpPr>
        <p:spPr/>
        <p:txBody>
          <a:bodyPr/>
          <a:lstStyle/>
          <a:p>
            <a:r>
              <a:rPr lang="en-US" smtClean="0"/>
              <a:t>Report from ECFA</a:t>
            </a:r>
            <a:endParaRPr lang="en-US"/>
          </a:p>
        </p:txBody>
      </p:sp>
      <p:sp>
        <p:nvSpPr>
          <p:cNvPr id="4" name="Slide Number Placeholder 3">
            <a:extLst>
              <a:ext uri="{FF2B5EF4-FFF2-40B4-BE49-F238E27FC236}">
                <a16:creationId xmlns="" xmlns:a16="http://schemas.microsoft.com/office/drawing/2014/main" id="{92AE6036-ACF2-1346-9995-BCE5673678C3}"/>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90146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150A9C-C453-404C-A4EA-C462588EB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7ABFF3B-EDBE-4B4C-BB15-3862576C6153}"/>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5BDA482-A227-C84B-8792-3B6AB434CDC3}"/>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1BAE55C6-7F06-BB45-940D-0ECBBEFF2BCA}"/>
              </a:ext>
            </a:extLst>
          </p:cNvPr>
          <p:cNvSpPr>
            <a:spLocks noGrp="1"/>
          </p:cNvSpPr>
          <p:nvPr>
            <p:ph type="dt" sz="half" idx="10"/>
          </p:nvPr>
        </p:nvSpPr>
        <p:spPr/>
        <p:txBody>
          <a:bodyPr/>
          <a:lstStyle/>
          <a:p>
            <a:r>
              <a:rPr lang="en-US" smtClean="0"/>
              <a:t>September 27-28th, 2018</a:t>
            </a:r>
            <a:endParaRPr lang="en-US"/>
          </a:p>
        </p:txBody>
      </p:sp>
      <p:sp>
        <p:nvSpPr>
          <p:cNvPr id="6" name="Footer Placeholder 5">
            <a:extLst>
              <a:ext uri="{FF2B5EF4-FFF2-40B4-BE49-F238E27FC236}">
                <a16:creationId xmlns="" xmlns:a16="http://schemas.microsoft.com/office/drawing/2014/main" id="{C5BB3138-737B-704A-A11C-1AD798087B6F}"/>
              </a:ext>
            </a:extLst>
          </p:cNvPr>
          <p:cNvSpPr>
            <a:spLocks noGrp="1"/>
          </p:cNvSpPr>
          <p:nvPr>
            <p:ph type="ftr" sz="quarter" idx="11"/>
          </p:nvPr>
        </p:nvSpPr>
        <p:spPr/>
        <p:txBody>
          <a:bodyPr/>
          <a:lstStyle/>
          <a:p>
            <a:r>
              <a:rPr lang="en-US" smtClean="0"/>
              <a:t>Report from ECFA</a:t>
            </a:r>
            <a:endParaRPr lang="en-US"/>
          </a:p>
        </p:txBody>
      </p:sp>
      <p:sp>
        <p:nvSpPr>
          <p:cNvPr id="7" name="Slide Number Placeholder 6">
            <a:extLst>
              <a:ext uri="{FF2B5EF4-FFF2-40B4-BE49-F238E27FC236}">
                <a16:creationId xmlns="" xmlns:a16="http://schemas.microsoft.com/office/drawing/2014/main" id="{BEB8CAE6-509C-DC48-B586-39B5D20B9B6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7983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8A5F70-F592-044A-93AA-1698B981B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CB2A180-59DD-A44C-BFDF-94CB5FA46E95}"/>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 xmlns:a16="http://schemas.microsoft.com/office/drawing/2014/main" id="{2E01FDD0-02CA-824B-9AA4-C9C77FD0275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D27DC3A0-67C2-5440-A01A-007C84091313}"/>
              </a:ext>
            </a:extLst>
          </p:cNvPr>
          <p:cNvSpPr>
            <a:spLocks noGrp="1"/>
          </p:cNvSpPr>
          <p:nvPr>
            <p:ph type="dt" sz="half" idx="10"/>
          </p:nvPr>
        </p:nvSpPr>
        <p:spPr/>
        <p:txBody>
          <a:bodyPr/>
          <a:lstStyle/>
          <a:p>
            <a:r>
              <a:rPr lang="en-US" smtClean="0"/>
              <a:t>September 27-28th, 2018</a:t>
            </a:r>
            <a:endParaRPr lang="en-US"/>
          </a:p>
        </p:txBody>
      </p:sp>
      <p:sp>
        <p:nvSpPr>
          <p:cNvPr id="6" name="Footer Placeholder 5">
            <a:extLst>
              <a:ext uri="{FF2B5EF4-FFF2-40B4-BE49-F238E27FC236}">
                <a16:creationId xmlns="" xmlns:a16="http://schemas.microsoft.com/office/drawing/2014/main" id="{FEC4F73F-8C8D-5448-A70B-8DBF5FEFBCD7}"/>
              </a:ext>
            </a:extLst>
          </p:cNvPr>
          <p:cNvSpPr>
            <a:spLocks noGrp="1"/>
          </p:cNvSpPr>
          <p:nvPr>
            <p:ph type="ftr" sz="quarter" idx="11"/>
          </p:nvPr>
        </p:nvSpPr>
        <p:spPr/>
        <p:txBody>
          <a:bodyPr/>
          <a:lstStyle/>
          <a:p>
            <a:r>
              <a:rPr lang="en-US" smtClean="0"/>
              <a:t>Report from ECFA</a:t>
            </a:r>
            <a:endParaRPr lang="en-US"/>
          </a:p>
        </p:txBody>
      </p:sp>
      <p:sp>
        <p:nvSpPr>
          <p:cNvPr id="7" name="Slide Number Placeholder 6">
            <a:extLst>
              <a:ext uri="{FF2B5EF4-FFF2-40B4-BE49-F238E27FC236}">
                <a16:creationId xmlns="" xmlns:a16="http://schemas.microsoft.com/office/drawing/2014/main" id="{AB44C184-C978-1640-AD01-975DB747A5A8}"/>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033956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9485693-CA52-CE41-BA7D-FE8B4C359E97}"/>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6C31186-B21C-AD48-A4AF-529DD2E56BA5}"/>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6C0E31-06EF-994E-A6BF-9276799CC239}"/>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r>
              <a:rPr lang="en-US" smtClean="0"/>
              <a:t>September 27-28th, 2018</a:t>
            </a:r>
            <a:endParaRPr lang="en-US"/>
          </a:p>
        </p:txBody>
      </p:sp>
      <p:sp>
        <p:nvSpPr>
          <p:cNvPr id="5" name="Footer Placeholder 4">
            <a:extLst>
              <a:ext uri="{FF2B5EF4-FFF2-40B4-BE49-F238E27FC236}">
                <a16:creationId xmlns="" xmlns:a16="http://schemas.microsoft.com/office/drawing/2014/main" id="{B5D63B9E-92CE-8C45-9D64-E23A37E2A003}"/>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r>
              <a:rPr lang="en-US" smtClean="0"/>
              <a:t>Report from ECFA</a:t>
            </a:r>
            <a:endParaRPr lang="en-US"/>
          </a:p>
        </p:txBody>
      </p:sp>
      <p:sp>
        <p:nvSpPr>
          <p:cNvPr id="6" name="Slide Number Placeholder 5">
            <a:extLst>
              <a:ext uri="{FF2B5EF4-FFF2-40B4-BE49-F238E27FC236}">
                <a16:creationId xmlns="" xmlns:a16="http://schemas.microsoft.com/office/drawing/2014/main" id="{D654A63E-7FFB-964A-8240-99F5EFE0A978}"/>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D47CF28C-F735-C843-9143-DAF799FFF232}" type="slidenum">
              <a:rPr lang="en-US" smtClean="0"/>
              <a:t>‹#›</a:t>
            </a:fld>
            <a:endParaRPr lang="en-US"/>
          </a:p>
        </p:txBody>
      </p:sp>
    </p:spTree>
    <p:extLst>
      <p:ext uri="{BB962C8B-B14F-4D97-AF65-F5344CB8AC3E}">
        <p14:creationId xmlns:p14="http://schemas.microsoft.com/office/powerpoint/2010/main" val="6725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hyperlink" Target="mailto:Jorgen.DHondt@cern.ch"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www.nipne.ro/indico/conferenceDisplay.py?ovw=True&amp;confId=358" TargetMode="External"/><Relationship Id="rId4" Type="http://schemas.openxmlformats.org/officeDocument/2006/relationships/image" Target="../media/image1.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indico.cern.ch/event/689498/overview" TargetMode="External"/><Relationship Id="rId4" Type="http://schemas.openxmlformats.org/officeDocument/2006/relationships/image" Target="../media/image1.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cern.ch/event/711794/"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cern.ch/event/711794/"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cern.ch/event/711794/"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cds.cern.ch/record/2235340/files/Statement%20R&amp;D298.pdf"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hyperlink" Target="mailto:ecfa-dp@desy.de" TargetMode="External"/><Relationship Id="rId4" Type="http://schemas.openxmlformats.org/officeDocument/2006/relationships/image" Target="../media/image1.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ecfa-dp.desy.de/" TargetMode="External"/><Relationship Id="rId4" Type="http://schemas.openxmlformats.org/officeDocument/2006/relationships/hyperlink" Target="https://www.surveymonkey.com/r/DetectorsRD"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712.06982.pdf"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s://indico.cern.ch/event/759130/overview" TargetMode="External"/><Relationship Id="rId4" Type="http://schemas.openxmlformats.org/officeDocument/2006/relationships/image" Target="../media/image1.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eg"/><Relationship Id="rId5" Type="http://schemas.openxmlformats.org/officeDocument/2006/relationships/hyperlink" Target="https://ecfa.web.cern.ch"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nupecc.org" TargetMode="External"/><Relationship Id="rId4" Type="http://schemas.openxmlformats.org/officeDocument/2006/relationships/hyperlink" Target="http://www.appec.org"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hyperlink" Target="http://icfa.fnal.gov"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hyperlink" Target="http://icfa.fnal.gov"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icfa.fnal.gov" TargetMode="External"/><Relationship Id="rId4" Type="http://schemas.openxmlformats.org/officeDocument/2006/relationships/hyperlink" Target="http://icfa.fnal.gov/panels/linear-collider-board/" TargetMode="External"/><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hyperlink" Target="http://icfa.fnal.gov/wp-content/uploads/LCB-Mandate-2016.pdf"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icfa.fnal.gov/wp-content/uploads/MEXT_AdvPanel_Report_July2018.pdf"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indico.cern.ch/event/667672/" TargetMode="External"/><Relationship Id="rId4" Type="http://schemas.openxmlformats.org/officeDocument/2006/relationships/hyperlink" Target="https://indico.cern.ch/event/730568/"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hyperlink" Target="https://ecfa.web.cern.ch" TargetMode="External"/><Relationship Id="rId4" Type="http://schemas.openxmlformats.org/officeDocument/2006/relationships/image" Target="../media/image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ecfa.web.cern.ch/content/letters-member-states"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indico.cern.ch/event/671732/"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87896" y="5445440"/>
            <a:ext cx="5498237" cy="830993"/>
          </a:xfrm>
          <a:prstGeom prst="rect">
            <a:avLst/>
          </a:prstGeom>
          <a:noFill/>
          <a:ln>
            <a:noFill/>
          </a:ln>
        </p:spPr>
        <p:txBody>
          <a:bodyPr wrap="none" lIns="91436" tIns="45718" rIns="91436" bIns="45718" rtlCol="0">
            <a:spAutoFit/>
          </a:bodyPr>
          <a:lstStyle/>
          <a:p>
            <a:r>
              <a:rPr lang="en-US" sz="2800" b="1" i="1" dirty="0">
                <a:solidFill>
                  <a:schemeClr val="accent1">
                    <a:lumMod val="75000"/>
                  </a:schemeClr>
                </a:solidFill>
              </a:rPr>
              <a:t>Jorgen </a:t>
            </a:r>
            <a:r>
              <a:rPr lang="en-US" sz="2800" b="1" i="1" dirty="0" err="1">
                <a:solidFill>
                  <a:schemeClr val="accent1">
                    <a:lumMod val="75000"/>
                  </a:schemeClr>
                </a:solidFill>
              </a:rPr>
              <a:t>D’Hondt</a:t>
            </a:r>
            <a:r>
              <a:rPr lang="en-US" sz="2800" b="1" i="1" dirty="0">
                <a:solidFill>
                  <a:schemeClr val="accent1">
                    <a:lumMod val="75000"/>
                  </a:schemeClr>
                </a:solidFill>
              </a:rPr>
              <a:t> </a:t>
            </a:r>
            <a:r>
              <a:rPr lang="en-US" sz="2000" b="1" i="1" dirty="0">
                <a:solidFill>
                  <a:schemeClr val="accent1">
                    <a:lumMod val="75000"/>
                  </a:schemeClr>
                </a:solidFill>
              </a:rPr>
              <a:t>(</a:t>
            </a:r>
            <a:r>
              <a:rPr lang="en-US" sz="2000" b="1" i="1" dirty="0">
                <a:solidFill>
                  <a:schemeClr val="accent1">
                    <a:lumMod val="75000"/>
                  </a:schemeClr>
                </a:solidFill>
                <a:hlinkClick r:id="rId2"/>
              </a:rPr>
              <a:t>Jorgen.DHondt@cern.ch</a:t>
            </a:r>
            <a:r>
              <a:rPr lang="en-US" sz="2000" b="1" i="1" dirty="0">
                <a:solidFill>
                  <a:schemeClr val="accent1">
                    <a:lumMod val="75000"/>
                  </a:schemeClr>
                </a:solidFill>
              </a:rPr>
              <a:t>)</a:t>
            </a:r>
          </a:p>
          <a:p>
            <a:r>
              <a:rPr lang="en-US" sz="2000" b="1" dirty="0" smtClean="0">
                <a:solidFill>
                  <a:schemeClr val="accent1">
                    <a:lumMod val="75000"/>
                  </a:schemeClr>
                </a:solidFill>
              </a:rPr>
              <a:t>Council meeting</a:t>
            </a:r>
            <a:r>
              <a:rPr lang="en-US" sz="2000" b="1" dirty="0">
                <a:solidFill>
                  <a:schemeClr val="accent1">
                    <a:lumMod val="75000"/>
                  </a:schemeClr>
                </a:solidFill>
              </a:rPr>
              <a:t>, </a:t>
            </a:r>
            <a:r>
              <a:rPr lang="en-US" sz="2000" b="1" dirty="0" smtClean="0">
                <a:solidFill>
                  <a:schemeClr val="accent1">
                    <a:lumMod val="75000"/>
                  </a:schemeClr>
                </a:solidFill>
              </a:rPr>
              <a:t>September </a:t>
            </a:r>
            <a:r>
              <a:rPr lang="en-US" sz="2000" b="1" dirty="0" smtClean="0">
                <a:solidFill>
                  <a:schemeClr val="accent1">
                    <a:lumMod val="75000"/>
                  </a:schemeClr>
                </a:solidFill>
              </a:rPr>
              <a:t>27-28</a:t>
            </a:r>
            <a:r>
              <a:rPr lang="en-US" sz="2000" b="1" baseline="30000" dirty="0" smtClean="0">
                <a:solidFill>
                  <a:schemeClr val="accent1">
                    <a:lumMod val="75000"/>
                  </a:schemeClr>
                </a:solidFill>
              </a:rPr>
              <a:t>th</a:t>
            </a:r>
            <a:r>
              <a:rPr lang="en-US" sz="2000" b="1" dirty="0">
                <a:solidFill>
                  <a:schemeClr val="accent1">
                    <a:lumMod val="75000"/>
                  </a:schemeClr>
                </a:solidFill>
              </a:rPr>
              <a:t>, 2018, </a:t>
            </a:r>
            <a:r>
              <a:rPr lang="en-US" sz="2000" b="1" dirty="0" smtClean="0">
                <a:solidFill>
                  <a:schemeClr val="accent1">
                    <a:lumMod val="75000"/>
                  </a:schemeClr>
                </a:solidFill>
              </a:rPr>
              <a:t>CERN</a:t>
            </a:r>
            <a:endParaRPr lang="en-US" sz="2000" b="1" dirty="0">
              <a:solidFill>
                <a:schemeClr val="accent1">
                  <a:lumMod val="75000"/>
                </a:schemeClr>
              </a:solidFill>
            </a:endParaRPr>
          </a:p>
        </p:txBody>
      </p:sp>
      <p:sp>
        <p:nvSpPr>
          <p:cNvPr id="6" name="TextBox 5"/>
          <p:cNvSpPr txBox="1"/>
          <p:nvPr/>
        </p:nvSpPr>
        <p:spPr>
          <a:xfrm>
            <a:off x="796636" y="2074123"/>
            <a:ext cx="10748819" cy="1184936"/>
          </a:xfrm>
          <a:prstGeom prst="rect">
            <a:avLst/>
          </a:prstGeom>
          <a:noFill/>
        </p:spPr>
        <p:txBody>
          <a:bodyPr wrap="square" lIns="91436" tIns="45718" rIns="91436" bIns="45718" rtlCol="0">
            <a:spAutoFit/>
          </a:bodyPr>
          <a:lstStyle/>
          <a:p>
            <a:pPr algn="ctr"/>
            <a:r>
              <a:rPr lang="en-US" sz="4700" b="1" dirty="0"/>
              <a:t>Report </a:t>
            </a:r>
            <a:r>
              <a:rPr lang="en-US" sz="4700" b="1" dirty="0" smtClean="0"/>
              <a:t>from ECFA</a:t>
            </a:r>
          </a:p>
          <a:p>
            <a:pPr algn="ctr"/>
            <a:r>
              <a:rPr lang="en-US" sz="2400" b="1" i="1" dirty="0"/>
              <a:t>(</a:t>
            </a:r>
            <a:r>
              <a:rPr lang="en-US" sz="2400" b="1" i="1" dirty="0">
                <a:hlinkClick r:id="rId3"/>
              </a:rPr>
              <a:t>https://</a:t>
            </a:r>
            <a:r>
              <a:rPr lang="en-US" sz="2400" b="1" i="1" dirty="0" err="1" smtClean="0">
                <a:hlinkClick r:id="rId3"/>
              </a:rPr>
              <a:t>ecfa.web.cern.ch</a:t>
            </a:r>
            <a:r>
              <a:rPr lang="en-US" sz="2400" b="1" i="1" dirty="0" smtClean="0"/>
              <a:t>)</a:t>
            </a:r>
            <a:endParaRPr lang="en-US" sz="2400" i="1" dirty="0"/>
          </a:p>
        </p:txBody>
      </p:sp>
      <p:sp>
        <p:nvSpPr>
          <p:cNvPr id="2" name="L-Shape 1"/>
          <p:cNvSpPr/>
          <p:nvPr/>
        </p:nvSpPr>
        <p:spPr>
          <a:xfrm>
            <a:off x="317132" y="1307171"/>
            <a:ext cx="11595776" cy="5379452"/>
          </a:xfrm>
          <a:prstGeom prst="corner">
            <a:avLst>
              <a:gd name="adj1" fmla="val 4506"/>
              <a:gd name="adj2" fmla="val 4108"/>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7" name="L-Shape 6"/>
          <p:cNvSpPr/>
          <p:nvPr/>
        </p:nvSpPr>
        <p:spPr>
          <a:xfrm rot="10800000">
            <a:off x="9677590" y="202279"/>
            <a:ext cx="2288663" cy="6484335"/>
          </a:xfrm>
          <a:prstGeom prst="corner">
            <a:avLst>
              <a:gd name="adj1" fmla="val 10023"/>
              <a:gd name="adj2" fmla="val 11263"/>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3" name="Picture 2"/>
          <p:cNvPicPr>
            <a:picLocks noChangeAspect="1"/>
          </p:cNvPicPr>
          <p:nvPr/>
        </p:nvPicPr>
        <p:blipFill>
          <a:blip r:embed="rId4"/>
          <a:stretch>
            <a:fillRect/>
          </a:stretch>
        </p:blipFill>
        <p:spPr>
          <a:xfrm>
            <a:off x="317132" y="202282"/>
            <a:ext cx="9245600" cy="952500"/>
          </a:xfrm>
          <a:prstGeom prst="rect">
            <a:avLst/>
          </a:prstGeom>
        </p:spPr>
      </p:pic>
    </p:spTree>
    <p:extLst>
      <p:ext uri="{BB962C8B-B14F-4D97-AF65-F5344CB8AC3E}">
        <p14:creationId xmlns:p14="http://schemas.microsoft.com/office/powerpoint/2010/main" val="7767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a:t>
              </a:r>
              <a:r>
                <a:rPr lang="en-US" sz="1500" dirty="0">
                  <a:solidFill>
                    <a:srgbClr val="FF0000"/>
                  </a:solidFill>
                </a:rPr>
                <a:t>the investment made in the experimental </a:t>
              </a:r>
              <a:r>
                <a:rPr lang="en-US" sz="1500" dirty="0" err="1">
                  <a:solidFill>
                    <a:srgbClr val="FF0000"/>
                  </a:solidFill>
                </a:rPr>
                <a:t>programme</a:t>
              </a:r>
              <a:r>
                <a:rPr lang="en-US" sz="1500" dirty="0">
                  <a:solidFill>
                    <a:srgbClr val="FF0000"/>
                  </a:solidFill>
                </a:rPr>
                <a:t> is currently not at a level appropriate for a country with the resources and aspirations of Turkey</a:t>
              </a:r>
              <a:r>
                <a:rPr lang="en-US" sz="1500" dirty="0">
                  <a:solidFill>
                    <a:schemeClr val="tx1"/>
                  </a:solidFill>
                </a:rPr>
                <a:t>,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a:t>
              </a:r>
              <a:r>
                <a:rPr lang="en-US" sz="1500" dirty="0">
                  <a:solidFill>
                    <a:srgbClr val="FF0000"/>
                  </a:solidFill>
                </a:rPr>
                <a:t>The Committee believes that these valuable technical skills need to be maintained and could be extended</a:t>
              </a:r>
              <a:r>
                <a:rPr lang="en-US" sz="1500" dirty="0">
                  <a:solidFill>
                    <a:schemeClr val="tx1"/>
                  </a:solidFill>
                </a:rPr>
                <a:t>.</a:t>
              </a:r>
            </a:p>
            <a:p>
              <a:pPr marL="473067" lvl="1" indent="-285750">
                <a:buFont typeface="Arial"/>
                <a:buChar char="•"/>
              </a:pPr>
              <a:r>
                <a:rPr lang="en-US" sz="1500" dirty="0">
                  <a:solidFill>
                    <a:schemeClr val="tx1"/>
                  </a:solidFill>
                </a:rPr>
                <a:t>The Committee appreciates the progress in the field of computing infrastructure in the country, </a:t>
              </a:r>
              <a:r>
                <a:rPr lang="en-US" sz="1500" dirty="0">
                  <a:solidFill>
                    <a:srgbClr val="000000"/>
                  </a:solidFill>
                </a:rPr>
                <a:t>however the resources </a:t>
              </a:r>
              <a:r>
                <a:rPr lang="en-US" sz="1500" dirty="0" smtClean="0">
                  <a:solidFill>
                    <a:srgbClr val="000000"/>
                  </a:solidFill>
                </a:rPr>
                <a:t>channeled </a:t>
              </a:r>
              <a:r>
                <a:rPr lang="en-US" sz="1500" dirty="0">
                  <a:solidFill>
                    <a:srgbClr val="000000"/>
                  </a:solidFill>
                </a:rPr>
                <a:t>towards GRID computing and similar technologies used by big science are limited. A country like Turkey with big investments in scientific infrastructure could get more return by investing in these technologies.</a:t>
              </a:r>
            </a:p>
            <a:p>
              <a:pPr marL="473067" lvl="1" indent="-285750">
                <a:buFont typeface="Arial"/>
                <a:buChar char="•"/>
              </a:pPr>
              <a:r>
                <a:rPr lang="en-US" sz="1500" dirty="0">
                  <a:solidFill>
                    <a:srgbClr val="000000"/>
                  </a:solidFill>
                </a:rPr>
                <a:t>In recent years, a very active </a:t>
              </a:r>
              <a:r>
                <a:rPr lang="en-US" sz="1500" dirty="0" err="1">
                  <a:solidFill>
                    <a:srgbClr val="000000"/>
                  </a:solidFill>
                </a:rPr>
                <a:t>programme</a:t>
              </a:r>
              <a:r>
                <a:rPr lang="en-US" sz="1500" dirty="0">
                  <a:solidFill>
                    <a:srgbClr val="000000"/>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rgbClr val="000000"/>
                  </a:solidFill>
                </a:rPr>
                <a:t>In conclusion, the Committee strongly recommends closer interactions between the Turkish funding agencies and the particle physics research community to </a:t>
              </a:r>
              <a:r>
                <a:rPr lang="en-US" sz="1500" dirty="0" err="1">
                  <a:solidFill>
                    <a:srgbClr val="000000"/>
                  </a:solidFill>
                </a:rPr>
                <a:t>optimise</a:t>
              </a:r>
              <a:r>
                <a:rPr lang="en-US" sz="1500" dirty="0">
                  <a:solidFill>
                    <a:srgbClr val="000000"/>
                  </a:solidFill>
                </a:rPr>
                <a:t> the scientific and technological return of Turkey’s Associate Member State status </a:t>
              </a:r>
              <a:r>
                <a:rPr lang="en-US" sz="1500" dirty="0">
                  <a:solidFill>
                    <a:schemeClr val="tx1"/>
                  </a:solidFill>
                </a:rPr>
                <a:t>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7788289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a:t>
              </a:r>
              <a:r>
                <a:rPr lang="en-US" sz="1500" dirty="0">
                  <a:solidFill>
                    <a:srgbClr val="FF0000"/>
                  </a:solidFill>
                </a:rPr>
                <a:t>the investment made in the experimental </a:t>
              </a:r>
              <a:r>
                <a:rPr lang="en-US" sz="1500" dirty="0" err="1">
                  <a:solidFill>
                    <a:srgbClr val="FF0000"/>
                  </a:solidFill>
                </a:rPr>
                <a:t>programme</a:t>
              </a:r>
              <a:r>
                <a:rPr lang="en-US" sz="1500" dirty="0">
                  <a:solidFill>
                    <a:srgbClr val="FF0000"/>
                  </a:solidFill>
                </a:rPr>
                <a:t> is currently not at a level appropriate for a country with the resources and aspirations of Turkey</a:t>
              </a:r>
              <a:r>
                <a:rPr lang="en-US" sz="1500" dirty="0">
                  <a:solidFill>
                    <a:schemeClr val="tx1"/>
                  </a:solidFill>
                </a:rPr>
                <a:t>,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a:t>
              </a:r>
              <a:r>
                <a:rPr lang="en-US" sz="1500" dirty="0">
                  <a:solidFill>
                    <a:srgbClr val="FF0000"/>
                  </a:solidFill>
                </a:rPr>
                <a:t>The Committee believes that these valuable technical skills need to be maintained and could be extended</a:t>
              </a:r>
              <a:r>
                <a:rPr lang="en-US" sz="1500" dirty="0">
                  <a:solidFill>
                    <a:schemeClr val="tx1"/>
                  </a:solidFill>
                </a:rPr>
                <a:t>.</a:t>
              </a:r>
            </a:p>
            <a:p>
              <a:pPr marL="473067" lvl="1" indent="-285750">
                <a:buFont typeface="Arial"/>
                <a:buChar char="•"/>
              </a:pPr>
              <a:r>
                <a:rPr lang="en-US" sz="1500" dirty="0">
                  <a:solidFill>
                    <a:schemeClr val="tx1"/>
                  </a:solidFill>
                </a:rPr>
                <a:t>The Committee appreciates the progress in the field of computing infrastructure in the country, howeve</a:t>
              </a:r>
              <a:r>
                <a:rPr lang="en-US" sz="1500" dirty="0">
                  <a:solidFill>
                    <a:srgbClr val="000000"/>
                  </a:solidFill>
                </a:rPr>
                <a:t>r the resources </a:t>
              </a:r>
              <a:r>
                <a:rPr lang="en-US" sz="1500" dirty="0" smtClean="0">
                  <a:solidFill>
                    <a:srgbClr val="000000"/>
                  </a:solidFill>
                </a:rPr>
                <a:t>channeled </a:t>
              </a:r>
              <a:r>
                <a:rPr lang="en-US" sz="1500" dirty="0">
                  <a:solidFill>
                    <a:srgbClr val="000000"/>
                  </a:solidFill>
                </a:rPr>
                <a:t>towards GRID computing and similar technologies used by big science are limited. A country lik</a:t>
              </a:r>
              <a:r>
                <a:rPr lang="en-US" sz="1500" dirty="0">
                  <a:solidFill>
                    <a:schemeClr val="tx1"/>
                  </a:solidFill>
                </a:rPr>
                <a:t>e Turkey with big investments in scientific infrastructure could get more return by investing in these technologies.</a:t>
              </a:r>
            </a:p>
            <a:p>
              <a:pPr marL="473067" lvl="1" indent="-285750">
                <a:buFont typeface="Arial"/>
                <a:buChar char="•"/>
              </a:pPr>
              <a:r>
                <a:rPr lang="en-US" sz="1500" dirty="0">
                  <a:solidFill>
                    <a:schemeClr val="tx1"/>
                  </a:solidFill>
                </a:rPr>
                <a:t>In recent </a:t>
              </a:r>
              <a:r>
                <a:rPr lang="en-US" sz="1500" dirty="0">
                  <a:solidFill>
                    <a:srgbClr val="000000"/>
                  </a:solidFill>
                </a:rPr>
                <a:t>years, a very active </a:t>
              </a:r>
              <a:r>
                <a:rPr lang="en-US" sz="1500" dirty="0" err="1">
                  <a:solidFill>
                    <a:srgbClr val="000000"/>
                  </a:solidFill>
                </a:rPr>
                <a:t>programme</a:t>
              </a:r>
              <a:r>
                <a:rPr lang="en-US" sz="1500" dirty="0">
                  <a:solidFill>
                    <a:srgbClr val="000000"/>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rgbClr val="000000"/>
                  </a:solidFill>
                </a:rPr>
                <a:t>In conclusion, the Committee strongly </a:t>
              </a:r>
              <a:r>
                <a:rPr lang="en-US" sz="1500" dirty="0">
                  <a:solidFill>
                    <a:srgbClr val="FF0000"/>
                  </a:solidFill>
                </a:rPr>
                <a:t>recommends closer interactions between the Turkish funding agencies and the particle physics research community</a:t>
              </a:r>
              <a:r>
                <a:rPr lang="en-US" sz="1500" dirty="0">
                  <a:solidFill>
                    <a:srgbClr val="000000"/>
                  </a:solidFill>
                </a:rPr>
                <a:t> to </a:t>
              </a:r>
              <a:r>
                <a:rPr lang="en-US" sz="1500" dirty="0" err="1">
                  <a:solidFill>
                    <a:srgbClr val="000000"/>
                  </a:solidFill>
                </a:rPr>
                <a:t>optimise</a:t>
              </a:r>
              <a:r>
                <a:rPr lang="en-US" sz="1500" dirty="0">
                  <a:solidFill>
                    <a:srgbClr val="000000"/>
                  </a:solidFill>
                </a:rPr>
                <a:t> the scientific and technologica</a:t>
              </a:r>
              <a:r>
                <a:rPr lang="en-US" sz="1500" dirty="0">
                  <a:solidFill>
                    <a:schemeClr val="tx1"/>
                  </a:solidFill>
                </a:rPr>
                <a:t>l return of Turkey’s Associate Member State status 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2553337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Romania </a:t>
              </a:r>
              <a:r>
                <a:rPr lang="en-US" sz="2400" b="1" i="1" dirty="0" smtClean="0">
                  <a:solidFill>
                    <a:schemeClr val="tx1"/>
                  </a:solidFill>
                </a:rPr>
                <a:t>– March 2018</a:t>
              </a:r>
            </a:p>
            <a:p>
              <a:pPr marL="187317" lvl="1" algn="ctr"/>
              <a:r>
                <a:rPr lang="en-US" b="1" i="1" dirty="0" smtClean="0">
                  <a:solidFill>
                    <a:schemeClr val="tx1"/>
                  </a:solidFill>
                </a:rPr>
                <a:t>(</a:t>
              </a:r>
              <a:r>
                <a:rPr lang="en-US" b="1" i="1" dirty="0">
                  <a:solidFill>
                    <a:schemeClr val="tx1"/>
                  </a:solidFill>
                  <a:hlinkClick r:id="rId3"/>
                </a:rPr>
                <a:t>http://www.nipne.ro/indico/conferenceDisplay.py?ovw=True&amp;confId=</a:t>
              </a:r>
              <a:r>
                <a:rPr lang="en-US" b="1" i="1" dirty="0" smtClean="0">
                  <a:solidFill>
                    <a:schemeClr val="tx1"/>
                  </a:solidFill>
                  <a:hlinkClick r:id="rId3"/>
                </a:rPr>
                <a:t>358</a:t>
              </a:r>
              <a:r>
                <a:rPr lang="en-US" b="1" i="1" dirty="0" smtClean="0">
                  <a:solidFill>
                    <a:schemeClr val="tx1"/>
                  </a:solidFill>
                </a:rPr>
                <a:t> )</a:t>
              </a: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12" name="Picture 11"/>
          <p:cNvPicPr>
            <a:picLocks noChangeAspect="1"/>
          </p:cNvPicPr>
          <p:nvPr/>
        </p:nvPicPr>
        <p:blipFill>
          <a:blip r:embed="rId5"/>
          <a:stretch>
            <a:fillRect/>
          </a:stretch>
        </p:blipFill>
        <p:spPr>
          <a:xfrm>
            <a:off x="2715043" y="1739900"/>
            <a:ext cx="6692399" cy="4466449"/>
          </a:xfrm>
          <a:prstGeom prst="rect">
            <a:avLst/>
          </a:prstGeom>
        </p:spPr>
      </p:pic>
    </p:spTree>
    <p:extLst>
      <p:ext uri="{BB962C8B-B14F-4D97-AF65-F5344CB8AC3E}">
        <p14:creationId xmlns:p14="http://schemas.microsoft.com/office/powerpoint/2010/main" val="35243733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Romania – executive summary </a:t>
              </a:r>
            </a:p>
            <a:p>
              <a:pPr marL="187317" lvl="1" algn="ct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2032000" y="1243670"/>
            <a:ext cx="8153400" cy="3728689"/>
          </a:xfrm>
          <a:prstGeom prst="rect">
            <a:avLst/>
          </a:prstGeom>
        </p:spPr>
      </p:pic>
      <p:pic>
        <p:nvPicPr>
          <p:cNvPr id="4" name="Picture 3"/>
          <p:cNvPicPr>
            <a:picLocks noChangeAspect="1"/>
          </p:cNvPicPr>
          <p:nvPr/>
        </p:nvPicPr>
        <p:blipFill>
          <a:blip r:embed="rId5"/>
          <a:stretch>
            <a:fillRect/>
          </a:stretch>
        </p:blipFill>
        <p:spPr>
          <a:xfrm>
            <a:off x="2032001" y="4906984"/>
            <a:ext cx="8153400" cy="1417618"/>
          </a:xfrm>
          <a:prstGeom prst="rect">
            <a:avLst/>
          </a:prstGeom>
        </p:spPr>
      </p:pic>
    </p:spTree>
    <p:extLst>
      <p:ext uri="{BB962C8B-B14F-4D97-AF65-F5344CB8AC3E}">
        <p14:creationId xmlns:p14="http://schemas.microsoft.com/office/powerpoint/2010/main" val="4071326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14</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Romania – executive summary </a:t>
              </a:r>
            </a:p>
            <a:p>
              <a:pPr marL="187317" lvl="1" algn="ct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2032000" y="1243670"/>
            <a:ext cx="8153400" cy="3728689"/>
          </a:xfrm>
          <a:prstGeom prst="rect">
            <a:avLst/>
          </a:prstGeom>
        </p:spPr>
      </p:pic>
      <p:pic>
        <p:nvPicPr>
          <p:cNvPr id="4" name="Picture 3"/>
          <p:cNvPicPr>
            <a:picLocks noChangeAspect="1"/>
          </p:cNvPicPr>
          <p:nvPr/>
        </p:nvPicPr>
        <p:blipFill>
          <a:blip r:embed="rId5"/>
          <a:stretch>
            <a:fillRect/>
          </a:stretch>
        </p:blipFill>
        <p:spPr>
          <a:xfrm>
            <a:off x="2032001" y="4906984"/>
            <a:ext cx="8153400" cy="1417618"/>
          </a:xfrm>
          <a:prstGeom prst="rect">
            <a:avLst/>
          </a:prstGeom>
        </p:spPr>
      </p:pic>
      <p:sp>
        <p:nvSpPr>
          <p:cNvPr id="12" name="Rectangle 11"/>
          <p:cNvSpPr/>
          <p:nvPr/>
        </p:nvSpPr>
        <p:spPr>
          <a:xfrm>
            <a:off x="1928102" y="2004788"/>
            <a:ext cx="8492836"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617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15</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Romania – executive summary </a:t>
              </a:r>
            </a:p>
            <a:p>
              <a:pPr marL="187317" lvl="1" algn="ct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2032000" y="1243670"/>
            <a:ext cx="8153400" cy="3728689"/>
          </a:xfrm>
          <a:prstGeom prst="rect">
            <a:avLst/>
          </a:prstGeom>
        </p:spPr>
      </p:pic>
      <p:pic>
        <p:nvPicPr>
          <p:cNvPr id="4" name="Picture 3"/>
          <p:cNvPicPr>
            <a:picLocks noChangeAspect="1"/>
          </p:cNvPicPr>
          <p:nvPr/>
        </p:nvPicPr>
        <p:blipFill>
          <a:blip r:embed="rId5"/>
          <a:stretch>
            <a:fillRect/>
          </a:stretch>
        </p:blipFill>
        <p:spPr>
          <a:xfrm>
            <a:off x="2032001" y="4906984"/>
            <a:ext cx="8153400" cy="1417618"/>
          </a:xfrm>
          <a:prstGeom prst="rect">
            <a:avLst/>
          </a:prstGeom>
        </p:spPr>
      </p:pic>
      <p:sp>
        <p:nvSpPr>
          <p:cNvPr id="12" name="Rectangle 11"/>
          <p:cNvSpPr/>
          <p:nvPr/>
        </p:nvSpPr>
        <p:spPr>
          <a:xfrm>
            <a:off x="1928102" y="2004788"/>
            <a:ext cx="8492836"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28102" y="4897505"/>
            <a:ext cx="8492836" cy="88027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6332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16</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400" b="1" i="1" dirty="0">
                  <a:solidFill>
                    <a:schemeClr val="tx1"/>
                  </a:solidFill>
                </a:rPr>
                <a:t>RECFA visit to </a:t>
              </a:r>
              <a:r>
                <a:rPr lang="en-US" sz="2400" b="1" i="1" dirty="0" smtClean="0">
                  <a:solidFill>
                    <a:schemeClr val="tx1"/>
                  </a:solidFill>
                </a:rPr>
                <a:t>Austria – April 2018</a:t>
              </a:r>
            </a:p>
            <a:p>
              <a:pPr marL="187317" lvl="1" algn="ctr">
                <a:lnSpc>
                  <a:spcPct val="70000"/>
                </a:lnSpc>
              </a:pPr>
              <a:r>
                <a:rPr lang="en-US" sz="2400" b="1" i="1" dirty="0" smtClean="0">
                  <a:solidFill>
                    <a:schemeClr val="tx1"/>
                  </a:solidFill>
                </a:rPr>
                <a:t> </a:t>
              </a:r>
              <a:r>
                <a:rPr lang="en-US" b="1" i="1" dirty="0">
                  <a:solidFill>
                    <a:schemeClr val="tx1"/>
                  </a:solidFill>
                </a:rPr>
                <a:t>(</a:t>
              </a:r>
              <a:r>
                <a:rPr lang="en-US" b="1" i="1" dirty="0">
                  <a:solidFill>
                    <a:schemeClr val="tx1"/>
                  </a:solidFill>
                  <a:hlinkClick r:id="rId3"/>
                </a:rPr>
                <a:t>https://indico.cern.ch/event/689498/</a:t>
              </a:r>
              <a:r>
                <a:rPr lang="en-US" b="1" i="1" dirty="0" smtClean="0">
                  <a:solidFill>
                    <a:schemeClr val="tx1"/>
                  </a:solidFill>
                  <a:hlinkClick r:id="rId3"/>
                </a:rPr>
                <a:t>overview</a:t>
              </a:r>
              <a:r>
                <a:rPr lang="en-US" b="1" i="1" dirty="0" smtClean="0">
                  <a:solidFill>
                    <a:schemeClr val="tx1"/>
                  </a:solidFill>
                </a:rPr>
                <a:t> )</a:t>
              </a: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4" name="Picture 3"/>
          <p:cNvPicPr>
            <a:picLocks noChangeAspect="1"/>
          </p:cNvPicPr>
          <p:nvPr/>
        </p:nvPicPr>
        <p:blipFill>
          <a:blip r:embed="rId5"/>
          <a:stretch>
            <a:fillRect/>
          </a:stretch>
        </p:blipFill>
        <p:spPr>
          <a:xfrm>
            <a:off x="1049749" y="1671033"/>
            <a:ext cx="9911832" cy="4657315"/>
          </a:xfrm>
          <a:prstGeom prst="rect">
            <a:avLst/>
          </a:prstGeom>
        </p:spPr>
      </p:pic>
    </p:spTree>
    <p:extLst>
      <p:ext uri="{BB962C8B-B14F-4D97-AF65-F5344CB8AC3E}">
        <p14:creationId xmlns:p14="http://schemas.microsoft.com/office/powerpoint/2010/main" val="23046281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17</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Austria – executive summary</a:t>
              </a: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1708944" y="1238018"/>
            <a:ext cx="9086056" cy="4349118"/>
          </a:xfrm>
          <a:prstGeom prst="rect">
            <a:avLst/>
          </a:prstGeom>
        </p:spPr>
      </p:pic>
      <p:pic>
        <p:nvPicPr>
          <p:cNvPr id="3" name="Picture 2"/>
          <p:cNvPicPr>
            <a:picLocks noChangeAspect="1"/>
          </p:cNvPicPr>
          <p:nvPr/>
        </p:nvPicPr>
        <p:blipFill>
          <a:blip r:embed="rId5"/>
          <a:stretch>
            <a:fillRect/>
          </a:stretch>
        </p:blipFill>
        <p:spPr>
          <a:xfrm>
            <a:off x="1708944" y="5587136"/>
            <a:ext cx="9086056" cy="674429"/>
          </a:xfrm>
          <a:prstGeom prst="rect">
            <a:avLst/>
          </a:prstGeom>
        </p:spPr>
      </p:pic>
    </p:spTree>
    <p:extLst>
      <p:ext uri="{BB962C8B-B14F-4D97-AF65-F5344CB8AC3E}">
        <p14:creationId xmlns:p14="http://schemas.microsoft.com/office/powerpoint/2010/main" val="35363679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18</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Austria – executive summary</a:t>
              </a: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1708944" y="1238018"/>
            <a:ext cx="9086056" cy="4349118"/>
          </a:xfrm>
          <a:prstGeom prst="rect">
            <a:avLst/>
          </a:prstGeom>
        </p:spPr>
      </p:pic>
      <p:pic>
        <p:nvPicPr>
          <p:cNvPr id="3" name="Picture 2"/>
          <p:cNvPicPr>
            <a:picLocks noChangeAspect="1"/>
          </p:cNvPicPr>
          <p:nvPr/>
        </p:nvPicPr>
        <p:blipFill>
          <a:blip r:embed="rId5"/>
          <a:stretch>
            <a:fillRect/>
          </a:stretch>
        </p:blipFill>
        <p:spPr>
          <a:xfrm>
            <a:off x="1708944" y="5587136"/>
            <a:ext cx="9086056" cy="674429"/>
          </a:xfrm>
          <a:prstGeom prst="rect">
            <a:avLst/>
          </a:prstGeom>
        </p:spPr>
      </p:pic>
      <p:sp>
        <p:nvSpPr>
          <p:cNvPr id="4" name="Rectangle 3"/>
          <p:cNvSpPr/>
          <p:nvPr/>
        </p:nvSpPr>
        <p:spPr>
          <a:xfrm>
            <a:off x="1928102" y="1830460"/>
            <a:ext cx="8866898"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1129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19</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Austria – executive summary</a:t>
              </a:r>
              <a:endParaRPr lang="en-US" b="1" i="1"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smtClean="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2" name="Picture 1"/>
          <p:cNvPicPr>
            <a:picLocks noChangeAspect="1"/>
          </p:cNvPicPr>
          <p:nvPr/>
        </p:nvPicPr>
        <p:blipFill>
          <a:blip r:embed="rId4"/>
          <a:stretch>
            <a:fillRect/>
          </a:stretch>
        </p:blipFill>
        <p:spPr>
          <a:xfrm>
            <a:off x="1708944" y="1238018"/>
            <a:ext cx="9086056" cy="4349118"/>
          </a:xfrm>
          <a:prstGeom prst="rect">
            <a:avLst/>
          </a:prstGeom>
        </p:spPr>
      </p:pic>
      <p:pic>
        <p:nvPicPr>
          <p:cNvPr id="3" name="Picture 2"/>
          <p:cNvPicPr>
            <a:picLocks noChangeAspect="1"/>
          </p:cNvPicPr>
          <p:nvPr/>
        </p:nvPicPr>
        <p:blipFill>
          <a:blip r:embed="rId5"/>
          <a:stretch>
            <a:fillRect/>
          </a:stretch>
        </p:blipFill>
        <p:spPr>
          <a:xfrm>
            <a:off x="1708944" y="5587136"/>
            <a:ext cx="9086056" cy="674429"/>
          </a:xfrm>
          <a:prstGeom prst="rect">
            <a:avLst/>
          </a:prstGeom>
        </p:spPr>
      </p:pic>
      <p:sp>
        <p:nvSpPr>
          <p:cNvPr id="4" name="Rectangle 3"/>
          <p:cNvSpPr/>
          <p:nvPr/>
        </p:nvSpPr>
        <p:spPr>
          <a:xfrm>
            <a:off x="1928102" y="1830460"/>
            <a:ext cx="8866898" cy="61015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28102" y="3551826"/>
            <a:ext cx="8866898" cy="117997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9731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249007" y="910765"/>
            <a:ext cx="11703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endParaRPr lang="en-US" sz="2400" b="1" i="1" dirty="0" smtClean="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
        <p:nvSpPr>
          <p:cNvPr id="2" name="TextBox 1"/>
          <p:cNvSpPr txBox="1"/>
          <p:nvPr/>
        </p:nvSpPr>
        <p:spPr>
          <a:xfrm>
            <a:off x="485564" y="1108241"/>
            <a:ext cx="5864112" cy="4862870"/>
          </a:xfrm>
          <a:prstGeom prst="rect">
            <a:avLst/>
          </a:prstGeom>
          <a:noFill/>
        </p:spPr>
        <p:txBody>
          <a:bodyPr wrap="square" rtlCol="0">
            <a:spAutoFit/>
          </a:bodyPr>
          <a:lstStyle/>
          <a:p>
            <a:pPr algn="ctr"/>
            <a:r>
              <a:rPr lang="en-US" sz="2000" b="1" dirty="0" smtClean="0"/>
              <a:t>Mandate ECFA</a:t>
            </a:r>
          </a:p>
          <a:p>
            <a:pPr algn="ctr"/>
            <a:endParaRPr lang="en-US" sz="1400" dirty="0"/>
          </a:p>
          <a:p>
            <a:r>
              <a:rPr lang="en-US" sz="1600" dirty="0"/>
              <a:t>ECFA is advisory to CERN Management, CERN Council and its Committees, and to other organizations, national or international</a:t>
            </a:r>
            <a:r>
              <a:rPr lang="en-US" sz="1600" dirty="0" smtClean="0"/>
              <a:t>.</a:t>
            </a:r>
          </a:p>
          <a:p>
            <a:endParaRPr lang="en-US" sz="500" dirty="0"/>
          </a:p>
          <a:p>
            <a:r>
              <a:rPr lang="en-US" sz="1600" dirty="0"/>
              <a:t>Long-range planning of European high-energy facilities </a:t>
            </a:r>
            <a:r>
              <a:rPr lang="en-US" sz="1600" dirty="0" smtClean="0"/>
              <a:t>adequate </a:t>
            </a:r>
            <a:r>
              <a:rPr lang="en-US" sz="1600" dirty="0"/>
              <a:t>for the conduct of a valid high-energy research </a:t>
            </a:r>
            <a:r>
              <a:rPr lang="en-US" sz="1600" dirty="0" err="1"/>
              <a:t>programme</a:t>
            </a:r>
            <a:r>
              <a:rPr lang="en-US" sz="1600" dirty="0"/>
              <a:t> </a:t>
            </a:r>
            <a:r>
              <a:rPr lang="en-US" sz="1600" dirty="0" smtClean="0"/>
              <a:t>in </a:t>
            </a:r>
            <a:r>
              <a:rPr lang="en-US" sz="1600" dirty="0"/>
              <a:t>the participating countries and matched to the size of this community and to the </a:t>
            </a:r>
            <a:r>
              <a:rPr lang="en-US" sz="1600" dirty="0" smtClean="0"/>
              <a:t>resources. </a:t>
            </a:r>
          </a:p>
          <a:p>
            <a:endParaRPr lang="en-US" sz="500" dirty="0"/>
          </a:p>
          <a:p>
            <a:r>
              <a:rPr lang="en-US" sz="1600" dirty="0" smtClean="0"/>
              <a:t>Duplication </a:t>
            </a:r>
            <a:r>
              <a:rPr lang="en-US" sz="1600" dirty="0"/>
              <a:t>of similar accelerators should be avoided and international collaboration for the creation of these facilities should be encouraged if essential and efficient for attaining the purpose.</a:t>
            </a:r>
          </a:p>
          <a:p>
            <a:endParaRPr lang="en-US" sz="500" dirty="0" smtClean="0"/>
          </a:p>
          <a:p>
            <a:r>
              <a:rPr lang="en-US" sz="1600" dirty="0" smtClean="0"/>
              <a:t>Equilibrium </a:t>
            </a:r>
            <a:r>
              <a:rPr lang="en-US" sz="1600" dirty="0"/>
              <a:t>between the roles of international and national laboratories and university institutes in this research, and a close relation between research and education in high-energy physics and other fields</a:t>
            </a:r>
            <a:r>
              <a:rPr lang="en-US" sz="1600" dirty="0" smtClean="0"/>
              <a:t>.</a:t>
            </a:r>
          </a:p>
          <a:p>
            <a:endParaRPr lang="en-US" sz="500" dirty="0"/>
          </a:p>
          <a:p>
            <a:r>
              <a:rPr lang="en-US" sz="1600" dirty="0"/>
              <a:t>Adequate conditions for research and a just and equitable sharing of facilities between physicists, irrespective of nationality and origin, as conducive to a successful collaborative effort</a:t>
            </a:r>
            <a:r>
              <a:rPr lang="en-US" sz="1600" dirty="0" smtClean="0"/>
              <a:t>.</a:t>
            </a:r>
          </a:p>
        </p:txBody>
      </p:sp>
      <p:pic>
        <p:nvPicPr>
          <p:cNvPr id="12" name="Picture 11"/>
          <p:cNvPicPr/>
          <p:nvPr/>
        </p:nvPicPr>
        <p:blipFill rotWithShape="1">
          <a:blip r:embed="rId4">
            <a:extLst>
              <a:ext uri="{28A0092B-C50C-407E-A947-70E740481C1C}">
                <a14:useLocalDpi xmlns:a14="http://schemas.microsoft.com/office/drawing/2010/main" val="0"/>
              </a:ext>
            </a:extLst>
          </a:blip>
          <a:srcRect l="14246" t="11299" r="8748"/>
          <a:stretch/>
        </p:blipFill>
        <p:spPr bwMode="auto">
          <a:xfrm>
            <a:off x="6523981" y="1158045"/>
            <a:ext cx="5278946" cy="4811775"/>
          </a:xfrm>
          <a:prstGeom prst="rect">
            <a:avLst/>
          </a:prstGeom>
          <a:noFill/>
          <a:ln>
            <a:noFill/>
          </a:ln>
        </p:spPr>
      </p:pic>
      <p:sp>
        <p:nvSpPr>
          <p:cNvPr id="3" name="TextBox 2"/>
          <p:cNvSpPr txBox="1"/>
          <p:nvPr/>
        </p:nvSpPr>
        <p:spPr>
          <a:xfrm>
            <a:off x="7274815" y="5979217"/>
            <a:ext cx="4019537" cy="338554"/>
          </a:xfrm>
          <a:prstGeom prst="rect">
            <a:avLst/>
          </a:prstGeom>
          <a:noFill/>
        </p:spPr>
        <p:txBody>
          <a:bodyPr wrap="none" rtlCol="0">
            <a:spAutoFit/>
          </a:bodyPr>
          <a:lstStyle/>
          <a:p>
            <a:r>
              <a:rPr lang="en-US" sz="1600" i="1" dirty="0"/>
              <a:t>s</a:t>
            </a:r>
            <a:r>
              <a:rPr lang="en-US" sz="1600" i="1" dirty="0" smtClean="0"/>
              <a:t>lide from L. Evans – 25 years LHC symposium</a:t>
            </a:r>
            <a:endParaRPr lang="en-US" sz="1600" i="1" dirty="0"/>
          </a:p>
        </p:txBody>
      </p:sp>
    </p:spTree>
    <p:extLst>
      <p:ext uri="{BB962C8B-B14F-4D97-AF65-F5344CB8AC3E}">
        <p14:creationId xmlns:p14="http://schemas.microsoft.com/office/powerpoint/2010/main" val="1086062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800" b="1" i="1" dirty="0">
                  <a:solidFill>
                    <a:schemeClr val="tx1"/>
                  </a:solidFill>
                </a:rPr>
                <a:t>RECFA visit to Slovakia – May </a:t>
              </a:r>
              <a:r>
                <a:rPr lang="en-US" sz="2800" b="1" i="1" dirty="0" smtClean="0">
                  <a:solidFill>
                    <a:schemeClr val="tx1"/>
                  </a:solidFill>
                </a:rPr>
                <a:t>2018 – executive summary</a:t>
              </a:r>
              <a:endParaRPr lang="en-US" sz="2800" b="1" i="1" dirty="0">
                <a:solidFill>
                  <a:schemeClr val="tx1"/>
                </a:solidFill>
              </a:endParaRPr>
            </a:p>
            <a:p>
              <a:pPr marL="187317" lvl="1" algn="ctr">
                <a:lnSpc>
                  <a:spcPct val="70000"/>
                </a:lnSpc>
              </a:pPr>
              <a:r>
                <a:rPr lang="en-US" sz="2800" b="1" i="1" dirty="0">
                  <a:solidFill>
                    <a:schemeClr val="tx1"/>
                  </a:solidFill>
                </a:rPr>
                <a:t> </a:t>
              </a:r>
              <a:r>
                <a:rPr lang="en-US" sz="2400" b="1" i="1" dirty="0">
                  <a:solidFill>
                    <a:schemeClr val="tx1"/>
                  </a:solidFill>
                </a:rPr>
                <a:t>(</a:t>
              </a:r>
              <a:r>
                <a:rPr lang="en-US" sz="2400" b="1" i="1" dirty="0">
                  <a:solidFill>
                    <a:schemeClr val="tx1"/>
                  </a:solidFill>
                  <a:hlinkClick r:id="rId3"/>
                </a:rPr>
                <a:t>https://indico.cern.ch/event/711794/</a:t>
              </a:r>
              <a:r>
                <a:rPr lang="en-US" sz="2400" b="1" i="1" dirty="0">
                  <a:solidFill>
                    <a:schemeClr val="tx1"/>
                  </a:solidFill>
                </a:rPr>
                <a:t> )</a:t>
              </a:r>
            </a:p>
            <a:p>
              <a:pPr marL="187317" lvl="1"/>
              <a:endParaRPr lang="en-US" sz="2000" dirty="0">
                <a:solidFill>
                  <a:schemeClr val="tx1"/>
                </a:solidFill>
              </a:endParaRPr>
            </a:p>
            <a:p>
              <a:pPr marL="530217" lvl="1" indent="-342900">
                <a:buFont typeface="Arial"/>
                <a:buChar char="•"/>
              </a:pPr>
              <a:r>
                <a:rPr lang="en-US" sz="2000" dirty="0">
                  <a:solidFill>
                    <a:schemeClr val="tx1"/>
                  </a:solidFill>
                </a:rPr>
                <a:t>The committee confirms that the Slovak research community is making adequate use of the opportunities provided by CERN, notably through its participation in several experiments.</a:t>
              </a:r>
            </a:p>
            <a:p>
              <a:pPr marL="530217" lvl="1" indent="-342900">
                <a:buFont typeface="Arial"/>
                <a:buChar char="•"/>
              </a:pPr>
              <a:r>
                <a:rPr lang="en-US" sz="2000" dirty="0">
                  <a:solidFill>
                    <a:schemeClr val="tx1"/>
                  </a:solidFill>
                </a:rPr>
                <a:t>In this context, the time is ripe to confirm Slovak core investments in the upgrade of the ATLAS experiment, in particular.</a:t>
              </a:r>
            </a:p>
            <a:p>
              <a:pPr marL="530217" lvl="1" indent="-342900">
                <a:buFont typeface="Arial"/>
                <a:buChar char="•"/>
              </a:pPr>
              <a:r>
                <a:rPr lang="en-US" sz="2000" dirty="0">
                  <a:solidFill>
                    <a:schemeClr val="tx1"/>
                  </a:solidFill>
                </a:rPr>
                <a:t>The committee encourages the creation of additional funding </a:t>
              </a:r>
              <a:r>
                <a:rPr lang="en-US" sz="2000" dirty="0" err="1">
                  <a:solidFill>
                    <a:schemeClr val="tx1"/>
                  </a:solidFill>
                </a:rPr>
                <a:t>programmes</a:t>
              </a:r>
              <a:r>
                <a:rPr lang="en-US" sz="2000" dirty="0">
                  <a:solidFill>
                    <a:schemeClr val="tx1"/>
                  </a:solidFill>
                </a:rPr>
                <a:t> based on scientific excellence to support researchers in their pursuit of innovative ambitions. </a:t>
              </a:r>
            </a:p>
            <a:p>
              <a:pPr marL="530217" lvl="1" indent="-342900">
                <a:buFont typeface="Arial"/>
                <a:buChar char="•"/>
              </a:pPr>
              <a:r>
                <a:rPr lang="en-US" sz="2000" dirty="0">
                  <a:solidFill>
                    <a:schemeClr val="tx1"/>
                  </a:solidFill>
                </a:rPr>
                <a:t>The committee recommends initiating a dialogue between funding bodies and researchers to establish an adequate and sustainable level of technical and computing personnel to support the research.</a:t>
              </a:r>
            </a:p>
            <a:p>
              <a:pPr marL="530217" lvl="1" indent="-342900">
                <a:buFont typeface="Arial"/>
                <a:buChar char="•"/>
              </a:pPr>
              <a:r>
                <a:rPr lang="en-US" sz="2000" dirty="0">
                  <a:solidFill>
                    <a:schemeClr val="tx1"/>
                  </a:solidFill>
                </a:rPr>
                <a:t>The successes of the industry liaison and outreach efforts are to be applauded and the committee advises Slovakia to explore ways of using these accomplishments to strengthen science education as a whole in Slovakia.</a:t>
              </a:r>
            </a:p>
            <a:p>
              <a:pPr marL="530217" lvl="1" indent="-342900">
                <a:buFont typeface="Arial"/>
                <a:buChar char="•"/>
              </a:pPr>
              <a:r>
                <a:rPr lang="en-US" sz="2000" dirty="0">
                  <a:solidFill>
                    <a:schemeClr val="tx1"/>
                  </a:solidFill>
                </a:rPr>
                <a:t>The committee feels that the Slovak particle physics community should become more international and suggests that postdoctoral mobility </a:t>
              </a:r>
              <a:r>
                <a:rPr lang="en-US" sz="2000" dirty="0" err="1">
                  <a:solidFill>
                    <a:schemeClr val="tx1"/>
                  </a:solidFill>
                </a:rPr>
                <a:t>programmes</a:t>
              </a:r>
              <a:r>
                <a:rPr lang="en-US" sz="2000" dirty="0">
                  <a:solidFill>
                    <a:schemeClr val="tx1"/>
                  </a:solidFill>
                </a:rPr>
                <a:t> be created as an avenue to tenured positions</a:t>
              </a:r>
              <a:r>
                <a:rPr lang="en-US" sz="2000" dirty="0" smtClean="0">
                  <a:solidFill>
                    <a:schemeClr val="tx1"/>
                  </a:solidFill>
                </a:rPr>
                <a:t>.</a:t>
              </a: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7276096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800" b="1" i="1" dirty="0">
                  <a:solidFill>
                    <a:schemeClr val="tx1"/>
                  </a:solidFill>
                </a:rPr>
                <a:t>RECFA visit to Slovakia – May </a:t>
              </a:r>
              <a:r>
                <a:rPr lang="en-US" sz="2800" b="1" i="1" dirty="0" smtClean="0">
                  <a:solidFill>
                    <a:schemeClr val="tx1"/>
                  </a:solidFill>
                </a:rPr>
                <a:t>2018 – executive summary</a:t>
              </a:r>
              <a:endParaRPr lang="en-US" sz="2800" b="1" i="1" dirty="0">
                <a:solidFill>
                  <a:schemeClr val="tx1"/>
                </a:solidFill>
              </a:endParaRPr>
            </a:p>
            <a:p>
              <a:pPr marL="187317" lvl="1" algn="ctr">
                <a:lnSpc>
                  <a:spcPct val="70000"/>
                </a:lnSpc>
              </a:pPr>
              <a:r>
                <a:rPr lang="en-US" sz="2800" b="1" i="1" dirty="0">
                  <a:solidFill>
                    <a:schemeClr val="tx1"/>
                  </a:solidFill>
                </a:rPr>
                <a:t> </a:t>
              </a:r>
              <a:r>
                <a:rPr lang="en-US" sz="2400" b="1" i="1" dirty="0">
                  <a:solidFill>
                    <a:schemeClr val="tx1"/>
                  </a:solidFill>
                </a:rPr>
                <a:t>(</a:t>
              </a:r>
              <a:r>
                <a:rPr lang="en-US" sz="2400" b="1" i="1" dirty="0">
                  <a:solidFill>
                    <a:schemeClr val="tx1"/>
                  </a:solidFill>
                  <a:hlinkClick r:id="rId3"/>
                </a:rPr>
                <a:t>https://indico.cern.ch/event/711794/</a:t>
              </a:r>
              <a:r>
                <a:rPr lang="en-US" sz="2400" b="1" i="1" dirty="0">
                  <a:solidFill>
                    <a:schemeClr val="tx1"/>
                  </a:solidFill>
                </a:rPr>
                <a:t> )</a:t>
              </a:r>
            </a:p>
            <a:p>
              <a:pPr marL="187317" lvl="1"/>
              <a:endParaRPr lang="en-US" sz="2000" dirty="0">
                <a:solidFill>
                  <a:schemeClr val="tx1"/>
                </a:solidFill>
              </a:endParaRPr>
            </a:p>
            <a:p>
              <a:pPr marL="530217" lvl="1" indent="-342900">
                <a:buFont typeface="Arial"/>
                <a:buChar char="•"/>
              </a:pPr>
              <a:r>
                <a:rPr lang="en-US" sz="2000" dirty="0">
                  <a:solidFill>
                    <a:schemeClr val="tx1"/>
                  </a:solidFill>
                </a:rPr>
                <a:t>The committee confirms that the Slovak research community is making adequate use of the opportunities provided by CERN, notably through its participation in several experiments.</a:t>
              </a:r>
            </a:p>
            <a:p>
              <a:pPr marL="530217" lvl="1" indent="-342900">
                <a:buFont typeface="Arial"/>
                <a:buChar char="•"/>
              </a:pPr>
              <a:r>
                <a:rPr lang="en-US" sz="2000" dirty="0">
                  <a:solidFill>
                    <a:schemeClr val="tx1"/>
                  </a:solidFill>
                </a:rPr>
                <a:t>In this context, the time is ripe to confirm Slovak core investments in the upgrade of the ATLAS experiment, in particular.</a:t>
              </a:r>
            </a:p>
            <a:p>
              <a:pPr marL="530217" lvl="1" indent="-342900">
                <a:buFont typeface="Arial"/>
                <a:buChar char="•"/>
              </a:pPr>
              <a:r>
                <a:rPr lang="en-US" sz="2000" dirty="0">
                  <a:solidFill>
                    <a:srgbClr val="FF0000"/>
                  </a:solidFill>
                </a:rPr>
                <a:t>The committee encourages the creation of additional funding </a:t>
              </a:r>
              <a:r>
                <a:rPr lang="en-US" sz="2000" dirty="0" err="1">
                  <a:solidFill>
                    <a:srgbClr val="FF0000"/>
                  </a:solidFill>
                </a:rPr>
                <a:t>programmes</a:t>
              </a:r>
              <a:r>
                <a:rPr lang="en-US" sz="2000" dirty="0">
                  <a:solidFill>
                    <a:srgbClr val="FF0000"/>
                  </a:solidFill>
                </a:rPr>
                <a:t> based on scientific excellence to support researchers in their pursuit of innovative ambitions. </a:t>
              </a:r>
            </a:p>
            <a:p>
              <a:pPr marL="530217" lvl="1" indent="-342900">
                <a:buFont typeface="Arial"/>
                <a:buChar char="•"/>
              </a:pPr>
              <a:r>
                <a:rPr lang="en-US" sz="2000" dirty="0">
                  <a:solidFill>
                    <a:schemeClr val="tx1"/>
                  </a:solidFill>
                </a:rPr>
                <a:t>The committee recommends initiating a dialogue between funding bodies and researchers to establish an adequate and sustainable level of technical and computing personnel to support the research.</a:t>
              </a:r>
            </a:p>
            <a:p>
              <a:pPr marL="530217" lvl="1" indent="-342900">
                <a:buFont typeface="Arial"/>
                <a:buChar char="•"/>
              </a:pPr>
              <a:r>
                <a:rPr lang="en-US" sz="2000" dirty="0">
                  <a:solidFill>
                    <a:schemeClr val="tx1"/>
                  </a:solidFill>
                </a:rPr>
                <a:t>The successes of the industry liaison and outreach efforts are to be applauded and the committee advises Slovakia to explore ways of using these accomplishments to strengthen science education as a whole in Slovakia.</a:t>
              </a:r>
            </a:p>
            <a:p>
              <a:pPr marL="530217" lvl="1" indent="-342900">
                <a:buFont typeface="Arial"/>
                <a:buChar char="•"/>
              </a:pPr>
              <a:r>
                <a:rPr lang="en-US" sz="2000" dirty="0">
                  <a:solidFill>
                    <a:schemeClr val="tx1"/>
                  </a:solidFill>
                </a:rPr>
                <a:t>The committee feels that the Slovak particle physics community should become more international and suggests that postdoctoral mobility </a:t>
              </a:r>
              <a:r>
                <a:rPr lang="en-US" sz="2000" dirty="0" err="1">
                  <a:solidFill>
                    <a:schemeClr val="tx1"/>
                  </a:solidFill>
                </a:rPr>
                <a:t>programmes</a:t>
              </a:r>
              <a:r>
                <a:rPr lang="en-US" sz="2000" dirty="0">
                  <a:solidFill>
                    <a:schemeClr val="tx1"/>
                  </a:solidFill>
                </a:rPr>
                <a:t> be created as an avenue to tenured positions</a:t>
              </a:r>
              <a:r>
                <a:rPr lang="en-US" sz="2000" dirty="0" smtClean="0">
                  <a:solidFill>
                    <a:schemeClr val="tx1"/>
                  </a:solidFill>
                </a:rPr>
                <a:t>.</a:t>
              </a: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6123566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lnSpc>
                  <a:spcPct val="70000"/>
                </a:lnSpc>
              </a:pPr>
              <a:r>
                <a:rPr lang="en-US" sz="2800" b="1" i="1" dirty="0">
                  <a:solidFill>
                    <a:schemeClr val="tx1"/>
                  </a:solidFill>
                </a:rPr>
                <a:t>RECFA visit to Slovakia – May </a:t>
              </a:r>
              <a:r>
                <a:rPr lang="en-US" sz="2800" b="1" i="1" dirty="0" smtClean="0">
                  <a:solidFill>
                    <a:schemeClr val="tx1"/>
                  </a:solidFill>
                </a:rPr>
                <a:t>2018 – executive summary</a:t>
              </a:r>
              <a:endParaRPr lang="en-US" sz="2800" b="1" i="1" dirty="0">
                <a:solidFill>
                  <a:schemeClr val="tx1"/>
                </a:solidFill>
              </a:endParaRPr>
            </a:p>
            <a:p>
              <a:pPr marL="187317" lvl="1" algn="ctr">
                <a:lnSpc>
                  <a:spcPct val="70000"/>
                </a:lnSpc>
              </a:pPr>
              <a:r>
                <a:rPr lang="en-US" sz="2800" b="1" i="1" dirty="0">
                  <a:solidFill>
                    <a:schemeClr val="tx1"/>
                  </a:solidFill>
                </a:rPr>
                <a:t> </a:t>
              </a:r>
              <a:r>
                <a:rPr lang="en-US" sz="2400" b="1" i="1" dirty="0">
                  <a:solidFill>
                    <a:schemeClr val="tx1"/>
                  </a:solidFill>
                </a:rPr>
                <a:t>(</a:t>
              </a:r>
              <a:r>
                <a:rPr lang="en-US" sz="2400" b="1" i="1" dirty="0">
                  <a:solidFill>
                    <a:schemeClr val="tx1"/>
                  </a:solidFill>
                  <a:hlinkClick r:id="rId3"/>
                </a:rPr>
                <a:t>https://indico.cern.ch/event/711794/</a:t>
              </a:r>
              <a:r>
                <a:rPr lang="en-US" sz="2400" b="1" i="1" dirty="0">
                  <a:solidFill>
                    <a:schemeClr val="tx1"/>
                  </a:solidFill>
                </a:rPr>
                <a:t> )</a:t>
              </a:r>
            </a:p>
            <a:p>
              <a:pPr marL="187317" lvl="1"/>
              <a:endParaRPr lang="en-US" sz="2000" dirty="0">
                <a:solidFill>
                  <a:schemeClr val="tx1"/>
                </a:solidFill>
              </a:endParaRPr>
            </a:p>
            <a:p>
              <a:pPr marL="530217" lvl="1" indent="-342900">
                <a:buFont typeface="Arial"/>
                <a:buChar char="•"/>
              </a:pPr>
              <a:r>
                <a:rPr lang="en-US" sz="2000" dirty="0">
                  <a:solidFill>
                    <a:schemeClr val="tx1"/>
                  </a:solidFill>
                </a:rPr>
                <a:t>The committee confirms that the Slovak research community is making adequate use of the opportunities provided by CERN, notably through its participation in several experiments.</a:t>
              </a:r>
            </a:p>
            <a:p>
              <a:pPr marL="530217" lvl="1" indent="-342900">
                <a:buFont typeface="Arial"/>
                <a:buChar char="•"/>
              </a:pPr>
              <a:r>
                <a:rPr lang="en-US" sz="2000" dirty="0">
                  <a:solidFill>
                    <a:schemeClr val="tx1"/>
                  </a:solidFill>
                </a:rPr>
                <a:t>In this context, the time is ripe to confirm Slovak core investments in the upgrade of the ATLAS experiment, in particular.</a:t>
              </a:r>
            </a:p>
            <a:p>
              <a:pPr marL="530217" lvl="1" indent="-342900">
                <a:buFont typeface="Arial"/>
                <a:buChar char="•"/>
              </a:pPr>
              <a:r>
                <a:rPr lang="en-US" sz="2000" dirty="0">
                  <a:solidFill>
                    <a:srgbClr val="FF0000"/>
                  </a:solidFill>
                </a:rPr>
                <a:t>The committee encourages the creation of additional funding </a:t>
              </a:r>
              <a:r>
                <a:rPr lang="en-US" sz="2000" dirty="0" err="1">
                  <a:solidFill>
                    <a:srgbClr val="FF0000"/>
                  </a:solidFill>
                </a:rPr>
                <a:t>programmes</a:t>
              </a:r>
              <a:r>
                <a:rPr lang="en-US" sz="2000" dirty="0">
                  <a:solidFill>
                    <a:srgbClr val="FF0000"/>
                  </a:solidFill>
                </a:rPr>
                <a:t> based on scientific excellence to support researchers in their pursuit of innovative ambitions. </a:t>
              </a:r>
            </a:p>
            <a:p>
              <a:pPr marL="530217" lvl="1" indent="-342900">
                <a:buFont typeface="Arial"/>
                <a:buChar char="•"/>
              </a:pPr>
              <a:r>
                <a:rPr lang="en-US" sz="2000" dirty="0">
                  <a:solidFill>
                    <a:schemeClr val="tx1"/>
                  </a:solidFill>
                </a:rPr>
                <a:t>The committee recommends initiating a dialogue between funding bodies and researchers to establish an adequate and sustainable level of technical and computing personnel to support the research.</a:t>
              </a:r>
            </a:p>
            <a:p>
              <a:pPr marL="530217" lvl="1" indent="-342900">
                <a:buFont typeface="Arial"/>
                <a:buChar char="•"/>
              </a:pPr>
              <a:r>
                <a:rPr lang="en-US" sz="2000" dirty="0">
                  <a:solidFill>
                    <a:schemeClr val="tx1"/>
                  </a:solidFill>
                </a:rPr>
                <a:t>The successes of the industry liaison and outreach efforts are to be applauded and the committee advises Slovakia to explore ways of using these accomplishments to strengthen science education as a whole in Slovakia.</a:t>
              </a:r>
            </a:p>
            <a:p>
              <a:pPr marL="530217" lvl="1" indent="-342900">
                <a:buFont typeface="Arial"/>
                <a:buChar char="•"/>
              </a:pPr>
              <a:r>
                <a:rPr lang="en-US" sz="2000" dirty="0">
                  <a:solidFill>
                    <a:srgbClr val="FF0000"/>
                  </a:solidFill>
                </a:rPr>
                <a:t>The committee feels that the Slovak particle physics community should become more international and suggests that postdoctoral mobility </a:t>
              </a:r>
              <a:r>
                <a:rPr lang="en-US" sz="2000" dirty="0" err="1">
                  <a:solidFill>
                    <a:srgbClr val="FF0000"/>
                  </a:solidFill>
                </a:rPr>
                <a:t>programmes</a:t>
              </a:r>
              <a:r>
                <a:rPr lang="en-US" sz="2000" dirty="0">
                  <a:solidFill>
                    <a:srgbClr val="FF0000"/>
                  </a:solidFill>
                </a:rPr>
                <a:t> be created as an avenue to tenured positions</a:t>
              </a:r>
              <a:r>
                <a:rPr lang="en-US" sz="2000" dirty="0" smtClean="0">
                  <a:solidFill>
                    <a:srgbClr val="FF0000"/>
                  </a:solidFill>
                </a:rPr>
                <a:t>.</a:t>
              </a:r>
              <a:endParaRPr lang="en-US" sz="2000" dirty="0">
                <a:solidFill>
                  <a:srgbClr val="FF0000"/>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28580965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Working Groups</a:t>
              </a:r>
              <a:endParaRPr lang="en-US" sz="2400" b="1" i="1" dirty="0">
                <a:solidFill>
                  <a:schemeClr val="tx1"/>
                </a:solidFill>
              </a:endParaRPr>
            </a:p>
            <a:p>
              <a:pPr marL="187317" lvl="1" algn="ctr"/>
              <a:endParaRPr lang="en-US" sz="2000" i="1"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19957026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24</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err="1" smtClean="0">
                  <a:solidFill>
                    <a:schemeClr val="tx1"/>
                  </a:solidFill>
                </a:rPr>
                <a:t>ApPEC</a:t>
              </a:r>
              <a:r>
                <a:rPr lang="en-US" sz="2400" b="1" i="1" dirty="0" smtClean="0">
                  <a:solidFill>
                    <a:schemeClr val="tx1"/>
                  </a:solidFill>
                </a:rPr>
                <a:t>-ECFA Working Group on Detector R&amp;D</a:t>
              </a:r>
            </a:p>
            <a:p>
              <a:pPr marL="187325" lvl="1" algn="ctr"/>
              <a:r>
                <a:rPr lang="en-US" sz="2000" i="1" dirty="0" smtClean="0">
                  <a:solidFill>
                    <a:schemeClr val="tx1"/>
                  </a:solidFill>
                </a:rPr>
                <a:t>“A committee to review detector development efforts for future projects”</a:t>
              </a:r>
            </a:p>
            <a:p>
              <a:pPr marL="187325" lvl="1" algn="ctr"/>
              <a:r>
                <a:rPr lang="en-US" sz="2000" u="sng" dirty="0">
                  <a:hlinkClick r:id="rId3"/>
                </a:rPr>
                <a:t>https://cds.cern.ch/record/2235340/files/Statement%20R&amp;D298.pdf</a:t>
              </a:r>
              <a:r>
                <a:rPr lang="en-US" sz="2000" dirty="0"/>
                <a:t> </a:t>
              </a:r>
              <a:endParaRPr lang="en-US" sz="2000" i="1" dirty="0" smtClean="0">
                <a:solidFill>
                  <a:schemeClr val="tx1"/>
                </a:solidFill>
              </a:endParaRPr>
            </a:p>
            <a:p>
              <a:pPr marL="187325" lvl="1"/>
              <a:endParaRPr lang="en-US" sz="1500" dirty="0" smtClean="0">
                <a:solidFill>
                  <a:schemeClr val="tx1"/>
                </a:solidFill>
              </a:endParaRPr>
            </a:p>
            <a:p>
              <a:pPr marL="530225" lvl="1" indent="-342900">
                <a:buFont typeface="Arial"/>
                <a:buChar char="•"/>
              </a:pPr>
              <a:r>
                <a:rPr lang="en-US" sz="2000" dirty="0" smtClean="0">
                  <a:solidFill>
                    <a:schemeClr val="tx1"/>
                  </a:solidFill>
                </a:rPr>
                <a:t>The mandate of the Detector R&amp;</a:t>
              </a:r>
              <a:r>
                <a:rPr lang="en-US" sz="2000" dirty="0">
                  <a:solidFill>
                    <a:schemeClr val="tx1"/>
                  </a:solidFill>
                </a:rPr>
                <a:t>D panel (ECFA/16/</a:t>
              </a:r>
              <a:r>
                <a:rPr lang="en-US" sz="2000" dirty="0" smtClean="0">
                  <a:solidFill>
                    <a:schemeClr val="tx1"/>
                  </a:solidFill>
                </a:rPr>
                <a:t>298, June 2016), some extracts:</a:t>
              </a:r>
            </a:p>
            <a:p>
              <a:pPr marL="530225" lvl="1" indent="-342900">
                <a:buFont typeface="Arial"/>
                <a:buChar char="•"/>
              </a:pPr>
              <a:r>
                <a:rPr lang="en-US" sz="2000" dirty="0">
                  <a:solidFill>
                    <a:srgbClr val="FF0000"/>
                  </a:solidFill>
                </a:rPr>
                <a:t>The ECFA Detector Panel is aimed at providing advice on detector development efforts </a:t>
              </a:r>
              <a:r>
                <a:rPr lang="en-US" sz="2000" dirty="0" smtClean="0">
                  <a:solidFill>
                    <a:srgbClr val="FF0000"/>
                  </a:solidFill>
                </a:rPr>
                <a:t>for projects </a:t>
              </a:r>
              <a:r>
                <a:rPr lang="en-US" sz="2000" dirty="0">
                  <a:solidFill>
                    <a:srgbClr val="FF0000"/>
                  </a:solidFill>
                </a:rPr>
                <a:t>in their preliminary and preparatory phases</a:t>
              </a:r>
              <a:r>
                <a:rPr lang="en-US" sz="2000" dirty="0">
                  <a:solidFill>
                    <a:schemeClr val="tx1"/>
                  </a:solidFill>
                </a:rPr>
                <a:t>. </a:t>
              </a:r>
              <a:r>
                <a:rPr lang="en-US" sz="2000" dirty="0" smtClean="0">
                  <a:solidFill>
                    <a:schemeClr val="tx1"/>
                  </a:solidFill>
                </a:rPr>
                <a:t>It </a:t>
              </a:r>
              <a:r>
                <a:rPr lang="en-US" sz="2000" dirty="0">
                  <a:solidFill>
                    <a:schemeClr val="tx1"/>
                  </a:solidFill>
                </a:rPr>
                <a:t>receives R&amp;D proposals on request </a:t>
              </a:r>
              <a:r>
                <a:rPr lang="en-US" sz="2000" dirty="0" smtClean="0">
                  <a:solidFill>
                    <a:schemeClr val="tx1"/>
                  </a:solidFill>
                </a:rPr>
                <a:t>by research </a:t>
              </a:r>
              <a:r>
                <a:rPr lang="en-US" sz="2000" dirty="0">
                  <a:solidFill>
                    <a:schemeClr val="tx1"/>
                  </a:solidFill>
                </a:rPr>
                <a:t>communities, laboratories, institutions, individual authors and bodies such as </a:t>
              </a:r>
              <a:r>
                <a:rPr lang="en-US" sz="2000" dirty="0" smtClean="0">
                  <a:solidFill>
                    <a:schemeClr val="tx1"/>
                  </a:solidFill>
                </a:rPr>
                <a:t>science funding </a:t>
              </a:r>
              <a:r>
                <a:rPr lang="en-US" sz="2000" dirty="0">
                  <a:solidFill>
                    <a:schemeClr val="tx1"/>
                  </a:solidFill>
                </a:rPr>
                <a:t>agencies. It appoints experts charged to evaluate them and make recommendations</a:t>
              </a:r>
              <a:r>
                <a:rPr lang="en-US" sz="2000" dirty="0" smtClean="0">
                  <a:solidFill>
                    <a:schemeClr val="tx1"/>
                  </a:solidFill>
                </a:rPr>
                <a:t>.</a:t>
              </a:r>
            </a:p>
            <a:p>
              <a:pPr marL="530225" lvl="1" indent="-342900">
                <a:buFont typeface="Arial"/>
                <a:buChar char="•"/>
              </a:pPr>
              <a:r>
                <a:rPr lang="en-US" sz="2000" dirty="0" smtClean="0">
                  <a:solidFill>
                    <a:srgbClr val="FF0000"/>
                  </a:solidFill>
                </a:rPr>
                <a:t>It helps </a:t>
              </a:r>
              <a:r>
                <a:rPr lang="en-US" sz="2000" dirty="0">
                  <a:solidFill>
                    <a:srgbClr val="FF0000"/>
                  </a:solidFill>
                </a:rPr>
                <a:t>to create coherence of global detector R&amp;D efforts </a:t>
              </a:r>
              <a:r>
                <a:rPr lang="en-US" sz="2000" dirty="0">
                  <a:solidFill>
                    <a:schemeClr val="tx1"/>
                  </a:solidFill>
                </a:rPr>
                <a:t>by encouraging synergies </a:t>
              </a:r>
              <a:r>
                <a:rPr lang="en-US" sz="2000" dirty="0" smtClean="0">
                  <a:solidFill>
                    <a:schemeClr val="tx1"/>
                  </a:solidFill>
                </a:rPr>
                <a:t>between different </a:t>
              </a:r>
              <a:r>
                <a:rPr lang="en-US" sz="2000" dirty="0">
                  <a:solidFill>
                    <a:schemeClr val="tx1"/>
                  </a:solidFill>
                </a:rPr>
                <a:t>activities and advising funding agencies on request. </a:t>
              </a:r>
              <a:endParaRPr lang="en-US" sz="2000" dirty="0" smtClean="0">
                <a:solidFill>
                  <a:schemeClr val="tx1"/>
                </a:solidFill>
              </a:endParaRPr>
            </a:p>
            <a:p>
              <a:pPr marL="530225" lvl="1" indent="-342900">
                <a:buFont typeface="Arial"/>
                <a:buChar char="•"/>
              </a:pPr>
              <a:r>
                <a:rPr lang="en-US" sz="2000" dirty="0" smtClean="0">
                  <a:solidFill>
                    <a:schemeClr val="tx1"/>
                  </a:solidFill>
                </a:rPr>
                <a:t>It </a:t>
              </a:r>
              <a:r>
                <a:rPr lang="en-US" sz="2000" dirty="0">
                  <a:solidFill>
                    <a:schemeClr val="tx1"/>
                  </a:solidFill>
                </a:rPr>
                <a:t>is primarily concerned </a:t>
              </a:r>
              <a:r>
                <a:rPr lang="en-US" sz="2000" dirty="0" smtClean="0">
                  <a:solidFill>
                    <a:schemeClr val="tx1"/>
                  </a:solidFill>
                </a:rPr>
                <a:t>with large </a:t>
              </a:r>
              <a:r>
                <a:rPr lang="en-US" sz="2000" dirty="0">
                  <a:solidFill>
                    <a:schemeClr val="tx1"/>
                  </a:solidFill>
                </a:rPr>
                <a:t>projects, related to accelerator and non-accelerator experiments in the fields of </a:t>
              </a:r>
              <a:r>
                <a:rPr lang="en-US" sz="2000" dirty="0" smtClean="0">
                  <a:solidFill>
                    <a:schemeClr val="tx1"/>
                  </a:solidFill>
                </a:rPr>
                <a:t>particle and </a:t>
              </a:r>
              <a:r>
                <a:rPr lang="en-US" sz="2000" dirty="0" err="1">
                  <a:solidFill>
                    <a:schemeClr val="tx1"/>
                  </a:solidFill>
                </a:rPr>
                <a:t>astroparticle</a:t>
              </a:r>
              <a:r>
                <a:rPr lang="en-US" sz="2000" dirty="0">
                  <a:solidFill>
                    <a:schemeClr val="tx1"/>
                  </a:solidFill>
                </a:rPr>
                <a:t> physics, involving several institutions and requiring significant resources. </a:t>
              </a:r>
              <a:r>
                <a:rPr lang="en-US" sz="2000" dirty="0" smtClean="0">
                  <a:solidFill>
                    <a:schemeClr val="tx1"/>
                  </a:solidFill>
                </a:rPr>
                <a:t>It is </a:t>
              </a:r>
              <a:r>
                <a:rPr lang="en-US" sz="2000" dirty="0">
                  <a:solidFill>
                    <a:schemeClr val="tx1"/>
                  </a:solidFill>
                </a:rPr>
                <a:t>in particular intended for the review of projects that do not undergo an existing </a:t>
              </a:r>
              <a:r>
                <a:rPr lang="en-US" sz="2000" dirty="0" smtClean="0">
                  <a:solidFill>
                    <a:schemeClr val="tx1"/>
                  </a:solidFill>
                </a:rPr>
                <a:t>review process </a:t>
              </a:r>
              <a:r>
                <a:rPr lang="en-US" sz="2000" dirty="0">
                  <a:solidFill>
                    <a:schemeClr val="tx1"/>
                  </a:solidFill>
                </a:rPr>
                <a:t>elsewhere</a:t>
              </a:r>
              <a:r>
                <a:rPr lang="en-US" sz="2000" dirty="0" smtClean="0">
                  <a:solidFill>
                    <a:schemeClr val="tx1"/>
                  </a:solidFill>
                </a:rPr>
                <a:t>.</a:t>
              </a:r>
            </a:p>
            <a:p>
              <a:pPr marL="530225" lvl="1" indent="-342900">
                <a:buFont typeface="Arial"/>
                <a:buChar char="•"/>
              </a:pPr>
              <a:r>
                <a:rPr lang="en-US" sz="2000" dirty="0">
                  <a:solidFill>
                    <a:srgbClr val="FF0000"/>
                  </a:solidFill>
                </a:rPr>
                <a:t>The Panel has only a reviewing and advisory role</a:t>
              </a:r>
              <a:r>
                <a:rPr lang="en-US" sz="2000" dirty="0">
                  <a:solidFill>
                    <a:schemeClr val="tx1"/>
                  </a:solidFill>
                </a:rPr>
                <a:t>. It does not assume any coordination </a:t>
              </a:r>
              <a:r>
                <a:rPr lang="en-US" sz="2000" dirty="0" smtClean="0">
                  <a:solidFill>
                    <a:schemeClr val="tx1"/>
                  </a:solidFill>
                </a:rPr>
                <a:t>of the </a:t>
              </a:r>
              <a:r>
                <a:rPr lang="en-US" sz="2000" dirty="0">
                  <a:solidFill>
                    <a:schemeClr val="tx1"/>
                  </a:solidFill>
                </a:rPr>
                <a:t>R&amp;D programs, nor does it take part in any science policy decisions.</a:t>
              </a:r>
              <a:endParaRPr lang="en-US" sz="2000" dirty="0" smtClean="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37712769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25</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err="1" smtClean="0">
                  <a:solidFill>
                    <a:schemeClr val="tx1"/>
                  </a:solidFill>
                </a:rPr>
                <a:t>ApPEC</a:t>
              </a:r>
              <a:r>
                <a:rPr lang="en-US" sz="2400" b="1" i="1" dirty="0" smtClean="0">
                  <a:solidFill>
                    <a:schemeClr val="tx1"/>
                  </a:solidFill>
                </a:rPr>
                <a:t>-ECFA Working Group on Detector R&amp;D</a:t>
              </a: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900" dirty="0" smtClean="0">
                <a:solidFill>
                  <a:schemeClr val="tx1"/>
                </a:solidFill>
              </a:endParaRPr>
            </a:p>
            <a:p>
              <a:pPr marL="530225" lvl="1" indent="-342900">
                <a:buFont typeface="Arial"/>
                <a:buChar char="•"/>
              </a:pPr>
              <a:r>
                <a:rPr lang="en-US" sz="2000" dirty="0" smtClean="0">
                  <a:solidFill>
                    <a:schemeClr val="tx1"/>
                  </a:solidFill>
                </a:rPr>
                <a:t>The current composition of the panel (contact: </a:t>
              </a:r>
              <a:r>
                <a:rPr lang="en-US" sz="2000" u="sng" dirty="0">
                  <a:hlinkClick r:id="rId3"/>
                </a:rPr>
                <a:t>ecfa-dp@</a:t>
              </a:r>
              <a:r>
                <a:rPr lang="en-US" sz="2000" u="sng" dirty="0" smtClean="0">
                  <a:hlinkClick r:id="rId3"/>
                </a:rPr>
                <a:t>desy.de</a:t>
              </a:r>
              <a:r>
                <a:rPr lang="en-US" sz="2000" u="sng" dirty="0" smtClean="0"/>
                <a:t> </a:t>
              </a:r>
              <a:r>
                <a:rPr lang="en-US" sz="2000" dirty="0" smtClean="0">
                  <a:solidFill>
                    <a:schemeClr val="tx1"/>
                  </a:solidFill>
                </a:rPr>
                <a:t>):</a:t>
              </a:r>
            </a:p>
            <a:p>
              <a:pPr marL="987425" lvl="2" indent="-342900">
                <a:buFont typeface="Arial"/>
                <a:buChar char="•"/>
              </a:pPr>
              <a:r>
                <a:rPr lang="en-US" sz="2000" dirty="0">
                  <a:solidFill>
                    <a:schemeClr val="tx1"/>
                  </a:solidFill>
                </a:rPr>
                <a:t>Phil </a:t>
              </a:r>
              <a:r>
                <a:rPr lang="en-US" sz="2000" dirty="0" err="1">
                  <a:solidFill>
                    <a:schemeClr val="tx1"/>
                  </a:solidFill>
                </a:rPr>
                <a:t>Allport</a:t>
              </a:r>
              <a:endParaRPr lang="en-US" sz="2000" dirty="0">
                <a:solidFill>
                  <a:schemeClr val="tx1"/>
                </a:solidFill>
              </a:endParaRPr>
            </a:p>
            <a:p>
              <a:pPr marL="987425" lvl="2" indent="-342900">
                <a:buFont typeface="Arial"/>
                <a:buChar char="•"/>
              </a:pPr>
              <a:r>
                <a:rPr lang="en-US" sz="2000" dirty="0" err="1">
                  <a:solidFill>
                    <a:schemeClr val="tx1"/>
                  </a:solidFill>
                </a:rPr>
                <a:t>Ariella</a:t>
              </a:r>
              <a:r>
                <a:rPr lang="en-US" sz="2000" dirty="0">
                  <a:solidFill>
                    <a:schemeClr val="tx1"/>
                  </a:solidFill>
                </a:rPr>
                <a:t> </a:t>
              </a:r>
              <a:r>
                <a:rPr lang="en-US" sz="2000" dirty="0" err="1">
                  <a:solidFill>
                    <a:schemeClr val="tx1"/>
                  </a:solidFill>
                </a:rPr>
                <a:t>Cattai</a:t>
              </a:r>
              <a:endParaRPr lang="en-US" sz="2000" dirty="0">
                <a:solidFill>
                  <a:schemeClr val="tx1"/>
                </a:solidFill>
              </a:endParaRPr>
            </a:p>
            <a:p>
              <a:pPr marL="987425" lvl="2" indent="-342900">
                <a:buFont typeface="Arial"/>
                <a:buChar char="•"/>
              </a:pPr>
              <a:r>
                <a:rPr lang="en-US" sz="2000" dirty="0">
                  <a:solidFill>
                    <a:schemeClr val="tx1"/>
                  </a:solidFill>
                </a:rPr>
                <a:t>Silvia </a:t>
              </a:r>
              <a:r>
                <a:rPr lang="en-US" sz="2000" dirty="0" err="1">
                  <a:solidFill>
                    <a:schemeClr val="tx1"/>
                  </a:solidFill>
                </a:rPr>
                <a:t>Dalla</a:t>
              </a:r>
              <a:r>
                <a:rPr lang="en-US" sz="2000" dirty="0">
                  <a:solidFill>
                    <a:schemeClr val="tx1"/>
                  </a:solidFill>
                </a:rPr>
                <a:t> Torre</a:t>
              </a:r>
            </a:p>
            <a:p>
              <a:pPr marL="987425" lvl="2" indent="-342900">
                <a:buFont typeface="Arial"/>
                <a:buChar char="•"/>
              </a:pPr>
              <a:r>
                <a:rPr lang="en-US" sz="2000" dirty="0">
                  <a:solidFill>
                    <a:schemeClr val="tx1"/>
                  </a:solidFill>
                </a:rPr>
                <a:t>Doris </a:t>
              </a:r>
              <a:r>
                <a:rPr lang="en-US" sz="2000" dirty="0" smtClean="0">
                  <a:solidFill>
                    <a:schemeClr val="tx1"/>
                  </a:solidFill>
                </a:rPr>
                <a:t>Eckstein</a:t>
              </a:r>
              <a:endParaRPr lang="en-US" sz="2000" dirty="0">
                <a:solidFill>
                  <a:schemeClr val="tx1"/>
                </a:solidFill>
              </a:endParaRPr>
            </a:p>
            <a:p>
              <a:pPr marL="987425" lvl="2" indent="-342900">
                <a:buFont typeface="Arial"/>
                <a:buChar char="•"/>
              </a:pPr>
              <a:r>
                <a:rPr lang="en-US" sz="2000" dirty="0" err="1">
                  <a:solidFill>
                    <a:schemeClr val="tx1"/>
                  </a:solidFill>
                </a:rPr>
                <a:t>Els</a:t>
              </a:r>
              <a:r>
                <a:rPr lang="en-US" sz="2000" dirty="0">
                  <a:solidFill>
                    <a:schemeClr val="tx1"/>
                  </a:solidFill>
                </a:rPr>
                <a:t> </a:t>
              </a:r>
              <a:r>
                <a:rPr lang="en-US" sz="2000" dirty="0" err="1" smtClean="0">
                  <a:solidFill>
                    <a:schemeClr val="tx1"/>
                  </a:solidFill>
                </a:rPr>
                <a:t>Koffeman</a:t>
              </a:r>
              <a:r>
                <a:rPr lang="en-US" sz="2000" dirty="0" smtClean="0">
                  <a:solidFill>
                    <a:schemeClr val="tx1"/>
                  </a:solidFill>
                </a:rPr>
                <a:t> (chairperson)</a:t>
              </a:r>
              <a:endParaRPr lang="en-US" sz="2000" dirty="0">
                <a:solidFill>
                  <a:schemeClr val="tx1"/>
                </a:solidFill>
              </a:endParaRPr>
            </a:p>
            <a:p>
              <a:pPr marL="987425" lvl="2" indent="-342900">
                <a:buFont typeface="Arial"/>
                <a:buChar char="•"/>
              </a:pPr>
              <a:r>
                <a:rPr lang="en-US" sz="2000" dirty="0">
                  <a:solidFill>
                    <a:schemeClr val="tx1"/>
                  </a:solidFill>
                </a:rPr>
                <a:t>Lucie </a:t>
              </a:r>
              <a:r>
                <a:rPr lang="en-US" sz="2000" dirty="0" err="1">
                  <a:solidFill>
                    <a:schemeClr val="tx1"/>
                  </a:solidFill>
                </a:rPr>
                <a:t>Linssen</a:t>
              </a:r>
              <a:endParaRPr lang="en-US" sz="2000" dirty="0">
                <a:solidFill>
                  <a:schemeClr val="tx1"/>
                </a:solidFill>
              </a:endParaRPr>
            </a:p>
            <a:p>
              <a:pPr marL="987425" lvl="2" indent="-342900">
                <a:buFont typeface="Arial"/>
                <a:buChar char="•"/>
              </a:pPr>
              <a:r>
                <a:rPr lang="en-US" sz="2000" dirty="0">
                  <a:solidFill>
                    <a:schemeClr val="tx1"/>
                  </a:solidFill>
                </a:rPr>
                <a:t>Laurent </a:t>
              </a:r>
              <a:r>
                <a:rPr lang="en-US" sz="2000" dirty="0" err="1">
                  <a:solidFill>
                    <a:schemeClr val="tx1"/>
                  </a:solidFill>
                </a:rPr>
                <a:t>Serin</a:t>
              </a:r>
              <a:endParaRPr lang="en-US" sz="2000" dirty="0">
                <a:solidFill>
                  <a:schemeClr val="tx1"/>
                </a:solidFill>
              </a:endParaRPr>
            </a:p>
            <a:p>
              <a:pPr marL="987425" lvl="2" indent="-342900">
                <a:buFont typeface="Arial"/>
                <a:buChar char="•"/>
              </a:pPr>
              <a:r>
                <a:rPr lang="en-US" sz="2000" dirty="0">
                  <a:solidFill>
                    <a:schemeClr val="tx1"/>
                  </a:solidFill>
                </a:rPr>
                <a:t>Arno </a:t>
              </a:r>
              <a:r>
                <a:rPr lang="en-US" sz="2000" dirty="0" err="1" smtClean="0">
                  <a:solidFill>
                    <a:schemeClr val="tx1"/>
                  </a:solidFill>
                </a:rPr>
                <a:t>Straessner</a:t>
              </a:r>
              <a:endParaRPr lang="en-US" sz="2000" dirty="0" smtClean="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pic>
        <p:nvPicPr>
          <p:cNvPr id="2" name="Picture 1"/>
          <p:cNvPicPr>
            <a:picLocks noChangeAspect="1"/>
          </p:cNvPicPr>
          <p:nvPr/>
        </p:nvPicPr>
        <p:blipFill>
          <a:blip r:embed="rId5"/>
          <a:stretch>
            <a:fillRect/>
          </a:stretch>
        </p:blipFill>
        <p:spPr>
          <a:xfrm>
            <a:off x="2273300" y="1871053"/>
            <a:ext cx="8125702" cy="119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46414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26</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err="1" smtClean="0">
                  <a:solidFill>
                    <a:schemeClr val="tx1"/>
                  </a:solidFill>
                </a:rPr>
                <a:t>ApPEC</a:t>
              </a:r>
              <a:r>
                <a:rPr lang="en-US" sz="2400" b="1" i="1" dirty="0" smtClean="0">
                  <a:solidFill>
                    <a:schemeClr val="tx1"/>
                  </a:solidFill>
                </a:rPr>
                <a:t>-ECFA Working Group on Detector R&amp;D – survey </a:t>
              </a:r>
            </a:p>
            <a:p>
              <a:pPr marL="187325" lvl="1"/>
              <a:endParaRPr lang="en-US" sz="2000" dirty="0" smtClean="0">
                <a:solidFill>
                  <a:schemeClr val="tx1"/>
                </a:solidFill>
              </a:endParaRPr>
            </a:p>
            <a:p>
              <a:pPr marL="530225" lvl="1" indent="-342900">
                <a:buFont typeface="Arial"/>
                <a:buChar char="•"/>
              </a:pPr>
              <a:r>
                <a:rPr lang="en-US" sz="2000" dirty="0">
                  <a:solidFill>
                    <a:schemeClr val="tx1"/>
                  </a:solidFill>
                </a:rPr>
                <a:t>As part of the process to inform the </a:t>
              </a:r>
              <a:r>
                <a:rPr lang="en-US" sz="2000" dirty="0" smtClean="0">
                  <a:solidFill>
                    <a:schemeClr val="tx1"/>
                  </a:solidFill>
                </a:rPr>
                <a:t>upcoming update </a:t>
              </a:r>
              <a:r>
                <a:rPr lang="en-US" sz="2000" dirty="0">
                  <a:solidFill>
                    <a:schemeClr val="tx1"/>
                  </a:solidFill>
                </a:rPr>
                <a:t>of the European Strategy for Particle Physics, the ECFA Detector Panel (</a:t>
              </a:r>
              <a:r>
                <a:rPr lang="en-US" sz="2000" dirty="0">
                  <a:solidFill>
                    <a:schemeClr val="tx1"/>
                  </a:solidFill>
                  <a:hlinkClick r:id="rId3"/>
                </a:rPr>
                <a:t>https://ecfa-dp.desy.de</a:t>
              </a:r>
              <a:r>
                <a:rPr lang="en-US" sz="2000" dirty="0" smtClean="0">
                  <a:solidFill>
                    <a:schemeClr val="tx1"/>
                  </a:solidFill>
                  <a:hlinkClick r:id="rId3"/>
                </a:rPr>
                <a:t>/</a:t>
              </a:r>
              <a:r>
                <a:rPr lang="en-US" sz="2000" dirty="0" smtClean="0">
                  <a:solidFill>
                    <a:schemeClr val="tx1"/>
                  </a:solidFill>
                </a:rPr>
                <a:t> )</a:t>
              </a:r>
              <a:r>
                <a:rPr lang="en-US" sz="2000" dirty="0">
                  <a:solidFill>
                    <a:schemeClr val="tx1"/>
                  </a:solidFill>
                </a:rPr>
                <a:t> </a:t>
              </a:r>
              <a:r>
                <a:rPr lang="en-US" sz="2000" dirty="0" smtClean="0">
                  <a:solidFill>
                    <a:schemeClr val="tx1"/>
                  </a:solidFill>
                </a:rPr>
                <a:t>advertised </a:t>
              </a:r>
              <a:r>
                <a:rPr lang="en-US" sz="2000" dirty="0">
                  <a:solidFill>
                    <a:schemeClr val="tx1"/>
                  </a:solidFill>
                </a:rPr>
                <a:t>as widely as possible the brief questionnaire at </a:t>
              </a:r>
              <a:r>
                <a:rPr lang="en-US" sz="2000" dirty="0">
                  <a:solidFill>
                    <a:schemeClr val="tx1"/>
                  </a:solidFill>
                  <a:hlinkClick r:id="rId4"/>
                </a:rPr>
                <a:t>https://www.surveymonkey.com/r/</a:t>
              </a:r>
              <a:r>
                <a:rPr lang="en-US" sz="2000" dirty="0" smtClean="0">
                  <a:solidFill>
                    <a:schemeClr val="tx1"/>
                  </a:solidFill>
                  <a:hlinkClick r:id="rId4"/>
                </a:rPr>
                <a:t>DetectorsRD</a:t>
              </a:r>
              <a:r>
                <a:rPr lang="en-US" sz="2000" dirty="0" smtClean="0">
                  <a:solidFill>
                    <a:schemeClr val="tx1"/>
                  </a:solidFill>
                </a:rPr>
                <a:t> .</a:t>
              </a:r>
              <a:r>
                <a:rPr lang="en-US" sz="2000" dirty="0">
                  <a:solidFill>
                    <a:schemeClr val="tx1"/>
                  </a:solidFill>
                </a:rPr>
                <a:t> </a:t>
              </a:r>
            </a:p>
            <a:p>
              <a:pPr marL="530225" lvl="1" indent="-342900">
                <a:buFont typeface="Arial"/>
                <a:buChar char="•"/>
              </a:pPr>
              <a:r>
                <a:rPr lang="en-US" sz="2000" dirty="0" smtClean="0">
                  <a:solidFill>
                    <a:schemeClr val="tx1"/>
                  </a:solidFill>
                </a:rPr>
                <a:t>The </a:t>
              </a:r>
              <a:r>
                <a:rPr lang="en-US" sz="2000" dirty="0">
                  <a:solidFill>
                    <a:schemeClr val="tx1"/>
                  </a:solidFill>
                </a:rPr>
                <a:t>survey will contribute to assessing the deployment and strength of R&amp;D activities </a:t>
              </a:r>
              <a:r>
                <a:rPr lang="en-US" sz="2000" dirty="0" smtClean="0">
                  <a:solidFill>
                    <a:schemeClr val="tx1"/>
                  </a:solidFill>
                </a:rPr>
                <a:t>in </a:t>
              </a:r>
              <a:r>
                <a:rPr lang="en-US" sz="2000" dirty="0" err="1">
                  <a:solidFill>
                    <a:schemeClr val="tx1"/>
                  </a:solidFill>
                </a:rPr>
                <a:t>astro</a:t>
              </a:r>
              <a:r>
                <a:rPr lang="en-US" sz="2000" dirty="0">
                  <a:solidFill>
                    <a:schemeClr val="tx1"/>
                  </a:solidFill>
                </a:rPr>
                <a:t>-particle, neutrino, nuclear and particle physics in Europe. It will also aim to elucidate opportunities created by current and emerging technologies and the potential for greater synergies between R&amp;D activities</a:t>
              </a:r>
              <a:r>
                <a:rPr lang="en-US" sz="2000" dirty="0" smtClean="0">
                  <a:solidFill>
                    <a:schemeClr val="tx1"/>
                  </a:solidFill>
                </a:rPr>
                <a:t>.</a:t>
              </a:r>
              <a:endParaRPr lang="en-US" sz="2000" dirty="0">
                <a:solidFill>
                  <a:schemeClr val="tx1"/>
                </a:solidFill>
              </a:endParaRPr>
            </a:p>
          </p:txBody>
        </p:sp>
      </p:grpSp>
      <p:pic>
        <p:nvPicPr>
          <p:cNvPr id="11" name="Picture 10"/>
          <p:cNvPicPr>
            <a:picLocks noChangeAspect="1"/>
          </p:cNvPicPr>
          <p:nvPr/>
        </p:nvPicPr>
        <p:blipFill>
          <a:blip r:embed="rId5"/>
          <a:stretch>
            <a:fillRect/>
          </a:stretch>
        </p:blipFill>
        <p:spPr>
          <a:xfrm>
            <a:off x="0" y="1"/>
            <a:ext cx="7287277" cy="750750"/>
          </a:xfrm>
          <a:prstGeom prst="rect">
            <a:avLst/>
          </a:prstGeom>
        </p:spPr>
      </p:pic>
    </p:spTree>
    <p:extLst>
      <p:ext uri="{BB962C8B-B14F-4D97-AF65-F5344CB8AC3E}">
        <p14:creationId xmlns:p14="http://schemas.microsoft.com/office/powerpoint/2010/main" val="6541354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27</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Working group on Software Skills</a:t>
              </a:r>
            </a:p>
            <a:p>
              <a:pPr marL="187325" lvl="1" algn="ctr"/>
              <a:r>
                <a:rPr lang="en-US" sz="1800" i="1" dirty="0" smtClean="0">
                  <a:solidFill>
                    <a:schemeClr val="tx1"/>
                  </a:solidFill>
                </a:rPr>
                <a:t>(Alexander Read, </a:t>
              </a:r>
              <a:r>
                <a:rPr lang="en-US" sz="1800" i="1" dirty="0" err="1" smtClean="0">
                  <a:solidFill>
                    <a:schemeClr val="tx1"/>
                  </a:solidFill>
                </a:rPr>
                <a:t>Eilam</a:t>
              </a:r>
              <a:r>
                <a:rPr lang="en-US" sz="1800" i="1" dirty="0" smtClean="0">
                  <a:solidFill>
                    <a:schemeClr val="tx1"/>
                  </a:solidFill>
                </a:rPr>
                <a:t> Gross, Kati </a:t>
              </a:r>
              <a:r>
                <a:rPr lang="en-US" sz="1800" i="1" dirty="0" err="1" smtClean="0">
                  <a:solidFill>
                    <a:schemeClr val="tx1"/>
                  </a:solidFill>
                </a:rPr>
                <a:t>Lassila</a:t>
              </a:r>
              <a:r>
                <a:rPr lang="en-US" sz="1800" i="1" dirty="0" smtClean="0">
                  <a:solidFill>
                    <a:schemeClr val="tx1"/>
                  </a:solidFill>
                </a:rPr>
                <a:t>-Perini, </a:t>
              </a:r>
              <a:r>
                <a:rPr lang="en-US" sz="1800" i="1" dirty="0" err="1" smtClean="0">
                  <a:solidFill>
                    <a:schemeClr val="tx1"/>
                  </a:solidFill>
                </a:rPr>
                <a:t>Tadeusz</a:t>
              </a:r>
              <a:r>
                <a:rPr lang="en-US" sz="1800" i="1" dirty="0" smtClean="0">
                  <a:solidFill>
                    <a:schemeClr val="tx1"/>
                  </a:solidFill>
                </a:rPr>
                <a:t> </a:t>
              </a:r>
              <a:r>
                <a:rPr lang="en-US" sz="1800" i="1" dirty="0" err="1" smtClean="0">
                  <a:solidFill>
                    <a:schemeClr val="tx1"/>
                  </a:solidFill>
                </a:rPr>
                <a:t>Lesiak</a:t>
              </a:r>
              <a:r>
                <a:rPr lang="en-US" sz="1800" i="1" dirty="0" smtClean="0">
                  <a:solidFill>
                    <a:schemeClr val="tx1"/>
                  </a:solidFill>
                </a:rPr>
                <a:t>, ECFA chair and secretary)</a:t>
              </a:r>
            </a:p>
            <a:p>
              <a:pPr marL="187325" lvl="1"/>
              <a:endParaRPr lang="en-US" sz="2000" dirty="0" smtClean="0">
                <a:solidFill>
                  <a:schemeClr val="tx1"/>
                </a:solidFill>
              </a:endParaRPr>
            </a:p>
            <a:p>
              <a:pPr marL="530225" lvl="1" indent="-342900">
                <a:buFont typeface="Arial"/>
                <a:buChar char="•"/>
              </a:pPr>
              <a:r>
                <a:rPr lang="en-US" sz="2000" dirty="0">
                  <a:solidFill>
                    <a:schemeClr val="tx1"/>
                  </a:solidFill>
                </a:rPr>
                <a:t>Developing optimal data analysis techniques for particle physics experiments is vital to our community, as is continuous dialogue between software experts and </a:t>
              </a:r>
              <a:r>
                <a:rPr lang="en-US" sz="2000" dirty="0" err="1">
                  <a:solidFill>
                    <a:schemeClr val="tx1"/>
                  </a:solidFill>
                </a:rPr>
                <a:t>analysers</a:t>
              </a:r>
              <a:r>
                <a:rPr lang="en-US" sz="2000" dirty="0">
                  <a:solidFill>
                    <a:schemeClr val="tx1"/>
                  </a:solidFill>
                </a:rPr>
                <a:t>. </a:t>
              </a:r>
              <a:endParaRPr lang="en-US" sz="2000" dirty="0" smtClean="0">
                <a:solidFill>
                  <a:schemeClr val="tx1"/>
                </a:solidFill>
              </a:endParaRPr>
            </a:p>
            <a:p>
              <a:pPr marL="530225" lvl="1" indent="-342900">
                <a:buFont typeface="Arial"/>
                <a:buChar char="•"/>
              </a:pPr>
              <a:r>
                <a:rPr lang="en-US" sz="2000" dirty="0" smtClean="0">
                  <a:solidFill>
                    <a:schemeClr val="tx1"/>
                  </a:solidFill>
                </a:rPr>
                <a:t>Worldwide</a:t>
              </a:r>
              <a:r>
                <a:rPr lang="en-US" sz="2000" dirty="0">
                  <a:solidFill>
                    <a:schemeClr val="tx1"/>
                  </a:solidFill>
                </a:rPr>
                <a:t>, several initiatives are under way to study this topic, resulting in, for example, the HEP Software Foundation’s white </a:t>
              </a:r>
              <a:r>
                <a:rPr lang="en-US" sz="2000" dirty="0" smtClean="0">
                  <a:solidFill>
                    <a:schemeClr val="tx1"/>
                  </a:solidFill>
                </a:rPr>
                <a:t>paper (</a:t>
              </a:r>
              <a:r>
                <a:rPr lang="en-US" sz="2000" u="sng" dirty="0">
                  <a:hlinkClick r:id="rId3"/>
                </a:rPr>
                <a:t>https://arxiv.org/pdf/1712.06982.</a:t>
              </a:r>
              <a:r>
                <a:rPr lang="en-US" sz="2000" u="sng" dirty="0" smtClean="0">
                  <a:hlinkClick r:id="rId3"/>
                </a:rPr>
                <a:t>pdf</a:t>
              </a:r>
              <a:r>
                <a:rPr lang="en-US" sz="2000" u="sng" dirty="0" smtClean="0"/>
                <a:t> </a:t>
              </a:r>
              <a:r>
                <a:rPr lang="en-US" sz="2000" dirty="0" smtClean="0">
                  <a:solidFill>
                    <a:schemeClr val="tx1"/>
                  </a:solidFill>
                </a:rPr>
                <a:t>). </a:t>
              </a:r>
              <a:endParaRPr lang="en-GB" sz="2000" dirty="0" smtClean="0">
                <a:solidFill>
                  <a:schemeClr val="tx1"/>
                </a:solidFill>
              </a:endParaRPr>
            </a:p>
            <a:p>
              <a:pPr marL="530225" lvl="1" indent="-342900">
                <a:buFont typeface="Arial"/>
                <a:buChar char="•"/>
              </a:pPr>
              <a:r>
                <a:rPr lang="en-GB" sz="2000" dirty="0">
                  <a:solidFill>
                    <a:schemeClr val="tx1"/>
                  </a:solidFill>
                </a:rPr>
                <a:t>Based on an initial view of the potential future opportunities and challenges relating to analysis </a:t>
              </a:r>
              <a:r>
                <a:rPr lang="en-GB" sz="2000" dirty="0" smtClean="0">
                  <a:solidFill>
                    <a:schemeClr val="tx1"/>
                  </a:solidFill>
                </a:rPr>
                <a:t>tools, </a:t>
              </a:r>
              <a:r>
                <a:rPr lang="en-GB" sz="2000" dirty="0">
                  <a:solidFill>
                    <a:schemeClr val="tx1"/>
                  </a:solidFill>
                </a:rPr>
                <a:t>the ECFA working group will ascertain how the particle physics community can best prepare itself and how well we are currently preparing. </a:t>
              </a:r>
              <a:endParaRPr lang="en-GB" sz="2000" dirty="0" smtClean="0">
                <a:solidFill>
                  <a:schemeClr val="tx1"/>
                </a:solidFill>
              </a:endParaRPr>
            </a:p>
            <a:p>
              <a:pPr marL="530225" lvl="1" indent="-342900">
                <a:buFont typeface="Arial"/>
                <a:buChar char="•"/>
              </a:pPr>
              <a:r>
                <a:rPr lang="en-GB" sz="2000" dirty="0" smtClean="0">
                  <a:solidFill>
                    <a:schemeClr val="tx1"/>
                  </a:solidFill>
                </a:rPr>
                <a:t>The working </a:t>
              </a:r>
              <a:r>
                <a:rPr lang="en-GB" sz="2000" dirty="0">
                  <a:solidFill>
                    <a:schemeClr val="tx1"/>
                  </a:solidFill>
                </a:rPr>
                <a:t>group will </a:t>
              </a:r>
              <a:r>
                <a:rPr lang="en-GB" sz="2000" dirty="0">
                  <a:solidFill>
                    <a:srgbClr val="FF0000"/>
                  </a:solidFill>
                </a:rPr>
                <a:t>collect a census of HEP software professionals</a:t>
              </a:r>
              <a:r>
                <a:rPr lang="en-GB" sz="2000" dirty="0">
                  <a:solidFill>
                    <a:schemeClr val="tx1"/>
                  </a:solidFill>
                </a:rPr>
                <a:t>, either with a software engineering degree (or equivalent) or with expert experience in the field. This information might also be relevant to the strategic discussions in the context of </a:t>
              </a:r>
              <a:r>
                <a:rPr lang="en-GB" sz="2000" dirty="0" smtClean="0">
                  <a:solidFill>
                    <a:schemeClr val="tx1"/>
                  </a:solidFill>
                </a:rPr>
                <a:t>the update of the </a:t>
              </a:r>
              <a:r>
                <a:rPr lang="en-GB" sz="2000" dirty="0">
                  <a:solidFill>
                    <a:schemeClr val="tx1"/>
                  </a:solidFill>
                </a:rPr>
                <a:t>European Strategy for Particle Physics. </a:t>
              </a:r>
              <a:endParaRPr lang="en-GB" sz="2000" dirty="0" smtClean="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39628718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28</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Working group on Recognition of Individual Achievements</a:t>
              </a:r>
            </a:p>
            <a:p>
              <a:pPr marL="187325" lvl="1" algn="ctr"/>
              <a:r>
                <a:rPr lang="en-US" sz="2400" b="1" i="1" dirty="0" smtClean="0">
                  <a:solidFill>
                    <a:schemeClr val="tx1"/>
                  </a:solidFill>
                </a:rPr>
                <a:t>in Large </a:t>
              </a:r>
              <a:r>
                <a:rPr lang="en-US" sz="2400" b="1" i="1" dirty="0">
                  <a:solidFill>
                    <a:schemeClr val="tx1"/>
                  </a:solidFill>
                </a:rPr>
                <a:t>C</a:t>
              </a:r>
              <a:r>
                <a:rPr lang="en-US" sz="2400" b="1" i="1" dirty="0" smtClean="0">
                  <a:solidFill>
                    <a:schemeClr val="tx1"/>
                  </a:solidFill>
                </a:rPr>
                <a:t>ollaborations</a:t>
              </a:r>
            </a:p>
            <a:p>
              <a:pPr marL="187325" lvl="1" algn="ctr"/>
              <a:r>
                <a:rPr lang="en-US" sz="1800" i="1" dirty="0">
                  <a:solidFill>
                    <a:schemeClr val="tx1"/>
                  </a:solidFill>
                </a:rPr>
                <a:t>(Antonio </a:t>
              </a:r>
              <a:r>
                <a:rPr lang="en-US" sz="1800" i="1" dirty="0" err="1">
                  <a:solidFill>
                    <a:schemeClr val="tx1"/>
                  </a:solidFill>
                </a:rPr>
                <a:t>Zoccoli</a:t>
              </a:r>
              <a:r>
                <a:rPr lang="en-US" sz="1800" i="1" dirty="0">
                  <a:solidFill>
                    <a:schemeClr val="tx1"/>
                  </a:solidFill>
                </a:rPr>
                <a:t>, Dave </a:t>
              </a:r>
              <a:r>
                <a:rPr lang="en-US" sz="1800" i="1" dirty="0" err="1">
                  <a:solidFill>
                    <a:schemeClr val="tx1"/>
                  </a:solidFill>
                </a:rPr>
                <a:t>Milstead</a:t>
              </a:r>
              <a:r>
                <a:rPr lang="en-US" sz="1800" i="1" dirty="0">
                  <a:solidFill>
                    <a:schemeClr val="tx1"/>
                  </a:solidFill>
                </a:rPr>
                <a:t>, Peter </a:t>
              </a:r>
              <a:r>
                <a:rPr lang="en-US" sz="1800" i="1" dirty="0" err="1">
                  <a:solidFill>
                    <a:schemeClr val="tx1"/>
                  </a:solidFill>
                </a:rPr>
                <a:t>Schleper</a:t>
              </a:r>
              <a:r>
                <a:rPr lang="en-US" sz="1800" i="1" dirty="0">
                  <a:solidFill>
                    <a:schemeClr val="tx1"/>
                  </a:solidFill>
                </a:rPr>
                <a:t>, Roger Forty, Stan </a:t>
              </a:r>
              <a:r>
                <a:rPr lang="en-US" sz="1800" i="1" dirty="0" err="1">
                  <a:solidFill>
                    <a:schemeClr val="tx1"/>
                  </a:solidFill>
                </a:rPr>
                <a:t>Bentvelsen</a:t>
              </a:r>
              <a:r>
                <a:rPr lang="en-US" sz="1800" i="1" dirty="0">
                  <a:solidFill>
                    <a:schemeClr val="tx1"/>
                  </a:solidFill>
                </a:rPr>
                <a:t>, ECFA chair and secretary)</a:t>
              </a:r>
              <a:endParaRPr lang="en-US" sz="1600" i="1" dirty="0" smtClean="0">
                <a:solidFill>
                  <a:schemeClr val="tx1"/>
                </a:solidFill>
              </a:endParaRPr>
            </a:p>
            <a:p>
              <a:pPr marL="187325" lvl="1"/>
              <a:endParaRPr lang="en-US" dirty="0" smtClean="0">
                <a:solidFill>
                  <a:schemeClr val="tx1"/>
                </a:solidFill>
              </a:endParaRPr>
            </a:p>
            <a:p>
              <a:pPr marL="530225" lvl="1" indent="-342900">
                <a:buFont typeface="Arial"/>
                <a:buChar char="•"/>
              </a:pPr>
              <a:r>
                <a:rPr lang="en-US" sz="2000" dirty="0">
                  <a:solidFill>
                    <a:srgbClr val="000000"/>
                  </a:solidFill>
                </a:rPr>
                <a:t>ECFA acknowledges the importance of correctly </a:t>
              </a:r>
              <a:r>
                <a:rPr lang="en-US" sz="2000" dirty="0" err="1">
                  <a:solidFill>
                    <a:srgbClr val="000000"/>
                  </a:solidFill>
                </a:rPr>
                <a:t>recognising</a:t>
              </a:r>
              <a:r>
                <a:rPr lang="en-US" sz="2000" dirty="0">
                  <a:solidFill>
                    <a:srgbClr val="000000"/>
                  </a:solidFill>
                </a:rPr>
                <a:t> individual achievements and affirms the challenges therein when dealing with scientific collaborations of between one hundred and many thousands of researchers. </a:t>
              </a:r>
              <a:endParaRPr lang="en-US" sz="2000" dirty="0" smtClean="0">
                <a:solidFill>
                  <a:srgbClr val="000000"/>
                </a:solidFill>
              </a:endParaRPr>
            </a:p>
            <a:p>
              <a:pPr marL="530225" lvl="1" indent="-342900">
                <a:buFont typeface="Arial"/>
                <a:buChar char="•"/>
              </a:pPr>
              <a:r>
                <a:rPr lang="en-US" sz="2000" dirty="0">
                  <a:solidFill>
                    <a:srgbClr val="000000"/>
                  </a:solidFill>
                </a:rPr>
                <a:t>Recently, a working group has been created within the role and responsibility of ECFA to verify the current status of the recognition of individual achievements in large collaborations, with the aim of providing recommendations as input for the update of the European Strategy for Particle Physics. </a:t>
              </a:r>
              <a:endParaRPr lang="en-US" sz="2000" dirty="0" smtClean="0">
                <a:solidFill>
                  <a:srgbClr val="000000"/>
                </a:solidFill>
              </a:endParaRPr>
            </a:p>
            <a:p>
              <a:pPr marL="530225" lvl="1" indent="-342900">
                <a:buFont typeface="Arial"/>
                <a:buChar char="•"/>
              </a:pPr>
              <a:r>
                <a:rPr lang="en-US" sz="2000" dirty="0" smtClean="0">
                  <a:solidFill>
                    <a:srgbClr val="000000"/>
                  </a:solidFill>
                </a:rPr>
                <a:t>At </a:t>
              </a:r>
              <a:r>
                <a:rPr lang="en-US" sz="2000" dirty="0">
                  <a:solidFill>
                    <a:srgbClr val="000000"/>
                  </a:solidFill>
                </a:rPr>
                <a:t>its meeting at ALBA, PECFA heard the outcomes of a survey of the leaders of 29 CERN-based or CERN-</a:t>
              </a:r>
              <a:r>
                <a:rPr lang="en-US" sz="2000" dirty="0" err="1">
                  <a:solidFill>
                    <a:srgbClr val="000000"/>
                  </a:solidFill>
                </a:rPr>
                <a:t>recognised</a:t>
              </a:r>
              <a:r>
                <a:rPr lang="en-US" sz="2000" dirty="0">
                  <a:solidFill>
                    <a:srgbClr val="000000"/>
                  </a:solidFill>
                </a:rPr>
                <a:t> experiments in particle, nuclear, </a:t>
              </a:r>
              <a:r>
                <a:rPr lang="en-US" sz="2000" dirty="0" err="1">
                  <a:solidFill>
                    <a:srgbClr val="000000"/>
                  </a:solidFill>
                </a:rPr>
                <a:t>astroparticle</a:t>
              </a:r>
              <a:r>
                <a:rPr lang="en-US" sz="2000" dirty="0">
                  <a:solidFill>
                    <a:srgbClr val="000000"/>
                  </a:solidFill>
                </a:rPr>
                <a:t> and </a:t>
              </a:r>
              <a:r>
                <a:rPr lang="en-US" sz="2000" dirty="0" err="1">
                  <a:solidFill>
                    <a:srgbClr val="000000"/>
                  </a:solidFill>
                </a:rPr>
                <a:t>astro</a:t>
              </a:r>
              <a:r>
                <a:rPr lang="en-US" sz="2000" dirty="0">
                  <a:solidFill>
                    <a:srgbClr val="000000"/>
                  </a:solidFill>
                </a:rPr>
                <a:t>- physics. Encouragingly, the leaders of these collaborations declared our efforts to be highly appreciated, timely and welcome. Therefore, we are convinced that the community is open-minded, ready for a profound dialogue on the topic and receptive to recommendations. </a:t>
              </a:r>
              <a:endParaRPr lang="en-US" sz="2000" dirty="0" smtClean="0">
                <a:solidFill>
                  <a:srgbClr val="000000"/>
                </a:solidFill>
              </a:endParaRPr>
            </a:p>
            <a:p>
              <a:pPr marL="530225" lvl="1" indent="-342900">
                <a:buFont typeface="Arial"/>
                <a:buChar char="•"/>
              </a:pPr>
              <a:r>
                <a:rPr lang="en-US" sz="2000" dirty="0" smtClean="0">
                  <a:solidFill>
                    <a:srgbClr val="000000"/>
                  </a:solidFill>
                </a:rPr>
                <a:t>Yesterday we launched </a:t>
              </a:r>
              <a:r>
                <a:rPr lang="en-US" sz="2000" dirty="0" smtClean="0">
                  <a:solidFill>
                    <a:srgbClr val="FF0000"/>
                  </a:solidFill>
                </a:rPr>
                <a:t>a community-wide survey to </a:t>
              </a:r>
              <a:r>
                <a:rPr lang="en-US" sz="2000" dirty="0">
                  <a:solidFill>
                    <a:srgbClr val="FF0000"/>
                  </a:solidFill>
                </a:rPr>
                <a:t>verify the current status of the recognition of individual </a:t>
              </a:r>
              <a:r>
                <a:rPr lang="en-US" sz="2000" dirty="0" smtClean="0">
                  <a:solidFill>
                    <a:srgbClr val="FF0000"/>
                  </a:solidFill>
                </a:rPr>
                <a:t>achievements</a:t>
              </a:r>
              <a:r>
                <a:rPr lang="en-US" sz="2000" dirty="0" smtClean="0">
                  <a:solidFill>
                    <a:srgbClr val="000000"/>
                  </a:solidFill>
                </a:rPr>
                <a:t> (the survey </a:t>
              </a:r>
              <a:r>
                <a:rPr lang="en-US" sz="2000" dirty="0" smtClean="0">
                  <a:solidFill>
                    <a:srgbClr val="000000"/>
                  </a:solidFill>
                </a:rPr>
                <a:t>is linked to </a:t>
              </a:r>
              <a:r>
                <a:rPr lang="en-US" sz="2000" dirty="0" smtClean="0">
                  <a:solidFill>
                    <a:srgbClr val="000000"/>
                  </a:solidFill>
                </a:rPr>
                <a:t>the </a:t>
              </a:r>
              <a:r>
                <a:rPr lang="en-US" sz="2000" dirty="0">
                  <a:solidFill>
                    <a:srgbClr val="000000"/>
                  </a:solidFill>
                </a:rPr>
                <a:t>ECFA website: </a:t>
              </a:r>
              <a:r>
                <a:rPr lang="en-US" sz="2000" dirty="0">
                  <a:solidFill>
                    <a:srgbClr val="000000"/>
                  </a:solidFill>
                  <a:hlinkClick r:id="rId3"/>
                </a:rPr>
                <a:t>https://</a:t>
              </a:r>
              <a:r>
                <a:rPr lang="en-US" sz="2000" dirty="0" smtClean="0">
                  <a:solidFill>
                    <a:srgbClr val="000000"/>
                  </a:solidFill>
                  <a:hlinkClick r:id="rId3"/>
                </a:rPr>
                <a:t>ecfa.web.cern.ch</a:t>
              </a:r>
              <a:r>
                <a:rPr lang="en-US" sz="2000" dirty="0" smtClean="0">
                  <a:solidFill>
                    <a:srgbClr val="000000"/>
                  </a:solidFill>
                </a:rPr>
                <a:t> ).</a:t>
              </a:r>
              <a:endParaRPr lang="en-GB" sz="2000" dirty="0">
                <a:solidFill>
                  <a:srgbClr val="000000"/>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42161614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29</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a:lstStyle/>
            <a:p>
              <a:endParaRPr lang="en-US" dirty="0"/>
            </a:p>
          </p:txBody>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Plenary ECFA meeting at CERN (Nov 15-16, 2018, Main Auditorium)</a:t>
              </a:r>
            </a:p>
            <a:p>
              <a:pPr marL="187317" lvl="1" algn="ctr"/>
              <a:r>
                <a:rPr lang="en-US" sz="1800" i="1" dirty="0" smtClean="0">
                  <a:solidFill>
                    <a:schemeClr val="tx1"/>
                  </a:solidFill>
                </a:rPr>
                <a:t>(</a:t>
              </a:r>
              <a:r>
                <a:rPr lang="en-US" sz="1800" i="1" dirty="0" err="1" smtClean="0">
                  <a:solidFill>
                    <a:schemeClr val="tx1"/>
                  </a:solidFill>
                </a:rPr>
                <a:t>organising</a:t>
              </a:r>
              <a:r>
                <a:rPr lang="en-US" sz="1800" i="1" dirty="0" smtClean="0">
                  <a:solidFill>
                    <a:schemeClr val="tx1"/>
                  </a:solidFill>
                </a:rPr>
                <a:t> group</a:t>
              </a:r>
              <a:r>
                <a:rPr lang="en-US" sz="1800" i="1" dirty="0">
                  <a:solidFill>
                    <a:schemeClr val="tx1"/>
                  </a:solidFill>
                </a:rPr>
                <a:t>: Guy </a:t>
              </a:r>
              <a:r>
                <a:rPr lang="en-US" sz="1800" i="1" dirty="0" err="1">
                  <a:solidFill>
                    <a:schemeClr val="tx1"/>
                  </a:solidFill>
                </a:rPr>
                <a:t>Wormser</a:t>
              </a:r>
              <a:r>
                <a:rPr lang="en-US" sz="1800" i="1" dirty="0">
                  <a:solidFill>
                    <a:schemeClr val="tx1"/>
                  </a:solidFill>
                </a:rPr>
                <a:t>, Lenny </a:t>
              </a:r>
              <a:r>
                <a:rPr lang="en-US" sz="1800" i="1" dirty="0" err="1">
                  <a:solidFill>
                    <a:schemeClr val="tx1"/>
                  </a:solidFill>
                </a:rPr>
                <a:t>Rivkin</a:t>
              </a:r>
              <a:r>
                <a:rPr lang="en-US" sz="1800" i="1" dirty="0">
                  <a:solidFill>
                    <a:schemeClr val="tx1"/>
                  </a:solidFill>
                </a:rPr>
                <a:t>, Roger Forty, </a:t>
              </a:r>
              <a:r>
                <a:rPr lang="en-US" sz="1800" i="1" dirty="0" err="1">
                  <a:solidFill>
                    <a:schemeClr val="tx1"/>
                  </a:solidFill>
                </a:rPr>
                <a:t>Tadeusz</a:t>
              </a:r>
              <a:r>
                <a:rPr lang="en-US" sz="1800" i="1" dirty="0">
                  <a:solidFill>
                    <a:schemeClr val="tx1"/>
                  </a:solidFill>
                </a:rPr>
                <a:t> </a:t>
              </a:r>
              <a:r>
                <a:rPr lang="en-US" sz="1800" i="1" dirty="0" err="1">
                  <a:solidFill>
                    <a:schemeClr val="tx1"/>
                  </a:solidFill>
                </a:rPr>
                <a:t>Lesiak</a:t>
              </a:r>
              <a:r>
                <a:rPr lang="en-US" sz="1800" i="1" dirty="0">
                  <a:solidFill>
                    <a:schemeClr val="tx1"/>
                  </a:solidFill>
                </a:rPr>
                <a:t>, ECFA chair and </a:t>
              </a:r>
              <a:r>
                <a:rPr lang="en-US" sz="1800" i="1" dirty="0" smtClean="0">
                  <a:solidFill>
                    <a:schemeClr val="tx1"/>
                  </a:solidFill>
                </a:rPr>
                <a:t>secretary)</a:t>
              </a:r>
              <a:endParaRPr lang="en-US" sz="1800" i="1" dirty="0">
                <a:solidFill>
                  <a:schemeClr val="tx1"/>
                </a:solidFill>
              </a:endParaRPr>
            </a:p>
            <a:p>
              <a:pPr marL="187317" lvl="1" algn="ctr"/>
              <a:r>
                <a:rPr lang="en-US" sz="2400" i="1" dirty="0">
                  <a:solidFill>
                    <a:schemeClr val="tx1"/>
                  </a:solidFill>
                  <a:hlinkClick r:id="rId3"/>
                </a:rPr>
                <a:t>https://indico.cern.ch/event/759130/</a:t>
              </a:r>
              <a:r>
                <a:rPr lang="en-US" sz="2400" i="1" dirty="0" smtClean="0">
                  <a:solidFill>
                    <a:schemeClr val="tx1"/>
                  </a:solidFill>
                  <a:hlinkClick r:id="rId3"/>
                </a:rPr>
                <a:t>overview</a:t>
              </a:r>
              <a:r>
                <a:rPr lang="en-US" sz="2400" i="1" dirty="0" smtClean="0">
                  <a:solidFill>
                    <a:schemeClr val="tx1"/>
                  </a:solidFill>
                </a:rPr>
                <a:t> </a:t>
              </a: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endParaRPr lang="en-US" sz="2400" i="1" dirty="0" smtClean="0">
                <a:solidFill>
                  <a:schemeClr val="tx1"/>
                </a:solidFill>
              </a:endParaRPr>
            </a:p>
            <a:p>
              <a:pPr marL="187317" lvl="1" algn="ctr"/>
              <a:endParaRPr lang="en-US" sz="2400" i="1" dirty="0">
                <a:solidFill>
                  <a:schemeClr val="tx1"/>
                </a:solidFill>
              </a:endParaRPr>
            </a:p>
            <a:p>
              <a:pPr marL="187317" lvl="1" algn="ctr"/>
              <a:r>
                <a:rPr lang="en-US" sz="2000" dirty="0" smtClean="0">
                  <a:solidFill>
                    <a:schemeClr val="tx1"/>
                  </a:solidFill>
                </a:rPr>
                <a:t>The auditorium will be open for the community. </a:t>
              </a:r>
            </a:p>
            <a:p>
              <a:pPr marL="187317" lvl="1" algn="ctr"/>
              <a:r>
                <a:rPr lang="en-US" sz="2000" dirty="0" smtClean="0">
                  <a:solidFill>
                    <a:schemeClr val="tx1"/>
                  </a:solidFill>
                </a:rPr>
                <a:t>The presentations will be webcast and the recordings shared with the community.</a:t>
              </a: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1078737" y="2361022"/>
            <a:ext cx="10025640" cy="2884500"/>
          </a:xfrm>
          <a:prstGeom prst="rect">
            <a:avLst/>
          </a:prstGeom>
        </p:spPr>
      </p:pic>
    </p:spTree>
    <p:extLst>
      <p:ext uri="{BB962C8B-B14F-4D97-AF65-F5344CB8AC3E}">
        <p14:creationId xmlns:p14="http://schemas.microsoft.com/office/powerpoint/2010/main" val="21770152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endParaRPr lang="en-US" sz="2400" b="1" i="1" dirty="0" smtClean="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pic>
        <p:nvPicPr>
          <p:cNvPr id="10" name="Picture 9"/>
          <p:cNvPicPr/>
          <p:nvPr/>
        </p:nvPicPr>
        <p:blipFill rotWithShape="1">
          <a:blip r:embed="rId4">
            <a:extLst>
              <a:ext uri="{28A0092B-C50C-407E-A947-70E740481C1C}">
                <a14:useLocalDpi xmlns:a14="http://schemas.microsoft.com/office/drawing/2010/main" val="0"/>
              </a:ext>
            </a:extLst>
          </a:blip>
          <a:srcRect r="9159"/>
          <a:stretch/>
        </p:blipFill>
        <p:spPr bwMode="auto">
          <a:xfrm>
            <a:off x="4526274" y="1117513"/>
            <a:ext cx="6878224" cy="5046345"/>
          </a:xfrm>
          <a:prstGeom prst="rect">
            <a:avLst/>
          </a:prstGeom>
          <a:noFill/>
          <a:ln>
            <a:noFill/>
          </a:ln>
        </p:spPr>
      </p:pic>
      <p:sp>
        <p:nvSpPr>
          <p:cNvPr id="2" name="TextBox 1"/>
          <p:cNvSpPr txBox="1"/>
          <p:nvPr/>
        </p:nvSpPr>
        <p:spPr>
          <a:xfrm>
            <a:off x="821730" y="1120693"/>
            <a:ext cx="3604818" cy="5139868"/>
          </a:xfrm>
          <a:prstGeom prst="rect">
            <a:avLst/>
          </a:prstGeom>
          <a:noFill/>
        </p:spPr>
        <p:txBody>
          <a:bodyPr wrap="none" rtlCol="0">
            <a:spAutoFit/>
          </a:bodyPr>
          <a:lstStyle/>
          <a:p>
            <a:pPr algn="ctr"/>
            <a:r>
              <a:rPr lang="en-US" sz="2400" b="1" dirty="0" smtClean="0"/>
              <a:t>ECFA in some numbers</a:t>
            </a:r>
          </a:p>
          <a:p>
            <a:pPr algn="ctr"/>
            <a:endParaRPr lang="en-US" dirty="0"/>
          </a:p>
          <a:p>
            <a:pPr algn="ctr"/>
            <a:r>
              <a:rPr lang="en-US" dirty="0"/>
              <a:t>created in </a:t>
            </a:r>
            <a:r>
              <a:rPr lang="en-US" dirty="0" smtClean="0"/>
              <a:t>1963</a:t>
            </a:r>
            <a:endParaRPr lang="en-US" dirty="0"/>
          </a:p>
          <a:p>
            <a:pPr algn="ctr"/>
            <a:r>
              <a:rPr lang="en-US" dirty="0"/>
              <a:t>20 chairs since creation</a:t>
            </a:r>
          </a:p>
          <a:p>
            <a:pPr algn="ctr"/>
            <a:endParaRPr lang="en-US" dirty="0" smtClean="0"/>
          </a:p>
          <a:p>
            <a:pPr algn="ctr"/>
            <a:r>
              <a:rPr lang="en-US" u="sng" dirty="0" smtClean="0"/>
              <a:t>Today</a:t>
            </a:r>
            <a:r>
              <a:rPr lang="en-US" dirty="0" smtClean="0"/>
              <a:t>:</a:t>
            </a:r>
            <a:endParaRPr lang="en-US" dirty="0"/>
          </a:p>
          <a:p>
            <a:pPr algn="ctr"/>
            <a:r>
              <a:rPr lang="en-US" dirty="0" smtClean="0"/>
              <a:t>27 </a:t>
            </a:r>
            <a:r>
              <a:rPr lang="en-US" dirty="0"/>
              <a:t>countries + CERN</a:t>
            </a:r>
          </a:p>
          <a:p>
            <a:pPr algn="ctr"/>
            <a:r>
              <a:rPr lang="en-US" dirty="0" smtClean="0"/>
              <a:t>~110 members</a:t>
            </a:r>
          </a:p>
          <a:p>
            <a:pPr algn="ctr"/>
            <a:endParaRPr lang="en-US" dirty="0" smtClean="0"/>
          </a:p>
          <a:p>
            <a:pPr algn="ctr"/>
            <a:r>
              <a:rPr lang="en-US" u="sng" dirty="0" smtClean="0"/>
              <a:t>Since 1976</a:t>
            </a:r>
            <a:r>
              <a:rPr lang="en-US" dirty="0" smtClean="0"/>
              <a:t>:</a:t>
            </a:r>
          </a:p>
          <a:p>
            <a:pPr algn="ctr"/>
            <a:r>
              <a:rPr lang="en-US" dirty="0"/>
              <a:t>217 meetings</a:t>
            </a:r>
          </a:p>
          <a:p>
            <a:pPr algn="ctr"/>
            <a:r>
              <a:rPr lang="en-US" dirty="0" smtClean="0"/>
              <a:t>103</a:t>
            </a:r>
            <a:r>
              <a:rPr lang="en-US" baseline="30000" dirty="0" smtClean="0"/>
              <a:t>rd</a:t>
            </a:r>
            <a:r>
              <a:rPr lang="en-US" dirty="0" smtClean="0"/>
              <a:t> Plenary meeting in Nov 2018</a:t>
            </a:r>
          </a:p>
          <a:p>
            <a:pPr algn="ctr"/>
            <a:endParaRPr lang="en-US" dirty="0"/>
          </a:p>
          <a:p>
            <a:pPr algn="ctr"/>
            <a:r>
              <a:rPr lang="en-US" dirty="0"/>
              <a:t>t</a:t>
            </a:r>
            <a:r>
              <a:rPr lang="en-US" dirty="0" smtClean="0"/>
              <a:t>ypically 6 </a:t>
            </a:r>
            <a:r>
              <a:rPr lang="en-US" b="1" u="sng" dirty="0" smtClean="0"/>
              <a:t>R</a:t>
            </a:r>
            <a:r>
              <a:rPr lang="en-US" dirty="0" smtClean="0"/>
              <a:t>ECFA meetings / year</a:t>
            </a:r>
          </a:p>
          <a:p>
            <a:pPr algn="ctr"/>
            <a:r>
              <a:rPr lang="en-US" dirty="0"/>
              <a:t>t</a:t>
            </a:r>
            <a:r>
              <a:rPr lang="en-US" dirty="0" smtClean="0"/>
              <a:t>ypically 2 </a:t>
            </a:r>
            <a:r>
              <a:rPr lang="en-US" b="1" u="sng" dirty="0" smtClean="0"/>
              <a:t>P</a:t>
            </a:r>
            <a:r>
              <a:rPr lang="en-US" dirty="0" smtClean="0"/>
              <a:t>ECFA meetings / year</a:t>
            </a:r>
          </a:p>
          <a:p>
            <a:pPr algn="ctr"/>
            <a:endParaRPr lang="en-US" dirty="0"/>
          </a:p>
          <a:p>
            <a:pPr algn="ctr"/>
            <a:r>
              <a:rPr lang="en-US" dirty="0">
                <a:hlinkClick r:id="rId5"/>
              </a:rPr>
              <a:t>https://</a:t>
            </a:r>
            <a:r>
              <a:rPr lang="en-US" dirty="0" smtClean="0">
                <a:hlinkClick r:id="rId5"/>
              </a:rPr>
              <a:t>ecfa.web.cern.ch</a:t>
            </a:r>
            <a:r>
              <a:rPr lang="en-US" dirty="0" smtClean="0"/>
              <a:t> </a:t>
            </a:r>
          </a:p>
        </p:txBody>
      </p:sp>
      <p:sp>
        <p:nvSpPr>
          <p:cNvPr id="3" name="TextBox 2"/>
          <p:cNvSpPr txBox="1"/>
          <p:nvPr/>
        </p:nvSpPr>
        <p:spPr>
          <a:xfrm>
            <a:off x="4507029" y="5827589"/>
            <a:ext cx="5520975" cy="369332"/>
          </a:xfrm>
          <a:prstGeom prst="rect">
            <a:avLst/>
          </a:prstGeom>
          <a:noFill/>
        </p:spPr>
        <p:txBody>
          <a:bodyPr wrap="none" rtlCol="0">
            <a:spAutoFit/>
          </a:bodyPr>
          <a:lstStyle/>
          <a:p>
            <a:r>
              <a:rPr lang="en-US" sz="1800" dirty="0" smtClean="0"/>
              <a:t>Plenary ECFA at ALBA (Barcelona, Spain), 19-20 July 2018</a:t>
            </a:r>
            <a:endParaRPr lang="en-US" sz="1800" dirty="0"/>
          </a:p>
        </p:txBody>
      </p:sp>
    </p:spTree>
    <p:extLst>
      <p:ext uri="{BB962C8B-B14F-4D97-AF65-F5344CB8AC3E}">
        <p14:creationId xmlns:p14="http://schemas.microsoft.com/office/powerpoint/2010/main" val="13976979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Relations between ECFA and </a:t>
              </a:r>
              <a:r>
                <a:rPr lang="en-US" sz="2400" b="1" i="1" dirty="0" err="1" smtClean="0">
                  <a:solidFill>
                    <a:schemeClr val="tx1"/>
                  </a:solidFill>
                </a:rPr>
                <a:t>NuPECC</a:t>
              </a:r>
              <a:endParaRPr lang="en-US" sz="2400" b="1" i="1" dirty="0" smtClean="0">
                <a:solidFill>
                  <a:schemeClr val="tx1"/>
                </a:solidFill>
              </a:endParaRPr>
            </a:p>
            <a:p>
              <a:pPr marL="187317" lvl="1" algn="ctr"/>
              <a:r>
                <a:rPr lang="en-US" sz="1800" i="1" dirty="0" smtClean="0">
                  <a:solidFill>
                    <a:schemeClr val="tx1"/>
                  </a:solidFill>
                </a:rPr>
                <a:t>(</a:t>
              </a:r>
              <a:r>
                <a:rPr lang="en-US" sz="1800" i="1" dirty="0" err="1" smtClean="0">
                  <a:solidFill>
                    <a:schemeClr val="tx1"/>
                  </a:solidFill>
                </a:rPr>
                <a:t>NuPECC</a:t>
              </a:r>
              <a:r>
                <a:rPr lang="en-US" sz="1800" i="1" dirty="0">
                  <a:solidFill>
                    <a:schemeClr val="tx1"/>
                  </a:solidFill>
                </a:rPr>
                <a:t>, Nuclear Physics European Collaboration Committee</a:t>
              </a:r>
              <a:r>
                <a:rPr lang="en-US" sz="1800" i="1" dirty="0" smtClean="0">
                  <a:solidFill>
                    <a:schemeClr val="tx1"/>
                  </a:solidFill>
                </a:rPr>
                <a:t>, </a:t>
              </a:r>
              <a:r>
                <a:rPr lang="en-US" sz="1800" i="1" dirty="0" smtClean="0">
                  <a:solidFill>
                    <a:schemeClr val="tx1"/>
                  </a:solidFill>
                  <a:hlinkClick r:id="rId3"/>
                </a:rPr>
                <a:t>http</a:t>
              </a:r>
              <a:r>
                <a:rPr lang="en-US" sz="1800" i="1" dirty="0">
                  <a:solidFill>
                    <a:schemeClr val="tx1"/>
                  </a:solidFill>
                  <a:hlinkClick r:id="rId3"/>
                </a:rPr>
                <a:t>://</a:t>
              </a:r>
              <a:r>
                <a:rPr lang="en-US" sz="1800" i="1" dirty="0" smtClean="0">
                  <a:solidFill>
                    <a:schemeClr val="tx1"/>
                  </a:solidFill>
                  <a:hlinkClick r:id="rId3"/>
                </a:rPr>
                <a:t>www.nupecc.org</a:t>
              </a:r>
              <a:r>
                <a:rPr lang="en-US" sz="1800" i="1" dirty="0" smtClean="0">
                  <a:solidFill>
                    <a:schemeClr val="tx1"/>
                  </a:solidFill>
                </a:rPr>
                <a:t> )</a:t>
              </a:r>
            </a:p>
            <a:p>
              <a:pPr marL="187317" lvl="1" algn="ctr"/>
              <a:r>
                <a:rPr lang="en-US" sz="1800" i="1" dirty="0">
                  <a:solidFill>
                    <a:schemeClr val="tx1"/>
                  </a:solidFill>
                </a:rPr>
                <a:t>(</a:t>
              </a:r>
              <a:r>
                <a:rPr lang="en-US" sz="1800" i="1" dirty="0" err="1">
                  <a:solidFill>
                    <a:schemeClr val="tx1"/>
                  </a:solidFill>
                </a:rPr>
                <a:t>ApPEC</a:t>
              </a:r>
              <a:r>
                <a:rPr lang="en-US" sz="1800" i="1" dirty="0">
                  <a:solidFill>
                    <a:schemeClr val="tx1"/>
                  </a:solidFill>
                </a:rPr>
                <a:t>, </a:t>
              </a:r>
              <a:r>
                <a:rPr lang="en-US" sz="1800" i="1" dirty="0" err="1">
                  <a:solidFill>
                    <a:schemeClr val="tx1"/>
                  </a:solidFill>
                </a:rPr>
                <a:t>Astroparticle</a:t>
              </a:r>
              <a:r>
                <a:rPr lang="en-US" sz="1800" i="1" dirty="0">
                  <a:solidFill>
                    <a:schemeClr val="tx1"/>
                  </a:solidFill>
                </a:rPr>
                <a:t> Physics European Consortium, </a:t>
              </a:r>
              <a:r>
                <a:rPr lang="en-US" sz="1800" i="1" dirty="0">
                  <a:solidFill>
                    <a:schemeClr val="tx1"/>
                  </a:solidFill>
                  <a:hlinkClick r:id="rId4"/>
                </a:rPr>
                <a:t>http://www.appec.org</a:t>
              </a:r>
              <a:r>
                <a:rPr lang="en-US" sz="1800" i="1" dirty="0">
                  <a:solidFill>
                    <a:schemeClr val="tx1"/>
                  </a:solidFill>
                </a:rPr>
                <a:t> )</a:t>
              </a:r>
            </a:p>
            <a:p>
              <a:pPr marL="187317" lvl="1" algn="ctr"/>
              <a:endParaRPr lang="en-US" sz="1800" i="1" dirty="0">
                <a:solidFill>
                  <a:schemeClr val="tx1"/>
                </a:solidFill>
              </a:endParaRPr>
            </a:p>
            <a:p>
              <a:pPr marL="187317" lvl="1"/>
              <a:endParaRPr lang="en-US" sz="2000" dirty="0">
                <a:solidFill>
                  <a:schemeClr val="tx1"/>
                </a:solidFill>
              </a:endParaRPr>
            </a:p>
            <a:p>
              <a:pPr marL="530199" lvl="1" indent="-342882">
                <a:buFont typeface="Arial"/>
                <a:buChar char="•"/>
              </a:pPr>
              <a:r>
                <a:rPr lang="en-US" sz="2000" dirty="0" smtClean="0">
                  <a:solidFill>
                    <a:schemeClr val="tx1"/>
                  </a:solidFill>
                </a:rPr>
                <a:t>ECFA </a:t>
              </a:r>
              <a:r>
                <a:rPr lang="en-US" sz="2000" dirty="0" smtClean="0">
                  <a:solidFill>
                    <a:schemeClr val="tx1"/>
                  </a:solidFill>
                </a:rPr>
                <a:t>approved the </a:t>
              </a:r>
              <a:r>
                <a:rPr lang="en-US" sz="2000" dirty="0" err="1" smtClean="0">
                  <a:solidFill>
                    <a:srgbClr val="FF0000"/>
                  </a:solidFill>
                </a:rPr>
                <a:t>NuPECC</a:t>
              </a:r>
              <a:r>
                <a:rPr lang="en-US" sz="2000" dirty="0" smtClean="0">
                  <a:solidFill>
                    <a:srgbClr val="FF0000"/>
                  </a:solidFill>
                </a:rPr>
                <a:t> chair to become Observer to RECFA </a:t>
              </a:r>
              <a:r>
                <a:rPr lang="en-US" sz="2000" dirty="0" smtClean="0">
                  <a:solidFill>
                    <a:schemeClr val="tx1"/>
                  </a:solidFill>
                </a:rPr>
                <a:t>(similar to </a:t>
              </a:r>
              <a:r>
                <a:rPr lang="en-US" sz="2000" dirty="0" err="1" smtClean="0">
                  <a:solidFill>
                    <a:schemeClr val="tx1"/>
                  </a:solidFill>
                </a:rPr>
                <a:t>ApPEC</a:t>
              </a:r>
              <a:r>
                <a:rPr lang="en-US" sz="2000" dirty="0" smtClean="0">
                  <a:solidFill>
                    <a:schemeClr val="tx1"/>
                  </a:solidFill>
                </a:rPr>
                <a:t>).</a:t>
              </a:r>
              <a:endParaRPr lang="en-US" sz="2000" dirty="0">
                <a:solidFill>
                  <a:schemeClr val="tx1"/>
                </a:solidFill>
              </a:endParaRPr>
            </a:p>
            <a:p>
              <a:pPr marL="530199" lvl="1" indent="-342882">
                <a:buFont typeface="Arial"/>
                <a:buChar char="•"/>
              </a:pPr>
              <a:r>
                <a:rPr lang="en-US" sz="2000" dirty="0" smtClean="0">
                  <a:solidFill>
                    <a:schemeClr val="tx1"/>
                  </a:solidFill>
                </a:rPr>
                <a:t>The </a:t>
              </a:r>
              <a:r>
                <a:rPr lang="en-US" sz="2000" dirty="0" err="1" smtClean="0">
                  <a:solidFill>
                    <a:schemeClr val="tx1"/>
                  </a:solidFill>
                </a:rPr>
                <a:t>NuPECC</a:t>
              </a:r>
              <a:r>
                <a:rPr lang="en-US" sz="2000" dirty="0" smtClean="0">
                  <a:solidFill>
                    <a:schemeClr val="tx1"/>
                  </a:solidFill>
                </a:rPr>
                <a:t> chair (or deputy) participated in our previous RECFA country visits and meetings, and this is considered a clear added value.</a:t>
              </a:r>
            </a:p>
            <a:p>
              <a:pPr marL="530199" lvl="1" indent="-342882">
                <a:buFont typeface="Arial"/>
                <a:buChar char="•"/>
              </a:pPr>
              <a:r>
                <a:rPr lang="en-US" sz="2000" dirty="0" smtClean="0">
                  <a:solidFill>
                    <a:schemeClr val="tx1"/>
                  </a:solidFill>
                </a:rPr>
                <a:t>Similarly the ECFA chair becomes Observer to </a:t>
              </a:r>
              <a:r>
                <a:rPr lang="en-US" sz="2000" dirty="0" err="1" smtClean="0">
                  <a:solidFill>
                    <a:schemeClr val="tx1"/>
                  </a:solidFill>
                </a:rPr>
                <a:t>NuPECC</a:t>
              </a:r>
              <a:r>
                <a:rPr lang="en-US" sz="2000" dirty="0" smtClean="0">
                  <a:solidFill>
                    <a:schemeClr val="tx1"/>
                  </a:solidFill>
                </a:rPr>
                <a:t>, and participated already in the </a:t>
              </a:r>
              <a:r>
                <a:rPr lang="en-US" sz="2000" dirty="0" err="1" smtClean="0">
                  <a:solidFill>
                    <a:schemeClr val="tx1"/>
                  </a:solidFill>
                </a:rPr>
                <a:t>NuPECC</a:t>
              </a:r>
              <a:r>
                <a:rPr lang="en-US" sz="2000" dirty="0" smtClean="0">
                  <a:solidFill>
                    <a:schemeClr val="tx1"/>
                  </a:solidFill>
                </a:rPr>
                <a:t> meeting in Oslo on June 15-16, 2018.</a:t>
              </a:r>
            </a:p>
            <a:p>
              <a:pPr marL="187317" lvl="1"/>
              <a:endParaRPr lang="en-US" sz="2000" dirty="0" smtClean="0">
                <a:solidFill>
                  <a:schemeClr val="tx1"/>
                </a:solidFill>
              </a:endParaRPr>
            </a:p>
          </p:txBody>
        </p:sp>
      </p:grpSp>
      <p:pic>
        <p:nvPicPr>
          <p:cNvPr id="11" name="Picture 10"/>
          <p:cNvPicPr>
            <a:picLocks noChangeAspect="1"/>
          </p:cNvPicPr>
          <p:nvPr/>
        </p:nvPicPr>
        <p:blipFill>
          <a:blip r:embed="rId5"/>
          <a:stretch>
            <a:fillRect/>
          </a:stretch>
        </p:blipFill>
        <p:spPr>
          <a:xfrm>
            <a:off x="0" y="3"/>
            <a:ext cx="7287277" cy="750751"/>
          </a:xfrm>
          <a:prstGeom prst="rect">
            <a:avLst/>
          </a:prstGeom>
        </p:spPr>
      </p:pic>
    </p:spTree>
    <p:extLst>
      <p:ext uri="{BB962C8B-B14F-4D97-AF65-F5344CB8AC3E}">
        <p14:creationId xmlns:p14="http://schemas.microsoft.com/office/powerpoint/2010/main" val="90886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err="1">
                  <a:solidFill>
                    <a:schemeClr val="tx1"/>
                  </a:solidFill>
                </a:rPr>
                <a:t>ApPEC</a:t>
              </a:r>
              <a:r>
                <a:rPr lang="en-US" sz="2400" b="1" i="1" dirty="0">
                  <a:solidFill>
                    <a:schemeClr val="tx1"/>
                  </a:solidFill>
                </a:rPr>
                <a:t>-ECFA-</a:t>
              </a:r>
              <a:r>
                <a:rPr lang="en-US" sz="2400" b="1" i="1" dirty="0" err="1" smtClean="0">
                  <a:solidFill>
                    <a:schemeClr val="tx1"/>
                  </a:solidFill>
                </a:rPr>
                <a:t>NuPECC</a:t>
              </a:r>
              <a:r>
                <a:rPr lang="en-US" sz="2400" b="1" i="1" dirty="0" smtClean="0">
                  <a:solidFill>
                    <a:schemeClr val="tx1"/>
                  </a:solidFill>
                </a:rPr>
                <a:t> – Diversity Charter</a:t>
              </a:r>
            </a:p>
            <a:p>
              <a:pPr marL="187317" lvl="1" algn="ctr"/>
              <a:r>
                <a:rPr lang="en-US" sz="1800" i="1" dirty="0" smtClean="0">
                  <a:solidFill>
                    <a:schemeClr val="tx1"/>
                  </a:solidFill>
                </a:rPr>
                <a:t>(</a:t>
              </a:r>
              <a:r>
                <a:rPr lang="en-US" sz="1800" i="1" dirty="0" err="1" smtClean="0">
                  <a:solidFill>
                    <a:schemeClr val="tx1"/>
                  </a:solidFill>
                </a:rPr>
                <a:t>ApPEC</a:t>
              </a:r>
              <a:r>
                <a:rPr lang="en-US" sz="1800" i="1" dirty="0" smtClean="0">
                  <a:solidFill>
                    <a:schemeClr val="tx1"/>
                  </a:solidFill>
                </a:rPr>
                <a:t>: Francesca </a:t>
              </a:r>
              <a:r>
                <a:rPr lang="en-US" sz="1800" i="1" dirty="0" err="1" smtClean="0">
                  <a:solidFill>
                    <a:schemeClr val="tx1"/>
                  </a:solidFill>
                </a:rPr>
                <a:t>Moglia</a:t>
              </a:r>
              <a:r>
                <a:rPr lang="en-US" sz="1800" i="1" dirty="0" smtClean="0">
                  <a:solidFill>
                    <a:schemeClr val="tx1"/>
                  </a:solidFill>
                </a:rPr>
                <a:t>, Teresa </a:t>
              </a:r>
              <a:r>
                <a:rPr lang="en-US" sz="1800" i="1" dirty="0" err="1" smtClean="0">
                  <a:solidFill>
                    <a:schemeClr val="tx1"/>
                  </a:solidFill>
                </a:rPr>
                <a:t>Montaruli</a:t>
              </a:r>
              <a:r>
                <a:rPr lang="en-US" sz="1800" i="1" dirty="0" smtClean="0">
                  <a:solidFill>
                    <a:schemeClr val="tx1"/>
                  </a:solidFill>
                </a:rPr>
                <a:t>; ECFA: Patricia </a:t>
              </a:r>
              <a:r>
                <a:rPr lang="en-US" sz="1800" i="1" dirty="0" err="1" smtClean="0">
                  <a:solidFill>
                    <a:schemeClr val="tx1"/>
                  </a:solidFill>
                </a:rPr>
                <a:t>Conde</a:t>
              </a:r>
              <a:r>
                <a:rPr lang="en-US" sz="1800" i="1" dirty="0" smtClean="0">
                  <a:solidFill>
                    <a:schemeClr val="tx1"/>
                  </a:solidFill>
                </a:rPr>
                <a:t> </a:t>
              </a:r>
              <a:r>
                <a:rPr lang="en-US" sz="1800" i="1" dirty="0" err="1" smtClean="0">
                  <a:solidFill>
                    <a:schemeClr val="tx1"/>
                  </a:solidFill>
                </a:rPr>
                <a:t>Muino</a:t>
              </a:r>
              <a:r>
                <a:rPr lang="en-US" sz="1800" i="1" dirty="0" smtClean="0">
                  <a:solidFill>
                    <a:schemeClr val="tx1"/>
                  </a:solidFill>
                </a:rPr>
                <a:t>, Stewart </a:t>
              </a:r>
              <a:r>
                <a:rPr lang="en-US" sz="1800" i="1" dirty="0" err="1" smtClean="0">
                  <a:solidFill>
                    <a:schemeClr val="tx1"/>
                  </a:solidFill>
                </a:rPr>
                <a:t>Boogert</a:t>
              </a:r>
              <a:r>
                <a:rPr lang="en-US" sz="1800" i="1" dirty="0" smtClean="0">
                  <a:solidFill>
                    <a:schemeClr val="tx1"/>
                  </a:solidFill>
                </a:rPr>
                <a:t>; </a:t>
              </a:r>
              <a:r>
                <a:rPr lang="en-US" sz="1800" i="1" dirty="0" err="1" smtClean="0">
                  <a:solidFill>
                    <a:schemeClr val="tx1"/>
                  </a:solidFill>
                </a:rPr>
                <a:t>NuPECC</a:t>
              </a:r>
              <a:r>
                <a:rPr lang="en-US" sz="1800" i="1" dirty="0" smtClean="0">
                  <a:solidFill>
                    <a:schemeClr val="tx1"/>
                  </a:solidFill>
                </a:rPr>
                <a:t>: Jens Jorgen </a:t>
              </a:r>
              <a:r>
                <a:rPr lang="en-US" sz="1800" i="1" dirty="0" err="1" smtClean="0">
                  <a:solidFill>
                    <a:schemeClr val="tx1"/>
                  </a:solidFill>
                </a:rPr>
                <a:t>Gaardhøje</a:t>
              </a:r>
              <a:r>
                <a:rPr lang="en-US" sz="1800" i="1" dirty="0" smtClean="0">
                  <a:solidFill>
                    <a:schemeClr val="tx1"/>
                  </a:solidFill>
                </a:rPr>
                <a:t>, Nasser </a:t>
              </a:r>
              <a:r>
                <a:rPr lang="en-US" sz="1800" i="1" dirty="0" err="1" smtClean="0">
                  <a:solidFill>
                    <a:schemeClr val="tx1"/>
                  </a:solidFill>
                </a:rPr>
                <a:t>Kalantar</a:t>
              </a:r>
              <a:r>
                <a:rPr lang="en-US" sz="1800" i="1" dirty="0" smtClean="0">
                  <a:solidFill>
                    <a:schemeClr val="tx1"/>
                  </a:solidFill>
                </a:rPr>
                <a:t>, </a:t>
              </a:r>
              <a:r>
                <a:rPr lang="en-US" sz="1800" i="1" dirty="0" err="1" smtClean="0">
                  <a:solidFill>
                    <a:schemeClr val="tx1"/>
                  </a:solidFill>
                </a:rPr>
                <a:t>Jochen</a:t>
              </a:r>
              <a:r>
                <a:rPr lang="en-US" sz="1800" i="1" dirty="0" smtClean="0">
                  <a:solidFill>
                    <a:schemeClr val="tx1"/>
                  </a:solidFill>
                </a:rPr>
                <a:t> </a:t>
              </a:r>
              <a:r>
                <a:rPr lang="en-US" sz="1800" i="1" dirty="0" err="1" smtClean="0">
                  <a:solidFill>
                    <a:schemeClr val="tx1"/>
                  </a:solidFill>
                </a:rPr>
                <a:t>Wambach</a:t>
              </a:r>
              <a:r>
                <a:rPr lang="en-US" sz="1800" i="1" dirty="0" smtClean="0">
                  <a:solidFill>
                    <a:schemeClr val="tx1"/>
                  </a:solidFill>
                </a:rPr>
                <a:t>)</a:t>
              </a:r>
            </a:p>
            <a:p>
              <a:pPr marL="187317" lvl="1"/>
              <a:endParaRPr lang="en-US" sz="2000" dirty="0">
                <a:solidFill>
                  <a:schemeClr val="tx1"/>
                </a:solidFill>
              </a:endParaRPr>
            </a:p>
            <a:p>
              <a:pPr marL="530225" lvl="1" indent="-342900">
                <a:buFont typeface="Arial"/>
                <a:buChar char="•"/>
              </a:pPr>
              <a:r>
                <a:rPr lang="en-US" sz="2000" dirty="0" smtClean="0">
                  <a:solidFill>
                    <a:srgbClr val="000000"/>
                  </a:solidFill>
                </a:rPr>
                <a:t>Diversity </a:t>
              </a:r>
              <a:r>
                <a:rPr lang="en-US" sz="2000" dirty="0">
                  <a:solidFill>
                    <a:srgbClr val="000000"/>
                  </a:solidFill>
                </a:rPr>
                <a:t>is an important aspect for all </a:t>
              </a:r>
              <a:r>
                <a:rPr lang="en-US" sz="2000" dirty="0" err="1">
                  <a:solidFill>
                    <a:srgbClr val="000000"/>
                  </a:solidFill>
                </a:rPr>
                <a:t>organisations</a:t>
              </a:r>
              <a:r>
                <a:rPr lang="en-US" sz="2000" dirty="0">
                  <a:solidFill>
                    <a:srgbClr val="000000"/>
                  </a:solidFill>
                </a:rPr>
                <a:t>, also in the scientific </a:t>
              </a:r>
              <a:r>
                <a:rPr lang="en-US" sz="2000" dirty="0" err="1">
                  <a:solidFill>
                    <a:srgbClr val="000000"/>
                  </a:solidFill>
                </a:rPr>
                <a:t>organisations</a:t>
              </a:r>
              <a:r>
                <a:rPr lang="en-US" sz="2000" dirty="0">
                  <a:solidFill>
                    <a:srgbClr val="000000"/>
                  </a:solidFill>
                </a:rPr>
                <a:t> and collaborations of our community. </a:t>
              </a:r>
              <a:endParaRPr lang="en-US" sz="2000" dirty="0" smtClean="0">
                <a:solidFill>
                  <a:srgbClr val="000000"/>
                </a:solidFill>
              </a:endParaRPr>
            </a:p>
            <a:p>
              <a:pPr marL="530225" lvl="1" indent="-342900">
                <a:buFont typeface="Arial"/>
                <a:buChar char="•"/>
              </a:pPr>
              <a:r>
                <a:rPr lang="en-US" sz="2000" dirty="0" smtClean="0">
                  <a:solidFill>
                    <a:srgbClr val="FF0000"/>
                  </a:solidFill>
                </a:rPr>
                <a:t>Diversity </a:t>
              </a:r>
              <a:r>
                <a:rPr lang="en-US" sz="2000" dirty="0">
                  <a:solidFill>
                    <a:srgbClr val="FF0000"/>
                  </a:solidFill>
                </a:rPr>
                <a:t>charters can help in promoting diversity actions in a coherent way across a community</a:t>
              </a:r>
              <a:r>
                <a:rPr lang="en-US" sz="2000" dirty="0">
                  <a:solidFill>
                    <a:srgbClr val="000000"/>
                  </a:solidFill>
                </a:rPr>
                <a:t>. For example inviting the scientific collaborations and/or laboratories within our field to sign such a </a:t>
              </a:r>
              <a:r>
                <a:rPr lang="en-US" sz="2000" dirty="0" smtClean="0">
                  <a:solidFill>
                    <a:srgbClr val="000000"/>
                  </a:solidFill>
                </a:rPr>
                <a:t>charter. </a:t>
              </a:r>
            </a:p>
            <a:p>
              <a:pPr marL="530225" lvl="1" indent="-342900">
                <a:buFont typeface="Arial"/>
                <a:buChar char="•"/>
              </a:pPr>
              <a:r>
                <a:rPr lang="en-US" sz="2000" dirty="0" smtClean="0">
                  <a:solidFill>
                    <a:srgbClr val="000000"/>
                  </a:solidFill>
                </a:rPr>
                <a:t>Signing </a:t>
              </a:r>
              <a:r>
                <a:rPr lang="en-US" sz="2000" dirty="0">
                  <a:solidFill>
                    <a:srgbClr val="000000"/>
                  </a:solidFill>
                </a:rPr>
                <a:t>a diversity charter would commit the signatory entity to engage in a typically long-term process of actively encouraging diversity within the structures of the collaboration/laboratory</a:t>
              </a:r>
              <a:r>
                <a:rPr lang="en-US" sz="2000" dirty="0" smtClean="0">
                  <a:solidFill>
                    <a:srgbClr val="000000"/>
                  </a:solidFill>
                </a:rPr>
                <a:t>.</a:t>
              </a:r>
            </a:p>
            <a:p>
              <a:pPr marL="530225" lvl="1" indent="-342900">
                <a:buFont typeface="Arial"/>
                <a:buChar char="•"/>
              </a:pPr>
              <a:endParaRPr lang="en-US" sz="2000" dirty="0">
                <a:solidFill>
                  <a:srgbClr val="000000"/>
                </a:solidFill>
              </a:endParaRPr>
            </a:p>
            <a:p>
              <a:pPr marL="530225" lvl="1" indent="-342900">
                <a:buFont typeface="Arial"/>
                <a:buChar char="•"/>
              </a:pPr>
              <a:r>
                <a:rPr lang="en-US" sz="2000" dirty="0" smtClean="0">
                  <a:solidFill>
                    <a:srgbClr val="000000"/>
                  </a:solidFill>
                </a:rPr>
                <a:t>A joint </a:t>
              </a:r>
              <a:r>
                <a:rPr lang="en-US" sz="2000" dirty="0">
                  <a:solidFill>
                    <a:srgbClr val="000000"/>
                  </a:solidFill>
                </a:rPr>
                <a:t>working group among </a:t>
              </a:r>
              <a:r>
                <a:rPr lang="en-US" sz="2000" dirty="0" err="1" smtClean="0">
                  <a:solidFill>
                    <a:srgbClr val="000000"/>
                  </a:solidFill>
                </a:rPr>
                <a:t>ApPEC</a:t>
              </a:r>
              <a:r>
                <a:rPr lang="en-US" sz="2000" dirty="0" smtClean="0">
                  <a:solidFill>
                    <a:srgbClr val="000000"/>
                  </a:solidFill>
                </a:rPr>
                <a:t>-ECFA</a:t>
              </a:r>
              <a:r>
                <a:rPr lang="en-US" sz="2000" dirty="0">
                  <a:solidFill>
                    <a:srgbClr val="000000"/>
                  </a:solidFill>
                </a:rPr>
                <a:t>-</a:t>
              </a:r>
              <a:r>
                <a:rPr lang="en-US" sz="2000" dirty="0" err="1" smtClean="0">
                  <a:solidFill>
                    <a:srgbClr val="000000"/>
                  </a:solidFill>
                </a:rPr>
                <a:t>NuPECC</a:t>
              </a:r>
              <a:r>
                <a:rPr lang="en-US" sz="2000" dirty="0" smtClean="0">
                  <a:solidFill>
                    <a:srgbClr val="000000"/>
                  </a:solidFill>
                </a:rPr>
                <a:t> is created to explore this avenue.</a:t>
              </a:r>
            </a:p>
            <a:p>
              <a:pPr marL="530225" lvl="1" indent="-342900">
                <a:buFont typeface="Arial"/>
                <a:buChar char="•"/>
              </a:pPr>
              <a:endParaRPr lang="en-US" sz="2000" dirty="0">
                <a:solidFill>
                  <a:srgbClr val="000000"/>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24077686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err="1">
                  <a:solidFill>
                    <a:schemeClr val="tx1"/>
                  </a:solidFill>
                </a:rPr>
                <a:t>ApPEC</a:t>
              </a:r>
              <a:r>
                <a:rPr lang="en-US" sz="2400" b="1" i="1" dirty="0">
                  <a:solidFill>
                    <a:schemeClr val="tx1"/>
                  </a:solidFill>
                </a:rPr>
                <a:t>-ECFA-</a:t>
              </a:r>
              <a:r>
                <a:rPr lang="en-US" sz="2400" b="1" i="1" dirty="0" err="1" smtClean="0">
                  <a:solidFill>
                    <a:schemeClr val="tx1"/>
                  </a:solidFill>
                </a:rPr>
                <a:t>NuPECC</a:t>
              </a:r>
              <a:r>
                <a:rPr lang="en-US" sz="2400" b="1" i="1" dirty="0" smtClean="0">
                  <a:solidFill>
                    <a:schemeClr val="tx1"/>
                  </a:solidFill>
                </a:rPr>
                <a:t> – Joint Seminar</a:t>
              </a:r>
            </a:p>
            <a:p>
              <a:pPr marL="187317" lvl="1" algn="ctr"/>
              <a:r>
                <a:rPr lang="en-US" sz="1800" i="1" dirty="0">
                  <a:solidFill>
                    <a:schemeClr val="tx1"/>
                  </a:solidFill>
                </a:rPr>
                <a:t>(</a:t>
              </a:r>
              <a:r>
                <a:rPr lang="en-US" sz="1800" i="1" dirty="0" err="1">
                  <a:solidFill>
                    <a:schemeClr val="tx1"/>
                  </a:solidFill>
                </a:rPr>
                <a:t>ApPEC</a:t>
              </a:r>
              <a:r>
                <a:rPr lang="en-US" sz="1800" i="1" dirty="0">
                  <a:solidFill>
                    <a:schemeClr val="tx1"/>
                  </a:solidFill>
                </a:rPr>
                <a:t>: </a:t>
              </a:r>
              <a:r>
                <a:rPr lang="en-US" sz="1800" i="1" dirty="0" smtClean="0">
                  <a:solidFill>
                    <a:schemeClr val="tx1"/>
                  </a:solidFill>
                </a:rPr>
                <a:t>Antonio </a:t>
              </a:r>
              <a:r>
                <a:rPr lang="en-US" sz="1800" i="1" dirty="0" err="1" smtClean="0">
                  <a:solidFill>
                    <a:schemeClr val="tx1"/>
                  </a:solidFill>
                </a:rPr>
                <a:t>Masiero</a:t>
              </a:r>
              <a:r>
                <a:rPr lang="en-US" sz="1800" i="1" dirty="0" smtClean="0">
                  <a:solidFill>
                    <a:schemeClr val="tx1"/>
                  </a:solidFill>
                </a:rPr>
                <a:t>, </a:t>
              </a:r>
              <a:r>
                <a:rPr lang="en-US" sz="1800" i="1" dirty="0" err="1" smtClean="0">
                  <a:solidFill>
                    <a:schemeClr val="tx1"/>
                  </a:solidFill>
                </a:rPr>
                <a:t>Berrie</a:t>
              </a:r>
              <a:r>
                <a:rPr lang="en-US" sz="1800" i="1" dirty="0" smtClean="0">
                  <a:solidFill>
                    <a:schemeClr val="tx1"/>
                  </a:solidFill>
                </a:rPr>
                <a:t> </a:t>
              </a:r>
              <a:r>
                <a:rPr lang="en-US" sz="1800" i="1" dirty="0" err="1" smtClean="0">
                  <a:solidFill>
                    <a:schemeClr val="tx1"/>
                  </a:solidFill>
                </a:rPr>
                <a:t>Giebels</a:t>
              </a:r>
              <a:r>
                <a:rPr lang="en-US" sz="1800" i="1" dirty="0" smtClean="0">
                  <a:solidFill>
                    <a:schemeClr val="tx1"/>
                  </a:solidFill>
                </a:rPr>
                <a:t>, Stan </a:t>
              </a:r>
              <a:r>
                <a:rPr lang="en-US" sz="1800" i="1" dirty="0" err="1" smtClean="0">
                  <a:solidFill>
                    <a:schemeClr val="tx1"/>
                  </a:solidFill>
                </a:rPr>
                <a:t>Bentvelsen</a:t>
              </a:r>
              <a:r>
                <a:rPr lang="en-US" sz="1800" i="1" dirty="0" smtClean="0">
                  <a:solidFill>
                    <a:schemeClr val="tx1"/>
                  </a:solidFill>
                </a:rPr>
                <a:t>; </a:t>
              </a:r>
              <a:r>
                <a:rPr lang="en-US" sz="1800" i="1" dirty="0">
                  <a:solidFill>
                    <a:schemeClr val="tx1"/>
                  </a:solidFill>
                </a:rPr>
                <a:t>ECFA: </a:t>
              </a:r>
              <a:r>
                <a:rPr lang="en-US" sz="1800" i="1" dirty="0" smtClean="0">
                  <a:solidFill>
                    <a:schemeClr val="tx1"/>
                  </a:solidFill>
                </a:rPr>
                <a:t>Carlos </a:t>
              </a:r>
              <a:r>
                <a:rPr lang="en-US" sz="1800" i="1" dirty="0" err="1" smtClean="0">
                  <a:solidFill>
                    <a:schemeClr val="tx1"/>
                  </a:solidFill>
                </a:rPr>
                <a:t>Lacasta</a:t>
              </a:r>
              <a:r>
                <a:rPr lang="en-US" sz="1800" i="1" dirty="0" smtClean="0">
                  <a:solidFill>
                    <a:schemeClr val="tx1"/>
                  </a:solidFill>
                </a:rPr>
                <a:t>, Jorgen </a:t>
              </a:r>
              <a:r>
                <a:rPr lang="en-US" sz="1800" i="1" dirty="0" err="1" smtClean="0">
                  <a:solidFill>
                    <a:schemeClr val="tx1"/>
                  </a:solidFill>
                </a:rPr>
                <a:t>D’Hondt</a:t>
              </a:r>
              <a:r>
                <a:rPr lang="en-US" sz="1800" i="1" dirty="0" smtClean="0">
                  <a:solidFill>
                    <a:schemeClr val="tx1"/>
                  </a:solidFill>
                </a:rPr>
                <a:t>; </a:t>
              </a:r>
              <a:r>
                <a:rPr lang="en-US" sz="1800" i="1" dirty="0" err="1" smtClean="0">
                  <a:solidFill>
                    <a:schemeClr val="tx1"/>
                  </a:solidFill>
                </a:rPr>
                <a:t>NuPECC</a:t>
              </a:r>
              <a:r>
                <a:rPr lang="en-US" sz="1800" i="1" dirty="0" smtClean="0">
                  <a:solidFill>
                    <a:schemeClr val="tx1"/>
                  </a:solidFill>
                </a:rPr>
                <a:t>: </a:t>
              </a:r>
              <a:r>
                <a:rPr lang="en-US" sz="1800" i="1" dirty="0" err="1" smtClean="0">
                  <a:solidFill>
                    <a:schemeClr val="tx1"/>
                  </a:solidFill>
                </a:rPr>
                <a:t>Eberhard</a:t>
              </a:r>
              <a:r>
                <a:rPr lang="en-US" sz="1800" i="1" dirty="0" smtClean="0">
                  <a:solidFill>
                    <a:schemeClr val="tx1"/>
                  </a:solidFill>
                </a:rPr>
                <a:t> </a:t>
              </a:r>
              <a:r>
                <a:rPr lang="en-US" sz="1800" i="1" dirty="0" err="1" smtClean="0">
                  <a:solidFill>
                    <a:schemeClr val="tx1"/>
                  </a:solidFill>
                </a:rPr>
                <a:t>Widmann</a:t>
              </a:r>
              <a:r>
                <a:rPr lang="en-US" sz="1800" i="1" dirty="0" smtClean="0">
                  <a:solidFill>
                    <a:schemeClr val="tx1"/>
                  </a:solidFill>
                </a:rPr>
                <a:t>, </a:t>
              </a:r>
              <a:r>
                <a:rPr lang="en-US" sz="1800" i="1" dirty="0" err="1" smtClean="0">
                  <a:solidFill>
                    <a:schemeClr val="tx1"/>
                  </a:solidFill>
                </a:rPr>
                <a:t>Marek</a:t>
              </a:r>
              <a:r>
                <a:rPr lang="en-US" sz="1800" i="1" dirty="0" smtClean="0">
                  <a:solidFill>
                    <a:schemeClr val="tx1"/>
                  </a:solidFill>
                </a:rPr>
                <a:t> </a:t>
              </a:r>
              <a:r>
                <a:rPr lang="en-US" sz="1800" i="1" dirty="0" err="1" smtClean="0">
                  <a:solidFill>
                    <a:schemeClr val="tx1"/>
                  </a:solidFill>
                </a:rPr>
                <a:t>Lewitowicz</a:t>
              </a:r>
              <a:r>
                <a:rPr lang="en-US" sz="1800" i="1" dirty="0" smtClean="0">
                  <a:solidFill>
                    <a:schemeClr val="tx1"/>
                  </a:solidFill>
                </a:rPr>
                <a:t>)</a:t>
              </a:r>
              <a:endParaRPr lang="en-US" sz="1800" b="1" i="1" dirty="0">
                <a:solidFill>
                  <a:schemeClr val="tx1"/>
                </a:solidFill>
              </a:endParaRPr>
            </a:p>
            <a:p>
              <a:pPr marL="187317" lvl="1"/>
              <a:endParaRPr lang="en-US" sz="2000" dirty="0">
                <a:solidFill>
                  <a:schemeClr val="tx1"/>
                </a:solidFill>
              </a:endParaRPr>
            </a:p>
            <a:p>
              <a:pPr marL="530225" lvl="1" indent="-342900">
                <a:buFont typeface="Arial"/>
                <a:buChar char="•"/>
              </a:pPr>
              <a:r>
                <a:rPr lang="en-GB" sz="2000" dirty="0" err="1">
                  <a:solidFill>
                    <a:srgbClr val="000000"/>
                  </a:solidFill>
                </a:rPr>
                <a:t>NuPECC</a:t>
              </a:r>
              <a:r>
                <a:rPr lang="en-GB" sz="2000" dirty="0">
                  <a:solidFill>
                    <a:srgbClr val="000000"/>
                  </a:solidFill>
                </a:rPr>
                <a:t> and </a:t>
              </a:r>
              <a:r>
                <a:rPr lang="en-GB" sz="2000" dirty="0" err="1">
                  <a:solidFill>
                    <a:srgbClr val="000000"/>
                  </a:solidFill>
                </a:rPr>
                <a:t>ApPEC</a:t>
              </a:r>
              <a:r>
                <a:rPr lang="en-GB" sz="2000" dirty="0">
                  <a:solidFill>
                    <a:srgbClr val="000000"/>
                  </a:solidFill>
                </a:rPr>
                <a:t> have many elements in common with ECFA, i.e. scientifically, technically and in the organisation of our </a:t>
              </a:r>
              <a:r>
                <a:rPr lang="en-GB" sz="2000" dirty="0" smtClean="0">
                  <a:solidFill>
                    <a:srgbClr val="000000"/>
                  </a:solidFill>
                </a:rPr>
                <a:t>research.</a:t>
              </a:r>
              <a:endParaRPr lang="en-GB" sz="2000" dirty="0">
                <a:solidFill>
                  <a:srgbClr val="000000"/>
                </a:solidFill>
              </a:endParaRPr>
            </a:p>
            <a:p>
              <a:pPr marL="530225" lvl="1" indent="-342900">
                <a:buFont typeface="Arial"/>
                <a:buChar char="•"/>
              </a:pPr>
              <a:r>
                <a:rPr lang="en-GB" sz="2000" dirty="0">
                  <a:solidFill>
                    <a:srgbClr val="000000"/>
                  </a:solidFill>
                </a:rPr>
                <a:t>Organising </a:t>
              </a:r>
              <a:r>
                <a:rPr lang="en-GB" sz="2000" dirty="0">
                  <a:solidFill>
                    <a:srgbClr val="FF0000"/>
                  </a:solidFill>
                </a:rPr>
                <a:t>a joint </a:t>
              </a:r>
              <a:r>
                <a:rPr lang="en-GB" sz="2000" dirty="0" err="1" smtClean="0">
                  <a:solidFill>
                    <a:srgbClr val="FF0000"/>
                  </a:solidFill>
                </a:rPr>
                <a:t>ApPEC</a:t>
              </a:r>
              <a:r>
                <a:rPr lang="en-GB" sz="2000" dirty="0" smtClean="0">
                  <a:solidFill>
                    <a:srgbClr val="FF0000"/>
                  </a:solidFill>
                </a:rPr>
                <a:t>-ECFA</a:t>
              </a:r>
              <a:r>
                <a:rPr lang="en-GB" sz="2000" dirty="0">
                  <a:solidFill>
                    <a:srgbClr val="FF0000"/>
                  </a:solidFill>
                </a:rPr>
                <a:t>-</a:t>
              </a:r>
              <a:r>
                <a:rPr lang="en-GB" sz="2000" dirty="0" err="1" smtClean="0">
                  <a:solidFill>
                    <a:srgbClr val="FF0000"/>
                  </a:solidFill>
                </a:rPr>
                <a:t>NuPECC</a:t>
              </a:r>
              <a:r>
                <a:rPr lang="en-GB" sz="2000" dirty="0" smtClean="0">
                  <a:solidFill>
                    <a:srgbClr val="FF0000"/>
                  </a:solidFill>
                </a:rPr>
                <a:t> </a:t>
              </a:r>
              <a:r>
                <a:rPr lang="en-GB" sz="2000" dirty="0">
                  <a:solidFill>
                    <a:srgbClr val="FF0000"/>
                  </a:solidFill>
                </a:rPr>
                <a:t>seminar every three years </a:t>
              </a:r>
              <a:r>
                <a:rPr lang="en-GB" sz="2000" dirty="0">
                  <a:solidFill>
                    <a:srgbClr val="000000"/>
                  </a:solidFill>
                </a:rPr>
                <a:t>might be a wishful option, very similar to the triennial ICFA seminars with a focus on particle </a:t>
              </a:r>
              <a:r>
                <a:rPr lang="en-GB" sz="2000" dirty="0" smtClean="0">
                  <a:solidFill>
                    <a:srgbClr val="000000"/>
                  </a:solidFill>
                </a:rPr>
                <a:t>physics.</a:t>
              </a:r>
              <a:endParaRPr lang="en-US" sz="2000" dirty="0">
                <a:solidFill>
                  <a:srgbClr val="000000"/>
                </a:solidFill>
              </a:endParaRPr>
            </a:p>
            <a:p>
              <a:pPr marL="530225" lvl="1" indent="-342900">
                <a:buFont typeface="Arial"/>
                <a:buChar char="•"/>
              </a:pPr>
              <a:r>
                <a:rPr lang="en-US" sz="2000" dirty="0">
                  <a:solidFill>
                    <a:srgbClr val="000000"/>
                  </a:solidFill>
                </a:rPr>
                <a:t>To overview the scientific and technical achievement and upcoming challenges, as well as potential synergies, and the </a:t>
              </a:r>
              <a:r>
                <a:rPr lang="en-US" sz="2000" dirty="0" err="1">
                  <a:solidFill>
                    <a:srgbClr val="000000"/>
                  </a:solidFill>
                </a:rPr>
                <a:t>organisational</a:t>
              </a:r>
              <a:r>
                <a:rPr lang="en-US" sz="2000" dirty="0">
                  <a:solidFill>
                    <a:srgbClr val="000000"/>
                  </a:solidFill>
                </a:rPr>
                <a:t>, outreach and </a:t>
              </a:r>
              <a:r>
                <a:rPr lang="en-US" sz="2000" dirty="0" err="1">
                  <a:solidFill>
                    <a:srgbClr val="000000"/>
                  </a:solidFill>
                </a:rPr>
                <a:t>valorisation</a:t>
              </a:r>
              <a:r>
                <a:rPr lang="en-US" sz="2000" dirty="0">
                  <a:solidFill>
                    <a:srgbClr val="000000"/>
                  </a:solidFill>
                </a:rPr>
                <a:t> </a:t>
              </a:r>
              <a:r>
                <a:rPr lang="en-US" sz="2000" dirty="0" smtClean="0">
                  <a:solidFill>
                    <a:srgbClr val="000000"/>
                  </a:solidFill>
                </a:rPr>
                <a:t>aspects.</a:t>
              </a:r>
              <a:endParaRPr lang="en-US" sz="2000" dirty="0">
                <a:solidFill>
                  <a:srgbClr val="000000"/>
                </a:solidFill>
              </a:endParaRPr>
            </a:p>
            <a:p>
              <a:pPr marL="530225" lvl="1" indent="-342900">
                <a:buFont typeface="Arial"/>
                <a:buChar char="•"/>
              </a:pPr>
              <a:endParaRPr lang="en-US" sz="2000" dirty="0">
                <a:solidFill>
                  <a:srgbClr val="000000"/>
                </a:solidFill>
              </a:endParaRPr>
            </a:p>
            <a:p>
              <a:pPr marL="530225" lvl="1" indent="-342900">
                <a:buFont typeface="Arial"/>
                <a:buChar char="•"/>
              </a:pPr>
              <a:r>
                <a:rPr lang="en-US" sz="2000" dirty="0" smtClean="0">
                  <a:solidFill>
                    <a:srgbClr val="000000"/>
                  </a:solidFill>
                </a:rPr>
                <a:t>A joint </a:t>
              </a:r>
              <a:r>
                <a:rPr lang="en-US" sz="2000" dirty="0">
                  <a:solidFill>
                    <a:srgbClr val="000000"/>
                  </a:solidFill>
                </a:rPr>
                <a:t>working group among </a:t>
              </a:r>
              <a:r>
                <a:rPr lang="en-US" sz="2000" dirty="0" err="1" smtClean="0">
                  <a:solidFill>
                    <a:srgbClr val="000000"/>
                  </a:solidFill>
                </a:rPr>
                <a:t>ApPEC</a:t>
              </a:r>
              <a:r>
                <a:rPr lang="en-US" sz="2000" dirty="0" smtClean="0">
                  <a:solidFill>
                    <a:srgbClr val="000000"/>
                  </a:solidFill>
                </a:rPr>
                <a:t>-ECFA</a:t>
              </a:r>
              <a:r>
                <a:rPr lang="en-US" sz="2000" dirty="0">
                  <a:solidFill>
                    <a:srgbClr val="000000"/>
                  </a:solidFill>
                </a:rPr>
                <a:t>-</a:t>
              </a:r>
              <a:r>
                <a:rPr lang="en-US" sz="2000" dirty="0" err="1" smtClean="0">
                  <a:solidFill>
                    <a:srgbClr val="000000"/>
                  </a:solidFill>
                </a:rPr>
                <a:t>NuPECC</a:t>
              </a:r>
              <a:r>
                <a:rPr lang="en-US" sz="2000" dirty="0" smtClean="0">
                  <a:solidFill>
                    <a:srgbClr val="000000"/>
                  </a:solidFill>
                </a:rPr>
                <a:t> is created to explore this avenue.</a:t>
              </a: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3681223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News from ICFA, especially on the ILC project</a:t>
              </a:r>
            </a:p>
            <a:p>
              <a:pPr marL="187317" lvl="1" algn="ctr"/>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15396620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34</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Report from ICFA</a:t>
              </a:r>
            </a:p>
            <a:p>
              <a:pPr marL="187325" lvl="1" algn="ctr"/>
              <a:r>
                <a:rPr lang="en-US" sz="2000" i="1" dirty="0" smtClean="0">
                  <a:solidFill>
                    <a:schemeClr val="tx1"/>
                  </a:solidFill>
                </a:rPr>
                <a:t>International Committee for </a:t>
              </a:r>
              <a:r>
                <a:rPr lang="en-US" sz="2000" i="1" dirty="0">
                  <a:solidFill>
                    <a:schemeClr val="tx1"/>
                  </a:solidFill>
                </a:rPr>
                <a:t>Future Accelerators (</a:t>
              </a:r>
              <a:r>
                <a:rPr lang="en-US" sz="2000" i="1" dirty="0">
                  <a:solidFill>
                    <a:schemeClr val="tx1"/>
                  </a:solidFill>
                  <a:hlinkClick r:id="rId3"/>
                </a:rPr>
                <a:t>http://</a:t>
              </a:r>
              <a:r>
                <a:rPr lang="en-US" sz="2000" i="1" dirty="0" smtClean="0">
                  <a:solidFill>
                    <a:schemeClr val="tx1"/>
                  </a:solidFill>
                  <a:hlinkClick r:id="rId3"/>
                </a:rPr>
                <a:t>icfa.fnal.gov</a:t>
              </a:r>
              <a:r>
                <a:rPr lang="en-US" sz="2000" i="1" dirty="0" smtClean="0">
                  <a:solidFill>
                    <a:schemeClr val="tx1"/>
                  </a:solidFill>
                </a:rPr>
                <a:t> )</a:t>
              </a:r>
            </a:p>
            <a:p>
              <a:pPr marL="187325" lvl="1"/>
              <a:endParaRPr lang="en-US" sz="2000" dirty="0" smtClean="0">
                <a:solidFill>
                  <a:schemeClr val="tx1"/>
                </a:solidFill>
              </a:endParaRPr>
            </a:p>
            <a:p>
              <a:pPr marL="644525" lvl="2"/>
              <a:r>
                <a:rPr lang="en-US" sz="2000" dirty="0">
                  <a:solidFill>
                    <a:schemeClr val="tx1"/>
                  </a:solidFill>
                </a:rPr>
                <a:t>Current members:</a:t>
              </a:r>
              <a:r>
                <a:rPr lang="en-US" sz="2000" dirty="0" smtClean="0">
                  <a:solidFill>
                    <a:schemeClr val="tx1"/>
                  </a:solidFill>
                </a:rPr>
                <a:t> </a:t>
              </a:r>
              <a:endParaRPr lang="en-US" sz="1000" dirty="0" smtClean="0">
                <a:solidFill>
                  <a:schemeClr val="tx1"/>
                </a:solidFill>
              </a:endParaRPr>
            </a:p>
            <a:p>
              <a:pPr marL="644525" lvl="2"/>
              <a:r>
                <a:rPr lang="en-US" dirty="0" smtClean="0">
                  <a:solidFill>
                    <a:schemeClr val="tx1"/>
                  </a:solidFill>
                </a:rPr>
                <a:t>G</a:t>
              </a:r>
              <a:r>
                <a:rPr lang="en-US" dirty="0">
                  <a:solidFill>
                    <a:schemeClr val="tx1"/>
                  </a:solidFill>
                </a:rPr>
                <a:t>. </a:t>
              </a:r>
              <a:r>
                <a:rPr lang="en-US" dirty="0" smtClean="0">
                  <a:solidFill>
                    <a:schemeClr val="tx1"/>
                  </a:solidFill>
                </a:rPr>
                <a:t>Taylor</a:t>
              </a:r>
              <a:r>
                <a:rPr lang="en-US" dirty="0">
                  <a:solidFill>
                    <a:schemeClr val="tx1"/>
                  </a:solidFill>
                </a:rPr>
                <a:t> </a:t>
              </a:r>
              <a:r>
                <a:rPr lang="en-US" dirty="0" smtClean="0">
                  <a:solidFill>
                    <a:schemeClr val="tx1"/>
                  </a:solidFill>
                </a:rPr>
                <a:t>(Chair</a:t>
              </a:r>
              <a:r>
                <a:rPr lang="en-US" dirty="0">
                  <a:solidFill>
                    <a:schemeClr val="tx1"/>
                  </a:solidFill>
                </a:rPr>
                <a:t>, </a:t>
              </a:r>
              <a:r>
                <a:rPr lang="en-US" dirty="0" smtClean="0">
                  <a:solidFill>
                    <a:schemeClr val="tx1"/>
                  </a:solidFill>
                </a:rPr>
                <a:t>Australia)</a:t>
              </a:r>
            </a:p>
            <a:p>
              <a:pPr marL="644525" lvl="2"/>
              <a:r>
                <a:rPr lang="en-US" dirty="0" smtClean="0">
                  <a:solidFill>
                    <a:schemeClr val="tx1"/>
                  </a:solidFill>
                </a:rPr>
                <a:t>P</a:t>
              </a:r>
              <a:r>
                <a:rPr lang="en-US" dirty="0">
                  <a:solidFill>
                    <a:schemeClr val="tx1"/>
                  </a:solidFill>
                </a:rPr>
                <a:t>. </a:t>
              </a:r>
              <a:r>
                <a:rPr lang="en-US" dirty="0" err="1" smtClean="0">
                  <a:solidFill>
                    <a:schemeClr val="tx1"/>
                  </a:solidFill>
                </a:rPr>
                <a:t>Bhat</a:t>
              </a:r>
              <a:r>
                <a:rPr lang="en-US" dirty="0">
                  <a:solidFill>
                    <a:schemeClr val="tx1"/>
                  </a:solidFill>
                </a:rPr>
                <a:t> </a:t>
              </a:r>
              <a:r>
                <a:rPr lang="en-US" dirty="0" smtClean="0">
                  <a:solidFill>
                    <a:schemeClr val="tx1"/>
                  </a:solidFill>
                </a:rPr>
                <a:t>(Secretary</a:t>
              </a:r>
              <a:r>
                <a:rPr lang="en-US" dirty="0">
                  <a:solidFill>
                    <a:schemeClr val="tx1"/>
                  </a:solidFill>
                </a:rPr>
                <a:t>, </a:t>
              </a:r>
              <a:r>
                <a:rPr lang="en-US" dirty="0" smtClean="0">
                  <a:solidFill>
                    <a:schemeClr val="tx1"/>
                  </a:solidFill>
                </a:rPr>
                <a:t>USA) </a:t>
              </a:r>
              <a:r>
                <a:rPr lang="en-US" dirty="0">
                  <a:solidFill>
                    <a:srgbClr val="FF0000"/>
                  </a:solidFill>
                </a:rPr>
                <a:t>J. </a:t>
              </a:r>
              <a:r>
                <a:rPr lang="en-US" dirty="0" err="1">
                  <a:solidFill>
                    <a:srgbClr val="FF0000"/>
                  </a:solidFill>
                </a:rPr>
                <a:t>D’Hondt</a:t>
              </a:r>
              <a:r>
                <a:rPr lang="en-US" dirty="0">
                  <a:solidFill>
                    <a:srgbClr val="FF0000"/>
                  </a:solidFill>
                </a:rPr>
                <a:t>, F. </a:t>
              </a:r>
              <a:r>
                <a:rPr lang="en-US" dirty="0" err="1" smtClean="0">
                  <a:solidFill>
                    <a:srgbClr val="FF0000"/>
                  </a:solidFill>
                </a:rPr>
                <a:t>Gianotti</a:t>
              </a:r>
              <a:r>
                <a:rPr lang="en-US" dirty="0" smtClean="0">
                  <a:solidFill>
                    <a:srgbClr val="FF0000"/>
                  </a:solidFill>
                </a:rPr>
                <a:t>, </a:t>
              </a:r>
              <a:r>
                <a:rPr lang="en-US" dirty="0">
                  <a:solidFill>
                    <a:srgbClr val="FF0000"/>
                  </a:solidFill>
                </a:rPr>
                <a:t>J. </a:t>
              </a:r>
              <a:r>
                <a:rPr lang="en-US" dirty="0" err="1" smtClean="0">
                  <a:solidFill>
                    <a:srgbClr val="FF0000"/>
                  </a:solidFill>
                </a:rPr>
                <a:t>Mnich</a:t>
              </a:r>
              <a:r>
                <a:rPr lang="en-US" dirty="0" smtClean="0">
                  <a:solidFill>
                    <a:srgbClr val="FF0000"/>
                  </a:solidFill>
                </a:rPr>
                <a:t> (previous chair)</a:t>
              </a:r>
              <a:r>
                <a:rPr lang="en-US" dirty="0">
                  <a:solidFill>
                    <a:srgbClr val="FF0000"/>
                  </a:solidFill>
                </a:rPr>
                <a:t> </a:t>
              </a:r>
              <a:r>
                <a:rPr lang="en-US" dirty="0" smtClean="0">
                  <a:solidFill>
                    <a:srgbClr val="FF0000"/>
                  </a:solidFill>
                </a:rPr>
                <a:t>(CERN </a:t>
              </a:r>
              <a:r>
                <a:rPr lang="en-US" dirty="0">
                  <a:solidFill>
                    <a:srgbClr val="FF0000"/>
                  </a:solidFill>
                </a:rPr>
                <a:t>Member </a:t>
              </a:r>
              <a:r>
                <a:rPr lang="en-US" dirty="0" smtClean="0">
                  <a:solidFill>
                    <a:srgbClr val="FF0000"/>
                  </a:solidFill>
                </a:rPr>
                <a:t>States)</a:t>
              </a:r>
              <a:r>
                <a:rPr lang="en-US" dirty="0" smtClean="0">
                  <a:solidFill>
                    <a:schemeClr val="tx1"/>
                  </a:solidFill>
                </a:rPr>
                <a:t> </a:t>
              </a:r>
              <a:r>
                <a:rPr lang="en-US" dirty="0">
                  <a:solidFill>
                    <a:schemeClr val="tx1"/>
                  </a:solidFill>
                </a:rPr>
                <a:t>N. </a:t>
              </a:r>
              <a:r>
                <a:rPr lang="en-US" dirty="0" err="1" smtClean="0">
                  <a:solidFill>
                    <a:schemeClr val="tx1"/>
                  </a:solidFill>
                </a:rPr>
                <a:t>Lockyer</a:t>
              </a:r>
              <a:r>
                <a:rPr lang="en-US" dirty="0" smtClean="0">
                  <a:solidFill>
                    <a:schemeClr val="tx1"/>
                  </a:solidFill>
                </a:rPr>
                <a:t>, D</a:t>
              </a:r>
              <a:r>
                <a:rPr lang="en-US" dirty="0">
                  <a:solidFill>
                    <a:schemeClr val="tx1"/>
                  </a:solidFill>
                </a:rPr>
                <a:t>. MacFarlane</a:t>
              </a:r>
              <a:r>
                <a:rPr lang="en-US" dirty="0" smtClean="0">
                  <a:solidFill>
                    <a:schemeClr val="tx1"/>
                  </a:solidFill>
                </a:rPr>
                <a:t>,</a:t>
              </a:r>
              <a:r>
                <a:rPr lang="en-US" dirty="0">
                  <a:solidFill>
                    <a:schemeClr val="tx1"/>
                  </a:solidFill>
                </a:rPr>
                <a:t> N. </a:t>
              </a:r>
              <a:r>
                <a:rPr lang="en-US" dirty="0" smtClean="0">
                  <a:solidFill>
                    <a:schemeClr val="tx1"/>
                  </a:solidFill>
                </a:rPr>
                <a:t>Hadley</a:t>
              </a:r>
              <a:r>
                <a:rPr lang="en-US" dirty="0">
                  <a:solidFill>
                    <a:schemeClr val="tx1"/>
                  </a:solidFill>
                </a:rPr>
                <a:t> </a:t>
              </a:r>
              <a:r>
                <a:rPr lang="en-US" dirty="0" smtClean="0">
                  <a:solidFill>
                    <a:schemeClr val="tx1"/>
                  </a:solidFill>
                </a:rPr>
                <a:t>(USA) I</a:t>
              </a:r>
              <a:r>
                <a:rPr lang="en-US" dirty="0">
                  <a:solidFill>
                    <a:schemeClr val="tx1"/>
                  </a:solidFill>
                </a:rPr>
                <a:t>. Koop, V. </a:t>
              </a:r>
              <a:r>
                <a:rPr lang="en-US" dirty="0" err="1" smtClean="0">
                  <a:solidFill>
                    <a:schemeClr val="tx1"/>
                  </a:solidFill>
                </a:rPr>
                <a:t>Petrov</a:t>
              </a:r>
              <a:r>
                <a:rPr lang="en-US" dirty="0">
                  <a:solidFill>
                    <a:schemeClr val="tx1"/>
                  </a:solidFill>
                </a:rPr>
                <a:t> </a:t>
              </a:r>
              <a:r>
                <a:rPr lang="en-US" dirty="0" smtClean="0">
                  <a:solidFill>
                    <a:schemeClr val="tx1"/>
                  </a:solidFill>
                </a:rPr>
                <a:t>(Russia) </a:t>
              </a:r>
              <a:r>
                <a:rPr lang="en-US" dirty="0">
                  <a:solidFill>
                    <a:schemeClr val="tx1"/>
                  </a:solidFill>
                </a:rPr>
                <a:t>Y. </a:t>
              </a:r>
              <a:r>
                <a:rPr lang="en-US" dirty="0" smtClean="0">
                  <a:solidFill>
                    <a:schemeClr val="tx1"/>
                  </a:solidFill>
                </a:rPr>
                <a:t>Wang</a:t>
              </a:r>
              <a:r>
                <a:rPr lang="en-US" dirty="0">
                  <a:solidFill>
                    <a:schemeClr val="tx1"/>
                  </a:solidFill>
                </a:rPr>
                <a:t> </a:t>
              </a:r>
              <a:r>
                <a:rPr lang="en-US" dirty="0" smtClean="0">
                  <a:solidFill>
                    <a:schemeClr val="tx1"/>
                  </a:solidFill>
                </a:rPr>
                <a:t>(China) </a:t>
              </a:r>
              <a:r>
                <a:rPr lang="en-US" dirty="0">
                  <a:solidFill>
                    <a:schemeClr val="tx1"/>
                  </a:solidFill>
                </a:rPr>
                <a:t>T. Mori, M. </a:t>
              </a:r>
              <a:r>
                <a:rPr lang="en-US" dirty="0" smtClean="0">
                  <a:solidFill>
                    <a:schemeClr val="tx1"/>
                  </a:solidFill>
                </a:rPr>
                <a:t>Yamauchi</a:t>
              </a:r>
              <a:r>
                <a:rPr lang="en-US" dirty="0">
                  <a:solidFill>
                    <a:schemeClr val="tx1"/>
                  </a:solidFill>
                </a:rPr>
                <a:t> </a:t>
              </a:r>
              <a:r>
                <a:rPr lang="en-US" dirty="0" smtClean="0">
                  <a:solidFill>
                    <a:schemeClr val="tx1"/>
                  </a:solidFill>
                </a:rPr>
                <a:t>(Japan) </a:t>
              </a:r>
              <a:r>
                <a:rPr lang="en-US" dirty="0">
                  <a:solidFill>
                    <a:schemeClr val="tx1"/>
                  </a:solidFill>
                </a:rPr>
                <a:t>M. </a:t>
              </a:r>
              <a:r>
                <a:rPr lang="en-US" dirty="0" err="1" smtClean="0">
                  <a:solidFill>
                    <a:schemeClr val="tx1"/>
                  </a:solidFill>
                </a:rPr>
                <a:t>Roney</a:t>
              </a:r>
              <a:r>
                <a:rPr lang="en-US" dirty="0">
                  <a:solidFill>
                    <a:schemeClr val="tx1"/>
                  </a:solidFill>
                </a:rPr>
                <a:t> </a:t>
              </a:r>
              <a:r>
                <a:rPr lang="en-US" dirty="0" smtClean="0">
                  <a:solidFill>
                    <a:schemeClr val="tx1"/>
                  </a:solidFill>
                </a:rPr>
                <a:t>(Canada)</a:t>
              </a:r>
            </a:p>
            <a:p>
              <a:pPr marL="644525" lvl="2"/>
              <a:r>
                <a:rPr lang="en-US" dirty="0">
                  <a:solidFill>
                    <a:schemeClr val="tx1"/>
                  </a:solidFill>
                </a:rPr>
                <a:t>E. </a:t>
              </a:r>
              <a:r>
                <a:rPr lang="en-US" dirty="0" err="1">
                  <a:solidFill>
                    <a:schemeClr val="tx1"/>
                  </a:solidFill>
                </a:rPr>
                <a:t>Álvarez</a:t>
              </a:r>
              <a:r>
                <a:rPr lang="en-US" dirty="0">
                  <a:solidFill>
                    <a:schemeClr val="tx1"/>
                  </a:solidFill>
                </a:rPr>
                <a:t>, </a:t>
              </a:r>
              <a:r>
                <a:rPr lang="en-US" dirty="0" smtClean="0">
                  <a:solidFill>
                    <a:schemeClr val="tx1"/>
                  </a:solidFill>
                </a:rPr>
                <a:t>V</a:t>
              </a:r>
              <a:r>
                <a:rPr lang="en-US" dirty="0">
                  <a:solidFill>
                    <a:schemeClr val="tx1"/>
                  </a:solidFill>
                </a:rPr>
                <a:t>. </a:t>
              </a:r>
              <a:r>
                <a:rPr lang="en-US" dirty="0" err="1">
                  <a:solidFill>
                    <a:schemeClr val="tx1"/>
                  </a:solidFill>
                </a:rPr>
                <a:t>Matveev</a:t>
              </a:r>
              <a:r>
                <a:rPr lang="en-US" dirty="0">
                  <a:solidFill>
                    <a:schemeClr val="tx1"/>
                  </a:solidFill>
                </a:rPr>
                <a:t>, </a:t>
              </a:r>
              <a:r>
                <a:rPr lang="en-US" dirty="0" smtClean="0">
                  <a:solidFill>
                    <a:schemeClr val="tx1"/>
                  </a:solidFill>
                </a:rPr>
                <a:t>P.A</a:t>
              </a:r>
              <a:r>
                <a:rPr lang="en-US" dirty="0">
                  <a:solidFill>
                    <a:schemeClr val="tx1"/>
                  </a:solidFill>
                </a:rPr>
                <a:t>. </a:t>
              </a:r>
              <a:r>
                <a:rPr lang="en-US" dirty="0" err="1" smtClean="0">
                  <a:solidFill>
                    <a:schemeClr val="tx1"/>
                  </a:solidFill>
                </a:rPr>
                <a:t>Naik</a:t>
              </a:r>
              <a:r>
                <a:rPr lang="en-US" dirty="0" smtClean="0">
                  <a:solidFill>
                    <a:schemeClr val="tx1"/>
                  </a:solidFill>
                </a:rPr>
                <a:t> (Other Countries)</a:t>
              </a:r>
            </a:p>
            <a:p>
              <a:pPr marL="644525" lvl="2"/>
              <a:r>
                <a:rPr lang="en-US" dirty="0" smtClean="0">
                  <a:solidFill>
                    <a:schemeClr val="tx1"/>
                  </a:solidFill>
                </a:rPr>
                <a:t>H. </a:t>
              </a:r>
              <a:r>
                <a:rPr lang="en-US" dirty="0" err="1" smtClean="0">
                  <a:solidFill>
                    <a:schemeClr val="tx1"/>
                  </a:solidFill>
                </a:rPr>
                <a:t>Schellman</a:t>
              </a:r>
              <a:r>
                <a:rPr lang="en-US" dirty="0">
                  <a:solidFill>
                    <a:schemeClr val="tx1"/>
                  </a:solidFill>
                </a:rPr>
                <a:t>, Chair of the IUPAP Commission on Particles and Fields (ex officio)</a:t>
              </a:r>
            </a:p>
            <a:p>
              <a:pPr marL="530225" lvl="1" indent="-342900">
                <a:buFont typeface="Arial"/>
                <a:buChar char="•"/>
              </a:pPr>
              <a:endParaRPr lang="en-US" sz="2000" dirty="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6986649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35</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Report from ICFA</a:t>
              </a:r>
            </a:p>
            <a:p>
              <a:pPr marL="187325" lvl="1" algn="ctr"/>
              <a:r>
                <a:rPr lang="en-US" sz="2000" i="1" dirty="0" smtClean="0">
                  <a:solidFill>
                    <a:schemeClr val="tx1"/>
                  </a:solidFill>
                </a:rPr>
                <a:t>International Committee for </a:t>
              </a:r>
              <a:r>
                <a:rPr lang="en-US" sz="2000" i="1" dirty="0">
                  <a:solidFill>
                    <a:schemeClr val="tx1"/>
                  </a:solidFill>
                </a:rPr>
                <a:t>Future Accelerators (</a:t>
              </a:r>
              <a:r>
                <a:rPr lang="en-US" sz="2000" i="1" dirty="0">
                  <a:solidFill>
                    <a:schemeClr val="tx1"/>
                  </a:solidFill>
                  <a:hlinkClick r:id="rId3"/>
                </a:rPr>
                <a:t>http://</a:t>
              </a:r>
              <a:r>
                <a:rPr lang="en-US" sz="2000" i="1" dirty="0" smtClean="0">
                  <a:solidFill>
                    <a:schemeClr val="tx1"/>
                  </a:solidFill>
                  <a:hlinkClick r:id="rId3"/>
                </a:rPr>
                <a:t>icfa.fnal.gov</a:t>
              </a:r>
              <a:r>
                <a:rPr lang="en-US" sz="2000" i="1" dirty="0" smtClean="0">
                  <a:solidFill>
                    <a:schemeClr val="tx1"/>
                  </a:solidFill>
                </a:rPr>
                <a:t> )</a:t>
              </a:r>
            </a:p>
            <a:p>
              <a:pPr marL="187325" lvl="1"/>
              <a:endParaRPr lang="en-US" sz="2000" dirty="0" smtClean="0">
                <a:solidFill>
                  <a:schemeClr val="tx1"/>
                </a:solidFill>
              </a:endParaRPr>
            </a:p>
            <a:p>
              <a:pPr marL="644525" lvl="2"/>
              <a:r>
                <a:rPr lang="en-US" sz="2000" dirty="0">
                  <a:solidFill>
                    <a:schemeClr val="tx1"/>
                  </a:solidFill>
                </a:rPr>
                <a:t>Current </a:t>
              </a:r>
              <a:r>
                <a:rPr lang="en-US" sz="2000" dirty="0" smtClean="0">
                  <a:solidFill>
                    <a:schemeClr val="tx1"/>
                  </a:solidFill>
                </a:rPr>
                <a:t>panels:</a:t>
              </a:r>
            </a:p>
            <a:p>
              <a:pPr marL="644525" lvl="2"/>
              <a:endParaRPr lang="en-US" sz="1000" dirty="0" smtClean="0">
                <a:solidFill>
                  <a:schemeClr val="tx1"/>
                </a:solidFill>
              </a:endParaRPr>
            </a:p>
            <a:p>
              <a:pPr marL="930275" lvl="2" indent="-285750">
                <a:buFont typeface="Arial"/>
                <a:buChar char="•"/>
              </a:pPr>
              <a:r>
                <a:rPr lang="en-US" dirty="0" smtClean="0">
                  <a:solidFill>
                    <a:schemeClr val="tx1"/>
                  </a:solidFill>
                </a:rPr>
                <a:t>ICFA </a:t>
              </a:r>
              <a:r>
                <a:rPr lang="en-US" dirty="0">
                  <a:solidFill>
                    <a:schemeClr val="tx1"/>
                  </a:solidFill>
                </a:rPr>
                <a:t>Instrumentation Innovation and Development Panel (Chair — </a:t>
              </a:r>
              <a:r>
                <a:rPr lang="en-US" dirty="0" err="1">
                  <a:solidFill>
                    <a:schemeClr val="tx1"/>
                  </a:solidFill>
                </a:rPr>
                <a:t>Ariella</a:t>
              </a:r>
              <a:r>
                <a:rPr lang="en-US" dirty="0">
                  <a:solidFill>
                    <a:schemeClr val="tx1"/>
                  </a:solidFill>
                </a:rPr>
                <a:t> </a:t>
              </a:r>
              <a:r>
                <a:rPr lang="en-US" dirty="0" err="1">
                  <a:solidFill>
                    <a:schemeClr val="tx1"/>
                  </a:solidFill>
                </a:rPr>
                <a:t>Cattai</a:t>
              </a:r>
              <a:r>
                <a:rPr lang="en-US" dirty="0">
                  <a:solidFill>
                    <a:schemeClr val="tx1"/>
                  </a:solidFill>
                </a:rPr>
                <a:t>, CERN)</a:t>
              </a:r>
            </a:p>
            <a:p>
              <a:pPr marL="930275" lvl="2" indent="-285750">
                <a:buFont typeface="Arial"/>
                <a:buChar char="•"/>
              </a:pPr>
              <a:r>
                <a:rPr lang="en-US" dirty="0">
                  <a:solidFill>
                    <a:schemeClr val="tx1"/>
                  </a:solidFill>
                </a:rPr>
                <a:t>ICFA Beam Dynamics Panel (Chair — Yong Ho Chin, KEK)</a:t>
              </a:r>
            </a:p>
            <a:p>
              <a:pPr marL="930275" lvl="2" indent="-285750">
                <a:buFont typeface="Arial"/>
                <a:buChar char="•"/>
              </a:pPr>
              <a:r>
                <a:rPr lang="en-US" dirty="0">
                  <a:solidFill>
                    <a:schemeClr val="tx1"/>
                  </a:solidFill>
                </a:rPr>
                <a:t>ICFA Panel on Advanced and Novel Accelerators (Chair — Brigitte </a:t>
              </a:r>
              <a:r>
                <a:rPr lang="en-US" dirty="0" err="1">
                  <a:solidFill>
                    <a:schemeClr val="tx1"/>
                  </a:solidFill>
                </a:rPr>
                <a:t>Cros</a:t>
              </a:r>
              <a:r>
                <a:rPr lang="en-US" dirty="0">
                  <a:solidFill>
                    <a:schemeClr val="tx1"/>
                  </a:solidFill>
                </a:rPr>
                <a:t>, Paris)</a:t>
              </a:r>
            </a:p>
            <a:p>
              <a:pPr marL="930275" lvl="2" indent="-285750">
                <a:buFont typeface="Arial"/>
                <a:buChar char="•"/>
              </a:pPr>
              <a:r>
                <a:rPr lang="en-US" dirty="0">
                  <a:solidFill>
                    <a:schemeClr val="tx1"/>
                  </a:solidFill>
                </a:rPr>
                <a:t>ICFA Standing Committee on Interregional Connectivity (Chair — Harvey Newman, Caltech)</a:t>
              </a:r>
            </a:p>
            <a:p>
              <a:pPr marL="930275" lvl="2" indent="-285750">
                <a:buFont typeface="Arial"/>
                <a:buChar char="•"/>
              </a:pPr>
              <a:r>
                <a:rPr lang="en-US" dirty="0">
                  <a:solidFill>
                    <a:schemeClr val="tx1"/>
                  </a:solidFill>
                </a:rPr>
                <a:t>ICFA Study Group on Data Preservation in High Energy Physics (Chair – </a:t>
              </a:r>
              <a:r>
                <a:rPr lang="en-US" dirty="0" err="1">
                  <a:solidFill>
                    <a:schemeClr val="tx1"/>
                  </a:solidFill>
                </a:rPr>
                <a:t>Cristinel</a:t>
              </a:r>
              <a:r>
                <a:rPr lang="en-US" dirty="0">
                  <a:solidFill>
                    <a:schemeClr val="tx1"/>
                  </a:solidFill>
                </a:rPr>
                <a:t> </a:t>
              </a:r>
              <a:r>
                <a:rPr lang="en-US" dirty="0" err="1">
                  <a:solidFill>
                    <a:schemeClr val="tx1"/>
                  </a:solidFill>
                </a:rPr>
                <a:t>Diaconu</a:t>
              </a:r>
              <a:r>
                <a:rPr lang="en-US" dirty="0">
                  <a:solidFill>
                    <a:schemeClr val="tx1"/>
                  </a:solidFill>
                </a:rPr>
                <a:t>, CPPM, Marseille)</a:t>
              </a:r>
            </a:p>
            <a:p>
              <a:pPr marL="930275" lvl="2" indent="-285750">
                <a:buFont typeface="Arial"/>
                <a:buChar char="•"/>
              </a:pPr>
              <a:r>
                <a:rPr lang="en-US" dirty="0">
                  <a:solidFill>
                    <a:srgbClr val="FF0000"/>
                  </a:solidFill>
                </a:rPr>
                <a:t>Linear Collider Board (Chair – Tatsuya </a:t>
              </a:r>
              <a:r>
                <a:rPr lang="en-US" dirty="0" err="1">
                  <a:solidFill>
                    <a:srgbClr val="FF0000"/>
                  </a:solidFill>
                </a:rPr>
                <a:t>Nakada</a:t>
              </a:r>
              <a:r>
                <a:rPr lang="en-US" dirty="0">
                  <a:solidFill>
                    <a:srgbClr val="FF0000"/>
                  </a:solidFill>
                </a:rPr>
                <a:t>, EPFL, Lausanne)</a:t>
              </a:r>
            </a:p>
            <a:p>
              <a:pPr marL="930275" lvl="2" indent="-285750">
                <a:buFont typeface="Arial"/>
                <a:buChar char="•"/>
              </a:pPr>
              <a:r>
                <a:rPr lang="en-US" dirty="0">
                  <a:solidFill>
                    <a:schemeClr val="tx1"/>
                  </a:solidFill>
                </a:rPr>
                <a:t>ICFA Panel on Sustainable Accelerators and Colliders (Chair — Mike Seidel, PSI)</a:t>
              </a:r>
              <a:endParaRPr lang="en-US" sz="2800" dirty="0">
                <a:solidFill>
                  <a:schemeClr val="tx1"/>
                </a:solidFill>
              </a:endParaRPr>
            </a:p>
          </p:txBody>
        </p:sp>
      </p:grpSp>
      <p:pic>
        <p:nvPicPr>
          <p:cNvPr id="11" name="Picture 10"/>
          <p:cNvPicPr>
            <a:picLocks noChangeAspect="1"/>
          </p:cNvPicPr>
          <p:nvPr/>
        </p:nvPicPr>
        <p:blipFill>
          <a:blip r:embed="rId4"/>
          <a:stretch>
            <a:fillRect/>
          </a:stretch>
        </p:blipFill>
        <p:spPr>
          <a:xfrm>
            <a:off x="0" y="1"/>
            <a:ext cx="7287277" cy="750750"/>
          </a:xfrm>
          <a:prstGeom prst="rect">
            <a:avLst/>
          </a:prstGeom>
        </p:spPr>
      </p:pic>
    </p:spTree>
    <p:extLst>
      <p:ext uri="{BB962C8B-B14F-4D97-AF65-F5344CB8AC3E}">
        <p14:creationId xmlns:p14="http://schemas.microsoft.com/office/powerpoint/2010/main" val="3045019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36</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Report from ICFA/LCB (82</a:t>
              </a:r>
              <a:r>
                <a:rPr lang="en-US" sz="2400" b="1" i="1" baseline="30000" dirty="0" smtClean="0">
                  <a:solidFill>
                    <a:schemeClr val="tx1"/>
                  </a:solidFill>
                </a:rPr>
                <a:t>nd</a:t>
              </a:r>
              <a:r>
                <a:rPr lang="en-US" sz="2400" b="1" i="1" dirty="0" smtClean="0">
                  <a:solidFill>
                    <a:schemeClr val="tx1"/>
                  </a:solidFill>
                </a:rPr>
                <a:t> meeting on July 8, 2018, Seoul/ICHEP, Korea)</a:t>
              </a:r>
            </a:p>
            <a:p>
              <a:pPr marL="187325" lvl="1" algn="ctr"/>
              <a:r>
                <a:rPr lang="en-US" sz="2000" i="1" dirty="0" smtClean="0">
                  <a:solidFill>
                    <a:schemeClr val="tx1"/>
                  </a:solidFill>
                </a:rPr>
                <a:t>International Committee for </a:t>
              </a:r>
              <a:r>
                <a:rPr lang="en-US" sz="2000" i="1" dirty="0">
                  <a:solidFill>
                    <a:schemeClr val="tx1"/>
                  </a:solidFill>
                </a:rPr>
                <a:t>Future Accelerators (</a:t>
              </a:r>
              <a:r>
                <a:rPr lang="en-US" sz="2000" i="1" dirty="0">
                  <a:solidFill>
                    <a:schemeClr val="tx1"/>
                  </a:solidFill>
                  <a:hlinkClick r:id="rId3"/>
                </a:rPr>
                <a:t>http://</a:t>
              </a:r>
              <a:r>
                <a:rPr lang="en-US" sz="2000" i="1" dirty="0" smtClean="0">
                  <a:solidFill>
                    <a:schemeClr val="tx1"/>
                  </a:solidFill>
                  <a:hlinkClick r:id="rId3"/>
                </a:rPr>
                <a:t>icfa.fnal.gov</a:t>
              </a:r>
              <a:r>
                <a:rPr lang="en-US" sz="2000" i="1" dirty="0" smtClean="0">
                  <a:solidFill>
                    <a:schemeClr val="tx1"/>
                  </a:solidFill>
                </a:rPr>
                <a:t> )</a:t>
              </a:r>
            </a:p>
            <a:p>
              <a:pPr marL="187325" lvl="1" algn="ctr"/>
              <a:r>
                <a:rPr lang="en-US" sz="2000" i="1" dirty="0" smtClean="0">
                  <a:solidFill>
                    <a:schemeClr val="tx1"/>
                  </a:solidFill>
                </a:rPr>
                <a:t>Joined meeting with the </a:t>
              </a:r>
              <a:r>
                <a:rPr lang="en-US" sz="2000" i="1" dirty="0">
                  <a:solidFill>
                    <a:schemeClr val="tx1"/>
                  </a:solidFill>
                </a:rPr>
                <a:t>Linear Collider Board (</a:t>
              </a:r>
              <a:r>
                <a:rPr lang="en-US" sz="2000" i="1" dirty="0" smtClean="0">
                  <a:solidFill>
                    <a:schemeClr val="tx1"/>
                  </a:solidFill>
                </a:rPr>
                <a:t>LCB, </a:t>
              </a:r>
              <a:r>
                <a:rPr lang="en-US" sz="2000" i="1" dirty="0" smtClean="0">
                  <a:solidFill>
                    <a:schemeClr val="tx1"/>
                  </a:solidFill>
                  <a:hlinkClick r:id="rId4"/>
                </a:rPr>
                <a:t>http</a:t>
              </a:r>
              <a:r>
                <a:rPr lang="en-US" sz="2000" i="1" dirty="0">
                  <a:solidFill>
                    <a:schemeClr val="tx1"/>
                  </a:solidFill>
                  <a:hlinkClick r:id="rId4"/>
                </a:rPr>
                <a:t>://icfa.fnal.gov/panels/linear-collider-board</a:t>
              </a:r>
              <a:r>
                <a:rPr lang="en-US" sz="2000" i="1" dirty="0" smtClean="0">
                  <a:solidFill>
                    <a:schemeClr val="tx1"/>
                  </a:solidFill>
                  <a:hlinkClick r:id="rId4"/>
                </a:rPr>
                <a:t>/</a:t>
              </a:r>
              <a:r>
                <a:rPr lang="en-US" sz="2000" i="1" dirty="0" smtClean="0">
                  <a:solidFill>
                    <a:schemeClr val="tx1"/>
                  </a:solidFill>
                </a:rPr>
                <a:t> )</a:t>
              </a: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8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p:txBody>
        </p:sp>
      </p:grpSp>
      <p:pic>
        <p:nvPicPr>
          <p:cNvPr id="11" name="Picture 10"/>
          <p:cNvPicPr>
            <a:picLocks noChangeAspect="1"/>
          </p:cNvPicPr>
          <p:nvPr/>
        </p:nvPicPr>
        <p:blipFill>
          <a:blip r:embed="rId5"/>
          <a:stretch>
            <a:fillRect/>
          </a:stretch>
        </p:blipFill>
        <p:spPr>
          <a:xfrm>
            <a:off x="0" y="1"/>
            <a:ext cx="7287277" cy="750750"/>
          </a:xfrm>
          <a:prstGeom prst="rect">
            <a:avLst/>
          </a:prstGeom>
        </p:spPr>
      </p:pic>
      <p:pic>
        <p:nvPicPr>
          <p:cNvPr id="2" name="Picture 1"/>
          <p:cNvPicPr>
            <a:picLocks noChangeAspect="1"/>
          </p:cNvPicPr>
          <p:nvPr/>
        </p:nvPicPr>
        <p:blipFill rotWithShape="1">
          <a:blip r:embed="rId6"/>
          <a:srcRect b="4580"/>
          <a:stretch/>
        </p:blipFill>
        <p:spPr>
          <a:xfrm>
            <a:off x="756438" y="1988666"/>
            <a:ext cx="7445744" cy="4361747"/>
          </a:xfrm>
          <a:prstGeom prst="rect">
            <a:avLst/>
          </a:prstGeom>
        </p:spPr>
      </p:pic>
      <p:sp>
        <p:nvSpPr>
          <p:cNvPr id="3" name="TextBox 2"/>
          <p:cNvSpPr txBox="1"/>
          <p:nvPr/>
        </p:nvSpPr>
        <p:spPr>
          <a:xfrm>
            <a:off x="996028" y="3436784"/>
            <a:ext cx="3042551" cy="384721"/>
          </a:xfrm>
          <a:prstGeom prst="rect">
            <a:avLst/>
          </a:prstGeom>
          <a:noFill/>
        </p:spPr>
        <p:txBody>
          <a:bodyPr wrap="none" rtlCol="0">
            <a:spAutoFit/>
          </a:bodyPr>
          <a:lstStyle/>
          <a:p>
            <a:r>
              <a:rPr lang="en-US" i="1" dirty="0" smtClean="0"/>
              <a:t>Linear Collider Collaboration</a:t>
            </a:r>
            <a:endParaRPr lang="en-US" i="1" dirty="0"/>
          </a:p>
        </p:txBody>
      </p:sp>
      <p:cxnSp>
        <p:nvCxnSpPr>
          <p:cNvPr id="5" name="Straight Arrow Connector 4"/>
          <p:cNvCxnSpPr/>
          <p:nvPr/>
        </p:nvCxnSpPr>
        <p:spPr>
          <a:xfrm flipH="1" flipV="1">
            <a:off x="2216162" y="3821505"/>
            <a:ext cx="410861" cy="287692"/>
          </a:xfrm>
          <a:prstGeom prst="straightConnector1">
            <a:avLst/>
          </a:prstGeom>
          <a:ln w="38100" cmpd="sng">
            <a:solidFill>
              <a:srgbClr val="4472C4"/>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660935" y="2221889"/>
            <a:ext cx="4928990" cy="1138773"/>
          </a:xfrm>
          <a:prstGeom prst="rect">
            <a:avLst/>
          </a:prstGeom>
          <a:noFill/>
        </p:spPr>
        <p:txBody>
          <a:bodyPr wrap="square" rtlCol="0">
            <a:spAutoFit/>
          </a:bodyPr>
          <a:lstStyle/>
          <a:p>
            <a:r>
              <a:rPr lang="en-US" sz="1400" dirty="0" smtClean="0"/>
              <a:t>To promote the construction </a:t>
            </a:r>
            <a:r>
              <a:rPr lang="en-US" sz="1400" dirty="0"/>
              <a:t>of an </a:t>
            </a:r>
            <a:r>
              <a:rPr lang="en-US" sz="1400" dirty="0" smtClean="0"/>
              <a:t>electron</a:t>
            </a:r>
            <a:r>
              <a:rPr lang="en-US" sz="1400" dirty="0"/>
              <a:t>-</a:t>
            </a:r>
            <a:r>
              <a:rPr lang="en-US" sz="1400" dirty="0" smtClean="0"/>
              <a:t>positron </a:t>
            </a:r>
            <a:r>
              <a:rPr lang="en-US" sz="1400" dirty="0"/>
              <a:t>linear collider and its detectors as a </a:t>
            </a:r>
            <a:r>
              <a:rPr lang="en-US" sz="1400" dirty="0" smtClean="0"/>
              <a:t>world-wide</a:t>
            </a:r>
            <a:r>
              <a:rPr lang="en-US" sz="1400" dirty="0"/>
              <a:t> </a:t>
            </a:r>
            <a:r>
              <a:rPr lang="en-US" sz="1400" dirty="0" smtClean="0"/>
              <a:t>collaborative project, and to assume responsibility </a:t>
            </a:r>
            <a:r>
              <a:rPr lang="en-US" sz="1400" dirty="0"/>
              <a:t>for the science, technology, outreach and organization </a:t>
            </a:r>
            <a:r>
              <a:rPr lang="en-US" sz="1400" dirty="0" smtClean="0"/>
              <a:t>in pursuit </a:t>
            </a:r>
            <a:r>
              <a:rPr lang="en-US" sz="1400" dirty="0"/>
              <a:t>of the linear collider project</a:t>
            </a:r>
            <a:endParaRPr lang="en-US" sz="1400" dirty="0" smtClean="0"/>
          </a:p>
          <a:p>
            <a:r>
              <a:rPr lang="en-US" sz="1200" dirty="0" smtClean="0">
                <a:hlinkClick r:id="rId7"/>
              </a:rPr>
              <a:t>http</a:t>
            </a:r>
            <a:r>
              <a:rPr lang="en-US" sz="1200" dirty="0">
                <a:hlinkClick r:id="rId7"/>
              </a:rPr>
              <a:t>://icfa.fnal.gov/wp-content/uploads/LCB-Mandate-2016.</a:t>
            </a:r>
            <a:r>
              <a:rPr lang="en-US" sz="1200" dirty="0" smtClean="0">
                <a:hlinkClick r:id="rId7"/>
              </a:rPr>
              <a:t>pdf</a:t>
            </a:r>
            <a:r>
              <a:rPr lang="en-US" sz="1200" dirty="0" smtClean="0"/>
              <a:t> </a:t>
            </a:r>
            <a:endParaRPr lang="en-US" sz="1200" dirty="0"/>
          </a:p>
        </p:txBody>
      </p:sp>
      <p:cxnSp>
        <p:nvCxnSpPr>
          <p:cNvPr id="21" name="Straight Arrow Connector 20"/>
          <p:cNvCxnSpPr/>
          <p:nvPr/>
        </p:nvCxnSpPr>
        <p:spPr>
          <a:xfrm flipV="1">
            <a:off x="6190818" y="2751916"/>
            <a:ext cx="470117" cy="575772"/>
          </a:xfrm>
          <a:prstGeom prst="straightConnector1">
            <a:avLst/>
          </a:prstGeom>
          <a:ln w="38100" cmpd="sng">
            <a:solidFill>
              <a:srgbClr val="4472C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2899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37</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23219"/>
            <a:ext cx="10980324" cy="5445586"/>
            <a:chOff x="514882" y="2689"/>
            <a:chExt cx="7455952" cy="1175758"/>
          </a:xfrm>
        </p:grpSpPr>
        <p:sp>
          <p:nvSpPr>
            <p:cNvPr id="19" name="Rectangle 18"/>
            <p:cNvSpPr/>
            <p:nvPr/>
          </p:nvSpPr>
          <p:spPr>
            <a:xfrm>
              <a:off x="514882" y="2689"/>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Procedure deployed in Japan towards ILC250 support</a:t>
              </a:r>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400" dirty="0">
                <a:solidFill>
                  <a:schemeClr val="tx1"/>
                </a:solidFill>
              </a:endParaRPr>
            </a:p>
            <a:p>
              <a:pPr marL="187325" lvl="1"/>
              <a:endParaRPr lang="en-US" sz="2000" dirty="0">
                <a:solidFill>
                  <a:schemeClr val="tx1"/>
                </a:solidFill>
              </a:endParaRPr>
            </a:p>
            <a:p>
              <a:pPr marL="187325" lvl="1"/>
              <a:r>
                <a:rPr lang="en-US" sz="2000" dirty="0" smtClean="0">
                  <a:solidFill>
                    <a:schemeClr val="tx1"/>
                  </a:solidFill>
                </a:rPr>
                <a:t>Meanwhile the political process continues, including for example visits of Japanese Diet members to Germany and France (and vice versa), and to the USA.</a:t>
              </a:r>
            </a:p>
            <a:p>
              <a:pPr marL="187325" lvl="1"/>
              <a:endParaRPr lang="en-US" sz="1000" dirty="0">
                <a:solidFill>
                  <a:schemeClr val="tx1"/>
                </a:solidFill>
              </a:endParaRPr>
            </a:p>
            <a:p>
              <a:pPr marL="187325" lvl="1"/>
              <a:r>
                <a:rPr lang="en-US" sz="2000" dirty="0" smtClean="0">
                  <a:solidFill>
                    <a:schemeClr val="tx1"/>
                  </a:solidFill>
                </a:rPr>
                <a:t>Japanese scientists and government understood that a statement is expected by the end of 2018 in order for the ILC to be considered in the update of the European Strategy for Particle Physics.</a:t>
              </a:r>
            </a:p>
          </p:txBody>
        </p:sp>
      </p:grpSp>
      <p:pic>
        <p:nvPicPr>
          <p:cNvPr id="11" name="Picture 10"/>
          <p:cNvPicPr>
            <a:picLocks noChangeAspect="1"/>
          </p:cNvPicPr>
          <p:nvPr/>
        </p:nvPicPr>
        <p:blipFill>
          <a:blip r:embed="rId3"/>
          <a:stretch>
            <a:fillRect/>
          </a:stretch>
        </p:blipFill>
        <p:spPr>
          <a:xfrm>
            <a:off x="0" y="1"/>
            <a:ext cx="7287277" cy="750750"/>
          </a:xfrm>
          <a:prstGeom prst="rect">
            <a:avLst/>
          </a:prstGeom>
        </p:spPr>
      </p:pic>
      <p:sp>
        <p:nvSpPr>
          <p:cNvPr id="10" name="テキスト ボックス 3"/>
          <p:cNvSpPr txBox="1"/>
          <p:nvPr/>
        </p:nvSpPr>
        <p:spPr>
          <a:xfrm>
            <a:off x="764708" y="2243558"/>
            <a:ext cx="3223959" cy="1554272"/>
          </a:xfrm>
          <a:prstGeom prst="rect">
            <a:avLst/>
          </a:prstGeom>
          <a:noFill/>
        </p:spPr>
        <p:txBody>
          <a:bodyPr wrap="none" rtlCol="0">
            <a:spAutoFit/>
          </a:bodyPr>
          <a:lstStyle/>
          <a:p>
            <a:r>
              <a:rPr kumimoji="1" lang="en-US" altLang="ja-JP" u="sng" dirty="0"/>
              <a:t>W</a:t>
            </a:r>
            <a:r>
              <a:rPr kumimoji="1" lang="en-US" altLang="ja-JP" u="sng" dirty="0" smtClean="0"/>
              <a:t>orking groups:</a:t>
            </a:r>
          </a:p>
          <a:p>
            <a:r>
              <a:rPr lang="en-US" altLang="ja-JP" dirty="0" smtClean="0"/>
              <a:t>(*)TDR validation</a:t>
            </a:r>
          </a:p>
          <a:p>
            <a:r>
              <a:rPr kumimoji="1" lang="en-US" altLang="ja-JP" dirty="0" smtClean="0"/>
              <a:t>(*)Particle and Nuclear Physics </a:t>
            </a:r>
          </a:p>
          <a:p>
            <a:r>
              <a:rPr kumimoji="1" lang="en-US" altLang="ja-JP" dirty="0" smtClean="0"/>
              <a:t>Human Resources</a:t>
            </a:r>
          </a:p>
          <a:p>
            <a:r>
              <a:rPr kumimoji="1" lang="en-US" altLang="ja-JP" dirty="0" err="1" smtClean="0"/>
              <a:t>Organisation</a:t>
            </a:r>
            <a:r>
              <a:rPr kumimoji="1" lang="en-US" altLang="ja-JP" dirty="0" smtClean="0"/>
              <a:t>/Management</a:t>
            </a:r>
            <a:endParaRPr kumimoji="1" lang="ja-JP" altLang="en-US" dirty="0"/>
          </a:p>
        </p:txBody>
      </p:sp>
      <p:sp>
        <p:nvSpPr>
          <p:cNvPr id="12" name="テキスト ボックス 4"/>
          <p:cNvSpPr txBox="1"/>
          <p:nvPr/>
        </p:nvSpPr>
        <p:spPr>
          <a:xfrm>
            <a:off x="5129328" y="2659056"/>
            <a:ext cx="2637411" cy="677108"/>
          </a:xfrm>
          <a:prstGeom prst="rect">
            <a:avLst/>
          </a:prstGeom>
          <a:noFill/>
        </p:spPr>
        <p:txBody>
          <a:bodyPr wrap="none" rtlCol="0">
            <a:spAutoFit/>
          </a:bodyPr>
          <a:lstStyle/>
          <a:p>
            <a:pPr algn="ctr"/>
            <a:r>
              <a:rPr kumimoji="1" lang="en-US" altLang="ja-JP" dirty="0" smtClean="0"/>
              <a:t>MEXT-ILC Advisory Panel</a:t>
            </a:r>
          </a:p>
          <a:p>
            <a:pPr algn="ctr"/>
            <a:r>
              <a:rPr kumimoji="1" lang="en-US" altLang="ja-JP" dirty="0" smtClean="0"/>
              <a:t>(meeting on July 4)</a:t>
            </a:r>
            <a:endParaRPr kumimoji="1" lang="ja-JP" altLang="en-US" dirty="0"/>
          </a:p>
        </p:txBody>
      </p:sp>
      <p:sp>
        <p:nvSpPr>
          <p:cNvPr id="13" name="テキスト ボックス 5"/>
          <p:cNvSpPr txBox="1"/>
          <p:nvPr/>
        </p:nvSpPr>
        <p:spPr>
          <a:xfrm>
            <a:off x="6687559" y="3810967"/>
            <a:ext cx="3170528" cy="677108"/>
          </a:xfrm>
          <a:prstGeom prst="rect">
            <a:avLst/>
          </a:prstGeom>
          <a:noFill/>
        </p:spPr>
        <p:txBody>
          <a:bodyPr wrap="none" rtlCol="0">
            <a:spAutoFit/>
          </a:bodyPr>
          <a:lstStyle/>
          <a:p>
            <a:pPr algn="ctr"/>
            <a:r>
              <a:rPr kumimoji="1" lang="en-US" altLang="ja-JP" b="1" dirty="0" smtClean="0">
                <a:solidFill>
                  <a:srgbClr val="FF0000"/>
                </a:solidFill>
              </a:rPr>
              <a:t>Opinion of </a:t>
            </a:r>
          </a:p>
          <a:p>
            <a:pPr algn="ctr"/>
            <a:r>
              <a:rPr kumimoji="1" lang="en-US" altLang="ja-JP" b="1" dirty="0" smtClean="0">
                <a:solidFill>
                  <a:srgbClr val="FF0000"/>
                </a:solidFill>
              </a:rPr>
              <a:t>Science Council of Japan (SCJ)</a:t>
            </a:r>
          </a:p>
        </p:txBody>
      </p:sp>
      <p:sp>
        <p:nvSpPr>
          <p:cNvPr id="14" name="テキスト ボックス 6"/>
          <p:cNvSpPr txBox="1"/>
          <p:nvPr/>
        </p:nvSpPr>
        <p:spPr>
          <a:xfrm>
            <a:off x="9183300" y="2678264"/>
            <a:ext cx="1881870" cy="646331"/>
          </a:xfrm>
          <a:prstGeom prst="rect">
            <a:avLst/>
          </a:prstGeom>
          <a:noFill/>
        </p:spPr>
        <p:txBody>
          <a:bodyPr wrap="none" rtlCol="0">
            <a:spAutoFit/>
          </a:bodyPr>
          <a:lstStyle/>
          <a:p>
            <a:r>
              <a:rPr kumimoji="1" lang="en-US" altLang="ja-JP" dirty="0" smtClean="0"/>
              <a:t>Decision by MEXT</a:t>
            </a:r>
          </a:p>
          <a:p>
            <a:r>
              <a:rPr kumimoji="1" lang="en-US" altLang="ja-JP" dirty="0" smtClean="0"/>
              <a:t>(by Autumn 2018)</a:t>
            </a:r>
            <a:endParaRPr kumimoji="1" lang="ja-JP" altLang="en-US" dirty="0"/>
          </a:p>
        </p:txBody>
      </p:sp>
      <p:cxnSp>
        <p:nvCxnSpPr>
          <p:cNvPr id="21" name="直線矢印コネクタ 8"/>
          <p:cNvCxnSpPr>
            <a:stCxn id="10" idx="3"/>
          </p:cNvCxnSpPr>
          <p:nvPr/>
        </p:nvCxnSpPr>
        <p:spPr>
          <a:xfrm>
            <a:off x="3988667" y="3020694"/>
            <a:ext cx="1178943"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9"/>
          <p:cNvCxnSpPr>
            <a:stCxn id="3" idx="3"/>
          </p:cNvCxnSpPr>
          <p:nvPr/>
        </p:nvCxnSpPr>
        <p:spPr>
          <a:xfrm>
            <a:off x="7766739" y="2980127"/>
            <a:ext cx="1304511"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11"/>
          <p:cNvCxnSpPr/>
          <p:nvPr/>
        </p:nvCxnSpPr>
        <p:spPr>
          <a:xfrm flipV="1">
            <a:off x="8247915" y="2982224"/>
            <a:ext cx="0" cy="828743"/>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テキスト ボックス 17"/>
          <p:cNvSpPr txBox="1"/>
          <p:nvPr/>
        </p:nvSpPr>
        <p:spPr>
          <a:xfrm>
            <a:off x="4039095" y="2548377"/>
            <a:ext cx="904415" cy="369332"/>
          </a:xfrm>
          <a:prstGeom prst="rect">
            <a:avLst/>
          </a:prstGeom>
          <a:noFill/>
        </p:spPr>
        <p:txBody>
          <a:bodyPr wrap="none" rtlCol="0">
            <a:spAutoFit/>
          </a:bodyPr>
          <a:lstStyle/>
          <a:p>
            <a:r>
              <a:rPr kumimoji="1" lang="en-US" altLang="ja-JP" dirty="0" smtClean="0"/>
              <a:t>June 19</a:t>
            </a:r>
            <a:endParaRPr kumimoji="1" lang="ja-JP" altLang="en-US" dirty="0"/>
          </a:p>
        </p:txBody>
      </p:sp>
      <p:sp>
        <p:nvSpPr>
          <p:cNvPr id="6" name="TextBox 5"/>
          <p:cNvSpPr txBox="1"/>
          <p:nvPr/>
        </p:nvSpPr>
        <p:spPr>
          <a:xfrm>
            <a:off x="897999" y="3800319"/>
            <a:ext cx="2743572" cy="307777"/>
          </a:xfrm>
          <a:prstGeom prst="rect">
            <a:avLst/>
          </a:prstGeom>
          <a:noFill/>
        </p:spPr>
        <p:txBody>
          <a:bodyPr wrap="none" rtlCol="0">
            <a:spAutoFit/>
          </a:bodyPr>
          <a:lstStyle/>
          <a:p>
            <a:r>
              <a:rPr lang="en-US" sz="1400" i="1" dirty="0" smtClean="0"/>
              <a:t>(*) reactivated for ILC250 proposal</a:t>
            </a:r>
            <a:endParaRPr lang="en-US" sz="1400" i="1" dirty="0"/>
          </a:p>
        </p:txBody>
      </p:sp>
      <p:sp>
        <p:nvSpPr>
          <p:cNvPr id="2" name="TextBox 1"/>
          <p:cNvSpPr txBox="1"/>
          <p:nvPr/>
        </p:nvSpPr>
        <p:spPr>
          <a:xfrm>
            <a:off x="5374303" y="1590473"/>
            <a:ext cx="6021713" cy="954107"/>
          </a:xfrm>
          <a:prstGeom prst="rect">
            <a:avLst/>
          </a:prstGeom>
          <a:noFill/>
        </p:spPr>
        <p:txBody>
          <a:bodyPr wrap="none" rtlCol="0">
            <a:spAutoFit/>
          </a:bodyPr>
          <a:lstStyle/>
          <a:p>
            <a:pPr algn="r"/>
            <a:r>
              <a:rPr lang="en-US" sz="1400" dirty="0" smtClean="0">
                <a:hlinkClick r:id="rId4"/>
              </a:rPr>
              <a:t>http</a:t>
            </a:r>
            <a:r>
              <a:rPr lang="en-US" sz="1400" dirty="0">
                <a:hlinkClick r:id="rId4"/>
              </a:rPr>
              <a:t>://icfa.fnal.gov/wp-content/uploads/MEXT_AdvPanel_Report_July2018.</a:t>
            </a:r>
            <a:r>
              <a:rPr lang="en-US" sz="1400" dirty="0" smtClean="0">
                <a:hlinkClick r:id="rId4"/>
              </a:rPr>
              <a:t>pdf</a:t>
            </a:r>
            <a:r>
              <a:rPr lang="en-US" sz="1400" dirty="0" smtClean="0"/>
              <a:t> </a:t>
            </a:r>
          </a:p>
          <a:p>
            <a:pPr algn="r"/>
            <a:r>
              <a:rPr lang="en-US" sz="1400" dirty="0" smtClean="0"/>
              <a:t>English </a:t>
            </a:r>
            <a:r>
              <a:rPr lang="en-US" sz="1400" dirty="0"/>
              <a:t>version of the </a:t>
            </a:r>
            <a:r>
              <a:rPr lang="en-US" sz="1400" dirty="0" smtClean="0"/>
              <a:t>report </a:t>
            </a:r>
            <a:endParaRPr lang="en-US" sz="1400" dirty="0">
              <a:hlinkClick r:id="rId4"/>
            </a:endParaRPr>
          </a:p>
          <a:p>
            <a:pPr algn="r"/>
            <a:endParaRPr lang="en-US" sz="1400" dirty="0" smtClean="0"/>
          </a:p>
          <a:p>
            <a:pPr algn="r"/>
            <a:r>
              <a:rPr lang="en-US" sz="1400" dirty="0" smtClean="0"/>
              <a:t> </a:t>
            </a:r>
            <a:endParaRPr lang="en-US" sz="1400" dirty="0"/>
          </a:p>
        </p:txBody>
      </p:sp>
      <p:sp>
        <p:nvSpPr>
          <p:cNvPr id="3" name="Rounded Rectangle 2"/>
          <p:cNvSpPr/>
          <p:nvPr/>
        </p:nvSpPr>
        <p:spPr>
          <a:xfrm>
            <a:off x="5167610" y="2523473"/>
            <a:ext cx="2599129" cy="913308"/>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764708" y="2110360"/>
            <a:ext cx="3199687" cy="2098451"/>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9046213" y="2544776"/>
            <a:ext cx="2252787" cy="913308"/>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a:stCxn id="3" idx="0"/>
          </p:cNvCxnSpPr>
          <p:nvPr/>
        </p:nvCxnSpPr>
        <p:spPr>
          <a:xfrm flipV="1">
            <a:off x="6467175" y="1954981"/>
            <a:ext cx="231102" cy="5684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0051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38</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On the political front in Japan (July 5, meeting with PM Abe)</a:t>
              </a:r>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a:p>
              <a:pPr marL="187325" lvl="1"/>
              <a:endParaRPr lang="en-US" sz="2000" dirty="0" smtClean="0">
                <a:solidFill>
                  <a:schemeClr val="tx1"/>
                </a:solidFill>
              </a:endParaRPr>
            </a:p>
            <a:p>
              <a:pPr marL="187325"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1"/>
            <a:ext cx="7287277" cy="750750"/>
          </a:xfrm>
          <a:prstGeom prst="rect">
            <a:avLst/>
          </a:prstGeom>
        </p:spPr>
      </p:pic>
      <p:pic>
        <p:nvPicPr>
          <p:cNvPr id="25" name="コンテンツ プレースホルダー 4">
            <a:extLst>
              <a:ext uri="{FF2B5EF4-FFF2-40B4-BE49-F238E27FC236}">
                <a16:creationId xmlns:a16="http://schemas.microsoft.com/office/drawing/2014/main" xmlns="" id="{72E84343-1870-0D4A-9CC7-95E427DBDC7E}"/>
              </a:ext>
            </a:extLst>
          </p:cNvPr>
          <p:cNvPicPr>
            <a:picLocks noChangeAspect="1"/>
          </p:cNvPicPr>
          <p:nvPr/>
        </p:nvPicPr>
        <p:blipFill rotWithShape="1">
          <a:blip r:embed="rId4"/>
          <a:srcRect l="23830" t="27331" r="11855" b="19160"/>
          <a:stretch/>
        </p:blipFill>
        <p:spPr bwMode="auto">
          <a:xfrm>
            <a:off x="838200" y="1778159"/>
            <a:ext cx="6771386" cy="42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26" name="コンテンツ プレースホルダー 4">
            <a:extLst>
              <a:ext uri="{FF2B5EF4-FFF2-40B4-BE49-F238E27FC236}">
                <a16:creationId xmlns:a16="http://schemas.microsoft.com/office/drawing/2014/main" xmlns="" id="{72E84343-1870-0D4A-9CC7-95E427DBDC7E}"/>
              </a:ext>
            </a:extLst>
          </p:cNvPr>
          <p:cNvPicPr>
            <a:picLocks noChangeAspect="1"/>
          </p:cNvPicPr>
          <p:nvPr/>
        </p:nvPicPr>
        <p:blipFill rotWithShape="1">
          <a:blip r:embed="rId4"/>
          <a:srcRect l="44603" t="48531" r="43456" b="41072"/>
          <a:stretch/>
        </p:blipFill>
        <p:spPr bwMode="auto">
          <a:xfrm>
            <a:off x="6837655" y="3237028"/>
            <a:ext cx="4618303" cy="3015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 name="TextBox 1"/>
          <p:cNvSpPr txBox="1"/>
          <p:nvPr/>
        </p:nvSpPr>
        <p:spPr>
          <a:xfrm>
            <a:off x="756881" y="1470287"/>
            <a:ext cx="3177034" cy="369332"/>
          </a:xfrm>
          <a:prstGeom prst="rect">
            <a:avLst/>
          </a:prstGeom>
          <a:noFill/>
        </p:spPr>
        <p:txBody>
          <a:bodyPr wrap="none" rtlCol="0">
            <a:spAutoFit/>
          </a:bodyPr>
          <a:lstStyle/>
          <a:p>
            <a:r>
              <a:rPr lang="en-US" dirty="0"/>
              <a:t>Satoru </a:t>
            </a:r>
            <a:r>
              <a:rPr lang="en-US" dirty="0" smtClean="0"/>
              <a:t>Yamashita, Uni. </a:t>
            </a:r>
            <a:r>
              <a:rPr lang="en-US" dirty="0"/>
              <a:t>o</a:t>
            </a:r>
            <a:r>
              <a:rPr lang="en-US" dirty="0" smtClean="0"/>
              <a:t>f Tokyo</a:t>
            </a:r>
            <a:endParaRPr lang="en-US" dirty="0"/>
          </a:p>
        </p:txBody>
      </p:sp>
      <p:cxnSp>
        <p:nvCxnSpPr>
          <p:cNvPr id="4" name="Straight Arrow Connector 3"/>
          <p:cNvCxnSpPr/>
          <p:nvPr/>
        </p:nvCxnSpPr>
        <p:spPr>
          <a:xfrm>
            <a:off x="1744692" y="1778159"/>
            <a:ext cx="282230" cy="415375"/>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4146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39</a:t>
            </a:fld>
            <a:endParaRPr lang="en-US"/>
          </a:p>
        </p:txBody>
      </p:sp>
      <p:sp>
        <p:nvSpPr>
          <p:cNvPr id="7" name="Rectangle 6"/>
          <p:cNvSpPr/>
          <p:nvPr/>
        </p:nvSpPr>
        <p:spPr>
          <a:xfrm>
            <a:off x="1928102" y="2"/>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09601" y="910765"/>
            <a:ext cx="10980324" cy="5445586"/>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25" lvl="1" algn="ctr"/>
              <a:r>
                <a:rPr lang="en-US" sz="2400" b="1" i="1" dirty="0" smtClean="0">
                  <a:solidFill>
                    <a:schemeClr val="tx1"/>
                  </a:solidFill>
                </a:rPr>
                <a:t>Linear Collider community beyond a Japanese statement</a:t>
              </a:r>
            </a:p>
            <a:p>
              <a:pPr marL="187325" lvl="1"/>
              <a:endParaRPr lang="en-US" sz="2000" dirty="0" smtClean="0">
                <a:solidFill>
                  <a:schemeClr val="tx1"/>
                </a:solidFill>
              </a:endParaRPr>
            </a:p>
            <a:p>
              <a:pPr marL="530225" lvl="1" indent="-342900">
                <a:buFont typeface="Arial"/>
                <a:buChar char="•"/>
              </a:pPr>
              <a:r>
                <a:rPr lang="en-US" sz="2000" dirty="0" smtClean="0">
                  <a:solidFill>
                    <a:schemeClr val="tx1"/>
                  </a:solidFill>
                </a:rPr>
                <a:t>The concluding statement later this year from the Japanese government on the ILC project will be a milestone for the particle physics community on the global scale.</a:t>
              </a:r>
            </a:p>
            <a:p>
              <a:pPr marL="530225" lvl="1" indent="-342900">
                <a:buFont typeface="Arial"/>
                <a:buChar char="•"/>
              </a:pPr>
              <a:r>
                <a:rPr lang="en-US" sz="2000" dirty="0" smtClean="0">
                  <a:solidFill>
                    <a:schemeClr val="tx1"/>
                  </a:solidFill>
                </a:rPr>
                <a:t>The LCB/ICFA meeting foreseen </a:t>
              </a:r>
              <a:r>
                <a:rPr lang="en-US" sz="2000" dirty="0" smtClean="0">
                  <a:solidFill>
                    <a:schemeClr val="tx1"/>
                  </a:solidFill>
                </a:rPr>
                <a:t>on March </a:t>
              </a:r>
              <a:r>
                <a:rPr lang="en-US" sz="2000" dirty="0" smtClean="0">
                  <a:solidFill>
                    <a:schemeClr val="tx1"/>
                  </a:solidFill>
                </a:rPr>
                <a:t>7-9, 2019, in Tokyo, will be an opportunity to digest the Japanese statement towards formulating an ICFA conclusion.</a:t>
              </a:r>
            </a:p>
            <a:p>
              <a:pPr marL="530225" lvl="1" indent="-342900">
                <a:buFont typeface="Arial"/>
                <a:buChar char="•"/>
              </a:pPr>
              <a:r>
                <a:rPr lang="en-US" sz="2000" dirty="0" smtClean="0">
                  <a:solidFill>
                    <a:schemeClr val="tx1"/>
                  </a:solidFill>
                </a:rPr>
                <a:t>Taking into account these elements, it was agreed at our recent LCB/ICFA meeting that the Linear Collider community (ILC+CLIC) should meet to verify its opportunities; and this prior to the Open Symposium of the European Strategy process.</a:t>
              </a:r>
            </a:p>
            <a:p>
              <a:pPr marL="530225" lvl="1" indent="-342900">
                <a:buFont typeface="Arial"/>
                <a:buChar char="•"/>
              </a:pPr>
              <a:endParaRPr lang="en-US" sz="2000" dirty="0">
                <a:solidFill>
                  <a:schemeClr val="tx1"/>
                </a:solidFill>
              </a:endParaRPr>
            </a:p>
            <a:p>
              <a:pPr marL="530225" lvl="1" indent="-342900">
                <a:buFont typeface="Arial"/>
                <a:buChar char="•"/>
              </a:pPr>
              <a:r>
                <a:rPr lang="en-US" sz="2000" u="sng" dirty="0" smtClean="0">
                  <a:solidFill>
                    <a:schemeClr val="tx1"/>
                  </a:solidFill>
                </a:rPr>
                <a:t>Intention</a:t>
              </a:r>
              <a:r>
                <a:rPr lang="en-US" sz="2000" dirty="0" smtClean="0">
                  <a:solidFill>
                    <a:schemeClr val="tx1"/>
                  </a:solidFill>
                </a:rPr>
                <a:t>: a 2-day meeting will be </a:t>
              </a:r>
              <a:r>
                <a:rPr lang="en-US" sz="2000" dirty="0" err="1" smtClean="0">
                  <a:solidFill>
                    <a:schemeClr val="tx1"/>
                  </a:solidFill>
                </a:rPr>
                <a:t>organised</a:t>
              </a:r>
              <a:r>
                <a:rPr lang="en-US" sz="2000" dirty="0" smtClean="0">
                  <a:solidFill>
                    <a:schemeClr val="tx1"/>
                  </a:solidFill>
                </a:rPr>
                <a:t> in March/April 2019 nearby CERN (e.g. Lausanne, Aix-les-Baines, etc.) to facilitate this gathering of the Linear Collider community.</a:t>
              </a:r>
              <a:endParaRPr lang="en-US" sz="2000" dirty="0">
                <a:solidFill>
                  <a:schemeClr val="tx1"/>
                </a:solidFill>
              </a:endParaRPr>
            </a:p>
            <a:p>
              <a:pPr marL="530225" lvl="1" indent="-342900">
                <a:buFont typeface="Arial"/>
                <a:buChar char="•"/>
              </a:pPr>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1"/>
            <a:ext cx="7287277" cy="750750"/>
          </a:xfrm>
          <a:prstGeom prst="rect">
            <a:avLst/>
          </a:prstGeom>
        </p:spPr>
      </p:pic>
    </p:spTree>
    <p:extLst>
      <p:ext uri="{BB962C8B-B14F-4D97-AF65-F5344CB8AC3E}">
        <p14:creationId xmlns:p14="http://schemas.microsoft.com/office/powerpoint/2010/main" val="38731275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PECFA and RECFA meetings</a:t>
              </a:r>
            </a:p>
            <a:p>
              <a:pPr marL="187317" lvl="1" algn="ctr"/>
              <a:r>
                <a:rPr lang="en-US" sz="2400" b="1" i="1" dirty="0">
                  <a:solidFill>
                    <a:schemeClr val="tx1"/>
                  </a:solidFill>
                </a:rPr>
                <a:t>s</a:t>
              </a:r>
              <a:r>
                <a:rPr lang="en-US" sz="2400" b="1" i="1" dirty="0" smtClean="0">
                  <a:solidFill>
                    <a:schemeClr val="tx1"/>
                  </a:solidFill>
                </a:rPr>
                <a:t>ince Sept 2017</a:t>
              </a:r>
              <a:endParaRPr lang="en-US" sz="2400" b="1" i="1" dirty="0">
                <a:solidFill>
                  <a:schemeClr val="tx1"/>
                </a:solidFill>
              </a:endParaRPr>
            </a:p>
            <a:p>
              <a:pPr marL="187317" lvl="1" algn="ctr"/>
              <a:endParaRPr lang="en-US" sz="2000" i="1" dirty="0">
                <a:solidFill>
                  <a:schemeClr val="tx1"/>
                </a:solidFill>
              </a:endParaRPr>
            </a:p>
            <a:p>
              <a:pPr marL="187317" lvl="1" algn="ctr"/>
              <a:r>
                <a:rPr lang="en-US" sz="2000" i="1" dirty="0" smtClean="0">
                  <a:solidFill>
                    <a:schemeClr val="tx1"/>
                  </a:solidFill>
                </a:rPr>
                <a:t>PECFA meeting at CERN, Nov 2017, </a:t>
              </a:r>
              <a:r>
                <a:rPr lang="en-GB" sz="2000" u="sng" dirty="0">
                  <a:hlinkClick r:id="rId3"/>
                </a:rPr>
                <a:t>https://indico.cern.ch/event/667672</a:t>
              </a:r>
              <a:r>
                <a:rPr lang="en-GB" sz="2000" u="sng" dirty="0" smtClean="0">
                  <a:hlinkClick r:id="rId3"/>
                </a:rPr>
                <a:t>/</a:t>
              </a:r>
              <a:r>
                <a:rPr lang="en-GB" sz="2000" dirty="0"/>
                <a:t> </a:t>
              </a:r>
              <a:endParaRPr lang="en-GB" sz="2000" dirty="0" smtClean="0"/>
            </a:p>
            <a:p>
              <a:pPr marL="187317" lvl="1" algn="ctr"/>
              <a:r>
                <a:rPr lang="en-GB" sz="2000" i="1" dirty="0" smtClean="0">
                  <a:solidFill>
                    <a:schemeClr val="tx1"/>
                  </a:solidFill>
                </a:rPr>
                <a:t>PECFA meeting at ALBA (Spain), July 2018,</a:t>
              </a:r>
              <a:r>
                <a:rPr lang="en-US" sz="2000" i="1" dirty="0" smtClean="0">
                  <a:solidFill>
                    <a:schemeClr val="tx1"/>
                  </a:solidFill>
                </a:rPr>
                <a:t> </a:t>
              </a:r>
              <a:r>
                <a:rPr lang="en-GB" sz="2000" u="sng" dirty="0">
                  <a:hlinkClick r:id="rId4"/>
                </a:rPr>
                <a:t>https://indico.cern.ch/event/730568/</a:t>
              </a:r>
              <a:r>
                <a:rPr lang="en-GB" sz="2000" dirty="0"/>
                <a:t> </a:t>
              </a:r>
              <a:endParaRPr lang="en-GB" sz="2000" dirty="0" smtClean="0"/>
            </a:p>
            <a:p>
              <a:pPr marL="187317" lvl="1" algn="ctr"/>
              <a:endParaRPr lang="en-GB" sz="2000" i="1" dirty="0">
                <a:solidFill>
                  <a:schemeClr val="tx1"/>
                </a:solidFill>
              </a:endParaRPr>
            </a:p>
            <a:p>
              <a:pPr marL="187317" lvl="1" algn="ctr"/>
              <a:r>
                <a:rPr lang="en-GB" sz="2000" i="1" dirty="0" smtClean="0">
                  <a:solidFill>
                    <a:schemeClr val="tx1"/>
                  </a:solidFill>
                </a:rPr>
                <a:t>Four RECFA visits: Turkey, Romania, Austria, Slovakia</a:t>
              </a:r>
              <a:endParaRPr lang="en-US" sz="2000" i="1" dirty="0">
                <a:solidFill>
                  <a:schemeClr val="tx1"/>
                </a:solidFill>
              </a:endParaRPr>
            </a:p>
          </p:txBody>
        </p:sp>
      </p:grpSp>
      <p:pic>
        <p:nvPicPr>
          <p:cNvPr id="11" name="Picture 10"/>
          <p:cNvPicPr>
            <a:picLocks noChangeAspect="1"/>
          </p:cNvPicPr>
          <p:nvPr/>
        </p:nvPicPr>
        <p:blipFill>
          <a:blip r:embed="rId5"/>
          <a:stretch>
            <a:fillRect/>
          </a:stretch>
        </p:blipFill>
        <p:spPr>
          <a:xfrm>
            <a:off x="0" y="3"/>
            <a:ext cx="7287277" cy="750751"/>
          </a:xfrm>
          <a:prstGeom prst="rect">
            <a:avLst/>
          </a:prstGeom>
        </p:spPr>
      </p:pic>
    </p:spTree>
    <p:extLst>
      <p:ext uri="{BB962C8B-B14F-4D97-AF65-F5344CB8AC3E}">
        <p14:creationId xmlns:p14="http://schemas.microsoft.com/office/powerpoint/2010/main" val="35946366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40</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communication</a:t>
              </a:r>
              <a:endParaRPr lang="en-US" sz="2400" b="1" i="1" dirty="0">
                <a:solidFill>
                  <a:schemeClr val="tx1"/>
                </a:solidFill>
              </a:endParaRPr>
            </a:p>
            <a:p>
              <a:pPr marL="187317" lvl="1" algn="ctr"/>
              <a:endParaRPr lang="en-US" sz="2000" dirty="0">
                <a:solidFill>
                  <a:schemeClr val="tx1"/>
                </a:solidFill>
              </a:endParaRPr>
            </a:p>
            <a:p>
              <a:pPr marL="187317" lvl="1"/>
              <a:endParaRPr lang="en-US" sz="2000"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37276778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41</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5702722"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Newsletter #1</a:t>
              </a:r>
            </a:p>
            <a:p>
              <a:pPr marL="187317" lvl="1" algn="ctr"/>
              <a:r>
                <a:rPr lang="en-US" sz="2000" b="1" i="1" dirty="0" smtClean="0">
                  <a:solidFill>
                    <a:schemeClr val="tx1"/>
                  </a:solidFill>
                </a:rPr>
                <a:t>available </a:t>
              </a:r>
              <a:r>
                <a:rPr lang="en-US" sz="2000" b="1" i="1" dirty="0" smtClean="0">
                  <a:solidFill>
                    <a:schemeClr val="tx1"/>
                  </a:solidFill>
                </a:rPr>
                <a:t>on the </a:t>
              </a:r>
              <a:r>
                <a:rPr lang="en-US" sz="2000" b="1" i="1" dirty="0">
                  <a:solidFill>
                    <a:schemeClr val="tx1"/>
                  </a:solidFill>
                </a:rPr>
                <a:t>ECFA website: </a:t>
              </a:r>
              <a:r>
                <a:rPr lang="en-US" sz="2000" b="1" i="1" dirty="0">
                  <a:solidFill>
                    <a:schemeClr val="tx1"/>
                  </a:solidFill>
                  <a:hlinkClick r:id="rId3"/>
                </a:rPr>
                <a:t>https://</a:t>
              </a:r>
              <a:r>
                <a:rPr lang="en-US" sz="2000" b="1" i="1" dirty="0" smtClean="0">
                  <a:solidFill>
                    <a:schemeClr val="tx1"/>
                  </a:solidFill>
                  <a:hlinkClick r:id="rId3"/>
                </a:rPr>
                <a:t>ecfa.web.cern.ch</a:t>
              </a:r>
              <a:endParaRPr lang="en-US" sz="2000" b="1" i="1" dirty="0">
                <a:solidFill>
                  <a:schemeClr val="tx1"/>
                </a:solidFill>
              </a:endParaRPr>
            </a:p>
            <a:p>
              <a:pPr marL="187317" lvl="1" algn="ctr"/>
              <a:endParaRPr lang="en-US" sz="2000" i="1" dirty="0">
                <a:solidFill>
                  <a:schemeClr val="tx1"/>
                </a:solidFill>
              </a:endParaRPr>
            </a:p>
            <a:p>
              <a:pPr marL="530225" lvl="1" indent="-342900">
                <a:buFont typeface="Arial"/>
                <a:buChar char="•"/>
              </a:pPr>
              <a:r>
                <a:rPr lang="en-US" sz="2000" dirty="0">
                  <a:solidFill>
                    <a:schemeClr val="tx1"/>
                  </a:solidFill>
                </a:rPr>
                <a:t>Facilitate ECFA members to inform their communities with a brief and comprehensive ECFA </a:t>
              </a:r>
              <a:r>
                <a:rPr lang="en-US" sz="2000" dirty="0" smtClean="0">
                  <a:solidFill>
                    <a:schemeClr val="tx1"/>
                  </a:solidFill>
                </a:rPr>
                <a:t>newsletter</a:t>
              </a:r>
              <a:endParaRPr lang="en-US" sz="2000" dirty="0">
                <a:solidFill>
                  <a:schemeClr val="tx1"/>
                </a:solidFill>
              </a:endParaRPr>
            </a:p>
            <a:p>
              <a:pPr marL="530225" lvl="1" indent="-342900">
                <a:buFont typeface="Arial"/>
                <a:buChar char="•"/>
              </a:pPr>
              <a:r>
                <a:rPr lang="en-US" sz="2000" dirty="0">
                  <a:solidFill>
                    <a:schemeClr val="tx1"/>
                  </a:solidFill>
                </a:rPr>
                <a:t>It </a:t>
              </a:r>
              <a:r>
                <a:rPr lang="en-US" sz="2000" dirty="0" smtClean="0">
                  <a:solidFill>
                    <a:schemeClr val="tx1"/>
                  </a:solidFill>
                </a:rPr>
                <a:t>summarizes </a:t>
              </a:r>
              <a:r>
                <a:rPr lang="en-US" sz="2000" dirty="0">
                  <a:solidFill>
                    <a:schemeClr val="tx1"/>
                  </a:solidFill>
                </a:rPr>
                <a:t>the Plenary ECFA </a:t>
              </a:r>
              <a:r>
                <a:rPr lang="en-US" sz="2000" dirty="0" smtClean="0">
                  <a:solidFill>
                    <a:schemeClr val="tx1"/>
                  </a:solidFill>
                </a:rPr>
                <a:t>meeting </a:t>
              </a:r>
              <a:r>
                <a:rPr lang="en-US" sz="2000" dirty="0">
                  <a:solidFill>
                    <a:schemeClr val="tx1"/>
                  </a:solidFill>
                </a:rPr>
                <a:t>and include relevant </a:t>
              </a:r>
              <a:r>
                <a:rPr lang="en-US" sz="2000" dirty="0" smtClean="0">
                  <a:solidFill>
                    <a:schemeClr val="tx1"/>
                  </a:solidFill>
                </a:rPr>
                <a:t>announcements</a:t>
              </a:r>
              <a:endParaRPr lang="en-US" sz="2000" dirty="0">
                <a:solidFill>
                  <a:schemeClr val="tx1"/>
                </a:solidFill>
              </a:endParaRPr>
            </a:p>
            <a:p>
              <a:pPr marL="530225" lvl="1" indent="-342900">
                <a:buFont typeface="Arial"/>
                <a:buChar char="•"/>
              </a:pPr>
              <a:r>
                <a:rPr lang="en-US" sz="2000" dirty="0" smtClean="0">
                  <a:solidFill>
                    <a:schemeClr val="tx1"/>
                  </a:solidFill>
                </a:rPr>
                <a:t>Is </a:t>
              </a:r>
              <a:r>
                <a:rPr lang="en-US" sz="2000" dirty="0">
                  <a:solidFill>
                    <a:schemeClr val="tx1"/>
                  </a:solidFill>
                </a:rPr>
                <a:t>available </a:t>
              </a:r>
              <a:r>
                <a:rPr lang="en-US" sz="2000" dirty="0" smtClean="0">
                  <a:solidFill>
                    <a:schemeClr val="tx1"/>
                  </a:solidFill>
                </a:rPr>
                <a:t>only digitally as </a:t>
              </a:r>
              <a:r>
                <a:rPr lang="en-US" sz="2000" dirty="0">
                  <a:solidFill>
                    <a:schemeClr val="tx1"/>
                  </a:solidFill>
                </a:rPr>
                <a:t>a PDF </a:t>
              </a:r>
              <a:r>
                <a:rPr lang="en-US" sz="2000" dirty="0" smtClean="0">
                  <a:solidFill>
                    <a:schemeClr val="tx1"/>
                  </a:solidFill>
                </a:rPr>
                <a:t>document</a:t>
              </a:r>
              <a:endParaRPr lang="en-US" sz="2000" dirty="0">
                <a:solidFill>
                  <a:schemeClr val="tx1"/>
                </a:solidFill>
              </a:endParaRPr>
            </a:p>
            <a:p>
              <a:pPr marL="530225" lvl="1" indent="-342900">
                <a:buFont typeface="Arial"/>
                <a:buChar char="•"/>
              </a:pPr>
              <a:r>
                <a:rPr lang="en-US" sz="2000" dirty="0">
                  <a:solidFill>
                    <a:schemeClr val="tx1"/>
                  </a:solidFill>
                </a:rPr>
                <a:t>Aim to have this available shortly after each PECFA meeting, hence twice per year (i.e. a Summer and a Winter edition</a:t>
              </a:r>
              <a:r>
                <a:rPr lang="en-US" sz="2000" dirty="0" smtClean="0">
                  <a:solidFill>
                    <a:schemeClr val="tx1"/>
                  </a:solidFill>
                </a:rPr>
                <a:t>)</a:t>
              </a:r>
              <a:endParaRPr lang="en-US" sz="2000" dirty="0">
                <a:solidFill>
                  <a:schemeClr val="tx1"/>
                </a:solidFill>
              </a:endParaRPr>
            </a:p>
            <a:p>
              <a:pPr marL="187317" lvl="1" algn="ctr"/>
              <a:endParaRPr lang="en-US" sz="2000" i="1"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7025205" y="910765"/>
            <a:ext cx="4165778" cy="5445587"/>
          </a:xfrm>
          <a:prstGeom prst="rect">
            <a:avLst/>
          </a:prstGeom>
          <a:ln>
            <a:solidFill>
              <a:srgbClr val="4472C4"/>
            </a:solidFill>
          </a:ln>
        </p:spPr>
      </p:pic>
    </p:spTree>
    <p:extLst>
      <p:ext uri="{BB962C8B-B14F-4D97-AF65-F5344CB8AC3E}">
        <p14:creationId xmlns:p14="http://schemas.microsoft.com/office/powerpoint/2010/main" val="18189202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42</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5702722"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Newsletter #1</a:t>
              </a:r>
            </a:p>
            <a:p>
              <a:pPr marL="187317" lvl="1" algn="ctr"/>
              <a:r>
                <a:rPr lang="en-US" sz="2000" b="1" i="1" dirty="0" smtClean="0">
                  <a:solidFill>
                    <a:schemeClr val="tx1"/>
                  </a:solidFill>
                </a:rPr>
                <a:t>available </a:t>
              </a:r>
              <a:r>
                <a:rPr lang="en-US" sz="2000" b="1" i="1" dirty="0" smtClean="0">
                  <a:solidFill>
                    <a:schemeClr val="tx1"/>
                  </a:solidFill>
                </a:rPr>
                <a:t>on the </a:t>
              </a:r>
              <a:r>
                <a:rPr lang="en-US" sz="2000" b="1" i="1" dirty="0">
                  <a:solidFill>
                    <a:schemeClr val="tx1"/>
                  </a:solidFill>
                </a:rPr>
                <a:t>ECFA website: </a:t>
              </a:r>
              <a:r>
                <a:rPr lang="en-US" sz="2000" b="1" i="1" dirty="0">
                  <a:solidFill>
                    <a:schemeClr val="tx1"/>
                  </a:solidFill>
                  <a:hlinkClick r:id="rId3"/>
                </a:rPr>
                <a:t>https://</a:t>
              </a:r>
              <a:r>
                <a:rPr lang="en-US" sz="2000" b="1" i="1" dirty="0" smtClean="0">
                  <a:solidFill>
                    <a:schemeClr val="tx1"/>
                  </a:solidFill>
                  <a:hlinkClick r:id="rId3"/>
                </a:rPr>
                <a:t>ecfa.web.cern.ch</a:t>
              </a:r>
              <a:endParaRPr lang="en-US" sz="2000" b="1" i="1" dirty="0">
                <a:solidFill>
                  <a:schemeClr val="tx1"/>
                </a:solidFill>
              </a:endParaRPr>
            </a:p>
            <a:p>
              <a:pPr marL="187317" lvl="1" algn="ctr"/>
              <a:endParaRPr lang="en-US" sz="2000" i="1" dirty="0" smtClean="0">
                <a:solidFill>
                  <a:schemeClr val="tx1"/>
                </a:solidFill>
              </a:endParaRPr>
            </a:p>
            <a:p>
              <a:pPr marL="187317" lvl="1" algn="ctr"/>
              <a:endParaRPr lang="en-US" sz="2000" i="1" dirty="0">
                <a:solidFill>
                  <a:schemeClr val="tx1"/>
                </a:solidFill>
              </a:endParaRPr>
            </a:p>
            <a:p>
              <a:pPr marL="187317" lvl="1" algn="ctr"/>
              <a:endParaRPr lang="en-US" sz="2000" i="1" dirty="0">
                <a:solidFill>
                  <a:schemeClr val="tx1"/>
                </a:solidFill>
              </a:endParaRPr>
            </a:p>
            <a:p>
              <a:pPr marL="187325" lvl="1"/>
              <a:r>
                <a:rPr lang="en-US" sz="2000" dirty="0" smtClean="0">
                  <a:solidFill>
                    <a:schemeClr val="tx1"/>
                  </a:solidFill>
                </a:rPr>
                <a:t>On behalf of ECFA we sincerely thank the CERN Council secretariat and the CERN Minutes and Translation service teams for their continuous support</a:t>
              </a:r>
              <a:endParaRPr lang="en-US" sz="2000" dirty="0">
                <a:solidFill>
                  <a:schemeClr val="tx1"/>
                </a:solidFill>
              </a:endParaRPr>
            </a:p>
            <a:p>
              <a:pPr marL="187317" lvl="1" algn="ctr"/>
              <a:endParaRPr lang="en-US" sz="2000" i="1"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7025205" y="910765"/>
            <a:ext cx="4165778" cy="5445587"/>
          </a:xfrm>
          <a:prstGeom prst="rect">
            <a:avLst/>
          </a:prstGeom>
          <a:ln>
            <a:solidFill>
              <a:srgbClr val="4472C4"/>
            </a:solidFill>
          </a:ln>
        </p:spPr>
      </p:pic>
    </p:spTree>
    <p:extLst>
      <p:ext uri="{BB962C8B-B14F-4D97-AF65-F5344CB8AC3E}">
        <p14:creationId xmlns:p14="http://schemas.microsoft.com/office/powerpoint/2010/main" val="9640965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43</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5702722"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Newsletter #1</a:t>
              </a:r>
            </a:p>
            <a:p>
              <a:pPr marL="187317" lvl="1" algn="ctr"/>
              <a:r>
                <a:rPr lang="en-US" sz="2000" b="1" i="1" dirty="0" smtClean="0">
                  <a:solidFill>
                    <a:schemeClr val="tx1"/>
                  </a:solidFill>
                </a:rPr>
                <a:t>available </a:t>
              </a:r>
              <a:r>
                <a:rPr lang="en-US" sz="2000" b="1" i="1" dirty="0" smtClean="0">
                  <a:solidFill>
                    <a:schemeClr val="tx1"/>
                  </a:solidFill>
                </a:rPr>
                <a:t>on the </a:t>
              </a:r>
              <a:r>
                <a:rPr lang="en-US" sz="2000" b="1" i="1" dirty="0">
                  <a:solidFill>
                    <a:schemeClr val="tx1"/>
                  </a:solidFill>
                </a:rPr>
                <a:t>ECFA website: </a:t>
              </a:r>
              <a:r>
                <a:rPr lang="en-US" sz="2000" b="1" i="1" dirty="0">
                  <a:solidFill>
                    <a:schemeClr val="tx1"/>
                  </a:solidFill>
                  <a:hlinkClick r:id="rId3"/>
                </a:rPr>
                <a:t>https://</a:t>
              </a:r>
              <a:r>
                <a:rPr lang="en-US" sz="2000" b="1" i="1" dirty="0" smtClean="0">
                  <a:solidFill>
                    <a:schemeClr val="tx1"/>
                  </a:solidFill>
                  <a:hlinkClick r:id="rId3"/>
                </a:rPr>
                <a:t>ecfa.web.cern.ch</a:t>
              </a:r>
              <a:endParaRPr lang="en-US" sz="2000" b="1" i="1" dirty="0">
                <a:solidFill>
                  <a:schemeClr val="tx1"/>
                </a:solidFill>
              </a:endParaRPr>
            </a:p>
            <a:p>
              <a:pPr marL="187317" lvl="1" algn="ctr"/>
              <a:endParaRPr lang="en-US" sz="2000" i="1" dirty="0" smtClean="0">
                <a:solidFill>
                  <a:schemeClr val="tx1"/>
                </a:solidFill>
              </a:endParaRPr>
            </a:p>
            <a:p>
              <a:pPr marL="187317" lvl="1" algn="ctr"/>
              <a:endParaRPr lang="en-US" sz="2000" i="1" dirty="0">
                <a:solidFill>
                  <a:schemeClr val="tx1"/>
                </a:solidFill>
              </a:endParaRPr>
            </a:p>
            <a:p>
              <a:pPr marL="187317" lvl="1" algn="ctr"/>
              <a:endParaRPr lang="en-US" sz="2000" i="1" dirty="0">
                <a:solidFill>
                  <a:schemeClr val="tx1"/>
                </a:solidFill>
              </a:endParaRPr>
            </a:p>
            <a:p>
              <a:pPr marL="187325" lvl="1"/>
              <a:r>
                <a:rPr lang="en-US" sz="2000" dirty="0" smtClean="0">
                  <a:solidFill>
                    <a:schemeClr val="tx1"/>
                  </a:solidFill>
                </a:rPr>
                <a:t>On behalf of ECFA we sincerely thank the CERN Council secretariat and the CERN Minutes and Translation service teams for their continuous support</a:t>
              </a:r>
              <a:endParaRPr lang="en-US" sz="2000" dirty="0">
                <a:solidFill>
                  <a:schemeClr val="tx1"/>
                </a:solidFill>
              </a:endParaRPr>
            </a:p>
            <a:p>
              <a:pPr marL="187317" lvl="1" algn="ctr"/>
              <a:endParaRPr lang="en-US" sz="2000" i="1"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pic>
        <p:nvPicPr>
          <p:cNvPr id="2" name="Picture 1"/>
          <p:cNvPicPr>
            <a:picLocks noChangeAspect="1"/>
          </p:cNvPicPr>
          <p:nvPr/>
        </p:nvPicPr>
        <p:blipFill>
          <a:blip r:embed="rId5"/>
          <a:stretch>
            <a:fillRect/>
          </a:stretch>
        </p:blipFill>
        <p:spPr>
          <a:xfrm>
            <a:off x="7025205" y="910765"/>
            <a:ext cx="4165778" cy="5445587"/>
          </a:xfrm>
          <a:prstGeom prst="rect">
            <a:avLst/>
          </a:prstGeom>
          <a:ln>
            <a:solidFill>
              <a:srgbClr val="4472C4"/>
            </a:solidFill>
          </a:ln>
        </p:spPr>
      </p:pic>
      <p:sp>
        <p:nvSpPr>
          <p:cNvPr id="12" name="TextBox 11"/>
          <p:cNvSpPr txBox="1"/>
          <p:nvPr/>
        </p:nvSpPr>
        <p:spPr>
          <a:xfrm>
            <a:off x="759003" y="5870488"/>
            <a:ext cx="5483742" cy="461665"/>
          </a:xfrm>
          <a:prstGeom prst="rect">
            <a:avLst/>
          </a:prstGeom>
          <a:noFill/>
        </p:spPr>
        <p:txBody>
          <a:bodyPr wrap="none" rtlCol="0">
            <a:spAutoFit/>
          </a:bodyPr>
          <a:lstStyle/>
          <a:p>
            <a:pPr marL="0" lvl="1"/>
            <a:r>
              <a:rPr lang="en-US" sz="2400" dirty="0">
                <a:solidFill>
                  <a:srgbClr val="3366FF"/>
                </a:solidFill>
                <a:latin typeface="Noteworthy Bold"/>
                <a:cs typeface="Noteworthy Bold"/>
              </a:rPr>
              <a:t>THANK YOU FOR YOUR </a:t>
            </a:r>
            <a:r>
              <a:rPr lang="en-US" sz="2400" dirty="0" smtClean="0">
                <a:solidFill>
                  <a:srgbClr val="3366FF"/>
                </a:solidFill>
                <a:latin typeface="Noteworthy Bold"/>
                <a:cs typeface="Noteworthy Bold"/>
              </a:rPr>
              <a:t>ATTENTION</a:t>
            </a:r>
            <a:endParaRPr lang="en-US" sz="2400" dirty="0">
              <a:solidFill>
                <a:srgbClr val="3366FF"/>
              </a:solidFill>
              <a:latin typeface="Noteworthy Bold"/>
              <a:cs typeface="Noteworthy Bold"/>
            </a:endParaRPr>
          </a:p>
        </p:txBody>
      </p:sp>
    </p:spTree>
    <p:extLst>
      <p:ext uri="{BB962C8B-B14F-4D97-AF65-F5344CB8AC3E}">
        <p14:creationId xmlns:p14="http://schemas.microsoft.com/office/powerpoint/2010/main" val="13371899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5</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smtClean="0">
                  <a:solidFill>
                    <a:schemeClr val="tx1"/>
                  </a:solidFill>
                </a:rPr>
                <a:t>ECFA </a:t>
              </a:r>
              <a:r>
                <a:rPr lang="en-US" sz="2400" b="1" i="1" dirty="0" smtClean="0">
                  <a:solidFill>
                    <a:schemeClr val="tx1"/>
                  </a:solidFill>
                </a:rPr>
                <a:t>decisions related to its </a:t>
              </a:r>
              <a:r>
                <a:rPr lang="en-US" sz="2400" b="1" i="1" dirty="0" err="1" smtClean="0">
                  <a:solidFill>
                    <a:schemeClr val="tx1"/>
                  </a:solidFill>
                </a:rPr>
                <a:t>organisation</a:t>
              </a:r>
              <a:endParaRPr lang="en-US" sz="2400" b="1" i="1" dirty="0" smtClean="0">
                <a:solidFill>
                  <a:schemeClr val="tx1"/>
                </a:solidFill>
              </a:endParaRPr>
            </a:p>
            <a:p>
              <a:pPr marL="187317" lvl="1" algn="ctr"/>
              <a:endParaRPr lang="en-US" sz="2000" i="1" dirty="0">
                <a:solidFill>
                  <a:schemeClr val="tx1"/>
                </a:solidFill>
              </a:endParaRPr>
            </a:p>
            <a:p>
              <a:pPr marL="530217" lvl="1" indent="-342900">
                <a:buFont typeface="Arial"/>
                <a:buChar char="•"/>
              </a:pPr>
              <a:r>
                <a:rPr lang="en-US" sz="2000" i="1" dirty="0" smtClean="0">
                  <a:solidFill>
                    <a:schemeClr val="tx1"/>
                  </a:solidFill>
                </a:rPr>
                <a:t>Jorgen </a:t>
              </a:r>
              <a:r>
                <a:rPr lang="en-US" sz="2000" i="1" dirty="0" err="1" smtClean="0">
                  <a:solidFill>
                    <a:schemeClr val="tx1"/>
                  </a:solidFill>
                </a:rPr>
                <a:t>D’Hondt</a:t>
              </a:r>
              <a:r>
                <a:rPr lang="en-US" sz="2000" i="1" dirty="0" smtClean="0">
                  <a:solidFill>
                    <a:schemeClr val="tx1"/>
                  </a:solidFill>
                </a:rPr>
                <a:t> (VU Brussels, IIHE, Belgium) as ECFA chair for 2018-2020.</a:t>
              </a:r>
            </a:p>
            <a:p>
              <a:pPr marL="530217" lvl="1" indent="-342900">
                <a:buFont typeface="Arial"/>
                <a:buChar char="•"/>
              </a:pPr>
              <a:r>
                <a:rPr lang="en-US" sz="2000" i="1" dirty="0" smtClean="0">
                  <a:solidFill>
                    <a:schemeClr val="tx1"/>
                  </a:solidFill>
                </a:rPr>
                <a:t>Carlos </a:t>
              </a:r>
              <a:r>
                <a:rPr lang="en-US" sz="2000" i="1" dirty="0" err="1">
                  <a:solidFill>
                    <a:schemeClr val="tx1"/>
                  </a:solidFill>
                </a:rPr>
                <a:t>Lacasta</a:t>
              </a:r>
              <a:r>
                <a:rPr lang="en-US" sz="2000" i="1" dirty="0">
                  <a:solidFill>
                    <a:schemeClr val="tx1"/>
                  </a:solidFill>
                </a:rPr>
                <a:t> (IFIC-Valencia, Spain) as ECFA Secretary for the remaining period of 2018-</a:t>
              </a:r>
              <a:r>
                <a:rPr lang="en-US" sz="2000" i="1" dirty="0" smtClean="0">
                  <a:solidFill>
                    <a:schemeClr val="tx1"/>
                  </a:solidFill>
                </a:rPr>
                <a:t>2020. </a:t>
              </a:r>
            </a:p>
            <a:p>
              <a:pPr marL="530217" lvl="1" indent="-342900">
                <a:buFont typeface="Arial"/>
                <a:buChar char="•"/>
              </a:pPr>
              <a:r>
                <a:rPr lang="en-US" sz="2000" i="1" dirty="0" smtClean="0">
                  <a:solidFill>
                    <a:schemeClr val="tx1"/>
                  </a:solidFill>
                </a:rPr>
                <a:t>The ECFA </a:t>
              </a:r>
              <a:r>
                <a:rPr lang="en-US" sz="2000" i="1" dirty="0">
                  <a:solidFill>
                    <a:schemeClr val="tx1"/>
                  </a:solidFill>
                </a:rPr>
                <a:t>Terms of </a:t>
              </a:r>
              <a:r>
                <a:rPr lang="en-US" sz="2000" i="1" dirty="0" smtClean="0">
                  <a:solidFill>
                    <a:schemeClr val="tx1"/>
                  </a:solidFill>
                </a:rPr>
                <a:t>Reference are updated with main changes: </a:t>
              </a:r>
            </a:p>
            <a:p>
              <a:pPr marL="987393" lvl="2" indent="-342900">
                <a:buFont typeface="Courier New"/>
                <a:buChar char="o"/>
              </a:pPr>
              <a:r>
                <a:rPr lang="en-US" sz="2000" i="1" dirty="0" smtClean="0">
                  <a:solidFill>
                    <a:schemeClr val="tx1"/>
                  </a:solidFill>
                </a:rPr>
                <a:t>the </a:t>
              </a:r>
              <a:r>
                <a:rPr lang="en-US" sz="2000" i="1" dirty="0">
                  <a:solidFill>
                    <a:schemeClr val="tx1"/>
                  </a:solidFill>
                </a:rPr>
                <a:t>limitation of membership to European countries</a:t>
              </a:r>
              <a:r>
                <a:rPr lang="en-US" sz="2000" i="1" dirty="0" smtClean="0">
                  <a:solidFill>
                    <a:schemeClr val="tx1"/>
                  </a:solidFill>
                </a:rPr>
                <a:t>, </a:t>
              </a:r>
            </a:p>
            <a:p>
              <a:pPr marL="987393" lvl="2" indent="-342900">
                <a:buFont typeface="Courier New"/>
                <a:buChar char="o"/>
              </a:pPr>
              <a:r>
                <a:rPr lang="en-US" sz="2000" i="1" dirty="0" smtClean="0">
                  <a:solidFill>
                    <a:schemeClr val="tx1"/>
                  </a:solidFill>
                </a:rPr>
                <a:t>the </a:t>
              </a:r>
              <a:r>
                <a:rPr lang="en-US" sz="2000" i="1" dirty="0">
                  <a:solidFill>
                    <a:schemeClr val="tx1"/>
                  </a:solidFill>
                </a:rPr>
                <a:t>provision of equal rights for CERN Associate Member States in the pre-stage to Membership, Associate Member States and Member States</a:t>
              </a:r>
              <a:r>
                <a:rPr lang="en-US" sz="2000" i="1" dirty="0" smtClean="0">
                  <a:solidFill>
                    <a:schemeClr val="tx1"/>
                  </a:solidFill>
                </a:rPr>
                <a:t>, </a:t>
              </a:r>
            </a:p>
            <a:p>
              <a:pPr marL="987393" lvl="2" indent="-342900">
                <a:buFont typeface="Courier New"/>
                <a:buChar char="o"/>
              </a:pPr>
              <a:r>
                <a:rPr lang="en-US" sz="2000" i="1" dirty="0" smtClean="0">
                  <a:solidFill>
                    <a:schemeClr val="tx1"/>
                  </a:solidFill>
                </a:rPr>
                <a:t>the </a:t>
              </a:r>
              <a:r>
                <a:rPr lang="en-US" sz="2000" i="1" dirty="0" err="1">
                  <a:solidFill>
                    <a:schemeClr val="tx1"/>
                  </a:solidFill>
                </a:rPr>
                <a:t>concretisation</a:t>
              </a:r>
              <a:r>
                <a:rPr lang="en-US" sz="2000" i="1" dirty="0">
                  <a:solidFill>
                    <a:schemeClr val="tx1"/>
                  </a:solidFill>
                </a:rPr>
                <a:t> of ECFA’s decision-making process (i.e. vote by RECFA, endorsement by PECFA</a:t>
              </a:r>
              <a:r>
                <a:rPr lang="en-US" sz="2000" i="1" dirty="0" smtClean="0">
                  <a:solidFill>
                    <a:schemeClr val="tx1"/>
                  </a:solidFill>
                </a:rPr>
                <a:t>),</a:t>
              </a:r>
            </a:p>
            <a:p>
              <a:pPr marL="987393" lvl="2" indent="-342900">
                <a:buFont typeface="Courier New"/>
                <a:buChar char="o"/>
              </a:pPr>
              <a:r>
                <a:rPr lang="en-US" sz="2000" i="1" dirty="0" smtClean="0">
                  <a:solidFill>
                    <a:schemeClr val="tx1"/>
                  </a:solidFill>
                </a:rPr>
                <a:t>the </a:t>
              </a:r>
              <a:r>
                <a:rPr lang="en-US" sz="2000" i="1" dirty="0" err="1">
                  <a:solidFill>
                    <a:schemeClr val="tx1"/>
                  </a:solidFill>
                </a:rPr>
                <a:t>formalisation</a:t>
              </a:r>
              <a:r>
                <a:rPr lang="en-US" sz="2000" i="1" dirty="0">
                  <a:solidFill>
                    <a:schemeClr val="tx1"/>
                  </a:solidFill>
                </a:rPr>
                <a:t> of the participation of the CERN Director for Research and Computing in RECFA meetings</a:t>
              </a:r>
              <a:r>
                <a:rPr lang="en-US" sz="2000" i="1" dirty="0" smtClean="0">
                  <a:solidFill>
                    <a:schemeClr val="tx1"/>
                  </a:solidFill>
                </a:rPr>
                <a:t>.</a:t>
              </a:r>
            </a:p>
            <a:p>
              <a:pPr marL="530217" lvl="1" indent="-342900">
                <a:buFont typeface="Arial"/>
                <a:buChar char="•"/>
              </a:pPr>
              <a:r>
                <a:rPr lang="en-US" sz="2000" i="1" dirty="0" smtClean="0">
                  <a:solidFill>
                    <a:schemeClr val="tx1"/>
                  </a:solidFill>
                </a:rPr>
                <a:t>Cyprus, Slovenia, Turkey </a:t>
              </a:r>
              <a:r>
                <a:rPr lang="en-US" sz="2000" i="1" dirty="0">
                  <a:solidFill>
                    <a:schemeClr val="tx1"/>
                  </a:solidFill>
                </a:rPr>
                <a:t>and Ukraine were endorsed as new members of </a:t>
              </a:r>
              <a:r>
                <a:rPr lang="en-US" sz="2000" i="1" dirty="0" smtClean="0">
                  <a:solidFill>
                    <a:schemeClr val="tx1"/>
                  </a:solidFill>
                </a:rPr>
                <a:t>ECFA, </a:t>
              </a:r>
              <a:r>
                <a:rPr lang="en-US" sz="2000" i="1" dirty="0">
                  <a:solidFill>
                    <a:schemeClr val="tx1"/>
                  </a:solidFill>
                </a:rPr>
                <a:t>while Lithuania had also been invited to join </a:t>
              </a:r>
              <a:r>
                <a:rPr lang="en-US" sz="2000" i="1" dirty="0" smtClean="0">
                  <a:solidFill>
                    <a:schemeClr val="tx1"/>
                  </a:solidFill>
                </a:rPr>
                <a:t>ECFA.</a:t>
              </a:r>
            </a:p>
            <a:p>
              <a:pPr marL="530217" lvl="1" indent="-342900">
                <a:buFont typeface="Arial"/>
                <a:buChar char="•"/>
              </a:pPr>
              <a:r>
                <a:rPr lang="en-US" sz="2000" i="1" dirty="0">
                  <a:solidFill>
                    <a:schemeClr val="tx1"/>
                  </a:solidFill>
                </a:rPr>
                <a:t>ECFA endorsed the appointment of the </a:t>
              </a:r>
              <a:r>
                <a:rPr lang="en-US" sz="2000" i="1" dirty="0" err="1">
                  <a:solidFill>
                    <a:schemeClr val="tx1"/>
                  </a:solidFill>
                </a:rPr>
                <a:t>NuPECC</a:t>
              </a:r>
              <a:r>
                <a:rPr lang="en-US" sz="2000" i="1" dirty="0">
                  <a:solidFill>
                    <a:schemeClr val="tx1"/>
                  </a:solidFill>
                </a:rPr>
                <a:t> Chair as an Observer to ECFA, i.e. similar to the Observer status of the </a:t>
              </a:r>
              <a:r>
                <a:rPr lang="en-US" sz="2000" i="1" dirty="0" err="1">
                  <a:solidFill>
                    <a:schemeClr val="tx1"/>
                  </a:solidFill>
                </a:rPr>
                <a:t>ApPEC</a:t>
              </a:r>
              <a:r>
                <a:rPr lang="en-US" sz="2000" i="1" dirty="0">
                  <a:solidFill>
                    <a:schemeClr val="tx1"/>
                  </a:solidFill>
                </a:rPr>
                <a:t> </a:t>
              </a:r>
              <a:r>
                <a:rPr lang="en-US" sz="2000" i="1" dirty="0" smtClean="0">
                  <a:solidFill>
                    <a:schemeClr val="tx1"/>
                  </a:solidFill>
                </a:rPr>
                <a:t>Chair.</a:t>
              </a:r>
              <a:endParaRPr lang="en-US" sz="2000" i="1" dirty="0">
                <a:solidFill>
                  <a:schemeClr val="tx1"/>
                </a:solidFill>
              </a:endParaRP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3496701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6</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4" name="Rectangle 13"/>
          <p:cNvSpPr/>
          <p:nvPr/>
        </p:nvSpPr>
        <p:spPr>
          <a:xfrm>
            <a:off x="609601" y="962647"/>
            <a:ext cx="10980323" cy="819383"/>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1436" tIns="91436" rIns="91436" bIns="91436" numCol="1" spcCol="1271" anchor="ctr" anchorCtr="0">
            <a:noAutofit/>
          </a:bodyPr>
          <a:lstStyle/>
          <a:p>
            <a:pPr algn="ctr" defTabSz="1066747">
              <a:lnSpc>
                <a:spcPct val="90000"/>
              </a:lnSpc>
              <a:spcBef>
                <a:spcPct val="0"/>
              </a:spcBef>
              <a:spcAft>
                <a:spcPct val="35000"/>
              </a:spcAft>
            </a:pPr>
            <a:r>
              <a:rPr lang="en-US" sz="3200" b="1" dirty="0">
                <a:solidFill>
                  <a:schemeClr val="bg1"/>
                </a:solidFill>
              </a:rPr>
              <a:t>RECFA country visits 2018 &amp; 2019</a:t>
            </a:r>
          </a:p>
        </p:txBody>
      </p:sp>
      <p:grpSp>
        <p:nvGrpSpPr>
          <p:cNvPr id="15" name="Group 14"/>
          <p:cNvGrpSpPr/>
          <p:nvPr/>
        </p:nvGrpSpPr>
        <p:grpSpPr>
          <a:xfrm>
            <a:off x="609603" y="1966653"/>
            <a:ext cx="10980324" cy="4389699"/>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530199" lvl="1" indent="-342882">
                <a:buFont typeface="Arial"/>
                <a:buChar char="•"/>
              </a:pPr>
              <a:r>
                <a:rPr lang="en-US" sz="2000" dirty="0">
                  <a:solidFill>
                    <a:schemeClr val="tx1"/>
                  </a:solidFill>
                </a:rPr>
                <a:t>The following visits and meetings are foreseen in 2018</a:t>
              </a:r>
            </a:p>
            <a:p>
              <a:pPr marL="187317" lvl="1"/>
              <a:endParaRPr lang="en-US" sz="900" dirty="0">
                <a:solidFill>
                  <a:schemeClr val="tx1"/>
                </a:solidFill>
              </a:endParaRPr>
            </a:p>
            <a:p>
              <a:pPr marL="987377" lvl="2" indent="-342882">
                <a:buFont typeface="Courier New"/>
                <a:buChar char="o"/>
              </a:pPr>
              <a:r>
                <a:rPr lang="en-US" sz="2000" i="1" dirty="0">
                  <a:solidFill>
                    <a:srgbClr val="008000"/>
                  </a:solidFill>
                </a:rPr>
                <a:t>Romania (Bucharest), March 23-24, 2018</a:t>
              </a:r>
            </a:p>
            <a:p>
              <a:pPr marL="987377" lvl="2" indent="-342882">
                <a:buFont typeface="Courier New"/>
                <a:buChar char="o"/>
              </a:pPr>
              <a:r>
                <a:rPr lang="en-US" sz="2000" i="1" dirty="0">
                  <a:solidFill>
                    <a:srgbClr val="008000"/>
                  </a:solidFill>
                </a:rPr>
                <a:t>Austria (Vienna), April 6-7, 2018</a:t>
              </a:r>
            </a:p>
            <a:p>
              <a:pPr marL="987377" lvl="2" indent="-342882">
                <a:buFont typeface="Courier New"/>
                <a:buChar char="o"/>
              </a:pPr>
              <a:r>
                <a:rPr lang="en-US" sz="2000" i="1" dirty="0">
                  <a:solidFill>
                    <a:srgbClr val="008000"/>
                  </a:solidFill>
                </a:rPr>
                <a:t>Slovakia (Bratislava), May 18-19, 2018</a:t>
              </a:r>
            </a:p>
            <a:p>
              <a:pPr marL="987377" lvl="2" indent="-342882">
                <a:buFont typeface="Courier New"/>
                <a:buChar char="o"/>
              </a:pPr>
              <a:r>
                <a:rPr lang="en-US" sz="2000" i="1" dirty="0">
                  <a:solidFill>
                    <a:srgbClr val="008000"/>
                  </a:solidFill>
                </a:rPr>
                <a:t>ALBA (Barcelona), July 19-20, 2018 (including PECFA and RECFA meetings)</a:t>
              </a:r>
            </a:p>
            <a:p>
              <a:pPr marL="987377" lvl="2" indent="-342882">
                <a:buFont typeface="Courier New"/>
                <a:buChar char="o"/>
              </a:pPr>
              <a:r>
                <a:rPr lang="en-US" sz="2000" b="1" dirty="0">
                  <a:solidFill>
                    <a:srgbClr val="FF0000"/>
                  </a:solidFill>
                </a:rPr>
                <a:t>The Netherlands (Amsterdam), October 19-20, 2018</a:t>
              </a:r>
            </a:p>
            <a:p>
              <a:pPr marL="987377" lvl="2" indent="-342882">
                <a:buFont typeface="Courier New"/>
                <a:buChar char="o"/>
              </a:pPr>
              <a:r>
                <a:rPr lang="en-US" sz="2000" b="1" dirty="0">
                  <a:solidFill>
                    <a:srgbClr val="FF0000"/>
                  </a:solidFill>
                </a:rPr>
                <a:t>CERN, November 15-16, 2018 (including PECFA and RECFA meetings)</a:t>
              </a:r>
            </a:p>
            <a:p>
              <a:pPr marL="530199" lvl="1" indent="-342882">
                <a:buFont typeface="Arial"/>
                <a:buChar char="•"/>
              </a:pPr>
              <a:endParaRPr lang="en-US" sz="2000" dirty="0">
                <a:solidFill>
                  <a:schemeClr val="tx1"/>
                </a:solidFill>
              </a:endParaRPr>
            </a:p>
            <a:p>
              <a:pPr marL="530199" lvl="1" indent="-342882">
                <a:buFont typeface="Arial"/>
                <a:buChar char="•"/>
              </a:pPr>
              <a:r>
                <a:rPr lang="en-US" sz="2000" dirty="0">
                  <a:solidFill>
                    <a:schemeClr val="tx1"/>
                  </a:solidFill>
                </a:rPr>
                <a:t>The following country visits in </a:t>
              </a:r>
              <a:r>
                <a:rPr lang="en-US" sz="2000" dirty="0" smtClean="0">
                  <a:solidFill>
                    <a:schemeClr val="tx1"/>
                  </a:solidFill>
                </a:rPr>
                <a:t>2019: </a:t>
              </a:r>
              <a:endParaRPr lang="en-US" sz="2000" dirty="0">
                <a:solidFill>
                  <a:schemeClr val="tx1"/>
                </a:solidFill>
              </a:endParaRPr>
            </a:p>
            <a:p>
              <a:pPr marL="987377" lvl="2" indent="-342882">
                <a:buFont typeface="Courier New"/>
                <a:buChar char="o"/>
              </a:pPr>
              <a:r>
                <a:rPr lang="en-US" sz="2000" dirty="0">
                  <a:solidFill>
                    <a:schemeClr val="tx1"/>
                  </a:solidFill>
                </a:rPr>
                <a:t>Spring RECFA visits: 		Spain-Slovenia-Poland</a:t>
              </a:r>
            </a:p>
            <a:p>
              <a:pPr marL="987377" lvl="2" indent="-342882">
                <a:buFont typeface="Courier New"/>
                <a:buChar char="o"/>
              </a:pPr>
              <a:r>
                <a:rPr lang="en-US" sz="2000" dirty="0">
                  <a:solidFill>
                    <a:schemeClr val="tx1"/>
                  </a:solidFill>
                </a:rPr>
                <a:t>Summer RECFA and PECFA: 	at the EPS-HEPP meeting in Ghent, Belgium</a:t>
              </a:r>
            </a:p>
            <a:p>
              <a:pPr marL="987377" lvl="2" indent="-342882">
                <a:buFont typeface="Courier New"/>
                <a:buChar char="o"/>
              </a:pPr>
              <a:r>
                <a:rPr lang="en-US" sz="2000" dirty="0">
                  <a:solidFill>
                    <a:schemeClr val="tx1"/>
                  </a:solidFill>
                </a:rPr>
                <a:t>Fall RECFA visit: 			Cyprus</a:t>
              </a:r>
            </a:p>
            <a:p>
              <a:pPr marL="987377" lvl="2" indent="-342882">
                <a:buFont typeface="Courier New"/>
                <a:buChar char="o"/>
              </a:pPr>
              <a:r>
                <a:rPr lang="en-US" sz="2000" dirty="0">
                  <a:solidFill>
                    <a:schemeClr val="tx1"/>
                  </a:solidFill>
                </a:rPr>
                <a:t>Fall RECFA and PECFA: 		CERN</a:t>
              </a:r>
            </a:p>
          </p:txBody>
        </p:sp>
      </p:grpSp>
      <p:pic>
        <p:nvPicPr>
          <p:cNvPr id="11" name="Picture 10"/>
          <p:cNvPicPr>
            <a:picLocks noChangeAspect="1"/>
          </p:cNvPicPr>
          <p:nvPr/>
        </p:nvPicPr>
        <p:blipFill>
          <a:blip r:embed="rId3"/>
          <a:stretch>
            <a:fillRect/>
          </a:stretch>
        </p:blipFill>
        <p:spPr>
          <a:xfrm>
            <a:off x="0" y="3"/>
            <a:ext cx="7287277" cy="750751"/>
          </a:xfrm>
          <a:prstGeom prst="rect">
            <a:avLst/>
          </a:prstGeom>
        </p:spPr>
      </p:pic>
    </p:spTree>
    <p:extLst>
      <p:ext uri="{BB962C8B-B14F-4D97-AF65-F5344CB8AC3E}">
        <p14:creationId xmlns:p14="http://schemas.microsoft.com/office/powerpoint/2010/main" val="21702007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7</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visits to countries</a:t>
              </a:r>
            </a:p>
            <a:p>
              <a:pPr marL="187317" lvl="1" algn="ctr"/>
              <a:endParaRPr lang="en-US" sz="2000" dirty="0">
                <a:solidFill>
                  <a:schemeClr val="tx1"/>
                </a:solidFill>
              </a:endParaRPr>
            </a:p>
            <a:p>
              <a:pPr marL="187317" lvl="1"/>
              <a:r>
                <a:rPr lang="en-US" sz="2000" dirty="0">
                  <a:solidFill>
                    <a:schemeClr val="tx1"/>
                  </a:solidFill>
                </a:rPr>
                <a:t>Following the visits recommendations are formulated in letters from ECFA to the policy makers in the country are available on the ECFA website (</a:t>
              </a:r>
              <a:r>
                <a:rPr lang="en-US" sz="2000" dirty="0">
                  <a:solidFill>
                    <a:schemeClr val="tx1"/>
                  </a:solidFill>
                  <a:hlinkClick r:id="rId3"/>
                </a:rPr>
                <a:t>https://ecfa.web.cern.ch/content/letters-member-states</a:t>
              </a:r>
              <a:r>
                <a:rPr lang="en-US" sz="2000" dirty="0">
                  <a:solidFill>
                    <a:schemeClr val="tx1"/>
                  </a:solidFill>
                </a:rPr>
                <a:t> ). New since 2018 is that an </a:t>
              </a:r>
              <a:r>
                <a:rPr lang="en-US" sz="2000" dirty="0">
                  <a:solidFill>
                    <a:srgbClr val="FF0000"/>
                  </a:solidFill>
                </a:rPr>
                <a:t>executive summary </a:t>
              </a:r>
              <a:r>
                <a:rPr lang="en-US" sz="2000" dirty="0">
                  <a:solidFill>
                    <a:schemeClr val="tx1"/>
                  </a:solidFill>
                </a:rPr>
                <a:t>complements the typical letter where we elaborate.</a:t>
              </a: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362117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8</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the investment made in the experimental </a:t>
              </a:r>
              <a:r>
                <a:rPr lang="en-US" sz="1500" dirty="0" err="1">
                  <a:solidFill>
                    <a:schemeClr val="tx1"/>
                  </a:solidFill>
                </a:rPr>
                <a:t>programme</a:t>
              </a:r>
              <a:r>
                <a:rPr lang="en-US" sz="1500" dirty="0">
                  <a:solidFill>
                    <a:schemeClr val="tx1"/>
                  </a:solidFill>
                </a:rPr>
                <a:t> is currently not at a level appropriate for a country with the resources and aspirations of Turkey,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The Committee believes that these valuable technical skills need to be maintained and could be extended.</a:t>
              </a:r>
            </a:p>
            <a:p>
              <a:pPr marL="473067" lvl="1" indent="-285750">
                <a:buFont typeface="Arial"/>
                <a:buChar char="•"/>
              </a:pPr>
              <a:r>
                <a:rPr lang="en-US" sz="1500" dirty="0">
                  <a:solidFill>
                    <a:schemeClr val="tx1"/>
                  </a:solidFill>
                </a:rPr>
                <a:t>The Committee appreciates the progress in the field of computing infrastructure in the country, however the resources </a:t>
              </a:r>
              <a:r>
                <a:rPr lang="en-US" sz="1500" dirty="0" smtClean="0">
                  <a:solidFill>
                    <a:schemeClr val="tx1"/>
                  </a:solidFill>
                </a:rPr>
                <a:t>channeled </a:t>
              </a:r>
              <a:r>
                <a:rPr lang="en-US" sz="1500" dirty="0">
                  <a:solidFill>
                    <a:schemeClr val="tx1"/>
                  </a:solidFill>
                </a:rPr>
                <a:t>towards GRID computing and similar technologies used by big science are limited. A country like Turkey with big investments in scientific infrastructure could get more return by investing in these technologies.</a:t>
              </a:r>
            </a:p>
            <a:p>
              <a:pPr marL="473067" lvl="1" indent="-285750">
                <a:buFont typeface="Arial"/>
                <a:buChar char="•"/>
              </a:pPr>
              <a:r>
                <a:rPr lang="en-US" sz="1500" dirty="0">
                  <a:solidFill>
                    <a:schemeClr val="tx1"/>
                  </a:solidFill>
                </a:rPr>
                <a:t>In recent years, a very active </a:t>
              </a:r>
              <a:r>
                <a:rPr lang="en-US" sz="1500" dirty="0" err="1">
                  <a:solidFill>
                    <a:schemeClr val="tx1"/>
                  </a:solidFill>
                </a:rPr>
                <a:t>programme</a:t>
              </a:r>
              <a:r>
                <a:rPr lang="en-US" sz="1500" dirty="0">
                  <a:solidFill>
                    <a:schemeClr val="tx1"/>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chemeClr val="tx1"/>
                  </a:solidFill>
                </a:rPr>
                <a:t>In conclusion, the Committee strongly recommends closer interactions between the Turkish funding agencies and the particle physics research community to </a:t>
              </a:r>
              <a:r>
                <a:rPr lang="en-US" sz="1500" dirty="0" err="1">
                  <a:solidFill>
                    <a:schemeClr val="tx1"/>
                  </a:solidFill>
                </a:rPr>
                <a:t>optimise</a:t>
              </a:r>
              <a:r>
                <a:rPr lang="en-US" sz="1500" dirty="0">
                  <a:solidFill>
                    <a:schemeClr val="tx1"/>
                  </a:solidFill>
                </a:rPr>
                <a:t> the scientific and technological return of Turkey’s Associate Member State status 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36780147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r>
              <a:rPr lang="en-US" smtClean="0"/>
              <a:t>September 27-28th, 2018</a:t>
            </a:r>
            <a:endParaRPr lang="en-US" dirty="0"/>
          </a:p>
        </p:txBody>
      </p:sp>
      <p:sp>
        <p:nvSpPr>
          <p:cNvPr id="17" name="Footer Placeholder 16"/>
          <p:cNvSpPr>
            <a:spLocks noGrp="1"/>
          </p:cNvSpPr>
          <p:nvPr>
            <p:ph type="ftr" sz="quarter" idx="11"/>
          </p:nvPr>
        </p:nvSpPr>
        <p:spPr/>
        <p:txBody>
          <a:bodyPr/>
          <a:lstStyle/>
          <a:p>
            <a:r>
              <a:rPr lang="en-US" smtClean="0"/>
              <a:t>Report from ECFA</a:t>
            </a:r>
            <a:endParaRPr lang="en-US" dirty="0"/>
          </a:p>
        </p:txBody>
      </p:sp>
      <p:sp>
        <p:nvSpPr>
          <p:cNvPr id="18" name="Slide Number Placeholder 17"/>
          <p:cNvSpPr>
            <a:spLocks noGrp="1"/>
          </p:cNvSpPr>
          <p:nvPr>
            <p:ph type="sldNum" sz="quarter" idx="12"/>
          </p:nvPr>
        </p:nvSpPr>
        <p:spPr/>
        <p:txBody>
          <a:bodyPr/>
          <a:lstStyle/>
          <a:p>
            <a:fld id="{C662D044-6F0C-A44C-85FD-2657997C64DC}" type="slidenum">
              <a:rPr lang="en-US" smtClean="0"/>
              <a:t>9</a:t>
            </a:fld>
            <a:endParaRPr lang="en-US"/>
          </a:p>
        </p:txBody>
      </p:sp>
      <p:sp>
        <p:nvSpPr>
          <p:cNvPr id="7" name="Rectangle 6"/>
          <p:cNvSpPr/>
          <p:nvPr/>
        </p:nvSpPr>
        <p:spPr>
          <a:xfrm>
            <a:off x="1928102" y="4"/>
            <a:ext cx="10263899" cy="75074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grpSp>
        <p:nvGrpSpPr>
          <p:cNvPr id="15" name="Group 14"/>
          <p:cNvGrpSpPr/>
          <p:nvPr/>
        </p:nvGrpSpPr>
        <p:grpSpPr>
          <a:xfrm>
            <a:off x="609603" y="910765"/>
            <a:ext cx="10980324" cy="5445587"/>
            <a:chOff x="514882" y="0"/>
            <a:chExt cx="7455952" cy="1175758"/>
          </a:xfrm>
        </p:grpSpPr>
        <p:sp>
          <p:nvSpPr>
            <p:cNvPr id="19" name="Rectangle 18"/>
            <p:cNvSpPr/>
            <p:nvPr/>
          </p:nvSpPr>
          <p:spPr>
            <a:xfrm>
              <a:off x="514882" y="0"/>
              <a:ext cx="7455952" cy="1175758"/>
            </a:xfrm>
            <a:prstGeom prst="rect">
              <a:avLst/>
            </a:prstGeom>
            <a:solidFill>
              <a:schemeClr val="accent1">
                <a:lumMod val="20000"/>
                <a:lumOff val="8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20" name="Rectangle 19"/>
            <p:cNvSpPr/>
            <p:nvPr/>
          </p:nvSpPr>
          <p:spPr>
            <a:xfrm>
              <a:off x="514882" y="7491"/>
              <a:ext cx="7455952" cy="1168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187317" lvl="1" algn="ctr"/>
              <a:r>
                <a:rPr lang="en-US" sz="2400" b="1" i="1" dirty="0">
                  <a:solidFill>
                    <a:schemeClr val="tx1"/>
                  </a:solidFill>
                </a:rPr>
                <a:t>RECFA visit to </a:t>
              </a:r>
              <a:r>
                <a:rPr lang="en-US" sz="2400" b="1" i="1" dirty="0" smtClean="0">
                  <a:solidFill>
                    <a:schemeClr val="tx1"/>
                  </a:solidFill>
                </a:rPr>
                <a:t>Turkey – October 2017</a:t>
              </a:r>
            </a:p>
            <a:p>
              <a:pPr marL="187317" lvl="1" algn="ctr"/>
              <a:r>
                <a:rPr lang="en-US" sz="1600" b="1" i="1" dirty="0">
                  <a:solidFill>
                    <a:schemeClr val="tx1"/>
                  </a:solidFill>
                </a:rPr>
                <a:t>(</a:t>
              </a:r>
              <a:r>
                <a:rPr lang="en-US" sz="1600" b="1" i="1" dirty="0">
                  <a:solidFill>
                    <a:schemeClr val="tx1"/>
                  </a:solidFill>
                  <a:hlinkClick r:id="rId3"/>
                </a:rPr>
                <a:t>https://indico.cern.ch/event/671732</a:t>
              </a:r>
              <a:r>
                <a:rPr lang="en-US" sz="1600" b="1" i="1" dirty="0" smtClean="0">
                  <a:solidFill>
                    <a:schemeClr val="tx1"/>
                  </a:solidFill>
                  <a:hlinkClick r:id="rId3"/>
                </a:rPr>
                <a:t>/</a:t>
              </a:r>
              <a:r>
                <a:rPr lang="en-US" sz="1600" b="1" i="1" dirty="0" smtClean="0">
                  <a:solidFill>
                    <a:schemeClr val="tx1"/>
                  </a:solidFill>
                </a:rPr>
                <a:t> )</a:t>
              </a:r>
              <a:r>
                <a:rPr lang="en-US" sz="1600" dirty="0">
                  <a:solidFill>
                    <a:schemeClr val="tx1"/>
                  </a:solidFill>
                </a:rPr>
                <a:t> </a:t>
              </a:r>
            </a:p>
            <a:p>
              <a:pPr marL="473067" lvl="1" indent="-285750">
                <a:buFont typeface="Arial"/>
                <a:buChar char="•"/>
              </a:pPr>
              <a:r>
                <a:rPr lang="en-US" sz="1500" dirty="0">
                  <a:solidFill>
                    <a:schemeClr val="tx1"/>
                  </a:solidFill>
                </a:rPr>
                <a:t>The committee was impressed by the extensive and excellent educational network with a large body of academics and graduate students.</a:t>
              </a:r>
            </a:p>
            <a:p>
              <a:pPr marL="473067" lvl="1" indent="-285750">
                <a:buFont typeface="Arial"/>
                <a:buChar char="•"/>
              </a:pPr>
              <a:r>
                <a:rPr lang="en-US" sz="1500" dirty="0">
                  <a:solidFill>
                    <a:schemeClr val="tx1"/>
                  </a:solidFill>
                </a:rPr>
                <a:t>The focus of the high-energy physics community in Turkey is on the LHC experiments. The Turkish particle physics community is somewhat fragmented, with 80 doctorate-level physicists distributed among 40 institutes spread over a wide geographical area. Despite this challenge, they manage to collaborate successfully on experiments by forming thematic clusters between institutes. However, </a:t>
              </a:r>
              <a:r>
                <a:rPr lang="en-US" sz="1500" dirty="0">
                  <a:solidFill>
                    <a:srgbClr val="FF0000"/>
                  </a:solidFill>
                </a:rPr>
                <a:t>the investment made in the experimental </a:t>
              </a:r>
              <a:r>
                <a:rPr lang="en-US" sz="1500" dirty="0" err="1">
                  <a:solidFill>
                    <a:srgbClr val="FF0000"/>
                  </a:solidFill>
                </a:rPr>
                <a:t>programme</a:t>
              </a:r>
              <a:r>
                <a:rPr lang="en-US" sz="1500" dirty="0">
                  <a:solidFill>
                    <a:srgbClr val="FF0000"/>
                  </a:solidFill>
                </a:rPr>
                <a:t> is currently not at a level appropriate for a country with the resources and aspirations of Turkey</a:t>
              </a:r>
              <a:r>
                <a:rPr lang="en-US" sz="1500" dirty="0">
                  <a:solidFill>
                    <a:schemeClr val="tx1"/>
                  </a:solidFill>
                </a:rPr>
                <a:t>, in particular given the investment that is now being made at CERN through its status as an Associate Member State.</a:t>
              </a:r>
            </a:p>
            <a:p>
              <a:pPr marL="473067" lvl="1" indent="-285750">
                <a:buFont typeface="Arial"/>
                <a:buChar char="•"/>
              </a:pPr>
              <a:r>
                <a:rPr lang="en-US" sz="1500" dirty="0" smtClean="0">
                  <a:solidFill>
                    <a:schemeClr val="tx1"/>
                  </a:solidFill>
                </a:rPr>
                <a:t>The </a:t>
              </a:r>
              <a:r>
                <a:rPr lang="en-US" sz="1500" dirty="0">
                  <a:solidFill>
                    <a:schemeClr val="tx1"/>
                  </a:solidFill>
                </a:rPr>
                <a:t>Committee is impressed by the number of university groups and the wide spectrum of detector and accelerator R&amp;D activities carried out by Turkish scientists both within the country and abroad. The Committee believes that these valuable technical skills need to be maintained and could be extended.</a:t>
              </a:r>
            </a:p>
            <a:p>
              <a:pPr marL="473067" lvl="1" indent="-285750">
                <a:buFont typeface="Arial"/>
                <a:buChar char="•"/>
              </a:pPr>
              <a:r>
                <a:rPr lang="en-US" sz="1500" dirty="0">
                  <a:solidFill>
                    <a:schemeClr val="tx1"/>
                  </a:solidFill>
                </a:rPr>
                <a:t>The Committee appreciates the progress in the field of computing infrastructure in the country, however the resources </a:t>
              </a:r>
              <a:r>
                <a:rPr lang="en-US" sz="1500" dirty="0" smtClean="0">
                  <a:solidFill>
                    <a:schemeClr val="tx1"/>
                  </a:solidFill>
                </a:rPr>
                <a:t>channeled </a:t>
              </a:r>
              <a:r>
                <a:rPr lang="en-US" sz="1500" dirty="0">
                  <a:solidFill>
                    <a:schemeClr val="tx1"/>
                  </a:solidFill>
                </a:rPr>
                <a:t>towards GRID computing and similar technologies used by big science are limited. A country like Turkey with big investments in scientific infrastructure could get more return by investing in these technologies.</a:t>
              </a:r>
            </a:p>
            <a:p>
              <a:pPr marL="473067" lvl="1" indent="-285750">
                <a:buFont typeface="Arial"/>
                <a:buChar char="•"/>
              </a:pPr>
              <a:r>
                <a:rPr lang="en-US" sz="1500" dirty="0">
                  <a:solidFill>
                    <a:schemeClr val="tx1"/>
                  </a:solidFill>
                </a:rPr>
                <a:t>In recent years, a very active </a:t>
              </a:r>
              <a:r>
                <a:rPr lang="en-US" sz="1500" dirty="0" err="1">
                  <a:solidFill>
                    <a:schemeClr val="tx1"/>
                  </a:solidFill>
                </a:rPr>
                <a:t>programme</a:t>
              </a:r>
              <a:r>
                <a:rPr lang="en-US" sz="1500" dirty="0">
                  <a:solidFill>
                    <a:schemeClr val="tx1"/>
                  </a:solidFill>
                </a:rPr>
                <a:t> for schools and school teachers has been developed, initiated by Turkish physicists based at CERN through non-Turkish institutes, even without central support from funding agencies. The Committee stresses the importance of these activities to ensure the future of the country in the field of science and technology.</a:t>
              </a:r>
            </a:p>
            <a:p>
              <a:pPr marL="473067" lvl="1" indent="-285750">
                <a:buFont typeface="Arial"/>
                <a:buChar char="•"/>
              </a:pPr>
              <a:r>
                <a:rPr lang="en-US" sz="1500" dirty="0">
                  <a:solidFill>
                    <a:schemeClr val="tx1"/>
                  </a:solidFill>
                </a:rPr>
                <a:t>In conclusion, the Committee strongly recommends closer interactions between the Turkish funding agencies and the particle physics research community to </a:t>
              </a:r>
              <a:r>
                <a:rPr lang="en-US" sz="1500" dirty="0" err="1">
                  <a:solidFill>
                    <a:schemeClr val="tx1"/>
                  </a:solidFill>
                </a:rPr>
                <a:t>optimise</a:t>
              </a:r>
              <a:r>
                <a:rPr lang="en-US" sz="1500" dirty="0">
                  <a:solidFill>
                    <a:schemeClr val="tx1"/>
                  </a:solidFill>
                </a:rPr>
                <a:t> the scientific and technological return of Turkey’s Associate Member State status at CERN</a:t>
              </a:r>
              <a:r>
                <a:rPr lang="en-US" sz="1500" dirty="0" smtClean="0">
                  <a:solidFill>
                    <a:schemeClr val="tx1"/>
                  </a:solidFill>
                </a:rPr>
                <a:t>.</a:t>
              </a:r>
              <a:endParaRPr lang="en-US" sz="1500" dirty="0">
                <a:solidFill>
                  <a:schemeClr val="tx1"/>
                </a:solidFill>
              </a:endParaRPr>
            </a:p>
          </p:txBody>
        </p:sp>
      </p:grpSp>
      <p:pic>
        <p:nvPicPr>
          <p:cNvPr id="11" name="Picture 10"/>
          <p:cNvPicPr>
            <a:picLocks noChangeAspect="1"/>
          </p:cNvPicPr>
          <p:nvPr/>
        </p:nvPicPr>
        <p:blipFill>
          <a:blip r:embed="rId4"/>
          <a:stretch>
            <a:fillRect/>
          </a:stretch>
        </p:blipFill>
        <p:spPr>
          <a:xfrm>
            <a:off x="0" y="3"/>
            <a:ext cx="7287277" cy="750751"/>
          </a:xfrm>
          <a:prstGeom prst="rect">
            <a:avLst/>
          </a:prstGeom>
        </p:spPr>
      </p:pic>
    </p:spTree>
    <p:extLst>
      <p:ext uri="{BB962C8B-B14F-4D97-AF65-F5344CB8AC3E}">
        <p14:creationId xmlns:p14="http://schemas.microsoft.com/office/powerpoint/2010/main" val="12014266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3263</TotalTime>
  <Words>3733</Words>
  <Application>Microsoft Macintosh PowerPoint</Application>
  <PresentationFormat>Custom</PresentationFormat>
  <Paragraphs>622</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xxxx yyyy</cp:lastModifiedBy>
  <cp:revision>245</cp:revision>
  <dcterms:created xsi:type="dcterms:W3CDTF">2018-02-07T16:20:53Z</dcterms:created>
  <dcterms:modified xsi:type="dcterms:W3CDTF">2018-09-27T23:00:09Z</dcterms:modified>
</cp:coreProperties>
</file>