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74" r:id="rId4"/>
    <p:sldId id="276" r:id="rId5"/>
    <p:sldId id="279" r:id="rId6"/>
    <p:sldId id="257" r:id="rId7"/>
    <p:sldId id="269" r:id="rId8"/>
    <p:sldId id="258" r:id="rId9"/>
    <p:sldId id="259" r:id="rId10"/>
    <p:sldId id="278" r:id="rId11"/>
    <p:sldId id="260" r:id="rId12"/>
    <p:sldId id="277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70" r:id="rId21"/>
    <p:sldId id="271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3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dhondt:Downloads:gb.xpd.rsdv.gd.zs_Indicator_en_excel_v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Data!$B$3:$N$3</c:f>
              <c:strCach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strCache>
            </c:strRef>
          </c:cat>
          <c:val>
            <c:numRef>
              <c:f>Data!$B$4:$N$4</c:f>
              <c:numCache>
                <c:formatCode>General</c:formatCode>
                <c:ptCount val="13"/>
                <c:pt idx="0">
                  <c:v>1.96558</c:v>
                </c:pt>
                <c:pt idx="1">
                  <c:v>2.06825</c:v>
                </c:pt>
                <c:pt idx="2">
                  <c:v>1.93609</c:v>
                </c:pt>
                <c:pt idx="3">
                  <c:v>1.87482</c:v>
                </c:pt>
                <c:pt idx="4">
                  <c:v>1.85508</c:v>
                </c:pt>
                <c:pt idx="5">
                  <c:v>1.82957</c:v>
                </c:pt>
                <c:pt idx="6">
                  <c:v>1.85884</c:v>
                </c:pt>
                <c:pt idx="7">
                  <c:v>1.89299</c:v>
                </c:pt>
                <c:pt idx="8">
                  <c:v>1.96686</c:v>
                </c:pt>
                <c:pt idx="9">
                  <c:v>2.02668</c:v>
                </c:pt>
                <c:pt idx="10">
                  <c:v>2.10478</c:v>
                </c:pt>
                <c:pt idx="11">
                  <c:v>2.21281</c:v>
                </c:pt>
                <c:pt idx="12">
                  <c:v>2.23621</c:v>
                </c:pt>
              </c:numCache>
            </c:numRef>
          </c:val>
          <c:smooth val="0"/>
        </c:ser>
        <c:ser>
          <c:idx val="1"/>
          <c:order val="1"/>
          <c:marker>
            <c:symbol val="none"/>
          </c:marker>
          <c:cat>
            <c:strRef>
              <c:f>Data!$B$3:$N$3</c:f>
              <c:strCach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strCache>
            </c:strRef>
          </c:cat>
          <c:val>
            <c:numRef>
              <c:f>Data!$B$5:$N$5</c:f>
              <c:numCache>
                <c:formatCode>General</c:formatCode>
                <c:ptCount val="13"/>
                <c:pt idx="0">
                  <c:v>1.802756943467743</c:v>
                </c:pt>
                <c:pt idx="1">
                  <c:v>1.862662146330035</c:v>
                </c:pt>
                <c:pt idx="2">
                  <c:v>1.832892839292221</c:v>
                </c:pt>
                <c:pt idx="3">
                  <c:v>1.858868831078715</c:v>
                </c:pt>
                <c:pt idx="4">
                  <c:v>1.822443219118315</c:v>
                </c:pt>
                <c:pt idx="5">
                  <c:v>1.815078836450176</c:v>
                </c:pt>
                <c:pt idx="6">
                  <c:v>1.837581736589526</c:v>
                </c:pt>
                <c:pt idx="7">
                  <c:v>1.839846503243536</c:v>
                </c:pt>
                <c:pt idx="8">
                  <c:v>1.935090169114478</c:v>
                </c:pt>
                <c:pt idx="9">
                  <c:v>2.035540520797931</c:v>
                </c:pt>
                <c:pt idx="10">
                  <c:v>2.026189762244802</c:v>
                </c:pt>
                <c:pt idx="11">
                  <c:v>2.040910265904132</c:v>
                </c:pt>
                <c:pt idx="12">
                  <c:v>2.058625766450298</c:v>
                </c:pt>
              </c:numCache>
            </c:numRef>
          </c:val>
          <c:smooth val="0"/>
        </c:ser>
        <c:ser>
          <c:idx val="2"/>
          <c:order val="2"/>
          <c:marker>
            <c:symbol val="none"/>
          </c:marker>
          <c:cat>
            <c:strRef>
              <c:f>Data!$B$3:$N$3</c:f>
              <c:strCache>
                <c:ptCount val="13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</c:strCache>
            </c:strRef>
          </c:cat>
          <c:val>
            <c:numRef>
              <c:f>Data!$B$6:$N$6</c:f>
              <c:numCache>
                <c:formatCode>General</c:formatCode>
                <c:ptCount val="13"/>
                <c:pt idx="0">
                  <c:v>2.098031117737524</c:v>
                </c:pt>
                <c:pt idx="1">
                  <c:v>2.120637044090736</c:v>
                </c:pt>
                <c:pt idx="2">
                  <c:v>2.08543969994945</c:v>
                </c:pt>
                <c:pt idx="3">
                  <c:v>2.075321583239434</c:v>
                </c:pt>
                <c:pt idx="4">
                  <c:v>2.028171612943392</c:v>
                </c:pt>
                <c:pt idx="5">
                  <c:v>2.018493598585219</c:v>
                </c:pt>
                <c:pt idx="6">
                  <c:v>2.027643505957341</c:v>
                </c:pt>
                <c:pt idx="7">
                  <c:v>1.998187332504716</c:v>
                </c:pt>
                <c:pt idx="8">
                  <c:v>2.069533053181446</c:v>
                </c:pt>
                <c:pt idx="9">
                  <c:v>2.123549716058854</c:v>
                </c:pt>
                <c:pt idx="10">
                  <c:v>2.115516200873714</c:v>
                </c:pt>
                <c:pt idx="11">
                  <c:v>2.130324614416259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11802664"/>
        <c:axId val="-2061345576"/>
      </c:lineChart>
      <c:catAx>
        <c:axId val="-20118026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-2061345576"/>
        <c:crosses val="autoZero"/>
        <c:auto val="1"/>
        <c:lblAlgn val="ctr"/>
        <c:lblOffset val="100"/>
        <c:noMultiLvlLbl val="0"/>
      </c:catAx>
      <c:valAx>
        <c:axId val="-2061345576"/>
        <c:scaling>
          <c:orientation val="minMax"/>
          <c:max val="2.5"/>
          <c:min val="1.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11802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38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9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5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5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15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37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95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3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57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33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0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3B585-9EED-7D46-AC78-9FC604FC2D0C}" type="datetimeFigureOut">
              <a:rPr lang="en-US" smtClean="0"/>
              <a:t>22/07/14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E0E33-E07E-724D-80F5-796A3C605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1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jdhondt\Desktop\JDH\Talks\Macintosh%20HD:Users:jdhondt:Library:Containers:com.apple.mail:Data:Library:Mail%20Downloads:4CE1ED65-61B7-449E-91AD-A3A177B89875:CERN%2021%20mei%202014.docx!OLE_LINK1" TargetMode="External"/><Relationship Id="rId4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gent.be" TargetMode="External"/><Relationship Id="rId4" Type="http://schemas.openxmlformats.org/officeDocument/2006/relationships/hyperlink" Target="http://www.vub.ac.be" TargetMode="External"/><Relationship Id="rId5" Type="http://schemas.openxmlformats.org/officeDocument/2006/relationships/hyperlink" Target="http://www.ua.ac.be" TargetMode="External"/><Relationship Id="rId6" Type="http://schemas.openxmlformats.org/officeDocument/2006/relationships/hyperlink" Target="http://www.umons.ac.be" TargetMode="External"/><Relationship Id="rId7" Type="http://schemas.openxmlformats.org/officeDocument/2006/relationships/hyperlink" Target="http://www.uclouvain.be" TargetMode="External"/><Relationship Id="rId8" Type="http://schemas.openxmlformats.org/officeDocument/2006/relationships/hyperlink" Target="http://www.ulb.ac.be" TargetMode="External"/><Relationship Id="rId9" Type="http://schemas.openxmlformats.org/officeDocument/2006/relationships/hyperlink" Target="http://www.ulg.ac.be" TargetMode="External"/><Relationship Id="rId10" Type="http://schemas.openxmlformats.org/officeDocument/2006/relationships/hyperlink" Target="http://www.kuleuven.be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Mid-term report </a:t>
            </a:r>
            <a:r>
              <a:rPr lang="en-US" dirty="0" smtClean="0"/>
              <a:t>Belgium</a:t>
            </a:r>
            <a:br>
              <a:rPr lang="en-US" dirty="0" smtClean="0"/>
            </a:br>
            <a:r>
              <a:rPr lang="en-US" sz="2800" dirty="0" smtClean="0"/>
              <a:t>ECFA meeting at DESY, July 2014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Belgian ECFA members:</a:t>
            </a:r>
          </a:p>
          <a:p>
            <a:r>
              <a:rPr lang="en-US" dirty="0" smtClean="0"/>
              <a:t>Eduardo Cortina Gil </a:t>
            </a:r>
            <a:r>
              <a:rPr lang="en-US" dirty="0" smtClean="0"/>
              <a:t>(UC Louvain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 smtClean="0"/>
              <a:t>Jorgen </a:t>
            </a:r>
            <a:r>
              <a:rPr lang="en-US" dirty="0" err="1"/>
              <a:t>D’Hondt</a:t>
            </a:r>
            <a:r>
              <a:rPr lang="en-US" dirty="0"/>
              <a:t> (VU </a:t>
            </a:r>
            <a:r>
              <a:rPr lang="en-US" dirty="0" err="1"/>
              <a:t>Brussel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Nick Van </a:t>
            </a:r>
            <a:r>
              <a:rPr lang="en-US" dirty="0" err="1" smtClean="0"/>
              <a:t>Remortel</a:t>
            </a:r>
            <a:r>
              <a:rPr lang="en-US" dirty="0" smtClean="0"/>
              <a:t> (U </a:t>
            </a:r>
            <a:r>
              <a:rPr lang="en-US" dirty="0" err="1" smtClean="0"/>
              <a:t>Antwerpen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7859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Past/Present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99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Past contribution: DELPHI, H1, OPERA</a:t>
            </a:r>
          </a:p>
          <a:p>
            <a:r>
              <a:rPr lang="en-US" dirty="0" smtClean="0"/>
              <a:t>Present*: CMS, </a:t>
            </a:r>
            <a:r>
              <a:rPr lang="en-US" dirty="0" err="1" smtClean="0"/>
              <a:t>IceCube</a:t>
            </a:r>
            <a:r>
              <a:rPr lang="en-US" dirty="0" smtClean="0"/>
              <a:t>, ISOLDE, </a:t>
            </a:r>
            <a:r>
              <a:rPr lang="en-US" dirty="0" smtClean="0">
                <a:solidFill>
                  <a:srgbClr val="FF0000"/>
                </a:solidFill>
              </a:rPr>
              <a:t>GANIL/SPIRAL2</a:t>
            </a:r>
            <a:r>
              <a:rPr lang="en-US" dirty="0" smtClean="0"/>
              <a:t>, HIE-ISOLDE, PSI UCN, CALICE, RD57, Telescope Array, </a:t>
            </a:r>
            <a:r>
              <a:rPr lang="en-US" dirty="0" err="1" smtClean="0">
                <a:solidFill>
                  <a:srgbClr val="FF0000"/>
                </a:solidFill>
              </a:rPr>
              <a:t>SoLid</a:t>
            </a:r>
            <a:r>
              <a:rPr lang="en-US" dirty="0" smtClean="0"/>
              <a:t>, Planck, </a:t>
            </a:r>
            <a:r>
              <a:rPr lang="en-US" dirty="0" smtClean="0">
                <a:solidFill>
                  <a:srgbClr val="FF0000"/>
                </a:solidFill>
              </a:rPr>
              <a:t>ARA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NA62</a:t>
            </a:r>
            <a:r>
              <a:rPr lang="en-US" dirty="0" smtClean="0"/>
              <a:t>,…</a:t>
            </a:r>
          </a:p>
          <a:p>
            <a:r>
              <a:rPr lang="en-US" dirty="0" smtClean="0"/>
              <a:t>Key contributions in CMS: </a:t>
            </a:r>
          </a:p>
          <a:p>
            <a:pPr lvl="1"/>
            <a:r>
              <a:rPr lang="en-US" dirty="0" smtClean="0"/>
              <a:t>Detectors: Tracker, </a:t>
            </a:r>
            <a:r>
              <a:rPr lang="en-US" dirty="0" err="1" smtClean="0"/>
              <a:t>Muons</a:t>
            </a:r>
            <a:r>
              <a:rPr lang="en-US" dirty="0" smtClean="0"/>
              <a:t> (RPC and GEM), CASTOR</a:t>
            </a:r>
          </a:p>
          <a:p>
            <a:pPr lvl="1"/>
            <a:r>
              <a:rPr lang="en-US" dirty="0" smtClean="0"/>
              <a:t>Objects: Jets, b-tagging, tracking, tau’s, e/gamma, </a:t>
            </a:r>
            <a:r>
              <a:rPr lang="en-US" dirty="0" err="1" smtClean="0"/>
              <a:t>muons</a:t>
            </a:r>
            <a:endParaRPr lang="en-US" dirty="0" smtClean="0"/>
          </a:p>
          <a:p>
            <a:pPr lvl="1"/>
            <a:r>
              <a:rPr lang="en-US" dirty="0" smtClean="0"/>
              <a:t>Analyses: H-boson, SUSY, Top, Exotica, B2G, Forward, SM</a:t>
            </a:r>
          </a:p>
          <a:p>
            <a:pPr lvl="1"/>
            <a:r>
              <a:rPr lang="en-US" dirty="0" smtClean="0"/>
              <a:t>Two TIER-2’s</a:t>
            </a:r>
          </a:p>
          <a:p>
            <a:r>
              <a:rPr lang="en-US" dirty="0" smtClean="0"/>
              <a:t>The disappearance of spin-off activities is still a worry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800" dirty="0" smtClean="0"/>
              <a:t>* More diversity was stimulated during the RECFA visit of 2010.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095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Average</a:t>
            </a:r>
            <a:r>
              <a:rPr lang="en-US" dirty="0" smtClean="0"/>
              <a:t>:</a:t>
            </a:r>
          </a:p>
          <a:p>
            <a:r>
              <a:rPr lang="en-US" dirty="0" smtClean="0"/>
              <a:t>#PhD’s since 2010 </a:t>
            </a:r>
            <a:r>
              <a:rPr lang="en-US" sz="2400" dirty="0" smtClean="0"/>
              <a:t>(</a:t>
            </a:r>
            <a:r>
              <a:rPr lang="en-US" sz="2400" dirty="0" err="1" smtClean="0"/>
              <a:t>incl</a:t>
            </a:r>
            <a:r>
              <a:rPr lang="en-US" sz="2400" dirty="0" smtClean="0"/>
              <a:t> 2010) </a:t>
            </a:r>
            <a:r>
              <a:rPr lang="en-US" dirty="0" smtClean="0"/>
              <a:t>= 76 (i.e. 17/year)</a:t>
            </a:r>
          </a:p>
          <a:p>
            <a:r>
              <a:rPr lang="en-US" dirty="0" smtClean="0"/>
              <a:t>On average between 4 and 4,5 years to complete the PhD</a:t>
            </a:r>
          </a:p>
          <a:p>
            <a:r>
              <a:rPr lang="en-US" dirty="0" smtClean="0"/>
              <a:t>#post-doc-years since 2010 </a:t>
            </a:r>
            <a:r>
              <a:rPr lang="en-US" sz="2400" dirty="0" smtClean="0"/>
              <a:t>(</a:t>
            </a:r>
            <a:r>
              <a:rPr lang="en-US" sz="2400" dirty="0" err="1" smtClean="0"/>
              <a:t>incl</a:t>
            </a:r>
            <a:r>
              <a:rPr lang="en-US" sz="2400" dirty="0" smtClean="0"/>
              <a:t> 2010) </a:t>
            </a:r>
            <a:r>
              <a:rPr lang="en-US" dirty="0" smtClean="0"/>
              <a:t>= 306 (i.e. 68/year)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u="sng" dirty="0" smtClean="0"/>
              <a:t>Snapshot January 1</a:t>
            </a:r>
            <a:r>
              <a:rPr lang="en-US" u="sng" baseline="30000" dirty="0" smtClean="0"/>
              <a:t>st</a:t>
            </a:r>
            <a:r>
              <a:rPr lang="en-US" u="sng" dirty="0" smtClean="0"/>
              <a:t>, 2014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#engineers = 10</a:t>
            </a:r>
          </a:p>
          <a:p>
            <a:r>
              <a:rPr lang="en-US" dirty="0" smtClean="0"/>
              <a:t>#technicians = 12,5</a:t>
            </a:r>
          </a:p>
          <a:p>
            <a:r>
              <a:rPr lang="en-US" dirty="0" smtClean="0"/>
              <a:t>#logistics/administration = 9</a:t>
            </a:r>
          </a:p>
          <a:p>
            <a:r>
              <a:rPr lang="en-US" dirty="0" smtClean="0"/>
              <a:t>#IT persons = 7</a:t>
            </a:r>
          </a:p>
          <a:p>
            <a:r>
              <a:rPr lang="en-US" dirty="0" smtClean="0"/>
              <a:t>Still a decreasing trend since RECFA visit to Belgium in 2010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01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1173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 smtClean="0"/>
              <a:t>Snapshot January 1</a:t>
            </a:r>
            <a:r>
              <a:rPr lang="en-US" sz="2800" u="sng" baseline="30000" dirty="0" smtClean="0"/>
              <a:t>st</a:t>
            </a:r>
            <a:r>
              <a:rPr lang="en-US" sz="2800" u="sng" dirty="0" smtClean="0"/>
              <a:t>, 2014</a:t>
            </a:r>
            <a:r>
              <a:rPr lang="en-US" sz="2800" dirty="0" smtClean="0"/>
              <a:t>: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26883"/>
              </p:ext>
            </p:extLst>
          </p:nvPr>
        </p:nvGraphicFramePr>
        <p:xfrm>
          <a:off x="546100" y="1849117"/>
          <a:ext cx="8140701" cy="3974822"/>
        </p:xfrm>
        <a:graphic>
          <a:graphicData uri="http://schemas.openxmlformats.org/drawingml/2006/table">
            <a:tbl>
              <a:tblPr/>
              <a:tblGrid>
                <a:gridCol w="2291864"/>
                <a:gridCol w="1393453"/>
                <a:gridCol w="1686812"/>
                <a:gridCol w="1320114"/>
                <a:gridCol w="1448458"/>
              </a:tblGrid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#professor-level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 post-docs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#PhD students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accelerator based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NA62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CMS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15,6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38,9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ISOLDE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dosimetry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neutrino/astro-particle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IceCube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3,9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SoLid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ARA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VLT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Pheno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Theory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20,2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92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50,6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60450" y="5944367"/>
            <a:ext cx="7112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RECFA visit to Belgium 2010: 	108 FTE in theory and 105 FTE in experiment</a:t>
            </a:r>
          </a:p>
          <a:p>
            <a:r>
              <a:rPr lang="en-US" i="1" dirty="0" smtClean="0"/>
              <a:t>Mid-term report 2007: 		89 FTE in theory   and 87 FTE in experiment</a:t>
            </a:r>
          </a:p>
          <a:p>
            <a:r>
              <a:rPr lang="en-US" i="1" dirty="0" smtClean="0"/>
              <a:t>Situation in 1995: 			53 FTE in theory   and 74 FTE in experiment</a:t>
            </a:r>
            <a:endParaRPr lang="en-US" i="1" dirty="0"/>
          </a:p>
        </p:txBody>
      </p:sp>
      <p:sp>
        <p:nvSpPr>
          <p:cNvPr id="7" name="Oval 6"/>
          <p:cNvSpPr/>
          <p:nvPr/>
        </p:nvSpPr>
        <p:spPr>
          <a:xfrm>
            <a:off x="4508500" y="5520198"/>
            <a:ext cx="1185333" cy="43500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3926417" y="5737699"/>
            <a:ext cx="582083" cy="15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35671" y="5483127"/>
            <a:ext cx="224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Many younger people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resources – FWO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3784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Funding for fundamental research in Flanders</a:t>
            </a:r>
            <a:endParaRPr lang="en-US" sz="2400" dirty="0"/>
          </a:p>
          <a:p>
            <a:r>
              <a:rPr lang="en-US" sz="2400" dirty="0" smtClean="0"/>
              <a:t>PhD and post-docs mandates (competitive)</a:t>
            </a:r>
          </a:p>
          <a:p>
            <a:r>
              <a:rPr lang="en-US" sz="2400" dirty="0" smtClean="0"/>
              <a:t>No permanent research staff, but absorbed by universities as research professor mandates</a:t>
            </a:r>
            <a:endParaRPr lang="en-US" sz="2400" dirty="0" smtClean="0"/>
          </a:p>
          <a:p>
            <a:r>
              <a:rPr lang="en-US" sz="2400" dirty="0" smtClean="0"/>
              <a:t>Projects (very competitive)</a:t>
            </a:r>
          </a:p>
          <a:p>
            <a:r>
              <a:rPr lang="en-US" sz="2400" dirty="0" smtClean="0"/>
              <a:t>Big Science program (selective): CMS &amp; ISOLDE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913211"/>
              </p:ext>
            </p:extLst>
          </p:nvPr>
        </p:nvGraphicFramePr>
        <p:xfrm>
          <a:off x="492125" y="4027488"/>
          <a:ext cx="7877175" cy="225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Document" r:id="rId3" imgW="6197600" imgH="1778000" progId="Word.Document.12">
                  <p:link updateAutomatic="1"/>
                </p:oleObj>
              </mc:Choice>
              <mc:Fallback>
                <p:oleObj name="Document" r:id="rId3" imgW="6197600" imgH="17780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125" y="4027488"/>
                        <a:ext cx="7877175" cy="225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2349500" y="5323417"/>
            <a:ext cx="1280583" cy="35983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5" idx="4"/>
          </p:cNvCxnSpPr>
          <p:nvPr/>
        </p:nvCxnSpPr>
        <p:spPr>
          <a:xfrm flipH="1">
            <a:off x="2667000" y="5683250"/>
            <a:ext cx="322792" cy="603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2125" y="6297090"/>
            <a:ext cx="771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ncluding ~4,9 M EUR competitive personal grants (ERC-like) to setup new teams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52267" y="1048306"/>
            <a:ext cx="137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Flemish part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resources – FNRS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4838"/>
            <a:ext cx="3850192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IISN (</a:t>
            </a:r>
            <a:r>
              <a:rPr lang="en-US" sz="2000" i="1" dirty="0" err="1" smtClean="0"/>
              <a:t>Institut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Interuniversitaire</a:t>
            </a:r>
            <a:r>
              <a:rPr lang="en-US" sz="2000" i="1" dirty="0" smtClean="0"/>
              <a:t> des Sciences </a:t>
            </a:r>
            <a:r>
              <a:rPr lang="en-US" sz="2000" i="1" dirty="0" err="1" smtClean="0"/>
              <a:t>Nucleaires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Important budget cuts last years (success rate for project application is reduced from ~45% to ~23%)</a:t>
            </a:r>
          </a:p>
          <a:p>
            <a:r>
              <a:rPr lang="en-US" sz="2000" dirty="0" smtClean="0"/>
              <a:t>The creation of a Big Science program for sustainable research at large infrastructures becomes very relevant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392" y="1569165"/>
            <a:ext cx="4651597" cy="274706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900136" y="2955620"/>
            <a:ext cx="943822" cy="256319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8061" y="4121366"/>
            <a:ext cx="3557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</a:t>
            </a:r>
            <a:r>
              <a:rPr lang="en-US" sz="1200" dirty="0" err="1" smtClean="0"/>
              <a:t>conseil</a:t>
            </a:r>
            <a:r>
              <a:rPr lang="en-US" sz="1200" dirty="0" smtClean="0"/>
              <a:t> </a:t>
            </a:r>
            <a:r>
              <a:rPr lang="en-US" sz="1200" dirty="0" err="1" smtClean="0"/>
              <a:t>d’administration</a:t>
            </a:r>
            <a:r>
              <a:rPr lang="en-US" sz="1200" dirty="0" smtClean="0"/>
              <a:t> FNRS du 21 </a:t>
            </a:r>
            <a:r>
              <a:rPr lang="en-US" sz="1200" dirty="0" err="1" smtClean="0"/>
              <a:t>mai</a:t>
            </a:r>
            <a:r>
              <a:rPr lang="en-US" sz="1200" dirty="0" smtClean="0"/>
              <a:t> 2012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152267" y="1048306"/>
            <a:ext cx="128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French part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97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resources – others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University funding is competitive and selective, but we tend to be successful </a:t>
            </a:r>
            <a:r>
              <a:rPr lang="en-US" dirty="0" smtClean="0"/>
              <a:t>to obtain some (personal, scholarships, research professor mandates, project grants, concerted projects)</a:t>
            </a:r>
          </a:p>
          <a:p>
            <a:r>
              <a:rPr lang="en-US" dirty="0" smtClean="0"/>
              <a:t>EU COST, ERC, fellowships</a:t>
            </a:r>
          </a:p>
          <a:p>
            <a:r>
              <a:rPr lang="en-US" dirty="0" smtClean="0"/>
              <a:t>Hercules fund (Flanders) for local equipment</a:t>
            </a:r>
            <a:endParaRPr lang="en-US" dirty="0" smtClean="0"/>
          </a:p>
          <a:p>
            <a:r>
              <a:rPr lang="en-US" dirty="0" smtClean="0"/>
              <a:t>International Solvay Institutes (for theory)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9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Financial resources – IUAP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Funded by the federal government</a:t>
            </a:r>
          </a:p>
          <a:p>
            <a:r>
              <a:rPr lang="en-US" dirty="0" smtClean="0"/>
              <a:t>IUAP on Fundamental Interactions: a nation wide HEP collaboration between experiment and theory</a:t>
            </a:r>
          </a:p>
          <a:p>
            <a:pPr lvl="1"/>
            <a:r>
              <a:rPr lang="en-US" dirty="0" smtClean="0"/>
              <a:t>5,8 M EUR budget for 2007-2011 mainly to hire post-docs and PhD students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as successfully extended for 2013-2017 (5,1 M EUR)</a:t>
            </a:r>
          </a:p>
          <a:p>
            <a:r>
              <a:rPr lang="en-US" dirty="0" smtClean="0"/>
              <a:t>IUAP on BRIX (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Belgian Research Initiative on </a:t>
            </a:r>
            <a:r>
              <a:rPr lang="en-US" dirty="0" err="1"/>
              <a:t>eXotic</a:t>
            </a:r>
            <a:r>
              <a:rPr lang="en-US" dirty="0"/>
              <a:t> nuclei for atomic, nuclear and astrophysics studies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2,6 M EUR budget (2007-2011) </a:t>
            </a:r>
            <a:r>
              <a:rPr lang="en-US" dirty="0"/>
              <a:t>and </a:t>
            </a:r>
            <a:r>
              <a:rPr lang="en-US" dirty="0" smtClean="0"/>
              <a:t>3,1 M EUR (2012-2017)</a:t>
            </a:r>
            <a:endParaRPr lang="en-US" dirty="0" smtClean="0"/>
          </a:p>
          <a:p>
            <a:r>
              <a:rPr lang="en-US" dirty="0" smtClean="0"/>
              <a:t>Beyond 2017 this responsibility will be in the hands of the regional governments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82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 smtClean="0"/>
              <a:t>Some recent key positions in the field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Vice-president </a:t>
            </a:r>
            <a:r>
              <a:rPr lang="en-US" dirty="0" smtClean="0"/>
              <a:t>of “CERN Council”</a:t>
            </a:r>
          </a:p>
          <a:p>
            <a:r>
              <a:rPr lang="en-US" dirty="0" smtClean="0"/>
              <a:t>Deputy spokesperson of CMS</a:t>
            </a:r>
            <a:endParaRPr lang="en-US" dirty="0"/>
          </a:p>
          <a:p>
            <a:r>
              <a:rPr lang="en-US" dirty="0"/>
              <a:t>Chairperson </a:t>
            </a:r>
            <a:r>
              <a:rPr lang="en-US" dirty="0" smtClean="0"/>
              <a:t>of “CMS </a:t>
            </a:r>
            <a:r>
              <a:rPr lang="en-US" dirty="0"/>
              <a:t>Collaboration </a:t>
            </a:r>
            <a:r>
              <a:rPr lang="en-US" dirty="0" smtClean="0"/>
              <a:t>Board”</a:t>
            </a:r>
          </a:p>
          <a:p>
            <a:r>
              <a:rPr lang="en-US" dirty="0" smtClean="0"/>
              <a:t>Chairperson </a:t>
            </a:r>
            <a:r>
              <a:rPr lang="en-US" dirty="0" smtClean="0"/>
              <a:t>of “CERN HIE </a:t>
            </a:r>
            <a:r>
              <a:rPr lang="en-US" dirty="0" err="1" smtClean="0"/>
              <a:t>Isolde</a:t>
            </a:r>
            <a:r>
              <a:rPr lang="en-US" dirty="0" smtClean="0"/>
              <a:t> Steering Committee”</a:t>
            </a:r>
          </a:p>
          <a:p>
            <a:r>
              <a:rPr lang="en-US" dirty="0" smtClean="0"/>
              <a:t>One member of CERN’s SPC</a:t>
            </a:r>
          </a:p>
          <a:p>
            <a:r>
              <a:rPr lang="en-US" dirty="0" smtClean="0"/>
              <a:t>MINIBALL Collaboration spokesperson</a:t>
            </a:r>
          </a:p>
          <a:p>
            <a:r>
              <a:rPr lang="en-US" dirty="0" smtClean="0"/>
              <a:t>Spokesperson of Crystal Clear Collaboration</a:t>
            </a:r>
            <a:endParaRPr lang="en-US" dirty="0" smtClean="0"/>
          </a:p>
          <a:p>
            <a:r>
              <a:rPr lang="en-US" dirty="0" smtClean="0"/>
              <a:t>Several conveners of Physics groups in CMS and </a:t>
            </a:r>
            <a:r>
              <a:rPr lang="en-US" dirty="0" err="1" smtClean="0"/>
              <a:t>IceCube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4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Nobel </a:t>
            </a:r>
            <a:r>
              <a:rPr lang="en-US" dirty="0" smtClean="0"/>
              <a:t>Prize – Francois </a:t>
            </a:r>
            <a:r>
              <a:rPr lang="en-US" dirty="0" err="1" smtClean="0"/>
              <a:t>Englert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45" y="1164163"/>
            <a:ext cx="8094216" cy="540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46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6758" cy="4525963"/>
          </a:xfrm>
        </p:spPr>
        <p:txBody>
          <a:bodyPr>
            <a:normAutofit fontScale="92500"/>
          </a:bodyPr>
          <a:lstStyle/>
          <a:p>
            <a:r>
              <a:rPr lang="en-US" u="sng" dirty="0" smtClean="0"/>
              <a:t>Per million inhabitants</a:t>
            </a:r>
            <a:r>
              <a:rPr lang="en-US" dirty="0" smtClean="0"/>
              <a:t> in Belgium (11M) we have:</a:t>
            </a:r>
          </a:p>
          <a:p>
            <a:pPr marL="901700" lvl="1" indent="-3619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10,9 PhD students in ECFA-like physics</a:t>
            </a:r>
          </a:p>
          <a:p>
            <a:pPr marL="901700" lvl="1" indent="-3619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9,3 post-docs in ECFA-like physics</a:t>
            </a:r>
          </a:p>
          <a:p>
            <a:pPr marL="901700" lvl="1" indent="-3619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4,5 professors in ECFA-like physics</a:t>
            </a:r>
          </a:p>
          <a:p>
            <a:pPr marL="901700" lvl="1" indent="-3619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/>
              <a:t>0,1 alive Nobel Prize winners in High-Energy Physics</a:t>
            </a:r>
          </a:p>
          <a:p>
            <a:r>
              <a:rPr lang="en-US" dirty="0" smtClean="0"/>
              <a:t>In order to follow the European Strategy for Particle Physics, it is important to create and secure funding for Big Science programs in both the Flemish and French region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462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2700"/>
            <a:ext cx="91805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557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Extra’s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Diagrams of education system (ref. OECD)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07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L_1997_E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5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L_1997_E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59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Belgium (</a:t>
            </a:r>
            <a:r>
              <a:rPr lang="en-US" dirty="0" err="1" smtClean="0"/>
              <a:t>www.belgium.be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11,1 million inhabitants (anno 2013)</a:t>
            </a:r>
          </a:p>
          <a:p>
            <a:r>
              <a:rPr lang="en-US" dirty="0" smtClean="0"/>
              <a:t>30528 km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sz="2000" dirty="0" smtClean="0"/>
              <a:t>(maximum distance between two points 280 km)</a:t>
            </a:r>
          </a:p>
          <a:p>
            <a:r>
              <a:rPr lang="en-US" dirty="0" smtClean="0"/>
              <a:t>Languages: Dutch, French, German</a:t>
            </a:r>
          </a:p>
          <a:p>
            <a:r>
              <a:rPr lang="en-US" dirty="0" smtClean="0"/>
              <a:t>GDP: 314 billions of EUR &amp; 6.5% to education</a:t>
            </a:r>
          </a:p>
          <a:p>
            <a:r>
              <a:rPr lang="en-US" dirty="0"/>
              <a:t>6 governments, 589 municipalities</a:t>
            </a:r>
          </a:p>
          <a:p>
            <a:r>
              <a:rPr lang="en-US" dirty="0" smtClean="0"/>
              <a:t>Highest point: 694m</a:t>
            </a:r>
          </a:p>
          <a:p>
            <a:r>
              <a:rPr lang="en-US" dirty="0" smtClean="0"/>
              <a:t>One football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98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GDP Annual Growth Rate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9733"/>
            <a:ext cx="90170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98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dirty="0" smtClean="0"/>
              <a:t>Science &amp; Development fraction of GDP</a:t>
            </a:r>
            <a:endParaRPr lang="en-US" sz="39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915482"/>
              </p:ext>
            </p:extLst>
          </p:nvPr>
        </p:nvGraphicFramePr>
        <p:xfrm>
          <a:off x="1047750" y="1746508"/>
          <a:ext cx="7048500" cy="420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49093" y="2540111"/>
            <a:ext cx="964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Belgium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5423" y="2999837"/>
            <a:ext cx="78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World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3863" y="3499715"/>
            <a:ext cx="44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9625" y="1566778"/>
            <a:ext cx="194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Percentage of GDP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77769" y="6465155"/>
            <a:ext cx="203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World Bank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20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Governments in Belgium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Federal state with regions (Flanders, Wallonia, Brussels-capital) and communities (Flemish, French, German speaking)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817" y="2624663"/>
            <a:ext cx="4798064" cy="392641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624663"/>
            <a:ext cx="3596217" cy="36539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Regions deal with infrastructure</a:t>
            </a:r>
          </a:p>
          <a:p>
            <a:r>
              <a:rPr lang="en-US" sz="2400" dirty="0" smtClean="0"/>
              <a:t>Communities with matters related to people and culture (incl. teaching and research)</a:t>
            </a:r>
          </a:p>
          <a:p>
            <a:r>
              <a:rPr lang="en-US" sz="2400" dirty="0" smtClean="0"/>
              <a:t>Tendency: more responsibilities from the Federal government towards the regions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878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Annual registration at universities 500-850 EUR</a:t>
            </a:r>
          </a:p>
          <a:p>
            <a:r>
              <a:rPr lang="en-US" sz="2800" dirty="0" smtClean="0"/>
              <a:t>3 years for Bachelor degree, 1 or 2 years for Master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458" y="2963332"/>
            <a:ext cx="4382541" cy="356446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624663"/>
            <a:ext cx="3596217" cy="3653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Overall ~2</a:t>
            </a:r>
            <a:r>
              <a:rPr lang="en-US" sz="2800" dirty="0"/>
              <a:t>% </a:t>
            </a:r>
            <a:r>
              <a:rPr lang="en-US" sz="2800" dirty="0" smtClean="0"/>
              <a:t>increase in students </a:t>
            </a:r>
            <a:r>
              <a:rPr lang="en-US" sz="2800" dirty="0"/>
              <a:t>every </a:t>
            </a:r>
            <a:r>
              <a:rPr lang="en-US" sz="2800" dirty="0" smtClean="0"/>
              <a:t>year</a:t>
            </a:r>
            <a:endParaRPr lang="en-US" sz="2800" dirty="0"/>
          </a:p>
          <a:p>
            <a:r>
              <a:rPr lang="en-US" sz="2800" dirty="0" smtClean="0"/>
              <a:t>Strong increase in number of PhD students due to financing system with budget allocation relative to number of graduating PhD’s</a:t>
            </a:r>
          </a:p>
        </p:txBody>
      </p:sp>
    </p:spTree>
    <p:extLst>
      <p:ext uri="{BB962C8B-B14F-4D97-AF65-F5344CB8AC3E}">
        <p14:creationId xmlns:p14="http://schemas.microsoft.com/office/powerpoint/2010/main" val="266390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Universities for ECFA</a:t>
            </a:r>
            <a:endParaRPr lang="en-US" dirty="0"/>
          </a:p>
        </p:txBody>
      </p:sp>
      <p:grpSp>
        <p:nvGrpSpPr>
          <p:cNvPr id="30" name="Group 5"/>
          <p:cNvGrpSpPr>
            <a:grpSpLocks/>
          </p:cNvGrpSpPr>
          <p:nvPr/>
        </p:nvGrpSpPr>
        <p:grpSpPr bwMode="auto">
          <a:xfrm>
            <a:off x="3810001" y="2561167"/>
            <a:ext cx="5334000" cy="4296833"/>
            <a:chOff x="192" y="48"/>
            <a:chExt cx="5184" cy="4119"/>
          </a:xfrm>
        </p:grpSpPr>
        <p:pic>
          <p:nvPicPr>
            <p:cNvPr id="31" name="Picture 6" descr="map-belg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8"/>
              <a:ext cx="5184" cy="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7"/>
            <p:cNvSpPr>
              <a:spLocks noChangeArrowheads="1"/>
            </p:cNvSpPr>
            <p:nvPr/>
          </p:nvSpPr>
          <p:spPr bwMode="auto">
            <a:xfrm>
              <a:off x="576" y="2160"/>
              <a:ext cx="1104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457200" y="155786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 total 14 universities (of which 7 appear on a top-200 list): from them 8 relevant for ECFA physics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600" dirty="0" smtClean="0">
                <a:hlinkClick r:id="rId3"/>
              </a:rPr>
              <a:t>Universiteit Gent</a:t>
            </a:r>
            <a:endParaRPr lang="en-US" sz="2600" dirty="0" smtClean="0"/>
          </a:p>
          <a:p>
            <a:r>
              <a:rPr lang="en-US" sz="2600" dirty="0" smtClean="0">
                <a:hlinkClick r:id="rId4"/>
              </a:rPr>
              <a:t>Vrije </a:t>
            </a:r>
            <a:r>
              <a:rPr lang="en-US" sz="2600" dirty="0" err="1" smtClean="0">
                <a:hlinkClick r:id="rId4"/>
              </a:rPr>
              <a:t>Universiteit</a:t>
            </a:r>
            <a:r>
              <a:rPr lang="en-US" sz="2600" dirty="0" smtClean="0">
                <a:hlinkClick r:id="rId4"/>
              </a:rPr>
              <a:t> </a:t>
            </a:r>
            <a:r>
              <a:rPr lang="en-US" sz="2600" dirty="0" err="1" smtClean="0">
                <a:hlinkClick r:id="rId4"/>
              </a:rPr>
              <a:t>Brussel</a:t>
            </a:r>
            <a:endParaRPr lang="en-US" sz="2600" dirty="0" smtClean="0"/>
          </a:p>
          <a:p>
            <a:r>
              <a:rPr lang="en-US" sz="2600" dirty="0" smtClean="0">
                <a:hlinkClick r:id="rId5"/>
              </a:rPr>
              <a:t>Universiteit </a:t>
            </a:r>
            <a:r>
              <a:rPr lang="en-US" sz="2600" dirty="0" err="1" smtClean="0">
                <a:hlinkClick r:id="rId5"/>
              </a:rPr>
              <a:t>Antwerpen</a:t>
            </a:r>
            <a:endParaRPr lang="en-US" sz="2600" dirty="0" smtClean="0"/>
          </a:p>
          <a:p>
            <a:r>
              <a:rPr lang="en-US" sz="2600" dirty="0">
                <a:hlinkClick r:id="rId6"/>
              </a:rPr>
              <a:t>Universite de Mons</a:t>
            </a:r>
            <a:endParaRPr lang="en-US" sz="2600" dirty="0"/>
          </a:p>
          <a:p>
            <a:r>
              <a:rPr lang="en-US" sz="2600" dirty="0" smtClean="0">
                <a:hlinkClick r:id="rId7"/>
              </a:rPr>
              <a:t>Universite </a:t>
            </a:r>
            <a:r>
              <a:rPr lang="en-US" sz="2600" dirty="0" err="1" smtClean="0">
                <a:hlinkClick r:id="rId7"/>
              </a:rPr>
              <a:t>Catholique</a:t>
            </a:r>
            <a:r>
              <a:rPr lang="en-US" sz="2600" dirty="0" smtClean="0">
                <a:hlinkClick r:id="rId7"/>
              </a:rPr>
              <a:t> de Louvain</a:t>
            </a:r>
            <a:endParaRPr lang="en-US" sz="2600" dirty="0" smtClean="0"/>
          </a:p>
          <a:p>
            <a:r>
              <a:rPr lang="en-US" sz="2600" dirty="0" smtClean="0">
                <a:hlinkClick r:id="rId8"/>
              </a:rPr>
              <a:t>Universite </a:t>
            </a:r>
            <a:r>
              <a:rPr lang="en-US" sz="2600" dirty="0" err="1" smtClean="0">
                <a:hlinkClick r:id="rId8"/>
              </a:rPr>
              <a:t>Libre</a:t>
            </a:r>
            <a:r>
              <a:rPr lang="en-US" sz="2600" dirty="0" smtClean="0">
                <a:hlinkClick r:id="rId8"/>
              </a:rPr>
              <a:t> de </a:t>
            </a:r>
            <a:r>
              <a:rPr lang="en-US" sz="2600" dirty="0" err="1" smtClean="0">
                <a:hlinkClick r:id="rId8"/>
              </a:rPr>
              <a:t>Bruxelles</a:t>
            </a:r>
            <a:endParaRPr lang="en-US" sz="2600" dirty="0" smtClean="0"/>
          </a:p>
          <a:p>
            <a:r>
              <a:rPr lang="en-US" sz="2600" dirty="0">
                <a:hlinkClick r:id="rId9"/>
              </a:rPr>
              <a:t>Universite de Liege</a:t>
            </a:r>
            <a:endParaRPr lang="en-US" sz="2600" dirty="0"/>
          </a:p>
          <a:p>
            <a:r>
              <a:rPr lang="en-US" sz="2600" dirty="0" smtClean="0">
                <a:hlinkClick r:id="rId10"/>
              </a:rPr>
              <a:t>Katholieke </a:t>
            </a:r>
            <a:r>
              <a:rPr lang="en-US" sz="2600" dirty="0" err="1">
                <a:hlinkClick r:id="rId10"/>
              </a:rPr>
              <a:t>Universiteit</a:t>
            </a:r>
            <a:r>
              <a:rPr lang="en-US" sz="2600" dirty="0">
                <a:hlinkClick r:id="rId10"/>
              </a:rPr>
              <a:t> </a:t>
            </a:r>
            <a:r>
              <a:rPr lang="en-US" sz="2600" dirty="0" smtClean="0">
                <a:hlinkClick r:id="rId10"/>
              </a:rPr>
              <a:t>Leuven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456498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groups for ECFA</a:t>
            </a:r>
            <a:endParaRPr lang="en-US" dirty="0"/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-11113" y="0"/>
            <a:ext cx="9155113" cy="6858000"/>
            <a:chOff x="192" y="48"/>
            <a:chExt cx="5184" cy="4119"/>
          </a:xfrm>
        </p:grpSpPr>
        <p:pic>
          <p:nvPicPr>
            <p:cNvPr id="8" name="Picture 6" descr="map-belg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8"/>
              <a:ext cx="5184" cy="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76" y="2160"/>
              <a:ext cx="1104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821238" y="1957388"/>
            <a:ext cx="2159000" cy="304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K.U.Leuven </a:t>
            </a:r>
            <a:r>
              <a:rPr lang="en-US" sz="1400" b="1">
                <a:solidFill>
                  <a:schemeClr val="accent2"/>
                </a:solidFill>
              </a:rPr>
              <a:t>T+ISOLDE</a:t>
            </a:r>
            <a:endParaRPr lang="en-GB" sz="1400" b="1">
              <a:solidFill>
                <a:schemeClr val="accent2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870200" y="1911350"/>
            <a:ext cx="1865313" cy="304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V.U.Brussel </a:t>
            </a:r>
            <a:r>
              <a:rPr lang="en-US" sz="1400" b="1">
                <a:solidFill>
                  <a:schemeClr val="accent2"/>
                </a:solidFill>
              </a:rPr>
              <a:t>T+E+A</a:t>
            </a:r>
            <a:endParaRPr lang="en-GB" sz="1400" b="1">
              <a:solidFill>
                <a:schemeClr val="accent2"/>
              </a:solidFill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44257" y="2392363"/>
            <a:ext cx="2033588" cy="304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U.L.Bruxelles </a:t>
            </a:r>
            <a:r>
              <a:rPr lang="en-US" sz="1400" b="1">
                <a:solidFill>
                  <a:schemeClr val="accent2"/>
                </a:solidFill>
              </a:rPr>
              <a:t>T+E+A</a:t>
            </a:r>
            <a:endParaRPr lang="en-GB" sz="1400" b="1">
              <a:solidFill>
                <a:srgbClr val="FF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786063" y="3054350"/>
            <a:ext cx="1287532" cy="30777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U.Mons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T</a:t>
            </a:r>
            <a:r>
              <a:rPr lang="en-US" sz="1400" b="1" dirty="0">
                <a:solidFill>
                  <a:schemeClr val="accent2"/>
                </a:solidFill>
              </a:rPr>
              <a:t>+E+A</a:t>
            </a:r>
            <a:endParaRPr lang="en-GB" sz="1400" b="1" dirty="0">
              <a:solidFill>
                <a:schemeClr val="accent2"/>
              </a:solidFill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3633788" y="615950"/>
            <a:ext cx="1494720" cy="30777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U.Antwerpen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T+</a:t>
            </a:r>
            <a:r>
              <a:rPr lang="en-US" sz="1400" b="1" dirty="0" smtClean="0">
                <a:solidFill>
                  <a:schemeClr val="accent2"/>
                </a:solidFill>
              </a:rPr>
              <a:t>E</a:t>
            </a:r>
            <a:endParaRPr lang="en-GB" sz="1400" b="1" dirty="0">
              <a:solidFill>
                <a:schemeClr val="accent2"/>
              </a:solidFill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362200" y="1149350"/>
            <a:ext cx="1223412" cy="30777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err="1">
                <a:solidFill>
                  <a:srgbClr val="FF0000"/>
                </a:solidFill>
              </a:rPr>
              <a:t>U.Gent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T+</a:t>
            </a:r>
            <a:r>
              <a:rPr lang="en-US" sz="1400" b="1" dirty="0" smtClean="0">
                <a:solidFill>
                  <a:schemeClr val="accent2"/>
                </a:solidFill>
              </a:rPr>
              <a:t>E+A</a:t>
            </a:r>
            <a:endParaRPr lang="en-GB" sz="1400" b="1" dirty="0">
              <a:solidFill>
                <a:schemeClr val="accent2"/>
              </a:solidFill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600825" y="2444750"/>
            <a:ext cx="1036638" cy="304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U.Liège </a:t>
            </a:r>
            <a:r>
              <a:rPr lang="en-US" sz="1400" b="1">
                <a:solidFill>
                  <a:schemeClr val="accent2"/>
                </a:solidFill>
              </a:rPr>
              <a:t>T</a:t>
            </a:r>
            <a:endParaRPr lang="en-GB" sz="1400" b="1">
              <a:solidFill>
                <a:srgbClr val="FF0000"/>
              </a:solidFill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735513" y="2819400"/>
            <a:ext cx="1612900" cy="304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U.C.Louvain </a:t>
            </a:r>
            <a:r>
              <a:rPr lang="en-US" sz="1400" b="1">
                <a:solidFill>
                  <a:schemeClr val="accent2"/>
                </a:solidFill>
              </a:rPr>
              <a:t>T+E</a:t>
            </a:r>
            <a:endParaRPr lang="en-GB" sz="1400" b="1">
              <a:solidFill>
                <a:schemeClr val="accent2"/>
              </a:solidFill>
            </a:endParaRPr>
          </a:p>
        </p:txBody>
      </p:sp>
      <p:sp>
        <p:nvSpPr>
          <p:cNvPr id="18" name="Oval 17"/>
          <p:cNvSpPr>
            <a:spLocks noChangeAspect="1" noChangeArrowheads="1"/>
          </p:cNvSpPr>
          <p:nvPr/>
        </p:nvSpPr>
        <p:spPr bwMode="auto">
          <a:xfrm>
            <a:off x="2786063" y="1447800"/>
            <a:ext cx="163512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8"/>
          <p:cNvSpPr>
            <a:spLocks noChangeAspect="1" noChangeArrowheads="1"/>
          </p:cNvSpPr>
          <p:nvPr/>
        </p:nvSpPr>
        <p:spPr bwMode="auto">
          <a:xfrm>
            <a:off x="4735513" y="2057400"/>
            <a:ext cx="165100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9"/>
          <p:cNvSpPr>
            <a:spLocks noChangeAspect="1" noChangeArrowheads="1"/>
          </p:cNvSpPr>
          <p:nvPr/>
        </p:nvSpPr>
        <p:spPr bwMode="auto">
          <a:xfrm>
            <a:off x="3973513" y="2209800"/>
            <a:ext cx="163512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0"/>
          <p:cNvSpPr>
            <a:spLocks noChangeAspect="1" noChangeArrowheads="1"/>
          </p:cNvSpPr>
          <p:nvPr/>
        </p:nvSpPr>
        <p:spPr bwMode="auto">
          <a:xfrm>
            <a:off x="3294063" y="3352800"/>
            <a:ext cx="165100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spect="1" noChangeArrowheads="1"/>
          </p:cNvSpPr>
          <p:nvPr/>
        </p:nvSpPr>
        <p:spPr bwMode="auto">
          <a:xfrm>
            <a:off x="6770688" y="2743200"/>
            <a:ext cx="163512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2"/>
          <p:cNvSpPr>
            <a:spLocks noChangeAspect="1" noChangeArrowheads="1"/>
          </p:cNvSpPr>
          <p:nvPr/>
        </p:nvSpPr>
        <p:spPr bwMode="auto">
          <a:xfrm>
            <a:off x="4227513" y="914400"/>
            <a:ext cx="163512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3"/>
          <p:cNvSpPr>
            <a:spLocks noChangeAspect="1" noChangeArrowheads="1"/>
          </p:cNvSpPr>
          <p:nvPr/>
        </p:nvSpPr>
        <p:spPr bwMode="auto">
          <a:xfrm>
            <a:off x="4821238" y="2632075"/>
            <a:ext cx="163512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7380288" y="92075"/>
            <a:ext cx="1778000" cy="91598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T</a:t>
            </a:r>
            <a:r>
              <a:rPr lang="en-US" sz="1600" b="1">
                <a:solidFill>
                  <a:schemeClr val="accent2"/>
                </a:solidFill>
              </a:rPr>
              <a:t>heory HEP</a:t>
            </a:r>
          </a:p>
          <a:p>
            <a:r>
              <a:rPr lang="en-US" b="1">
                <a:solidFill>
                  <a:schemeClr val="accent2"/>
                </a:solidFill>
              </a:rPr>
              <a:t>E</a:t>
            </a:r>
            <a:r>
              <a:rPr lang="en-US" sz="1600" b="1">
                <a:solidFill>
                  <a:schemeClr val="accent2"/>
                </a:solidFill>
              </a:rPr>
              <a:t>xperiment HEP</a:t>
            </a:r>
          </a:p>
          <a:p>
            <a:r>
              <a:rPr lang="en-US" b="1">
                <a:solidFill>
                  <a:schemeClr val="accent2"/>
                </a:solidFill>
              </a:rPr>
              <a:t>A</a:t>
            </a:r>
            <a:r>
              <a:rPr lang="en-US" sz="1600" b="1">
                <a:solidFill>
                  <a:schemeClr val="accent2"/>
                </a:solidFill>
              </a:rPr>
              <a:t>stroparticles</a:t>
            </a:r>
            <a:endParaRPr lang="en-GB" sz="1600" b="1">
              <a:solidFill>
                <a:schemeClr val="accent2"/>
              </a:solidFill>
            </a:endParaRP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977756" y="1844675"/>
            <a:ext cx="431800" cy="936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latin typeface="Castellar" charset="0"/>
            </a:endParaRP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897453" y="2103438"/>
            <a:ext cx="1846804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sz="2000" b="1" dirty="0" smtClean="0"/>
              <a:t>IIHE (</a:t>
            </a:r>
            <a:r>
              <a:rPr lang="fr-BE" sz="2000" b="1" dirty="0"/>
              <a:t>ULB-VUB)</a:t>
            </a:r>
            <a:endParaRPr lang="en-US" sz="2000" b="1" dirty="0"/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12713" y="5612871"/>
            <a:ext cx="56552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Research groups for ECFA</a:t>
            </a:r>
            <a:endParaRPr lang="en-US" dirty="0"/>
          </a:p>
        </p:txBody>
      </p:sp>
      <p:sp>
        <p:nvSpPr>
          <p:cNvPr id="31" name="Text Box 30"/>
          <p:cNvSpPr txBox="1">
            <a:spLocks noChangeArrowheads="1"/>
          </p:cNvSpPr>
          <p:nvPr/>
        </p:nvSpPr>
        <p:spPr bwMode="auto">
          <a:xfrm>
            <a:off x="5691719" y="3152745"/>
            <a:ext cx="656694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BE" sz="2000" b="1" dirty="0" smtClean="0"/>
              <a:t>CP3</a:t>
            </a:r>
            <a:endParaRPr lang="en-US" sz="2000" b="1" dirty="0"/>
          </a:p>
        </p:txBody>
      </p:sp>
      <p:sp>
        <p:nvSpPr>
          <p:cNvPr id="32" name="Rectangle 29"/>
          <p:cNvSpPr>
            <a:spLocks noChangeArrowheads="1"/>
          </p:cNvSpPr>
          <p:nvPr/>
        </p:nvSpPr>
        <p:spPr bwMode="auto">
          <a:xfrm>
            <a:off x="5685906" y="2819400"/>
            <a:ext cx="431800" cy="29157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latin typeface="Castellar" charset="0"/>
            </a:endParaRPr>
          </a:p>
        </p:txBody>
      </p:sp>
      <p:sp>
        <p:nvSpPr>
          <p:cNvPr id="33" name="Oval 32"/>
          <p:cNvSpPr>
            <a:spLocks noChangeAspect="1" noChangeArrowheads="1"/>
          </p:cNvSpPr>
          <p:nvPr/>
        </p:nvSpPr>
        <p:spPr bwMode="auto">
          <a:xfrm>
            <a:off x="5322883" y="3384440"/>
            <a:ext cx="165100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608980" y="3497125"/>
            <a:ext cx="992579" cy="30777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U.Namur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chemeClr val="accent2"/>
                </a:solidFill>
              </a:rPr>
              <a:t>T</a:t>
            </a:r>
            <a:endParaRPr lang="en-GB" sz="1400" b="1" dirty="0">
              <a:solidFill>
                <a:schemeClr val="accent2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391156" y="3546570"/>
            <a:ext cx="609018" cy="415084"/>
          </a:xfrm>
          <a:custGeom>
            <a:avLst/>
            <a:gdLst>
              <a:gd name="connsiteX0" fmla="*/ 0 w 609018"/>
              <a:gd name="connsiteY0" fmla="*/ 227651 h 415084"/>
              <a:gd name="connsiteX1" fmla="*/ 563077 w 609018"/>
              <a:gd name="connsiteY1" fmla="*/ 407376 h 415084"/>
              <a:gd name="connsiteX2" fmla="*/ 575057 w 609018"/>
              <a:gd name="connsiteY2" fmla="*/ 0 h 41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018" h="415084">
                <a:moveTo>
                  <a:pt x="0" y="227651"/>
                </a:moveTo>
                <a:cubicBezTo>
                  <a:pt x="233617" y="336484"/>
                  <a:pt x="467234" y="445318"/>
                  <a:pt x="563077" y="407376"/>
                </a:cubicBezTo>
                <a:cubicBezTo>
                  <a:pt x="658920" y="369434"/>
                  <a:pt x="575057" y="0"/>
                  <a:pt x="575057" y="0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992522" y="3620236"/>
            <a:ext cx="123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</a:t>
            </a:r>
            <a:r>
              <a:rPr lang="en-US" i="1" dirty="0" smtClean="0"/>
              <a:t>ssociated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23508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3172</TotalTime>
  <Words>1048</Words>
  <Application>Microsoft Macintosh PowerPoint</Application>
  <PresentationFormat>On-screen Show (4:3)</PresentationFormat>
  <Paragraphs>193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\\localhost\Users\jdhondt\Desktop\JDH\Talks\Macintosh HD:Users:jdhondt:Library:Containers:com.apple.mail:Data:Library:Mail Downloads:4CE1ED65-61B7-449E-91AD-A3A177B89875:CERN 21 mei 2014.docx!OLE_LINK1</vt:lpstr>
      <vt:lpstr>Mid-term report Belgium ECFA meeting at DESY, July 2014</vt:lpstr>
      <vt:lpstr>PowerPoint Presentation</vt:lpstr>
      <vt:lpstr>Belgium (www.belgium.be)</vt:lpstr>
      <vt:lpstr>GDP Annual Growth Rate</vt:lpstr>
      <vt:lpstr>Science &amp; Development fraction of GDP</vt:lpstr>
      <vt:lpstr>Governments in Belgium</vt:lpstr>
      <vt:lpstr>Education</vt:lpstr>
      <vt:lpstr>Universities for ECFA</vt:lpstr>
      <vt:lpstr>Research groups for ECFA</vt:lpstr>
      <vt:lpstr>Past/Present experiments</vt:lpstr>
      <vt:lpstr>Human resources</vt:lpstr>
      <vt:lpstr>Human resources</vt:lpstr>
      <vt:lpstr>Financial resources – FWO </vt:lpstr>
      <vt:lpstr>Financial resources – FNRS</vt:lpstr>
      <vt:lpstr>Financial resources – others</vt:lpstr>
      <vt:lpstr>Financial resources – IUAP</vt:lpstr>
      <vt:lpstr>Some recent key positions in the field</vt:lpstr>
      <vt:lpstr>Nobel Prize – Francois Englert</vt:lpstr>
      <vt:lpstr>Conclusion</vt:lpstr>
      <vt:lpstr>Extra’s</vt:lpstr>
      <vt:lpstr>PowerPoint Presentation</vt:lpstr>
      <vt:lpstr>PowerPoint Presentation</vt:lpstr>
    </vt:vector>
  </TitlesOfParts>
  <Company>yyyy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Mid-term report Belgium</dc:title>
  <dc:creator>xxxx yyyy</dc:creator>
  <cp:lastModifiedBy>xxxx yyyy</cp:lastModifiedBy>
  <cp:revision>47</cp:revision>
  <dcterms:created xsi:type="dcterms:W3CDTF">2014-07-22T18:06:50Z</dcterms:created>
  <dcterms:modified xsi:type="dcterms:W3CDTF">2014-07-24T23:01:04Z</dcterms:modified>
</cp:coreProperties>
</file>