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81" r:id="rId4"/>
    <p:sldId id="282" r:id="rId5"/>
    <p:sldId id="261" r:id="rId6"/>
    <p:sldId id="288" r:id="rId7"/>
    <p:sldId id="294" r:id="rId8"/>
    <p:sldId id="284" r:id="rId9"/>
    <p:sldId id="291" r:id="rId10"/>
    <p:sldId id="289" r:id="rId11"/>
    <p:sldId id="293" r:id="rId12"/>
    <p:sldId id="290" r:id="rId13"/>
    <p:sldId id="287" r:id="rId14"/>
    <p:sldId id="277" r:id="rId15"/>
    <p:sldId id="275" r:id="rId16"/>
    <p:sldId id="278" r:id="rId17"/>
    <p:sldId id="292" r:id="rId18"/>
    <p:sldId id="259" r:id="rId19"/>
    <p:sldId id="26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28" d="100"/>
          <a:sy n="128" d="100"/>
        </p:scale>
        <p:origin x="-188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6524EF-3CB0-B649-9D6C-176EA981FD5E}" type="datetimeFigureOut">
              <a:rPr lang="en-US" smtClean="0"/>
              <a:pPr/>
              <a:t>07/12/11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524EF-3CB0-B649-9D6C-176EA981FD5E}" type="datetimeFigureOut">
              <a:rPr lang="en-US" smtClean="0"/>
              <a:pPr/>
              <a:t>07/12/11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524EF-3CB0-B649-9D6C-176EA981FD5E}" type="datetimeFigureOut">
              <a:rPr lang="en-US" smtClean="0"/>
              <a:pPr/>
              <a:t>07/12/11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524EF-3CB0-B649-9D6C-176EA981FD5E}" type="datetimeFigureOut">
              <a:rPr lang="en-US" smtClean="0"/>
              <a:pPr/>
              <a:t>07/12/11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6524EF-3CB0-B649-9D6C-176EA981FD5E}" type="datetimeFigureOut">
              <a:rPr lang="en-US" smtClean="0"/>
              <a:pPr/>
              <a:t>07/12/11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6524EF-3CB0-B649-9D6C-176EA981FD5E}" type="datetimeFigureOut">
              <a:rPr lang="en-US" smtClean="0"/>
              <a:pPr/>
              <a:t>07/12/11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6524EF-3CB0-B649-9D6C-176EA981FD5E}" type="datetimeFigureOut">
              <a:rPr lang="en-US" smtClean="0"/>
              <a:pPr/>
              <a:t>07/12/11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6524EF-3CB0-B649-9D6C-176EA981FD5E}" type="datetimeFigureOut">
              <a:rPr lang="en-US" smtClean="0"/>
              <a:pPr/>
              <a:t>07/12/11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524EF-3CB0-B649-9D6C-176EA981FD5E}" type="datetimeFigureOut">
              <a:rPr lang="en-US" smtClean="0"/>
              <a:pPr/>
              <a:t>07/12/11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524EF-3CB0-B649-9D6C-176EA981FD5E}" type="datetimeFigureOut">
              <a:rPr lang="en-US" smtClean="0"/>
              <a:pPr/>
              <a:t>07/12/11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524EF-3CB0-B649-9D6C-176EA981FD5E}" type="datetimeFigureOut">
              <a:rPr lang="en-US" smtClean="0"/>
              <a:pPr/>
              <a:t>07/12/11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075D88-5DA4-B741-8406-45C9633D3B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524EF-3CB0-B649-9D6C-176EA981FD5E}" type="datetimeFigureOut">
              <a:rPr lang="en-US" smtClean="0"/>
              <a:pPr/>
              <a:t>07/12/11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75D88-5DA4-B741-8406-45C9633D3B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2.tiff"/><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image" Target="../media/image49.emf"/><Relationship Id="rId7" Type="http://schemas.openxmlformats.org/officeDocument/2006/relationships/image" Target="../media/image50.emf"/><Relationship Id="rId8"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52.jpe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 Id="rId3"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jpeg"/><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9000">
              <a:schemeClr val="accent3">
                <a:lumMod val="40000"/>
                <a:lumOff val="6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9" name="TextBox 8"/>
          <p:cNvSpPr txBox="1"/>
          <p:nvPr/>
        </p:nvSpPr>
        <p:spPr>
          <a:xfrm>
            <a:off x="4953002" y="116632"/>
            <a:ext cx="4218213" cy="923330"/>
          </a:xfrm>
          <a:prstGeom prst="rect">
            <a:avLst/>
          </a:prstGeom>
          <a:noFill/>
        </p:spPr>
        <p:txBody>
          <a:bodyPr wrap="none" rtlCol="0">
            <a:spAutoFit/>
          </a:bodyPr>
          <a:lstStyle/>
          <a:p>
            <a:pPr algn="ctr"/>
            <a:r>
              <a:rPr lang="en-US" b="1" dirty="0" smtClean="0">
                <a:solidFill>
                  <a:srgbClr val="FF0000"/>
                </a:solidFill>
                <a:latin typeface="American Typewriter"/>
                <a:cs typeface="American Typewriter"/>
              </a:rPr>
              <a:t>“Physics with Top </a:t>
            </a:r>
            <a:r>
              <a:rPr lang="en-US" b="1" dirty="0" smtClean="0">
                <a:solidFill>
                  <a:srgbClr val="FF0000"/>
                </a:solidFill>
                <a:latin typeface="American Typewriter"/>
                <a:cs typeface="American Typewriter"/>
              </a:rPr>
              <a:t>Quarks in CMS”</a:t>
            </a:r>
          </a:p>
          <a:p>
            <a:pPr algn="ctr"/>
            <a:r>
              <a:rPr lang="en-US" b="1" dirty="0" smtClean="0">
                <a:solidFill>
                  <a:srgbClr val="FF0000"/>
                </a:solidFill>
                <a:latin typeface="American Typewriter"/>
                <a:cs typeface="American Typewriter"/>
              </a:rPr>
              <a:t>(highlights of </a:t>
            </a:r>
            <a:r>
              <a:rPr lang="en-US" b="1" dirty="0" smtClean="0">
                <a:solidFill>
                  <a:srgbClr val="FF0000"/>
                </a:solidFill>
                <a:latin typeface="American Typewriter"/>
                <a:cs typeface="American Typewriter"/>
              </a:rPr>
              <a:t>&gt;200 pages notes</a:t>
            </a:r>
            <a:r>
              <a:rPr lang="en-US" b="1" dirty="0" smtClean="0">
                <a:solidFill>
                  <a:srgbClr val="FF0000"/>
                </a:solidFill>
                <a:latin typeface="American Typewriter"/>
                <a:cs typeface="American Typewriter"/>
              </a:rPr>
              <a:t>!)</a:t>
            </a:r>
          </a:p>
          <a:p>
            <a:pPr algn="ctr"/>
            <a:r>
              <a:rPr lang="en-US" b="1" i="1" dirty="0" smtClean="0">
                <a:solidFill>
                  <a:srgbClr val="0000FF"/>
                </a:solidFill>
                <a:latin typeface="American Typewriter"/>
                <a:cs typeface="American Typewriter"/>
              </a:rPr>
              <a:t>Top Physics, SUSY, Exotica</a:t>
            </a:r>
            <a:endParaRPr lang="en-US" b="1" i="1" dirty="0">
              <a:solidFill>
                <a:srgbClr val="0000FF"/>
              </a:solidFill>
              <a:latin typeface="American Typewriter"/>
              <a:cs typeface="American Typewriter"/>
            </a:endParaRPr>
          </a:p>
        </p:txBody>
      </p:sp>
      <p:sp>
        <p:nvSpPr>
          <p:cNvPr id="10" name="TextBox 9"/>
          <p:cNvSpPr txBox="1"/>
          <p:nvPr/>
        </p:nvSpPr>
        <p:spPr>
          <a:xfrm>
            <a:off x="5410200" y="990600"/>
            <a:ext cx="3562131" cy="5755423"/>
          </a:xfrm>
          <a:prstGeom prst="rect">
            <a:avLst/>
          </a:prstGeom>
          <a:noFill/>
        </p:spPr>
        <p:txBody>
          <a:bodyPr wrap="square" rtlCol="0">
            <a:spAutoFit/>
          </a:bodyPr>
          <a:lstStyle/>
          <a:p>
            <a:r>
              <a:rPr lang="en-US" sz="1600" b="1" dirty="0" smtClean="0">
                <a:latin typeface="American Typewriter"/>
                <a:cs typeface="American Typewriter"/>
              </a:rPr>
              <a:t>Staff</a:t>
            </a:r>
          </a:p>
          <a:p>
            <a:r>
              <a:rPr lang="en-US" sz="1600" dirty="0" smtClean="0"/>
              <a:t>Freya </a:t>
            </a:r>
            <a:r>
              <a:rPr lang="en-US" sz="1600" dirty="0" err="1" smtClean="0"/>
              <a:t>Blekman</a:t>
            </a:r>
            <a:endParaRPr lang="en-US" sz="1600" dirty="0" smtClean="0"/>
          </a:p>
          <a:p>
            <a:r>
              <a:rPr lang="en-US" sz="1600" dirty="0" smtClean="0"/>
              <a:t>Jorgen </a:t>
            </a:r>
            <a:r>
              <a:rPr lang="en-US" sz="1600" dirty="0" err="1" smtClean="0"/>
              <a:t>D’Hondt</a:t>
            </a:r>
            <a:endParaRPr lang="en-US" sz="1600" dirty="0" smtClean="0"/>
          </a:p>
          <a:p>
            <a:r>
              <a:rPr lang="en-US" sz="1600" dirty="0" smtClean="0"/>
              <a:t>Catherine Vander </a:t>
            </a:r>
            <a:r>
              <a:rPr lang="en-US" sz="1600" dirty="0" err="1" smtClean="0"/>
              <a:t>Velde</a:t>
            </a:r>
            <a:endParaRPr lang="en-US" sz="1600" dirty="0" smtClean="0"/>
          </a:p>
          <a:p>
            <a:endParaRPr lang="en-US" sz="1600" dirty="0" smtClean="0"/>
          </a:p>
          <a:p>
            <a:r>
              <a:rPr lang="en-US" sz="1600" b="1" dirty="0" smtClean="0">
                <a:latin typeface="American Typewriter"/>
                <a:cs typeface="American Typewriter"/>
              </a:rPr>
              <a:t>Post-docs</a:t>
            </a:r>
          </a:p>
          <a:p>
            <a:r>
              <a:rPr lang="en-US" sz="1600" dirty="0" err="1" smtClean="0"/>
              <a:t>Rebeca</a:t>
            </a:r>
            <a:r>
              <a:rPr lang="en-US" sz="1600" dirty="0" smtClean="0"/>
              <a:t> </a:t>
            </a:r>
            <a:r>
              <a:rPr lang="en-US" sz="1600" dirty="0" smtClean="0"/>
              <a:t>Gonzalez </a:t>
            </a:r>
            <a:r>
              <a:rPr lang="en-US" sz="1600" dirty="0" smtClean="0"/>
              <a:t>Suarez</a:t>
            </a:r>
            <a:endParaRPr lang="en-US" sz="1600" dirty="0" smtClean="0"/>
          </a:p>
          <a:p>
            <a:r>
              <a:rPr lang="en-US" sz="1600" dirty="0"/>
              <a:t>James </a:t>
            </a:r>
            <a:r>
              <a:rPr lang="en-US" sz="1600" dirty="0" err="1" smtClean="0"/>
              <a:t>Keaveney</a:t>
            </a:r>
            <a:r>
              <a:rPr lang="en-US" sz="1600" dirty="0" smtClean="0"/>
              <a:t> (</a:t>
            </a:r>
            <a:r>
              <a:rPr lang="en-US" sz="1600" i="1" dirty="0" smtClean="0">
                <a:solidFill>
                  <a:srgbClr val="0000FF"/>
                </a:solidFill>
              </a:rPr>
              <a:t>from Jan 2012</a:t>
            </a:r>
            <a:r>
              <a:rPr lang="en-US" sz="1600" dirty="0" smtClean="0"/>
              <a:t>)</a:t>
            </a:r>
          </a:p>
          <a:p>
            <a:r>
              <a:rPr lang="en-US" sz="1600" dirty="0" smtClean="0"/>
              <a:t>Petra </a:t>
            </a:r>
            <a:r>
              <a:rPr lang="en-US" sz="1600" dirty="0" smtClean="0"/>
              <a:t>Van </a:t>
            </a:r>
            <a:r>
              <a:rPr lang="en-US" sz="1600" dirty="0" smtClean="0"/>
              <a:t>Mulders</a:t>
            </a:r>
          </a:p>
          <a:p>
            <a:endParaRPr lang="en-US" sz="1600" dirty="0" smtClean="0"/>
          </a:p>
          <a:p>
            <a:r>
              <a:rPr lang="en-US" sz="1600" b="1" dirty="0" smtClean="0">
                <a:latin typeface="American Typewriter"/>
                <a:cs typeface="American Typewriter"/>
              </a:rPr>
              <a:t>Pre-docs</a:t>
            </a:r>
          </a:p>
          <a:p>
            <a:r>
              <a:rPr lang="en-US" sz="1600" dirty="0" err="1" smtClean="0"/>
              <a:t>Stijn</a:t>
            </a:r>
            <a:r>
              <a:rPr lang="en-US" sz="1600" dirty="0" smtClean="0"/>
              <a:t> </a:t>
            </a:r>
            <a:r>
              <a:rPr lang="en-US" sz="1600" dirty="0" err="1" smtClean="0"/>
              <a:t>Blyweert</a:t>
            </a:r>
            <a:endParaRPr lang="en-US" sz="1600" dirty="0" smtClean="0"/>
          </a:p>
          <a:p>
            <a:r>
              <a:rPr lang="en-US" sz="1600" dirty="0" smtClean="0"/>
              <a:t>Thierry </a:t>
            </a:r>
            <a:r>
              <a:rPr lang="en-US" sz="1600" dirty="0" err="1" smtClean="0"/>
              <a:t>Caebergs</a:t>
            </a:r>
            <a:endParaRPr lang="en-US" sz="1600" dirty="0" smtClean="0"/>
          </a:p>
          <a:p>
            <a:r>
              <a:rPr lang="en-US" sz="1600" dirty="0" smtClean="0"/>
              <a:t>Gregory </a:t>
            </a:r>
            <a:r>
              <a:rPr lang="en-US" sz="1600" dirty="0" err="1" smtClean="0"/>
              <a:t>Hammad</a:t>
            </a:r>
            <a:r>
              <a:rPr lang="en-US" sz="1600" dirty="0" smtClean="0"/>
              <a:t> (PhD Aug 2011)</a:t>
            </a:r>
          </a:p>
          <a:p>
            <a:r>
              <a:rPr lang="en-US" sz="1600" dirty="0" err="1" smtClean="0"/>
              <a:t>Nadjieh</a:t>
            </a:r>
            <a:r>
              <a:rPr lang="en-US" sz="1600" dirty="0" smtClean="0"/>
              <a:t> </a:t>
            </a:r>
            <a:r>
              <a:rPr lang="en-US" sz="1600" dirty="0" err="1" smtClean="0"/>
              <a:t>Jafari</a:t>
            </a:r>
            <a:r>
              <a:rPr lang="en-US" sz="1600" dirty="0" smtClean="0"/>
              <a:t> (PhD Nov 2011)</a:t>
            </a:r>
            <a:endParaRPr lang="en-US" sz="1600" dirty="0" smtClean="0"/>
          </a:p>
          <a:p>
            <a:r>
              <a:rPr lang="en-US" sz="1600" dirty="0" smtClean="0"/>
              <a:t>Alexis </a:t>
            </a:r>
            <a:r>
              <a:rPr lang="en-US" sz="1600" dirty="0" err="1" smtClean="0"/>
              <a:t>Kalogeropoulos</a:t>
            </a:r>
            <a:endParaRPr lang="en-US" sz="1600" dirty="0" smtClean="0"/>
          </a:p>
          <a:p>
            <a:r>
              <a:rPr lang="en-US" sz="1600" dirty="0" err="1" smtClean="0"/>
              <a:t>Joris</a:t>
            </a:r>
            <a:r>
              <a:rPr lang="en-US" sz="1600" dirty="0" smtClean="0"/>
              <a:t> </a:t>
            </a:r>
            <a:r>
              <a:rPr lang="en-US" sz="1600" dirty="0" err="1" smtClean="0"/>
              <a:t>Maes</a:t>
            </a:r>
            <a:r>
              <a:rPr lang="en-US" sz="1600" dirty="0" smtClean="0"/>
              <a:t> (PhD Nov </a:t>
            </a:r>
            <a:r>
              <a:rPr lang="en-US" sz="1600" dirty="0" smtClean="0"/>
              <a:t>2010)</a:t>
            </a:r>
            <a:endParaRPr lang="en-US" sz="1600" dirty="0" smtClean="0"/>
          </a:p>
          <a:p>
            <a:r>
              <a:rPr lang="en-US" sz="1600" dirty="0" smtClean="0"/>
              <a:t>Michael </a:t>
            </a:r>
            <a:r>
              <a:rPr lang="en-US" sz="1600" dirty="0" err="1" smtClean="0"/>
              <a:t>Maes</a:t>
            </a:r>
            <a:endParaRPr lang="en-US" sz="1600" dirty="0" smtClean="0"/>
          </a:p>
          <a:p>
            <a:r>
              <a:rPr lang="en-US" sz="1600" dirty="0" err="1" smtClean="0"/>
              <a:t>Annik</a:t>
            </a:r>
            <a:r>
              <a:rPr lang="en-US" sz="1600" dirty="0" smtClean="0"/>
              <a:t> </a:t>
            </a:r>
            <a:r>
              <a:rPr lang="en-US" sz="1600" dirty="0" err="1" smtClean="0"/>
              <a:t>Olbrechts</a:t>
            </a:r>
            <a:endParaRPr lang="en-US" sz="1600" dirty="0" smtClean="0"/>
          </a:p>
          <a:p>
            <a:r>
              <a:rPr lang="en-US" sz="1600" dirty="0" smtClean="0"/>
              <a:t>Petra Van Mulders </a:t>
            </a:r>
            <a:endParaRPr lang="en-US" sz="1600" dirty="0" smtClean="0"/>
          </a:p>
          <a:p>
            <a:r>
              <a:rPr lang="en-US" sz="1600" dirty="0" err="1" smtClean="0"/>
              <a:t>Gerrit</a:t>
            </a:r>
            <a:r>
              <a:rPr lang="en-US" sz="1600" dirty="0" smtClean="0"/>
              <a:t> </a:t>
            </a:r>
            <a:r>
              <a:rPr lang="en-US" sz="1600" dirty="0" smtClean="0"/>
              <a:t>Van </a:t>
            </a:r>
            <a:r>
              <a:rPr lang="en-US" sz="1600" dirty="0" err="1" smtClean="0"/>
              <a:t>Onsem</a:t>
            </a:r>
            <a:endParaRPr lang="en-US" sz="1600" dirty="0" smtClean="0"/>
          </a:p>
          <a:p>
            <a:r>
              <a:rPr lang="en-US" sz="1600" dirty="0" err="1" smtClean="0"/>
              <a:t>Ilaria</a:t>
            </a:r>
            <a:r>
              <a:rPr lang="en-US" sz="1600" dirty="0" smtClean="0"/>
              <a:t> </a:t>
            </a:r>
            <a:r>
              <a:rPr lang="en-US" sz="1600" dirty="0" smtClean="0"/>
              <a:t>Villella</a:t>
            </a:r>
          </a:p>
          <a:p>
            <a:r>
              <a:rPr lang="en-US" sz="1600" dirty="0" smtClean="0"/>
              <a:t>Maryam </a:t>
            </a:r>
            <a:r>
              <a:rPr lang="en-US" sz="1600" dirty="0" err="1" smtClean="0"/>
              <a:t>Zeinali</a:t>
            </a:r>
            <a:r>
              <a:rPr lang="en-US" sz="1600" dirty="0" smtClean="0"/>
              <a:t> (PhD Nov 2011)</a:t>
            </a:r>
            <a:endParaRPr lang="en-US" sz="1600" dirty="0" smtClean="0"/>
          </a:p>
        </p:txBody>
      </p:sp>
      <p:pic>
        <p:nvPicPr>
          <p:cNvPr id="2" name="Picture 1" descr="AnnualIIHE2011-post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95802" y="1031906"/>
            <a:ext cx="6885384" cy="4766804"/>
          </a:xfrm>
          <a:prstGeom prst="rect">
            <a:avLst/>
          </a:prstGeom>
        </p:spPr>
      </p:pic>
      <p:cxnSp>
        <p:nvCxnSpPr>
          <p:cNvPr id="11" name="Straight Arrow Connector 10"/>
          <p:cNvCxnSpPr/>
          <p:nvPr/>
        </p:nvCxnSpPr>
        <p:spPr>
          <a:xfrm flipV="1">
            <a:off x="4339571" y="990602"/>
            <a:ext cx="842029" cy="1502294"/>
          </a:xfrm>
          <a:prstGeom prst="straightConnector1">
            <a:avLst/>
          </a:prstGeom>
          <a:ln>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 name="Rounded Rectangle 3"/>
          <p:cNvSpPr/>
          <p:nvPr/>
        </p:nvSpPr>
        <p:spPr>
          <a:xfrm>
            <a:off x="3441576" y="2420888"/>
            <a:ext cx="914400" cy="216024"/>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738664"/>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Measurement of the top quark pair cross section</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dirty="0">
              <a:solidFill>
                <a:srgbClr val="000000"/>
              </a:solidFill>
              <a:cs typeface="Arial Rounded MT Bold"/>
            </a:endParaRPr>
          </a:p>
        </p:txBody>
      </p:sp>
      <p:pic>
        <p:nvPicPr>
          <p:cNvPr id="2" name="Picture 1"/>
          <p:cNvPicPr>
            <a:picLocks noChangeAspect="1"/>
          </p:cNvPicPr>
          <p:nvPr/>
        </p:nvPicPr>
        <p:blipFill>
          <a:blip r:embed="rId4"/>
          <a:stretch>
            <a:fillRect/>
          </a:stretch>
        </p:blipFill>
        <p:spPr>
          <a:xfrm>
            <a:off x="5372705" y="1772816"/>
            <a:ext cx="3390295" cy="2285171"/>
          </a:xfrm>
          <a:prstGeom prst="rect">
            <a:avLst/>
          </a:prstGeom>
        </p:spPr>
      </p:pic>
      <p:pic>
        <p:nvPicPr>
          <p:cNvPr id="10" name="Picture 9"/>
          <p:cNvPicPr>
            <a:picLocks noChangeAspect="1"/>
          </p:cNvPicPr>
          <p:nvPr/>
        </p:nvPicPr>
        <p:blipFill>
          <a:blip r:embed="rId5"/>
          <a:stretch>
            <a:fillRect/>
          </a:stretch>
        </p:blipFill>
        <p:spPr>
          <a:xfrm>
            <a:off x="664840" y="1772816"/>
            <a:ext cx="3043064" cy="2271208"/>
          </a:xfrm>
          <a:prstGeom prst="rect">
            <a:avLst/>
          </a:prstGeom>
        </p:spPr>
      </p:pic>
      <p:cxnSp>
        <p:nvCxnSpPr>
          <p:cNvPr id="20" name="Straight Arrow Connector 19"/>
          <p:cNvCxnSpPr/>
          <p:nvPr/>
        </p:nvCxnSpPr>
        <p:spPr>
          <a:xfrm>
            <a:off x="3707904" y="2852936"/>
            <a:ext cx="16648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23928" y="2491264"/>
            <a:ext cx="1289911" cy="369332"/>
          </a:xfrm>
          <a:prstGeom prst="rect">
            <a:avLst/>
          </a:prstGeom>
          <a:noFill/>
        </p:spPr>
        <p:txBody>
          <a:bodyPr wrap="none" rtlCol="0">
            <a:spAutoFit/>
          </a:bodyPr>
          <a:lstStyle/>
          <a:p>
            <a:r>
              <a:rPr lang="en-US" dirty="0"/>
              <a:t>t</a:t>
            </a:r>
            <a:r>
              <a:rPr lang="en-US" dirty="0" smtClean="0"/>
              <a:t>emplate fit</a:t>
            </a:r>
            <a:endParaRPr lang="en-US" dirty="0"/>
          </a:p>
        </p:txBody>
      </p:sp>
      <p:pic>
        <p:nvPicPr>
          <p:cNvPr id="22" name="Picture 21"/>
          <p:cNvPicPr>
            <a:picLocks noChangeAspect="1"/>
          </p:cNvPicPr>
          <p:nvPr/>
        </p:nvPicPr>
        <p:blipFill>
          <a:blip r:embed="rId6"/>
          <a:stretch>
            <a:fillRect/>
          </a:stretch>
        </p:blipFill>
        <p:spPr>
          <a:xfrm>
            <a:off x="5940152" y="4096906"/>
            <a:ext cx="2941790" cy="2195484"/>
          </a:xfrm>
          <a:prstGeom prst="rect">
            <a:avLst/>
          </a:prstGeom>
        </p:spPr>
      </p:pic>
      <p:sp>
        <p:nvSpPr>
          <p:cNvPr id="23" name="TextBox 22"/>
          <p:cNvSpPr txBox="1"/>
          <p:nvPr/>
        </p:nvSpPr>
        <p:spPr>
          <a:xfrm>
            <a:off x="381980" y="4077072"/>
            <a:ext cx="5558172" cy="923330"/>
          </a:xfrm>
          <a:prstGeom prst="rect">
            <a:avLst/>
          </a:prstGeom>
          <a:noFill/>
        </p:spPr>
        <p:txBody>
          <a:bodyPr wrap="square" rtlCol="0">
            <a:spAutoFit/>
          </a:bodyPr>
          <a:lstStyle/>
          <a:p>
            <a:r>
              <a:rPr lang="en-US" dirty="0" smtClean="0"/>
              <a:t>Combined cross section and b-tag efficiency measurement with novel data-driven techniques.</a:t>
            </a:r>
          </a:p>
          <a:p>
            <a:r>
              <a:rPr lang="en-US" i="1" dirty="0" smtClean="0">
                <a:solidFill>
                  <a:srgbClr val="0000FF"/>
                </a:solidFill>
              </a:rPr>
              <a:t>Best poster prize during the CMS week in Brussels!</a:t>
            </a:r>
            <a:endParaRPr lang="en-US" i="1" dirty="0">
              <a:solidFill>
                <a:srgbClr val="0000FF"/>
              </a:solidFill>
            </a:endParaRPr>
          </a:p>
        </p:txBody>
      </p:sp>
      <p:pic>
        <p:nvPicPr>
          <p:cNvPr id="24" name="Picture 23" descr="michaelMaes.jpg"/>
          <p:cNvPicPr>
            <a:picLocks noChangeAspect="1"/>
          </p:cNvPicPr>
          <p:nvPr/>
        </p:nvPicPr>
        <p:blipFill>
          <a:blip r:embed="rId7"/>
          <a:stretch>
            <a:fillRect/>
          </a:stretch>
        </p:blipFill>
        <p:spPr>
          <a:xfrm>
            <a:off x="381980" y="5095638"/>
            <a:ext cx="1124803" cy="1196752"/>
          </a:xfrm>
          <a:prstGeom prst="rect">
            <a:avLst/>
          </a:prstGeom>
        </p:spPr>
      </p:pic>
      <p:sp>
        <p:nvSpPr>
          <p:cNvPr id="25" name="TextBox 24"/>
          <p:cNvSpPr txBox="1"/>
          <p:nvPr/>
        </p:nvSpPr>
        <p:spPr>
          <a:xfrm>
            <a:off x="1588865" y="5445224"/>
            <a:ext cx="4495303" cy="369332"/>
          </a:xfrm>
          <a:prstGeom prst="rect">
            <a:avLst/>
          </a:prstGeom>
          <a:noFill/>
        </p:spPr>
        <p:txBody>
          <a:bodyPr wrap="none" rtlCol="0">
            <a:spAutoFit/>
          </a:bodyPr>
          <a:lstStyle/>
          <a:p>
            <a:r>
              <a:rPr lang="en-US" dirty="0" err="1" smtClean="0">
                <a:latin typeface="Symbol" charset="2"/>
                <a:cs typeface="Symbol" charset="2"/>
              </a:rPr>
              <a:t>s</a:t>
            </a:r>
            <a:r>
              <a:rPr lang="en-US" baseline="-25000" dirty="0" err="1" smtClean="0"/>
              <a:t>ttbar</a:t>
            </a:r>
            <a:r>
              <a:rPr lang="en-US" dirty="0" smtClean="0"/>
              <a:t> = </a:t>
            </a:r>
            <a:r>
              <a:rPr lang="en-US" dirty="0"/>
              <a:t>152.3 +- 9.9 </a:t>
            </a:r>
            <a:r>
              <a:rPr lang="en-US" dirty="0" err="1"/>
              <a:t>pb</a:t>
            </a:r>
            <a:r>
              <a:rPr lang="en-US" dirty="0"/>
              <a:t> (stat) +- 43.1 </a:t>
            </a:r>
            <a:r>
              <a:rPr lang="en-US" dirty="0" err="1"/>
              <a:t>pb</a:t>
            </a:r>
            <a:r>
              <a:rPr lang="en-US" dirty="0"/>
              <a:t> (sys)  </a:t>
            </a:r>
            <a:endParaRPr lang="en-US" dirty="0"/>
          </a:p>
        </p:txBody>
      </p:sp>
      <p:sp>
        <p:nvSpPr>
          <p:cNvPr id="26" name="Rounded Rectangle 25"/>
          <p:cNvSpPr/>
          <p:nvPr/>
        </p:nvSpPr>
        <p:spPr>
          <a:xfrm>
            <a:off x="4499992" y="5445224"/>
            <a:ext cx="1296144" cy="36933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995936" y="5733256"/>
            <a:ext cx="2270473" cy="584776"/>
          </a:xfrm>
          <a:prstGeom prst="rect">
            <a:avLst/>
          </a:prstGeom>
          <a:noFill/>
        </p:spPr>
        <p:txBody>
          <a:bodyPr wrap="none" rtlCol="0">
            <a:spAutoFit/>
          </a:bodyPr>
          <a:lstStyle/>
          <a:p>
            <a:pPr algn="ctr"/>
            <a:r>
              <a:rPr lang="en-US" sz="1600" dirty="0">
                <a:solidFill>
                  <a:srgbClr val="FF0000"/>
                </a:solidFill>
              </a:rPr>
              <a:t>o</a:t>
            </a:r>
            <a:r>
              <a:rPr lang="en-US" sz="1600" dirty="0" smtClean="0">
                <a:solidFill>
                  <a:srgbClr val="FF0000"/>
                </a:solidFill>
              </a:rPr>
              <a:t>verestimated</a:t>
            </a:r>
          </a:p>
          <a:p>
            <a:pPr algn="ctr"/>
            <a:r>
              <a:rPr lang="en-US" sz="1600" dirty="0">
                <a:solidFill>
                  <a:srgbClr val="FF0000"/>
                </a:solidFill>
              </a:rPr>
              <a:t>p</a:t>
            </a:r>
            <a:r>
              <a:rPr lang="en-US" sz="1600" dirty="0" smtClean="0">
                <a:solidFill>
                  <a:srgbClr val="FF0000"/>
                </a:solidFill>
              </a:rPr>
              <a:t>robably more like 15 </a:t>
            </a:r>
            <a:r>
              <a:rPr lang="en-US" sz="1600" dirty="0" err="1" smtClean="0">
                <a:solidFill>
                  <a:srgbClr val="FF0000"/>
                </a:solidFill>
              </a:rPr>
              <a:t>pb</a:t>
            </a:r>
            <a:endParaRPr lang="en-US" sz="1600" dirty="0">
              <a:solidFill>
                <a:srgbClr val="FF0000"/>
              </a:solidFill>
            </a:endParaRPr>
          </a:p>
        </p:txBody>
      </p:sp>
      <p:sp>
        <p:nvSpPr>
          <p:cNvPr id="28" name="TextBox 27"/>
          <p:cNvSpPr txBox="1"/>
          <p:nvPr/>
        </p:nvSpPr>
        <p:spPr>
          <a:xfrm>
            <a:off x="1763688" y="5923058"/>
            <a:ext cx="1669861" cy="369332"/>
          </a:xfrm>
          <a:prstGeom prst="rect">
            <a:avLst/>
          </a:prstGeom>
          <a:noFill/>
        </p:spPr>
        <p:txBody>
          <a:bodyPr wrap="none" rtlCol="0">
            <a:spAutoFit/>
          </a:bodyPr>
          <a:lstStyle/>
          <a:p>
            <a:r>
              <a:rPr lang="en-US" dirty="0"/>
              <a:t>t</a:t>
            </a:r>
            <a:r>
              <a:rPr lang="en-US" dirty="0" smtClean="0"/>
              <a:t>heory = 157 </a:t>
            </a:r>
            <a:r>
              <a:rPr lang="en-US" dirty="0" err="1" smtClean="0"/>
              <a:t>pb</a:t>
            </a:r>
            <a:endParaRPr lang="en-US" dirty="0"/>
          </a:p>
        </p:txBody>
      </p:sp>
    </p:spTree>
    <p:extLst>
      <p:ext uri="{BB962C8B-B14F-4D97-AF65-F5344CB8AC3E}">
        <p14:creationId xmlns:p14="http://schemas.microsoft.com/office/powerpoint/2010/main" val="39361236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4499992" y="1383268"/>
            <a:ext cx="4263008" cy="1015663"/>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Combination of the measurements of the top quark pair cross section</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dirty="0">
              <a:solidFill>
                <a:srgbClr val="000000"/>
              </a:solidFill>
              <a:cs typeface="Arial Rounded MT Bold"/>
            </a:endParaRPr>
          </a:p>
        </p:txBody>
      </p:sp>
      <p:pic>
        <p:nvPicPr>
          <p:cNvPr id="3" name="Picture 2"/>
          <p:cNvPicPr>
            <a:picLocks noChangeAspect="1"/>
          </p:cNvPicPr>
          <p:nvPr/>
        </p:nvPicPr>
        <p:blipFill>
          <a:blip r:embed="rId4"/>
          <a:stretch>
            <a:fillRect/>
          </a:stretch>
        </p:blipFill>
        <p:spPr>
          <a:xfrm>
            <a:off x="304800" y="1241424"/>
            <a:ext cx="4132693" cy="5010725"/>
          </a:xfrm>
          <a:prstGeom prst="rect">
            <a:avLst/>
          </a:prstGeom>
        </p:spPr>
      </p:pic>
      <p:sp>
        <p:nvSpPr>
          <p:cNvPr id="4" name="TextBox 3"/>
          <p:cNvSpPr txBox="1"/>
          <p:nvPr/>
        </p:nvSpPr>
        <p:spPr>
          <a:xfrm>
            <a:off x="4644009" y="2214265"/>
            <a:ext cx="4271392" cy="1477328"/>
          </a:xfrm>
          <a:prstGeom prst="rect">
            <a:avLst/>
          </a:prstGeom>
          <a:noFill/>
        </p:spPr>
        <p:txBody>
          <a:bodyPr wrap="square" rtlCol="0">
            <a:spAutoFit/>
          </a:bodyPr>
          <a:lstStyle/>
          <a:p>
            <a:r>
              <a:rPr lang="en-US" dirty="0" smtClean="0"/>
              <a:t>Experimental precision better than that of the theoretical predictions !</a:t>
            </a:r>
          </a:p>
          <a:p>
            <a:endParaRPr lang="en-US" dirty="0"/>
          </a:p>
          <a:p>
            <a:r>
              <a:rPr lang="en-US" dirty="0" smtClean="0"/>
              <a:t>Time to start measuring differential cross sections…</a:t>
            </a:r>
            <a:endParaRPr lang="en-US" dirty="0"/>
          </a:p>
        </p:txBody>
      </p:sp>
      <p:pic>
        <p:nvPicPr>
          <p:cNvPr id="5" name="Picture 4"/>
          <p:cNvPicPr>
            <a:picLocks noChangeAspect="1"/>
          </p:cNvPicPr>
          <p:nvPr/>
        </p:nvPicPr>
        <p:blipFill>
          <a:blip r:embed="rId5"/>
          <a:stretch>
            <a:fillRect/>
          </a:stretch>
        </p:blipFill>
        <p:spPr>
          <a:xfrm>
            <a:off x="5868144" y="3398441"/>
            <a:ext cx="3022992" cy="2921967"/>
          </a:xfrm>
          <a:prstGeom prst="rect">
            <a:avLst/>
          </a:prstGeom>
        </p:spPr>
      </p:pic>
    </p:spTree>
    <p:extLst>
      <p:ext uri="{BB962C8B-B14F-4D97-AF65-F5344CB8AC3E}">
        <p14:creationId xmlns:p14="http://schemas.microsoft.com/office/powerpoint/2010/main" val="24981896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738664"/>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Study of the single-top </a:t>
            </a:r>
            <a:r>
              <a:rPr lang="en-US" u="sng" dirty="0" err="1" smtClean="0">
                <a:solidFill>
                  <a:srgbClr val="000090"/>
                </a:solidFill>
                <a:latin typeface="Arial Rounded MT Bold"/>
                <a:cs typeface="Arial Rounded MT Bold"/>
              </a:rPr>
              <a:t>tW</a:t>
            </a:r>
            <a:r>
              <a:rPr lang="en-US" u="sng" dirty="0" smtClean="0">
                <a:solidFill>
                  <a:srgbClr val="000090"/>
                </a:solidFill>
                <a:latin typeface="Arial Rounded MT Bold"/>
                <a:cs typeface="Arial Rounded MT Bold"/>
              </a:rPr>
              <a:t> channel</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dirty="0">
              <a:solidFill>
                <a:srgbClr val="000000"/>
              </a:solidFill>
              <a:cs typeface="Arial Rounded MT Bold"/>
            </a:endParaRPr>
          </a:p>
        </p:txBody>
      </p:sp>
      <p:pic>
        <p:nvPicPr>
          <p:cNvPr id="3" name="Picture 2"/>
          <p:cNvPicPr>
            <a:picLocks noChangeAspect="1"/>
          </p:cNvPicPr>
          <p:nvPr/>
        </p:nvPicPr>
        <p:blipFill>
          <a:blip r:embed="rId4"/>
          <a:stretch>
            <a:fillRect/>
          </a:stretch>
        </p:blipFill>
        <p:spPr>
          <a:xfrm>
            <a:off x="467544" y="1844824"/>
            <a:ext cx="3134604" cy="1104776"/>
          </a:xfrm>
          <a:prstGeom prst="rect">
            <a:avLst/>
          </a:prstGeom>
        </p:spPr>
      </p:pic>
      <p:pic>
        <p:nvPicPr>
          <p:cNvPr id="4" name="Picture 3"/>
          <p:cNvPicPr>
            <a:picLocks noChangeAspect="1"/>
          </p:cNvPicPr>
          <p:nvPr/>
        </p:nvPicPr>
        <p:blipFill>
          <a:blip r:embed="rId5"/>
          <a:stretch>
            <a:fillRect/>
          </a:stretch>
        </p:blipFill>
        <p:spPr>
          <a:xfrm>
            <a:off x="6460882" y="1759089"/>
            <a:ext cx="2340212" cy="2245975"/>
          </a:xfrm>
          <a:prstGeom prst="rect">
            <a:avLst/>
          </a:prstGeom>
        </p:spPr>
      </p:pic>
      <p:pic>
        <p:nvPicPr>
          <p:cNvPr id="5" name="Picture 4"/>
          <p:cNvPicPr>
            <a:picLocks noChangeAspect="1"/>
          </p:cNvPicPr>
          <p:nvPr/>
        </p:nvPicPr>
        <p:blipFill>
          <a:blip r:embed="rId6"/>
          <a:stretch>
            <a:fillRect/>
          </a:stretch>
        </p:blipFill>
        <p:spPr>
          <a:xfrm>
            <a:off x="6460882" y="4044976"/>
            <a:ext cx="2336052" cy="2241982"/>
          </a:xfrm>
          <a:prstGeom prst="rect">
            <a:avLst/>
          </a:prstGeom>
        </p:spPr>
      </p:pic>
      <p:pic>
        <p:nvPicPr>
          <p:cNvPr id="19" name="Picture 18" descr="rebeca.jpg"/>
          <p:cNvPicPr>
            <a:picLocks noChangeAspect="1"/>
          </p:cNvPicPr>
          <p:nvPr/>
        </p:nvPicPr>
        <p:blipFill>
          <a:blip r:embed="rId7"/>
          <a:srcRect l="48013" r="15232" b="44702"/>
          <a:stretch>
            <a:fillRect/>
          </a:stretch>
        </p:blipFill>
        <p:spPr>
          <a:xfrm>
            <a:off x="441146" y="5400106"/>
            <a:ext cx="785953" cy="886852"/>
          </a:xfrm>
          <a:prstGeom prst="rect">
            <a:avLst/>
          </a:prstGeom>
        </p:spPr>
      </p:pic>
      <p:pic>
        <p:nvPicPr>
          <p:cNvPr id="22" name="Picture 21" descr="freya_blekman.jpg"/>
          <p:cNvPicPr>
            <a:picLocks noChangeAspect="1"/>
          </p:cNvPicPr>
          <p:nvPr/>
        </p:nvPicPr>
        <p:blipFill>
          <a:blip r:embed="rId8"/>
          <a:stretch>
            <a:fillRect/>
          </a:stretch>
        </p:blipFill>
        <p:spPr>
          <a:xfrm>
            <a:off x="1307611" y="5400106"/>
            <a:ext cx="600093" cy="900139"/>
          </a:xfrm>
          <a:prstGeom prst="rect">
            <a:avLst/>
          </a:prstGeom>
        </p:spPr>
      </p:pic>
      <p:pic>
        <p:nvPicPr>
          <p:cNvPr id="6" name="Picture 5"/>
          <p:cNvPicPr>
            <a:picLocks noChangeAspect="1"/>
          </p:cNvPicPr>
          <p:nvPr/>
        </p:nvPicPr>
        <p:blipFill>
          <a:blip r:embed="rId9"/>
          <a:stretch>
            <a:fillRect/>
          </a:stretch>
        </p:blipFill>
        <p:spPr>
          <a:xfrm>
            <a:off x="3820230" y="1798233"/>
            <a:ext cx="2640652" cy="2206831"/>
          </a:xfrm>
          <a:prstGeom prst="rect">
            <a:avLst/>
          </a:prstGeom>
        </p:spPr>
      </p:pic>
      <p:sp>
        <p:nvSpPr>
          <p:cNvPr id="7" name="TextBox 6"/>
          <p:cNvSpPr txBox="1"/>
          <p:nvPr/>
        </p:nvSpPr>
        <p:spPr>
          <a:xfrm>
            <a:off x="304800" y="3070701"/>
            <a:ext cx="3515430" cy="2377574"/>
          </a:xfrm>
          <a:prstGeom prst="rect">
            <a:avLst/>
          </a:prstGeom>
          <a:noFill/>
        </p:spPr>
        <p:txBody>
          <a:bodyPr wrap="square" rtlCol="0">
            <a:spAutoFit/>
          </a:bodyPr>
          <a:lstStyle/>
          <a:p>
            <a:r>
              <a:rPr lang="en-US" dirty="0" smtClean="0"/>
              <a:t>Soon we hope to be able to claim the first observation and study of the single-top </a:t>
            </a:r>
            <a:r>
              <a:rPr lang="en-US" dirty="0" err="1" smtClean="0"/>
              <a:t>tW</a:t>
            </a:r>
            <a:r>
              <a:rPr lang="en-US" dirty="0" smtClean="0"/>
              <a:t> channel.</a:t>
            </a:r>
          </a:p>
          <a:p>
            <a:endParaRPr lang="en-US" sz="1050" dirty="0"/>
          </a:p>
          <a:p>
            <a:r>
              <a:rPr lang="en-US" dirty="0" smtClean="0"/>
              <a:t>Enhancing signal with multi-</a:t>
            </a:r>
            <a:r>
              <a:rPr lang="en-US" dirty="0" err="1" smtClean="0"/>
              <a:t>variate</a:t>
            </a:r>
            <a:r>
              <a:rPr lang="en-US" dirty="0" smtClean="0"/>
              <a:t> analysis techniques.</a:t>
            </a:r>
          </a:p>
          <a:p>
            <a:endParaRPr lang="en-US" sz="1050" dirty="0"/>
          </a:p>
          <a:p>
            <a:r>
              <a:rPr lang="en-US" dirty="0" smtClean="0"/>
              <a:t>Sensitive to anomalous couplings and a direct measurement of |</a:t>
            </a:r>
            <a:r>
              <a:rPr lang="en-US" dirty="0" err="1" smtClean="0"/>
              <a:t>V</a:t>
            </a:r>
            <a:r>
              <a:rPr lang="en-US" baseline="-25000" dirty="0" err="1" smtClean="0"/>
              <a:t>tb</a:t>
            </a:r>
            <a:r>
              <a:rPr lang="en-US" dirty="0" smtClean="0"/>
              <a:t>|.</a:t>
            </a:r>
            <a:endParaRPr lang="en-US" dirty="0"/>
          </a:p>
        </p:txBody>
      </p:sp>
      <p:pic>
        <p:nvPicPr>
          <p:cNvPr id="8" name="Picture 7"/>
          <p:cNvPicPr>
            <a:picLocks noChangeAspect="1"/>
          </p:cNvPicPr>
          <p:nvPr/>
        </p:nvPicPr>
        <p:blipFill>
          <a:blip r:embed="rId10"/>
          <a:stretch>
            <a:fillRect/>
          </a:stretch>
        </p:blipFill>
        <p:spPr>
          <a:xfrm>
            <a:off x="4067944" y="4002617"/>
            <a:ext cx="2392938" cy="2293748"/>
          </a:xfrm>
          <a:prstGeom prst="rect">
            <a:avLst/>
          </a:prstGeom>
        </p:spPr>
      </p:pic>
      <p:sp>
        <p:nvSpPr>
          <p:cNvPr id="9" name="TextBox 8"/>
          <p:cNvSpPr txBox="1"/>
          <p:nvPr/>
        </p:nvSpPr>
        <p:spPr>
          <a:xfrm>
            <a:off x="4265934" y="5733256"/>
            <a:ext cx="2186979" cy="369332"/>
          </a:xfrm>
          <a:prstGeom prst="rect">
            <a:avLst/>
          </a:prstGeom>
          <a:noFill/>
        </p:spPr>
        <p:txBody>
          <a:bodyPr wrap="none" rtlCol="0">
            <a:spAutoFit/>
          </a:bodyPr>
          <a:lstStyle/>
          <a:p>
            <a:r>
              <a:rPr lang="en-US" dirty="0" smtClean="0"/>
              <a:t>Expected significance</a:t>
            </a:r>
            <a:endParaRPr lang="en-US" dirty="0"/>
          </a:p>
        </p:txBody>
      </p:sp>
    </p:spTree>
    <p:extLst>
      <p:ext uri="{BB962C8B-B14F-4D97-AF65-F5344CB8AC3E}">
        <p14:creationId xmlns:p14="http://schemas.microsoft.com/office/powerpoint/2010/main" val="9723996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4339650"/>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Top Quark events as a calibration tool: Jet Energy Scale</a:t>
            </a:r>
          </a:p>
          <a:p>
            <a:endParaRPr lang="en-US" sz="600" dirty="0" smtClean="0">
              <a:solidFill>
                <a:srgbClr val="000000"/>
              </a:solidFill>
              <a:cs typeface="Arial Rounded MT Bold"/>
            </a:endParaRPr>
          </a:p>
          <a:p>
            <a:r>
              <a:rPr lang="en-US" dirty="0" smtClean="0"/>
              <a:t>Apply a kinematic fit </a:t>
            </a:r>
            <a:r>
              <a:rPr lang="en-US" dirty="0" smtClean="0">
                <a:latin typeface="Symbol" charset="2"/>
                <a:cs typeface="Symbol" charset="2"/>
              </a:rPr>
              <a:t>c</a:t>
            </a:r>
            <a:r>
              <a:rPr lang="en-US" baseline="30000" dirty="0" smtClean="0"/>
              <a:t>2</a:t>
            </a:r>
            <a:r>
              <a:rPr lang="en-US" dirty="0" smtClean="0"/>
              <a:t>(m</a:t>
            </a:r>
            <a:r>
              <a:rPr lang="en-US" baseline="-25000" dirty="0" smtClean="0"/>
              <a:t>W</a:t>
            </a:r>
            <a:r>
              <a:rPr lang="en-US" dirty="0" smtClean="0"/>
              <a:t>,m</a:t>
            </a:r>
            <a:r>
              <a:rPr lang="en-US" baseline="-25000" dirty="0" smtClean="0"/>
              <a:t>top</a:t>
            </a:r>
            <a:r>
              <a:rPr lang="en-US" dirty="0" smtClean="0"/>
              <a:t>) for each choice of </a:t>
            </a:r>
            <a:r>
              <a:rPr lang="en-US" dirty="0" err="1" smtClean="0">
                <a:latin typeface="Symbol" charset="2"/>
                <a:cs typeface="Symbol" charset="2"/>
              </a:rPr>
              <a:t>D</a:t>
            </a:r>
            <a:r>
              <a:rPr lang="en-US" dirty="0" err="1" smtClean="0"/>
              <a:t>E</a:t>
            </a:r>
            <a:r>
              <a:rPr lang="en-US" baseline="-25000" dirty="0" err="1" smtClean="0"/>
              <a:t>light</a:t>
            </a:r>
            <a:r>
              <a:rPr lang="en-US" dirty="0" smtClean="0"/>
              <a:t> and </a:t>
            </a:r>
            <a:r>
              <a:rPr lang="en-US" dirty="0" err="1" smtClean="0">
                <a:latin typeface="Symbol" charset="2"/>
                <a:cs typeface="Symbol" charset="2"/>
              </a:rPr>
              <a:t>D</a:t>
            </a:r>
            <a:r>
              <a:rPr lang="en-US" dirty="0" err="1"/>
              <a:t>E</a:t>
            </a:r>
            <a:r>
              <a:rPr lang="en-US" baseline="-25000" dirty="0" err="1" smtClean="0"/>
              <a:t>b</a:t>
            </a:r>
            <a:r>
              <a:rPr lang="en-US" dirty="0" smtClean="0"/>
              <a:t>.</a:t>
            </a:r>
          </a:p>
          <a:p>
            <a:r>
              <a:rPr lang="en-US" dirty="0" smtClean="0"/>
              <a:t>Some clever cuts to remove ~80% outlying events (keeping ~80% of the good ones).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1" name="TextBox 10"/>
          <p:cNvSpPr txBox="1"/>
          <p:nvPr/>
        </p:nvSpPr>
        <p:spPr>
          <a:xfrm rot="16200000">
            <a:off x="4217247" y="3707554"/>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b</a:t>
            </a:r>
            <a:r>
              <a:rPr lang="en-US" sz="1400" b="1" dirty="0" smtClean="0"/>
              <a:t> (rel. corr.)</a:t>
            </a:r>
            <a:endParaRPr lang="en-US" sz="1400" b="1" dirty="0"/>
          </a:p>
        </p:txBody>
      </p:sp>
      <p:pic>
        <p:nvPicPr>
          <p:cNvPr id="20" name="Picture 19"/>
          <p:cNvPicPr>
            <a:picLocks noChangeAspect="1"/>
          </p:cNvPicPr>
          <p:nvPr/>
        </p:nvPicPr>
        <p:blipFill>
          <a:blip r:embed="rId4"/>
          <a:srcRect r="1578"/>
          <a:stretch>
            <a:fillRect/>
          </a:stretch>
        </p:blipFill>
        <p:spPr>
          <a:xfrm>
            <a:off x="1600200" y="2438400"/>
            <a:ext cx="2846083" cy="2844800"/>
          </a:xfrm>
          <a:prstGeom prst="rect">
            <a:avLst/>
          </a:prstGeom>
        </p:spPr>
      </p:pic>
      <p:sp>
        <p:nvSpPr>
          <p:cNvPr id="21" name="TextBox 20"/>
          <p:cNvSpPr txBox="1"/>
          <p:nvPr/>
        </p:nvSpPr>
        <p:spPr>
          <a:xfrm>
            <a:off x="655997" y="2708920"/>
            <a:ext cx="791803" cy="1323439"/>
          </a:xfrm>
          <a:prstGeom prst="rect">
            <a:avLst/>
          </a:prstGeom>
          <a:noFill/>
        </p:spPr>
        <p:txBody>
          <a:bodyPr wrap="none" rtlCol="0">
            <a:spAutoFit/>
          </a:bodyPr>
          <a:lstStyle/>
          <a:p>
            <a:r>
              <a:rPr lang="en-US" sz="8000" b="1" dirty="0" smtClean="0">
                <a:latin typeface="Symbol" charset="2"/>
                <a:cs typeface="Symbol" charset="2"/>
              </a:rPr>
              <a:t>S</a:t>
            </a:r>
            <a:endParaRPr lang="en-US" sz="8000" b="1" dirty="0">
              <a:latin typeface="Symbol" charset="2"/>
              <a:cs typeface="Symbol" charset="2"/>
            </a:endParaRPr>
          </a:p>
        </p:txBody>
      </p:sp>
      <p:sp>
        <p:nvSpPr>
          <p:cNvPr id="22" name="TextBox 21"/>
          <p:cNvSpPr txBox="1"/>
          <p:nvPr/>
        </p:nvSpPr>
        <p:spPr>
          <a:xfrm>
            <a:off x="645815" y="3699520"/>
            <a:ext cx="801985" cy="369332"/>
          </a:xfrm>
          <a:prstGeom prst="rect">
            <a:avLst/>
          </a:prstGeom>
          <a:noFill/>
        </p:spPr>
        <p:txBody>
          <a:bodyPr wrap="none" rtlCol="0">
            <a:spAutoFit/>
          </a:bodyPr>
          <a:lstStyle/>
          <a:p>
            <a:r>
              <a:rPr lang="en-US" dirty="0" smtClean="0"/>
              <a:t>events</a:t>
            </a:r>
            <a:endParaRPr lang="en-US" dirty="0"/>
          </a:p>
        </p:txBody>
      </p:sp>
      <p:sp>
        <p:nvSpPr>
          <p:cNvPr id="23" name="TextBox 22"/>
          <p:cNvSpPr txBox="1"/>
          <p:nvPr/>
        </p:nvSpPr>
        <p:spPr>
          <a:xfrm>
            <a:off x="2057400" y="2831068"/>
            <a:ext cx="1356862" cy="369332"/>
          </a:xfrm>
          <a:prstGeom prst="rect">
            <a:avLst/>
          </a:prstGeom>
          <a:noFill/>
        </p:spPr>
        <p:txBody>
          <a:bodyPr wrap="none" rtlCol="0">
            <a:spAutoFit/>
          </a:bodyPr>
          <a:lstStyle/>
          <a:p>
            <a:r>
              <a:rPr lang="en-US" dirty="0" smtClean="0"/>
              <a:t> </a:t>
            </a:r>
            <a:r>
              <a:rPr lang="en-US" dirty="0" smtClean="0">
                <a:latin typeface="Symbol" charset="2"/>
                <a:cs typeface="Symbol" charset="2"/>
              </a:rPr>
              <a:t>c</a:t>
            </a:r>
            <a:r>
              <a:rPr lang="en-US" baseline="30000" dirty="0" smtClean="0"/>
              <a:t>2</a:t>
            </a:r>
            <a:r>
              <a:rPr lang="en-US" dirty="0" smtClean="0"/>
              <a:t>(m</a:t>
            </a:r>
            <a:r>
              <a:rPr lang="en-US" baseline="-25000" dirty="0" smtClean="0"/>
              <a:t>W</a:t>
            </a:r>
            <a:r>
              <a:rPr lang="en-US" dirty="0" smtClean="0"/>
              <a:t>,m</a:t>
            </a:r>
            <a:r>
              <a:rPr lang="en-US" baseline="-25000" dirty="0" smtClean="0"/>
              <a:t>top</a:t>
            </a:r>
            <a:r>
              <a:rPr lang="en-US" dirty="0" smtClean="0"/>
              <a:t>) </a:t>
            </a:r>
            <a:endParaRPr lang="en-US" dirty="0"/>
          </a:p>
        </p:txBody>
      </p:sp>
      <p:sp>
        <p:nvSpPr>
          <p:cNvPr id="24" name="TextBox 23"/>
          <p:cNvSpPr txBox="1"/>
          <p:nvPr/>
        </p:nvSpPr>
        <p:spPr>
          <a:xfrm>
            <a:off x="2167117" y="2602468"/>
            <a:ext cx="880883" cy="369332"/>
          </a:xfrm>
          <a:prstGeom prst="rect">
            <a:avLst/>
          </a:prstGeom>
          <a:noFill/>
        </p:spPr>
        <p:txBody>
          <a:bodyPr wrap="none" rtlCol="0">
            <a:spAutoFit/>
          </a:bodyPr>
          <a:lstStyle/>
          <a:p>
            <a:r>
              <a:rPr lang="en-US" dirty="0" smtClean="0"/>
              <a:t>1 event</a:t>
            </a:r>
            <a:endParaRPr lang="en-US" dirty="0"/>
          </a:p>
        </p:txBody>
      </p:sp>
      <p:sp>
        <p:nvSpPr>
          <p:cNvPr id="25" name="TextBox 24"/>
          <p:cNvSpPr txBox="1"/>
          <p:nvPr/>
        </p:nvSpPr>
        <p:spPr>
          <a:xfrm>
            <a:off x="4797990" y="3200400"/>
            <a:ext cx="440145" cy="707886"/>
          </a:xfrm>
          <a:prstGeom prst="rect">
            <a:avLst/>
          </a:prstGeom>
          <a:noFill/>
        </p:spPr>
        <p:txBody>
          <a:bodyPr wrap="none" rtlCol="0">
            <a:spAutoFit/>
          </a:bodyPr>
          <a:lstStyle/>
          <a:p>
            <a:r>
              <a:rPr lang="en-US" sz="4000" b="1" dirty="0" smtClean="0"/>
              <a:t>=</a:t>
            </a:r>
            <a:endParaRPr lang="en-US" sz="4000" b="1" dirty="0"/>
          </a:p>
        </p:txBody>
      </p:sp>
      <p:sp>
        <p:nvSpPr>
          <p:cNvPr id="26" name="TextBox 25"/>
          <p:cNvSpPr txBox="1"/>
          <p:nvPr/>
        </p:nvSpPr>
        <p:spPr>
          <a:xfrm>
            <a:off x="6096000" y="2514600"/>
            <a:ext cx="1070688" cy="369332"/>
          </a:xfrm>
          <a:prstGeom prst="rect">
            <a:avLst/>
          </a:prstGeom>
          <a:noFill/>
        </p:spPr>
        <p:txBody>
          <a:bodyPr wrap="none" rtlCol="0">
            <a:spAutoFit/>
          </a:bodyPr>
          <a:lstStyle/>
          <a:p>
            <a:r>
              <a:rPr lang="en-US" dirty="0" smtClean="0"/>
              <a:t>all events</a:t>
            </a:r>
            <a:endParaRPr lang="en-US" dirty="0"/>
          </a:p>
        </p:txBody>
      </p:sp>
      <p:sp>
        <p:nvSpPr>
          <p:cNvPr id="27" name="TextBox 26"/>
          <p:cNvSpPr txBox="1"/>
          <p:nvPr/>
        </p:nvSpPr>
        <p:spPr>
          <a:xfrm rot="16200000">
            <a:off x="254847" y="3707553"/>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b</a:t>
            </a:r>
            <a:r>
              <a:rPr lang="en-US" sz="1400" b="1" dirty="0" smtClean="0"/>
              <a:t> (rel. corr.)</a:t>
            </a:r>
            <a:endParaRPr lang="en-US" sz="1400" b="1" dirty="0"/>
          </a:p>
        </p:txBody>
      </p:sp>
      <p:sp>
        <p:nvSpPr>
          <p:cNvPr id="28" name="TextBox 27"/>
          <p:cNvSpPr txBox="1"/>
          <p:nvPr/>
        </p:nvSpPr>
        <p:spPr>
          <a:xfrm>
            <a:off x="1600200" y="5029200"/>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light</a:t>
            </a:r>
            <a:r>
              <a:rPr lang="en-US" sz="1400" b="1" dirty="0" smtClean="0"/>
              <a:t> (rel. corr.)</a:t>
            </a:r>
            <a:endParaRPr lang="en-US" sz="1400" b="1" dirty="0"/>
          </a:p>
        </p:txBody>
      </p:sp>
      <p:pic>
        <p:nvPicPr>
          <p:cNvPr id="2" name="Picture 1"/>
          <p:cNvPicPr>
            <a:picLocks noChangeAspect="1"/>
          </p:cNvPicPr>
          <p:nvPr/>
        </p:nvPicPr>
        <p:blipFill>
          <a:blip r:embed="rId5"/>
          <a:stretch>
            <a:fillRect/>
          </a:stretch>
        </p:blipFill>
        <p:spPr>
          <a:xfrm>
            <a:off x="5545546" y="2365325"/>
            <a:ext cx="2683117" cy="2698924"/>
          </a:xfrm>
          <a:prstGeom prst="rect">
            <a:avLst/>
          </a:prstGeom>
        </p:spPr>
      </p:pic>
      <p:sp>
        <p:nvSpPr>
          <p:cNvPr id="29" name="TextBox 28"/>
          <p:cNvSpPr txBox="1"/>
          <p:nvPr/>
        </p:nvSpPr>
        <p:spPr>
          <a:xfrm rot="16200000">
            <a:off x="4166943" y="3690042"/>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b</a:t>
            </a:r>
            <a:r>
              <a:rPr lang="en-US" sz="1400" b="1" dirty="0" smtClean="0"/>
              <a:t> (rel. corr.)</a:t>
            </a:r>
            <a:endParaRPr lang="en-US" sz="1400" b="1" dirty="0"/>
          </a:p>
        </p:txBody>
      </p:sp>
      <p:pic>
        <p:nvPicPr>
          <p:cNvPr id="4" name="Picture 3"/>
          <p:cNvPicPr>
            <a:picLocks noChangeAspect="1"/>
          </p:cNvPicPr>
          <p:nvPr/>
        </p:nvPicPr>
        <p:blipFill>
          <a:blip r:embed="rId6"/>
          <a:stretch>
            <a:fillRect/>
          </a:stretch>
        </p:blipFill>
        <p:spPr>
          <a:xfrm>
            <a:off x="5486400" y="2474166"/>
            <a:ext cx="2742263" cy="2575482"/>
          </a:xfrm>
          <a:prstGeom prst="rect">
            <a:avLst/>
          </a:prstGeom>
        </p:spPr>
      </p:pic>
      <p:sp>
        <p:nvSpPr>
          <p:cNvPr id="31" name="TextBox 30"/>
          <p:cNvSpPr txBox="1"/>
          <p:nvPr/>
        </p:nvSpPr>
        <p:spPr>
          <a:xfrm rot="16200000">
            <a:off x="4145239" y="3707554"/>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b</a:t>
            </a:r>
            <a:r>
              <a:rPr lang="en-US" sz="1400" b="1" dirty="0" smtClean="0"/>
              <a:t> (rel. corr.)</a:t>
            </a:r>
            <a:endParaRPr lang="en-US" sz="1400" b="1" dirty="0"/>
          </a:p>
        </p:txBody>
      </p:sp>
      <p:sp>
        <p:nvSpPr>
          <p:cNvPr id="32" name="TextBox 31"/>
          <p:cNvSpPr txBox="1"/>
          <p:nvPr/>
        </p:nvSpPr>
        <p:spPr>
          <a:xfrm rot="16200000">
            <a:off x="4094935" y="3690042"/>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b</a:t>
            </a:r>
            <a:r>
              <a:rPr lang="en-US" sz="1400" b="1" dirty="0" smtClean="0"/>
              <a:t> (rel. corr.)</a:t>
            </a:r>
            <a:endParaRPr lang="en-US" sz="1400" b="1" dirty="0"/>
          </a:p>
        </p:txBody>
      </p:sp>
      <p:sp>
        <p:nvSpPr>
          <p:cNvPr id="33" name="TextBox 32"/>
          <p:cNvSpPr txBox="1"/>
          <p:nvPr/>
        </p:nvSpPr>
        <p:spPr>
          <a:xfrm>
            <a:off x="5943600" y="5029200"/>
            <a:ext cx="2846083" cy="307777"/>
          </a:xfrm>
          <a:prstGeom prst="rect">
            <a:avLst/>
          </a:prstGeom>
          <a:solidFill>
            <a:srgbClr val="FFFFFF"/>
          </a:solidFill>
        </p:spPr>
        <p:txBody>
          <a:bodyPr wrap="square" rtlCol="0">
            <a:spAutoFit/>
          </a:bodyPr>
          <a:lstStyle/>
          <a:p>
            <a:pPr algn="r"/>
            <a:r>
              <a:rPr lang="en-US" sz="1400" b="1" dirty="0" err="1" smtClean="0">
                <a:latin typeface="Symbol" charset="2"/>
                <a:cs typeface="Symbol" charset="2"/>
              </a:rPr>
              <a:t>D</a:t>
            </a:r>
            <a:r>
              <a:rPr lang="en-US" sz="1400" b="1" dirty="0" err="1" smtClean="0"/>
              <a:t>E</a:t>
            </a:r>
            <a:r>
              <a:rPr lang="en-US" sz="1400" b="1" baseline="-25000" dirty="0" err="1" smtClean="0"/>
              <a:t>light</a:t>
            </a:r>
            <a:r>
              <a:rPr lang="en-US" sz="1400" b="1" dirty="0" smtClean="0"/>
              <a:t> (rel. corr.)</a:t>
            </a:r>
            <a:endParaRPr lang="en-US" sz="1400" b="1" dirty="0"/>
          </a:p>
        </p:txBody>
      </p:sp>
      <p:sp>
        <p:nvSpPr>
          <p:cNvPr id="34" name="TextBox 33"/>
          <p:cNvSpPr txBox="1"/>
          <p:nvPr/>
        </p:nvSpPr>
        <p:spPr>
          <a:xfrm>
            <a:off x="5249272" y="4996246"/>
            <a:ext cx="1755634" cy="369332"/>
          </a:xfrm>
          <a:prstGeom prst="rect">
            <a:avLst/>
          </a:prstGeom>
          <a:noFill/>
        </p:spPr>
        <p:txBody>
          <a:bodyPr wrap="none" rtlCol="0">
            <a:spAutoFit/>
          </a:bodyPr>
          <a:lstStyle/>
          <a:p>
            <a:r>
              <a:rPr lang="en-US" dirty="0" smtClean="0">
                <a:solidFill>
                  <a:srgbClr val="FF0000"/>
                </a:solidFill>
              </a:rPr>
              <a:t>Electron channel</a:t>
            </a:r>
            <a:endParaRPr lang="en-US" dirty="0">
              <a:solidFill>
                <a:srgbClr val="FF0000"/>
              </a:solidFill>
            </a:endParaRPr>
          </a:p>
        </p:txBody>
      </p:sp>
      <p:sp>
        <p:nvSpPr>
          <p:cNvPr id="35" name="TextBox 34"/>
          <p:cNvSpPr txBox="1"/>
          <p:nvPr/>
        </p:nvSpPr>
        <p:spPr>
          <a:xfrm>
            <a:off x="7951483" y="2438400"/>
            <a:ext cx="838200" cy="646331"/>
          </a:xfrm>
          <a:prstGeom prst="rect">
            <a:avLst/>
          </a:prstGeom>
          <a:solidFill>
            <a:srgbClr val="CCFFCC"/>
          </a:solidFill>
        </p:spPr>
        <p:txBody>
          <a:bodyPr wrap="square" rtlCol="0">
            <a:spAutoFit/>
          </a:bodyPr>
          <a:lstStyle/>
          <a:p>
            <a:pPr algn="ctr"/>
            <a:r>
              <a:rPr lang="en-US" dirty="0"/>
              <a:t>d</a:t>
            </a:r>
            <a:r>
              <a:rPr lang="en-US" dirty="0" smtClean="0"/>
              <a:t>ata</a:t>
            </a:r>
          </a:p>
          <a:p>
            <a:pPr algn="ctr"/>
            <a:r>
              <a:rPr lang="en-US" dirty="0" smtClean="0"/>
              <a:t>2010</a:t>
            </a:r>
            <a:endParaRPr lang="en-US" baseline="30000" dirty="0" smtClean="0"/>
          </a:p>
        </p:txBody>
      </p:sp>
      <p:pic>
        <p:nvPicPr>
          <p:cNvPr id="5" name="Picture 4"/>
          <p:cNvPicPr>
            <a:picLocks noChangeAspect="1"/>
          </p:cNvPicPr>
          <p:nvPr/>
        </p:nvPicPr>
        <p:blipFill rotWithShape="1">
          <a:blip r:embed="rId7"/>
          <a:srcRect t="56057"/>
          <a:stretch/>
        </p:blipFill>
        <p:spPr>
          <a:xfrm>
            <a:off x="2627784" y="5476479"/>
            <a:ext cx="6011683" cy="804610"/>
          </a:xfrm>
          <a:prstGeom prst="rect">
            <a:avLst/>
          </a:prstGeom>
        </p:spPr>
      </p:pic>
      <p:sp>
        <p:nvSpPr>
          <p:cNvPr id="6" name="TextBox 5"/>
          <p:cNvSpPr txBox="1"/>
          <p:nvPr/>
        </p:nvSpPr>
        <p:spPr>
          <a:xfrm>
            <a:off x="4069388" y="5229200"/>
            <a:ext cx="1168747" cy="369332"/>
          </a:xfrm>
          <a:prstGeom prst="rect">
            <a:avLst/>
          </a:prstGeom>
          <a:noFill/>
        </p:spPr>
        <p:txBody>
          <a:bodyPr wrap="none" rtlCol="0">
            <a:spAutoFit/>
          </a:bodyPr>
          <a:lstStyle/>
          <a:p>
            <a:r>
              <a:rPr lang="en-US" dirty="0" smtClean="0"/>
              <a:t>simulation</a:t>
            </a:r>
            <a:endParaRPr lang="en-US" dirty="0"/>
          </a:p>
        </p:txBody>
      </p:sp>
      <p:sp>
        <p:nvSpPr>
          <p:cNvPr id="36" name="TextBox 35"/>
          <p:cNvSpPr txBox="1"/>
          <p:nvPr/>
        </p:nvSpPr>
        <p:spPr>
          <a:xfrm>
            <a:off x="6847918" y="5229200"/>
            <a:ext cx="604402" cy="369332"/>
          </a:xfrm>
          <a:prstGeom prst="rect">
            <a:avLst/>
          </a:prstGeom>
          <a:noFill/>
        </p:spPr>
        <p:txBody>
          <a:bodyPr wrap="none" rtlCol="0">
            <a:spAutoFit/>
          </a:bodyPr>
          <a:lstStyle/>
          <a:p>
            <a:r>
              <a:rPr lang="en-US" dirty="0" smtClean="0"/>
              <a:t>data</a:t>
            </a:r>
            <a:endParaRPr lang="en-US" dirty="0"/>
          </a:p>
        </p:txBody>
      </p:sp>
      <p:pic>
        <p:nvPicPr>
          <p:cNvPr id="37" name="Picture 36"/>
          <p:cNvPicPr>
            <a:picLocks noChangeAspect="1"/>
          </p:cNvPicPr>
          <p:nvPr/>
        </p:nvPicPr>
        <p:blipFill>
          <a:blip r:embed="rId8"/>
          <a:stretch>
            <a:fillRect/>
          </a:stretch>
        </p:blipFill>
        <p:spPr>
          <a:xfrm>
            <a:off x="323528" y="4064364"/>
            <a:ext cx="1656184" cy="2244956"/>
          </a:xfrm>
          <a:prstGeom prst="rect">
            <a:avLst/>
          </a:prstGeom>
        </p:spPr>
      </p:pic>
      <p:sp>
        <p:nvSpPr>
          <p:cNvPr id="7" name="TextBox 6"/>
          <p:cNvSpPr txBox="1"/>
          <p:nvPr/>
        </p:nvSpPr>
        <p:spPr>
          <a:xfrm rot="5400000">
            <a:off x="7764959" y="3847693"/>
            <a:ext cx="1680117" cy="369332"/>
          </a:xfrm>
          <a:prstGeom prst="rect">
            <a:avLst/>
          </a:prstGeom>
          <a:solidFill>
            <a:schemeClr val="bg2">
              <a:lumMod val="90000"/>
            </a:schemeClr>
          </a:solidFill>
          <a:ln w="38100" cmpd="sng">
            <a:solidFill>
              <a:srgbClr val="FF0000"/>
            </a:solidFill>
          </a:ln>
        </p:spPr>
        <p:txBody>
          <a:bodyPr wrap="none" rtlCol="0">
            <a:spAutoFit/>
          </a:bodyPr>
          <a:lstStyle/>
          <a:p>
            <a:r>
              <a:rPr lang="en-US" b="1" dirty="0" smtClean="0">
                <a:solidFill>
                  <a:srgbClr val="008000"/>
                </a:solidFill>
              </a:rPr>
              <a:t>Maryam </a:t>
            </a:r>
            <a:r>
              <a:rPr lang="en-US" b="1" dirty="0" err="1" smtClean="0">
                <a:solidFill>
                  <a:srgbClr val="008000"/>
                </a:solidFill>
              </a:rPr>
              <a:t>Zeinali</a:t>
            </a:r>
            <a:endParaRPr lang="en-US" b="1"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4801315"/>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W </a:t>
            </a:r>
            <a:r>
              <a:rPr lang="en-US" u="sng" dirty="0" err="1" smtClean="0">
                <a:solidFill>
                  <a:srgbClr val="000090"/>
                </a:solidFill>
                <a:latin typeface="Arial Rounded MT Bold"/>
                <a:cs typeface="Arial Rounded MT Bold"/>
              </a:rPr>
              <a:t>helicity</a:t>
            </a:r>
            <a:r>
              <a:rPr lang="en-US" u="sng" dirty="0" smtClean="0">
                <a:solidFill>
                  <a:srgbClr val="000090"/>
                </a:solidFill>
                <a:latin typeface="Arial Rounded MT Bold"/>
                <a:cs typeface="Arial Rounded MT Bold"/>
              </a:rPr>
              <a:t> </a:t>
            </a:r>
            <a:r>
              <a:rPr lang="en-US" u="sng" dirty="0" smtClean="0">
                <a:solidFill>
                  <a:srgbClr val="000090"/>
                </a:solidFill>
                <a:latin typeface="Arial Rounded MT Bold"/>
                <a:cs typeface="Arial Rounded MT Bold"/>
              </a:rPr>
              <a:t>measurement</a:t>
            </a:r>
            <a:endParaRPr lang="en-US" dirty="0" smtClean="0">
              <a:solidFill>
                <a:srgbClr val="000000"/>
              </a:solidFill>
              <a:cs typeface="Arial Rounded MT Bold"/>
            </a:endParaRPr>
          </a:p>
          <a:p>
            <a:r>
              <a:rPr lang="en-US" dirty="0" smtClean="0">
                <a:solidFill>
                  <a:srgbClr val="000000"/>
                </a:solidFill>
                <a:cs typeface="Arial Rounded MT Bold"/>
              </a:rPr>
              <a:t>Decay properties of the top quark interpreted</a:t>
            </a:r>
          </a:p>
          <a:p>
            <a:r>
              <a:rPr lang="en-US" dirty="0">
                <a:solidFill>
                  <a:srgbClr val="000000"/>
                </a:solidFill>
                <a:cs typeface="Arial Rounded MT Bold"/>
              </a:rPr>
              <a:t>i</a:t>
            </a:r>
            <a:r>
              <a:rPr lang="en-US" dirty="0" smtClean="0">
                <a:solidFill>
                  <a:srgbClr val="000000"/>
                </a:solidFill>
                <a:cs typeface="Arial Rounded MT Bold"/>
              </a:rPr>
              <a:t>n the </a:t>
            </a:r>
            <a:r>
              <a:rPr lang="en-US" dirty="0" err="1" smtClean="0">
                <a:solidFill>
                  <a:srgbClr val="000000"/>
                </a:solidFill>
                <a:cs typeface="Arial Rounded MT Bold"/>
              </a:rPr>
              <a:t>helicity</a:t>
            </a:r>
            <a:r>
              <a:rPr lang="en-US" dirty="0" smtClean="0">
                <a:solidFill>
                  <a:srgbClr val="000000"/>
                </a:solidFill>
                <a:cs typeface="Arial Rounded MT Bold"/>
              </a:rPr>
              <a:t> parameters space (f</a:t>
            </a:r>
            <a:r>
              <a:rPr lang="en-US" baseline="-25000" dirty="0" smtClean="0">
                <a:solidFill>
                  <a:srgbClr val="000000"/>
                </a:solidFill>
                <a:cs typeface="Arial Rounded MT Bold"/>
              </a:rPr>
              <a:t>0</a:t>
            </a:r>
            <a:r>
              <a:rPr lang="en-US" dirty="0" smtClean="0">
                <a:solidFill>
                  <a:srgbClr val="000000"/>
                </a:solidFill>
                <a:cs typeface="Arial Rounded MT Bold"/>
              </a:rPr>
              <a:t>,f</a:t>
            </a:r>
            <a:r>
              <a:rPr lang="en-US" baseline="-25000" dirty="0" smtClean="0">
                <a:solidFill>
                  <a:srgbClr val="000000"/>
                </a:solidFill>
                <a:cs typeface="Arial Rounded MT Bold"/>
              </a:rPr>
              <a:t>-</a:t>
            </a:r>
            <a:r>
              <a:rPr lang="en-US" dirty="0" smtClean="0">
                <a:solidFill>
                  <a:srgbClr val="000000"/>
                </a:solidFill>
                <a:cs typeface="Arial Rounded MT Bold"/>
              </a:rPr>
              <a:t>,f</a:t>
            </a:r>
            <a:r>
              <a:rPr lang="en-US" baseline="-25000" dirty="0" smtClean="0">
                <a:solidFill>
                  <a:srgbClr val="000000"/>
                </a:solidFill>
                <a:cs typeface="Arial Rounded MT Bold"/>
              </a:rPr>
              <a:t>+</a:t>
            </a:r>
            <a:r>
              <a:rPr lang="en-US" dirty="0" smtClean="0">
                <a:solidFill>
                  <a:srgbClr val="000000"/>
                </a:solidFill>
                <a:cs typeface="Arial Rounded MT Bold"/>
              </a:rPr>
              <a:t>)</a:t>
            </a:r>
          </a:p>
          <a:p>
            <a:endParaRPr lang="en-US" dirty="0" smtClean="0">
              <a:solidFill>
                <a:srgbClr val="000000"/>
              </a:solidFill>
              <a:cs typeface="Arial Rounded MT Bold"/>
            </a:endParaRPr>
          </a:p>
          <a:p>
            <a:endParaRPr lang="en-US" dirty="0" smtClean="0">
              <a:solidFill>
                <a:srgbClr val="000000"/>
              </a:solidFill>
              <a:cs typeface="Arial Rounded MT Bold"/>
            </a:endParaRPr>
          </a:p>
          <a:p>
            <a:r>
              <a:rPr lang="en-US" dirty="0" smtClean="0">
                <a:cs typeface="Arial Rounded MT Bold"/>
              </a:rPr>
              <a:t>Fit the angular distribution (c=</a:t>
            </a:r>
            <a:r>
              <a:rPr lang="en-US" dirty="0" err="1" smtClean="0">
                <a:cs typeface="Arial Rounded MT Bold"/>
              </a:rPr>
              <a:t>cos</a:t>
            </a:r>
            <a:r>
              <a:rPr lang="en-US" dirty="0" err="1" smtClean="0">
                <a:latin typeface="Symbol" charset="2"/>
                <a:cs typeface="Symbol" charset="2"/>
              </a:rPr>
              <a:t>q</a:t>
            </a:r>
            <a:r>
              <a:rPr lang="en-US" baseline="30000" dirty="0" smtClean="0">
                <a:latin typeface="Symbol" charset="2"/>
                <a:cs typeface="Symbol" charset="2"/>
              </a:rPr>
              <a:t>*</a:t>
            </a:r>
            <a:r>
              <a:rPr lang="en-US" dirty="0" smtClean="0">
                <a:cs typeface="Arial Rounded MT Bold"/>
              </a:rPr>
              <a:t>)</a:t>
            </a:r>
          </a:p>
          <a:p>
            <a:endParaRPr lang="en-US" dirty="0">
              <a:cs typeface="Arial Rounded MT Bold"/>
            </a:endParaRPr>
          </a:p>
          <a:p>
            <a:endParaRPr lang="en-US" dirty="0" smtClean="0">
              <a:cs typeface="Arial Rounded MT Bold"/>
            </a:endParaRPr>
          </a:p>
          <a:p>
            <a:endParaRPr lang="en-US" dirty="0">
              <a:cs typeface="Arial Rounded MT Bold"/>
            </a:endParaRPr>
          </a:p>
          <a:p>
            <a:endParaRPr lang="en-US" dirty="0" smtClean="0">
              <a:cs typeface="Arial Rounded MT Bold"/>
            </a:endParaRPr>
          </a:p>
          <a:p>
            <a:r>
              <a:rPr lang="en-US" dirty="0" smtClean="0">
                <a:cs typeface="Arial Rounded MT Bold"/>
              </a:rPr>
              <a:t>Important optimization study taking into </a:t>
            </a:r>
          </a:p>
          <a:p>
            <a:r>
              <a:rPr lang="en-US" dirty="0">
                <a:cs typeface="Arial Rounded MT Bold"/>
              </a:rPr>
              <a:t>a</a:t>
            </a:r>
            <a:r>
              <a:rPr lang="en-US" dirty="0" smtClean="0">
                <a:cs typeface="Arial Rounded MT Bold"/>
              </a:rPr>
              <a:t>ccount both the statistical and systematical </a:t>
            </a:r>
          </a:p>
          <a:p>
            <a:r>
              <a:rPr lang="en-US" dirty="0">
                <a:cs typeface="Arial Rounded MT Bold"/>
              </a:rPr>
              <a:t>u</a:t>
            </a:r>
            <a:r>
              <a:rPr lang="en-US" dirty="0" smtClean="0">
                <a:cs typeface="Arial Rounded MT Bold"/>
              </a:rPr>
              <a:t>ncertainty.</a:t>
            </a:r>
            <a:endParaRPr lang="en-US" dirty="0" smtClean="0">
              <a:cs typeface="Arial Rounded MT Bold"/>
            </a:endParaRPr>
          </a:p>
          <a:p>
            <a:endParaRPr lang="en-US" u="sng" dirty="0" smtClean="0">
              <a:cs typeface="Arial Rounded MT Bold"/>
            </a:endParaRPr>
          </a:p>
          <a:p>
            <a:endParaRPr lang="en-US" u="sng" dirty="0" smtClean="0">
              <a:cs typeface="Arial Rounded MT Bold"/>
            </a:endParaRPr>
          </a:p>
          <a:p>
            <a:endParaRPr lang="en-US" u="sng" dirty="0" smtClean="0">
              <a:cs typeface="Arial Rounded MT Bold"/>
            </a:endParaRPr>
          </a:p>
          <a:p>
            <a:endParaRPr lang="en-US" dirty="0" smtClean="0"/>
          </a:p>
        </p:txBody>
      </p:sp>
      <p:pic>
        <p:nvPicPr>
          <p:cNvPr id="19" name="Picture 18" descr="annik.jpg"/>
          <p:cNvPicPr>
            <a:picLocks noChangeAspect="1"/>
          </p:cNvPicPr>
          <p:nvPr/>
        </p:nvPicPr>
        <p:blipFill>
          <a:blip r:embed="rId4"/>
          <a:srcRect t="12832" b="12832"/>
          <a:stretch>
            <a:fillRect/>
          </a:stretch>
        </p:blipFill>
        <p:spPr>
          <a:xfrm>
            <a:off x="340183" y="5157192"/>
            <a:ext cx="1007566" cy="1128474"/>
          </a:xfrm>
          <a:prstGeom prst="rect">
            <a:avLst/>
          </a:prstGeom>
        </p:spPr>
      </p:pic>
      <p:pic>
        <p:nvPicPr>
          <p:cNvPr id="24" name="Picture 23"/>
          <p:cNvPicPr>
            <a:picLocks noChangeAspect="1"/>
          </p:cNvPicPr>
          <p:nvPr/>
        </p:nvPicPr>
        <p:blipFill>
          <a:blip r:embed="rId5"/>
          <a:stretch>
            <a:fillRect/>
          </a:stretch>
        </p:blipFill>
        <p:spPr>
          <a:xfrm>
            <a:off x="362363" y="2348880"/>
            <a:ext cx="4457700" cy="368300"/>
          </a:xfrm>
          <a:prstGeom prst="rect">
            <a:avLst/>
          </a:prstGeom>
        </p:spPr>
      </p:pic>
      <p:sp>
        <p:nvSpPr>
          <p:cNvPr id="2" name="TextBox 1"/>
          <p:cNvSpPr txBox="1"/>
          <p:nvPr/>
        </p:nvSpPr>
        <p:spPr>
          <a:xfrm>
            <a:off x="1110330" y="3246075"/>
            <a:ext cx="3101630" cy="830997"/>
          </a:xfrm>
          <a:prstGeom prst="rect">
            <a:avLst/>
          </a:prstGeom>
          <a:noFill/>
        </p:spPr>
        <p:txBody>
          <a:bodyPr wrap="none" rtlCol="0">
            <a:spAutoFit/>
          </a:bodyPr>
          <a:lstStyle/>
          <a:p>
            <a:r>
              <a:rPr lang="en-US" sz="1600" dirty="0" smtClean="0">
                <a:solidFill>
                  <a:srgbClr val="FF0000"/>
                </a:solidFill>
              </a:rPr>
              <a:t>F</a:t>
            </a:r>
            <a:r>
              <a:rPr lang="en-US" sz="1600" baseline="-25000" dirty="0" smtClean="0">
                <a:solidFill>
                  <a:srgbClr val="FF0000"/>
                </a:solidFill>
              </a:rPr>
              <a:t>L</a:t>
            </a:r>
            <a:r>
              <a:rPr lang="en-US" sz="1600" dirty="0" smtClean="0">
                <a:solidFill>
                  <a:srgbClr val="FF0000"/>
                </a:solidFill>
              </a:rPr>
              <a:t> </a:t>
            </a:r>
            <a:r>
              <a:rPr lang="en-US" sz="1600" dirty="0">
                <a:solidFill>
                  <a:srgbClr val="FF0000"/>
                </a:solidFill>
              </a:rPr>
              <a:t>= </a:t>
            </a:r>
            <a:r>
              <a:rPr lang="en-US" sz="1600" dirty="0" smtClean="0">
                <a:solidFill>
                  <a:srgbClr val="FF0000"/>
                </a:solidFill>
              </a:rPr>
              <a:t>0.33 ± 0.03 </a:t>
            </a:r>
            <a:r>
              <a:rPr lang="en-US" sz="1600" dirty="0">
                <a:solidFill>
                  <a:srgbClr val="FF0000"/>
                </a:solidFill>
              </a:rPr>
              <a:t>(stat) </a:t>
            </a:r>
            <a:r>
              <a:rPr lang="en-US" sz="1600" dirty="0" smtClean="0">
                <a:solidFill>
                  <a:srgbClr val="FF0000"/>
                </a:solidFill>
              </a:rPr>
              <a:t>± 0.02 (</a:t>
            </a:r>
            <a:r>
              <a:rPr lang="en-US" sz="1600" dirty="0" err="1" smtClean="0">
                <a:solidFill>
                  <a:srgbClr val="FF0000"/>
                </a:solidFill>
              </a:rPr>
              <a:t>syst</a:t>
            </a:r>
            <a:r>
              <a:rPr lang="en-US" sz="1600" dirty="0">
                <a:solidFill>
                  <a:srgbClr val="FF0000"/>
                </a:solidFill>
              </a:rPr>
              <a:t>)</a:t>
            </a:r>
          </a:p>
          <a:p>
            <a:r>
              <a:rPr lang="en-US" sz="1600" dirty="0" smtClean="0">
                <a:solidFill>
                  <a:srgbClr val="FF0000"/>
                </a:solidFill>
              </a:rPr>
              <a:t>F</a:t>
            </a:r>
            <a:r>
              <a:rPr lang="en-US" sz="1600" baseline="-25000" dirty="0" smtClean="0">
                <a:solidFill>
                  <a:srgbClr val="FF0000"/>
                </a:solidFill>
              </a:rPr>
              <a:t>0</a:t>
            </a:r>
            <a:r>
              <a:rPr lang="en-US" sz="1600" dirty="0" smtClean="0">
                <a:solidFill>
                  <a:srgbClr val="FF0000"/>
                </a:solidFill>
              </a:rPr>
              <a:t> </a:t>
            </a:r>
            <a:r>
              <a:rPr lang="en-US" sz="1600" dirty="0">
                <a:solidFill>
                  <a:srgbClr val="FF0000"/>
                </a:solidFill>
              </a:rPr>
              <a:t>= </a:t>
            </a:r>
            <a:r>
              <a:rPr lang="en-US" sz="1600" dirty="0" smtClean="0">
                <a:solidFill>
                  <a:srgbClr val="FF0000"/>
                </a:solidFill>
              </a:rPr>
              <a:t>0.58 ± 0.04 </a:t>
            </a:r>
            <a:r>
              <a:rPr lang="en-US" sz="1600" dirty="0">
                <a:solidFill>
                  <a:srgbClr val="FF0000"/>
                </a:solidFill>
              </a:rPr>
              <a:t>(stat) </a:t>
            </a:r>
            <a:r>
              <a:rPr lang="en-US" sz="1600" dirty="0" smtClean="0">
                <a:solidFill>
                  <a:srgbClr val="FF0000"/>
                </a:solidFill>
              </a:rPr>
              <a:t>± 0.05 (</a:t>
            </a:r>
            <a:r>
              <a:rPr lang="en-US" sz="1600" dirty="0" err="1" smtClean="0">
                <a:solidFill>
                  <a:srgbClr val="FF0000"/>
                </a:solidFill>
              </a:rPr>
              <a:t>syst</a:t>
            </a:r>
            <a:r>
              <a:rPr lang="en-US" sz="1600" dirty="0">
                <a:solidFill>
                  <a:srgbClr val="FF0000"/>
                </a:solidFill>
              </a:rPr>
              <a:t>)</a:t>
            </a:r>
          </a:p>
          <a:p>
            <a:r>
              <a:rPr lang="en-US" sz="1600" dirty="0" smtClean="0">
                <a:solidFill>
                  <a:srgbClr val="FF0000"/>
                </a:solidFill>
              </a:rPr>
              <a:t>F</a:t>
            </a:r>
            <a:r>
              <a:rPr lang="en-US" sz="1600" baseline="-25000" dirty="0" smtClean="0">
                <a:solidFill>
                  <a:srgbClr val="FF0000"/>
                </a:solidFill>
              </a:rPr>
              <a:t>R</a:t>
            </a:r>
            <a:r>
              <a:rPr lang="en-US" sz="1600" dirty="0" smtClean="0">
                <a:solidFill>
                  <a:srgbClr val="FF0000"/>
                </a:solidFill>
              </a:rPr>
              <a:t> </a:t>
            </a:r>
            <a:r>
              <a:rPr lang="en-US" sz="1600" dirty="0">
                <a:solidFill>
                  <a:srgbClr val="FF0000"/>
                </a:solidFill>
              </a:rPr>
              <a:t>= </a:t>
            </a:r>
            <a:r>
              <a:rPr lang="en-US" sz="1600" dirty="0" smtClean="0">
                <a:solidFill>
                  <a:srgbClr val="FF0000"/>
                </a:solidFill>
              </a:rPr>
              <a:t>0.09 ± 0.03 </a:t>
            </a:r>
            <a:r>
              <a:rPr lang="en-US" sz="1600" dirty="0">
                <a:solidFill>
                  <a:srgbClr val="FF0000"/>
                </a:solidFill>
              </a:rPr>
              <a:t>(stat) </a:t>
            </a:r>
            <a:r>
              <a:rPr lang="en-US" sz="1600" dirty="0" smtClean="0">
                <a:solidFill>
                  <a:srgbClr val="FF0000"/>
                </a:solidFill>
              </a:rPr>
              <a:t>± 0.07 (</a:t>
            </a:r>
            <a:r>
              <a:rPr lang="en-US" sz="1600" dirty="0" err="1" smtClean="0">
                <a:solidFill>
                  <a:srgbClr val="FF0000"/>
                </a:solidFill>
              </a:rPr>
              <a:t>syst</a:t>
            </a:r>
            <a:r>
              <a:rPr lang="en-US" sz="1600" dirty="0">
                <a:solidFill>
                  <a:srgbClr val="FF0000"/>
                </a:solidFill>
              </a:rPr>
              <a:t>)</a:t>
            </a:r>
            <a:endParaRPr lang="en-US" sz="1600" dirty="0">
              <a:solidFill>
                <a:srgbClr val="FF0000"/>
              </a:solidFill>
            </a:endParaRPr>
          </a:p>
        </p:txBody>
      </p:sp>
      <p:pic>
        <p:nvPicPr>
          <p:cNvPr id="3" name="Picture 2"/>
          <p:cNvPicPr>
            <a:picLocks noChangeAspect="1"/>
          </p:cNvPicPr>
          <p:nvPr/>
        </p:nvPicPr>
        <p:blipFill>
          <a:blip r:embed="rId6"/>
          <a:stretch>
            <a:fillRect/>
          </a:stretch>
        </p:blipFill>
        <p:spPr>
          <a:xfrm>
            <a:off x="6210100" y="1337196"/>
            <a:ext cx="2552900" cy="2023368"/>
          </a:xfrm>
          <a:prstGeom prst="rect">
            <a:avLst/>
          </a:prstGeom>
        </p:spPr>
      </p:pic>
      <p:pic>
        <p:nvPicPr>
          <p:cNvPr id="4" name="Picture 3"/>
          <p:cNvPicPr>
            <a:picLocks noChangeAspect="1"/>
          </p:cNvPicPr>
          <p:nvPr/>
        </p:nvPicPr>
        <p:blipFill>
          <a:blip r:embed="rId7"/>
          <a:stretch>
            <a:fillRect/>
          </a:stretch>
        </p:blipFill>
        <p:spPr>
          <a:xfrm>
            <a:off x="5237158" y="3356992"/>
            <a:ext cx="3525842" cy="2886035"/>
          </a:xfrm>
          <a:prstGeom prst="rect">
            <a:avLst/>
          </a:prstGeom>
        </p:spPr>
      </p:pic>
      <p:sp>
        <p:nvSpPr>
          <p:cNvPr id="5" name="TextBox 4"/>
          <p:cNvSpPr txBox="1"/>
          <p:nvPr/>
        </p:nvSpPr>
        <p:spPr>
          <a:xfrm>
            <a:off x="1356011" y="5157562"/>
            <a:ext cx="4134979" cy="1138773"/>
          </a:xfrm>
          <a:prstGeom prst="rect">
            <a:avLst/>
          </a:prstGeom>
          <a:noFill/>
        </p:spPr>
        <p:txBody>
          <a:bodyPr wrap="none" rtlCol="0">
            <a:spAutoFit/>
          </a:bodyPr>
          <a:lstStyle/>
          <a:p>
            <a:r>
              <a:rPr lang="en-US" dirty="0" smtClean="0"/>
              <a:t>Ready to search for anomalous couplings.</a:t>
            </a:r>
          </a:p>
          <a:p>
            <a:endParaRPr lang="en-US" i="1" dirty="0">
              <a:solidFill>
                <a:srgbClr val="0000FF"/>
              </a:solidFill>
            </a:endParaRPr>
          </a:p>
          <a:p>
            <a:endParaRPr lang="en-US" sz="1200" i="1" dirty="0" smtClean="0">
              <a:solidFill>
                <a:srgbClr val="0000FF"/>
              </a:solidFill>
            </a:endParaRPr>
          </a:p>
          <a:p>
            <a:r>
              <a:rPr lang="en-US" i="1" dirty="0" smtClean="0">
                <a:solidFill>
                  <a:srgbClr val="0000FF"/>
                </a:solidFill>
              </a:rPr>
              <a:t>Also part of a master thesis this year!</a:t>
            </a:r>
            <a:endParaRPr lang="en-US" i="1" dirty="0">
              <a:solidFill>
                <a:srgbClr val="0000FF"/>
              </a:solidFill>
            </a:endParaRPr>
          </a:p>
        </p:txBody>
      </p:sp>
      <p:sp>
        <p:nvSpPr>
          <p:cNvPr id="6" name="TextBox 5"/>
          <p:cNvSpPr txBox="1"/>
          <p:nvPr/>
        </p:nvSpPr>
        <p:spPr>
          <a:xfrm>
            <a:off x="5724128" y="3635732"/>
            <a:ext cx="1450299" cy="369332"/>
          </a:xfrm>
          <a:prstGeom prst="rect">
            <a:avLst/>
          </a:prstGeom>
          <a:noFill/>
        </p:spPr>
        <p:txBody>
          <a:bodyPr wrap="none" rtlCol="0">
            <a:spAutoFit/>
          </a:bodyPr>
          <a:lstStyle/>
          <a:p>
            <a:r>
              <a:rPr lang="en-US" dirty="0" smtClean="0"/>
              <a:t>2011 data (A)</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539552" y="1383268"/>
            <a:ext cx="8153400" cy="1084912"/>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Searching for SUSY in top topologies</a:t>
            </a:r>
          </a:p>
          <a:p>
            <a:endParaRPr lang="en-US" sz="1050" dirty="0" smtClean="0">
              <a:solidFill>
                <a:srgbClr val="000000"/>
              </a:solidFill>
              <a:cs typeface="Arial Rounded MT Bold"/>
            </a:endParaRPr>
          </a:p>
          <a:p>
            <a:r>
              <a:rPr lang="en-US" dirty="0" smtClean="0">
                <a:cs typeface="Arial Rounded MT Bold"/>
              </a:rPr>
              <a:t>Apply a top-identifier in the final state (using the W and top masses and </a:t>
            </a:r>
          </a:p>
          <a:p>
            <a:r>
              <a:rPr lang="en-US" dirty="0" err="1" smtClean="0">
                <a:cs typeface="Arial Rounded MT Bold"/>
              </a:rPr>
              <a:t>btagging</a:t>
            </a:r>
            <a:r>
              <a:rPr lang="en-US" dirty="0" smtClean="0">
                <a:cs typeface="Arial Rounded MT Bold"/>
              </a:rPr>
              <a:t>) and search for </a:t>
            </a:r>
            <a:r>
              <a:rPr lang="en-US" dirty="0" err="1" smtClean="0">
                <a:cs typeface="Arial Rounded MT Bold"/>
              </a:rPr>
              <a:t>supersymmetric</a:t>
            </a:r>
            <a:r>
              <a:rPr lang="en-US" dirty="0" smtClean="0">
                <a:cs typeface="Arial Rounded MT Bold"/>
              </a:rPr>
              <a:t> phenomena, </a:t>
            </a:r>
            <a:r>
              <a:rPr lang="en-US" dirty="0" err="1" smtClean="0">
                <a:cs typeface="Arial Rounded MT Bold"/>
              </a:rPr>
              <a:t>eg</a:t>
            </a:r>
            <a:r>
              <a:rPr lang="en-US" dirty="0" smtClean="0">
                <a:cs typeface="Arial Rounded MT Bold"/>
              </a:rPr>
              <a:t>. stop-like searches.</a:t>
            </a:r>
            <a:endParaRPr lang="en-US" dirty="0" smtClean="0">
              <a:cs typeface="Arial Rounded MT Bold"/>
            </a:endParaRPr>
          </a:p>
        </p:txBody>
      </p:sp>
      <p:sp>
        <p:nvSpPr>
          <p:cNvPr id="20" name="TextBox 19"/>
          <p:cNvSpPr txBox="1"/>
          <p:nvPr/>
        </p:nvSpPr>
        <p:spPr>
          <a:xfrm>
            <a:off x="609600" y="2448847"/>
            <a:ext cx="2555080" cy="3647153"/>
          </a:xfrm>
          <a:prstGeom prst="rect">
            <a:avLst/>
          </a:prstGeom>
          <a:noFill/>
        </p:spPr>
        <p:txBody>
          <a:bodyPr wrap="square" lIns="108000" rtlCol="0">
            <a:spAutoFit/>
          </a:bodyPr>
          <a:lstStyle/>
          <a:p>
            <a:pPr marL="185738" indent="-185738">
              <a:spcBef>
                <a:spcPts val="600"/>
              </a:spcBef>
              <a:buClr>
                <a:srgbClr val="660066"/>
              </a:buClr>
              <a:buFont typeface="Arial"/>
              <a:buChar char="•"/>
            </a:pPr>
            <a:r>
              <a:rPr lang="en-US" dirty="0" smtClean="0"/>
              <a:t>Optimize the choice of variables for each </a:t>
            </a:r>
            <a:r>
              <a:rPr lang="en-US" dirty="0" err="1" smtClean="0"/>
              <a:t>mSUGRA</a:t>
            </a:r>
            <a:r>
              <a:rPr lang="en-US" dirty="0" smtClean="0"/>
              <a:t> point (m</a:t>
            </a:r>
            <a:r>
              <a:rPr lang="en-US" baseline="-25000" dirty="0" smtClean="0"/>
              <a:t>1/2</a:t>
            </a:r>
            <a:r>
              <a:rPr lang="en-US" dirty="0" smtClean="0"/>
              <a:t>,m</a:t>
            </a:r>
            <a:r>
              <a:rPr lang="en-US" baseline="-25000" dirty="0" smtClean="0"/>
              <a:t>0</a:t>
            </a:r>
            <a:r>
              <a:rPr lang="en-US" dirty="0" smtClean="0"/>
              <a:t>).</a:t>
            </a:r>
          </a:p>
          <a:p>
            <a:pPr marL="185738" indent="-185738">
              <a:spcBef>
                <a:spcPts val="600"/>
              </a:spcBef>
              <a:buClr>
                <a:srgbClr val="660066"/>
              </a:buClr>
              <a:buFont typeface="Arial"/>
              <a:buChar char="•"/>
            </a:pPr>
            <a:r>
              <a:rPr lang="en-US" dirty="0" smtClean="0"/>
              <a:t>Different </a:t>
            </a:r>
            <a:r>
              <a:rPr lang="en-US" dirty="0" err="1" smtClean="0"/>
              <a:t>pheno</a:t>
            </a:r>
            <a:r>
              <a:rPr lang="en-US" dirty="0" smtClean="0"/>
              <a:t> in each region.</a:t>
            </a:r>
          </a:p>
          <a:p>
            <a:pPr marL="185738" indent="-185738">
              <a:spcBef>
                <a:spcPts val="600"/>
              </a:spcBef>
              <a:buClr>
                <a:srgbClr val="660066"/>
              </a:buClr>
              <a:buFont typeface="Arial"/>
              <a:buChar char="•"/>
            </a:pPr>
            <a:r>
              <a:rPr lang="en-US" dirty="0" smtClean="0"/>
              <a:t>Perform a test between only SM and </a:t>
            </a:r>
            <a:r>
              <a:rPr lang="en-US" dirty="0" err="1" smtClean="0"/>
              <a:t>SM+mSUGRA</a:t>
            </a:r>
            <a:r>
              <a:rPr lang="en-US" dirty="0" smtClean="0"/>
              <a:t>.</a:t>
            </a:r>
          </a:p>
          <a:p>
            <a:pPr marL="185738" indent="-185738">
              <a:spcBef>
                <a:spcPts val="600"/>
              </a:spcBef>
              <a:buClr>
                <a:srgbClr val="660066"/>
              </a:buClr>
              <a:buFont typeface="Arial"/>
              <a:buChar char="•"/>
            </a:pPr>
            <a:r>
              <a:rPr lang="en-US" dirty="0" smtClean="0"/>
              <a:t>Obtain the probability to potentially exclude the </a:t>
            </a:r>
            <a:r>
              <a:rPr lang="en-US" dirty="0" err="1" smtClean="0"/>
              <a:t>mSUGRA</a:t>
            </a:r>
            <a:r>
              <a:rPr lang="en-US" dirty="0" smtClean="0"/>
              <a:t> point.</a:t>
            </a:r>
          </a:p>
        </p:txBody>
      </p:sp>
      <p:pic>
        <p:nvPicPr>
          <p:cNvPr id="19" name="Picture 18" descr="PastedGraphic-1.tiff"/>
          <p:cNvPicPr>
            <a:picLocks noChangeAspect="1"/>
          </p:cNvPicPr>
          <p:nvPr/>
        </p:nvPicPr>
        <p:blipFill>
          <a:blip r:embed="rId4"/>
          <a:srcRect l="18073" r="18073"/>
          <a:stretch>
            <a:fillRect/>
          </a:stretch>
        </p:blipFill>
        <p:spPr>
          <a:xfrm>
            <a:off x="7808662" y="1267698"/>
            <a:ext cx="1096504" cy="1200482"/>
          </a:xfrm>
          <a:prstGeom prst="rect">
            <a:avLst/>
          </a:prstGeom>
        </p:spPr>
      </p:pic>
      <p:pic>
        <p:nvPicPr>
          <p:cNvPr id="2" name="Picture 1"/>
          <p:cNvPicPr>
            <a:picLocks noChangeAspect="1"/>
          </p:cNvPicPr>
          <p:nvPr/>
        </p:nvPicPr>
        <p:blipFill>
          <a:blip r:embed="rId5"/>
          <a:stretch>
            <a:fillRect/>
          </a:stretch>
        </p:blipFill>
        <p:spPr>
          <a:xfrm>
            <a:off x="3072801" y="2708920"/>
            <a:ext cx="5819680" cy="3600400"/>
          </a:xfrm>
          <a:prstGeom prst="rect">
            <a:avLst/>
          </a:prstGeom>
        </p:spPr>
      </p:pic>
      <p:sp>
        <p:nvSpPr>
          <p:cNvPr id="3" name="TextBox 2"/>
          <p:cNvSpPr txBox="1"/>
          <p:nvPr/>
        </p:nvSpPr>
        <p:spPr>
          <a:xfrm>
            <a:off x="395536" y="1340768"/>
            <a:ext cx="1249060" cy="369332"/>
          </a:xfrm>
          <a:prstGeom prst="rect">
            <a:avLst/>
          </a:prstGeom>
          <a:solidFill>
            <a:srgbClr val="D7E4BD"/>
          </a:solidFill>
          <a:ln>
            <a:solidFill>
              <a:srgbClr val="FF0000"/>
            </a:solidFill>
          </a:ln>
        </p:spPr>
        <p:txBody>
          <a:bodyPr wrap="none" rtlCol="0">
            <a:spAutoFit/>
          </a:bodyPr>
          <a:lstStyle/>
          <a:p>
            <a:r>
              <a:rPr lang="en-US" b="1" dirty="0" err="1" smtClean="0">
                <a:solidFill>
                  <a:srgbClr val="FF0000"/>
                </a:solidFill>
              </a:rPr>
              <a:t>Top@SUSY</a:t>
            </a:r>
            <a:endParaRPr lang="en-US"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923330"/>
          </a:xfrm>
          <a:prstGeom prst="rect">
            <a:avLst/>
          </a:prstGeom>
          <a:noFill/>
        </p:spPr>
        <p:txBody>
          <a:bodyPr wrap="square" rtlCol="0">
            <a:spAutoFit/>
          </a:bodyPr>
          <a:lstStyle/>
          <a:p>
            <a:pPr algn="ctr"/>
            <a:r>
              <a:rPr lang="en-US" u="sng" dirty="0">
                <a:solidFill>
                  <a:srgbClr val="000090"/>
                </a:solidFill>
                <a:latin typeface="Arial Rounded MT Bold"/>
                <a:cs typeface="Arial Rounded MT Bold"/>
              </a:rPr>
              <a:t>F</a:t>
            </a:r>
            <a:r>
              <a:rPr lang="en-US" u="sng" dirty="0" smtClean="0">
                <a:solidFill>
                  <a:srgbClr val="000090"/>
                </a:solidFill>
                <a:latin typeface="Arial Rounded MT Bold"/>
                <a:cs typeface="Arial Rounded MT Bold"/>
              </a:rPr>
              <a:t>ourth </a:t>
            </a:r>
            <a:r>
              <a:rPr lang="en-US" u="sng" dirty="0" smtClean="0">
                <a:solidFill>
                  <a:srgbClr val="000090"/>
                </a:solidFill>
                <a:latin typeface="Arial Rounded MT Bold"/>
                <a:cs typeface="Arial Rounded MT Bold"/>
              </a:rPr>
              <a:t>generation </a:t>
            </a:r>
            <a:r>
              <a:rPr lang="en-US" u="sng" dirty="0" smtClean="0">
                <a:solidFill>
                  <a:srgbClr val="000090"/>
                </a:solidFill>
                <a:latin typeface="Arial Rounded MT Bold"/>
                <a:cs typeface="Arial Rounded MT Bold"/>
              </a:rPr>
              <a:t>search as </a:t>
            </a:r>
            <a:r>
              <a:rPr lang="en-US" u="sng" dirty="0" err="1" smtClean="0">
                <a:solidFill>
                  <a:srgbClr val="000090"/>
                </a:solidFill>
                <a:latin typeface="Arial Rounded MT Bold"/>
                <a:cs typeface="Arial Rounded MT Bold"/>
              </a:rPr>
              <a:t>t’t</a:t>
            </a:r>
            <a:r>
              <a:rPr lang="en-US" u="sng" dirty="0" smtClean="0">
                <a:solidFill>
                  <a:srgbClr val="000090"/>
                </a:solidFill>
                <a:latin typeface="Arial Rounded MT Bold"/>
                <a:cs typeface="Arial Rounded MT Bold"/>
              </a:rPr>
              <a:t>’ events</a:t>
            </a:r>
            <a:endParaRPr lang="en-US" sz="700" dirty="0" smtClean="0">
              <a:solidFill>
                <a:srgbClr val="000000"/>
              </a:solidFill>
              <a:cs typeface="Arial Rounded MT Bold"/>
            </a:endParaRPr>
          </a:p>
          <a:p>
            <a:endParaRPr lang="en-US" dirty="0">
              <a:solidFill>
                <a:srgbClr val="000000"/>
              </a:solidFill>
              <a:cs typeface="Arial Rounded MT Bold"/>
            </a:endParaRPr>
          </a:p>
          <a:p>
            <a:endParaRPr lang="en-US" dirty="0" smtClean="0"/>
          </a:p>
        </p:txBody>
      </p:sp>
      <p:pic>
        <p:nvPicPr>
          <p:cNvPr id="2" name="Picture 1"/>
          <p:cNvPicPr>
            <a:picLocks noChangeAspect="1"/>
          </p:cNvPicPr>
          <p:nvPr/>
        </p:nvPicPr>
        <p:blipFill>
          <a:blip r:embed="rId4"/>
          <a:stretch>
            <a:fillRect/>
          </a:stretch>
        </p:blipFill>
        <p:spPr>
          <a:xfrm>
            <a:off x="395536" y="5013176"/>
            <a:ext cx="975558" cy="1219448"/>
          </a:xfrm>
          <a:prstGeom prst="rect">
            <a:avLst/>
          </a:prstGeom>
        </p:spPr>
      </p:pic>
      <p:pic>
        <p:nvPicPr>
          <p:cNvPr id="3" name="Picture 2"/>
          <p:cNvPicPr>
            <a:picLocks noChangeAspect="1"/>
          </p:cNvPicPr>
          <p:nvPr/>
        </p:nvPicPr>
        <p:blipFill rotWithShape="1">
          <a:blip r:embed="rId5"/>
          <a:srcRect r="51457"/>
          <a:stretch/>
        </p:blipFill>
        <p:spPr>
          <a:xfrm>
            <a:off x="323528" y="2564904"/>
            <a:ext cx="2647541" cy="1762821"/>
          </a:xfrm>
          <a:prstGeom prst="rect">
            <a:avLst/>
          </a:prstGeom>
        </p:spPr>
      </p:pic>
      <p:sp>
        <p:nvSpPr>
          <p:cNvPr id="4" name="TextBox 3"/>
          <p:cNvSpPr txBox="1"/>
          <p:nvPr/>
        </p:nvSpPr>
        <p:spPr>
          <a:xfrm>
            <a:off x="1403648" y="3573016"/>
            <a:ext cx="1293744" cy="646331"/>
          </a:xfrm>
          <a:prstGeom prst="rect">
            <a:avLst/>
          </a:prstGeom>
          <a:noFill/>
        </p:spPr>
        <p:txBody>
          <a:bodyPr wrap="none" rtlCol="0">
            <a:spAutoFit/>
          </a:bodyPr>
          <a:lstStyle/>
          <a:p>
            <a:r>
              <a:rPr lang="en-US" dirty="0" err="1">
                <a:solidFill>
                  <a:srgbClr val="FF0000"/>
                </a:solidFill>
              </a:rPr>
              <a:t>t</a:t>
            </a:r>
            <a:r>
              <a:rPr lang="en-US" dirty="0" err="1" smtClean="0">
                <a:solidFill>
                  <a:srgbClr val="FF0000"/>
                </a:solidFill>
              </a:rPr>
              <a:t>tbar</a:t>
            </a:r>
            <a:endParaRPr lang="en-US" dirty="0" smtClean="0">
              <a:solidFill>
                <a:srgbClr val="FF0000"/>
              </a:solidFill>
            </a:endParaRPr>
          </a:p>
          <a:p>
            <a:r>
              <a:rPr lang="en-US" dirty="0" smtClean="0">
                <a:solidFill>
                  <a:srgbClr val="FF0000"/>
                </a:solidFill>
              </a:rPr>
              <a:t>background</a:t>
            </a:r>
            <a:endParaRPr lang="en-US" dirty="0">
              <a:solidFill>
                <a:srgbClr val="FF0000"/>
              </a:solidFill>
            </a:endParaRPr>
          </a:p>
        </p:txBody>
      </p:sp>
      <p:sp>
        <p:nvSpPr>
          <p:cNvPr id="19" name="TextBox 18"/>
          <p:cNvSpPr txBox="1"/>
          <p:nvPr/>
        </p:nvSpPr>
        <p:spPr>
          <a:xfrm>
            <a:off x="3635896" y="2780928"/>
            <a:ext cx="454496" cy="369332"/>
          </a:xfrm>
          <a:prstGeom prst="rect">
            <a:avLst/>
          </a:prstGeom>
          <a:noFill/>
        </p:spPr>
        <p:txBody>
          <a:bodyPr wrap="none" rtlCol="0">
            <a:spAutoFit/>
          </a:bodyPr>
          <a:lstStyle/>
          <a:p>
            <a:r>
              <a:rPr lang="en-US" dirty="0" err="1">
                <a:solidFill>
                  <a:srgbClr val="FF0000"/>
                </a:solidFill>
              </a:rPr>
              <a:t>t</a:t>
            </a:r>
            <a:r>
              <a:rPr lang="en-US" dirty="0" err="1" smtClean="0">
                <a:solidFill>
                  <a:srgbClr val="FF0000"/>
                </a:solidFill>
              </a:rPr>
              <a:t>’t</a:t>
            </a:r>
            <a:r>
              <a:rPr lang="en-US" dirty="0" smtClean="0">
                <a:solidFill>
                  <a:srgbClr val="FF0000"/>
                </a:solidFill>
              </a:rPr>
              <a:t>’</a:t>
            </a:r>
            <a:endParaRPr lang="en-US" dirty="0">
              <a:solidFill>
                <a:srgbClr val="FF0000"/>
              </a:solidFill>
            </a:endParaRPr>
          </a:p>
        </p:txBody>
      </p:sp>
      <p:pic>
        <p:nvPicPr>
          <p:cNvPr id="5" name="Picture 4"/>
          <p:cNvPicPr>
            <a:picLocks noChangeAspect="1"/>
          </p:cNvPicPr>
          <p:nvPr/>
        </p:nvPicPr>
        <p:blipFill>
          <a:blip r:embed="rId6"/>
          <a:stretch>
            <a:fillRect/>
          </a:stretch>
        </p:blipFill>
        <p:spPr>
          <a:xfrm>
            <a:off x="1979712" y="4224124"/>
            <a:ext cx="6300192" cy="2085196"/>
          </a:xfrm>
          <a:prstGeom prst="rect">
            <a:avLst/>
          </a:prstGeom>
        </p:spPr>
      </p:pic>
      <p:pic>
        <p:nvPicPr>
          <p:cNvPr id="22" name="Picture 21"/>
          <p:cNvPicPr>
            <a:picLocks noChangeAspect="1"/>
          </p:cNvPicPr>
          <p:nvPr/>
        </p:nvPicPr>
        <p:blipFill rotWithShape="1">
          <a:blip r:embed="rId5"/>
          <a:srcRect l="52931"/>
          <a:stretch/>
        </p:blipFill>
        <p:spPr>
          <a:xfrm>
            <a:off x="2362200" y="1796938"/>
            <a:ext cx="2366212" cy="1624826"/>
          </a:xfrm>
          <a:prstGeom prst="rect">
            <a:avLst/>
          </a:prstGeom>
        </p:spPr>
      </p:pic>
      <p:pic>
        <p:nvPicPr>
          <p:cNvPr id="24" name="Picture 23"/>
          <p:cNvPicPr>
            <a:picLocks noChangeAspect="1"/>
          </p:cNvPicPr>
          <p:nvPr/>
        </p:nvPicPr>
        <p:blipFill>
          <a:blip r:embed="rId7"/>
          <a:stretch>
            <a:fillRect/>
          </a:stretch>
        </p:blipFill>
        <p:spPr>
          <a:xfrm>
            <a:off x="5148064" y="1728212"/>
            <a:ext cx="3419872" cy="2631865"/>
          </a:xfrm>
          <a:prstGeom prst="rect">
            <a:avLst/>
          </a:prstGeom>
        </p:spPr>
      </p:pic>
      <p:sp>
        <p:nvSpPr>
          <p:cNvPr id="6" name="TextBox 5"/>
          <p:cNvSpPr txBox="1"/>
          <p:nvPr/>
        </p:nvSpPr>
        <p:spPr>
          <a:xfrm>
            <a:off x="2915816" y="3502749"/>
            <a:ext cx="2808312" cy="646331"/>
          </a:xfrm>
          <a:prstGeom prst="rect">
            <a:avLst/>
          </a:prstGeom>
          <a:noFill/>
        </p:spPr>
        <p:txBody>
          <a:bodyPr wrap="square" rtlCol="0">
            <a:spAutoFit/>
          </a:bodyPr>
          <a:lstStyle/>
          <a:p>
            <a:r>
              <a:rPr lang="en-US" dirty="0" smtClean="0"/>
              <a:t>Systematics are fitted with nuisance parameters</a:t>
            </a:r>
            <a:endParaRPr lang="en-US" dirty="0"/>
          </a:p>
        </p:txBody>
      </p:sp>
      <p:sp>
        <p:nvSpPr>
          <p:cNvPr id="7" name="TextBox 6"/>
          <p:cNvSpPr txBox="1"/>
          <p:nvPr/>
        </p:nvSpPr>
        <p:spPr>
          <a:xfrm>
            <a:off x="395536" y="1268760"/>
            <a:ext cx="1442748" cy="369332"/>
          </a:xfrm>
          <a:prstGeom prst="rect">
            <a:avLst/>
          </a:prstGeom>
          <a:solidFill>
            <a:srgbClr val="D7E4BD"/>
          </a:solidFill>
          <a:ln>
            <a:solidFill>
              <a:srgbClr val="FF0000"/>
            </a:solidFill>
          </a:ln>
        </p:spPr>
        <p:txBody>
          <a:bodyPr wrap="none" rtlCol="0">
            <a:spAutoFit/>
          </a:bodyPr>
          <a:lstStyle/>
          <a:p>
            <a:r>
              <a:rPr lang="en-US" b="1" dirty="0" err="1" smtClean="0">
                <a:solidFill>
                  <a:srgbClr val="FF0000"/>
                </a:solidFill>
              </a:rPr>
              <a:t>Top@Exotica</a:t>
            </a:r>
            <a:endParaRPr lang="en-US" b="1" dirty="0">
              <a:solidFill>
                <a:srgbClr val="FF0000"/>
              </a:solidFill>
            </a:endParaRPr>
          </a:p>
        </p:txBody>
      </p:sp>
      <p:sp>
        <p:nvSpPr>
          <p:cNvPr id="8" name="TextBox 7"/>
          <p:cNvSpPr txBox="1"/>
          <p:nvPr/>
        </p:nvSpPr>
        <p:spPr>
          <a:xfrm>
            <a:off x="6876256" y="2596262"/>
            <a:ext cx="1577550" cy="369332"/>
          </a:xfrm>
          <a:prstGeom prst="rect">
            <a:avLst/>
          </a:prstGeom>
          <a:noFill/>
        </p:spPr>
        <p:txBody>
          <a:bodyPr wrap="none" rtlCol="0">
            <a:spAutoFit/>
          </a:bodyPr>
          <a:lstStyle/>
          <a:p>
            <a:r>
              <a:rPr lang="en-US" b="1" dirty="0">
                <a:solidFill>
                  <a:srgbClr val="0000FF"/>
                </a:solidFill>
              </a:rPr>
              <a:t>s</a:t>
            </a:r>
            <a:r>
              <a:rPr lang="en-US" b="1" dirty="0" smtClean="0">
                <a:solidFill>
                  <a:srgbClr val="0000FF"/>
                </a:solidFill>
              </a:rPr>
              <a:t>ummer result</a:t>
            </a:r>
            <a:endParaRPr lang="en-US" b="1" dirty="0">
              <a:solidFill>
                <a:srgbClr val="0000FF"/>
              </a:solidFill>
            </a:endParaRPr>
          </a:p>
        </p:txBody>
      </p:sp>
      <p:sp>
        <p:nvSpPr>
          <p:cNvPr id="9" name="TextBox 8"/>
          <p:cNvSpPr txBox="1"/>
          <p:nvPr/>
        </p:nvSpPr>
        <p:spPr>
          <a:xfrm>
            <a:off x="4570684" y="4869160"/>
            <a:ext cx="721396" cy="369332"/>
          </a:xfrm>
          <a:prstGeom prst="rect">
            <a:avLst/>
          </a:prstGeom>
          <a:noFill/>
        </p:spPr>
        <p:txBody>
          <a:bodyPr wrap="none" rtlCol="0">
            <a:spAutoFit/>
          </a:bodyPr>
          <a:lstStyle/>
          <a:p>
            <a:r>
              <a:rPr lang="en-US" dirty="0" smtClean="0">
                <a:solidFill>
                  <a:srgbClr val="FF0000"/>
                </a:solidFill>
              </a:rPr>
              <a:t>signal</a:t>
            </a:r>
            <a:endParaRPr lang="en-US" dirty="0">
              <a:solidFill>
                <a:srgbClr val="FF0000"/>
              </a:solidFill>
            </a:endParaRPr>
          </a:p>
        </p:txBody>
      </p:sp>
      <p:cxnSp>
        <p:nvCxnSpPr>
          <p:cNvPr id="26" name="Straight Arrow Connector 25"/>
          <p:cNvCxnSpPr>
            <a:stCxn id="9" idx="1"/>
          </p:cNvCxnSpPr>
          <p:nvPr/>
        </p:nvCxnSpPr>
        <p:spPr>
          <a:xfrm flipH="1">
            <a:off x="3059832" y="5053826"/>
            <a:ext cx="1510852" cy="3019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9" idx="3"/>
          </p:cNvCxnSpPr>
          <p:nvPr/>
        </p:nvCxnSpPr>
        <p:spPr>
          <a:xfrm>
            <a:off x="5292080" y="5053826"/>
            <a:ext cx="792088" cy="3019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639760" y="2780928"/>
            <a:ext cx="721396" cy="369332"/>
          </a:xfrm>
          <a:prstGeom prst="rect">
            <a:avLst/>
          </a:prstGeom>
          <a:noFill/>
        </p:spPr>
        <p:txBody>
          <a:bodyPr wrap="none" rtlCol="0">
            <a:spAutoFit/>
          </a:bodyPr>
          <a:lstStyle/>
          <a:p>
            <a:r>
              <a:rPr lang="en-US" dirty="0" smtClean="0">
                <a:solidFill>
                  <a:srgbClr val="FF0000"/>
                </a:solidFill>
              </a:rPr>
              <a:t>signal</a:t>
            </a:r>
            <a:endParaRPr lang="en-US" dirty="0">
              <a:solidFill>
                <a:srgbClr val="FF0000"/>
              </a:solidFill>
            </a:endParaRPr>
          </a:p>
        </p:txBody>
      </p:sp>
      <p:cxnSp>
        <p:nvCxnSpPr>
          <p:cNvPr id="33" name="Straight Arrow Connector 32"/>
          <p:cNvCxnSpPr/>
          <p:nvPr/>
        </p:nvCxnSpPr>
        <p:spPr>
          <a:xfrm>
            <a:off x="7668344" y="3573016"/>
            <a:ext cx="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059218" y="3707740"/>
            <a:ext cx="1470587" cy="369332"/>
          </a:xfrm>
          <a:prstGeom prst="rect">
            <a:avLst/>
          </a:prstGeom>
          <a:noFill/>
        </p:spPr>
        <p:txBody>
          <a:bodyPr wrap="none" rtlCol="0">
            <a:spAutoFit/>
          </a:bodyPr>
          <a:lstStyle/>
          <a:p>
            <a:r>
              <a:rPr lang="en-US" dirty="0">
                <a:solidFill>
                  <a:schemeClr val="accent1">
                    <a:lumMod val="75000"/>
                  </a:schemeClr>
                </a:solidFill>
              </a:rPr>
              <a:t>e</a:t>
            </a:r>
            <a:r>
              <a:rPr lang="en-US" dirty="0" smtClean="0">
                <a:solidFill>
                  <a:schemeClr val="accent1">
                    <a:lumMod val="75000"/>
                  </a:schemeClr>
                </a:solidFill>
              </a:rPr>
              <a:t>xcluded part</a:t>
            </a:r>
            <a:endParaRPr lang="en-US" dirty="0">
              <a:solidFill>
                <a:schemeClr val="accent1">
                  <a:lumMod val="7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923330"/>
          </a:xfrm>
          <a:prstGeom prst="rect">
            <a:avLst/>
          </a:prstGeom>
          <a:noFill/>
        </p:spPr>
        <p:txBody>
          <a:bodyPr wrap="square" rtlCol="0">
            <a:spAutoFit/>
          </a:bodyPr>
          <a:lstStyle/>
          <a:p>
            <a:pPr algn="ctr"/>
            <a:r>
              <a:rPr lang="en-US" u="sng" smtClean="0">
                <a:solidFill>
                  <a:srgbClr val="000090"/>
                </a:solidFill>
                <a:latin typeface="Arial Rounded MT Bold"/>
                <a:cs typeface="Arial Rounded MT Bold"/>
              </a:rPr>
              <a:t>Inclusive fourth </a:t>
            </a:r>
            <a:r>
              <a:rPr lang="en-US" u="sng" dirty="0" smtClean="0">
                <a:solidFill>
                  <a:srgbClr val="000090"/>
                </a:solidFill>
                <a:latin typeface="Arial Rounded MT Bold"/>
                <a:cs typeface="Arial Rounded MT Bold"/>
              </a:rPr>
              <a:t>generation </a:t>
            </a:r>
            <a:r>
              <a:rPr lang="en-US" u="sng" dirty="0" smtClean="0">
                <a:solidFill>
                  <a:srgbClr val="000090"/>
                </a:solidFill>
                <a:latin typeface="Arial Rounded MT Bold"/>
                <a:cs typeface="Arial Rounded MT Bold"/>
              </a:rPr>
              <a:t>search</a:t>
            </a:r>
            <a:endParaRPr lang="en-US" sz="700" dirty="0" smtClean="0">
              <a:solidFill>
                <a:srgbClr val="000000"/>
              </a:solidFill>
              <a:cs typeface="Arial Rounded MT Bold"/>
            </a:endParaRPr>
          </a:p>
          <a:p>
            <a:endParaRPr lang="en-US" dirty="0">
              <a:solidFill>
                <a:srgbClr val="000000"/>
              </a:solidFill>
              <a:cs typeface="Arial Rounded MT Bold"/>
            </a:endParaRPr>
          </a:p>
          <a:p>
            <a:endParaRPr lang="en-US" dirty="0" smtClean="0"/>
          </a:p>
        </p:txBody>
      </p:sp>
      <p:pic>
        <p:nvPicPr>
          <p:cNvPr id="10" name="Picture 9"/>
          <p:cNvPicPr>
            <a:picLocks noChangeAspect="1"/>
          </p:cNvPicPr>
          <p:nvPr/>
        </p:nvPicPr>
        <p:blipFill>
          <a:blip r:embed="rId4"/>
          <a:stretch>
            <a:fillRect/>
          </a:stretch>
        </p:blipFill>
        <p:spPr>
          <a:xfrm>
            <a:off x="395536" y="5013176"/>
            <a:ext cx="961082" cy="1237456"/>
          </a:xfrm>
          <a:prstGeom prst="rect">
            <a:avLst/>
          </a:prstGeom>
        </p:spPr>
      </p:pic>
      <p:pic>
        <p:nvPicPr>
          <p:cNvPr id="11" name="Picture 10"/>
          <p:cNvPicPr>
            <a:picLocks noChangeAspect="1"/>
          </p:cNvPicPr>
          <p:nvPr/>
        </p:nvPicPr>
        <p:blipFill>
          <a:blip r:embed="rId5"/>
          <a:stretch>
            <a:fillRect/>
          </a:stretch>
        </p:blipFill>
        <p:spPr>
          <a:xfrm>
            <a:off x="1450738" y="5013176"/>
            <a:ext cx="975558" cy="1219448"/>
          </a:xfrm>
          <a:prstGeom prst="rect">
            <a:avLst/>
          </a:prstGeom>
        </p:spPr>
      </p:pic>
      <p:pic>
        <p:nvPicPr>
          <p:cNvPr id="3" name="Picture 2" descr="thstack_combinedht_nominal_box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715701" y="2934073"/>
            <a:ext cx="2974489" cy="3100248"/>
          </a:xfrm>
          <a:prstGeom prst="rect">
            <a:avLst/>
          </a:prstGeom>
        </p:spPr>
      </p:pic>
      <p:pic>
        <p:nvPicPr>
          <p:cNvPr id="4" name="Picture 3" descr="thstack_combinedht_nominal_box4.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878032" y="2934073"/>
            <a:ext cx="2974489" cy="3100248"/>
          </a:xfrm>
          <a:prstGeom prst="rect">
            <a:avLst/>
          </a:prstGeom>
        </p:spPr>
      </p:pic>
      <p:sp>
        <p:nvSpPr>
          <p:cNvPr id="6" name="TextBox 5"/>
          <p:cNvSpPr txBox="1"/>
          <p:nvPr/>
        </p:nvSpPr>
        <p:spPr>
          <a:xfrm>
            <a:off x="425613" y="1700808"/>
            <a:ext cx="8489787" cy="646331"/>
          </a:xfrm>
          <a:prstGeom prst="rect">
            <a:avLst/>
          </a:prstGeom>
          <a:noFill/>
        </p:spPr>
        <p:txBody>
          <a:bodyPr wrap="square" rtlCol="0">
            <a:spAutoFit/>
          </a:bodyPr>
          <a:lstStyle/>
          <a:p>
            <a:r>
              <a:rPr lang="en-US" dirty="0" smtClean="0"/>
              <a:t>Studying coherently t’ pair, b’ pair and single-t’, single-b’ production; systematics with detailed nuisance parameters. World most stringent limit on fourth generation t’ mass.</a:t>
            </a:r>
            <a:endParaRPr lang="en-US" dirty="0"/>
          </a:p>
        </p:txBody>
      </p:sp>
      <p:pic>
        <p:nvPicPr>
          <p:cNvPr id="7" name="Picture 6"/>
          <p:cNvPicPr>
            <a:picLocks noChangeAspect="1"/>
          </p:cNvPicPr>
          <p:nvPr/>
        </p:nvPicPr>
        <p:blipFill>
          <a:blip r:embed="rId8"/>
          <a:stretch>
            <a:fillRect/>
          </a:stretch>
        </p:blipFill>
        <p:spPr>
          <a:xfrm>
            <a:off x="349903" y="2306598"/>
            <a:ext cx="2771254" cy="2658840"/>
          </a:xfrm>
          <a:prstGeom prst="rect">
            <a:avLst/>
          </a:prstGeom>
        </p:spPr>
      </p:pic>
      <p:sp>
        <p:nvSpPr>
          <p:cNvPr id="8" name="TextBox 7"/>
          <p:cNvSpPr txBox="1"/>
          <p:nvPr/>
        </p:nvSpPr>
        <p:spPr>
          <a:xfrm>
            <a:off x="3121157" y="2491264"/>
            <a:ext cx="5763116" cy="369332"/>
          </a:xfrm>
          <a:prstGeom prst="rect">
            <a:avLst/>
          </a:prstGeom>
          <a:noFill/>
        </p:spPr>
        <p:txBody>
          <a:bodyPr wrap="none" rtlCol="0">
            <a:spAutoFit/>
          </a:bodyPr>
          <a:lstStyle/>
          <a:p>
            <a:r>
              <a:rPr lang="en-US" dirty="0" err="1">
                <a:solidFill>
                  <a:srgbClr val="FF0000"/>
                </a:solidFill>
              </a:rPr>
              <a:t>m</a:t>
            </a:r>
            <a:r>
              <a:rPr lang="en-US" baseline="-25000" dirty="0" err="1">
                <a:solidFill>
                  <a:srgbClr val="FF0000"/>
                </a:solidFill>
              </a:rPr>
              <a:t>t</a:t>
            </a:r>
            <a:r>
              <a:rPr lang="en-US" baseline="-25000" dirty="0">
                <a:solidFill>
                  <a:srgbClr val="FF0000"/>
                </a:solidFill>
              </a:rPr>
              <a:t>' </a:t>
            </a:r>
            <a:r>
              <a:rPr lang="en-US" dirty="0">
                <a:solidFill>
                  <a:srgbClr val="FF0000"/>
                </a:solidFill>
              </a:rPr>
              <a:t>= </a:t>
            </a:r>
            <a:r>
              <a:rPr lang="en-US" dirty="0" err="1">
                <a:solidFill>
                  <a:srgbClr val="FF0000"/>
                </a:solidFill>
              </a:rPr>
              <a:t>m</a:t>
            </a:r>
            <a:r>
              <a:rPr lang="en-US" baseline="-25000" dirty="0" err="1">
                <a:solidFill>
                  <a:srgbClr val="FF0000"/>
                </a:solidFill>
              </a:rPr>
              <a:t>b</a:t>
            </a:r>
            <a:r>
              <a:rPr lang="en-US" baseline="-25000" dirty="0">
                <a:solidFill>
                  <a:srgbClr val="FF0000"/>
                </a:solidFill>
              </a:rPr>
              <a:t>' </a:t>
            </a:r>
            <a:r>
              <a:rPr lang="en-US" dirty="0">
                <a:solidFill>
                  <a:srgbClr val="FF0000"/>
                </a:solidFill>
              </a:rPr>
              <a:t>&lt; 526 </a:t>
            </a:r>
            <a:r>
              <a:rPr lang="en-US" dirty="0"/>
              <a:t>(497) </a:t>
            </a:r>
            <a:r>
              <a:rPr lang="en-US" dirty="0" err="1"/>
              <a:t>GeV</a:t>
            </a:r>
            <a:r>
              <a:rPr lang="en-US" dirty="0"/>
              <a:t>/</a:t>
            </a:r>
            <a:r>
              <a:rPr lang="en-US" dirty="0" smtClean="0"/>
              <a:t>c</a:t>
            </a:r>
            <a:r>
              <a:rPr lang="en-US" baseline="30000" dirty="0" smtClean="0"/>
              <a:t>2</a:t>
            </a:r>
            <a:r>
              <a:rPr lang="en-US" dirty="0" smtClean="0"/>
              <a:t> </a:t>
            </a:r>
            <a:r>
              <a:rPr lang="en-US" dirty="0"/>
              <a:t>observed (expected) </a:t>
            </a:r>
            <a:r>
              <a:rPr lang="en-US" dirty="0" smtClean="0"/>
              <a:t>@ </a:t>
            </a:r>
            <a:r>
              <a:rPr lang="en-US" dirty="0"/>
              <a:t>95% CL</a:t>
            </a:r>
            <a:endParaRPr lang="en-US" dirty="0"/>
          </a:p>
        </p:txBody>
      </p:sp>
      <p:sp>
        <p:nvSpPr>
          <p:cNvPr id="9" name="TextBox 8"/>
          <p:cNvSpPr txBox="1"/>
          <p:nvPr/>
        </p:nvSpPr>
        <p:spPr>
          <a:xfrm>
            <a:off x="2446033" y="5893806"/>
            <a:ext cx="4201466" cy="369332"/>
          </a:xfrm>
          <a:prstGeom prst="rect">
            <a:avLst/>
          </a:prstGeom>
          <a:noFill/>
        </p:spPr>
        <p:txBody>
          <a:bodyPr wrap="none" rtlCol="0">
            <a:spAutoFit/>
          </a:bodyPr>
          <a:lstStyle/>
          <a:p>
            <a:r>
              <a:rPr lang="en-US" dirty="0" err="1" smtClean="0"/>
              <a:t>Gerrit</a:t>
            </a:r>
            <a:r>
              <a:rPr lang="en-US" dirty="0" smtClean="0"/>
              <a:t> joins this inclusive effort to extend it</a:t>
            </a:r>
            <a:endParaRPr lang="en-US" dirty="0"/>
          </a:p>
        </p:txBody>
      </p:sp>
      <p:sp>
        <p:nvSpPr>
          <p:cNvPr id="19" name="TextBox 18"/>
          <p:cNvSpPr txBox="1"/>
          <p:nvPr/>
        </p:nvSpPr>
        <p:spPr>
          <a:xfrm>
            <a:off x="395536" y="1268760"/>
            <a:ext cx="1442748" cy="369332"/>
          </a:xfrm>
          <a:prstGeom prst="rect">
            <a:avLst/>
          </a:prstGeom>
          <a:solidFill>
            <a:schemeClr val="accent3">
              <a:lumMod val="40000"/>
              <a:lumOff val="60000"/>
            </a:schemeClr>
          </a:solidFill>
          <a:ln>
            <a:solidFill>
              <a:srgbClr val="FF0000"/>
            </a:solidFill>
          </a:ln>
        </p:spPr>
        <p:txBody>
          <a:bodyPr wrap="none" rtlCol="0">
            <a:spAutoFit/>
          </a:bodyPr>
          <a:lstStyle/>
          <a:p>
            <a:r>
              <a:rPr lang="en-US" b="1" dirty="0" err="1" smtClean="0">
                <a:solidFill>
                  <a:srgbClr val="FF0000"/>
                </a:solidFill>
              </a:rPr>
              <a:t>Top@Exotica</a:t>
            </a:r>
            <a:endParaRPr lang="en-US" b="1" dirty="0">
              <a:solidFill>
                <a:srgbClr val="FF0000"/>
              </a:solidFill>
            </a:endParaRPr>
          </a:p>
        </p:txBody>
      </p:sp>
      <p:sp>
        <p:nvSpPr>
          <p:cNvPr id="20" name="TextBox 19"/>
          <p:cNvSpPr txBox="1"/>
          <p:nvPr/>
        </p:nvSpPr>
        <p:spPr>
          <a:xfrm>
            <a:off x="4260880" y="3068960"/>
            <a:ext cx="3108543" cy="369332"/>
          </a:xfrm>
          <a:prstGeom prst="rect">
            <a:avLst/>
          </a:prstGeom>
          <a:solidFill>
            <a:srgbClr val="DDD9C3"/>
          </a:solidFill>
        </p:spPr>
        <p:txBody>
          <a:bodyPr wrap="none" rtlCol="0">
            <a:spAutoFit/>
          </a:bodyPr>
          <a:lstStyle/>
          <a:p>
            <a:r>
              <a:rPr lang="en-US" dirty="0" smtClean="0">
                <a:solidFill>
                  <a:srgbClr val="0000FF"/>
                </a:solidFill>
              </a:rPr>
              <a:t>Examples of studied topologies</a:t>
            </a:r>
            <a:endParaRPr lang="en-US" dirty="0">
              <a:solidFill>
                <a:srgbClr val="0000FF"/>
              </a:solidFill>
            </a:endParaRPr>
          </a:p>
        </p:txBody>
      </p:sp>
      <p:sp>
        <p:nvSpPr>
          <p:cNvPr id="21" name="TextBox 20"/>
          <p:cNvSpPr txBox="1"/>
          <p:nvPr/>
        </p:nvSpPr>
        <p:spPr>
          <a:xfrm>
            <a:off x="899592" y="4705399"/>
            <a:ext cx="1620957" cy="307777"/>
          </a:xfrm>
          <a:prstGeom prst="rect">
            <a:avLst/>
          </a:prstGeom>
          <a:noFill/>
        </p:spPr>
        <p:txBody>
          <a:bodyPr wrap="none" rtlCol="0">
            <a:spAutoFit/>
          </a:bodyPr>
          <a:lstStyle/>
          <a:p>
            <a:r>
              <a:rPr lang="en-US" sz="1400" dirty="0">
                <a:solidFill>
                  <a:srgbClr val="0000FF"/>
                </a:solidFill>
              </a:rPr>
              <a:t>c</a:t>
            </a:r>
            <a:r>
              <a:rPr lang="en-US" sz="1400" dirty="0" smtClean="0">
                <a:solidFill>
                  <a:srgbClr val="0000FF"/>
                </a:solidFill>
              </a:rPr>
              <a:t>oupling parameter</a:t>
            </a:r>
            <a:endParaRPr lang="en-US" sz="1400" dirty="0">
              <a:solidFill>
                <a:srgbClr val="0000FF"/>
              </a:solidFill>
            </a:endParaRPr>
          </a:p>
        </p:txBody>
      </p:sp>
      <p:cxnSp>
        <p:nvCxnSpPr>
          <p:cNvPr id="23" name="Straight Arrow Connector 22"/>
          <p:cNvCxnSpPr>
            <a:stCxn id="21" idx="3"/>
          </p:cNvCxnSpPr>
          <p:nvPr/>
        </p:nvCxnSpPr>
        <p:spPr>
          <a:xfrm>
            <a:off x="2520549" y="4859288"/>
            <a:ext cx="323259" cy="9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4137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8" name="TextBox 7"/>
          <p:cNvSpPr txBox="1"/>
          <p:nvPr/>
        </p:nvSpPr>
        <p:spPr>
          <a:xfrm>
            <a:off x="609600" y="1383268"/>
            <a:ext cx="8153400" cy="4839786"/>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PhD’s defended </a:t>
            </a:r>
            <a:r>
              <a:rPr lang="en-US" u="sng" dirty="0" smtClean="0">
                <a:solidFill>
                  <a:srgbClr val="000090"/>
                </a:solidFill>
                <a:latin typeface="Arial Rounded MT Bold"/>
                <a:cs typeface="Arial Rounded MT Bold"/>
              </a:rPr>
              <a:t>in 2011</a:t>
            </a:r>
          </a:p>
          <a:p>
            <a:pPr algn="ctr"/>
            <a:endParaRPr lang="en-US" sz="2400" dirty="0" smtClean="0"/>
          </a:p>
          <a:p>
            <a:r>
              <a:rPr lang="en-US" sz="2000" dirty="0" smtClean="0">
                <a:solidFill>
                  <a:srgbClr val="0000FF"/>
                </a:solidFill>
                <a:latin typeface="Arial Rounded MT Bold"/>
                <a:cs typeface="Arial Rounded MT Bold"/>
              </a:rPr>
              <a:t>Gregory </a:t>
            </a:r>
            <a:r>
              <a:rPr lang="en-US" sz="2000" dirty="0" err="1" smtClean="0">
                <a:solidFill>
                  <a:srgbClr val="0000FF"/>
                </a:solidFill>
                <a:latin typeface="Arial Rounded MT Bold"/>
                <a:cs typeface="Arial Rounded MT Bold"/>
              </a:rPr>
              <a:t>Hammad</a:t>
            </a:r>
            <a:r>
              <a:rPr lang="en-US" sz="2000" dirty="0" smtClean="0">
                <a:solidFill>
                  <a:srgbClr val="0000FF"/>
                </a:solidFill>
                <a:latin typeface="Arial Rounded MT Bold"/>
                <a:cs typeface="Arial Rounded MT Bold"/>
              </a:rPr>
              <a:t> </a:t>
            </a:r>
            <a:r>
              <a:rPr lang="en-US" sz="2000" dirty="0" smtClean="0"/>
              <a:t>– </a:t>
            </a:r>
            <a:r>
              <a:rPr lang="en-US" sz="2000" dirty="0" smtClean="0"/>
              <a:t>ULB (Aug 2011)</a:t>
            </a:r>
            <a:endParaRPr lang="en-US" sz="2000" dirty="0" smtClean="0"/>
          </a:p>
          <a:p>
            <a:r>
              <a:rPr lang="en-US" i="1" dirty="0" smtClean="0"/>
              <a:t>Data-driven estimation of the multi-jet &amp; </a:t>
            </a:r>
            <a:r>
              <a:rPr lang="en-US" i="1" dirty="0" err="1" smtClean="0"/>
              <a:t>V+jets</a:t>
            </a:r>
            <a:r>
              <a:rPr lang="en-US" i="1" dirty="0" smtClean="0"/>
              <a:t> production for top </a:t>
            </a:r>
          </a:p>
          <a:p>
            <a:r>
              <a:rPr lang="en-US" i="1" dirty="0" smtClean="0"/>
              <a:t>quark pair production with in-situ </a:t>
            </a:r>
            <a:r>
              <a:rPr lang="en-US" i="1" dirty="0" err="1" smtClean="0"/>
              <a:t>b</a:t>
            </a:r>
            <a:r>
              <a:rPr lang="en-US" i="1" dirty="0" smtClean="0"/>
              <a:t>-tagging and </a:t>
            </a:r>
            <a:r>
              <a:rPr lang="en-US" i="1" dirty="0" err="1" smtClean="0"/>
              <a:t>mis</a:t>
            </a:r>
            <a:r>
              <a:rPr lang="en-US" i="1" dirty="0" smtClean="0"/>
              <a:t>-tagging </a:t>
            </a:r>
          </a:p>
          <a:p>
            <a:r>
              <a:rPr lang="en-US" i="1" dirty="0" smtClean="0"/>
              <a:t>measurement</a:t>
            </a:r>
          </a:p>
          <a:p>
            <a:endParaRPr lang="en-US" sz="1050" dirty="0" smtClean="0"/>
          </a:p>
          <a:p>
            <a:r>
              <a:rPr lang="en-US" sz="2000" dirty="0" smtClean="0">
                <a:solidFill>
                  <a:srgbClr val="0000FF"/>
                </a:solidFill>
                <a:latin typeface="Arial Rounded MT Bold"/>
                <a:cs typeface="Arial Rounded MT Bold"/>
              </a:rPr>
              <a:t>Maryam </a:t>
            </a:r>
            <a:r>
              <a:rPr lang="en-US" sz="2000" dirty="0" err="1" smtClean="0">
                <a:solidFill>
                  <a:srgbClr val="0000FF"/>
                </a:solidFill>
                <a:latin typeface="Arial Rounded MT Bold"/>
                <a:cs typeface="Arial Rounded MT Bold"/>
              </a:rPr>
              <a:t>Zeinali</a:t>
            </a:r>
            <a:r>
              <a:rPr lang="en-US" sz="2000" dirty="0" smtClean="0">
                <a:solidFill>
                  <a:srgbClr val="0000FF"/>
                </a:solidFill>
                <a:latin typeface="Arial Rounded MT Bold"/>
                <a:cs typeface="Arial Rounded MT Bold"/>
              </a:rPr>
              <a:t> </a:t>
            </a:r>
            <a:r>
              <a:rPr lang="en-US" sz="2000" dirty="0" smtClean="0"/>
              <a:t>– VUB (Nov 2011</a:t>
            </a:r>
            <a:r>
              <a:rPr lang="en-US" sz="2000" dirty="0"/>
              <a:t>)</a:t>
            </a:r>
          </a:p>
          <a:p>
            <a:r>
              <a:rPr lang="en-US" i="1" dirty="0" smtClean="0"/>
              <a:t>Measurement of the jet energy scale corrections using top quark events</a:t>
            </a:r>
            <a:endParaRPr lang="en-US" dirty="0"/>
          </a:p>
          <a:p>
            <a:endParaRPr lang="en-US" sz="1200" dirty="0"/>
          </a:p>
          <a:p>
            <a:r>
              <a:rPr lang="en-US" sz="2000" dirty="0" err="1" smtClean="0">
                <a:solidFill>
                  <a:srgbClr val="0000FF"/>
                </a:solidFill>
                <a:latin typeface="Arial Rounded MT Bold"/>
                <a:cs typeface="Arial Rounded MT Bold"/>
              </a:rPr>
              <a:t>Nadjieh</a:t>
            </a:r>
            <a:r>
              <a:rPr lang="en-US" sz="2000" dirty="0" smtClean="0">
                <a:solidFill>
                  <a:srgbClr val="0000FF"/>
                </a:solidFill>
                <a:latin typeface="Arial Rounded MT Bold"/>
                <a:cs typeface="Arial Rounded MT Bold"/>
              </a:rPr>
              <a:t> </a:t>
            </a:r>
            <a:r>
              <a:rPr lang="en-US" sz="2000" dirty="0" err="1" smtClean="0">
                <a:solidFill>
                  <a:srgbClr val="0000FF"/>
                </a:solidFill>
                <a:latin typeface="Arial Rounded MT Bold"/>
                <a:cs typeface="Arial Rounded MT Bold"/>
              </a:rPr>
              <a:t>Jafari</a:t>
            </a:r>
            <a:r>
              <a:rPr lang="en-US" sz="2000" dirty="0" smtClean="0">
                <a:solidFill>
                  <a:srgbClr val="0000FF"/>
                </a:solidFill>
                <a:latin typeface="Arial Rounded MT Bold"/>
                <a:cs typeface="Arial Rounded MT Bold"/>
              </a:rPr>
              <a:t> </a:t>
            </a:r>
            <a:r>
              <a:rPr lang="en-US" sz="2000" dirty="0" smtClean="0"/>
              <a:t>– </a:t>
            </a:r>
            <a:r>
              <a:rPr lang="en-US" sz="2000" dirty="0"/>
              <a:t>VUB (Nov 2011)</a:t>
            </a:r>
          </a:p>
          <a:p>
            <a:r>
              <a:rPr lang="en-US" i="1" dirty="0" smtClean="0"/>
              <a:t>Measurement of the </a:t>
            </a:r>
            <a:r>
              <a:rPr lang="en-US" i="1" dirty="0" err="1" smtClean="0"/>
              <a:t>btagging</a:t>
            </a:r>
            <a:r>
              <a:rPr lang="en-US" i="1" dirty="0" smtClean="0"/>
              <a:t> efficiency using top quark events</a:t>
            </a:r>
            <a:endParaRPr lang="en-US" dirty="0"/>
          </a:p>
          <a:p>
            <a:endParaRPr lang="en-US" sz="2000" dirty="0" smtClean="0"/>
          </a:p>
          <a:p>
            <a:endParaRPr lang="en-US" sz="2000" dirty="0" smtClean="0"/>
          </a:p>
          <a:p>
            <a:r>
              <a:rPr lang="en-US" dirty="0" smtClean="0"/>
              <a:t>Previously within our group: </a:t>
            </a:r>
          </a:p>
          <a:p>
            <a:r>
              <a:rPr lang="en-US" dirty="0" err="1" smtClean="0">
                <a:solidFill>
                  <a:srgbClr val="0000FF"/>
                </a:solidFill>
                <a:latin typeface="Arial Rounded MT Bold"/>
                <a:cs typeface="Arial Rounded MT Bold"/>
              </a:rPr>
              <a:t>Joris</a:t>
            </a:r>
            <a:r>
              <a:rPr lang="en-US" dirty="0" smtClean="0">
                <a:solidFill>
                  <a:srgbClr val="0000FF"/>
                </a:solidFill>
                <a:latin typeface="Arial Rounded MT Bold"/>
                <a:cs typeface="Arial Rounded MT Bold"/>
              </a:rPr>
              <a:t> </a:t>
            </a:r>
            <a:r>
              <a:rPr lang="en-US" dirty="0" err="1" smtClean="0">
                <a:solidFill>
                  <a:srgbClr val="0000FF"/>
                </a:solidFill>
                <a:latin typeface="Arial Rounded MT Bold"/>
                <a:cs typeface="Arial Rounded MT Bold"/>
              </a:rPr>
              <a:t>Maes</a:t>
            </a:r>
            <a:r>
              <a:rPr lang="en-US" dirty="0" smtClean="0">
                <a:latin typeface="Arial"/>
                <a:cs typeface="Arial"/>
              </a:rPr>
              <a:t> (2010), </a:t>
            </a:r>
            <a:r>
              <a:rPr lang="en-US" dirty="0" smtClean="0">
                <a:solidFill>
                  <a:srgbClr val="0000FF"/>
                </a:solidFill>
                <a:latin typeface="Arial Rounded MT Bold"/>
                <a:cs typeface="Arial Rounded MT Bold"/>
              </a:rPr>
              <a:t>Petra Van Mulders </a:t>
            </a:r>
            <a:r>
              <a:rPr lang="en-US" dirty="0" smtClean="0">
                <a:solidFill>
                  <a:srgbClr val="000000"/>
                </a:solidFill>
                <a:latin typeface="Arial"/>
                <a:cs typeface="Arial"/>
              </a:rPr>
              <a:t>(2010), </a:t>
            </a:r>
            <a:r>
              <a:rPr lang="en-US" dirty="0" smtClean="0">
                <a:solidFill>
                  <a:srgbClr val="0000FF"/>
                </a:solidFill>
                <a:latin typeface="Arial Rounded MT Bold"/>
                <a:cs typeface="Arial Rounded MT Bold"/>
              </a:rPr>
              <a:t>Jan </a:t>
            </a:r>
            <a:r>
              <a:rPr lang="en-US" dirty="0" err="1" smtClean="0">
                <a:solidFill>
                  <a:srgbClr val="0000FF"/>
                </a:solidFill>
                <a:latin typeface="Arial Rounded MT Bold"/>
                <a:cs typeface="Arial Rounded MT Bold"/>
              </a:rPr>
              <a:t>Heyninck</a:t>
            </a:r>
            <a:r>
              <a:rPr lang="en-US" dirty="0" smtClean="0">
                <a:solidFill>
                  <a:srgbClr val="0000FF"/>
                </a:solidFill>
                <a:latin typeface="Arial Rounded MT Bold"/>
                <a:cs typeface="Arial Rounded MT Bold"/>
              </a:rPr>
              <a:t> </a:t>
            </a:r>
            <a:r>
              <a:rPr lang="en-US" dirty="0" smtClean="0"/>
              <a:t>(2008) &amp; </a:t>
            </a:r>
            <a:r>
              <a:rPr lang="en-US" dirty="0" smtClean="0">
                <a:solidFill>
                  <a:srgbClr val="0000FF"/>
                </a:solidFill>
                <a:latin typeface="Arial Rounded MT Bold"/>
                <a:cs typeface="Arial Rounded MT Bold"/>
              </a:rPr>
              <a:t>Steven </a:t>
            </a:r>
            <a:r>
              <a:rPr lang="en-US" dirty="0" err="1" smtClean="0">
                <a:solidFill>
                  <a:srgbClr val="0000FF"/>
                </a:solidFill>
                <a:latin typeface="Arial Rounded MT Bold"/>
                <a:cs typeface="Arial Rounded MT Bold"/>
              </a:rPr>
              <a:t>Lowette</a:t>
            </a:r>
            <a:r>
              <a:rPr lang="en-US" dirty="0" smtClean="0">
                <a:solidFill>
                  <a:srgbClr val="0000FF"/>
                </a:solidFill>
                <a:latin typeface="Arial Rounded MT Bold"/>
                <a:cs typeface="Arial Rounded MT Bold"/>
              </a:rPr>
              <a:t> </a:t>
            </a:r>
            <a:r>
              <a:rPr lang="en-US" dirty="0" smtClean="0"/>
              <a:t>(2007</a:t>
            </a:r>
            <a:r>
              <a:rPr lang="en-US" dirty="0" smtClean="0"/>
              <a:t>)</a:t>
            </a:r>
            <a:endParaRPr lang="en-US" dirty="0"/>
          </a:p>
        </p:txBody>
      </p:sp>
      <p:pic>
        <p:nvPicPr>
          <p:cNvPr id="18" name="Picture 17" descr="gregoryHammad.jpg"/>
          <p:cNvPicPr>
            <a:picLocks noChangeAspect="1"/>
          </p:cNvPicPr>
          <p:nvPr/>
        </p:nvPicPr>
        <p:blipFill>
          <a:blip r:embed="rId4"/>
          <a:stretch>
            <a:fillRect/>
          </a:stretch>
        </p:blipFill>
        <p:spPr>
          <a:xfrm>
            <a:off x="7369573" y="1600907"/>
            <a:ext cx="1390118" cy="1612069"/>
          </a:xfrm>
          <a:prstGeom prst="rect">
            <a:avLst/>
          </a:prstGeom>
        </p:spPr>
      </p:pic>
      <p:pic>
        <p:nvPicPr>
          <p:cNvPr id="19" name="Picture 18"/>
          <p:cNvPicPr>
            <a:picLocks noChangeAspect="1"/>
          </p:cNvPicPr>
          <p:nvPr/>
        </p:nvPicPr>
        <p:blipFill>
          <a:blip r:embed="rId5"/>
          <a:stretch>
            <a:fillRect/>
          </a:stretch>
        </p:blipFill>
        <p:spPr>
          <a:xfrm>
            <a:off x="7146595" y="4365104"/>
            <a:ext cx="1595669" cy="11967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8" name="TextBox 7"/>
          <p:cNvSpPr txBox="1"/>
          <p:nvPr/>
        </p:nvSpPr>
        <p:spPr>
          <a:xfrm>
            <a:off x="609600" y="1383268"/>
            <a:ext cx="8210872" cy="369332"/>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Regular </a:t>
            </a:r>
            <a:r>
              <a:rPr lang="en-US" u="sng" dirty="0" err="1" smtClean="0">
                <a:solidFill>
                  <a:srgbClr val="000090"/>
                </a:solidFill>
                <a:latin typeface="Arial Rounded MT Bold"/>
                <a:cs typeface="Arial Rounded MT Bold"/>
              </a:rPr>
              <a:t>Top@Brussels</a:t>
            </a:r>
            <a:r>
              <a:rPr lang="en-US" u="sng" dirty="0" smtClean="0">
                <a:solidFill>
                  <a:srgbClr val="000090"/>
                </a:solidFill>
                <a:latin typeface="Arial Rounded MT Bold"/>
                <a:cs typeface="Arial Rounded MT Bold"/>
              </a:rPr>
              <a:t> meetings</a:t>
            </a:r>
            <a:r>
              <a:rPr lang="en-US" dirty="0">
                <a:solidFill>
                  <a:srgbClr val="000090"/>
                </a:solidFill>
                <a:latin typeface="Arial Rounded MT Bold"/>
                <a:cs typeface="Arial Rounded MT Bold"/>
              </a:rPr>
              <a:t> </a:t>
            </a:r>
            <a:r>
              <a:rPr lang="en-US" dirty="0" smtClean="0">
                <a:solidFill>
                  <a:srgbClr val="000090"/>
                </a:solidFill>
                <a:latin typeface="Arial Rounded MT Bold"/>
                <a:cs typeface="Arial Rounded MT Bold"/>
              </a:rPr>
              <a:t>- </a:t>
            </a:r>
            <a:r>
              <a:rPr lang="en-US" dirty="0" smtClean="0">
                <a:cs typeface="Arial Rounded MT Bold"/>
              </a:rPr>
              <a:t>Well connected to </a:t>
            </a:r>
            <a:r>
              <a:rPr lang="en-US" dirty="0" err="1" smtClean="0">
                <a:cs typeface="Arial Rounded MT Bold"/>
              </a:rPr>
              <a:t>Pheno</a:t>
            </a:r>
            <a:r>
              <a:rPr lang="en-US" dirty="0" smtClean="0">
                <a:cs typeface="Arial Rounded MT Bold"/>
              </a:rPr>
              <a:t> at the IIHE and UCL</a:t>
            </a:r>
            <a:endParaRPr lang="en-US" dirty="0" smtClean="0"/>
          </a:p>
        </p:txBody>
      </p:sp>
      <p:pic>
        <p:nvPicPr>
          <p:cNvPr id="2" name="Picture 1" descr="Top-Brussels-meeting-9Dec2011.pdf"/>
          <p:cNvPicPr>
            <a:picLocks noChangeAspect="1"/>
          </p:cNvPicPr>
          <p:nvPr/>
        </p:nvPicPr>
        <p:blipFill rotWithShape="1">
          <a:blip r:embed="rId4">
            <a:extLst>
              <a:ext uri="{28A0092B-C50C-407E-A947-70E740481C1C}">
                <a14:useLocalDpi xmlns:a14="http://schemas.microsoft.com/office/drawing/2010/main" val="0"/>
              </a:ext>
            </a:extLst>
          </a:blip>
          <a:srcRect t="20171" b="33164"/>
          <a:stretch/>
        </p:blipFill>
        <p:spPr>
          <a:xfrm>
            <a:off x="336291" y="1752600"/>
            <a:ext cx="6839569" cy="4516667"/>
          </a:xfrm>
          <a:prstGeom prst="rect">
            <a:avLst/>
          </a:prstGeom>
        </p:spPr>
      </p:pic>
      <p:sp>
        <p:nvSpPr>
          <p:cNvPr id="3" name="TextBox 2"/>
          <p:cNvSpPr txBox="1"/>
          <p:nvPr/>
        </p:nvSpPr>
        <p:spPr>
          <a:xfrm rot="1909565">
            <a:off x="6566516" y="3098864"/>
            <a:ext cx="1584203" cy="369332"/>
          </a:xfrm>
          <a:prstGeom prst="rect">
            <a:avLst/>
          </a:prstGeom>
          <a:solidFill>
            <a:srgbClr val="CCFFCC"/>
          </a:solidFill>
          <a:ln w="38100" cmpd="sng">
            <a:solidFill>
              <a:srgbClr val="FF0000"/>
            </a:solidFill>
          </a:ln>
        </p:spPr>
        <p:txBody>
          <a:bodyPr wrap="none" rtlCol="0">
            <a:spAutoFit/>
          </a:bodyPr>
          <a:lstStyle/>
          <a:p>
            <a:r>
              <a:rPr lang="en-US" dirty="0" smtClean="0">
                <a:solidFill>
                  <a:srgbClr val="0000FF"/>
                </a:solidFill>
                <a:latin typeface="American Typewriter"/>
                <a:cs typeface="American Typewriter"/>
              </a:rPr>
              <a:t>Tomorrow !!</a:t>
            </a:r>
            <a:endParaRPr lang="en-US" dirty="0">
              <a:solidFill>
                <a:srgbClr val="0000FF"/>
              </a:solidFill>
              <a:latin typeface="American Typewriter"/>
              <a:cs typeface="American Typewri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4203210" y="1383268"/>
            <a:ext cx="4559789" cy="5278369"/>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Top quark Topologies at the LHC</a:t>
            </a:r>
          </a:p>
          <a:p>
            <a:pPr algn="ctr"/>
            <a:endParaRPr lang="en-US" sz="700" u="sng" dirty="0" smtClean="0">
              <a:solidFill>
                <a:srgbClr val="000090"/>
              </a:solidFill>
              <a:latin typeface="Arial Rounded MT Bold"/>
              <a:cs typeface="Arial Rounded MT Bold"/>
            </a:endParaRPr>
          </a:p>
          <a:p>
            <a:r>
              <a:rPr lang="en-US" dirty="0" smtClean="0">
                <a:cs typeface="Arial Rounded MT Bold"/>
              </a:rPr>
              <a:t>The first complex topology to be observed at the LHC with divers reconstructed objects and extremely rich in physics, both about key questions in the Standard Model and in the search for new phenomena.</a:t>
            </a:r>
          </a:p>
          <a:p>
            <a:endParaRPr lang="en-US" sz="1200" dirty="0" smtClean="0">
              <a:cs typeface="Arial Rounded MT Bold"/>
            </a:endParaRPr>
          </a:p>
          <a:p>
            <a:pPr algn="ctr"/>
            <a:r>
              <a:rPr lang="en-US" dirty="0" err="1">
                <a:latin typeface="Symbol" charset="2"/>
                <a:cs typeface="Symbol" charset="2"/>
              </a:rPr>
              <a:t>s</a:t>
            </a:r>
            <a:r>
              <a:rPr lang="en-US" dirty="0" err="1" smtClean="0">
                <a:cs typeface="Arial Rounded MT Bold"/>
              </a:rPr>
              <a:t>(tt</a:t>
            </a:r>
            <a:r>
              <a:rPr lang="en-US" dirty="0" smtClean="0">
                <a:cs typeface="Arial Rounded MT Bold"/>
              </a:rPr>
              <a:t>) @ 7 </a:t>
            </a:r>
            <a:r>
              <a:rPr lang="en-US" dirty="0" err="1" smtClean="0">
                <a:cs typeface="Arial Rounded MT Bold"/>
              </a:rPr>
              <a:t>TeV</a:t>
            </a:r>
            <a:r>
              <a:rPr lang="en-US" dirty="0" smtClean="0">
                <a:cs typeface="Arial Rounded MT Bold"/>
              </a:rPr>
              <a:t> ≈ 150 </a:t>
            </a:r>
            <a:r>
              <a:rPr lang="en-US" dirty="0" err="1" smtClean="0">
                <a:cs typeface="Arial Rounded MT Bold"/>
              </a:rPr>
              <a:t>pb</a:t>
            </a:r>
            <a:r>
              <a:rPr lang="en-US" dirty="0" smtClean="0">
                <a:cs typeface="Arial Rounded MT Bold"/>
              </a:rPr>
              <a:t> (NLO)</a:t>
            </a:r>
          </a:p>
          <a:p>
            <a:pPr algn="ctr"/>
            <a:endParaRPr lang="en-US" sz="1200" dirty="0" smtClean="0">
              <a:cs typeface="Arial Rounded MT Bold"/>
            </a:endParaRPr>
          </a:p>
          <a:p>
            <a:pPr algn="ctr"/>
            <a:r>
              <a:rPr lang="en-US" dirty="0" smtClean="0">
                <a:cs typeface="Arial Rounded MT Bold"/>
              </a:rPr>
              <a:t>N</a:t>
            </a:r>
            <a:r>
              <a:rPr lang="en-US" baseline="-25000" dirty="0" smtClean="0">
                <a:cs typeface="Arial Rounded MT Bold"/>
              </a:rPr>
              <a:t>tt</a:t>
            </a:r>
            <a:r>
              <a:rPr lang="en-US" dirty="0" smtClean="0">
                <a:cs typeface="Arial Rounded MT Bold"/>
              </a:rPr>
              <a:t>(</a:t>
            </a:r>
            <a:r>
              <a:rPr lang="en-US" dirty="0" smtClean="0">
                <a:cs typeface="Arial Rounded MT Bold"/>
              </a:rPr>
              <a:t>2011) </a:t>
            </a:r>
            <a:r>
              <a:rPr lang="en-US" dirty="0" smtClean="0">
                <a:cs typeface="Arial Rounded MT Bold"/>
              </a:rPr>
              <a:t>with </a:t>
            </a:r>
            <a:r>
              <a:rPr lang="en-US" dirty="0" smtClean="0">
                <a:solidFill>
                  <a:srgbClr val="0000FF"/>
                </a:solidFill>
                <a:cs typeface="Arial Rounded MT Bold"/>
              </a:rPr>
              <a:t>5000p</a:t>
            </a:r>
            <a:r>
              <a:rPr lang="en-US" dirty="0" smtClean="0">
                <a:solidFill>
                  <a:srgbClr val="0000FF"/>
                </a:solidFill>
                <a:cs typeface="Arial Rounded MT Bold"/>
              </a:rPr>
              <a:t>b</a:t>
            </a:r>
            <a:r>
              <a:rPr lang="en-US" baseline="30000" dirty="0" smtClean="0">
                <a:solidFill>
                  <a:srgbClr val="0000FF"/>
                </a:solidFill>
                <a:cs typeface="Arial Rounded MT Bold"/>
              </a:rPr>
              <a:t>-1</a:t>
            </a:r>
            <a:r>
              <a:rPr lang="en-US" baseline="30000" dirty="0" smtClean="0">
                <a:cs typeface="Arial Rounded MT Bold"/>
              </a:rPr>
              <a:t> </a:t>
            </a:r>
            <a:r>
              <a:rPr lang="en-US" dirty="0" smtClean="0">
                <a:cs typeface="Arial Rounded MT Bold"/>
              </a:rPr>
              <a:t>≈ </a:t>
            </a:r>
            <a:r>
              <a:rPr lang="en-US" dirty="0" smtClean="0">
                <a:cs typeface="Arial Rounded MT Bold"/>
              </a:rPr>
              <a:t>750k</a:t>
            </a:r>
            <a:endParaRPr lang="en-US" dirty="0" smtClean="0">
              <a:cs typeface="Arial Rounded MT Bold"/>
            </a:endParaRPr>
          </a:p>
          <a:p>
            <a:pPr algn="ctr"/>
            <a:endParaRPr lang="en-US" sz="1200" dirty="0" smtClean="0">
              <a:cs typeface="Arial Rounded MT Bold"/>
            </a:endParaRPr>
          </a:p>
          <a:p>
            <a:pPr algn="ctr"/>
            <a:r>
              <a:rPr lang="en-US" dirty="0" err="1">
                <a:cs typeface="Arial Rounded MT Bold"/>
              </a:rPr>
              <a:t>t</a:t>
            </a:r>
            <a:r>
              <a:rPr lang="en-US" dirty="0" err="1" smtClean="0">
                <a:cs typeface="Arial Rounded MT Bold"/>
              </a:rPr>
              <a:t>t</a:t>
            </a:r>
            <a:r>
              <a:rPr lang="en-US" dirty="0" smtClean="0">
                <a:cs typeface="Arial Rounded MT Bold"/>
              </a:rPr>
              <a:t> </a:t>
            </a:r>
            <a:r>
              <a:rPr lang="en-US" dirty="0" err="1" smtClean="0">
                <a:cs typeface="Arial Rounded MT Bold"/>
                <a:sym typeface="Wingdings"/>
              </a:rPr>
              <a:t></a:t>
            </a:r>
            <a:r>
              <a:rPr lang="en-US" dirty="0" smtClean="0">
                <a:cs typeface="Arial Rounded MT Bold"/>
                <a:sym typeface="Wingdings"/>
              </a:rPr>
              <a:t> </a:t>
            </a:r>
            <a:r>
              <a:rPr lang="en-US" dirty="0" err="1" smtClean="0">
                <a:cs typeface="Arial Rounded MT Bold"/>
                <a:sym typeface="Wingdings"/>
              </a:rPr>
              <a:t>W(lv/qq)bWb(lv/qq</a:t>
            </a:r>
            <a:r>
              <a:rPr lang="en-US" dirty="0" smtClean="0">
                <a:cs typeface="Arial Rounded MT Bold"/>
                <a:sym typeface="Wingdings"/>
              </a:rPr>
              <a:t>) </a:t>
            </a:r>
            <a:endParaRPr lang="en-US" dirty="0" smtClean="0">
              <a:cs typeface="Arial Rounded MT Bold"/>
            </a:endParaRPr>
          </a:p>
          <a:p>
            <a:endParaRPr lang="en-US" sz="1200" dirty="0" smtClean="0">
              <a:cs typeface="Arial Rounded MT Bold"/>
            </a:endParaRPr>
          </a:p>
          <a:p>
            <a:pPr algn="ctr"/>
            <a:r>
              <a:rPr lang="en-US" dirty="0" err="1" smtClean="0">
                <a:solidFill>
                  <a:srgbClr val="660066"/>
                </a:solidFill>
                <a:cs typeface="Arial Rounded MT Bold"/>
              </a:rPr>
              <a:t>BR(fully</a:t>
            </a:r>
            <a:r>
              <a:rPr lang="en-US" dirty="0" smtClean="0">
                <a:solidFill>
                  <a:srgbClr val="660066"/>
                </a:solidFill>
                <a:cs typeface="Arial Rounded MT Bold"/>
              </a:rPr>
              <a:t> </a:t>
            </a:r>
            <a:r>
              <a:rPr lang="en-US" dirty="0" err="1" smtClean="0">
                <a:solidFill>
                  <a:srgbClr val="660066"/>
                </a:solidFill>
                <a:cs typeface="Arial Rounded MT Bold"/>
              </a:rPr>
              <a:t>hadronic</a:t>
            </a:r>
            <a:r>
              <a:rPr lang="en-US" dirty="0" smtClean="0">
                <a:solidFill>
                  <a:srgbClr val="660066"/>
                </a:solidFill>
                <a:cs typeface="Arial Rounded MT Bold"/>
              </a:rPr>
              <a:t>) = 4/9</a:t>
            </a:r>
          </a:p>
          <a:p>
            <a:pPr algn="ctr"/>
            <a:r>
              <a:rPr lang="en-US" dirty="0" smtClean="0">
                <a:solidFill>
                  <a:srgbClr val="660066"/>
                </a:solidFill>
                <a:cs typeface="Arial Rounded MT Bold"/>
              </a:rPr>
              <a:t>BR(semi </a:t>
            </a:r>
            <a:r>
              <a:rPr lang="en-US" dirty="0" err="1" smtClean="0">
                <a:solidFill>
                  <a:srgbClr val="660066"/>
                </a:solidFill>
                <a:cs typeface="Arial Rounded MT Bold"/>
              </a:rPr>
              <a:t>leptonic</a:t>
            </a:r>
            <a:r>
              <a:rPr lang="en-US" dirty="0" smtClean="0">
                <a:solidFill>
                  <a:srgbClr val="660066"/>
                </a:solidFill>
                <a:cs typeface="Arial Rounded MT Bold"/>
              </a:rPr>
              <a:t>) = 4/9 </a:t>
            </a:r>
            <a:r>
              <a:rPr lang="en-US" dirty="0" smtClean="0">
                <a:solidFill>
                  <a:srgbClr val="660066"/>
                </a:solidFill>
                <a:cs typeface="Arial Rounded MT Bold"/>
                <a:sym typeface="Wingdings"/>
              </a:rPr>
              <a:t> </a:t>
            </a:r>
            <a:r>
              <a:rPr lang="en-US" dirty="0" smtClean="0">
                <a:solidFill>
                  <a:srgbClr val="660066"/>
                </a:solidFill>
                <a:cs typeface="Arial Rounded MT Bold"/>
                <a:sym typeface="Wingdings"/>
              </a:rPr>
              <a:t>333k events</a:t>
            </a:r>
            <a:r>
              <a:rPr lang="en-US" dirty="0" smtClean="0">
                <a:solidFill>
                  <a:srgbClr val="660066"/>
                </a:solidFill>
                <a:cs typeface="Arial Rounded MT Bold"/>
              </a:rPr>
              <a:t> </a:t>
            </a:r>
            <a:r>
              <a:rPr lang="en-US" dirty="0" smtClean="0">
                <a:solidFill>
                  <a:srgbClr val="660066"/>
                </a:solidFill>
                <a:cs typeface="Arial Rounded MT Bold"/>
              </a:rPr>
              <a:t>(e/</a:t>
            </a:r>
            <a:r>
              <a:rPr lang="en-US" dirty="0" smtClean="0">
                <a:solidFill>
                  <a:srgbClr val="660066"/>
                </a:solidFill>
                <a:latin typeface="Symbol" charset="2"/>
                <a:cs typeface="Symbol" charset="2"/>
              </a:rPr>
              <a:t>m</a:t>
            </a:r>
            <a:r>
              <a:rPr lang="en-US" dirty="0" smtClean="0">
                <a:solidFill>
                  <a:srgbClr val="660066"/>
                </a:solidFill>
                <a:cs typeface="Arial Rounded MT Bold"/>
              </a:rPr>
              <a:t>/</a:t>
            </a:r>
            <a:r>
              <a:rPr lang="en-US" dirty="0" smtClean="0">
                <a:solidFill>
                  <a:srgbClr val="660066"/>
                </a:solidFill>
                <a:latin typeface="Symbol" charset="2"/>
                <a:cs typeface="Symbol" charset="2"/>
              </a:rPr>
              <a:t>t</a:t>
            </a:r>
            <a:r>
              <a:rPr lang="en-US" dirty="0" smtClean="0">
                <a:solidFill>
                  <a:srgbClr val="660066"/>
                </a:solidFill>
                <a:cs typeface="Arial Rounded MT Bold"/>
              </a:rPr>
              <a:t>)</a:t>
            </a:r>
          </a:p>
          <a:p>
            <a:pPr algn="ctr"/>
            <a:r>
              <a:rPr lang="en-US" dirty="0" smtClean="0">
                <a:solidFill>
                  <a:srgbClr val="660066"/>
                </a:solidFill>
                <a:cs typeface="Arial Rounded MT Bold"/>
              </a:rPr>
              <a:t>BR(</a:t>
            </a:r>
            <a:r>
              <a:rPr lang="en-US" dirty="0" smtClean="0">
                <a:solidFill>
                  <a:srgbClr val="660066"/>
                </a:solidFill>
                <a:cs typeface="Arial Rounded MT Bold"/>
              </a:rPr>
              <a:t>di</a:t>
            </a:r>
            <a:r>
              <a:rPr lang="en-US" dirty="0">
                <a:solidFill>
                  <a:srgbClr val="660066"/>
                </a:solidFill>
                <a:cs typeface="Arial Rounded MT Bold"/>
              </a:rPr>
              <a:t>-</a:t>
            </a:r>
            <a:r>
              <a:rPr lang="en-US" dirty="0" err="1" smtClean="0">
                <a:solidFill>
                  <a:srgbClr val="660066"/>
                </a:solidFill>
                <a:cs typeface="Arial Rounded MT Bold"/>
              </a:rPr>
              <a:t>leptonic</a:t>
            </a:r>
            <a:r>
              <a:rPr lang="en-US" dirty="0" smtClean="0">
                <a:solidFill>
                  <a:srgbClr val="660066"/>
                </a:solidFill>
                <a:cs typeface="Arial Rounded MT Bold"/>
              </a:rPr>
              <a:t>) = 1/9</a:t>
            </a:r>
          </a:p>
          <a:p>
            <a:pPr algn="ctr"/>
            <a:endParaRPr lang="en-US" sz="1050" dirty="0" smtClean="0">
              <a:cs typeface="Arial Rounded MT Bold"/>
            </a:endParaRPr>
          </a:p>
          <a:p>
            <a:pPr algn="ctr"/>
            <a:r>
              <a:rPr lang="en-US" dirty="0" smtClean="0">
                <a:cs typeface="Arial Rounded MT Bold"/>
              </a:rPr>
              <a:t>Efficiency for </a:t>
            </a:r>
            <a:r>
              <a:rPr lang="en-US" dirty="0" err="1" smtClean="0">
                <a:cs typeface="Arial Rounded MT Bold"/>
              </a:rPr>
              <a:t>muon</a:t>
            </a:r>
            <a:r>
              <a:rPr lang="en-US" dirty="0" smtClean="0">
                <a:cs typeface="Arial Rounded MT Bold"/>
              </a:rPr>
              <a:t>/electron channel ~ 20%</a:t>
            </a:r>
          </a:p>
          <a:p>
            <a:pPr algn="ctr"/>
            <a:r>
              <a:rPr lang="en-US" b="1" dirty="0" smtClean="0">
                <a:solidFill>
                  <a:srgbClr val="FF0000"/>
                </a:solidFill>
                <a:cs typeface="Arial Rounded MT Bold"/>
                <a:sym typeface="Wingdings"/>
              </a:rPr>
              <a:t> </a:t>
            </a:r>
            <a:r>
              <a:rPr lang="en-US" b="1" dirty="0" smtClean="0">
                <a:solidFill>
                  <a:srgbClr val="FF0000"/>
                </a:solidFill>
                <a:cs typeface="Arial Rounded MT Bold"/>
                <a:sym typeface="Wingdings"/>
              </a:rPr>
              <a:t>~22k events </a:t>
            </a:r>
            <a:r>
              <a:rPr lang="en-US" b="1" dirty="0" smtClean="0">
                <a:solidFill>
                  <a:srgbClr val="FF0000"/>
                </a:solidFill>
                <a:cs typeface="Arial Rounded MT Bold"/>
                <a:sym typeface="Wingdings"/>
              </a:rPr>
              <a:t>in 2010 (e/</a:t>
            </a:r>
            <a:r>
              <a:rPr lang="en-US" b="1" dirty="0" smtClean="0">
                <a:solidFill>
                  <a:srgbClr val="FF0000"/>
                </a:solidFill>
                <a:latin typeface="Symbol" charset="2"/>
                <a:cs typeface="Symbol" charset="2"/>
                <a:sym typeface="Wingdings"/>
              </a:rPr>
              <a:t>m</a:t>
            </a:r>
            <a:r>
              <a:rPr lang="en-US" b="1" dirty="0" smtClean="0">
                <a:solidFill>
                  <a:srgbClr val="FF0000"/>
                </a:solidFill>
                <a:cs typeface="Arial Rounded MT Bold"/>
                <a:sym typeface="Wingdings"/>
              </a:rPr>
              <a:t>)</a:t>
            </a:r>
            <a:endParaRPr lang="en-US" b="1" dirty="0" smtClean="0">
              <a:solidFill>
                <a:srgbClr val="FF0000"/>
              </a:solidFill>
              <a:cs typeface="Arial Rounded MT Bold"/>
            </a:endParaRPr>
          </a:p>
          <a:p>
            <a:endParaRPr lang="en-US" dirty="0" smtClean="0"/>
          </a:p>
        </p:txBody>
      </p:sp>
      <p:pic>
        <p:nvPicPr>
          <p:cNvPr id="9" name="Picture 4" descr="denegri"/>
          <p:cNvPicPr>
            <a:picLocks noChangeAspect="1" noChangeArrowheads="1"/>
          </p:cNvPicPr>
          <p:nvPr/>
        </p:nvPicPr>
        <p:blipFill>
          <a:blip r:embed="rId4"/>
          <a:srcRect t="47720" r="56239"/>
          <a:stretch>
            <a:fillRect/>
          </a:stretch>
        </p:blipFill>
        <p:spPr bwMode="auto">
          <a:xfrm>
            <a:off x="304800" y="1230312"/>
            <a:ext cx="3898410" cy="509428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646331"/>
          </a:xfrm>
          <a:prstGeom prst="rect">
            <a:avLst/>
          </a:prstGeom>
          <a:noFill/>
        </p:spPr>
        <p:txBody>
          <a:bodyPr wrap="square" rtlCol="0">
            <a:spAutoFit/>
          </a:bodyPr>
          <a:lstStyle/>
          <a:p>
            <a:pPr algn="ctr"/>
            <a:endParaRPr lang="en-US" u="sng" dirty="0" smtClean="0">
              <a:solidFill>
                <a:srgbClr val="000090"/>
              </a:solidFill>
              <a:latin typeface="Arial Rounded MT Bold"/>
              <a:cs typeface="Arial Rounded MT Bold"/>
            </a:endParaRPr>
          </a:p>
          <a:p>
            <a:endParaRPr lang="en-US" dirty="0" smtClean="0"/>
          </a:p>
        </p:txBody>
      </p:sp>
      <p:pic>
        <p:nvPicPr>
          <p:cNvPr id="9" name="Picture 8" descr="mu4Jets_140124_1749068_RPhi.png"/>
          <p:cNvPicPr>
            <a:picLocks noChangeAspect="1"/>
          </p:cNvPicPr>
          <p:nvPr/>
        </p:nvPicPr>
        <p:blipFill>
          <a:blip r:embed="rId4"/>
          <a:stretch>
            <a:fillRect/>
          </a:stretch>
        </p:blipFill>
        <p:spPr>
          <a:xfrm>
            <a:off x="304800" y="1905001"/>
            <a:ext cx="4728220" cy="4419600"/>
          </a:xfrm>
          <a:prstGeom prst="rect">
            <a:avLst/>
          </a:prstGeom>
        </p:spPr>
      </p:pic>
      <p:pic>
        <p:nvPicPr>
          <p:cNvPr id="10" name="Picture 9" descr="mu4Jets_140124_1749068_RhoZ.png"/>
          <p:cNvPicPr>
            <a:picLocks noChangeAspect="1"/>
          </p:cNvPicPr>
          <p:nvPr/>
        </p:nvPicPr>
        <p:blipFill>
          <a:blip r:embed="rId5"/>
          <a:stretch>
            <a:fillRect/>
          </a:stretch>
        </p:blipFill>
        <p:spPr>
          <a:xfrm>
            <a:off x="5033020" y="1241425"/>
            <a:ext cx="3882380" cy="2773497"/>
          </a:xfrm>
          <a:prstGeom prst="rect">
            <a:avLst/>
          </a:prstGeom>
        </p:spPr>
      </p:pic>
      <p:pic>
        <p:nvPicPr>
          <p:cNvPr id="11" name="Picture 10" descr="mu4Jets_140124_1749068_3D.png"/>
          <p:cNvPicPr>
            <a:picLocks noChangeAspect="1"/>
          </p:cNvPicPr>
          <p:nvPr/>
        </p:nvPicPr>
        <p:blipFill>
          <a:blip r:embed="rId6"/>
          <a:stretch>
            <a:fillRect/>
          </a:stretch>
        </p:blipFill>
        <p:spPr>
          <a:xfrm>
            <a:off x="5033020" y="3935408"/>
            <a:ext cx="3886200" cy="2389192"/>
          </a:xfrm>
          <a:prstGeom prst="rect">
            <a:avLst/>
          </a:prstGeom>
        </p:spPr>
      </p:pic>
      <p:sp>
        <p:nvSpPr>
          <p:cNvPr id="19" name="TextBox 18"/>
          <p:cNvSpPr txBox="1"/>
          <p:nvPr/>
        </p:nvSpPr>
        <p:spPr>
          <a:xfrm>
            <a:off x="609600" y="1383268"/>
            <a:ext cx="3233390" cy="369332"/>
          </a:xfrm>
          <a:prstGeom prst="rect">
            <a:avLst/>
          </a:prstGeom>
          <a:noFill/>
        </p:spPr>
        <p:txBody>
          <a:bodyPr wrap="none" rtlCol="0">
            <a:spAutoFit/>
          </a:bodyPr>
          <a:lstStyle/>
          <a:p>
            <a:r>
              <a:rPr lang="en-US" u="sng" dirty="0" smtClean="0">
                <a:solidFill>
                  <a:srgbClr val="000090"/>
                </a:solidFill>
                <a:latin typeface="Arial Rounded MT Bold"/>
                <a:cs typeface="Arial Rounded MT Bold"/>
              </a:rPr>
              <a:t>Candidate events observed</a:t>
            </a:r>
            <a:endParaRPr lang="en-US" u="sng" dirty="0">
              <a:solidFill>
                <a:srgbClr val="000090"/>
              </a:solidFill>
              <a:latin typeface="Arial Rounded MT Bold"/>
              <a:cs typeface="Arial Rounded M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1"/>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646331"/>
          </a:xfrm>
          <a:prstGeom prst="rect">
            <a:avLst/>
          </a:prstGeom>
          <a:noFill/>
        </p:spPr>
        <p:txBody>
          <a:bodyPr wrap="square" rtlCol="0">
            <a:spAutoFit/>
          </a:bodyPr>
          <a:lstStyle/>
          <a:p>
            <a:pPr algn="ctr"/>
            <a:endParaRPr lang="en-US" u="sng" dirty="0" smtClean="0">
              <a:solidFill>
                <a:srgbClr val="000090"/>
              </a:solidFill>
              <a:latin typeface="Arial Rounded MT Bold"/>
              <a:cs typeface="Arial Rounded MT Bold"/>
            </a:endParaRPr>
          </a:p>
          <a:p>
            <a:endParaRPr lang="en-US" dirty="0" smtClean="0"/>
          </a:p>
        </p:txBody>
      </p:sp>
      <p:pic>
        <p:nvPicPr>
          <p:cNvPr id="11" name="Picture 10" descr="mu4Jets_140124_1749068_3D.png"/>
          <p:cNvPicPr>
            <a:picLocks noChangeAspect="1"/>
          </p:cNvPicPr>
          <p:nvPr/>
        </p:nvPicPr>
        <p:blipFill>
          <a:blip r:embed="rId4"/>
          <a:stretch>
            <a:fillRect/>
          </a:stretch>
        </p:blipFill>
        <p:spPr>
          <a:xfrm>
            <a:off x="418635" y="1241425"/>
            <a:ext cx="8268165" cy="5083175"/>
          </a:xfrm>
          <a:prstGeom prst="rect">
            <a:avLst/>
          </a:prstGeom>
        </p:spPr>
      </p:pic>
      <p:sp>
        <p:nvSpPr>
          <p:cNvPr id="2" name="TextBox 1"/>
          <p:cNvSpPr txBox="1"/>
          <p:nvPr/>
        </p:nvSpPr>
        <p:spPr>
          <a:xfrm>
            <a:off x="3514800" y="5590981"/>
            <a:ext cx="5400600" cy="646331"/>
          </a:xfrm>
          <a:prstGeom prst="rect">
            <a:avLst/>
          </a:prstGeom>
          <a:noFill/>
        </p:spPr>
        <p:txBody>
          <a:bodyPr wrap="square" rtlCol="0">
            <a:spAutoFit/>
          </a:bodyPr>
          <a:lstStyle/>
          <a:p>
            <a:r>
              <a:rPr lang="en-US" dirty="0" smtClean="0">
                <a:solidFill>
                  <a:srgbClr val="FF0000"/>
                </a:solidFill>
              </a:rPr>
              <a:t>Deal with many reconstruction aspects prior to perform measurements or searches involving top quarks.</a:t>
            </a:r>
            <a:endParaRPr lang="en-US"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3662541"/>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Recent physics results from our IIHE group</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sz="1000" dirty="0">
              <a:solidFill>
                <a:srgbClr val="000000"/>
              </a:solidFill>
              <a:cs typeface="Arial Rounded MT Bold"/>
            </a:endParaRPr>
          </a:p>
          <a:p>
            <a:pPr marL="342900" indent="-342900">
              <a:buFont typeface="+mj-lt"/>
              <a:buAutoNum type="arabicPeriod"/>
            </a:pPr>
            <a:r>
              <a:rPr lang="en-US" dirty="0" smtClean="0">
                <a:solidFill>
                  <a:srgbClr val="000000"/>
                </a:solidFill>
                <a:cs typeface="Arial Rounded MT Bold"/>
              </a:rPr>
              <a:t>Measurement of the difference in top and anti-top quark mass (</a:t>
            </a:r>
            <a:r>
              <a:rPr lang="en-US" dirty="0" err="1" smtClean="0">
                <a:solidFill>
                  <a:srgbClr val="000000"/>
                </a:solidFill>
                <a:cs typeface="Arial Rounded MT Bold"/>
              </a:rPr>
              <a:t>Stijn</a:t>
            </a:r>
            <a:r>
              <a:rPr lang="en-US" dirty="0" smtClean="0">
                <a:solidFill>
                  <a:srgbClr val="000000"/>
                </a:solidFill>
                <a:cs typeface="Arial Rounded MT Bold"/>
              </a:rPr>
              <a:t>)</a:t>
            </a:r>
          </a:p>
          <a:p>
            <a:pPr marL="342900" indent="-342900">
              <a:buFont typeface="+mj-lt"/>
              <a:buAutoNum type="arabicPeriod"/>
            </a:pPr>
            <a:r>
              <a:rPr lang="en-US" dirty="0" smtClean="0">
                <a:solidFill>
                  <a:srgbClr val="000000"/>
                </a:solidFill>
                <a:cs typeface="Arial Rounded MT Bold"/>
              </a:rPr>
              <a:t>Measurement of the top quark pair cross section (Michael)</a:t>
            </a:r>
          </a:p>
          <a:p>
            <a:pPr marL="342900" indent="-342900">
              <a:buFont typeface="+mj-lt"/>
              <a:buAutoNum type="arabicPeriod"/>
            </a:pPr>
            <a:r>
              <a:rPr lang="en-US" dirty="0" smtClean="0">
                <a:solidFill>
                  <a:srgbClr val="000000"/>
                </a:solidFill>
                <a:cs typeface="Arial Rounded MT Bold"/>
              </a:rPr>
              <a:t>Measurement of the </a:t>
            </a:r>
            <a:r>
              <a:rPr lang="en-US" dirty="0" err="1" smtClean="0">
                <a:solidFill>
                  <a:srgbClr val="000000"/>
                </a:solidFill>
                <a:cs typeface="Arial Rounded MT Bold"/>
              </a:rPr>
              <a:t>btagging</a:t>
            </a:r>
            <a:r>
              <a:rPr lang="en-US" dirty="0" smtClean="0">
                <a:solidFill>
                  <a:srgbClr val="000000"/>
                </a:solidFill>
                <a:cs typeface="Arial Rounded MT Bold"/>
              </a:rPr>
              <a:t> efficiency using top quark events (Michael, </a:t>
            </a:r>
            <a:r>
              <a:rPr lang="en-US" dirty="0" err="1" smtClean="0">
                <a:solidFill>
                  <a:srgbClr val="000000"/>
                </a:solidFill>
                <a:cs typeface="Arial Rounded MT Bold"/>
              </a:rPr>
              <a:t>Nadjieh</a:t>
            </a:r>
            <a:r>
              <a:rPr lang="en-US" dirty="0" smtClean="0">
                <a:solidFill>
                  <a:srgbClr val="000000"/>
                </a:solidFill>
                <a:cs typeface="Arial Rounded MT Bold"/>
              </a:rPr>
              <a:t>)</a:t>
            </a:r>
          </a:p>
          <a:p>
            <a:pPr marL="342900" indent="-342900">
              <a:buFont typeface="+mj-lt"/>
              <a:buAutoNum type="arabicPeriod"/>
            </a:pPr>
            <a:r>
              <a:rPr lang="en-US" dirty="0" smtClean="0">
                <a:solidFill>
                  <a:srgbClr val="000000"/>
                </a:solidFill>
                <a:cs typeface="Arial Rounded MT Bold"/>
              </a:rPr>
              <a:t>Study of the </a:t>
            </a:r>
            <a:r>
              <a:rPr lang="en-US" dirty="0" err="1" smtClean="0">
                <a:solidFill>
                  <a:srgbClr val="000000"/>
                </a:solidFill>
                <a:cs typeface="Arial Rounded MT Bold"/>
              </a:rPr>
              <a:t>tW</a:t>
            </a:r>
            <a:r>
              <a:rPr lang="en-US" dirty="0" smtClean="0">
                <a:solidFill>
                  <a:srgbClr val="000000"/>
                </a:solidFill>
                <a:cs typeface="Arial Rounded MT Bold"/>
              </a:rPr>
              <a:t> single-top channel (</a:t>
            </a:r>
            <a:r>
              <a:rPr lang="en-US" dirty="0" err="1" smtClean="0">
                <a:solidFill>
                  <a:srgbClr val="000000"/>
                </a:solidFill>
                <a:cs typeface="Arial Rounded MT Bold"/>
              </a:rPr>
              <a:t>Rebeca</a:t>
            </a:r>
            <a:r>
              <a:rPr lang="en-US" dirty="0" smtClean="0">
                <a:solidFill>
                  <a:srgbClr val="000000"/>
                </a:solidFill>
                <a:cs typeface="Arial Rounded MT Bold"/>
              </a:rPr>
              <a:t>, Freya)</a:t>
            </a:r>
          </a:p>
          <a:p>
            <a:pPr marL="342900" indent="-342900">
              <a:buFont typeface="+mj-lt"/>
              <a:buAutoNum type="arabicPeriod"/>
            </a:pPr>
            <a:r>
              <a:rPr lang="en-US" dirty="0" smtClean="0">
                <a:solidFill>
                  <a:srgbClr val="000000"/>
                </a:solidFill>
                <a:cs typeface="Arial Rounded MT Bold"/>
              </a:rPr>
              <a:t>Search for fourth generation quarks in t’ pair events (</a:t>
            </a:r>
            <a:r>
              <a:rPr lang="en-US" dirty="0" err="1" smtClean="0">
                <a:solidFill>
                  <a:srgbClr val="000000"/>
                </a:solidFill>
                <a:cs typeface="Arial Rounded MT Bold"/>
              </a:rPr>
              <a:t>Gerrit</a:t>
            </a:r>
            <a:r>
              <a:rPr lang="en-US" dirty="0" smtClean="0">
                <a:solidFill>
                  <a:srgbClr val="000000"/>
                </a:solidFill>
                <a:cs typeface="Arial Rounded MT Bold"/>
              </a:rPr>
              <a:t>)</a:t>
            </a:r>
          </a:p>
          <a:p>
            <a:pPr marL="342900" indent="-342900">
              <a:buFont typeface="+mj-lt"/>
              <a:buAutoNum type="arabicPeriod"/>
            </a:pPr>
            <a:r>
              <a:rPr lang="en-US" dirty="0" smtClean="0">
                <a:solidFill>
                  <a:srgbClr val="000000"/>
                </a:solidFill>
                <a:cs typeface="Arial Rounded MT Bold"/>
              </a:rPr>
              <a:t>Inclusive search for fourth generation quarks (Petra, </a:t>
            </a:r>
            <a:r>
              <a:rPr lang="en-US" dirty="0" err="1" smtClean="0">
                <a:solidFill>
                  <a:srgbClr val="000000"/>
                </a:solidFill>
                <a:cs typeface="Arial Rounded MT Bold"/>
              </a:rPr>
              <a:t>Gerrit</a:t>
            </a:r>
            <a:r>
              <a:rPr lang="en-US" dirty="0" smtClean="0">
                <a:solidFill>
                  <a:srgbClr val="000000"/>
                </a:solidFill>
                <a:cs typeface="Arial Rounded MT Bold"/>
              </a:rPr>
              <a:t>)</a:t>
            </a:r>
          </a:p>
          <a:p>
            <a:pPr marL="342900" indent="-342900">
              <a:buFont typeface="+mj-lt"/>
              <a:buAutoNum type="arabicPeriod"/>
            </a:pPr>
            <a:r>
              <a:rPr lang="en-US" dirty="0" smtClean="0">
                <a:solidFill>
                  <a:srgbClr val="000000"/>
                </a:solidFill>
                <a:cs typeface="Arial Rounded MT Bold"/>
              </a:rPr>
              <a:t>Measurement of the W </a:t>
            </a:r>
            <a:r>
              <a:rPr lang="en-US" dirty="0" err="1" smtClean="0">
                <a:solidFill>
                  <a:srgbClr val="000000"/>
                </a:solidFill>
                <a:cs typeface="Arial Rounded MT Bold"/>
              </a:rPr>
              <a:t>helicity</a:t>
            </a:r>
            <a:r>
              <a:rPr lang="en-US" dirty="0" smtClean="0">
                <a:solidFill>
                  <a:srgbClr val="000000"/>
                </a:solidFill>
                <a:cs typeface="Arial Rounded MT Bold"/>
              </a:rPr>
              <a:t> in top quark decays (</a:t>
            </a:r>
            <a:r>
              <a:rPr lang="en-US" dirty="0" err="1" smtClean="0">
                <a:solidFill>
                  <a:srgbClr val="000000"/>
                </a:solidFill>
                <a:cs typeface="Arial Rounded MT Bold"/>
              </a:rPr>
              <a:t>Annik</a:t>
            </a:r>
            <a:r>
              <a:rPr lang="en-US" dirty="0" smtClean="0">
                <a:solidFill>
                  <a:srgbClr val="000000"/>
                </a:solidFill>
                <a:cs typeface="Arial Rounded MT Bold"/>
              </a:rPr>
              <a:t>)</a:t>
            </a:r>
          </a:p>
          <a:p>
            <a:pPr marL="342900" indent="-342900">
              <a:buFont typeface="+mj-lt"/>
              <a:buAutoNum type="arabicPeriod"/>
            </a:pPr>
            <a:r>
              <a:rPr lang="en-US" dirty="0" smtClean="0">
                <a:solidFill>
                  <a:srgbClr val="000000"/>
                </a:solidFill>
                <a:cs typeface="Arial Rounded MT Bold"/>
              </a:rPr>
              <a:t>Measurement of the jet energy scale in top quark pair events (Maryam)</a:t>
            </a:r>
          </a:p>
          <a:p>
            <a:pPr marL="342900" indent="-342900">
              <a:buFont typeface="+mj-lt"/>
              <a:buAutoNum type="arabicPeriod"/>
            </a:pPr>
            <a:r>
              <a:rPr lang="en-US" dirty="0" smtClean="0">
                <a:solidFill>
                  <a:srgbClr val="000000"/>
                </a:solidFill>
                <a:cs typeface="Arial Rounded MT Bold"/>
              </a:rPr>
              <a:t>Search for </a:t>
            </a:r>
            <a:r>
              <a:rPr lang="en-US" dirty="0" err="1" smtClean="0">
                <a:solidFill>
                  <a:srgbClr val="000000"/>
                </a:solidFill>
                <a:cs typeface="Arial Rounded MT Bold"/>
              </a:rPr>
              <a:t>supersymmetry</a:t>
            </a:r>
            <a:r>
              <a:rPr lang="en-US" dirty="0" smtClean="0">
                <a:solidFill>
                  <a:srgbClr val="000000"/>
                </a:solidFill>
                <a:cs typeface="Arial Rounded MT Bold"/>
              </a:rPr>
              <a:t> phenomena in top quark like events (Alexis)</a:t>
            </a:r>
          </a:p>
          <a:p>
            <a:pPr marL="342900" indent="-342900">
              <a:buFont typeface="+mj-lt"/>
              <a:buAutoNum type="arabicPeriod"/>
            </a:pPr>
            <a:r>
              <a:rPr lang="en-US" dirty="0" smtClean="0">
                <a:solidFill>
                  <a:srgbClr val="000000"/>
                </a:solidFill>
                <a:cs typeface="Arial Rounded MT Bold"/>
              </a:rPr>
              <a:t>Study of the W and QCD backgrounds in top quark event selections (Gregory)</a:t>
            </a:r>
          </a:p>
          <a:p>
            <a:pPr marL="342900" indent="-342900">
              <a:buFont typeface="+mj-lt"/>
              <a:buAutoNum type="arabicPeriod"/>
            </a:pPr>
            <a:r>
              <a:rPr lang="en-US" dirty="0" smtClean="0">
                <a:solidFill>
                  <a:srgbClr val="000000"/>
                </a:solidFill>
                <a:cs typeface="Arial Rounded MT Bold"/>
              </a:rPr>
              <a:t>Study of spin correlations in top quark pair events (</a:t>
            </a:r>
            <a:r>
              <a:rPr lang="en-US" dirty="0" err="1" smtClean="0">
                <a:solidFill>
                  <a:srgbClr val="000000"/>
                </a:solidFill>
                <a:cs typeface="Arial Rounded MT Bold"/>
              </a:rPr>
              <a:t>Ilaria</a:t>
            </a:r>
            <a:r>
              <a:rPr lang="en-US" dirty="0" smtClean="0">
                <a:solidFill>
                  <a:srgbClr val="000000"/>
                </a:solidFill>
                <a:cs typeface="Arial Rounded MT Bold"/>
              </a:rPr>
              <a:t>)</a:t>
            </a:r>
            <a:endParaRPr lang="en-US" dirty="0" smtClean="0"/>
          </a:p>
        </p:txBody>
      </p:sp>
      <p:sp>
        <p:nvSpPr>
          <p:cNvPr id="2" name="TextBox 1"/>
          <p:cNvSpPr txBox="1"/>
          <p:nvPr/>
        </p:nvSpPr>
        <p:spPr>
          <a:xfrm>
            <a:off x="2074942" y="5939988"/>
            <a:ext cx="4801314" cy="369332"/>
          </a:xfrm>
          <a:prstGeom prst="rect">
            <a:avLst/>
          </a:prstGeom>
          <a:noFill/>
        </p:spPr>
        <p:txBody>
          <a:bodyPr wrap="none" rtlCol="0">
            <a:spAutoFit/>
          </a:bodyPr>
          <a:lstStyle/>
          <a:p>
            <a:r>
              <a:rPr lang="en-US" dirty="0" smtClean="0">
                <a:solidFill>
                  <a:srgbClr val="FF0000"/>
                </a:solidFill>
              </a:rPr>
              <a:t>plots and numbers illustrate the work in progress</a:t>
            </a:r>
            <a:endParaRPr lang="en-US" dirty="0">
              <a:solidFill>
                <a:srgbClr val="FF0000"/>
              </a:solidFill>
            </a:endParaRPr>
          </a:p>
        </p:txBody>
      </p:sp>
      <p:sp>
        <p:nvSpPr>
          <p:cNvPr id="3" name="TextBox 2"/>
          <p:cNvSpPr txBox="1"/>
          <p:nvPr/>
        </p:nvSpPr>
        <p:spPr>
          <a:xfrm>
            <a:off x="1979712" y="5013176"/>
            <a:ext cx="4969830" cy="923330"/>
          </a:xfrm>
          <a:prstGeom prst="rect">
            <a:avLst/>
          </a:prstGeom>
          <a:noFill/>
        </p:spPr>
        <p:txBody>
          <a:bodyPr wrap="none" rtlCol="0">
            <a:spAutoFit/>
          </a:bodyPr>
          <a:lstStyle/>
          <a:p>
            <a:pPr algn="ctr"/>
            <a:r>
              <a:rPr lang="en-US" i="1" dirty="0" smtClean="0">
                <a:solidFill>
                  <a:srgbClr val="0000FF"/>
                </a:solidFill>
              </a:rPr>
              <a:t>2 published journal papers already with our results</a:t>
            </a:r>
          </a:p>
          <a:p>
            <a:pPr algn="ctr"/>
            <a:r>
              <a:rPr lang="en-US" i="1" dirty="0">
                <a:solidFill>
                  <a:srgbClr val="0000FF"/>
                </a:solidFill>
              </a:rPr>
              <a:t>m</a:t>
            </a:r>
            <a:r>
              <a:rPr lang="en-US" i="1" dirty="0" smtClean="0">
                <a:solidFill>
                  <a:srgbClr val="0000FF"/>
                </a:solidFill>
              </a:rPr>
              <a:t>any results shown at major conferences</a:t>
            </a:r>
          </a:p>
          <a:p>
            <a:pPr algn="ctr"/>
            <a:r>
              <a:rPr lang="en-US" i="1" dirty="0">
                <a:solidFill>
                  <a:srgbClr val="0000FF"/>
                </a:solidFill>
              </a:rPr>
              <a:t>s</a:t>
            </a:r>
            <a:r>
              <a:rPr lang="en-US" i="1" dirty="0" smtClean="0">
                <a:solidFill>
                  <a:srgbClr val="0000FF"/>
                </a:solidFill>
              </a:rPr>
              <a:t>ome results in the CERN Courier</a:t>
            </a:r>
            <a:endParaRPr lang="en-US" i="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738664"/>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Measurement of the difference in top and anti-top quark mass</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dirty="0">
              <a:solidFill>
                <a:srgbClr val="000000"/>
              </a:solidFill>
              <a:cs typeface="Arial Rounded MT Bold"/>
            </a:endParaRPr>
          </a:p>
        </p:txBody>
      </p:sp>
      <p:pic>
        <p:nvPicPr>
          <p:cNvPr id="3" name="Picture 2"/>
          <p:cNvPicPr>
            <a:picLocks noChangeAspect="1"/>
          </p:cNvPicPr>
          <p:nvPr/>
        </p:nvPicPr>
        <p:blipFill>
          <a:blip r:embed="rId4"/>
          <a:stretch>
            <a:fillRect/>
          </a:stretch>
        </p:blipFill>
        <p:spPr>
          <a:xfrm>
            <a:off x="6012160" y="1844824"/>
            <a:ext cx="2883064" cy="1955181"/>
          </a:xfrm>
          <a:prstGeom prst="rect">
            <a:avLst/>
          </a:prstGeom>
        </p:spPr>
      </p:pic>
      <p:pic>
        <p:nvPicPr>
          <p:cNvPr id="4" name="Picture 3"/>
          <p:cNvPicPr>
            <a:picLocks noChangeAspect="1"/>
          </p:cNvPicPr>
          <p:nvPr/>
        </p:nvPicPr>
        <p:blipFill>
          <a:blip r:embed="rId5"/>
          <a:stretch>
            <a:fillRect/>
          </a:stretch>
        </p:blipFill>
        <p:spPr>
          <a:xfrm>
            <a:off x="6012160" y="3836400"/>
            <a:ext cx="2903240" cy="1968864"/>
          </a:xfrm>
          <a:prstGeom prst="rect">
            <a:avLst/>
          </a:prstGeom>
        </p:spPr>
      </p:pic>
      <p:pic>
        <p:nvPicPr>
          <p:cNvPr id="5" name="Picture 4"/>
          <p:cNvPicPr>
            <a:picLocks noChangeAspect="1"/>
          </p:cNvPicPr>
          <p:nvPr/>
        </p:nvPicPr>
        <p:blipFill>
          <a:blip r:embed="rId6"/>
          <a:stretch>
            <a:fillRect/>
          </a:stretch>
        </p:blipFill>
        <p:spPr>
          <a:xfrm>
            <a:off x="3186861" y="1883997"/>
            <a:ext cx="2825299" cy="1916008"/>
          </a:xfrm>
          <a:prstGeom prst="rect">
            <a:avLst/>
          </a:prstGeom>
        </p:spPr>
      </p:pic>
      <p:pic>
        <p:nvPicPr>
          <p:cNvPr id="6" name="Picture 5"/>
          <p:cNvPicPr>
            <a:picLocks noChangeAspect="1"/>
          </p:cNvPicPr>
          <p:nvPr/>
        </p:nvPicPr>
        <p:blipFill>
          <a:blip r:embed="rId7"/>
          <a:stretch>
            <a:fillRect/>
          </a:stretch>
        </p:blipFill>
        <p:spPr>
          <a:xfrm>
            <a:off x="3186861" y="3836400"/>
            <a:ext cx="2825299" cy="1916008"/>
          </a:xfrm>
          <a:prstGeom prst="rect">
            <a:avLst/>
          </a:prstGeom>
        </p:spPr>
      </p:pic>
      <p:sp>
        <p:nvSpPr>
          <p:cNvPr id="7" name="TextBox 6"/>
          <p:cNvSpPr txBox="1"/>
          <p:nvPr/>
        </p:nvSpPr>
        <p:spPr>
          <a:xfrm>
            <a:off x="304800" y="1913886"/>
            <a:ext cx="2827040" cy="1200329"/>
          </a:xfrm>
          <a:prstGeom prst="rect">
            <a:avLst/>
          </a:prstGeom>
          <a:noFill/>
        </p:spPr>
        <p:txBody>
          <a:bodyPr wrap="square" rtlCol="0">
            <a:spAutoFit/>
          </a:bodyPr>
          <a:lstStyle/>
          <a:p>
            <a:r>
              <a:rPr lang="en-US" dirty="0" smtClean="0"/>
              <a:t>Most precise measurement in the world!</a:t>
            </a:r>
          </a:p>
          <a:p>
            <a:endParaRPr lang="en-US" dirty="0"/>
          </a:p>
          <a:p>
            <a:r>
              <a:rPr lang="en-US" dirty="0" smtClean="0"/>
              <a:t>Testing the CPT symmetry.</a:t>
            </a:r>
            <a:endParaRPr lang="en-US" dirty="0"/>
          </a:p>
        </p:txBody>
      </p:sp>
      <p:pic>
        <p:nvPicPr>
          <p:cNvPr id="8" name="Picture 7"/>
          <p:cNvPicPr>
            <a:picLocks noChangeAspect="1"/>
          </p:cNvPicPr>
          <p:nvPr/>
        </p:nvPicPr>
        <p:blipFill>
          <a:blip r:embed="rId8"/>
          <a:stretch>
            <a:fillRect/>
          </a:stretch>
        </p:blipFill>
        <p:spPr>
          <a:xfrm>
            <a:off x="729286" y="3447876"/>
            <a:ext cx="1898498" cy="2573412"/>
          </a:xfrm>
          <a:prstGeom prst="rect">
            <a:avLst/>
          </a:prstGeom>
        </p:spPr>
      </p:pic>
      <p:sp>
        <p:nvSpPr>
          <p:cNvPr id="9" name="TextBox 8"/>
          <p:cNvSpPr txBox="1"/>
          <p:nvPr/>
        </p:nvSpPr>
        <p:spPr>
          <a:xfrm>
            <a:off x="4355976" y="5805264"/>
            <a:ext cx="3576370" cy="369332"/>
          </a:xfrm>
          <a:prstGeom prst="rect">
            <a:avLst/>
          </a:prstGeom>
          <a:noFill/>
        </p:spPr>
        <p:txBody>
          <a:bodyPr wrap="none" rtlCol="0">
            <a:spAutoFit/>
          </a:bodyPr>
          <a:lstStyle/>
          <a:p>
            <a:r>
              <a:rPr lang="en-US" dirty="0" err="1" smtClean="0">
                <a:latin typeface="Symbol" charset="2"/>
                <a:cs typeface="Symbol" charset="2"/>
              </a:rPr>
              <a:t>D</a:t>
            </a:r>
            <a:r>
              <a:rPr lang="en-US" dirty="0" err="1" smtClean="0"/>
              <a:t>m</a:t>
            </a:r>
            <a:r>
              <a:rPr lang="en-US" baseline="-25000" dirty="0" err="1" smtClean="0"/>
              <a:t>t</a:t>
            </a:r>
            <a:r>
              <a:rPr lang="en-US" dirty="0" smtClean="0"/>
              <a:t> = 0.00 ± 0.46 (stat) ± 0.47 (</a:t>
            </a:r>
            <a:r>
              <a:rPr lang="en-US" dirty="0" err="1" smtClean="0"/>
              <a:t>syst</a:t>
            </a:r>
            <a:r>
              <a:rPr lang="en-US" dirty="0" smtClean="0"/>
              <a:t>)</a:t>
            </a:r>
            <a:endParaRPr lang="en-US" dirty="0"/>
          </a:p>
        </p:txBody>
      </p:sp>
      <p:pic>
        <p:nvPicPr>
          <p:cNvPr id="19" name="Picture 18" descr="stijnBlyweert.jpg"/>
          <p:cNvPicPr>
            <a:picLocks noChangeAspect="1"/>
          </p:cNvPicPr>
          <p:nvPr/>
        </p:nvPicPr>
        <p:blipFill>
          <a:blip r:embed="rId9"/>
          <a:stretch>
            <a:fillRect/>
          </a:stretch>
        </p:blipFill>
        <p:spPr>
          <a:xfrm>
            <a:off x="2051720" y="5217787"/>
            <a:ext cx="1010533" cy="1056466"/>
          </a:xfrm>
          <a:prstGeom prst="rect">
            <a:avLst/>
          </a:prstGeom>
        </p:spPr>
      </p:pic>
    </p:spTree>
    <p:extLst>
      <p:ext uri="{BB962C8B-B14F-4D97-AF65-F5344CB8AC3E}">
        <p14:creationId xmlns:p14="http://schemas.microsoft.com/office/powerpoint/2010/main" val="20637388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738664"/>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Measurement of the difference in top and anti-top quark mass</a:t>
            </a:r>
            <a:endParaRPr lang="en-US" u="sng" dirty="0" smtClean="0">
              <a:solidFill>
                <a:srgbClr val="000090"/>
              </a:solidFill>
              <a:latin typeface="Arial Rounded MT Bold"/>
              <a:cs typeface="Arial Rounded MT Bold"/>
            </a:endParaRPr>
          </a:p>
          <a:p>
            <a:endParaRPr lang="en-US" sz="600" dirty="0" smtClean="0">
              <a:solidFill>
                <a:srgbClr val="000000"/>
              </a:solidFill>
              <a:cs typeface="Arial Rounded MT Bold"/>
            </a:endParaRPr>
          </a:p>
          <a:p>
            <a:endParaRPr lang="en-US" dirty="0">
              <a:solidFill>
                <a:srgbClr val="000000"/>
              </a:solidFill>
              <a:cs typeface="Arial Rounded MT Bold"/>
            </a:endParaRPr>
          </a:p>
        </p:txBody>
      </p:sp>
      <p:pic>
        <p:nvPicPr>
          <p:cNvPr id="3" name="Picture 2"/>
          <p:cNvPicPr>
            <a:picLocks noChangeAspect="1"/>
          </p:cNvPicPr>
          <p:nvPr/>
        </p:nvPicPr>
        <p:blipFill>
          <a:blip r:embed="rId4"/>
          <a:stretch>
            <a:fillRect/>
          </a:stretch>
        </p:blipFill>
        <p:spPr>
          <a:xfrm>
            <a:off x="6012160" y="1844824"/>
            <a:ext cx="2883064" cy="1955181"/>
          </a:xfrm>
          <a:prstGeom prst="rect">
            <a:avLst/>
          </a:prstGeom>
        </p:spPr>
      </p:pic>
      <p:pic>
        <p:nvPicPr>
          <p:cNvPr id="4" name="Picture 3"/>
          <p:cNvPicPr>
            <a:picLocks noChangeAspect="1"/>
          </p:cNvPicPr>
          <p:nvPr/>
        </p:nvPicPr>
        <p:blipFill>
          <a:blip r:embed="rId5"/>
          <a:stretch>
            <a:fillRect/>
          </a:stretch>
        </p:blipFill>
        <p:spPr>
          <a:xfrm>
            <a:off x="6012160" y="3836400"/>
            <a:ext cx="2903240" cy="1968864"/>
          </a:xfrm>
          <a:prstGeom prst="rect">
            <a:avLst/>
          </a:prstGeom>
        </p:spPr>
      </p:pic>
      <p:pic>
        <p:nvPicPr>
          <p:cNvPr id="5" name="Picture 4"/>
          <p:cNvPicPr>
            <a:picLocks noChangeAspect="1"/>
          </p:cNvPicPr>
          <p:nvPr/>
        </p:nvPicPr>
        <p:blipFill>
          <a:blip r:embed="rId6"/>
          <a:stretch>
            <a:fillRect/>
          </a:stretch>
        </p:blipFill>
        <p:spPr>
          <a:xfrm>
            <a:off x="3186861" y="1883997"/>
            <a:ext cx="2825299" cy="1916008"/>
          </a:xfrm>
          <a:prstGeom prst="rect">
            <a:avLst/>
          </a:prstGeom>
        </p:spPr>
      </p:pic>
      <p:pic>
        <p:nvPicPr>
          <p:cNvPr id="6" name="Picture 5"/>
          <p:cNvPicPr>
            <a:picLocks noChangeAspect="1"/>
          </p:cNvPicPr>
          <p:nvPr/>
        </p:nvPicPr>
        <p:blipFill>
          <a:blip r:embed="rId7"/>
          <a:stretch>
            <a:fillRect/>
          </a:stretch>
        </p:blipFill>
        <p:spPr>
          <a:xfrm>
            <a:off x="3186861" y="3836400"/>
            <a:ext cx="2825299" cy="1916008"/>
          </a:xfrm>
          <a:prstGeom prst="rect">
            <a:avLst/>
          </a:prstGeom>
        </p:spPr>
      </p:pic>
      <p:sp>
        <p:nvSpPr>
          <p:cNvPr id="7" name="TextBox 6"/>
          <p:cNvSpPr txBox="1"/>
          <p:nvPr/>
        </p:nvSpPr>
        <p:spPr>
          <a:xfrm>
            <a:off x="304800" y="1913886"/>
            <a:ext cx="2827040" cy="1200329"/>
          </a:xfrm>
          <a:prstGeom prst="rect">
            <a:avLst/>
          </a:prstGeom>
          <a:noFill/>
        </p:spPr>
        <p:txBody>
          <a:bodyPr wrap="square" rtlCol="0">
            <a:spAutoFit/>
          </a:bodyPr>
          <a:lstStyle/>
          <a:p>
            <a:r>
              <a:rPr lang="en-US" dirty="0" smtClean="0"/>
              <a:t>Most precise measurement in the world!</a:t>
            </a:r>
          </a:p>
          <a:p>
            <a:endParaRPr lang="en-US" dirty="0"/>
          </a:p>
          <a:p>
            <a:r>
              <a:rPr lang="en-US" dirty="0" smtClean="0"/>
              <a:t>Testing the CPT symmetry.</a:t>
            </a:r>
            <a:endParaRPr lang="en-US" dirty="0"/>
          </a:p>
        </p:txBody>
      </p:sp>
      <p:pic>
        <p:nvPicPr>
          <p:cNvPr id="8" name="Picture 7"/>
          <p:cNvPicPr>
            <a:picLocks noChangeAspect="1"/>
          </p:cNvPicPr>
          <p:nvPr/>
        </p:nvPicPr>
        <p:blipFill>
          <a:blip r:embed="rId8"/>
          <a:stretch>
            <a:fillRect/>
          </a:stretch>
        </p:blipFill>
        <p:spPr>
          <a:xfrm>
            <a:off x="729286" y="3447876"/>
            <a:ext cx="1898498" cy="2573412"/>
          </a:xfrm>
          <a:prstGeom prst="rect">
            <a:avLst/>
          </a:prstGeom>
        </p:spPr>
      </p:pic>
      <p:sp>
        <p:nvSpPr>
          <p:cNvPr id="9" name="TextBox 8"/>
          <p:cNvSpPr txBox="1"/>
          <p:nvPr/>
        </p:nvSpPr>
        <p:spPr>
          <a:xfrm>
            <a:off x="4355976" y="5805264"/>
            <a:ext cx="3576370" cy="369332"/>
          </a:xfrm>
          <a:prstGeom prst="rect">
            <a:avLst/>
          </a:prstGeom>
          <a:noFill/>
        </p:spPr>
        <p:txBody>
          <a:bodyPr wrap="none" rtlCol="0">
            <a:spAutoFit/>
          </a:bodyPr>
          <a:lstStyle/>
          <a:p>
            <a:r>
              <a:rPr lang="en-US" dirty="0" err="1" smtClean="0">
                <a:latin typeface="Symbol" charset="2"/>
                <a:cs typeface="Symbol" charset="2"/>
              </a:rPr>
              <a:t>D</a:t>
            </a:r>
            <a:r>
              <a:rPr lang="en-US" dirty="0" err="1" smtClean="0"/>
              <a:t>m</a:t>
            </a:r>
            <a:r>
              <a:rPr lang="en-US" baseline="-25000" dirty="0" err="1" smtClean="0"/>
              <a:t>t</a:t>
            </a:r>
            <a:r>
              <a:rPr lang="en-US" dirty="0" smtClean="0"/>
              <a:t> = 0.00 ± 0.46 (stat) ± 0.47 (</a:t>
            </a:r>
            <a:r>
              <a:rPr lang="en-US" dirty="0" err="1" smtClean="0"/>
              <a:t>syst</a:t>
            </a:r>
            <a:r>
              <a:rPr lang="en-US" dirty="0" smtClean="0"/>
              <a:t>)</a:t>
            </a:r>
            <a:endParaRPr lang="en-US" dirty="0"/>
          </a:p>
        </p:txBody>
      </p:sp>
      <p:pic>
        <p:nvPicPr>
          <p:cNvPr id="19" name="Picture 18" descr="stijnBlyweert.jpg"/>
          <p:cNvPicPr>
            <a:picLocks noChangeAspect="1"/>
          </p:cNvPicPr>
          <p:nvPr/>
        </p:nvPicPr>
        <p:blipFill>
          <a:blip r:embed="rId9"/>
          <a:stretch>
            <a:fillRect/>
          </a:stretch>
        </p:blipFill>
        <p:spPr>
          <a:xfrm>
            <a:off x="2051720" y="5217787"/>
            <a:ext cx="1010533" cy="1056466"/>
          </a:xfrm>
          <a:prstGeom prst="rect">
            <a:avLst/>
          </a:prstGeom>
        </p:spPr>
      </p:pic>
      <p:pic>
        <p:nvPicPr>
          <p:cNvPr id="10" name="Picture 9"/>
          <p:cNvPicPr>
            <a:picLocks noChangeAspect="1"/>
          </p:cNvPicPr>
          <p:nvPr/>
        </p:nvPicPr>
        <p:blipFill rotWithShape="1">
          <a:blip r:embed="rId10"/>
          <a:srcRect t="7933" r="6680"/>
          <a:stretch/>
        </p:blipFill>
        <p:spPr>
          <a:xfrm>
            <a:off x="3322260" y="1886375"/>
            <a:ext cx="5426204" cy="3846881"/>
          </a:xfrm>
          <a:prstGeom prst="rect">
            <a:avLst/>
          </a:prstGeom>
          <a:ln w="88900" cap="sq" cmpd="thickThin">
            <a:solidFill>
              <a:srgbClr val="000000"/>
            </a:solidFill>
            <a:prstDash val="solid"/>
            <a:miter lim="800000"/>
          </a:ln>
          <a:effectLst>
            <a:innerShdw blurRad="76200">
              <a:srgbClr val="000000"/>
            </a:innerShdw>
          </a:effectLst>
        </p:spPr>
      </p:pic>
      <p:sp>
        <p:nvSpPr>
          <p:cNvPr id="2" name="TextBox 1"/>
          <p:cNvSpPr txBox="1"/>
          <p:nvPr/>
        </p:nvSpPr>
        <p:spPr>
          <a:xfrm>
            <a:off x="4067944" y="1916832"/>
            <a:ext cx="4302342" cy="369332"/>
          </a:xfrm>
          <a:prstGeom prst="rect">
            <a:avLst/>
          </a:prstGeom>
          <a:noFill/>
        </p:spPr>
        <p:txBody>
          <a:bodyPr wrap="none" rtlCol="0">
            <a:spAutoFit/>
          </a:bodyPr>
          <a:lstStyle/>
          <a:p>
            <a:r>
              <a:rPr lang="en-US" dirty="0" smtClean="0">
                <a:solidFill>
                  <a:srgbClr val="FF0000"/>
                </a:solidFill>
              </a:rPr>
              <a:t>Effect of pile-up collisions seems very small!</a:t>
            </a:r>
            <a:endParaRPr lang="en-US" dirty="0">
              <a:solidFill>
                <a:srgbClr val="FF0000"/>
              </a:solidFill>
            </a:endParaRPr>
          </a:p>
        </p:txBody>
      </p:sp>
    </p:spTree>
    <p:extLst>
      <p:ext uri="{BB962C8B-B14F-4D97-AF65-F5344CB8AC3E}">
        <p14:creationId xmlns:p14="http://schemas.microsoft.com/office/powerpoint/2010/main" val="4567348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1092607"/>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Top Quark events as a calibration tool: </a:t>
            </a:r>
            <a:r>
              <a:rPr lang="en-US" u="sng" dirty="0" err="1" smtClean="0">
                <a:solidFill>
                  <a:srgbClr val="000090"/>
                </a:solidFill>
                <a:latin typeface="Arial Rounded MT Bold"/>
                <a:cs typeface="Arial Rounded MT Bold"/>
              </a:rPr>
              <a:t>b</a:t>
            </a:r>
            <a:r>
              <a:rPr lang="en-US" u="sng" dirty="0" smtClean="0">
                <a:solidFill>
                  <a:srgbClr val="000090"/>
                </a:solidFill>
                <a:latin typeface="Arial Rounded MT Bold"/>
                <a:cs typeface="Arial Rounded MT Bold"/>
              </a:rPr>
              <a:t>-tagging performance</a:t>
            </a:r>
          </a:p>
          <a:p>
            <a:endParaRPr lang="en-US" sz="1100" dirty="0" smtClean="0">
              <a:solidFill>
                <a:srgbClr val="000000"/>
              </a:solidFill>
              <a:cs typeface="Arial Rounded MT Bold"/>
            </a:endParaRPr>
          </a:p>
          <a:p>
            <a:r>
              <a:rPr lang="en-US" dirty="0" smtClean="0">
                <a:solidFill>
                  <a:srgbClr val="000000"/>
                </a:solidFill>
                <a:cs typeface="Arial Rounded MT Bold"/>
              </a:rPr>
              <a:t>Construct the mass of the {</a:t>
            </a:r>
            <a:r>
              <a:rPr lang="en-US" dirty="0" smtClean="0">
                <a:solidFill>
                  <a:srgbClr val="0000FF"/>
                </a:solidFill>
                <a:cs typeface="Arial Rounded MT Bold"/>
              </a:rPr>
              <a:t>lepton + </a:t>
            </a:r>
            <a:r>
              <a:rPr lang="en-US" dirty="0" err="1" smtClean="0">
                <a:solidFill>
                  <a:srgbClr val="0000FF"/>
                </a:solidFill>
                <a:cs typeface="Arial Rounded MT Bold"/>
              </a:rPr>
              <a:t>b</a:t>
            </a:r>
            <a:r>
              <a:rPr lang="en-US" dirty="0" smtClean="0">
                <a:solidFill>
                  <a:srgbClr val="0000FF"/>
                </a:solidFill>
                <a:cs typeface="Arial Rounded MT Bold"/>
              </a:rPr>
              <a:t>-jet from (</a:t>
            </a:r>
            <a:r>
              <a:rPr lang="en-US" dirty="0" err="1" smtClean="0">
                <a:solidFill>
                  <a:srgbClr val="0000FF"/>
                </a:solidFill>
                <a:cs typeface="Arial Rounded MT Bold"/>
              </a:rPr>
              <a:t>t</a:t>
            </a:r>
            <a:r>
              <a:rPr lang="en-US" dirty="0" err="1" smtClean="0">
                <a:solidFill>
                  <a:srgbClr val="0000FF"/>
                </a:solidFill>
                <a:cs typeface="Arial Rounded MT Bold"/>
                <a:sym typeface="Wingdings"/>
              </a:rPr>
              <a:t>Wblvb</a:t>
            </a:r>
            <a:r>
              <a:rPr lang="en-US" dirty="0" smtClean="0">
                <a:solidFill>
                  <a:srgbClr val="0000FF"/>
                </a:solidFill>
                <a:cs typeface="Arial Rounded MT Bold"/>
                <a:sym typeface="Wingdings"/>
              </a:rPr>
              <a:t>)</a:t>
            </a:r>
            <a:r>
              <a:rPr lang="en-US" dirty="0" smtClean="0">
                <a:solidFill>
                  <a:srgbClr val="000000"/>
                </a:solidFill>
                <a:cs typeface="Arial Rounded MT Bold"/>
                <a:sym typeface="Wingdings"/>
              </a:rPr>
              <a:t>} system, </a:t>
            </a:r>
            <a:r>
              <a:rPr lang="en-US" dirty="0" err="1" smtClean="0">
                <a:solidFill>
                  <a:srgbClr val="000000"/>
                </a:solidFill>
                <a:cs typeface="Arial Rounded MT Bold"/>
                <a:sym typeface="Wingdings"/>
              </a:rPr>
              <a:t>m</a:t>
            </a:r>
            <a:r>
              <a:rPr lang="en-US" baseline="-25000" dirty="0" err="1" smtClean="0">
                <a:solidFill>
                  <a:srgbClr val="000000"/>
                </a:solidFill>
                <a:cs typeface="Arial Rounded MT Bold"/>
                <a:sym typeface="Wingdings"/>
              </a:rPr>
              <a:t>lb</a:t>
            </a:r>
            <a:r>
              <a:rPr lang="en-US" dirty="0" smtClean="0">
                <a:solidFill>
                  <a:srgbClr val="000000"/>
                </a:solidFill>
                <a:cs typeface="Arial Rounded MT Bold"/>
                <a:sym typeface="Wingdings"/>
              </a:rPr>
              <a:t>.</a:t>
            </a:r>
            <a:endParaRPr lang="en-US" dirty="0" smtClean="0">
              <a:solidFill>
                <a:srgbClr val="000000"/>
              </a:solidFill>
              <a:cs typeface="Arial Rounded MT Bold"/>
            </a:endParaRPr>
          </a:p>
          <a:p>
            <a:endParaRPr lang="en-US" dirty="0" smtClean="0"/>
          </a:p>
        </p:txBody>
      </p:sp>
      <p:pic>
        <p:nvPicPr>
          <p:cNvPr id="9" name="Picture 8"/>
          <p:cNvPicPr>
            <a:picLocks noChangeAspect="1"/>
          </p:cNvPicPr>
          <p:nvPr/>
        </p:nvPicPr>
        <p:blipFill>
          <a:blip r:embed="rId4"/>
          <a:stretch>
            <a:fillRect/>
          </a:stretch>
        </p:blipFill>
        <p:spPr>
          <a:xfrm>
            <a:off x="609600" y="2475875"/>
            <a:ext cx="5873750" cy="1417444"/>
          </a:xfrm>
          <a:prstGeom prst="rect">
            <a:avLst/>
          </a:prstGeom>
        </p:spPr>
      </p:pic>
      <p:cxnSp>
        <p:nvCxnSpPr>
          <p:cNvPr id="11" name="Straight Arrow Connector 10"/>
          <p:cNvCxnSpPr/>
          <p:nvPr/>
        </p:nvCxnSpPr>
        <p:spPr>
          <a:xfrm rot="10800000" flipV="1">
            <a:off x="3124200" y="2209799"/>
            <a:ext cx="838200" cy="266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381500" y="2209799"/>
            <a:ext cx="647700" cy="266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600200" y="2819400"/>
            <a:ext cx="1749886" cy="369332"/>
          </a:xfrm>
          <a:prstGeom prst="rect">
            <a:avLst/>
          </a:prstGeom>
          <a:noFill/>
        </p:spPr>
        <p:txBody>
          <a:bodyPr wrap="none" rtlCol="0">
            <a:spAutoFit/>
          </a:bodyPr>
          <a:lstStyle/>
          <a:p>
            <a:r>
              <a:rPr lang="en-US" dirty="0"/>
              <a:t>t</a:t>
            </a:r>
            <a:r>
              <a:rPr lang="en-US" dirty="0" smtClean="0"/>
              <a:t>rue </a:t>
            </a:r>
            <a:r>
              <a:rPr lang="en-US" dirty="0" err="1" smtClean="0"/>
              <a:t>b</a:t>
            </a:r>
            <a:r>
              <a:rPr lang="en-US" dirty="0" smtClean="0"/>
              <a:t>-quark jets</a:t>
            </a:r>
            <a:endParaRPr lang="en-US" dirty="0"/>
          </a:p>
        </p:txBody>
      </p:sp>
      <p:sp>
        <p:nvSpPr>
          <p:cNvPr id="22" name="TextBox 21"/>
          <p:cNvSpPr txBox="1"/>
          <p:nvPr/>
        </p:nvSpPr>
        <p:spPr>
          <a:xfrm>
            <a:off x="4747739" y="2787134"/>
            <a:ext cx="1723549" cy="369332"/>
          </a:xfrm>
          <a:prstGeom prst="rect">
            <a:avLst/>
          </a:prstGeom>
          <a:noFill/>
        </p:spPr>
        <p:txBody>
          <a:bodyPr wrap="none" rtlCol="0">
            <a:spAutoFit/>
          </a:bodyPr>
          <a:lstStyle/>
          <a:p>
            <a:r>
              <a:rPr lang="en-US" dirty="0" smtClean="0"/>
              <a:t>non </a:t>
            </a:r>
            <a:r>
              <a:rPr lang="en-US" dirty="0" err="1" smtClean="0"/>
              <a:t>b</a:t>
            </a:r>
            <a:r>
              <a:rPr lang="en-US" dirty="0" smtClean="0"/>
              <a:t>-quark jets</a:t>
            </a:r>
            <a:endParaRPr lang="en-US" dirty="0"/>
          </a:p>
        </p:txBody>
      </p:sp>
      <p:cxnSp>
        <p:nvCxnSpPr>
          <p:cNvPr id="24" name="Straight Connector 23"/>
          <p:cNvCxnSpPr/>
          <p:nvPr/>
        </p:nvCxnSpPr>
        <p:spPr>
          <a:xfrm rot="5400000">
            <a:off x="666438" y="3104837"/>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046643" y="3104043"/>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1580043" y="3104043"/>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3562831" y="3142769"/>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3943832" y="3142769"/>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4551843" y="3142769"/>
            <a:ext cx="1257925"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5"/>
          <a:srcRect l="51892"/>
          <a:stretch>
            <a:fillRect/>
          </a:stretch>
        </p:blipFill>
        <p:spPr>
          <a:xfrm>
            <a:off x="3938708" y="4261906"/>
            <a:ext cx="2544641" cy="1449546"/>
          </a:xfrm>
          <a:prstGeom prst="rect">
            <a:avLst/>
          </a:prstGeom>
        </p:spPr>
      </p:pic>
      <p:cxnSp>
        <p:nvCxnSpPr>
          <p:cNvPr id="31" name="Straight Arrow Connector 30"/>
          <p:cNvCxnSpPr/>
          <p:nvPr/>
        </p:nvCxnSpPr>
        <p:spPr>
          <a:xfrm rot="16200000" flipH="1">
            <a:off x="1494786" y="3803328"/>
            <a:ext cx="517216"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V="1">
            <a:off x="3124200" y="3733800"/>
            <a:ext cx="1295401" cy="528106"/>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981994" y="3733800"/>
            <a:ext cx="2971006" cy="5289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6200000" flipH="1">
            <a:off x="4802452" y="3884347"/>
            <a:ext cx="528108" cy="22701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rot="16200000">
            <a:off x="252943" y="2845083"/>
            <a:ext cx="485229" cy="369332"/>
          </a:xfrm>
          <a:prstGeom prst="rect">
            <a:avLst/>
          </a:prstGeom>
          <a:noFill/>
        </p:spPr>
        <p:txBody>
          <a:bodyPr wrap="none" rtlCol="0">
            <a:spAutoFit/>
          </a:bodyPr>
          <a:lstStyle/>
          <a:p>
            <a:r>
              <a:rPr lang="en-US" dirty="0" err="1" smtClean="0"/>
              <a:t>m</a:t>
            </a:r>
            <a:r>
              <a:rPr lang="en-US" baseline="-25000" dirty="0" err="1" smtClean="0"/>
              <a:t>lb</a:t>
            </a:r>
            <a:endParaRPr lang="en-US" baseline="-25000" dirty="0"/>
          </a:p>
        </p:txBody>
      </p:sp>
      <p:sp>
        <p:nvSpPr>
          <p:cNvPr id="43" name="TextBox 42"/>
          <p:cNvSpPr txBox="1"/>
          <p:nvPr/>
        </p:nvSpPr>
        <p:spPr>
          <a:xfrm rot="16200000">
            <a:off x="-11666" y="4584465"/>
            <a:ext cx="1014445" cy="369332"/>
          </a:xfrm>
          <a:prstGeom prst="rect">
            <a:avLst/>
          </a:prstGeom>
          <a:noFill/>
        </p:spPr>
        <p:txBody>
          <a:bodyPr wrap="none" rtlCol="0">
            <a:spAutoFit/>
          </a:bodyPr>
          <a:lstStyle/>
          <a:p>
            <a:r>
              <a:rPr lang="en-US" dirty="0"/>
              <a:t>b</a:t>
            </a:r>
            <a:r>
              <a:rPr lang="en-US" dirty="0" smtClean="0"/>
              <a:t>-tag </a:t>
            </a:r>
            <a:r>
              <a:rPr lang="en-US" dirty="0" err="1" smtClean="0"/>
              <a:t>var</a:t>
            </a:r>
            <a:endParaRPr lang="en-US" baseline="-25000" dirty="0"/>
          </a:p>
        </p:txBody>
      </p:sp>
      <p:sp>
        <p:nvSpPr>
          <p:cNvPr id="54" name="TextBox 53"/>
          <p:cNvSpPr txBox="1"/>
          <p:nvPr/>
        </p:nvSpPr>
        <p:spPr>
          <a:xfrm>
            <a:off x="3350086" y="4736068"/>
            <a:ext cx="588623" cy="369332"/>
          </a:xfrm>
          <a:prstGeom prst="rect">
            <a:avLst/>
          </a:prstGeom>
          <a:noFill/>
        </p:spPr>
        <p:txBody>
          <a:bodyPr wrap="none" rtlCol="0">
            <a:spAutoFit/>
          </a:bodyPr>
          <a:lstStyle/>
          <a:p>
            <a:r>
              <a:rPr lang="en-US" b="1" dirty="0" smtClean="0">
                <a:solidFill>
                  <a:srgbClr val="FF0000"/>
                </a:solidFill>
                <a:latin typeface="Arial Rounded MT Bold"/>
                <a:cs typeface="Arial Rounded MT Bold"/>
              </a:rPr>
              <a:t>- F .</a:t>
            </a:r>
            <a:endParaRPr lang="en-US" b="1" dirty="0">
              <a:solidFill>
                <a:srgbClr val="FF0000"/>
              </a:solidFill>
              <a:latin typeface="Arial Rounded MT Bold"/>
              <a:cs typeface="Arial Rounded MT Bold"/>
            </a:endParaRPr>
          </a:p>
        </p:txBody>
      </p:sp>
      <p:sp>
        <p:nvSpPr>
          <p:cNvPr id="55" name="TextBox 54"/>
          <p:cNvSpPr txBox="1"/>
          <p:nvPr/>
        </p:nvSpPr>
        <p:spPr>
          <a:xfrm>
            <a:off x="6460882" y="4888468"/>
            <a:ext cx="325730" cy="369332"/>
          </a:xfrm>
          <a:prstGeom prst="rect">
            <a:avLst/>
          </a:prstGeom>
          <a:noFill/>
        </p:spPr>
        <p:txBody>
          <a:bodyPr wrap="none" rtlCol="0">
            <a:spAutoFit/>
          </a:bodyPr>
          <a:lstStyle/>
          <a:p>
            <a:r>
              <a:rPr lang="en-US" b="1" dirty="0" smtClean="0">
                <a:solidFill>
                  <a:srgbClr val="FF0000"/>
                </a:solidFill>
                <a:latin typeface="Arial Rounded MT Bold"/>
                <a:cs typeface="Arial Rounded MT Bold"/>
              </a:rPr>
              <a:t>=</a:t>
            </a:r>
            <a:endParaRPr lang="en-US" b="1" dirty="0">
              <a:solidFill>
                <a:srgbClr val="FF0000"/>
              </a:solidFill>
              <a:latin typeface="Arial Rounded MT Bold"/>
              <a:cs typeface="Arial Rounded MT Bold"/>
            </a:endParaRPr>
          </a:p>
        </p:txBody>
      </p:sp>
      <p:pic>
        <p:nvPicPr>
          <p:cNvPr id="56" name="Picture 55"/>
          <p:cNvPicPr>
            <a:picLocks noChangeAspect="1"/>
          </p:cNvPicPr>
          <p:nvPr/>
        </p:nvPicPr>
        <p:blipFill>
          <a:blip r:embed="rId6"/>
          <a:stretch>
            <a:fillRect/>
          </a:stretch>
        </p:blipFill>
        <p:spPr>
          <a:xfrm>
            <a:off x="6786612" y="4261907"/>
            <a:ext cx="1976388" cy="1449546"/>
          </a:xfrm>
          <a:prstGeom prst="rect">
            <a:avLst/>
          </a:prstGeom>
        </p:spPr>
      </p:pic>
      <p:cxnSp>
        <p:nvCxnSpPr>
          <p:cNvPr id="58" name="Straight Arrow Connector 57"/>
          <p:cNvCxnSpPr>
            <a:stCxn id="54" idx="2"/>
          </p:cNvCxnSpPr>
          <p:nvPr/>
        </p:nvCxnSpPr>
        <p:spPr>
          <a:xfrm rot="16200000" flipH="1">
            <a:off x="3226065" y="5523733"/>
            <a:ext cx="849868" cy="132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243403" y="5955268"/>
            <a:ext cx="2938199" cy="369332"/>
          </a:xfrm>
          <a:prstGeom prst="rect">
            <a:avLst/>
          </a:prstGeom>
          <a:noFill/>
        </p:spPr>
        <p:txBody>
          <a:bodyPr wrap="none" rtlCol="0">
            <a:spAutoFit/>
          </a:bodyPr>
          <a:lstStyle/>
          <a:p>
            <a:r>
              <a:rPr lang="en-US" dirty="0"/>
              <a:t>f</a:t>
            </a:r>
            <a:r>
              <a:rPr lang="en-US" dirty="0" smtClean="0"/>
              <a:t>rom a control sample in data</a:t>
            </a:r>
            <a:endParaRPr lang="en-US" dirty="0"/>
          </a:p>
        </p:txBody>
      </p:sp>
      <p:cxnSp>
        <p:nvCxnSpPr>
          <p:cNvPr id="61" name="Straight Arrow Connector 60"/>
          <p:cNvCxnSpPr/>
          <p:nvPr/>
        </p:nvCxnSpPr>
        <p:spPr>
          <a:xfrm rot="16200000" flipH="1">
            <a:off x="7556042" y="5494299"/>
            <a:ext cx="43430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692529" y="5650468"/>
            <a:ext cx="2149184" cy="646331"/>
          </a:xfrm>
          <a:prstGeom prst="rect">
            <a:avLst/>
          </a:prstGeom>
          <a:noFill/>
        </p:spPr>
        <p:txBody>
          <a:bodyPr wrap="none" rtlCol="0">
            <a:spAutoFit/>
          </a:bodyPr>
          <a:lstStyle/>
          <a:p>
            <a:pPr algn="r"/>
            <a:r>
              <a:rPr lang="en-US" dirty="0">
                <a:solidFill>
                  <a:srgbClr val="FF0000"/>
                </a:solidFill>
              </a:rPr>
              <a:t>b</a:t>
            </a:r>
            <a:r>
              <a:rPr lang="en-US" dirty="0" smtClean="0">
                <a:solidFill>
                  <a:srgbClr val="FF0000"/>
                </a:solidFill>
              </a:rPr>
              <a:t>-tag efficiency</a:t>
            </a:r>
          </a:p>
          <a:p>
            <a:pPr algn="r"/>
            <a:r>
              <a:rPr lang="en-US" dirty="0" err="1" smtClean="0">
                <a:solidFill>
                  <a:srgbClr val="FF0000"/>
                </a:solidFill>
                <a:latin typeface="Symbol" charset="2"/>
                <a:cs typeface="Symbol" charset="2"/>
              </a:rPr>
              <a:t>e</a:t>
            </a:r>
            <a:r>
              <a:rPr lang="en-US" baseline="-25000" dirty="0" err="1" smtClean="0">
                <a:solidFill>
                  <a:srgbClr val="FF0000"/>
                </a:solidFill>
              </a:rPr>
              <a:t>b</a:t>
            </a:r>
            <a:r>
              <a:rPr lang="en-US" dirty="0" smtClean="0">
                <a:solidFill>
                  <a:srgbClr val="FF0000"/>
                </a:solidFill>
              </a:rPr>
              <a:t> = </a:t>
            </a:r>
            <a:r>
              <a:rPr lang="en-US" dirty="0" err="1" smtClean="0">
                <a:solidFill>
                  <a:srgbClr val="FF0000"/>
                </a:solidFill>
              </a:rPr>
              <a:t>N</a:t>
            </a:r>
            <a:r>
              <a:rPr lang="en-US" baseline="-25000" dirty="0" err="1" smtClean="0">
                <a:solidFill>
                  <a:srgbClr val="FF0000"/>
                </a:solidFill>
              </a:rPr>
              <a:t>sel</a:t>
            </a:r>
            <a:r>
              <a:rPr lang="en-US" dirty="0" err="1" smtClean="0">
                <a:solidFill>
                  <a:srgbClr val="FF0000"/>
                </a:solidFill>
              </a:rPr>
              <a:t>/(N</a:t>
            </a:r>
            <a:r>
              <a:rPr lang="en-US" baseline="-25000" dirty="0" err="1" smtClean="0">
                <a:solidFill>
                  <a:srgbClr val="FF0000"/>
                </a:solidFill>
              </a:rPr>
              <a:t>sel</a:t>
            </a:r>
            <a:r>
              <a:rPr lang="en-US" dirty="0" err="1" smtClean="0">
                <a:solidFill>
                  <a:srgbClr val="FF0000"/>
                </a:solidFill>
              </a:rPr>
              <a:t>+N</a:t>
            </a:r>
            <a:r>
              <a:rPr lang="en-US" baseline="-25000" dirty="0" err="1" smtClean="0">
                <a:solidFill>
                  <a:srgbClr val="FF0000"/>
                </a:solidFill>
              </a:rPr>
              <a:t>no-sel</a:t>
            </a:r>
            <a:r>
              <a:rPr lang="en-US" dirty="0" smtClean="0">
                <a:solidFill>
                  <a:srgbClr val="FF0000"/>
                </a:solidFill>
              </a:rPr>
              <a:t>)</a:t>
            </a:r>
            <a:endParaRPr lang="en-US" dirty="0">
              <a:solidFill>
                <a:srgbClr val="FF0000"/>
              </a:solidFill>
            </a:endParaRPr>
          </a:p>
        </p:txBody>
      </p:sp>
      <p:cxnSp>
        <p:nvCxnSpPr>
          <p:cNvPr id="64" name="Straight Connector 63"/>
          <p:cNvCxnSpPr/>
          <p:nvPr/>
        </p:nvCxnSpPr>
        <p:spPr>
          <a:xfrm rot="5400000">
            <a:off x="6926117" y="4879591"/>
            <a:ext cx="1235366" cy="1588"/>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6905141" y="4290536"/>
            <a:ext cx="714859" cy="369332"/>
          </a:xfrm>
          <a:prstGeom prst="rect">
            <a:avLst/>
          </a:prstGeom>
          <a:noFill/>
        </p:spPr>
        <p:txBody>
          <a:bodyPr wrap="none" rtlCol="0">
            <a:spAutoFit/>
          </a:bodyPr>
          <a:lstStyle/>
          <a:p>
            <a:r>
              <a:rPr lang="en-US" dirty="0" err="1" smtClean="0"/>
              <a:t>N</a:t>
            </a:r>
            <a:r>
              <a:rPr lang="en-US" baseline="-25000" dirty="0" err="1" smtClean="0"/>
              <a:t>no-sel</a:t>
            </a:r>
            <a:endParaRPr lang="en-US" baseline="-25000" dirty="0"/>
          </a:p>
        </p:txBody>
      </p:sp>
      <p:sp>
        <p:nvSpPr>
          <p:cNvPr id="67" name="TextBox 66"/>
          <p:cNvSpPr txBox="1"/>
          <p:nvPr/>
        </p:nvSpPr>
        <p:spPr>
          <a:xfrm>
            <a:off x="7978455" y="4964668"/>
            <a:ext cx="632145" cy="369332"/>
          </a:xfrm>
          <a:prstGeom prst="rect">
            <a:avLst/>
          </a:prstGeom>
          <a:noFill/>
        </p:spPr>
        <p:txBody>
          <a:bodyPr wrap="square" rtlCol="0">
            <a:spAutoFit/>
          </a:bodyPr>
          <a:lstStyle/>
          <a:p>
            <a:r>
              <a:rPr lang="en-US" dirty="0" err="1" smtClean="0"/>
              <a:t>N</a:t>
            </a:r>
            <a:r>
              <a:rPr lang="en-US" baseline="-25000" dirty="0" err="1" smtClean="0"/>
              <a:t>sel</a:t>
            </a:r>
            <a:endParaRPr lang="en-US" baseline="-25000" dirty="0"/>
          </a:p>
        </p:txBody>
      </p:sp>
      <p:pic>
        <p:nvPicPr>
          <p:cNvPr id="73" name="Picture 72"/>
          <p:cNvPicPr>
            <a:picLocks noChangeAspect="1"/>
          </p:cNvPicPr>
          <p:nvPr/>
        </p:nvPicPr>
        <p:blipFill>
          <a:blip r:embed="rId5"/>
          <a:srcRect l="4134" r="50927"/>
          <a:stretch>
            <a:fillRect/>
          </a:stretch>
        </p:blipFill>
        <p:spPr>
          <a:xfrm>
            <a:off x="844822" y="4262702"/>
            <a:ext cx="2505264" cy="14540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der.jpg"/>
          <p:cNvPicPr>
            <a:picLocks noChangeAspect="1"/>
          </p:cNvPicPr>
          <p:nvPr/>
        </p:nvPicPr>
        <p:blipFill>
          <a:blip r:embed="rId2"/>
          <a:stretch>
            <a:fillRect/>
          </a:stretch>
        </p:blipFill>
        <p:spPr>
          <a:xfrm>
            <a:off x="0" y="0"/>
            <a:ext cx="9144000" cy="1241425"/>
          </a:xfrm>
          <a:prstGeom prst="rect">
            <a:avLst/>
          </a:prstGeom>
        </p:spPr>
      </p:pic>
      <p:pic>
        <p:nvPicPr>
          <p:cNvPr id="13" name="Picture 14"/>
          <p:cNvPicPr>
            <a:picLocks noChangeAspect="1" noChangeArrowheads="1"/>
          </p:cNvPicPr>
          <p:nvPr/>
        </p:nvPicPr>
        <p:blipFill>
          <a:blip r:embed="rId3">
            <a:clrChange>
              <a:clrFrom>
                <a:srgbClr val="3B95DC"/>
              </a:clrFrom>
              <a:clrTo>
                <a:srgbClr val="3B95DC">
                  <a:alpha val="0"/>
                </a:srgbClr>
              </a:clrTo>
            </a:clrChange>
          </a:blip>
          <a:srcRect l="13786" t="24261" r="37500" b="43381"/>
          <a:stretch>
            <a:fillRect/>
          </a:stretch>
        </p:blipFill>
        <p:spPr bwMode="auto">
          <a:xfrm>
            <a:off x="2362200" y="304800"/>
            <a:ext cx="2667000" cy="767406"/>
          </a:xfrm>
          <a:prstGeom prst="rect">
            <a:avLst/>
          </a:prstGeom>
          <a:ln>
            <a:noFill/>
          </a:ln>
          <a:effectLst>
            <a:softEdge rad="38100"/>
          </a:effectLst>
        </p:spPr>
      </p:pic>
      <p:sp>
        <p:nvSpPr>
          <p:cNvPr id="14" name="Rectangle 13"/>
          <p:cNvSpPr/>
          <p:nvPr/>
        </p:nvSpPr>
        <p:spPr>
          <a:xfrm>
            <a:off x="0" y="1241425"/>
            <a:ext cx="9144000" cy="5616575"/>
          </a:xfrm>
          <a:prstGeom prst="rect">
            <a:avLst/>
          </a:prstGeom>
          <a:gradFill flip="none" rotWithShape="1">
            <a:gsLst>
              <a:gs pos="42000">
                <a:schemeClr val="accent2">
                  <a:lumMod val="50000"/>
                </a:schemeClr>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04800" y="1241425"/>
            <a:ext cx="8610600" cy="5083175"/>
          </a:xfrm>
          <a:prstGeom prst="rect">
            <a:avLst/>
          </a:prstGeom>
          <a:solidFill>
            <a:schemeClr val="bg2"/>
          </a:solidFill>
          <a:ln>
            <a:noFill/>
          </a:ln>
          <a:effectLst>
            <a:outerShdw blurRad="40000" dist="23000" dir="5400000" rotWithShape="0">
              <a:srgbClr val="000000">
                <a:alpha val="35000"/>
              </a:srgbClr>
            </a:outerShd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4800" y="6324600"/>
            <a:ext cx="2643730"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IIHE Top Quark Group </a:t>
            </a:r>
            <a:endParaRPr lang="en-US" dirty="0">
              <a:solidFill>
                <a:schemeClr val="bg2"/>
              </a:solidFill>
              <a:latin typeface="Arial Rounded MT Bold"/>
              <a:cs typeface="Arial Rounded MT Bold"/>
            </a:endParaRPr>
          </a:p>
        </p:txBody>
      </p:sp>
      <p:sp>
        <p:nvSpPr>
          <p:cNvPr id="17" name="TextBox 16"/>
          <p:cNvSpPr txBox="1"/>
          <p:nvPr/>
        </p:nvSpPr>
        <p:spPr>
          <a:xfrm>
            <a:off x="6460882" y="6336268"/>
            <a:ext cx="2454518" cy="369332"/>
          </a:xfrm>
          <a:prstGeom prst="rect">
            <a:avLst/>
          </a:prstGeom>
          <a:noFill/>
        </p:spPr>
        <p:txBody>
          <a:bodyPr wrap="none" rtlCol="0">
            <a:spAutoFit/>
          </a:bodyPr>
          <a:lstStyle/>
          <a:p>
            <a:r>
              <a:rPr lang="en-US" dirty="0" smtClean="0">
                <a:solidFill>
                  <a:schemeClr val="bg2"/>
                </a:solidFill>
                <a:latin typeface="Arial Rounded MT Bold"/>
                <a:cs typeface="Arial Rounded MT Bold"/>
              </a:rPr>
              <a:t>Annual Meeting IIHE</a:t>
            </a:r>
            <a:endParaRPr lang="en-US" dirty="0">
              <a:solidFill>
                <a:schemeClr val="bg2"/>
              </a:solidFill>
              <a:latin typeface="Arial Rounded MT Bold"/>
              <a:cs typeface="Arial Rounded MT Bold"/>
            </a:endParaRPr>
          </a:p>
        </p:txBody>
      </p:sp>
      <p:sp>
        <p:nvSpPr>
          <p:cNvPr id="18" name="TextBox 17"/>
          <p:cNvSpPr txBox="1"/>
          <p:nvPr/>
        </p:nvSpPr>
        <p:spPr>
          <a:xfrm>
            <a:off x="609600" y="1383268"/>
            <a:ext cx="8153400" cy="815608"/>
          </a:xfrm>
          <a:prstGeom prst="rect">
            <a:avLst/>
          </a:prstGeom>
          <a:noFill/>
        </p:spPr>
        <p:txBody>
          <a:bodyPr wrap="square" rtlCol="0">
            <a:spAutoFit/>
          </a:bodyPr>
          <a:lstStyle/>
          <a:p>
            <a:pPr algn="ctr"/>
            <a:r>
              <a:rPr lang="en-US" u="sng" dirty="0" smtClean="0">
                <a:solidFill>
                  <a:srgbClr val="000090"/>
                </a:solidFill>
                <a:latin typeface="Arial Rounded MT Bold"/>
                <a:cs typeface="Arial Rounded MT Bold"/>
              </a:rPr>
              <a:t>B-tagging efficiency from top quark events</a:t>
            </a:r>
            <a:endParaRPr lang="en-US" u="sng" dirty="0" smtClean="0">
              <a:solidFill>
                <a:srgbClr val="000090"/>
              </a:solidFill>
              <a:latin typeface="Arial Rounded MT Bold"/>
              <a:cs typeface="Arial Rounded MT Bold"/>
            </a:endParaRPr>
          </a:p>
          <a:p>
            <a:endParaRPr lang="en-US" sz="1100" dirty="0" smtClean="0">
              <a:solidFill>
                <a:srgbClr val="000000"/>
              </a:solidFill>
              <a:cs typeface="Arial Rounded MT Bold"/>
            </a:endParaRPr>
          </a:p>
          <a:p>
            <a:endParaRPr lang="en-US" dirty="0" smtClean="0"/>
          </a:p>
        </p:txBody>
      </p:sp>
      <p:pic>
        <p:nvPicPr>
          <p:cNvPr id="2" name="Picture 1"/>
          <p:cNvPicPr>
            <a:picLocks noChangeAspect="1"/>
          </p:cNvPicPr>
          <p:nvPr/>
        </p:nvPicPr>
        <p:blipFill>
          <a:blip r:embed="rId4"/>
          <a:stretch>
            <a:fillRect/>
          </a:stretch>
        </p:blipFill>
        <p:spPr>
          <a:xfrm>
            <a:off x="395536" y="5062872"/>
            <a:ext cx="1595669" cy="1196752"/>
          </a:xfrm>
          <a:prstGeom prst="rect">
            <a:avLst/>
          </a:prstGeom>
        </p:spPr>
      </p:pic>
      <p:pic>
        <p:nvPicPr>
          <p:cNvPr id="3" name="Picture 2"/>
          <p:cNvPicPr>
            <a:picLocks noChangeAspect="1"/>
          </p:cNvPicPr>
          <p:nvPr/>
        </p:nvPicPr>
        <p:blipFill>
          <a:blip r:embed="rId5"/>
          <a:stretch>
            <a:fillRect/>
          </a:stretch>
        </p:blipFill>
        <p:spPr>
          <a:xfrm>
            <a:off x="395536" y="1730893"/>
            <a:ext cx="3653284" cy="3308747"/>
          </a:xfrm>
          <a:prstGeom prst="rect">
            <a:avLst/>
          </a:prstGeom>
        </p:spPr>
      </p:pic>
      <p:pic>
        <p:nvPicPr>
          <p:cNvPr id="40" name="Picture 39" descr="michaelMaes.jpg"/>
          <p:cNvPicPr>
            <a:picLocks noChangeAspect="1"/>
          </p:cNvPicPr>
          <p:nvPr/>
        </p:nvPicPr>
        <p:blipFill>
          <a:blip r:embed="rId6"/>
          <a:stretch>
            <a:fillRect/>
          </a:stretch>
        </p:blipFill>
        <p:spPr>
          <a:xfrm>
            <a:off x="1995680" y="5062872"/>
            <a:ext cx="1124803" cy="1196752"/>
          </a:xfrm>
          <a:prstGeom prst="rect">
            <a:avLst/>
          </a:prstGeom>
        </p:spPr>
      </p:pic>
      <p:sp>
        <p:nvSpPr>
          <p:cNvPr id="4" name="TextBox 3"/>
          <p:cNvSpPr txBox="1"/>
          <p:nvPr/>
        </p:nvSpPr>
        <p:spPr>
          <a:xfrm>
            <a:off x="4048820" y="1829544"/>
            <a:ext cx="4827698" cy="646331"/>
          </a:xfrm>
          <a:prstGeom prst="rect">
            <a:avLst/>
          </a:prstGeom>
          <a:noFill/>
        </p:spPr>
        <p:txBody>
          <a:bodyPr wrap="square" rtlCol="0">
            <a:spAutoFit/>
          </a:bodyPr>
          <a:lstStyle/>
          <a:p>
            <a:r>
              <a:rPr lang="en-US" dirty="0" smtClean="0"/>
              <a:t>In </a:t>
            </a:r>
            <a:r>
              <a:rPr lang="en-US" b="1" dirty="0" smtClean="0">
                <a:solidFill>
                  <a:srgbClr val="FF0000"/>
                </a:solidFill>
              </a:rPr>
              <a:t>2010</a:t>
            </a:r>
            <a:r>
              <a:rPr lang="en-US" dirty="0" smtClean="0"/>
              <a:t> with few data, we reached a 30% precision, hence a prove of principle.</a:t>
            </a:r>
            <a:endParaRPr lang="en-US" dirty="0"/>
          </a:p>
        </p:txBody>
      </p:sp>
      <p:pic>
        <p:nvPicPr>
          <p:cNvPr id="5" name="Picture 4"/>
          <p:cNvPicPr>
            <a:picLocks noChangeAspect="1"/>
          </p:cNvPicPr>
          <p:nvPr/>
        </p:nvPicPr>
        <p:blipFill>
          <a:blip r:embed="rId7"/>
          <a:stretch>
            <a:fillRect/>
          </a:stretch>
        </p:blipFill>
        <p:spPr>
          <a:xfrm>
            <a:off x="5568882" y="2475875"/>
            <a:ext cx="3306806" cy="3783749"/>
          </a:xfrm>
          <a:prstGeom prst="rect">
            <a:avLst/>
          </a:prstGeom>
        </p:spPr>
      </p:pic>
      <p:sp>
        <p:nvSpPr>
          <p:cNvPr id="6" name="TextBox 5"/>
          <p:cNvSpPr txBox="1"/>
          <p:nvPr/>
        </p:nvSpPr>
        <p:spPr>
          <a:xfrm>
            <a:off x="3120483" y="5169966"/>
            <a:ext cx="2448399" cy="923330"/>
          </a:xfrm>
          <a:prstGeom prst="rect">
            <a:avLst/>
          </a:prstGeom>
          <a:noFill/>
        </p:spPr>
        <p:txBody>
          <a:bodyPr wrap="square" rtlCol="0">
            <a:spAutoFit/>
          </a:bodyPr>
          <a:lstStyle/>
          <a:p>
            <a:r>
              <a:rPr lang="en-US" dirty="0" smtClean="0"/>
              <a:t>In </a:t>
            </a:r>
            <a:r>
              <a:rPr lang="en-US" b="1" dirty="0" smtClean="0">
                <a:solidFill>
                  <a:srgbClr val="FF0000"/>
                </a:solidFill>
              </a:rPr>
              <a:t>2011</a:t>
            </a:r>
            <a:r>
              <a:rPr lang="en-US" dirty="0" smtClean="0"/>
              <a:t> results for all </a:t>
            </a:r>
            <a:r>
              <a:rPr lang="en-US" dirty="0" err="1" smtClean="0"/>
              <a:t>btaggers</a:t>
            </a:r>
            <a:r>
              <a:rPr lang="en-US" dirty="0" smtClean="0"/>
              <a:t> and ~4% precision</a:t>
            </a:r>
            <a:endParaRPr lang="en-US" dirty="0"/>
          </a:p>
        </p:txBody>
      </p:sp>
      <p:sp>
        <p:nvSpPr>
          <p:cNvPr id="7" name="TextBox 6"/>
          <p:cNvSpPr txBox="1"/>
          <p:nvPr/>
        </p:nvSpPr>
        <p:spPr>
          <a:xfrm>
            <a:off x="2622208" y="3390396"/>
            <a:ext cx="652643" cy="369332"/>
          </a:xfrm>
          <a:prstGeom prst="rect">
            <a:avLst/>
          </a:prstGeom>
          <a:noFill/>
        </p:spPr>
        <p:txBody>
          <a:bodyPr wrap="none" rtlCol="0">
            <a:spAutoFit/>
          </a:bodyPr>
          <a:lstStyle/>
          <a:p>
            <a:r>
              <a:rPr lang="en-US" dirty="0" smtClean="0"/>
              <a:t>2010</a:t>
            </a:r>
            <a:endParaRPr lang="en-US" dirty="0"/>
          </a:p>
        </p:txBody>
      </p:sp>
    </p:spTree>
    <p:extLst>
      <p:ext uri="{BB962C8B-B14F-4D97-AF65-F5344CB8AC3E}">
        <p14:creationId xmlns:p14="http://schemas.microsoft.com/office/powerpoint/2010/main" val="378817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7621</TotalTime>
  <Words>1447</Words>
  <Application>Microsoft Macintosh PowerPoint</Application>
  <PresentationFormat>On-screen Show (4:3)</PresentationFormat>
  <Paragraphs>246</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yyyy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xxxx yyyy</dc:creator>
  <cp:lastModifiedBy>xxxx yyyy</cp:lastModifiedBy>
  <cp:revision>93</cp:revision>
  <cp:lastPrinted>2010-10-25T10:42:28Z</cp:lastPrinted>
  <dcterms:created xsi:type="dcterms:W3CDTF">2010-10-28T10:34:08Z</dcterms:created>
  <dcterms:modified xsi:type="dcterms:W3CDTF">2011-12-08T08:50:49Z</dcterms:modified>
</cp:coreProperties>
</file>