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67" r:id="rId3"/>
    <p:sldId id="366" r:id="rId4"/>
    <p:sldId id="312" r:id="rId5"/>
    <p:sldId id="313" r:id="rId6"/>
    <p:sldId id="314" r:id="rId7"/>
    <p:sldId id="315" r:id="rId8"/>
    <p:sldId id="316" r:id="rId9"/>
    <p:sldId id="317" r:id="rId10"/>
    <p:sldId id="318" r:id="rId11"/>
    <p:sldId id="319" r:id="rId12"/>
    <p:sldId id="320" r:id="rId13"/>
    <p:sldId id="260" r:id="rId14"/>
    <p:sldId id="369" r:id="rId15"/>
    <p:sldId id="370" r:id="rId16"/>
    <p:sldId id="368" r:id="rId17"/>
    <p:sldId id="325" r:id="rId18"/>
    <p:sldId id="353" r:id="rId19"/>
    <p:sldId id="355" r:id="rId20"/>
    <p:sldId id="354" r:id="rId21"/>
    <p:sldId id="328" r:id="rId22"/>
    <p:sldId id="329" r:id="rId23"/>
    <p:sldId id="331" r:id="rId24"/>
    <p:sldId id="330" r:id="rId25"/>
    <p:sldId id="332" r:id="rId26"/>
    <p:sldId id="365" r:id="rId27"/>
    <p:sldId id="360" r:id="rId28"/>
    <p:sldId id="361" r:id="rId29"/>
    <p:sldId id="362" r:id="rId30"/>
    <p:sldId id="363" r:id="rId31"/>
    <p:sldId id="364" r:id="rId32"/>
    <p:sldId id="26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1" d="100"/>
          <a:sy n="111" d="100"/>
        </p:scale>
        <p:origin x="-20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B42C42-65B5-E94D-B865-6873B366841F}" type="datetime1">
              <a:rPr lang="en-US" smtClean="0"/>
              <a:t>07/12/11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F9D3E0-310C-7D47-928B-03FB91CCAE6B}" type="slidenum">
              <a:rPr lang="en-US" smtClean="0"/>
              <a:t>‹#›</a:t>
            </a:fld>
            <a:endParaRPr lang="en-US"/>
          </a:p>
        </p:txBody>
      </p:sp>
    </p:spTree>
    <p:extLst>
      <p:ext uri="{BB962C8B-B14F-4D97-AF65-F5344CB8AC3E}">
        <p14:creationId xmlns:p14="http://schemas.microsoft.com/office/powerpoint/2010/main" val="1609167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A5D98-9FEB-B440-A7F7-9744BF05D20F}" type="datetime1">
              <a:rPr lang="en-US" smtClean="0"/>
              <a:t>07/12/11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90C91-E253-3B48-86D1-DB0E69CCE882}" type="slidenum">
              <a:rPr lang="en-US" smtClean="0"/>
              <a:t>‹#›</a:t>
            </a:fld>
            <a:endParaRPr lang="en-US"/>
          </a:p>
        </p:txBody>
      </p:sp>
    </p:spTree>
    <p:extLst>
      <p:ext uri="{BB962C8B-B14F-4D97-AF65-F5344CB8AC3E}">
        <p14:creationId xmlns:p14="http://schemas.microsoft.com/office/powerpoint/2010/main" val="3956139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1</a:t>
            </a:fld>
            <a:endParaRPr lang="en-US"/>
          </a:p>
        </p:txBody>
      </p:sp>
    </p:spTree>
    <p:extLst>
      <p:ext uri="{BB962C8B-B14F-4D97-AF65-F5344CB8AC3E}">
        <p14:creationId xmlns:p14="http://schemas.microsoft.com/office/powerpoint/2010/main" val="18698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2</a:t>
            </a:fld>
            <a:endParaRPr lang="en-US"/>
          </a:p>
        </p:txBody>
      </p:sp>
    </p:spTree>
    <p:extLst>
      <p:ext uri="{BB962C8B-B14F-4D97-AF65-F5344CB8AC3E}">
        <p14:creationId xmlns:p14="http://schemas.microsoft.com/office/powerpoint/2010/main" val="186989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3</a:t>
            </a:fld>
            <a:endParaRPr lang="en-US"/>
          </a:p>
        </p:txBody>
      </p:sp>
    </p:spTree>
    <p:extLst>
      <p:ext uri="{BB962C8B-B14F-4D97-AF65-F5344CB8AC3E}">
        <p14:creationId xmlns:p14="http://schemas.microsoft.com/office/powerpoint/2010/main" val="18698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13</a:t>
            </a:fld>
            <a:endParaRPr lang="en-US"/>
          </a:p>
        </p:txBody>
      </p:sp>
    </p:spTree>
    <p:extLst>
      <p:ext uri="{BB962C8B-B14F-4D97-AF65-F5344CB8AC3E}">
        <p14:creationId xmlns:p14="http://schemas.microsoft.com/office/powerpoint/2010/main" val="362471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14</a:t>
            </a:fld>
            <a:endParaRPr lang="en-US"/>
          </a:p>
        </p:txBody>
      </p:sp>
    </p:spTree>
    <p:extLst>
      <p:ext uri="{BB962C8B-B14F-4D97-AF65-F5344CB8AC3E}">
        <p14:creationId xmlns:p14="http://schemas.microsoft.com/office/powerpoint/2010/main" val="362471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15</a:t>
            </a:fld>
            <a:endParaRPr lang="en-US"/>
          </a:p>
        </p:txBody>
      </p:sp>
    </p:spTree>
    <p:extLst>
      <p:ext uri="{BB962C8B-B14F-4D97-AF65-F5344CB8AC3E}">
        <p14:creationId xmlns:p14="http://schemas.microsoft.com/office/powerpoint/2010/main" val="362471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0C91-E253-3B48-86D1-DB0E69CCE882}" type="slidenum">
              <a:rPr lang="en-US" smtClean="0"/>
              <a:t>16</a:t>
            </a:fld>
            <a:endParaRPr lang="en-US"/>
          </a:p>
        </p:txBody>
      </p:sp>
    </p:spTree>
    <p:extLst>
      <p:ext uri="{BB962C8B-B14F-4D97-AF65-F5344CB8AC3E}">
        <p14:creationId xmlns:p14="http://schemas.microsoft.com/office/powerpoint/2010/main" val="362471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1698F-15A6-C249-8FEC-1AC0D8874C1A}" type="datetime1">
              <a:rPr lang="en-US" smtClean="0"/>
              <a:t>07/12/11</a:t>
            </a:fld>
            <a:endParaRPr lang="en-US"/>
          </a:p>
        </p:txBody>
      </p:sp>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087E1-C4FF-7F46-81FE-F851FBF88762}" type="datetime1">
              <a:rPr lang="en-US" smtClean="0"/>
              <a:t>07/12/11</a:t>
            </a:fld>
            <a:endParaRPr lang="en-US"/>
          </a:p>
        </p:txBody>
      </p:sp>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258CF-F220-4146-8F94-58FD3AAE11D8}" type="datetime1">
              <a:rPr lang="en-US" smtClean="0"/>
              <a:t>07/12/11</a:t>
            </a:fld>
            <a:endParaRPr lang="en-US"/>
          </a:p>
        </p:txBody>
      </p:sp>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2F9A5-9FE7-A14D-B32C-849DBE20FDF8}" type="datetime1">
              <a:rPr lang="en-US" smtClean="0"/>
              <a:t>07/12/11</a:t>
            </a:fld>
            <a:endParaRPr lang="en-US"/>
          </a:p>
        </p:txBody>
      </p:sp>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592F71-1CD5-D443-9D96-E62C113B9B52}" type="datetime1">
              <a:rPr lang="en-US" smtClean="0"/>
              <a:t>07/12/11</a:t>
            </a:fld>
            <a:endParaRPr lang="en-US"/>
          </a:p>
        </p:txBody>
      </p:sp>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28570-502E-F741-9B27-D751A40443C7}" type="datetime1">
              <a:rPr lang="en-US" smtClean="0"/>
              <a:t>07/12/11</a:t>
            </a:fld>
            <a:endParaRPr lang="en-US"/>
          </a:p>
        </p:txBody>
      </p:sp>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7E0CE-EC76-224F-83C0-A2B1480DFC7C}" type="datetime1">
              <a:rPr lang="en-US" smtClean="0"/>
              <a:t>07/12/11</a:t>
            </a:fld>
            <a:endParaRPr lang="en-US"/>
          </a:p>
        </p:txBody>
      </p:sp>
      <p:sp>
        <p:nvSpPr>
          <p:cNvPr id="8" name="Footer Placeholder 7"/>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9BA30-E9E9-844D-ABD8-5043ACE1881F}" type="datetime1">
              <a:rPr lang="en-US" smtClean="0"/>
              <a:t>07/12/11</a:t>
            </a:fld>
            <a:endParaRPr lang="en-US"/>
          </a:p>
        </p:txBody>
      </p:sp>
      <p:sp>
        <p:nvSpPr>
          <p:cNvPr id="4" name="Footer Placeholder 3"/>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5" name="Slide Number Placeholder 4"/>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F3D22-3FD7-3149-A4AC-CE6FE104515A}" type="datetime1">
              <a:rPr lang="en-US" smtClean="0"/>
              <a:t>07/12/11</a:t>
            </a:fld>
            <a:endParaRPr lang="en-US"/>
          </a:p>
        </p:txBody>
      </p:sp>
      <p:sp>
        <p:nvSpPr>
          <p:cNvPr id="3" name="Footer Placeholder 2"/>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4" name="Slide Number Placeholder 3"/>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259B-A0D6-B847-8F8B-0976841BACEE}" type="datetime1">
              <a:rPr lang="en-US" smtClean="0"/>
              <a:t>07/12/11</a:t>
            </a:fld>
            <a:endParaRPr lang="en-US"/>
          </a:p>
        </p:txBody>
      </p:sp>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623FC-8050-5748-B6B0-A42DEB5C0653}" type="datetime1">
              <a:rPr lang="en-US" smtClean="0"/>
              <a:t>07/12/11</a:t>
            </a:fld>
            <a:endParaRPr lang="en-US"/>
          </a:p>
        </p:txBody>
      </p:sp>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2A1F8-C152-4243-BEC8-CD2EFDD21413}" type="datetime1">
              <a:rPr lang="en-US" smtClean="0"/>
              <a:t>07/12/11</a:t>
            </a:fld>
            <a:endParaRPr lang="en-US"/>
          </a:p>
        </p:txBody>
      </p:sp>
      <p:sp>
        <p:nvSpPr>
          <p:cNvPr id="5" name="Footer Placeholder 4"/>
          <p:cNvSpPr>
            <a:spLocks noGrp="1"/>
          </p:cNvSpPr>
          <p:nvPr>
            <p:ph type="ftr" sz="quarter" idx="3"/>
          </p:nvPr>
        </p:nvSpPr>
        <p:spPr>
          <a:xfrm>
            <a:off x="251520" y="6480000"/>
            <a:ext cx="64456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Prof. Jorgen D'Hondt (Jorgen.DHondt@vub.ac.be)                                                                                                   Vrije Universiteit Brussel &amp; Inter-university Institute for High Energies (IIHE)</a:t>
            </a:r>
            <a:endParaRPr lang="en-US" dirty="0"/>
          </a:p>
        </p:txBody>
      </p:sp>
      <p:sp>
        <p:nvSpPr>
          <p:cNvPr id="6" name="Slide Number Placeholder 5"/>
          <p:cNvSpPr>
            <a:spLocks noGrp="1"/>
          </p:cNvSpPr>
          <p:nvPr>
            <p:ph type="sldNum" sz="quarter" idx="4"/>
          </p:nvPr>
        </p:nvSpPr>
        <p:spPr>
          <a:xfrm>
            <a:off x="6902896" y="64533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1A2BE-36ED-F846-A2B7-6AADC4C352DB}" type="slidenum">
              <a:rPr lang="en-US" smtClean="0"/>
              <a:pPr/>
              <a:t>‹#›</a:t>
            </a:fld>
            <a:r>
              <a:rPr lang="en-US" dirty="0" smtClean="0"/>
              <a:t>/27</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3.iihe.ac.be/~jdhondt/Website/BeyondTheStandardModel.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slideLayout" Target="../slideLayouts/slideLayout1.xml"/><Relationship Id="rId2"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1" Type="http://schemas.openxmlformats.org/officeDocument/2006/relationships/slideLayout" Target="../slideLayouts/slideLayout1.xml"/><Relationship Id="rId2" Type="http://schemas.openxmlformats.org/officeDocument/2006/relationships/image" Target="../media/image48.emf"/></Relationships>
</file>

<file path=ppt/slides/_rels/slide12.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slideLayout" Target="../slideLayouts/slideLayout1.xml"/><Relationship Id="rId2" Type="http://schemas.openxmlformats.org/officeDocument/2006/relationships/image" Target="../media/image52.emf"/></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emf"/><Relationship Id="rId1" Type="http://schemas.openxmlformats.org/officeDocument/2006/relationships/slideLayout" Target="../slideLayouts/slideLayout1.xml"/><Relationship Id="rId2" Type="http://schemas.openxmlformats.org/officeDocument/2006/relationships/image" Target="../media/image58.emf"/></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emf"/><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slideLayout" Target="../slideLayouts/slideLayout1.xml"/><Relationship Id="rId2" Type="http://schemas.openxmlformats.org/officeDocument/2006/relationships/image" Target="../media/image6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3.iihe.ac.be/~jdhondt/Website/BeyondTheStandardModel.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1" Type="http://schemas.openxmlformats.org/officeDocument/2006/relationships/slideLayout" Target="../slideLayouts/slideLayout1.xml"/><Relationship Id="rId2" Type="http://schemas.openxmlformats.org/officeDocument/2006/relationships/image" Target="../media/image7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emf"/><Relationship Id="rId3" Type="http://schemas.openxmlformats.org/officeDocument/2006/relationships/image" Target="../media/image7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1" Type="http://schemas.openxmlformats.org/officeDocument/2006/relationships/slideLayout" Target="../slideLayouts/slideLayout1.xml"/><Relationship Id="rId2" Type="http://schemas.openxmlformats.org/officeDocument/2006/relationships/image" Target="../media/image82.emf"/></Relationships>
</file>

<file path=ppt/slides/_rels/slide28.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5" Type="http://schemas.openxmlformats.org/officeDocument/2006/relationships/image" Target="../media/image88.emf"/><Relationship Id="rId1" Type="http://schemas.openxmlformats.org/officeDocument/2006/relationships/slideLayout" Target="../slideLayouts/slideLayout1.xml"/><Relationship Id="rId2" Type="http://schemas.openxmlformats.org/officeDocument/2006/relationships/image" Target="../media/image85.emf"/></Relationships>
</file>

<file path=ppt/slides/_rels/slide29.x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6" Type="http://schemas.openxmlformats.org/officeDocument/2006/relationships/image" Target="../media/image93.emf"/><Relationship Id="rId1" Type="http://schemas.openxmlformats.org/officeDocument/2006/relationships/slideLayout" Target="../slideLayouts/slideLayout1.xml"/><Relationship Id="rId2" Type="http://schemas.openxmlformats.org/officeDocument/2006/relationships/image" Target="../media/image8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3.iihe.ac.be/~jdhondt/Website/BeyondTheStandardModel.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1" Type="http://schemas.openxmlformats.org/officeDocument/2006/relationships/slideLayout" Target="../slideLayouts/slideLayout1.xml"/><Relationship Id="rId2" Type="http://schemas.openxmlformats.org/officeDocument/2006/relationships/image" Target="../media/image9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 Id="rId11"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1" Type="http://schemas.openxmlformats.org/officeDocument/2006/relationships/slideLayout" Target="../slideLayouts/slideLayout1.xml"/><Relationship Id="rId2"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3.emf"/><Relationship Id="rId1" Type="http://schemas.openxmlformats.org/officeDocument/2006/relationships/slideLayout" Target="../slideLayouts/slideLayout1.xml"/><Relationship Id="rId2"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32651" y="836712"/>
            <a:ext cx="6876602" cy="2092881"/>
          </a:xfrm>
          <a:prstGeom prst="rect">
            <a:avLst/>
          </a:prstGeom>
          <a:noFill/>
        </p:spPr>
        <p:txBody>
          <a:bodyPr wrap="none" rtlCol="0">
            <a:spAutoFit/>
          </a:bodyPr>
          <a:lstStyle/>
          <a:p>
            <a:pPr algn="ctr"/>
            <a:r>
              <a:rPr lang="en-US" sz="3200" dirty="0" smtClean="0">
                <a:latin typeface="Arial Rounded MT Bold"/>
                <a:cs typeface="Arial Rounded MT Bold"/>
              </a:rPr>
              <a:t>Extensions of the Standard Model</a:t>
            </a:r>
          </a:p>
          <a:p>
            <a:pPr algn="ctr"/>
            <a:r>
              <a:rPr lang="en-US" sz="2000" i="1" dirty="0" smtClean="0">
                <a:latin typeface="Arial Rounded MT Bold"/>
                <a:cs typeface="Arial Rounded MT Bold"/>
              </a:rPr>
              <a:t>(part 2)</a:t>
            </a:r>
            <a:endParaRPr lang="en-US" sz="2000" i="1" dirty="0" smtClean="0">
              <a:latin typeface="Arial Rounded MT Bold"/>
              <a:cs typeface="Arial Rounded MT Bold"/>
            </a:endParaRPr>
          </a:p>
          <a:p>
            <a:pPr algn="ctr"/>
            <a:endParaRPr lang="en-US" sz="1400" dirty="0" smtClean="0">
              <a:latin typeface="Arial Rounded MT Bold"/>
              <a:cs typeface="Arial Rounded MT Bold"/>
            </a:endParaRPr>
          </a:p>
          <a:p>
            <a:pPr algn="ctr"/>
            <a:r>
              <a:rPr lang="en-US" sz="2000" dirty="0" smtClean="0">
                <a:latin typeface="American Typewriter"/>
                <a:cs typeface="American Typewriter"/>
              </a:rPr>
              <a:t>Prof. Jorgen </a:t>
            </a:r>
            <a:r>
              <a:rPr lang="en-US" sz="2000" dirty="0" err="1" smtClean="0">
                <a:latin typeface="American Typewriter"/>
                <a:cs typeface="American Typewriter"/>
              </a:rPr>
              <a:t>D’Hondt</a:t>
            </a:r>
            <a:endParaRPr lang="en-US" sz="2000" dirty="0" smtClean="0">
              <a:latin typeface="American Typewriter"/>
              <a:cs typeface="American Typewriter"/>
            </a:endParaRPr>
          </a:p>
          <a:p>
            <a:pPr algn="ctr"/>
            <a:r>
              <a:rPr lang="en-US" sz="2000" dirty="0" err="1" smtClean="0">
                <a:latin typeface="American Typewriter"/>
                <a:cs typeface="American Typewriter"/>
              </a:rPr>
              <a:t>Vrije</a:t>
            </a:r>
            <a:r>
              <a:rPr lang="en-US" sz="2000" dirty="0" smtClean="0">
                <a:latin typeface="American Typewriter"/>
                <a:cs typeface="American Typewriter"/>
              </a:rPr>
              <a:t> </a:t>
            </a:r>
            <a:r>
              <a:rPr lang="en-US" sz="2000" dirty="0" err="1" smtClean="0">
                <a:latin typeface="American Typewriter"/>
                <a:cs typeface="American Typewriter"/>
              </a:rPr>
              <a:t>Universiteit</a:t>
            </a:r>
            <a:r>
              <a:rPr lang="en-US" sz="2000" dirty="0" smtClean="0">
                <a:latin typeface="American Typewriter"/>
                <a:cs typeface="American Typewriter"/>
              </a:rPr>
              <a:t> </a:t>
            </a:r>
            <a:r>
              <a:rPr lang="en-US" sz="2000" dirty="0" err="1" smtClean="0">
                <a:latin typeface="American Typewriter"/>
                <a:cs typeface="American Typewriter"/>
              </a:rPr>
              <a:t>Brussel</a:t>
            </a:r>
            <a:endParaRPr lang="en-US" sz="2000" dirty="0">
              <a:latin typeface="American Typewriter"/>
              <a:cs typeface="American Typewriter"/>
            </a:endParaRPr>
          </a:p>
          <a:p>
            <a:pPr algn="ctr"/>
            <a:r>
              <a:rPr lang="en-US" sz="2000" dirty="0" smtClean="0">
                <a:latin typeface="American Typewriter"/>
                <a:cs typeface="American Typewriter"/>
              </a:rPr>
              <a:t>Inter-university Institute for High Energies</a:t>
            </a:r>
            <a:endParaRPr lang="en-US" sz="2000" dirty="0">
              <a:latin typeface="American Typewriter"/>
              <a:cs typeface="American Typewriter"/>
            </a:endParaRPr>
          </a:p>
        </p:txBody>
      </p:sp>
      <p:sp>
        <p:nvSpPr>
          <p:cNvPr id="6" name="TextBox 5"/>
          <p:cNvSpPr txBox="1"/>
          <p:nvPr/>
        </p:nvSpPr>
        <p:spPr>
          <a:xfrm>
            <a:off x="838200" y="3629923"/>
            <a:ext cx="6532558" cy="2031325"/>
          </a:xfrm>
          <a:prstGeom prst="rect">
            <a:avLst/>
          </a:prstGeom>
          <a:noFill/>
        </p:spPr>
        <p:txBody>
          <a:bodyPr wrap="none" rtlCol="0">
            <a:spAutoFit/>
          </a:bodyPr>
          <a:lstStyle/>
          <a:p>
            <a:r>
              <a:rPr lang="en-US" dirty="0" smtClean="0">
                <a:latin typeface="Arial Rounded MT Bold"/>
                <a:cs typeface="Arial Rounded MT Bold"/>
              </a:rPr>
              <a:t>Content:</a:t>
            </a:r>
          </a:p>
          <a:p>
            <a:endParaRPr lang="en-US" dirty="0" smtClean="0">
              <a:latin typeface="Arial Rounded MT Bold"/>
              <a:cs typeface="Arial Rounded MT Bold"/>
            </a:endParaRPr>
          </a:p>
          <a:p>
            <a:pPr marL="179388" indent="-179388">
              <a:buSzPct val="120000"/>
              <a:buFont typeface="Wingdings" charset="2"/>
              <a:buChar char="§"/>
            </a:pPr>
            <a:r>
              <a:rPr lang="en-US" dirty="0" smtClean="0">
                <a:latin typeface="Arial Rounded MT Bold"/>
                <a:cs typeface="Arial Rounded MT Bold"/>
              </a:rPr>
              <a:t>The Higgs sector of the Standard Model and extensions</a:t>
            </a:r>
          </a:p>
          <a:p>
            <a:pPr marL="179388" indent="-179388">
              <a:buSzPct val="120000"/>
              <a:buFont typeface="Wingdings" charset="2"/>
              <a:buChar char="§"/>
            </a:pPr>
            <a:r>
              <a:rPr lang="en-US" dirty="0" smtClean="0">
                <a:latin typeface="Arial Rounded MT Bold"/>
                <a:cs typeface="Arial Rounded MT Bold"/>
              </a:rPr>
              <a:t>Theoretical constraints on the Higgs boson mass</a:t>
            </a:r>
            <a:endParaRPr lang="en-US" dirty="0" smtClean="0">
              <a:latin typeface="Arial Rounded MT Bold"/>
              <a:cs typeface="Arial Rounded MT Bold"/>
            </a:endParaRPr>
          </a:p>
          <a:p>
            <a:pPr marL="179388" indent="-179388">
              <a:buSzPct val="120000"/>
              <a:buFont typeface="Wingdings" charset="2"/>
              <a:buChar char="§"/>
            </a:pPr>
            <a:r>
              <a:rPr lang="en-US" dirty="0" smtClean="0">
                <a:latin typeface="Arial Rounded MT Bold"/>
                <a:cs typeface="Arial Rounded MT Bold"/>
              </a:rPr>
              <a:t>Searching for the Higgs boson</a:t>
            </a:r>
            <a:endParaRPr lang="en-US" dirty="0" smtClean="0">
              <a:latin typeface="Arial Rounded MT Bold"/>
              <a:cs typeface="Arial Rounded MT Bold"/>
            </a:endParaRPr>
          </a:p>
          <a:p>
            <a:pPr marL="179388" indent="-179388">
              <a:buSzPct val="120000"/>
              <a:buFont typeface="Wingdings" charset="2"/>
              <a:buChar char="§"/>
            </a:pPr>
            <a:r>
              <a:rPr lang="en-US" dirty="0" smtClean="0">
                <a:latin typeface="Arial Rounded MT Bold"/>
                <a:cs typeface="Arial Rounded MT Bold"/>
              </a:rPr>
              <a:t>The hierarchy problem in the Standard Model</a:t>
            </a:r>
            <a:endParaRPr lang="en-US" dirty="0" smtClean="0">
              <a:latin typeface="Arial Rounded MT Bold"/>
              <a:cs typeface="Arial Rounded MT Bold"/>
            </a:endParaRPr>
          </a:p>
          <a:p>
            <a:pPr marL="179388" indent="-179388">
              <a:buSzPct val="120000"/>
              <a:buFont typeface="Wingdings" charset="2"/>
              <a:buChar char="§"/>
            </a:pPr>
            <a:r>
              <a:rPr lang="en-US" dirty="0" smtClean="0">
                <a:latin typeface="Arial Rounded MT Bold"/>
                <a:cs typeface="Arial Rounded MT Bold"/>
              </a:rPr>
              <a:t>Introduction to the phenomenology of </a:t>
            </a:r>
            <a:r>
              <a:rPr lang="en-US" dirty="0" err="1" smtClean="0">
                <a:latin typeface="Arial Rounded MT Bold"/>
                <a:cs typeface="Arial Rounded MT Bold"/>
              </a:rPr>
              <a:t>Supersymmetry</a:t>
            </a:r>
            <a:endParaRPr lang="en-US" dirty="0" smtClean="0">
              <a:latin typeface="Arial Rounded MT Bold"/>
              <a:cs typeface="Arial Rounded MT Bold"/>
            </a:endParaRPr>
          </a:p>
        </p:txBody>
      </p:sp>
      <p:sp>
        <p:nvSpPr>
          <p:cNvPr id="8" name="TextBox 7"/>
          <p:cNvSpPr txBox="1"/>
          <p:nvPr/>
        </p:nvSpPr>
        <p:spPr>
          <a:xfrm>
            <a:off x="1081489" y="6019800"/>
            <a:ext cx="7148111" cy="338554"/>
          </a:xfrm>
          <a:prstGeom prst="rect">
            <a:avLst/>
          </a:prstGeom>
          <a:noFill/>
        </p:spPr>
        <p:txBody>
          <a:bodyPr wrap="none" rtlCol="0">
            <a:spAutoFit/>
          </a:bodyPr>
          <a:lstStyle/>
          <a:p>
            <a:r>
              <a:rPr lang="en-US" sz="1600" dirty="0" smtClean="0">
                <a:solidFill>
                  <a:srgbClr val="008000"/>
                </a:solidFill>
                <a:latin typeface="American Typewriter"/>
                <a:cs typeface="American Typewriter"/>
                <a:hlinkClick r:id="rId3"/>
              </a:rPr>
              <a:t>http://w3.iihe.ac.be/~jdhondt/Website/BeyondTheStandardModel.html</a:t>
            </a:r>
            <a:endParaRPr lang="en-US" sz="1600" dirty="0">
              <a:solidFill>
                <a:srgbClr val="008000"/>
              </a:solidFill>
              <a:latin typeface="American Typewriter"/>
              <a:cs typeface="American Typewriter"/>
            </a:endParaRP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6513171"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SU(2)xU(1) theory</a:t>
            </a:r>
          </a:p>
        </p:txBody>
      </p:sp>
      <p:sp>
        <p:nvSpPr>
          <p:cNvPr id="5" name="TextBox 4"/>
          <p:cNvSpPr txBox="1"/>
          <p:nvPr/>
        </p:nvSpPr>
        <p:spPr>
          <a:xfrm>
            <a:off x="838200" y="1219200"/>
            <a:ext cx="7772400" cy="4247317"/>
          </a:xfrm>
          <a:prstGeom prst="rect">
            <a:avLst/>
          </a:prstGeom>
          <a:noFill/>
        </p:spPr>
        <p:txBody>
          <a:bodyPr wrap="square" rtlCol="0">
            <a:spAutoFit/>
          </a:bodyPr>
          <a:lstStyle/>
          <a:p>
            <a:r>
              <a:rPr lang="en-US" dirty="0" smtClean="0">
                <a:latin typeface="Arial Rounded MT Bold"/>
                <a:cs typeface="Arial Rounded MT Bold"/>
              </a:rPr>
              <a:t>We obtain</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a</a:t>
            </a:r>
            <a:r>
              <a:rPr lang="en-US" dirty="0" smtClean="0">
                <a:latin typeface="Arial Rounded MT Bold"/>
                <a:cs typeface="Arial Rounded MT Bold"/>
              </a:rPr>
              <a:t>nd define the following fields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hich we can transform into expressions for</a:t>
            </a:r>
          </a:p>
          <a:p>
            <a:r>
              <a:rPr lang="en-US" dirty="0">
                <a:latin typeface="Arial Rounded MT Bold"/>
                <a:cs typeface="Arial Rounded MT Bold"/>
              </a:rPr>
              <a:t>a</a:t>
            </a:r>
            <a:r>
              <a:rPr lang="en-US" dirty="0" smtClean="0">
                <a:latin typeface="Arial Rounded MT Bold"/>
                <a:cs typeface="Arial Rounded MT Bold"/>
              </a:rPr>
              <a:t>nd put this in the above equation for                    and isolate the Higgs boson interaction terms </a:t>
            </a:r>
            <a:endParaRPr lang="en-US" dirty="0">
              <a:latin typeface="Arial Rounded MT Bold"/>
              <a:cs typeface="Arial Rounded MT Bold"/>
            </a:endParaRPr>
          </a:p>
        </p:txBody>
      </p:sp>
      <p:pic>
        <p:nvPicPr>
          <p:cNvPr id="13" name="Picture 12" descr="latex-image-1.pdf"/>
          <p:cNvPicPr>
            <a:picLocks noChangeAspect="1"/>
          </p:cNvPicPr>
          <p:nvPr/>
        </p:nvPicPr>
        <p:blipFill>
          <a:blip r:embed="rId2"/>
          <a:stretch>
            <a:fillRect/>
          </a:stretch>
        </p:blipFill>
        <p:spPr>
          <a:xfrm>
            <a:off x="816317" y="1740819"/>
            <a:ext cx="7718083" cy="468981"/>
          </a:xfrm>
          <a:prstGeom prst="rect">
            <a:avLst/>
          </a:prstGeom>
        </p:spPr>
      </p:pic>
      <p:pic>
        <p:nvPicPr>
          <p:cNvPr id="14" name="Picture 13" descr="latex-image-1.pdf"/>
          <p:cNvPicPr>
            <a:picLocks noChangeAspect="1"/>
          </p:cNvPicPr>
          <p:nvPr/>
        </p:nvPicPr>
        <p:blipFill>
          <a:blip r:embed="rId3"/>
          <a:stretch>
            <a:fillRect/>
          </a:stretch>
        </p:blipFill>
        <p:spPr>
          <a:xfrm>
            <a:off x="1295400" y="2667000"/>
            <a:ext cx="4055605" cy="1922462"/>
          </a:xfrm>
          <a:prstGeom prst="rect">
            <a:avLst/>
          </a:prstGeom>
        </p:spPr>
      </p:pic>
      <p:pic>
        <p:nvPicPr>
          <p:cNvPr id="18" name="Picture 17" descr="latex-image-1.pdf"/>
          <p:cNvPicPr>
            <a:picLocks noChangeAspect="1"/>
          </p:cNvPicPr>
          <p:nvPr/>
        </p:nvPicPr>
        <p:blipFill>
          <a:blip r:embed="rId4"/>
          <a:stretch>
            <a:fillRect/>
          </a:stretch>
        </p:blipFill>
        <p:spPr>
          <a:xfrm>
            <a:off x="5943600" y="4495800"/>
            <a:ext cx="1815642" cy="402563"/>
          </a:xfrm>
          <a:prstGeom prst="rect">
            <a:avLst/>
          </a:prstGeom>
        </p:spPr>
      </p:pic>
      <p:pic>
        <p:nvPicPr>
          <p:cNvPr id="19" name="Picture 18" descr="latex-image-1.pdf"/>
          <p:cNvPicPr>
            <a:picLocks noChangeAspect="1"/>
          </p:cNvPicPr>
          <p:nvPr/>
        </p:nvPicPr>
        <p:blipFill>
          <a:blip r:embed="rId5"/>
          <a:stretch>
            <a:fillRect/>
          </a:stretch>
        </p:blipFill>
        <p:spPr>
          <a:xfrm>
            <a:off x="5101095" y="4801751"/>
            <a:ext cx="918705" cy="379849"/>
          </a:xfrm>
          <a:prstGeom prst="rect">
            <a:avLst/>
          </a:prstGeom>
        </p:spPr>
      </p:pic>
      <p:pic>
        <p:nvPicPr>
          <p:cNvPr id="26" name="Picture 25" descr="latex-image-1.pdf"/>
          <p:cNvPicPr>
            <a:picLocks noChangeAspect="1"/>
          </p:cNvPicPr>
          <p:nvPr/>
        </p:nvPicPr>
        <p:blipFill>
          <a:blip r:embed="rId6"/>
          <a:stretch>
            <a:fillRect/>
          </a:stretch>
        </p:blipFill>
        <p:spPr>
          <a:xfrm>
            <a:off x="1066800" y="5481600"/>
            <a:ext cx="7497763" cy="614400"/>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6513171"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SU(2)xU(1) theory</a:t>
            </a:r>
          </a:p>
        </p:txBody>
      </p:sp>
      <p:sp>
        <p:nvSpPr>
          <p:cNvPr id="5" name="TextBox 4"/>
          <p:cNvSpPr txBox="1"/>
          <p:nvPr/>
        </p:nvSpPr>
        <p:spPr>
          <a:xfrm>
            <a:off x="838200" y="1219200"/>
            <a:ext cx="7772400" cy="4401206"/>
          </a:xfrm>
          <a:prstGeom prst="rect">
            <a:avLst/>
          </a:prstGeom>
          <a:noFill/>
        </p:spPr>
        <p:txBody>
          <a:bodyPr wrap="square" rtlCol="0">
            <a:spAutoFit/>
          </a:bodyPr>
          <a:lstStyle/>
          <a:p>
            <a:r>
              <a:rPr lang="en-US" dirty="0" smtClean="0">
                <a:latin typeface="Arial Rounded MT Bold"/>
                <a:cs typeface="Arial Rounded MT Bold"/>
              </a:rPr>
              <a:t>…</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ith</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here it is convenient to define the Weinberg mixing angle </a:t>
            </a:r>
            <a:r>
              <a:rPr lang="en-US" dirty="0" err="1">
                <a:latin typeface="Symbol" charset="2"/>
                <a:cs typeface="Symbol" charset="2"/>
              </a:rPr>
              <a:t>q</a:t>
            </a:r>
            <a:r>
              <a:rPr lang="en-US" baseline="-25000" dirty="0" err="1" smtClean="0">
                <a:latin typeface="Arial Rounded MT Bold"/>
                <a:cs typeface="Arial Rounded MT Bold"/>
              </a:rPr>
              <a:t>W</a:t>
            </a:r>
            <a:endParaRPr lang="en-US" baseline="-25000" dirty="0" smtClean="0">
              <a:latin typeface="Arial Rounded MT Bold"/>
              <a:cs typeface="Arial Rounded MT Bold"/>
            </a:endParaRPr>
          </a:p>
          <a:p>
            <a:endParaRPr lang="en-US" dirty="0" smtClean="0">
              <a:latin typeface="Arial Rounded MT Bold"/>
              <a:cs typeface="Arial Rounded MT Bold"/>
            </a:endParaRPr>
          </a:p>
          <a:p>
            <a:endParaRPr lang="en-US" sz="2800" dirty="0" smtClean="0">
              <a:latin typeface="Arial Rounded MT Bold"/>
              <a:cs typeface="Arial Rounded MT Bold"/>
            </a:endParaRPr>
          </a:p>
          <a:p>
            <a:r>
              <a:rPr lang="en-US" dirty="0">
                <a:latin typeface="Arial Rounded MT Bold"/>
                <a:cs typeface="Arial Rounded MT Bold"/>
              </a:rPr>
              <a:t>a</a:t>
            </a:r>
            <a:r>
              <a:rPr lang="en-US" dirty="0" smtClean="0">
                <a:latin typeface="Arial Rounded MT Bold"/>
                <a:cs typeface="Arial Rounded MT Bold"/>
              </a:rPr>
              <a:t>nd therefore</a:t>
            </a:r>
          </a:p>
        </p:txBody>
      </p:sp>
      <p:pic>
        <p:nvPicPr>
          <p:cNvPr id="10" name="Picture 9" descr="latex-image-1.pdf"/>
          <p:cNvPicPr>
            <a:picLocks noChangeAspect="1"/>
          </p:cNvPicPr>
          <p:nvPr/>
        </p:nvPicPr>
        <p:blipFill>
          <a:blip r:embed="rId2"/>
          <a:stretch>
            <a:fillRect/>
          </a:stretch>
        </p:blipFill>
        <p:spPr>
          <a:xfrm>
            <a:off x="1066800" y="1443000"/>
            <a:ext cx="7497763" cy="614400"/>
          </a:xfrm>
          <a:prstGeom prst="rect">
            <a:avLst/>
          </a:prstGeom>
        </p:spPr>
      </p:pic>
      <p:pic>
        <p:nvPicPr>
          <p:cNvPr id="11" name="Picture 10" descr="latex-image-1.pdf"/>
          <p:cNvPicPr>
            <a:picLocks noChangeAspect="1"/>
          </p:cNvPicPr>
          <p:nvPr/>
        </p:nvPicPr>
        <p:blipFill>
          <a:blip r:embed="rId3"/>
          <a:stretch>
            <a:fillRect/>
          </a:stretch>
        </p:blipFill>
        <p:spPr>
          <a:xfrm>
            <a:off x="1143000" y="2362200"/>
            <a:ext cx="2914650" cy="1882213"/>
          </a:xfrm>
          <a:prstGeom prst="rect">
            <a:avLst/>
          </a:prstGeom>
        </p:spPr>
      </p:pic>
      <p:pic>
        <p:nvPicPr>
          <p:cNvPr id="12" name="Picture 11" descr="latex-image-1.pdf"/>
          <p:cNvPicPr>
            <a:picLocks noChangeAspect="1"/>
          </p:cNvPicPr>
          <p:nvPr/>
        </p:nvPicPr>
        <p:blipFill>
          <a:blip r:embed="rId4"/>
          <a:stretch>
            <a:fillRect/>
          </a:stretch>
        </p:blipFill>
        <p:spPr>
          <a:xfrm>
            <a:off x="1371600" y="4620764"/>
            <a:ext cx="1395412" cy="637036"/>
          </a:xfrm>
          <a:prstGeom prst="rect">
            <a:avLst/>
          </a:prstGeom>
        </p:spPr>
      </p:pic>
      <p:pic>
        <p:nvPicPr>
          <p:cNvPr id="15" name="Picture 14" descr="latex-image-1.pdf"/>
          <p:cNvPicPr>
            <a:picLocks noChangeAspect="1"/>
          </p:cNvPicPr>
          <p:nvPr/>
        </p:nvPicPr>
        <p:blipFill>
          <a:blip r:embed="rId5"/>
          <a:stretch>
            <a:fillRect/>
          </a:stretch>
        </p:blipFill>
        <p:spPr>
          <a:xfrm>
            <a:off x="1295400" y="5594437"/>
            <a:ext cx="2616200" cy="806363"/>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6513171"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SU(2)xU(1) theory</a:t>
            </a:r>
          </a:p>
        </p:txBody>
      </p:sp>
      <p:sp>
        <p:nvSpPr>
          <p:cNvPr id="9" name="TextBox 8"/>
          <p:cNvSpPr txBox="1"/>
          <p:nvPr/>
        </p:nvSpPr>
        <p:spPr>
          <a:xfrm>
            <a:off x="838200" y="1219200"/>
            <a:ext cx="7772400" cy="5355313"/>
          </a:xfrm>
          <a:prstGeom prst="rect">
            <a:avLst/>
          </a:prstGeom>
          <a:noFill/>
        </p:spPr>
        <p:txBody>
          <a:bodyPr wrap="square" rtlCol="0">
            <a:spAutoFit/>
          </a:bodyPr>
          <a:lstStyle/>
          <a:p>
            <a:r>
              <a:rPr lang="en-US" dirty="0" smtClean="0">
                <a:latin typeface="Arial Rounded MT Bold"/>
                <a:cs typeface="Arial Rounded MT Bold"/>
              </a:rPr>
              <a:t>From experiment we know</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Hence we obtain</a:t>
            </a:r>
          </a:p>
          <a:p>
            <a:endParaRPr lang="en-US" dirty="0" smtClean="0">
              <a:latin typeface="Arial Rounded MT Bold"/>
              <a:cs typeface="Arial Rounded MT Bold"/>
            </a:endParaRPr>
          </a:p>
          <a:p>
            <a:r>
              <a:rPr lang="en-US" dirty="0" smtClean="0">
                <a:latin typeface="Arial Rounded MT Bold"/>
                <a:cs typeface="Arial Rounded MT Bold"/>
              </a:rPr>
              <a:t>And for the couplings between V=W/Z bosons and the Higgs boson</a:t>
            </a:r>
          </a:p>
          <a:p>
            <a:r>
              <a:rPr lang="en-US" dirty="0" smtClean="0">
                <a:latin typeface="Arial Rounded MT Bold"/>
                <a:cs typeface="Arial Rounded MT Bold"/>
              </a:rPr>
              <a:t> </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sz="1600" dirty="0" smtClean="0">
              <a:latin typeface="Arial Rounded MT Bold"/>
              <a:cs typeface="Arial Rounded MT Bold"/>
            </a:endParaRPr>
          </a:p>
          <a:p>
            <a:r>
              <a:rPr lang="en-US" dirty="0" smtClean="0">
                <a:latin typeface="Arial Rounded MT Bold"/>
                <a:cs typeface="Arial Rounded MT Bold"/>
              </a:rPr>
              <a:t>We observe that the Higgs sector in the Standard Model is completely determined from the mass of the Higgs boson.</a:t>
            </a:r>
          </a:p>
        </p:txBody>
      </p:sp>
      <p:pic>
        <p:nvPicPr>
          <p:cNvPr id="13" name="Picture 12" descr="latex-image-1.pdf"/>
          <p:cNvPicPr>
            <a:picLocks noChangeAspect="1"/>
          </p:cNvPicPr>
          <p:nvPr/>
        </p:nvPicPr>
        <p:blipFill>
          <a:blip r:embed="rId2"/>
          <a:stretch>
            <a:fillRect/>
          </a:stretch>
        </p:blipFill>
        <p:spPr>
          <a:xfrm>
            <a:off x="1219200" y="1600200"/>
            <a:ext cx="2090737" cy="1248315"/>
          </a:xfrm>
          <a:prstGeom prst="rect">
            <a:avLst/>
          </a:prstGeom>
        </p:spPr>
      </p:pic>
      <p:pic>
        <p:nvPicPr>
          <p:cNvPr id="14" name="Picture 13" descr="latex-image-1.pdf"/>
          <p:cNvPicPr>
            <a:picLocks noChangeAspect="1"/>
          </p:cNvPicPr>
          <p:nvPr/>
        </p:nvPicPr>
        <p:blipFill>
          <a:blip r:embed="rId3"/>
          <a:stretch>
            <a:fillRect/>
          </a:stretch>
        </p:blipFill>
        <p:spPr>
          <a:xfrm>
            <a:off x="2867025" y="2895600"/>
            <a:ext cx="2085975" cy="286310"/>
          </a:xfrm>
          <a:prstGeom prst="rect">
            <a:avLst/>
          </a:prstGeom>
        </p:spPr>
      </p:pic>
      <p:pic>
        <p:nvPicPr>
          <p:cNvPr id="16" name="Picture 15" descr="latex-image-1.pdf"/>
          <p:cNvPicPr>
            <a:picLocks noChangeAspect="1"/>
          </p:cNvPicPr>
          <p:nvPr/>
        </p:nvPicPr>
        <p:blipFill>
          <a:blip r:embed="rId4"/>
          <a:stretch>
            <a:fillRect/>
          </a:stretch>
        </p:blipFill>
        <p:spPr>
          <a:xfrm>
            <a:off x="1219200" y="3772830"/>
            <a:ext cx="2420937" cy="1942170"/>
          </a:xfrm>
          <a:prstGeom prst="rect">
            <a:avLst/>
          </a:prstGeom>
        </p:spPr>
      </p:pic>
      <p:sp>
        <p:nvSpPr>
          <p:cNvPr id="5" name="Footer Placeholder 4"/>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6" name="Slide Number Placeholder 5"/>
          <p:cNvSpPr>
            <a:spLocks noGrp="1"/>
          </p:cNvSpPr>
          <p:nvPr>
            <p:ph type="sldNum" sz="quarter" idx="12"/>
          </p:nvPr>
        </p:nvSpPr>
        <p:spPr/>
        <p:txBody>
          <a:bodyPr/>
          <a:lstStyle/>
          <a:p>
            <a:fld id="{CB91A2BE-36ED-F846-A2B7-6AADC4C352D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85978" y="457200"/>
            <a:ext cx="7749237"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Experimental constraints </a:t>
            </a:r>
            <a:r>
              <a:rPr lang="en-US" sz="2400" dirty="0" smtClean="0">
                <a:solidFill>
                  <a:srgbClr val="0000FF"/>
                </a:solidFill>
                <a:latin typeface="Arial Rounded MT Bold"/>
                <a:cs typeface="Arial Rounded MT Bold"/>
              </a:rPr>
              <a:t>on the Higgs boson mass</a:t>
            </a: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13</a:t>
            </a:fld>
            <a:endParaRPr lang="en-US"/>
          </a:p>
        </p:txBody>
      </p:sp>
      <p:sp>
        <p:nvSpPr>
          <p:cNvPr id="9" name="TextBox 8"/>
          <p:cNvSpPr txBox="1"/>
          <p:nvPr/>
        </p:nvSpPr>
        <p:spPr>
          <a:xfrm>
            <a:off x="990601" y="1219200"/>
            <a:ext cx="7620000" cy="5078314"/>
          </a:xfrm>
          <a:prstGeom prst="rect">
            <a:avLst/>
          </a:prstGeom>
          <a:noFill/>
        </p:spPr>
        <p:txBody>
          <a:bodyPr wrap="square" rtlCol="0">
            <a:spAutoFit/>
          </a:bodyPr>
          <a:lstStyle/>
          <a:p>
            <a:r>
              <a:rPr lang="en-US" dirty="0" err="1" smtClean="0">
                <a:latin typeface="Arial Rounded MT Bold"/>
                <a:cs typeface="Arial Rounded MT Bold"/>
              </a:rPr>
              <a:t>Radiative</a:t>
            </a:r>
            <a:r>
              <a:rPr lang="en-US" dirty="0" smtClean="0">
                <a:latin typeface="Arial Rounded MT Bold"/>
                <a:cs typeface="Arial Rounded MT Bold"/>
              </a:rPr>
              <a:t> corrections on the propagators of bosons in the theory</a:t>
            </a:r>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References:</a:t>
            </a:r>
          </a:p>
          <a:p>
            <a:pPr marL="628650" lvl="1" indent="-184150">
              <a:buSzPct val="120000"/>
              <a:buFont typeface="Wingdings" charset="2"/>
              <a:buChar char="§"/>
            </a:pPr>
            <a:r>
              <a:rPr lang="en-US" dirty="0" smtClean="0">
                <a:latin typeface="Arial Rounded MT Bold"/>
                <a:cs typeface="Arial Rounded MT Bold"/>
              </a:rPr>
              <a:t>“A combination of preliminary Electroweak Measurements and Constraints on the Standard Model”, hep-ex/0612034 (and recent updates)</a:t>
            </a:r>
          </a:p>
          <a:p>
            <a:pPr marL="628650" lvl="1" indent="-184150">
              <a:buSzPct val="120000"/>
              <a:buFont typeface="Wingdings" charset="2"/>
              <a:buChar char="§"/>
            </a:pPr>
            <a:r>
              <a:rPr lang="en-US" dirty="0" smtClean="0">
                <a:latin typeface="Arial Rounded MT Bold"/>
                <a:cs typeface="Arial Rounded MT Bold"/>
              </a:rPr>
              <a:t>“Precision Electroweak measurements on the Z boson resonance”, hep-ex/0509008</a:t>
            </a:r>
            <a:endParaRPr lang="en-US" dirty="0">
              <a:latin typeface="Arial Rounded MT Bold"/>
              <a:cs typeface="Arial Rounded MT Bold"/>
            </a:endParaRPr>
          </a:p>
        </p:txBody>
      </p:sp>
      <p:pic>
        <p:nvPicPr>
          <p:cNvPr id="2" name="Picture 1"/>
          <p:cNvPicPr>
            <a:picLocks noChangeAspect="1"/>
          </p:cNvPicPr>
          <p:nvPr/>
        </p:nvPicPr>
        <p:blipFill>
          <a:blip r:embed="rId3"/>
          <a:stretch>
            <a:fillRect/>
          </a:stretch>
        </p:blipFill>
        <p:spPr>
          <a:xfrm>
            <a:off x="1259632" y="1700808"/>
            <a:ext cx="6697216" cy="1297445"/>
          </a:xfrm>
          <a:prstGeom prst="rect">
            <a:avLst/>
          </a:prstGeom>
        </p:spPr>
      </p:pic>
      <p:pic>
        <p:nvPicPr>
          <p:cNvPr id="6" name="Picture 5"/>
          <p:cNvPicPr>
            <a:picLocks noChangeAspect="1"/>
          </p:cNvPicPr>
          <p:nvPr/>
        </p:nvPicPr>
        <p:blipFill>
          <a:blip r:embed="rId4"/>
          <a:stretch>
            <a:fillRect/>
          </a:stretch>
        </p:blipFill>
        <p:spPr>
          <a:xfrm>
            <a:off x="1691680" y="2869577"/>
            <a:ext cx="5904656" cy="14235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14</a:t>
            </a:fld>
            <a:endParaRPr lang="en-US"/>
          </a:p>
        </p:txBody>
      </p:sp>
      <p:sp>
        <p:nvSpPr>
          <p:cNvPr id="10" name="TextBox 9"/>
          <p:cNvSpPr txBox="1"/>
          <p:nvPr/>
        </p:nvSpPr>
        <p:spPr>
          <a:xfrm>
            <a:off x="2123038" y="457200"/>
            <a:ext cx="4506362" cy="461665"/>
          </a:xfrm>
          <a:prstGeom prst="rect">
            <a:avLst/>
          </a:prstGeom>
          <a:noFill/>
        </p:spPr>
        <p:txBody>
          <a:bodyPr wrap="none" rtlCol="0">
            <a:spAutoFit/>
          </a:bodyPr>
          <a:lstStyle/>
          <a:p>
            <a:pPr algn="ctr"/>
            <a:r>
              <a:rPr lang="en-US" sz="2400" dirty="0" smtClean="0">
                <a:latin typeface="Arial Rounded MT Bold"/>
                <a:cs typeface="Arial Rounded MT Bold"/>
              </a:rPr>
              <a:t>The free parameters in the fit</a:t>
            </a:r>
          </a:p>
        </p:txBody>
      </p:sp>
      <p:sp>
        <p:nvSpPr>
          <p:cNvPr id="11" name="Text Box 4"/>
          <p:cNvSpPr txBox="1">
            <a:spLocks noChangeArrowheads="1"/>
          </p:cNvSpPr>
          <p:nvPr/>
        </p:nvSpPr>
        <p:spPr bwMode="auto">
          <a:xfrm>
            <a:off x="647700" y="1160463"/>
            <a:ext cx="8191500" cy="5570757"/>
          </a:xfrm>
          <a:prstGeom prst="rect">
            <a:avLst/>
          </a:prstGeom>
          <a:noFill/>
          <a:ln w="9525">
            <a:noFill/>
            <a:miter lim="800000"/>
            <a:headEnd/>
            <a:tailEnd/>
          </a:ln>
          <a:effectLst/>
        </p:spPr>
        <p:txBody>
          <a:bodyPr wrap="square">
            <a:prstTxWarp prst="textNoShape">
              <a:avLst/>
            </a:prstTxWarp>
            <a:spAutoFit/>
          </a:bodyPr>
          <a:lstStyle/>
          <a:p>
            <a:pPr marL="268288" indent="-268288">
              <a:buFont typeface="Wingdings" pitchFamily="-65" charset="2"/>
              <a:buChar char="§"/>
            </a:pPr>
            <a:r>
              <a:rPr lang="nl-NL" dirty="0">
                <a:solidFill>
                  <a:srgbClr val="000000"/>
                </a:solidFill>
                <a:latin typeface="Arial Rounded MT Bold"/>
                <a:cs typeface="Arial Rounded MT Bold"/>
              </a:rPr>
              <a:t>The </a:t>
            </a:r>
            <a:r>
              <a:rPr lang="nl-NL" dirty="0" smtClean="0">
                <a:solidFill>
                  <a:srgbClr val="000000"/>
                </a:solidFill>
                <a:latin typeface="Arial Rounded MT Bold"/>
                <a:cs typeface="Arial Rounded MT Bold"/>
              </a:rPr>
              <a:t>Standard Model </a:t>
            </a:r>
            <a:r>
              <a:rPr lang="nl-NL" dirty="0" err="1">
                <a:solidFill>
                  <a:srgbClr val="000000"/>
                </a:solidFill>
                <a:latin typeface="Arial Rounded MT Bold"/>
                <a:cs typeface="Arial Rounded MT Bold"/>
              </a:rPr>
              <a:t>gives</a:t>
            </a:r>
            <a:r>
              <a:rPr lang="nl-NL" dirty="0">
                <a:solidFill>
                  <a:srgbClr val="000000"/>
                </a:solidFill>
                <a:latin typeface="Arial Rounded MT Bold"/>
                <a:cs typeface="Arial Rounded MT Bold"/>
              </a:rPr>
              <a:t> a </a:t>
            </a:r>
            <a:r>
              <a:rPr lang="nl-NL" dirty="0" err="1">
                <a:solidFill>
                  <a:srgbClr val="000000"/>
                </a:solidFill>
                <a:latin typeface="Arial Rounded MT Bold"/>
                <a:cs typeface="Arial Rounded MT Bold"/>
              </a:rPr>
              <a:t>unified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description</a:t>
            </a:r>
            <a:r>
              <a:rPr lang="nl-NL" dirty="0">
                <a:solidFill>
                  <a:srgbClr val="000000"/>
                </a:solidFill>
                <a:latin typeface="Arial Rounded MT Bold"/>
                <a:cs typeface="Arial Rounded MT Bold"/>
              </a:rPr>
              <a:t> of </a:t>
            </a:r>
            <a:r>
              <a:rPr lang="nl-NL" dirty="0" err="1">
                <a:solidFill>
                  <a:srgbClr val="000000"/>
                </a:solidFill>
                <a:latin typeface="Arial Rounded MT Bold"/>
                <a:cs typeface="Arial Rounded MT Bold"/>
              </a:rPr>
              <a:t>Electro</a:t>
            </a:r>
            <a:r>
              <a:rPr lang="nl-NL" dirty="0" err="1" smtClean="0">
                <a:solidFill>
                  <a:srgbClr val="000000"/>
                </a:solidFill>
                <a:latin typeface="Arial Rounded MT Bold"/>
                <a:cs typeface="Arial Rounded MT Bold"/>
              </a:rPr>
              <a:t>-Magnetic</a:t>
            </a:r>
            <a:r>
              <a:rPr lang="nl-NL" dirty="0" smtClean="0">
                <a:solidFill>
                  <a:srgbClr val="000000"/>
                </a:solidFill>
                <a:latin typeface="Arial Rounded MT Bold"/>
                <a:cs typeface="Arial Rounded MT Bold"/>
              </a:rPr>
              <a:t> </a:t>
            </a:r>
            <a:r>
              <a:rPr lang="nl-NL" dirty="0">
                <a:solidFill>
                  <a:srgbClr val="000000"/>
                </a:solidFill>
                <a:latin typeface="Arial Rounded MT Bold"/>
                <a:cs typeface="Arial Rounded MT Bold"/>
              </a:rPr>
              <a:t>&amp; </a:t>
            </a:r>
            <a:r>
              <a:rPr lang="nl-NL" dirty="0" err="1">
                <a:solidFill>
                  <a:srgbClr val="000000"/>
                </a:solidFill>
                <a:latin typeface="Arial Rounded MT Bold"/>
                <a:cs typeface="Arial Rounded MT Bold"/>
              </a:rPr>
              <a:t>Weak</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interactions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hence</a:t>
            </a:r>
            <a:r>
              <a:rPr lang="nl-NL" dirty="0">
                <a:solidFill>
                  <a:srgbClr val="000000"/>
                </a:solidFill>
                <a:latin typeface="Arial Rounded MT Bold"/>
                <a:cs typeface="Arial Rounded MT Bold"/>
              </a:rPr>
              <a:t> the </a:t>
            </a:r>
            <a:r>
              <a:rPr lang="nl-NL" dirty="0" err="1">
                <a:solidFill>
                  <a:srgbClr val="000000"/>
                </a:solidFill>
                <a:latin typeface="Arial Rounded MT Bold"/>
                <a:cs typeface="Arial Rounded MT Bold"/>
              </a:rPr>
              <a:t>weak</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coupling</a:t>
            </a:r>
            <a:r>
              <a:rPr lang="nl-NL" dirty="0">
                <a:solidFill>
                  <a:srgbClr val="000000"/>
                </a:solidFill>
                <a:latin typeface="Arial Rounded MT Bold"/>
                <a:cs typeface="Arial Rounded MT Bold"/>
              </a:rPr>
              <a:t> is </a:t>
            </a:r>
            <a:r>
              <a:rPr lang="nl-NL" dirty="0" err="1">
                <a:solidFill>
                  <a:srgbClr val="000000"/>
                </a:solidFill>
                <a:latin typeface="Arial Rounded MT Bold"/>
                <a:cs typeface="Arial Rounded MT Bold"/>
              </a:rPr>
              <a:t>related</a:t>
            </a:r>
            <a:r>
              <a:rPr lang="nl-NL" dirty="0">
                <a:solidFill>
                  <a:srgbClr val="000000"/>
                </a:solidFill>
                <a:latin typeface="Arial Rounded MT Bold"/>
                <a:cs typeface="Arial Rounded MT Bold"/>
              </a:rPr>
              <a:t> to the EM </a:t>
            </a:r>
            <a:r>
              <a:rPr lang="nl-NL" dirty="0" err="1" smtClean="0">
                <a:solidFill>
                  <a:srgbClr val="000000"/>
                </a:solidFill>
                <a:latin typeface="Arial Rounded MT Bold"/>
                <a:cs typeface="Arial Rounded MT Bold"/>
              </a:rPr>
              <a:t>coupling</a:t>
            </a:r>
            <a:r>
              <a:rPr lang="nl-NL" dirty="0" smtClean="0">
                <a:solidFill>
                  <a:srgbClr val="000000"/>
                </a:solidFill>
                <a:latin typeface="Arial Rounded MT Bold"/>
                <a:cs typeface="Arial Rounded MT Bold"/>
              </a:rPr>
              <a:t> </a:t>
            </a:r>
            <a:r>
              <a:rPr lang="en-US" dirty="0" err="1" smtClean="0">
                <a:solidFill>
                  <a:srgbClr val="000000"/>
                </a:solidFill>
                <a:latin typeface="Arial Rounded MT Bold"/>
                <a:cs typeface="Arial Rounded MT Bold"/>
                <a:sym typeface="Wingdings"/>
              </a:rPr>
              <a:t></a:t>
            </a:r>
            <a:r>
              <a:rPr lang="en-US" dirty="0" smtClean="0">
                <a:solidFill>
                  <a:srgbClr val="000000"/>
                </a:solidFill>
                <a:latin typeface="Arial Rounded MT Bold"/>
                <a:cs typeface="Arial Rounded MT Bold"/>
                <a:sym typeface="Wingdings"/>
              </a:rPr>
              <a:t> </a:t>
            </a:r>
            <a:r>
              <a:rPr lang="nl-NL" dirty="0" err="1" smtClean="0">
                <a:solidFill>
                  <a:srgbClr val="000000"/>
                </a:solidFill>
                <a:latin typeface="Arial Rounded MT Bold"/>
                <a:cs typeface="Arial Rounded MT Bold"/>
                <a:sym typeface="Monotype Sorts" pitchFamily="-65" charset="2"/>
              </a:rPr>
              <a:t>o</a:t>
            </a:r>
            <a:r>
              <a:rPr lang="nl-NL" dirty="0" err="1" smtClean="0">
                <a:solidFill>
                  <a:srgbClr val="000000"/>
                </a:solidFill>
                <a:latin typeface="Arial Rounded MT Bold"/>
                <a:cs typeface="Arial Rounded MT Bold"/>
              </a:rPr>
              <a:t>nly</a:t>
            </a:r>
            <a:r>
              <a:rPr lang="nl-NL" dirty="0" smtClean="0">
                <a:solidFill>
                  <a:srgbClr val="000000"/>
                </a:solidFill>
                <a:latin typeface="Arial Rounded MT Bold"/>
                <a:cs typeface="Arial Rounded MT Bold"/>
              </a:rPr>
              <a:t> </a:t>
            </a:r>
            <a:r>
              <a:rPr lang="nl-NL" dirty="0">
                <a:solidFill>
                  <a:srgbClr val="000000"/>
                </a:solidFill>
                <a:latin typeface="Arial Rounded MT Bold"/>
                <a:cs typeface="Arial Rounded MT Bold"/>
              </a:rPr>
              <a:t>2 </a:t>
            </a:r>
            <a:r>
              <a:rPr lang="nl-NL" dirty="0" err="1">
                <a:solidFill>
                  <a:srgbClr val="000000"/>
                </a:solidFill>
                <a:latin typeface="Arial Rounded MT Bold"/>
                <a:cs typeface="Arial Rounded MT Bold"/>
              </a:rPr>
              <a:t>coupling</a:t>
            </a:r>
            <a:r>
              <a:rPr lang="nl-NL" dirty="0">
                <a:solidFill>
                  <a:srgbClr val="000000"/>
                </a:solidFill>
                <a:latin typeface="Arial Rounded MT Bold"/>
                <a:cs typeface="Arial Rounded MT Bold"/>
              </a:rPr>
              <a:t> constants </a:t>
            </a:r>
            <a:r>
              <a:rPr lang="nl-NL" dirty="0" err="1">
                <a:solidFill>
                  <a:srgbClr val="000000"/>
                </a:solidFill>
                <a:latin typeface="Arial Rounded MT Bold"/>
                <a:cs typeface="Arial Rounded MT Bold"/>
              </a:rPr>
              <a:t>remain</a:t>
            </a:r>
            <a:r>
              <a:rPr lang="nl-NL" dirty="0">
                <a:solidFill>
                  <a:srgbClr val="000000"/>
                </a:solidFill>
                <a:latin typeface="Arial Rounded MT Bold"/>
                <a:cs typeface="Arial Rounded MT Bold"/>
              </a:rPr>
              <a:t> independent</a:t>
            </a:r>
          </a:p>
          <a:p>
            <a:pPr marL="1371600" lvl="2" indent="-457200">
              <a:buClr>
                <a:schemeClr val="tx1"/>
              </a:buClr>
              <a:buFont typeface="+mj-lt"/>
              <a:buAutoNum type="arabicParenR"/>
            </a:pPr>
            <a:r>
              <a:rPr lang="nl-NL" dirty="0">
                <a:solidFill>
                  <a:srgbClr val="FF0000"/>
                </a:solidFill>
                <a:latin typeface="Symbol" charset="2"/>
                <a:cs typeface="Symbol" charset="2"/>
              </a:rPr>
              <a:t>a</a:t>
            </a:r>
            <a:r>
              <a:rPr lang="nl-NL" dirty="0" smtClean="0">
                <a:solidFill>
                  <a:srgbClr val="000000"/>
                </a:solidFill>
                <a:latin typeface="Arial Rounded MT Bold"/>
                <a:cs typeface="Arial Rounded MT Bold"/>
              </a:rPr>
              <a:t>  : </a:t>
            </a:r>
            <a:r>
              <a:rPr lang="nl-NL" dirty="0">
                <a:solidFill>
                  <a:srgbClr val="000000"/>
                </a:solidFill>
                <a:latin typeface="Arial Rounded MT Bold"/>
                <a:cs typeface="Arial Rounded MT Bold"/>
              </a:rPr>
              <a:t>EM </a:t>
            </a:r>
            <a:r>
              <a:rPr lang="nl-NL" dirty="0" err="1">
                <a:solidFill>
                  <a:srgbClr val="000000"/>
                </a:solidFill>
                <a:latin typeface="Arial Rounded MT Bold"/>
                <a:cs typeface="Arial Rounded MT Bold"/>
              </a:rPr>
              <a:t>interactions</a:t>
            </a:r>
            <a:r>
              <a:rPr lang="nl-NL" dirty="0">
                <a:solidFill>
                  <a:srgbClr val="000000"/>
                </a:solidFill>
                <a:latin typeface="Arial Rounded MT Bold"/>
                <a:cs typeface="Arial Rounded MT Bold"/>
              </a:rPr>
              <a:t> (fine </a:t>
            </a:r>
            <a:r>
              <a:rPr lang="nl-NL" dirty="0" err="1">
                <a:solidFill>
                  <a:srgbClr val="000000"/>
                </a:solidFill>
                <a:latin typeface="Arial Rounded MT Bold"/>
                <a:cs typeface="Arial Rounded MT Bold"/>
              </a:rPr>
              <a:t>structure</a:t>
            </a:r>
            <a:r>
              <a:rPr lang="nl-NL" dirty="0">
                <a:solidFill>
                  <a:srgbClr val="000000"/>
                </a:solidFill>
                <a:latin typeface="Arial Rounded MT Bold"/>
                <a:cs typeface="Arial Rounded MT Bold"/>
              </a:rPr>
              <a:t> constant)</a:t>
            </a:r>
          </a:p>
          <a:p>
            <a:pPr marL="1371600" lvl="2" indent="-457200">
              <a:buClr>
                <a:schemeClr val="tx1"/>
              </a:buClr>
              <a:buFont typeface="+mj-lt"/>
              <a:buAutoNum type="arabicParenR"/>
            </a:pPr>
            <a:r>
              <a:rPr lang="nl-NL" dirty="0">
                <a:solidFill>
                  <a:srgbClr val="FF0000"/>
                </a:solidFill>
                <a:latin typeface="Symbol" charset="2"/>
                <a:cs typeface="Symbol" charset="2"/>
              </a:rPr>
              <a:t>a</a:t>
            </a:r>
            <a:r>
              <a:rPr lang="nl-NL" baseline="-25000" dirty="0">
                <a:solidFill>
                  <a:srgbClr val="FF0000"/>
                </a:solidFill>
                <a:latin typeface="Arial Rounded MT Bold"/>
                <a:cs typeface="Arial Rounded MT Bold"/>
              </a:rPr>
              <a:t>s</a:t>
            </a:r>
            <a:r>
              <a:rPr lang="nl-NL" dirty="0">
                <a:solidFill>
                  <a:srgbClr val="000000"/>
                </a:solidFill>
                <a:latin typeface="Arial Rounded MT Bold"/>
                <a:cs typeface="Arial Rounded MT Bold"/>
              </a:rPr>
              <a:t> : </a:t>
            </a:r>
            <a:r>
              <a:rPr lang="nl-NL" dirty="0" err="1">
                <a:solidFill>
                  <a:srgbClr val="000000"/>
                </a:solidFill>
                <a:latin typeface="Arial Rounded MT Bold"/>
                <a:cs typeface="Arial Rounded MT Bold"/>
              </a:rPr>
              <a:t>strong</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interactions</a:t>
            </a:r>
            <a:endParaRPr lang="nl-NL" dirty="0">
              <a:solidFill>
                <a:srgbClr val="000000"/>
              </a:solidFill>
              <a:latin typeface="Arial Rounded MT Bold"/>
              <a:cs typeface="Arial Rounded MT Bold"/>
            </a:endParaRPr>
          </a:p>
          <a:p>
            <a:pPr marL="1169988" lvl="2" indent="-255588">
              <a:buFont typeface="Wingdings" pitchFamily="-65" charset="2"/>
              <a:buChar char="ü"/>
            </a:pPr>
            <a:endParaRPr lang="nl-NL" dirty="0">
              <a:solidFill>
                <a:srgbClr val="000000"/>
              </a:solidFill>
              <a:latin typeface="Arial Rounded MT Bold"/>
              <a:cs typeface="Arial Rounded MT Bold"/>
            </a:endParaRPr>
          </a:p>
          <a:p>
            <a:pPr marL="268288" indent="-268288">
              <a:buFont typeface="Wingdings" pitchFamily="-65" charset="2"/>
              <a:buChar char="§"/>
            </a:pPr>
            <a:r>
              <a:rPr lang="nl-NL" dirty="0" err="1">
                <a:solidFill>
                  <a:srgbClr val="000000"/>
                </a:solidFill>
                <a:latin typeface="Arial Rounded MT Bold"/>
                <a:cs typeface="Arial Rounded MT Bold"/>
              </a:rPr>
              <a:t>Among</a:t>
            </a:r>
            <a:r>
              <a:rPr lang="nl-NL" dirty="0">
                <a:solidFill>
                  <a:srgbClr val="000000"/>
                </a:solidFill>
                <a:latin typeface="Arial Rounded MT Bold"/>
                <a:cs typeface="Arial Rounded MT Bold"/>
              </a:rPr>
              <a:t> the </a:t>
            </a:r>
            <a:r>
              <a:rPr lang="nl-NL" dirty="0" err="1">
                <a:solidFill>
                  <a:srgbClr val="000000"/>
                </a:solidFill>
                <a:latin typeface="Arial Rounded MT Bold"/>
                <a:cs typeface="Arial Rounded MT Bold"/>
              </a:rPr>
              <a:t>fermion</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masses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only</a:t>
            </a:r>
            <a:r>
              <a:rPr lang="nl-NL" dirty="0">
                <a:solidFill>
                  <a:srgbClr val="000000"/>
                </a:solidFill>
                <a:latin typeface="Arial Rounded MT Bold"/>
                <a:cs typeface="Arial Rounded MT Bold"/>
              </a:rPr>
              <a:t> the top quark </a:t>
            </a:r>
            <a:r>
              <a:rPr lang="nl-NL" dirty="0" err="1">
                <a:solidFill>
                  <a:srgbClr val="000000"/>
                </a:solidFill>
                <a:latin typeface="Arial Rounded MT Bold"/>
                <a:cs typeface="Arial Rounded MT Bold"/>
              </a:rPr>
              <a:t>mass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plays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an</a:t>
            </a:r>
            <a:r>
              <a:rPr lang="nl-NL" dirty="0">
                <a:solidFill>
                  <a:srgbClr val="000000"/>
                </a:solidFill>
                <a:latin typeface="Arial Rounded MT Bold"/>
                <a:cs typeface="Arial Rounded MT Bold"/>
              </a:rPr>
              <a:t> important </a:t>
            </a:r>
            <a:r>
              <a:rPr lang="nl-NL" dirty="0" err="1">
                <a:solidFill>
                  <a:srgbClr val="000000"/>
                </a:solidFill>
                <a:latin typeface="Arial Rounded MT Bold"/>
                <a:cs typeface="Arial Rounded MT Bold"/>
              </a:rPr>
              <a:t>role</a:t>
            </a:r>
            <a:r>
              <a:rPr lang="nl-NL" dirty="0">
                <a:solidFill>
                  <a:srgbClr val="000000"/>
                </a:solidFill>
                <a:latin typeface="Arial Rounded MT Bold"/>
                <a:cs typeface="Arial Rounded MT Bold"/>
              </a:rPr>
              <a:t> (all </a:t>
            </a:r>
            <a:r>
              <a:rPr lang="nl-NL" dirty="0" err="1" smtClean="0">
                <a:solidFill>
                  <a:srgbClr val="000000"/>
                </a:solidFill>
                <a:latin typeface="Arial Rounded MT Bold"/>
                <a:cs typeface="Arial Rounded MT Bold"/>
              </a:rPr>
              <a:t>others</a:t>
            </a:r>
            <a:r>
              <a:rPr lang="nl-NL" dirty="0" smtClean="0">
                <a:solidFill>
                  <a:srgbClr val="000000"/>
                </a:solidFill>
                <a:latin typeface="Arial Rounded MT Bold"/>
                <a:cs typeface="Arial Rounded MT Bold"/>
              </a:rPr>
              <a:t> </a:t>
            </a:r>
            <a:r>
              <a:rPr lang="nl-NL" dirty="0">
                <a:solidFill>
                  <a:srgbClr val="000000"/>
                </a:solidFill>
                <a:latin typeface="Arial Rounded MT Bold"/>
                <a:cs typeface="Arial Rounded MT Bold"/>
              </a:rPr>
              <a:t>are </a:t>
            </a:r>
            <a:r>
              <a:rPr lang="nl-NL" dirty="0" err="1">
                <a:solidFill>
                  <a:srgbClr val="000000"/>
                </a:solidFill>
                <a:latin typeface="Arial Rounded MT Bold"/>
                <a:cs typeface="Arial Rounded MT Bold"/>
              </a:rPr>
              <a:t>well</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enough</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determined</a:t>
            </a:r>
            <a:r>
              <a:rPr lang="nl-NL" dirty="0">
                <a:solidFill>
                  <a:srgbClr val="000000"/>
                </a:solidFill>
                <a:latin typeface="Arial Rounded MT Bold"/>
                <a:cs typeface="Arial Rounded MT Bold"/>
              </a:rPr>
              <a:t> and </a:t>
            </a:r>
            <a:r>
              <a:rPr lang="nl-NL" dirty="0" err="1">
                <a:solidFill>
                  <a:srgbClr val="000000"/>
                </a:solidFill>
                <a:latin typeface="Arial Rounded MT Bold"/>
                <a:cs typeface="Arial Rounded MT Bold"/>
              </a:rPr>
              <a:t>can</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be</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assumed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fixed</a:t>
            </a:r>
            <a:r>
              <a:rPr lang="nl-NL" dirty="0">
                <a:solidFill>
                  <a:srgbClr val="000000"/>
                </a:solidFill>
                <a:latin typeface="Arial Rounded MT Bold"/>
                <a:cs typeface="Arial Rounded MT Bold"/>
              </a:rPr>
              <a:t>) as </a:t>
            </a:r>
            <a:r>
              <a:rPr lang="nl-NL" dirty="0" err="1">
                <a:solidFill>
                  <a:srgbClr val="000000"/>
                </a:solidFill>
                <a:latin typeface="Arial Rounded MT Bold"/>
                <a:cs typeface="Arial Rounded MT Bold"/>
              </a:rPr>
              <a:t>they</a:t>
            </a:r>
            <a:r>
              <a:rPr lang="nl-NL" dirty="0">
                <a:solidFill>
                  <a:srgbClr val="000000"/>
                </a:solidFill>
                <a:latin typeface="Arial Rounded MT Bold"/>
                <a:cs typeface="Arial Rounded MT Bold"/>
              </a:rPr>
              <a:t> have </a:t>
            </a:r>
            <a:r>
              <a:rPr lang="nl-NL" dirty="0" err="1">
                <a:solidFill>
                  <a:srgbClr val="000000"/>
                </a:solidFill>
                <a:latin typeface="Arial Rounded MT Bold"/>
                <a:cs typeface="Arial Rounded MT Bold"/>
              </a:rPr>
              <a:t>m</a:t>
            </a:r>
            <a:r>
              <a:rPr lang="nl-NL" baseline="-25000" dirty="0" err="1">
                <a:solidFill>
                  <a:srgbClr val="000000"/>
                </a:solidFill>
                <a:latin typeface="Arial Rounded MT Bold"/>
                <a:cs typeface="Arial Rounded MT Bold"/>
              </a:rPr>
              <a:t>f</a:t>
            </a:r>
            <a:r>
              <a:rPr lang="nl-NL" dirty="0">
                <a:solidFill>
                  <a:srgbClr val="000000"/>
                </a:solidFill>
                <a:latin typeface="Arial Rounded MT Bold"/>
                <a:cs typeface="Arial Rounded MT Bold"/>
              </a:rPr>
              <a:t> &lt;&lt; </a:t>
            </a:r>
            <a:r>
              <a:rPr lang="nl-NL" dirty="0" err="1">
                <a:solidFill>
                  <a:srgbClr val="000000"/>
                </a:solidFill>
                <a:latin typeface="Arial Rounded MT Bold"/>
                <a:cs typeface="Arial Rounded MT Bold"/>
              </a:rPr>
              <a:t>m</a:t>
            </a:r>
            <a:r>
              <a:rPr lang="nl-NL" baseline="-25000" dirty="0" err="1">
                <a:solidFill>
                  <a:srgbClr val="000000"/>
                </a:solidFill>
                <a:latin typeface="Arial Rounded MT Bold"/>
                <a:cs typeface="Arial Rounded MT Bold"/>
              </a:rPr>
              <a:t>Z</a:t>
            </a:r>
            <a:r>
              <a:rPr lang="nl-NL" dirty="0">
                <a:solidFill>
                  <a:srgbClr val="000000"/>
                </a:solidFill>
                <a:latin typeface="Arial Rounded MT Bold"/>
                <a:cs typeface="Arial Rounded MT Bold"/>
              </a:rPr>
              <a:t> and do </a:t>
            </a:r>
            <a:r>
              <a:rPr lang="nl-NL" dirty="0" err="1">
                <a:solidFill>
                  <a:srgbClr val="000000"/>
                </a:solidFill>
                <a:latin typeface="Arial Rounded MT Bold"/>
                <a:cs typeface="Arial Rounded MT Bold"/>
              </a:rPr>
              <a:t>not</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influence</a:t>
            </a:r>
            <a:r>
              <a:rPr lang="nl-NL" dirty="0">
                <a:solidFill>
                  <a:srgbClr val="000000"/>
                </a:solidFill>
                <a:latin typeface="Arial Rounded MT Bold"/>
                <a:cs typeface="Arial Rounded MT Bold"/>
              </a:rPr>
              <a:t> the </a:t>
            </a:r>
            <a:r>
              <a:rPr lang="nl-NL" dirty="0" err="1">
                <a:solidFill>
                  <a:srgbClr val="000000"/>
                </a:solidFill>
                <a:latin typeface="Arial Rounded MT Bold"/>
                <a:cs typeface="Arial Rounded MT Bold"/>
              </a:rPr>
              <a:t>observations</a:t>
            </a:r>
            <a:r>
              <a:rPr lang="nl-NL" dirty="0">
                <a:solidFill>
                  <a:srgbClr val="000000"/>
                </a:solidFill>
                <a:latin typeface="Arial Rounded MT Bold"/>
                <a:cs typeface="Arial Rounded MT Bold"/>
              </a:rPr>
              <a:t> at high </a:t>
            </a:r>
            <a:r>
              <a:rPr lang="nl-NL" dirty="0" err="1">
                <a:solidFill>
                  <a:srgbClr val="000000"/>
                </a:solidFill>
                <a:latin typeface="Arial Rounded MT Bold"/>
                <a:cs typeface="Arial Rounded MT Bold"/>
              </a:rPr>
              <a:t>energies</a:t>
            </a:r>
            <a:r>
              <a:rPr lang="nl-NL" dirty="0">
                <a:solidFill>
                  <a:srgbClr val="000000"/>
                </a:solidFill>
                <a:latin typeface="Arial Rounded MT Bold"/>
                <a:cs typeface="Arial Rounded MT Bold"/>
              </a:rPr>
              <a:t> significant: </a:t>
            </a:r>
            <a:r>
              <a:rPr lang="nl-NL" dirty="0" err="1">
                <a:solidFill>
                  <a:srgbClr val="FF0000"/>
                </a:solidFill>
                <a:latin typeface="Arial Rounded MT Bold"/>
                <a:cs typeface="Arial Rounded MT Bold"/>
              </a:rPr>
              <a:t>m</a:t>
            </a:r>
            <a:r>
              <a:rPr lang="nl-NL" baseline="-25000" dirty="0" err="1">
                <a:solidFill>
                  <a:srgbClr val="FF0000"/>
                </a:solidFill>
                <a:latin typeface="Arial Rounded MT Bold"/>
                <a:cs typeface="Arial Rounded MT Bold"/>
              </a:rPr>
              <a:t>t</a:t>
            </a:r>
            <a:endParaRPr lang="nl-NL" baseline="-25000" dirty="0">
              <a:solidFill>
                <a:srgbClr val="FF0000"/>
              </a:solidFill>
              <a:latin typeface="Arial Rounded MT Bold"/>
              <a:cs typeface="Arial Rounded MT Bold"/>
            </a:endParaRPr>
          </a:p>
          <a:p>
            <a:pPr marL="268288" indent="-268288">
              <a:buFont typeface="Wingdings" pitchFamily="-65" charset="2"/>
              <a:buChar char="§"/>
            </a:pPr>
            <a:endParaRPr lang="nl-NL" baseline="-25000" dirty="0">
              <a:solidFill>
                <a:srgbClr val="000000"/>
              </a:solidFill>
              <a:latin typeface="Arial Rounded MT Bold"/>
              <a:cs typeface="Arial Rounded MT Bold"/>
            </a:endParaRPr>
          </a:p>
          <a:p>
            <a:pPr marL="268288" indent="-268288">
              <a:buFont typeface="Wingdings" pitchFamily="-65" charset="2"/>
              <a:buChar char="§"/>
            </a:pPr>
            <a:r>
              <a:rPr lang="nl-NL" dirty="0" err="1">
                <a:solidFill>
                  <a:srgbClr val="000000"/>
                </a:solidFill>
                <a:latin typeface="Arial Rounded MT Bold"/>
                <a:cs typeface="Arial Rounded MT Bold"/>
              </a:rPr>
              <a:t>Among</a:t>
            </a:r>
            <a:r>
              <a:rPr lang="nl-NL" dirty="0">
                <a:solidFill>
                  <a:srgbClr val="000000"/>
                </a:solidFill>
                <a:latin typeface="Arial Rounded MT Bold"/>
                <a:cs typeface="Arial Rounded MT Bold"/>
              </a:rPr>
              <a:t> the boson </a:t>
            </a:r>
            <a:r>
              <a:rPr lang="nl-NL" dirty="0" err="1">
                <a:solidFill>
                  <a:srgbClr val="000000"/>
                </a:solidFill>
                <a:latin typeface="Arial Rounded MT Bold"/>
                <a:cs typeface="Arial Rounded MT Bold"/>
              </a:rPr>
              <a:t>masses</a:t>
            </a:r>
            <a:r>
              <a:rPr lang="nl-NL" dirty="0">
                <a:solidFill>
                  <a:srgbClr val="000000"/>
                </a:solidFill>
                <a:latin typeface="Arial Rounded MT Bold"/>
                <a:cs typeface="Arial Rounded MT Bold"/>
              </a:rPr>
              <a:t> the Z boson </a:t>
            </a:r>
            <a:r>
              <a:rPr lang="nl-NL" dirty="0" err="1">
                <a:solidFill>
                  <a:srgbClr val="000000"/>
                </a:solidFill>
                <a:latin typeface="Arial Rounded MT Bold"/>
                <a:cs typeface="Arial Rounded MT Bold"/>
              </a:rPr>
              <a:t>mass</a:t>
            </a:r>
            <a:r>
              <a:rPr lang="nl-NL" dirty="0">
                <a:solidFill>
                  <a:srgbClr val="000000"/>
                </a:solidFill>
                <a:latin typeface="Arial Rounded MT Bold"/>
                <a:cs typeface="Arial Rounded MT Bold"/>
              </a:rPr>
              <a:t> (</a:t>
            </a:r>
            <a:r>
              <a:rPr lang="nl-NL" dirty="0" err="1">
                <a:solidFill>
                  <a:srgbClr val="FF0000"/>
                </a:solidFill>
                <a:latin typeface="Arial Rounded MT Bold"/>
                <a:cs typeface="Arial Rounded MT Bold"/>
              </a:rPr>
              <a:t>m</a:t>
            </a:r>
            <a:r>
              <a:rPr lang="nl-NL" baseline="-25000" dirty="0" err="1">
                <a:solidFill>
                  <a:srgbClr val="FF0000"/>
                </a:solidFill>
                <a:latin typeface="Arial Rounded MT Bold"/>
                <a:cs typeface="Arial Rounded MT Bold"/>
              </a:rPr>
              <a:t>Z</a:t>
            </a:r>
            <a:r>
              <a:rPr lang="nl-NL" dirty="0">
                <a:solidFill>
                  <a:srgbClr val="000000"/>
                </a:solidFill>
                <a:latin typeface="Arial Rounded MT Bold"/>
                <a:cs typeface="Arial Rounded MT Bold"/>
              </a:rPr>
              <a:t>) is </a:t>
            </a:r>
            <a:r>
              <a:rPr lang="nl-NL" dirty="0" err="1">
                <a:solidFill>
                  <a:srgbClr val="000000"/>
                </a:solidFill>
                <a:latin typeface="Arial Rounded MT Bold"/>
                <a:cs typeface="Arial Rounded MT Bold"/>
              </a:rPr>
              <a:t>very</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well</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measured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while</a:t>
            </a:r>
            <a:r>
              <a:rPr lang="nl-NL" dirty="0">
                <a:solidFill>
                  <a:srgbClr val="000000"/>
                </a:solidFill>
                <a:latin typeface="Arial Rounded MT Bold"/>
                <a:cs typeface="Arial Rounded MT Bold"/>
              </a:rPr>
              <a:t> the W boson </a:t>
            </a:r>
            <a:r>
              <a:rPr lang="nl-NL" dirty="0" err="1" smtClean="0">
                <a:solidFill>
                  <a:srgbClr val="000000"/>
                </a:solidFill>
                <a:latin typeface="Arial Rounded MT Bold"/>
                <a:cs typeface="Arial Rounded MT Bold"/>
              </a:rPr>
              <a:t>mass</a:t>
            </a:r>
            <a:r>
              <a:rPr lang="nl-NL" dirty="0" smtClean="0">
                <a:solidFill>
                  <a:srgbClr val="000000"/>
                </a:solidFill>
                <a:latin typeface="Arial Rounded MT Bold"/>
                <a:cs typeface="Arial Rounded MT Bold"/>
              </a:rPr>
              <a:t> </a:t>
            </a:r>
            <a:r>
              <a:rPr lang="nl-NL" dirty="0" err="1">
                <a:solidFill>
                  <a:srgbClr val="000000"/>
                </a:solidFill>
                <a:latin typeface="Arial Rounded MT Bold"/>
                <a:cs typeface="Arial Rounded MT Bold"/>
              </a:rPr>
              <a:t>not</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that</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presice</a:t>
            </a:r>
            <a:r>
              <a:rPr lang="nl-NL" dirty="0">
                <a:solidFill>
                  <a:srgbClr val="000000"/>
                </a:solidFill>
                <a:latin typeface="Arial Rounded MT Bold"/>
                <a:cs typeface="Arial Rounded MT Bold"/>
              </a:rPr>
              <a:t>. The free parameter </a:t>
            </a:r>
            <a:r>
              <a:rPr lang="nl-NL" dirty="0" err="1">
                <a:solidFill>
                  <a:srgbClr val="000000"/>
                </a:solidFill>
                <a:latin typeface="Arial Rounded MT Bold"/>
                <a:cs typeface="Arial Rounded MT Bold"/>
              </a:rPr>
              <a:t>m</a:t>
            </a:r>
            <a:r>
              <a:rPr lang="nl-NL" baseline="-25000" dirty="0" err="1">
                <a:solidFill>
                  <a:srgbClr val="000000"/>
                </a:solidFill>
                <a:latin typeface="Arial Rounded MT Bold"/>
                <a:cs typeface="Arial Rounded MT Bold"/>
              </a:rPr>
              <a:t>W</a:t>
            </a:r>
            <a:r>
              <a:rPr lang="nl-NL" dirty="0">
                <a:solidFill>
                  <a:srgbClr val="000000"/>
                </a:solidFill>
                <a:latin typeface="Arial Rounded MT Bold"/>
                <a:cs typeface="Arial Rounded MT Bold"/>
              </a:rPr>
              <a:t> has been </a:t>
            </a:r>
            <a:r>
              <a:rPr lang="nl-NL" dirty="0" err="1">
                <a:solidFill>
                  <a:srgbClr val="000000"/>
                </a:solidFill>
                <a:latin typeface="Arial Rounded MT Bold"/>
                <a:cs typeface="Arial Rounded MT Bold"/>
              </a:rPr>
              <a:t>replaced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by</a:t>
            </a:r>
            <a:r>
              <a:rPr lang="nl-NL" dirty="0">
                <a:solidFill>
                  <a:srgbClr val="000000"/>
                </a:solidFill>
                <a:latin typeface="Arial Rounded MT Bold"/>
                <a:cs typeface="Arial Rounded MT Bold"/>
              </a:rPr>
              <a:t> </a:t>
            </a:r>
            <a:r>
              <a:rPr lang="nl-NL" dirty="0">
                <a:solidFill>
                  <a:srgbClr val="FF0000"/>
                </a:solidFill>
                <a:latin typeface="Arial Rounded MT Bold"/>
                <a:cs typeface="Arial Rounded MT Bold"/>
              </a:rPr>
              <a:t>G</a:t>
            </a:r>
            <a:r>
              <a:rPr lang="nl-NL" baseline="-25000" dirty="0">
                <a:solidFill>
                  <a:srgbClr val="FF0000"/>
                </a:solidFill>
                <a:latin typeface="Arial Rounded MT Bold"/>
                <a:cs typeface="Arial Rounded MT Bold"/>
              </a:rPr>
              <a:t>F</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hence</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m</a:t>
            </a:r>
            <a:r>
              <a:rPr lang="nl-NL" baseline="-25000" dirty="0" err="1">
                <a:solidFill>
                  <a:srgbClr val="000000"/>
                </a:solidFill>
                <a:latin typeface="Arial Rounded MT Bold"/>
                <a:cs typeface="Arial Rounded MT Bold"/>
              </a:rPr>
              <a:t>W</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becomes</a:t>
            </a:r>
            <a:r>
              <a:rPr lang="nl-NL" dirty="0">
                <a:solidFill>
                  <a:srgbClr val="000000"/>
                </a:solidFill>
                <a:latin typeface="Arial Rounded MT Bold"/>
                <a:cs typeface="Arial Rounded MT Bold"/>
              </a:rPr>
              <a:t> a </a:t>
            </a:r>
            <a:r>
              <a:rPr lang="nl-NL" dirty="0" err="1">
                <a:solidFill>
                  <a:srgbClr val="000000"/>
                </a:solidFill>
                <a:latin typeface="Arial Rounded MT Bold"/>
                <a:cs typeface="Arial Rounded MT Bold"/>
              </a:rPr>
              <a:t>quantity</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derived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from</a:t>
            </a:r>
            <a:r>
              <a:rPr lang="nl-NL" dirty="0">
                <a:solidFill>
                  <a:srgbClr val="000000"/>
                </a:solidFill>
                <a:latin typeface="Arial Rounded MT Bold"/>
                <a:cs typeface="Arial Rounded MT Bold"/>
              </a:rPr>
              <a:t> the SM relations </a:t>
            </a:r>
            <a:r>
              <a:rPr lang="nl-NL" dirty="0" err="1">
                <a:solidFill>
                  <a:srgbClr val="000000"/>
                </a:solidFill>
                <a:latin typeface="Arial Rounded MT Bold"/>
                <a:cs typeface="Arial Rounded MT Bold"/>
              </a:rPr>
              <a:t>or</a:t>
            </a:r>
            <a:r>
              <a:rPr lang="nl-NL" dirty="0">
                <a:solidFill>
                  <a:srgbClr val="000000"/>
                </a:solidFill>
                <a:latin typeface="Arial Rounded MT Bold"/>
                <a:cs typeface="Arial Rounded MT Bold"/>
              </a:rPr>
              <a:t> the EW fit.</a:t>
            </a:r>
          </a:p>
          <a:p>
            <a:pPr marL="268288" indent="-268288">
              <a:buFont typeface="Wingdings" pitchFamily="-65" charset="2"/>
              <a:buChar char="§"/>
            </a:pPr>
            <a:endParaRPr lang="nl-NL" dirty="0">
              <a:solidFill>
                <a:srgbClr val="000000"/>
              </a:solidFill>
              <a:latin typeface="Arial Rounded MT Bold"/>
              <a:cs typeface="Arial Rounded MT Bold"/>
            </a:endParaRPr>
          </a:p>
          <a:p>
            <a:pPr marL="268288" indent="-268288">
              <a:buFont typeface="Wingdings" pitchFamily="-65" charset="2"/>
              <a:buChar char="§"/>
            </a:pPr>
            <a:r>
              <a:rPr lang="nl-NL" dirty="0">
                <a:solidFill>
                  <a:srgbClr val="000000"/>
                </a:solidFill>
                <a:latin typeface="Arial Rounded MT Bold"/>
                <a:cs typeface="Arial Rounded MT Bold"/>
              </a:rPr>
              <a:t>The </a:t>
            </a:r>
            <a:r>
              <a:rPr lang="nl-NL" dirty="0" err="1">
                <a:solidFill>
                  <a:srgbClr val="000000"/>
                </a:solidFill>
                <a:latin typeface="Arial Rounded MT Bold"/>
                <a:cs typeface="Arial Rounded MT Bold"/>
              </a:rPr>
              <a:t>Higgs</a:t>
            </a:r>
            <a:r>
              <a:rPr lang="nl-NL" dirty="0">
                <a:solidFill>
                  <a:srgbClr val="000000"/>
                </a:solidFill>
                <a:latin typeface="Arial Rounded MT Bold"/>
                <a:cs typeface="Arial Rounded MT Bold"/>
              </a:rPr>
              <a:t> boson </a:t>
            </a:r>
            <a:r>
              <a:rPr lang="nl-NL" dirty="0" err="1">
                <a:solidFill>
                  <a:srgbClr val="000000"/>
                </a:solidFill>
                <a:latin typeface="Arial Rounded MT Bold"/>
                <a:cs typeface="Arial Rounded MT Bold"/>
              </a:rPr>
              <a:t>mass</a:t>
            </a:r>
            <a:r>
              <a:rPr lang="nl-NL" dirty="0">
                <a:solidFill>
                  <a:srgbClr val="000000"/>
                </a:solidFill>
                <a:latin typeface="Arial Rounded MT Bold"/>
                <a:cs typeface="Arial Rounded MT Bold"/>
              </a:rPr>
              <a:t> (</a:t>
            </a:r>
            <a:r>
              <a:rPr lang="nl-NL" dirty="0" err="1">
                <a:solidFill>
                  <a:srgbClr val="FF0000"/>
                </a:solidFill>
                <a:latin typeface="Arial Rounded MT Bold"/>
                <a:cs typeface="Arial Rounded MT Bold"/>
              </a:rPr>
              <a:t>m</a:t>
            </a:r>
            <a:r>
              <a:rPr lang="nl-NL" baseline="-25000" dirty="0" err="1">
                <a:solidFill>
                  <a:srgbClr val="FF0000"/>
                </a:solidFill>
                <a:latin typeface="Arial Rounded MT Bold"/>
                <a:cs typeface="Arial Rounded MT Bold"/>
              </a:rPr>
              <a:t>H</a:t>
            </a:r>
            <a:r>
              <a:rPr lang="nl-NL" dirty="0" smtClean="0">
                <a:solidFill>
                  <a:srgbClr val="000000"/>
                </a:solidFill>
                <a:latin typeface="Arial Rounded MT Bold"/>
                <a:cs typeface="Arial Rounded MT Bold"/>
              </a:rPr>
              <a:t>).</a:t>
            </a:r>
          </a:p>
          <a:p>
            <a:pPr marL="268288" indent="-268288">
              <a:buFont typeface="Wingdings" pitchFamily="-65" charset="2"/>
              <a:buChar char="§"/>
            </a:pPr>
            <a:endParaRPr lang="nl-NL" dirty="0" smtClean="0">
              <a:solidFill>
                <a:srgbClr val="000000"/>
              </a:solidFill>
              <a:latin typeface="Arial Rounded MT Bold"/>
              <a:cs typeface="Arial Rounded MT Bold"/>
            </a:endParaRPr>
          </a:p>
          <a:p>
            <a:pPr marL="268288" lvl="1" indent="-268288"/>
            <a:r>
              <a:rPr lang="en-US" dirty="0" err="1" smtClean="0">
                <a:solidFill>
                  <a:srgbClr val="000000"/>
                </a:solidFill>
                <a:latin typeface="Arial Rounded MT Bold"/>
                <a:cs typeface="Arial Rounded MT Bold"/>
                <a:sym typeface="Wingdings"/>
              </a:rPr>
              <a:t></a:t>
            </a:r>
            <a:r>
              <a:rPr lang="en-US" dirty="0" smtClean="0">
                <a:solidFill>
                  <a:srgbClr val="000000"/>
                </a:solidFill>
                <a:latin typeface="Arial Rounded MT Bold"/>
                <a:cs typeface="Arial Rounded MT Bold"/>
                <a:sym typeface="Wingdings"/>
              </a:rPr>
              <a:t>  the free parameters are  </a:t>
            </a:r>
            <a:r>
              <a:rPr lang="nl-NL" sz="2000" b="1" dirty="0" smtClean="0">
                <a:solidFill>
                  <a:srgbClr val="FF0000"/>
                </a:solidFill>
                <a:latin typeface="Symbol" pitchFamily="-65" charset="2"/>
              </a:rPr>
              <a:t>a</a:t>
            </a:r>
            <a:r>
              <a:rPr lang="nl-NL" sz="2000" b="1" baseline="-25000" dirty="0" smtClean="0">
                <a:solidFill>
                  <a:srgbClr val="FF0000"/>
                </a:solidFill>
              </a:rPr>
              <a:t>s</a:t>
            </a:r>
            <a:r>
              <a:rPr lang="nl-NL" sz="2000" b="1" dirty="0" smtClean="0">
                <a:solidFill>
                  <a:srgbClr val="FF0000"/>
                </a:solidFill>
              </a:rPr>
              <a:t>(m</a:t>
            </a:r>
            <a:r>
              <a:rPr lang="nl-NL" sz="2000" b="1" baseline="-25000" dirty="0" smtClean="0">
                <a:solidFill>
                  <a:srgbClr val="FF0000"/>
                </a:solidFill>
              </a:rPr>
              <a:t>Z</a:t>
            </a:r>
            <a:r>
              <a:rPr lang="nl-NL" sz="2000" b="1" baseline="30000" dirty="0" smtClean="0">
                <a:solidFill>
                  <a:srgbClr val="FF0000"/>
                </a:solidFill>
              </a:rPr>
              <a:t>2</a:t>
            </a:r>
            <a:r>
              <a:rPr lang="nl-NL" sz="2000" b="1" dirty="0" smtClean="0">
                <a:solidFill>
                  <a:srgbClr val="FF0000"/>
                </a:solidFill>
              </a:rPr>
              <a:t>), </a:t>
            </a:r>
            <a:r>
              <a:rPr lang="nl-NL" sz="2000" b="1" dirty="0" smtClean="0">
                <a:solidFill>
                  <a:srgbClr val="FF0000"/>
                </a:solidFill>
                <a:latin typeface="Symbol" pitchFamily="-65" charset="2"/>
              </a:rPr>
              <a:t>a</a:t>
            </a:r>
            <a:r>
              <a:rPr lang="nl-NL" sz="2000" b="1" dirty="0" smtClean="0">
                <a:solidFill>
                  <a:srgbClr val="FF0000"/>
                </a:solidFill>
              </a:rPr>
              <a:t>(m</a:t>
            </a:r>
            <a:r>
              <a:rPr lang="nl-NL" sz="2000" b="1" baseline="-25000" dirty="0" smtClean="0">
                <a:solidFill>
                  <a:srgbClr val="FF0000"/>
                </a:solidFill>
              </a:rPr>
              <a:t>Z</a:t>
            </a:r>
            <a:r>
              <a:rPr lang="nl-NL" sz="2000" b="1" baseline="30000" dirty="0" smtClean="0">
                <a:solidFill>
                  <a:srgbClr val="FF0000"/>
                </a:solidFill>
              </a:rPr>
              <a:t>2</a:t>
            </a:r>
            <a:r>
              <a:rPr lang="nl-NL" sz="2000" b="1" dirty="0" smtClean="0">
                <a:solidFill>
                  <a:srgbClr val="FF0000"/>
                </a:solidFill>
              </a:rPr>
              <a:t>), </a:t>
            </a:r>
            <a:r>
              <a:rPr lang="nl-NL" sz="2000" b="1" dirty="0" err="1" smtClean="0">
                <a:solidFill>
                  <a:srgbClr val="FF0000"/>
                </a:solidFill>
              </a:rPr>
              <a:t>m</a:t>
            </a:r>
            <a:r>
              <a:rPr lang="nl-NL" sz="2000" b="1" baseline="-25000" dirty="0" err="1" smtClean="0">
                <a:solidFill>
                  <a:srgbClr val="FF0000"/>
                </a:solidFill>
              </a:rPr>
              <a:t>Z</a:t>
            </a:r>
            <a:r>
              <a:rPr lang="nl-NL" sz="2000" b="1" dirty="0" smtClean="0">
                <a:solidFill>
                  <a:srgbClr val="FF0000"/>
                </a:solidFill>
              </a:rPr>
              <a:t>, </a:t>
            </a:r>
            <a:r>
              <a:rPr lang="nl-NL" sz="2000" b="1" dirty="0" err="1" smtClean="0">
                <a:solidFill>
                  <a:srgbClr val="FF0000"/>
                </a:solidFill>
              </a:rPr>
              <a:t>m</a:t>
            </a:r>
            <a:r>
              <a:rPr lang="nl-NL" sz="2000" b="1" baseline="-25000" dirty="0" err="1" smtClean="0">
                <a:solidFill>
                  <a:srgbClr val="FF0000"/>
                </a:solidFill>
              </a:rPr>
              <a:t>t</a:t>
            </a:r>
            <a:r>
              <a:rPr lang="nl-NL" sz="2000" b="1" dirty="0" smtClean="0">
                <a:solidFill>
                  <a:srgbClr val="FF0000"/>
                </a:solidFill>
              </a:rPr>
              <a:t>, </a:t>
            </a:r>
            <a:r>
              <a:rPr lang="nl-NL" sz="2000" b="1" dirty="0" err="1" smtClean="0">
                <a:solidFill>
                  <a:srgbClr val="FF0000"/>
                </a:solidFill>
              </a:rPr>
              <a:t>m</a:t>
            </a:r>
            <a:r>
              <a:rPr lang="nl-NL" sz="2000" b="1" baseline="-25000" dirty="0" err="1" smtClean="0">
                <a:solidFill>
                  <a:srgbClr val="FF0000"/>
                </a:solidFill>
              </a:rPr>
              <a:t>H</a:t>
            </a:r>
            <a:r>
              <a:rPr lang="nl-NL" sz="2000" b="1" dirty="0" smtClean="0">
                <a:solidFill>
                  <a:srgbClr val="FF0000"/>
                </a:solidFill>
              </a:rPr>
              <a:t>, G</a:t>
            </a:r>
            <a:r>
              <a:rPr lang="nl-NL" sz="2000" b="1" baseline="-25000" dirty="0" smtClean="0">
                <a:solidFill>
                  <a:srgbClr val="FF0000"/>
                </a:solidFill>
              </a:rPr>
              <a:t>F</a:t>
            </a:r>
          </a:p>
          <a:p>
            <a:pPr marL="268288" indent="-268288"/>
            <a:endParaRPr lang="nl-NL" dirty="0">
              <a:solidFill>
                <a:srgbClr val="000000"/>
              </a:solidFill>
              <a:latin typeface="Arial Rounded MT Bold"/>
              <a:cs typeface="Arial Rounded MT Bold"/>
            </a:endParaRPr>
          </a:p>
        </p:txBody>
      </p:sp>
    </p:spTree>
    <p:extLst>
      <p:ext uri="{BB962C8B-B14F-4D97-AF65-F5344CB8AC3E}">
        <p14:creationId xmlns:p14="http://schemas.microsoft.com/office/powerpoint/2010/main" val="3766215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15</a:t>
            </a:fld>
            <a:endParaRPr lang="en-US"/>
          </a:p>
        </p:txBody>
      </p:sp>
      <p:sp>
        <p:nvSpPr>
          <p:cNvPr id="12" name="TextBox 11"/>
          <p:cNvSpPr txBox="1"/>
          <p:nvPr/>
        </p:nvSpPr>
        <p:spPr>
          <a:xfrm>
            <a:off x="2123038" y="457200"/>
            <a:ext cx="4673074" cy="461665"/>
          </a:xfrm>
          <a:prstGeom prst="rect">
            <a:avLst/>
          </a:prstGeom>
          <a:noFill/>
        </p:spPr>
        <p:txBody>
          <a:bodyPr wrap="none" rtlCol="0">
            <a:spAutoFit/>
          </a:bodyPr>
          <a:lstStyle/>
          <a:p>
            <a:pPr algn="ctr"/>
            <a:r>
              <a:rPr lang="en-US" sz="2400" dirty="0" smtClean="0">
                <a:latin typeface="Arial Rounded MT Bold"/>
                <a:cs typeface="Arial Rounded MT Bold"/>
              </a:rPr>
              <a:t>The </a:t>
            </a:r>
            <a:r>
              <a:rPr lang="en-US" sz="2400" dirty="0" err="1" smtClean="0">
                <a:latin typeface="Arial Rounded MT Bold"/>
                <a:cs typeface="Arial Rounded MT Bold"/>
              </a:rPr>
              <a:t>ElectroWeak</a:t>
            </a:r>
            <a:r>
              <a:rPr lang="en-US" sz="2400" dirty="0" smtClean="0">
                <a:latin typeface="Arial Rounded MT Bold"/>
                <a:cs typeface="Arial Rounded MT Bold"/>
              </a:rPr>
              <a:t> fit: the result</a:t>
            </a:r>
          </a:p>
        </p:txBody>
      </p:sp>
      <p:sp>
        <p:nvSpPr>
          <p:cNvPr id="13" name="Text Box 4"/>
          <p:cNvSpPr txBox="1">
            <a:spLocks noChangeArrowheads="1"/>
          </p:cNvSpPr>
          <p:nvPr/>
        </p:nvSpPr>
        <p:spPr bwMode="auto">
          <a:xfrm>
            <a:off x="604837" y="665163"/>
            <a:ext cx="8843963" cy="5786200"/>
          </a:xfrm>
          <a:prstGeom prst="rect">
            <a:avLst/>
          </a:prstGeom>
          <a:noFill/>
          <a:ln w="9525">
            <a:noFill/>
            <a:miter lim="800000"/>
            <a:headEnd/>
            <a:tailEnd/>
          </a:ln>
          <a:effectLst/>
        </p:spPr>
        <p:txBody>
          <a:bodyPr>
            <a:prstTxWarp prst="textNoShape">
              <a:avLst/>
            </a:prstTxWarp>
            <a:spAutoFit/>
          </a:bodyPr>
          <a:lstStyle/>
          <a:p>
            <a:pPr marL="268288" indent="-268288">
              <a:buFont typeface="Wingdings" pitchFamily="-65" charset="2"/>
              <a:buChar char="§"/>
            </a:pPr>
            <a:endParaRPr lang="nl-NL" sz="2000" b="1" dirty="0">
              <a:solidFill>
                <a:srgbClr val="003399"/>
              </a:solidFill>
            </a:endParaRPr>
          </a:p>
          <a:p>
            <a:pPr marL="268288" indent="-268288">
              <a:buFont typeface="Wingdings" pitchFamily="-65" charset="2"/>
              <a:buChar char="§"/>
            </a:pPr>
            <a:endParaRPr lang="nl-NL" sz="2000" b="1" dirty="0">
              <a:solidFill>
                <a:srgbClr val="003399"/>
              </a:solidFill>
            </a:endParaRPr>
          </a:p>
          <a:p>
            <a:pPr marL="268288" indent="-268288">
              <a:buFont typeface="Wingdings" pitchFamily="-65" charset="2"/>
              <a:buChar char="§"/>
            </a:pPr>
            <a:endParaRPr lang="nl-NL" sz="2000" b="1" dirty="0">
              <a:solidFill>
                <a:srgbClr val="003399"/>
              </a:solidFill>
            </a:endParaRPr>
          </a:p>
          <a:p>
            <a:pPr marL="268288" indent="-268288">
              <a:buFont typeface="Wingdings" pitchFamily="-65" charset="2"/>
              <a:buChar char="§"/>
            </a:pPr>
            <a:r>
              <a:rPr lang="nl-NL" dirty="0" err="1">
                <a:solidFill>
                  <a:srgbClr val="000000"/>
                </a:solidFill>
                <a:latin typeface="Arial Rounded MT Bold"/>
                <a:cs typeface="Arial Rounded MT Bold"/>
              </a:rPr>
              <a:t>Given</a:t>
            </a:r>
            <a:r>
              <a:rPr lang="nl-NL" dirty="0">
                <a:solidFill>
                  <a:srgbClr val="000000"/>
                </a:solidFill>
                <a:latin typeface="Arial Rounded MT Bold"/>
                <a:cs typeface="Arial Rounded MT Bold"/>
              </a:rPr>
              <a:t> these parameters we </a:t>
            </a:r>
            <a:r>
              <a:rPr lang="nl-NL" dirty="0" err="1">
                <a:solidFill>
                  <a:srgbClr val="000000"/>
                </a:solidFill>
                <a:latin typeface="Arial Rounded MT Bold"/>
                <a:cs typeface="Arial Rounded MT Bold"/>
              </a:rPr>
              <a:t>can</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obtain</a:t>
            </a:r>
            <a:r>
              <a:rPr lang="nl-NL" dirty="0">
                <a:solidFill>
                  <a:srgbClr val="000000"/>
                </a:solidFill>
                <a:latin typeface="Arial Rounded MT Bold"/>
                <a:cs typeface="Arial Rounded MT Bold"/>
              </a:rPr>
              <a:t> indirect </a:t>
            </a:r>
            <a:r>
              <a:rPr lang="nl-NL" dirty="0" err="1">
                <a:solidFill>
                  <a:srgbClr val="000000"/>
                </a:solidFill>
                <a:latin typeface="Arial Rounded MT Bold"/>
                <a:cs typeface="Arial Rounded MT Bold"/>
              </a:rPr>
              <a:t>measurements</a:t>
            </a:r>
            <a:r>
              <a:rPr lang="nl-NL" dirty="0">
                <a:solidFill>
                  <a:srgbClr val="000000"/>
                </a:solidFill>
                <a:latin typeface="Arial Rounded MT Bold"/>
                <a:cs typeface="Arial Rounded MT Bold"/>
              </a:rPr>
              <a:t> of the </a:t>
            </a:r>
            <a:r>
              <a:rPr lang="nl-NL" dirty="0" err="1">
                <a:solidFill>
                  <a:srgbClr val="000000"/>
                </a:solidFill>
                <a:latin typeface="Arial Rounded MT Bold"/>
                <a:cs typeface="Arial Rounded MT Bold"/>
              </a:rPr>
              <a:t>observables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measured</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directly</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by</a:t>
            </a:r>
            <a:endParaRPr lang="nl-NL" dirty="0">
              <a:solidFill>
                <a:srgbClr val="000000"/>
              </a:solidFill>
              <a:latin typeface="Arial Rounded MT Bold"/>
              <a:cs typeface="Arial Rounded MT Bold"/>
            </a:endParaRPr>
          </a:p>
          <a:p>
            <a:pPr marL="268288" indent="-268288">
              <a:buFont typeface="Wingdings" pitchFamily="-65" charset="2"/>
              <a:buNone/>
            </a:pPr>
            <a:r>
              <a:rPr lang="nl-NL" dirty="0">
                <a:solidFill>
                  <a:srgbClr val="000000"/>
                </a:solidFill>
                <a:latin typeface="Arial Rounded MT Bold"/>
                <a:cs typeface="Arial Rounded MT Bold"/>
              </a:rPr>
              <a:t>    LEP, SLC, </a:t>
            </a:r>
            <a:r>
              <a:rPr lang="nl-NL" dirty="0" err="1">
                <a:solidFill>
                  <a:srgbClr val="000000"/>
                </a:solidFill>
                <a:latin typeface="Arial Rounded MT Bold"/>
                <a:cs typeface="Arial Rounded MT Bold"/>
              </a:rPr>
              <a:t>Tevatron</a:t>
            </a:r>
            <a:r>
              <a:rPr lang="nl-NL" dirty="0">
                <a:solidFill>
                  <a:srgbClr val="000000"/>
                </a:solidFill>
                <a:latin typeface="Arial Rounded MT Bold"/>
                <a:cs typeface="Arial Rounded MT Bold"/>
              </a:rPr>
              <a:t>.</a:t>
            </a:r>
            <a:endParaRPr lang="nl-NL" dirty="0" smtClean="0">
              <a:solidFill>
                <a:srgbClr val="000000"/>
              </a:solidFill>
              <a:latin typeface="Arial Rounded MT Bold"/>
              <a:cs typeface="Arial Rounded MT Bold"/>
            </a:endParaRPr>
          </a:p>
          <a:p>
            <a:pPr marL="268288" indent="-268288">
              <a:buFont typeface="Wingdings" pitchFamily="-65" charset="2"/>
              <a:buChar char="§"/>
            </a:pPr>
            <a:endParaRPr lang="nl-NL" dirty="0" smtClean="0">
              <a:solidFill>
                <a:srgbClr val="000000"/>
              </a:solidFill>
              <a:latin typeface="Arial Rounded MT Bold"/>
              <a:cs typeface="Arial Rounded MT Bold"/>
            </a:endParaRPr>
          </a:p>
          <a:p>
            <a:pPr marL="268288" indent="-268288">
              <a:buFont typeface="Wingdings" pitchFamily="-65" charset="2"/>
              <a:buChar char="§"/>
            </a:pPr>
            <a:r>
              <a:rPr lang="nl-NL" dirty="0" smtClean="0">
                <a:solidFill>
                  <a:srgbClr val="000000"/>
                </a:solidFill>
                <a:latin typeface="Arial Rounded MT Bold"/>
                <a:cs typeface="Arial Rounded MT Bold"/>
              </a:rPr>
              <a:t>These </a:t>
            </a:r>
            <a:r>
              <a:rPr lang="nl-NL" dirty="0" err="1">
                <a:solidFill>
                  <a:srgbClr val="000000"/>
                </a:solidFill>
                <a:latin typeface="Arial Rounded MT Bold"/>
                <a:cs typeface="Arial Rounded MT Bold"/>
              </a:rPr>
              <a:t>predictions</a:t>
            </a:r>
            <a:r>
              <a:rPr lang="nl-NL" dirty="0">
                <a:solidFill>
                  <a:srgbClr val="000000"/>
                </a:solidFill>
                <a:latin typeface="Arial Rounded MT Bold"/>
                <a:cs typeface="Arial Rounded MT Bold"/>
              </a:rPr>
              <a:t> go </a:t>
            </a:r>
            <a:r>
              <a:rPr lang="nl-NL" dirty="0" err="1">
                <a:solidFill>
                  <a:srgbClr val="000000"/>
                </a:solidFill>
                <a:latin typeface="Arial Rounded MT Bold"/>
                <a:cs typeface="Arial Rounded MT Bold"/>
              </a:rPr>
              <a:t>through</a:t>
            </a:r>
            <a:r>
              <a:rPr lang="nl-NL" dirty="0">
                <a:solidFill>
                  <a:srgbClr val="000000"/>
                </a:solidFill>
                <a:latin typeface="Arial Rounded MT Bold"/>
                <a:cs typeface="Arial Rounded MT Bold"/>
              </a:rPr>
              <a:t> </a:t>
            </a:r>
          </a:p>
          <a:p>
            <a:pPr marL="268288" indent="-268288">
              <a:buFont typeface="Wingdings" pitchFamily="-65" charset="2"/>
              <a:buNone/>
            </a:pP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radiative</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corrections</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calculated</a:t>
            </a:r>
            <a:r>
              <a:rPr lang="nl-NL" dirty="0" smtClean="0">
                <a:solidFill>
                  <a:srgbClr val="000000"/>
                </a:solidFill>
                <a:latin typeface="Arial Rounded MT Bold"/>
                <a:cs typeface="Arial Rounded MT Bold"/>
              </a:rPr>
              <a:t>  </a:t>
            </a:r>
            <a:endParaRPr lang="nl-NL" dirty="0">
              <a:solidFill>
                <a:srgbClr val="000000"/>
              </a:solidFill>
              <a:latin typeface="Arial Rounded MT Bold"/>
              <a:cs typeface="Arial Rounded MT Bold"/>
            </a:endParaRPr>
          </a:p>
          <a:p>
            <a:pPr marL="268288" indent="-268288">
              <a:buFont typeface="Wingdings" pitchFamily="-65" charset="2"/>
              <a:buNone/>
            </a:pPr>
            <a:r>
              <a:rPr lang="nl-NL" dirty="0">
                <a:solidFill>
                  <a:srgbClr val="000000"/>
                </a:solidFill>
                <a:latin typeface="Arial Rounded MT Bold"/>
                <a:cs typeface="Arial Rounded MT Bold"/>
              </a:rPr>
              <a:t>    to </a:t>
            </a:r>
            <a:r>
              <a:rPr lang="nl-NL" dirty="0" err="1">
                <a:solidFill>
                  <a:srgbClr val="000000"/>
                </a:solidFill>
                <a:latin typeface="Arial Rounded MT Bold"/>
                <a:cs typeface="Arial Rounded MT Bold"/>
              </a:rPr>
              <a:t>some</a:t>
            </a:r>
            <a:r>
              <a:rPr lang="nl-NL" dirty="0">
                <a:solidFill>
                  <a:srgbClr val="000000"/>
                </a:solidFill>
                <a:latin typeface="Arial Rounded MT Bold"/>
                <a:cs typeface="Arial Rounded MT Bold"/>
              </a:rPr>
              <a:t> </a:t>
            </a:r>
            <a:r>
              <a:rPr lang="nl-NL" dirty="0" err="1">
                <a:solidFill>
                  <a:srgbClr val="000000"/>
                </a:solidFill>
                <a:latin typeface="Arial Rounded MT Bold"/>
                <a:cs typeface="Arial Rounded MT Bold"/>
              </a:rPr>
              <a:t>precision</a:t>
            </a:r>
            <a:r>
              <a:rPr lang="nl-NL" dirty="0">
                <a:solidFill>
                  <a:srgbClr val="000000"/>
                </a:solidFill>
                <a:latin typeface="Arial Rounded MT Bold"/>
                <a:cs typeface="Arial Rounded MT Bold"/>
              </a:rPr>
              <a:t> </a:t>
            </a:r>
          </a:p>
          <a:p>
            <a:pPr marL="268288" indent="-268288">
              <a:buFont typeface="Wingdings" pitchFamily="-65" charset="2"/>
              <a:buNone/>
            </a:pPr>
            <a:r>
              <a:rPr lang="nl-NL" sz="2000" b="1" dirty="0">
                <a:solidFill>
                  <a:srgbClr val="003399"/>
                </a:solidFill>
              </a:rPr>
              <a:t>        </a:t>
            </a:r>
            <a:r>
              <a:rPr lang="nl-NL" sz="2000" b="1" dirty="0" smtClean="0">
                <a:solidFill>
                  <a:srgbClr val="003399"/>
                </a:solidFill>
              </a:rPr>
              <a:t> </a:t>
            </a:r>
            <a:r>
              <a:rPr lang="en-US" sz="2000" b="1" dirty="0" err="1" smtClean="0">
                <a:solidFill>
                  <a:srgbClr val="003399"/>
                </a:solidFill>
                <a:sym typeface="Wingdings"/>
              </a:rPr>
              <a:t></a:t>
            </a:r>
            <a:r>
              <a:rPr lang="nl-NL" sz="2000" b="1" dirty="0" smtClean="0">
                <a:solidFill>
                  <a:srgbClr val="003399"/>
                </a:solidFill>
                <a:sym typeface="Monotype Sorts" pitchFamily="-65" charset="2"/>
              </a:rPr>
              <a:t> </a:t>
            </a:r>
            <a:r>
              <a:rPr lang="nl-NL" sz="2000" b="1" dirty="0" err="1">
                <a:solidFill>
                  <a:srgbClr val="FF0000"/>
                </a:solidFill>
                <a:sym typeface="Monotype Sorts" pitchFamily="-65" charset="2"/>
              </a:rPr>
              <a:t>blueband</a:t>
            </a:r>
            <a:r>
              <a:rPr lang="nl-NL" sz="2000" b="1" dirty="0">
                <a:solidFill>
                  <a:srgbClr val="FF0000"/>
                </a:solidFill>
                <a:sym typeface="Monotype Sorts" pitchFamily="-65" charset="2"/>
              </a:rPr>
              <a:t> in the plot</a:t>
            </a:r>
          </a:p>
          <a:p>
            <a:pPr marL="268288" indent="-268288">
              <a:buFont typeface="Wingdings" pitchFamily="-65" charset="2"/>
              <a:buNone/>
            </a:pPr>
            <a:r>
              <a:rPr lang="nl-NL" b="1" i="1" dirty="0">
                <a:solidFill>
                  <a:srgbClr val="CC6600"/>
                </a:solidFill>
                <a:sym typeface="Monotype Sorts" pitchFamily="-65" charset="2"/>
              </a:rPr>
              <a:t>    (eg. 2-loop </a:t>
            </a:r>
            <a:r>
              <a:rPr lang="nl-NL" b="1" i="1" dirty="0" err="1">
                <a:solidFill>
                  <a:srgbClr val="CC6600"/>
                </a:solidFill>
                <a:sym typeface="Monotype Sorts" pitchFamily="-65" charset="2"/>
              </a:rPr>
              <a:t>fermionic</a:t>
            </a:r>
            <a:r>
              <a:rPr lang="nl-NL" b="1" i="1" dirty="0">
                <a:solidFill>
                  <a:srgbClr val="CC6600"/>
                </a:solidFill>
                <a:sym typeface="Monotype Sorts" pitchFamily="-65" charset="2"/>
              </a:rPr>
              <a:t> and </a:t>
            </a:r>
            <a:r>
              <a:rPr lang="nl-NL" b="1" i="1" dirty="0" err="1">
                <a:solidFill>
                  <a:srgbClr val="CC6600"/>
                </a:solidFill>
                <a:sym typeface="Monotype Sorts" pitchFamily="-65" charset="2"/>
              </a:rPr>
              <a:t>bosonic</a:t>
            </a:r>
            <a:r>
              <a:rPr lang="nl-NL" b="1" i="1" dirty="0">
                <a:solidFill>
                  <a:srgbClr val="CC6600"/>
                </a:solidFill>
                <a:sym typeface="Monotype Sorts" pitchFamily="-65" charset="2"/>
              </a:rPr>
              <a:t> </a:t>
            </a:r>
          </a:p>
          <a:p>
            <a:pPr marL="268288" indent="-268288">
              <a:buFont typeface="Wingdings" pitchFamily="-65" charset="2"/>
              <a:buNone/>
            </a:pPr>
            <a:r>
              <a:rPr lang="nl-NL" b="1" i="1" dirty="0">
                <a:solidFill>
                  <a:srgbClr val="CC6600"/>
                </a:solidFill>
                <a:sym typeface="Monotype Sorts" pitchFamily="-65" charset="2"/>
              </a:rPr>
              <a:t>    </a:t>
            </a:r>
            <a:r>
              <a:rPr lang="nl-NL" b="1" i="1" dirty="0" err="1">
                <a:solidFill>
                  <a:srgbClr val="CC6600"/>
                </a:solidFill>
                <a:sym typeface="Monotype Sorts" pitchFamily="-65" charset="2"/>
              </a:rPr>
              <a:t>corrections</a:t>
            </a:r>
            <a:r>
              <a:rPr lang="nl-NL" b="1" i="1" dirty="0">
                <a:solidFill>
                  <a:srgbClr val="CC6600"/>
                </a:solidFill>
                <a:sym typeface="Monotype Sorts" pitchFamily="-65" charset="2"/>
              </a:rPr>
              <a:t> </a:t>
            </a:r>
            <a:r>
              <a:rPr lang="nl-NL" b="1" i="1" dirty="0" err="1">
                <a:solidFill>
                  <a:srgbClr val="CC6600"/>
                </a:solidFill>
                <a:sym typeface="Monotype Sorts" pitchFamily="-65" charset="2"/>
              </a:rPr>
              <a:t>for</a:t>
            </a:r>
            <a:r>
              <a:rPr lang="nl-NL" b="1" i="1" dirty="0">
                <a:solidFill>
                  <a:srgbClr val="CC6600"/>
                </a:solidFill>
                <a:sym typeface="Monotype Sorts" pitchFamily="-65" charset="2"/>
              </a:rPr>
              <a:t> the </a:t>
            </a:r>
            <a:r>
              <a:rPr lang="nl-NL" b="1" i="1" dirty="0" err="1">
                <a:solidFill>
                  <a:srgbClr val="CC6600"/>
                </a:solidFill>
                <a:sym typeface="Monotype Sorts" pitchFamily="-65" charset="2"/>
              </a:rPr>
              <a:t>calculation</a:t>
            </a:r>
            <a:r>
              <a:rPr lang="nl-NL" b="1" i="1" dirty="0">
                <a:solidFill>
                  <a:srgbClr val="CC6600"/>
                </a:solidFill>
                <a:sym typeface="Monotype Sorts" pitchFamily="-65" charset="2"/>
              </a:rPr>
              <a:t> of </a:t>
            </a:r>
            <a:r>
              <a:rPr lang="nl-NL" b="1" i="1" dirty="0" err="1">
                <a:solidFill>
                  <a:srgbClr val="CC6600"/>
                </a:solidFill>
                <a:sym typeface="Monotype Sorts" pitchFamily="-65" charset="2"/>
              </a:rPr>
              <a:t>m</a:t>
            </a:r>
            <a:r>
              <a:rPr lang="nl-NL" b="1" i="1" baseline="-25000" dirty="0" err="1">
                <a:solidFill>
                  <a:srgbClr val="CC6600"/>
                </a:solidFill>
                <a:sym typeface="Monotype Sorts" pitchFamily="-65" charset="2"/>
              </a:rPr>
              <a:t>W</a:t>
            </a:r>
            <a:r>
              <a:rPr lang="nl-NL" b="1" i="1" dirty="0">
                <a:solidFill>
                  <a:srgbClr val="CC6600"/>
                </a:solidFill>
                <a:sym typeface="Monotype Sorts" pitchFamily="-65" charset="2"/>
              </a:rPr>
              <a:t>)</a:t>
            </a:r>
            <a:endParaRPr lang="nl-NL" b="1" i="1" dirty="0" smtClean="0">
              <a:solidFill>
                <a:srgbClr val="CC6600"/>
              </a:solidFill>
              <a:sym typeface="Monotype Sorts" pitchFamily="-65" charset="2"/>
            </a:endParaRPr>
          </a:p>
          <a:p>
            <a:pPr marL="268288" indent="-268288">
              <a:buFont typeface="Wingdings" pitchFamily="-65" charset="2"/>
              <a:buChar char="§"/>
            </a:pPr>
            <a:endParaRPr lang="nl-NL" dirty="0" smtClean="0">
              <a:solidFill>
                <a:srgbClr val="000000"/>
              </a:solidFill>
              <a:latin typeface="Arial Rounded MT Bold"/>
              <a:cs typeface="Arial Rounded MT Bold"/>
              <a:sym typeface="Monotype Sorts" pitchFamily="-65" charset="2"/>
            </a:endParaRPr>
          </a:p>
          <a:p>
            <a:pPr marL="268288" indent="-268288">
              <a:buFont typeface="Wingdings" pitchFamily="-65" charset="2"/>
              <a:buChar char="§"/>
            </a:pPr>
            <a:r>
              <a:rPr lang="nl-NL" dirty="0" err="1" smtClean="0">
                <a:solidFill>
                  <a:srgbClr val="000000"/>
                </a:solidFill>
                <a:latin typeface="Arial Rounded MT Bold"/>
                <a:cs typeface="Arial Rounded MT Bold"/>
                <a:sym typeface="Monotype Sorts" pitchFamily="-65" charset="2"/>
              </a:rPr>
              <a:t>On</a:t>
            </a:r>
            <a:r>
              <a:rPr lang="nl-NL" dirty="0" smtClean="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each</a:t>
            </a:r>
            <a:r>
              <a:rPr lang="nl-NL" dirty="0">
                <a:solidFill>
                  <a:srgbClr val="000000"/>
                </a:solidFill>
                <a:latin typeface="Arial Rounded MT Bold"/>
                <a:cs typeface="Arial Rounded MT Bold"/>
                <a:sym typeface="Monotype Sorts" pitchFamily="-65" charset="2"/>
              </a:rPr>
              <a:t> of the input parameters </a:t>
            </a:r>
          </a:p>
          <a:p>
            <a:pPr marL="268288" indent="-268288">
              <a:buFont typeface="Wingdings" pitchFamily="-65" charset="2"/>
              <a:buNone/>
            </a:pP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there</a:t>
            </a:r>
            <a:r>
              <a:rPr lang="nl-NL" dirty="0">
                <a:solidFill>
                  <a:srgbClr val="000000"/>
                </a:solidFill>
                <a:latin typeface="Arial Rounded MT Bold"/>
                <a:cs typeface="Arial Rounded MT Bold"/>
                <a:sym typeface="Monotype Sorts" pitchFamily="-65" charset="2"/>
              </a:rPr>
              <a:t> is </a:t>
            </a:r>
            <a:r>
              <a:rPr lang="nl-NL" dirty="0" err="1">
                <a:solidFill>
                  <a:srgbClr val="000000"/>
                </a:solidFill>
                <a:latin typeface="Arial Rounded MT Bold"/>
                <a:cs typeface="Arial Rounded MT Bold"/>
                <a:sym typeface="Monotype Sorts" pitchFamily="-65" charset="2"/>
              </a:rPr>
              <a:t>some</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uncertainty</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hence</a:t>
            </a:r>
            <a:r>
              <a:rPr lang="nl-NL" dirty="0">
                <a:solidFill>
                  <a:srgbClr val="000000"/>
                </a:solidFill>
                <a:latin typeface="Arial Rounded MT Bold"/>
                <a:cs typeface="Arial Rounded MT Bold"/>
                <a:sym typeface="Monotype Sorts" pitchFamily="-65" charset="2"/>
              </a:rPr>
              <a:t> we </a:t>
            </a:r>
          </a:p>
          <a:p>
            <a:pPr marL="268288" indent="-268288">
              <a:buFont typeface="Wingdings" pitchFamily="-65" charset="2"/>
              <a:buNone/>
            </a:pP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derive</a:t>
            </a:r>
            <a:r>
              <a:rPr lang="nl-NL" dirty="0">
                <a:solidFill>
                  <a:srgbClr val="000000"/>
                </a:solidFill>
                <a:latin typeface="Arial Rounded MT Bold"/>
                <a:cs typeface="Arial Rounded MT Bold"/>
                <a:sym typeface="Monotype Sorts" pitchFamily="-65" charset="2"/>
              </a:rPr>
              <a:t> a </a:t>
            </a:r>
            <a:r>
              <a:rPr lang="nl-NL" dirty="0" err="1">
                <a:solidFill>
                  <a:srgbClr val="000000"/>
                </a:solidFill>
                <a:latin typeface="Arial Rounded MT Bold"/>
                <a:cs typeface="Arial Rounded MT Bold"/>
                <a:sym typeface="Monotype Sorts" pitchFamily="-65" charset="2"/>
              </a:rPr>
              <a:t>confidence</a:t>
            </a:r>
            <a:r>
              <a:rPr lang="nl-NL" dirty="0">
                <a:solidFill>
                  <a:srgbClr val="000000"/>
                </a:solidFill>
                <a:latin typeface="Arial Rounded MT Bold"/>
                <a:cs typeface="Arial Rounded MT Bold"/>
                <a:sym typeface="Monotype Sorts" pitchFamily="-65" charset="2"/>
              </a:rPr>
              <a:t> interval </a:t>
            </a:r>
            <a:r>
              <a:rPr lang="nl-NL" dirty="0" err="1">
                <a:solidFill>
                  <a:srgbClr val="000000"/>
                </a:solidFill>
                <a:latin typeface="Arial Rounded MT Bold"/>
                <a:cs typeface="Arial Rounded MT Bold"/>
                <a:sym typeface="Monotype Sorts" pitchFamily="-65" charset="2"/>
              </a:rPr>
              <a:t>where</a:t>
            </a:r>
            <a:r>
              <a:rPr lang="nl-NL" dirty="0">
                <a:solidFill>
                  <a:srgbClr val="000000"/>
                </a:solidFill>
                <a:latin typeface="Arial Rounded MT Bold"/>
                <a:cs typeface="Arial Rounded MT Bold"/>
                <a:sym typeface="Monotype Sorts" pitchFamily="-65" charset="2"/>
              </a:rPr>
              <a:t> </a:t>
            </a:r>
          </a:p>
          <a:p>
            <a:pPr marL="268288" indent="-268288">
              <a:buFont typeface="Wingdings" pitchFamily="-65" charset="2"/>
              <a:buNone/>
            </a:pPr>
            <a:r>
              <a:rPr lang="nl-NL" dirty="0">
                <a:solidFill>
                  <a:srgbClr val="000000"/>
                </a:solidFill>
                <a:latin typeface="Arial Rounded MT Bold"/>
                <a:cs typeface="Arial Rounded MT Bold"/>
                <a:sym typeface="Monotype Sorts" pitchFamily="-65" charset="2"/>
              </a:rPr>
              <a:t>   the </a:t>
            </a:r>
            <a:r>
              <a:rPr lang="nl-NL" dirty="0" err="1">
                <a:solidFill>
                  <a:srgbClr val="000000"/>
                </a:solidFill>
                <a:latin typeface="Arial Rounded MT Bold"/>
                <a:cs typeface="Arial Rounded MT Bold"/>
                <a:sym typeface="Monotype Sorts" pitchFamily="-65" charset="2"/>
              </a:rPr>
              <a:t>observed</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quantity</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should</a:t>
            </a:r>
            <a:r>
              <a:rPr lang="nl-NL" dirty="0">
                <a:solidFill>
                  <a:srgbClr val="000000"/>
                </a:solidFill>
                <a:latin typeface="Arial Rounded MT Bold"/>
                <a:cs typeface="Arial Rounded MT Bold"/>
                <a:sym typeface="Monotype Sorts" pitchFamily="-65" charset="2"/>
              </a:rPr>
              <a:t> have </a:t>
            </a:r>
          </a:p>
          <a:p>
            <a:pPr marL="268288" indent="-268288">
              <a:buFont typeface="Wingdings" pitchFamily="-65" charset="2"/>
              <a:buNone/>
            </a:pP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its</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value</a:t>
            </a:r>
            <a:r>
              <a:rPr lang="nl-NL" dirty="0">
                <a:solidFill>
                  <a:srgbClr val="000000"/>
                </a:solidFill>
                <a:latin typeface="Arial Rounded MT Bold"/>
                <a:cs typeface="Arial Rounded MT Bold"/>
                <a:sym typeface="Monotype Sorts" pitchFamily="-65" charset="2"/>
              </a:rPr>
              <a:t> </a:t>
            </a:r>
            <a:r>
              <a:rPr lang="nl-NL" dirty="0" err="1">
                <a:solidFill>
                  <a:srgbClr val="000000"/>
                </a:solidFill>
                <a:latin typeface="Arial Rounded MT Bold"/>
                <a:cs typeface="Arial Rounded MT Bold"/>
                <a:sym typeface="Monotype Sorts" pitchFamily="-65" charset="2"/>
              </a:rPr>
              <a:t>give</a:t>
            </a:r>
            <a:r>
              <a:rPr lang="nl-NL" dirty="0">
                <a:solidFill>
                  <a:srgbClr val="000000"/>
                </a:solidFill>
                <a:latin typeface="Arial Rounded MT Bold"/>
                <a:cs typeface="Arial Rounded MT Bold"/>
                <a:sym typeface="Monotype Sorts" pitchFamily="-65" charset="2"/>
              </a:rPr>
              <a:t> the SM relations </a:t>
            </a:r>
          </a:p>
          <a:p>
            <a:pPr marL="268288" indent="-268288">
              <a:buFont typeface="Wingdings" pitchFamily="-65" charset="2"/>
              <a:buNone/>
            </a:pPr>
            <a:r>
              <a:rPr lang="nl-NL" sz="2000" b="1" dirty="0">
                <a:solidFill>
                  <a:srgbClr val="003399"/>
                </a:solidFill>
                <a:sym typeface="Monotype Sorts" pitchFamily="-65" charset="2"/>
              </a:rPr>
              <a:t>        </a:t>
            </a:r>
            <a:r>
              <a:rPr lang="nl-NL" sz="2000" b="1" dirty="0" smtClean="0">
                <a:solidFill>
                  <a:srgbClr val="003399"/>
                </a:solidFill>
                <a:sym typeface="Monotype Sorts" pitchFamily="-65" charset="2"/>
              </a:rPr>
              <a:t> </a:t>
            </a:r>
            <a:r>
              <a:rPr lang="en-US" sz="2000" b="1" dirty="0" err="1" smtClean="0">
                <a:solidFill>
                  <a:srgbClr val="003399"/>
                </a:solidFill>
                <a:sym typeface="Wingdings"/>
              </a:rPr>
              <a:t></a:t>
            </a:r>
            <a:r>
              <a:rPr lang="nl-NL" sz="2000" b="1" dirty="0" smtClean="0">
                <a:solidFill>
                  <a:srgbClr val="003399"/>
                </a:solidFill>
                <a:sym typeface="Monotype Sorts" pitchFamily="-65" charset="2"/>
              </a:rPr>
              <a:t> </a:t>
            </a:r>
            <a:r>
              <a:rPr lang="nl-NL" sz="2000" b="1" dirty="0" err="1">
                <a:solidFill>
                  <a:srgbClr val="FF0000"/>
                </a:solidFill>
                <a:sym typeface="Monotype Sorts" pitchFamily="-65" charset="2"/>
              </a:rPr>
              <a:t>reflected</a:t>
            </a:r>
            <a:r>
              <a:rPr lang="nl-NL" sz="2000" b="1" dirty="0">
                <a:solidFill>
                  <a:srgbClr val="FF0000"/>
                </a:solidFill>
                <a:sym typeface="Monotype Sorts" pitchFamily="-65" charset="2"/>
              </a:rPr>
              <a:t> in the </a:t>
            </a:r>
            <a:r>
              <a:rPr lang="nl-NL" sz="2000" b="1" dirty="0">
                <a:solidFill>
                  <a:srgbClr val="FF0000"/>
                </a:solidFill>
                <a:latin typeface="Symbol" pitchFamily="-65" charset="2"/>
                <a:sym typeface="Monotype Sorts" pitchFamily="-65" charset="2"/>
              </a:rPr>
              <a:t>Dc</a:t>
            </a:r>
            <a:r>
              <a:rPr lang="nl-NL" sz="2000" b="1" baseline="30000" dirty="0">
                <a:solidFill>
                  <a:srgbClr val="FF0000"/>
                </a:solidFill>
                <a:sym typeface="Monotype Sorts" pitchFamily="-65" charset="2"/>
              </a:rPr>
              <a:t>2</a:t>
            </a:r>
            <a:r>
              <a:rPr lang="nl-NL" sz="2000" b="1" dirty="0">
                <a:solidFill>
                  <a:srgbClr val="FF0000"/>
                </a:solidFill>
                <a:sym typeface="Monotype Sorts" pitchFamily="-65" charset="2"/>
              </a:rPr>
              <a:t>(</a:t>
            </a:r>
            <a:r>
              <a:rPr lang="nl-NL" sz="2000" b="1" dirty="0" err="1">
                <a:solidFill>
                  <a:srgbClr val="FF0000"/>
                </a:solidFill>
                <a:sym typeface="Monotype Sorts" pitchFamily="-65" charset="2"/>
              </a:rPr>
              <a:t>m</a:t>
            </a:r>
            <a:r>
              <a:rPr lang="nl-NL" sz="2000" b="1" baseline="-25000" dirty="0" err="1">
                <a:solidFill>
                  <a:srgbClr val="FF0000"/>
                </a:solidFill>
                <a:sym typeface="Monotype Sorts" pitchFamily="-65" charset="2"/>
              </a:rPr>
              <a:t>H</a:t>
            </a:r>
            <a:r>
              <a:rPr lang="nl-NL" sz="2000" b="1" dirty="0">
                <a:solidFill>
                  <a:srgbClr val="FF0000"/>
                </a:solidFill>
                <a:sym typeface="Monotype Sorts" pitchFamily="-65" charset="2"/>
              </a:rPr>
              <a:t>)</a:t>
            </a:r>
          </a:p>
        </p:txBody>
      </p:sp>
      <p:sp>
        <p:nvSpPr>
          <p:cNvPr id="14" name="Text Box 6"/>
          <p:cNvSpPr txBox="1">
            <a:spLocks noChangeArrowheads="1"/>
          </p:cNvSpPr>
          <p:nvPr/>
        </p:nvSpPr>
        <p:spPr bwMode="auto">
          <a:xfrm>
            <a:off x="622300" y="936625"/>
            <a:ext cx="9131300" cy="701675"/>
          </a:xfrm>
          <a:prstGeom prst="rect">
            <a:avLst/>
          </a:prstGeom>
          <a:noFill/>
          <a:ln w="9525">
            <a:noFill/>
            <a:miter lim="800000"/>
            <a:headEnd/>
            <a:tailEnd/>
          </a:ln>
          <a:effectLst/>
        </p:spPr>
        <p:txBody>
          <a:bodyPr>
            <a:prstTxWarp prst="textNoShape">
              <a:avLst/>
            </a:prstTxWarp>
            <a:spAutoFit/>
          </a:bodyPr>
          <a:lstStyle/>
          <a:p>
            <a:pPr marL="268288" indent="-268288">
              <a:buFont typeface="Wingdings" pitchFamily="-65" charset="2"/>
              <a:buChar char="§"/>
            </a:pPr>
            <a:r>
              <a:rPr lang="nl-NL" dirty="0" err="1">
                <a:latin typeface="Arial Rounded MT Bold"/>
                <a:cs typeface="Arial Rounded MT Bold"/>
              </a:rPr>
              <a:t>Five</a:t>
            </a:r>
            <a:r>
              <a:rPr lang="nl-NL" dirty="0">
                <a:latin typeface="Arial Rounded MT Bold"/>
                <a:cs typeface="Arial Rounded MT Bold"/>
              </a:rPr>
              <a:t> relevant input parameters of the Standard Model relations</a:t>
            </a:r>
          </a:p>
          <a:p>
            <a:pPr lvl="1">
              <a:buClr>
                <a:srgbClr val="339933"/>
              </a:buClr>
              <a:buFont typeface="Wingdings" pitchFamily="-65" charset="2"/>
              <a:buNone/>
            </a:pPr>
            <a:r>
              <a:rPr lang="nl-NL" sz="2000" b="1" dirty="0">
                <a:solidFill>
                  <a:srgbClr val="FF0000"/>
                </a:solidFill>
                <a:latin typeface="Symbol" pitchFamily="-65" charset="2"/>
              </a:rPr>
              <a:t>a</a:t>
            </a:r>
            <a:r>
              <a:rPr lang="nl-NL" sz="2000" b="1" baseline="-25000" dirty="0">
                <a:solidFill>
                  <a:srgbClr val="FF0000"/>
                </a:solidFill>
              </a:rPr>
              <a:t>s</a:t>
            </a:r>
            <a:r>
              <a:rPr lang="nl-NL" sz="2000" b="1" dirty="0">
                <a:solidFill>
                  <a:srgbClr val="FF0000"/>
                </a:solidFill>
              </a:rPr>
              <a:t>(m</a:t>
            </a:r>
            <a:r>
              <a:rPr lang="nl-NL" sz="2000" b="1" baseline="-25000" dirty="0">
                <a:solidFill>
                  <a:srgbClr val="FF0000"/>
                </a:solidFill>
              </a:rPr>
              <a:t>Z</a:t>
            </a:r>
            <a:r>
              <a:rPr lang="nl-NL" sz="2000" b="1" baseline="30000" dirty="0">
                <a:solidFill>
                  <a:srgbClr val="FF0000"/>
                </a:solidFill>
              </a:rPr>
              <a:t>2</a:t>
            </a:r>
            <a:r>
              <a:rPr lang="nl-NL" sz="2000" b="1" dirty="0">
                <a:solidFill>
                  <a:srgbClr val="FF0000"/>
                </a:solidFill>
              </a:rPr>
              <a:t>), </a:t>
            </a:r>
            <a:r>
              <a:rPr lang="nl-NL" sz="2000" b="1" dirty="0">
                <a:solidFill>
                  <a:srgbClr val="FF0000"/>
                </a:solidFill>
                <a:latin typeface="Symbol" pitchFamily="-65" charset="2"/>
              </a:rPr>
              <a:t>a</a:t>
            </a:r>
            <a:r>
              <a:rPr lang="nl-NL" sz="2000" b="1" dirty="0">
                <a:solidFill>
                  <a:srgbClr val="FF0000"/>
                </a:solidFill>
              </a:rPr>
              <a:t>(m</a:t>
            </a:r>
            <a:r>
              <a:rPr lang="nl-NL" sz="2000" b="1" baseline="-25000" dirty="0">
                <a:solidFill>
                  <a:srgbClr val="FF0000"/>
                </a:solidFill>
              </a:rPr>
              <a:t>Z</a:t>
            </a:r>
            <a:r>
              <a:rPr lang="nl-NL" sz="2000" b="1" baseline="30000" dirty="0">
                <a:solidFill>
                  <a:srgbClr val="FF0000"/>
                </a:solidFill>
              </a:rPr>
              <a:t>2</a:t>
            </a:r>
            <a:r>
              <a:rPr lang="nl-NL" sz="2000" b="1" dirty="0">
                <a:solidFill>
                  <a:srgbClr val="FF0000"/>
                </a:solidFill>
              </a:rPr>
              <a:t>), </a:t>
            </a:r>
            <a:r>
              <a:rPr lang="nl-NL" sz="2000" b="1" dirty="0" err="1">
                <a:solidFill>
                  <a:srgbClr val="FF0000"/>
                </a:solidFill>
              </a:rPr>
              <a:t>m</a:t>
            </a:r>
            <a:r>
              <a:rPr lang="nl-NL" sz="2000" b="1" baseline="-25000" dirty="0" err="1">
                <a:solidFill>
                  <a:srgbClr val="FF0000"/>
                </a:solidFill>
              </a:rPr>
              <a:t>Z</a:t>
            </a:r>
            <a:r>
              <a:rPr lang="nl-NL" sz="2000" b="1" dirty="0">
                <a:solidFill>
                  <a:srgbClr val="FF0000"/>
                </a:solidFill>
              </a:rPr>
              <a:t>, </a:t>
            </a:r>
            <a:r>
              <a:rPr lang="nl-NL" sz="2000" b="1" dirty="0" err="1">
                <a:solidFill>
                  <a:srgbClr val="FF0000"/>
                </a:solidFill>
              </a:rPr>
              <a:t>m</a:t>
            </a:r>
            <a:r>
              <a:rPr lang="nl-NL" sz="2000" b="1" baseline="-25000" dirty="0" err="1">
                <a:solidFill>
                  <a:srgbClr val="FF0000"/>
                </a:solidFill>
              </a:rPr>
              <a:t>t</a:t>
            </a:r>
            <a:r>
              <a:rPr lang="nl-NL" sz="2000" b="1" dirty="0">
                <a:solidFill>
                  <a:srgbClr val="FF0000"/>
                </a:solidFill>
              </a:rPr>
              <a:t>, </a:t>
            </a:r>
            <a:r>
              <a:rPr lang="nl-NL" sz="2000" b="1" dirty="0" err="1">
                <a:solidFill>
                  <a:srgbClr val="FF0000"/>
                </a:solidFill>
              </a:rPr>
              <a:t>m</a:t>
            </a:r>
            <a:r>
              <a:rPr lang="nl-NL" sz="2000" b="1" baseline="-25000" dirty="0" err="1">
                <a:solidFill>
                  <a:srgbClr val="FF0000"/>
                </a:solidFill>
              </a:rPr>
              <a:t>H</a:t>
            </a:r>
            <a:r>
              <a:rPr lang="nl-NL" sz="2000" b="1" dirty="0">
                <a:solidFill>
                  <a:srgbClr val="FF0000"/>
                </a:solidFill>
              </a:rPr>
              <a:t>, G</a:t>
            </a:r>
            <a:r>
              <a:rPr lang="nl-NL" sz="2000" b="1" baseline="-25000" dirty="0">
                <a:solidFill>
                  <a:srgbClr val="FF0000"/>
                </a:solidFill>
              </a:rPr>
              <a:t>F</a:t>
            </a:r>
          </a:p>
        </p:txBody>
      </p:sp>
      <p:pic>
        <p:nvPicPr>
          <p:cNvPr id="15" name="Picture 14" descr="s10_blueband.jpg"/>
          <p:cNvPicPr>
            <a:picLocks noChangeAspect="1"/>
          </p:cNvPicPr>
          <p:nvPr/>
        </p:nvPicPr>
        <p:blipFill>
          <a:blip r:embed="rId3"/>
          <a:srcRect t="7353" b="4711"/>
          <a:stretch>
            <a:fillRect/>
          </a:stretch>
        </p:blipFill>
        <p:spPr>
          <a:xfrm>
            <a:off x="4876800" y="2285999"/>
            <a:ext cx="3863610" cy="3733801"/>
          </a:xfrm>
          <a:prstGeom prst="rect">
            <a:avLst/>
          </a:prstGeom>
        </p:spPr>
      </p:pic>
    </p:spTree>
    <p:extLst>
      <p:ext uri="{BB962C8B-B14F-4D97-AF65-F5344CB8AC3E}">
        <p14:creationId xmlns:p14="http://schemas.microsoft.com/office/powerpoint/2010/main" val="1360186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39187" y="457200"/>
            <a:ext cx="7442813"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Theoretical constraints on the Higgs boson mass</a:t>
            </a:r>
          </a:p>
        </p:txBody>
      </p:sp>
      <p:sp>
        <p:nvSpPr>
          <p:cNvPr id="5" name="TextBox 4"/>
          <p:cNvSpPr txBox="1"/>
          <p:nvPr/>
        </p:nvSpPr>
        <p:spPr>
          <a:xfrm>
            <a:off x="990601" y="1219200"/>
            <a:ext cx="7391400" cy="3416320"/>
          </a:xfrm>
          <a:prstGeom prst="rect">
            <a:avLst/>
          </a:prstGeom>
          <a:noFill/>
        </p:spPr>
        <p:txBody>
          <a:bodyPr wrap="square" rtlCol="0">
            <a:spAutoFit/>
          </a:bodyPr>
          <a:lstStyle/>
          <a:p>
            <a:r>
              <a:rPr lang="en-US" dirty="0" smtClean="0">
                <a:latin typeface="Arial Rounded MT Bold"/>
                <a:cs typeface="Arial Rounded MT Bold"/>
              </a:rPr>
              <a:t>Aim:</a:t>
            </a:r>
          </a:p>
          <a:p>
            <a:pPr marL="628650" lvl="1" indent="-184150">
              <a:buSzPct val="120000"/>
              <a:buFont typeface="Wingdings" charset="2"/>
              <a:buChar char="§"/>
            </a:pPr>
            <a:r>
              <a:rPr lang="en-US" dirty="0" smtClean="0">
                <a:latin typeface="Arial Rounded MT Bold"/>
                <a:cs typeface="Arial Rounded MT Bold"/>
              </a:rPr>
              <a:t>Get a feeling how one can test if a theory is consistent</a:t>
            </a:r>
          </a:p>
          <a:p>
            <a:pPr marL="628650" lvl="1" indent="-184150">
              <a:buSzPct val="120000"/>
              <a:buFont typeface="Wingdings" charset="2"/>
              <a:buChar char="§"/>
            </a:pPr>
            <a:r>
              <a:rPr lang="en-US" dirty="0" smtClean="0">
                <a:latin typeface="Arial Rounded MT Bold"/>
                <a:cs typeface="Arial Rounded MT Bold"/>
              </a:rPr>
              <a:t>How far can we stretch the EW theory until it does not make sense anymore?</a:t>
            </a:r>
          </a:p>
          <a:p>
            <a:pPr marL="628650" lvl="1" indent="-184150">
              <a:buSzPct val="120000"/>
              <a:buFont typeface="Wingdings" charset="2"/>
              <a:buChar char="§"/>
            </a:pPr>
            <a:r>
              <a:rPr lang="en-US" dirty="0" smtClean="0">
                <a:latin typeface="Arial Rounded MT Bold"/>
                <a:cs typeface="Arial Rounded MT Bold"/>
              </a:rPr>
              <a:t>Example for the yet unobserved Higgs sector in the Standard Model, but techniques can be applied elsewhere</a:t>
            </a:r>
          </a:p>
          <a:p>
            <a:endParaRPr lang="en-US" dirty="0" smtClean="0">
              <a:latin typeface="Arial Rounded MT Bold"/>
              <a:cs typeface="Arial Rounded MT Bold"/>
            </a:endParaRPr>
          </a:p>
          <a:p>
            <a:r>
              <a:rPr lang="en-US" dirty="0" smtClean="0">
                <a:latin typeface="Arial Rounded MT Bold"/>
                <a:cs typeface="Arial Rounded MT Bold"/>
              </a:rPr>
              <a:t>Content:</a:t>
            </a:r>
          </a:p>
          <a:p>
            <a:pPr marL="628650" lvl="1" indent="-184150">
              <a:buSzPct val="120000"/>
              <a:buFont typeface="Wingdings" charset="2"/>
              <a:buChar char="§"/>
            </a:pPr>
            <a:r>
              <a:rPr lang="en-US" dirty="0" err="1" smtClean="0">
                <a:latin typeface="Arial Rounded MT Bold"/>
                <a:cs typeface="Arial Rounded MT Bold"/>
              </a:rPr>
              <a:t>Perturbativity</a:t>
            </a:r>
            <a:r>
              <a:rPr lang="en-US" dirty="0" smtClean="0">
                <a:latin typeface="Arial Rounded MT Bold"/>
                <a:cs typeface="Arial Rounded MT Bold"/>
              </a:rPr>
              <a:t> &amp; </a:t>
            </a:r>
            <a:r>
              <a:rPr lang="en-US" dirty="0" err="1" smtClean="0">
                <a:latin typeface="Arial Rounded MT Bold"/>
                <a:cs typeface="Arial Rounded MT Bold"/>
              </a:rPr>
              <a:t>unitarity</a:t>
            </a:r>
            <a:endParaRPr lang="en-US" dirty="0" smtClean="0">
              <a:latin typeface="Arial Rounded MT Bold"/>
              <a:cs typeface="Arial Rounded MT Bold"/>
            </a:endParaRPr>
          </a:p>
          <a:p>
            <a:pPr marL="628650" lvl="1" indent="-184150">
              <a:buSzPct val="120000"/>
              <a:buFont typeface="Wingdings" charset="2"/>
              <a:buChar char="§"/>
            </a:pPr>
            <a:r>
              <a:rPr lang="en-US" dirty="0" smtClean="0">
                <a:latin typeface="Arial Rounded MT Bold"/>
                <a:cs typeface="Arial Rounded MT Bold"/>
              </a:rPr>
              <a:t>The triviality bound</a:t>
            </a:r>
          </a:p>
          <a:p>
            <a:pPr marL="628650" lvl="1" indent="-184150">
              <a:buSzPct val="120000"/>
              <a:buFont typeface="Wingdings" charset="2"/>
              <a:buChar char="§"/>
            </a:pPr>
            <a:r>
              <a:rPr lang="en-US" dirty="0" smtClean="0">
                <a:latin typeface="Arial Rounded MT Bold"/>
                <a:cs typeface="Arial Rounded MT Bold"/>
              </a:rPr>
              <a:t>The vacuum stability bound</a:t>
            </a:r>
          </a:p>
          <a:p>
            <a:pPr marL="628650" lvl="1" indent="-184150">
              <a:buSzPct val="120000"/>
              <a:buFont typeface="Wingdings" charset="2"/>
              <a:buChar char="§"/>
            </a:pPr>
            <a:r>
              <a:rPr lang="en-US" dirty="0" smtClean="0">
                <a:latin typeface="Arial Rounded MT Bold"/>
                <a:cs typeface="Arial Rounded MT Bold"/>
              </a:rPr>
              <a:t>The fine tuning constraints</a:t>
            </a:r>
            <a:endParaRPr lang="en-US" dirty="0">
              <a:latin typeface="Arial Rounded MT Bold"/>
              <a:cs typeface="Arial Rounded MT Bold"/>
            </a:endParaRP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16</a:t>
            </a:fld>
            <a:endParaRPr lang="en-US"/>
          </a:p>
        </p:txBody>
      </p:sp>
    </p:spTree>
    <p:extLst>
      <p:ext uri="{BB962C8B-B14F-4D97-AF65-F5344CB8AC3E}">
        <p14:creationId xmlns:p14="http://schemas.microsoft.com/office/powerpoint/2010/main" val="2205179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85830" y="457200"/>
            <a:ext cx="5259372" cy="461665"/>
          </a:xfrm>
          <a:prstGeom prst="rect">
            <a:avLst/>
          </a:prstGeom>
          <a:noFill/>
        </p:spPr>
        <p:txBody>
          <a:bodyPr wrap="none" rtlCol="0">
            <a:spAutoFit/>
          </a:bodyPr>
          <a:lstStyle/>
          <a:p>
            <a:pPr algn="ctr"/>
            <a:r>
              <a:rPr lang="en-US" sz="2400" dirty="0" err="1" smtClean="0">
                <a:solidFill>
                  <a:srgbClr val="0000FF"/>
                </a:solidFill>
                <a:latin typeface="Arial Rounded MT Bold"/>
                <a:cs typeface="Arial Rounded MT Bold"/>
              </a:rPr>
              <a:t>Perturbative</a:t>
            </a:r>
            <a:r>
              <a:rPr lang="en-US" sz="2400" dirty="0" smtClean="0">
                <a:solidFill>
                  <a:srgbClr val="0000FF"/>
                </a:solidFill>
                <a:latin typeface="Arial Rounded MT Bold"/>
                <a:cs typeface="Arial Rounded MT Bold"/>
              </a:rPr>
              <a:t> constraint &amp; </a:t>
            </a:r>
            <a:r>
              <a:rPr lang="en-US" sz="2400" dirty="0" err="1" smtClean="0">
                <a:solidFill>
                  <a:srgbClr val="0000FF"/>
                </a:solidFill>
                <a:latin typeface="Arial Rounded MT Bold"/>
                <a:cs typeface="Arial Rounded MT Bold"/>
              </a:rPr>
              <a:t>unitarity</a:t>
            </a:r>
            <a:endParaRPr lang="en-US" sz="2400" dirty="0" smtClean="0">
              <a:solidFill>
                <a:srgbClr val="0000FF"/>
              </a:solidFill>
              <a:latin typeface="Arial Rounded MT Bold"/>
              <a:cs typeface="Arial Rounded MT Bold"/>
            </a:endParaRPr>
          </a:p>
        </p:txBody>
      </p:sp>
      <p:sp>
        <p:nvSpPr>
          <p:cNvPr id="5" name="TextBox 4"/>
          <p:cNvSpPr txBox="1"/>
          <p:nvPr/>
        </p:nvSpPr>
        <p:spPr>
          <a:xfrm>
            <a:off x="990601" y="1219200"/>
            <a:ext cx="7391400" cy="4524316"/>
          </a:xfrm>
          <a:prstGeom prst="rect">
            <a:avLst/>
          </a:prstGeom>
          <a:noFill/>
        </p:spPr>
        <p:txBody>
          <a:bodyPr wrap="square" rtlCol="0">
            <a:spAutoFit/>
          </a:bodyPr>
          <a:lstStyle/>
          <a:p>
            <a:r>
              <a:rPr lang="en-US" dirty="0" smtClean="0">
                <a:latin typeface="Arial Rounded MT Bold"/>
                <a:cs typeface="Arial Rounded MT Bold"/>
              </a:rPr>
              <a:t>The scattering of vector bosons at high energies is divergent due to their longitudinal polarization. Take V = W or Z traveling in the </a:t>
            </a:r>
            <a:r>
              <a:rPr lang="en-US" dirty="0" err="1" smtClean="0">
                <a:latin typeface="Arial Rounded MT Bold"/>
                <a:cs typeface="Arial Rounded MT Bold"/>
              </a:rPr>
              <a:t>z</a:t>
            </a:r>
            <a:r>
              <a:rPr lang="en-US" dirty="0" smtClean="0">
                <a:latin typeface="Arial Rounded MT Bold"/>
                <a:cs typeface="Arial Rounded MT Bold"/>
              </a:rPr>
              <a:t>-direction with 3-momentum magnitude </a:t>
            </a:r>
            <a:r>
              <a:rPr lang="en-US" dirty="0" err="1" smtClean="0">
                <a:latin typeface="Arial Rounded MT Bold"/>
                <a:cs typeface="Arial Rounded MT Bold"/>
              </a:rPr>
              <a:t>k</a:t>
            </a:r>
            <a:r>
              <a:rPr lang="en-US" dirty="0" smtClean="0">
                <a:latin typeface="Arial Rounded MT Bold"/>
                <a:cs typeface="Arial Rounded MT Bold"/>
              </a:rPr>
              <a:t>.</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with</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three polarization vectors are (resp. right handed, left handed and longitudinal):</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which satisfy (</a:t>
            </a:r>
            <a:r>
              <a:rPr lang="en-US" dirty="0" err="1" smtClean="0">
                <a:latin typeface="Arial Rounded MT Bold"/>
                <a:cs typeface="Arial Rounded MT Bold"/>
              </a:rPr>
              <a:t>a,b</a:t>
            </a:r>
            <a:r>
              <a:rPr lang="en-US" dirty="0" smtClean="0">
                <a:latin typeface="Arial Rounded MT Bold"/>
                <a:cs typeface="Arial Rounded MT Bold"/>
              </a:rPr>
              <a:t> = +, - , L) </a:t>
            </a:r>
            <a:endParaRPr lang="en-US" dirty="0">
              <a:latin typeface="Arial Rounded MT Bold"/>
              <a:cs typeface="Arial Rounded MT Bold"/>
            </a:endParaRPr>
          </a:p>
        </p:txBody>
      </p:sp>
      <p:pic>
        <p:nvPicPr>
          <p:cNvPr id="11" name="Picture 10" descr="latex-image-1.pdf"/>
          <p:cNvPicPr>
            <a:picLocks noChangeAspect="1"/>
          </p:cNvPicPr>
          <p:nvPr/>
        </p:nvPicPr>
        <p:blipFill>
          <a:blip r:embed="rId2"/>
          <a:stretch>
            <a:fillRect/>
          </a:stretch>
        </p:blipFill>
        <p:spPr>
          <a:xfrm>
            <a:off x="2266830" y="2133600"/>
            <a:ext cx="3752970" cy="408919"/>
          </a:xfrm>
          <a:prstGeom prst="rect">
            <a:avLst/>
          </a:prstGeom>
        </p:spPr>
      </p:pic>
      <p:pic>
        <p:nvPicPr>
          <p:cNvPr id="12" name="Picture 11" descr="latex-image-1.pdf"/>
          <p:cNvPicPr>
            <a:picLocks noChangeAspect="1"/>
          </p:cNvPicPr>
          <p:nvPr/>
        </p:nvPicPr>
        <p:blipFill>
          <a:blip r:embed="rId3"/>
          <a:stretch>
            <a:fillRect/>
          </a:stretch>
        </p:blipFill>
        <p:spPr>
          <a:xfrm>
            <a:off x="2266830" y="2844750"/>
            <a:ext cx="2000370" cy="373402"/>
          </a:xfrm>
          <a:prstGeom prst="rect">
            <a:avLst/>
          </a:prstGeom>
        </p:spPr>
      </p:pic>
      <p:pic>
        <p:nvPicPr>
          <p:cNvPr id="13" name="Picture 12" descr="latex-image-1.pdf"/>
          <p:cNvPicPr>
            <a:picLocks noChangeAspect="1"/>
          </p:cNvPicPr>
          <p:nvPr/>
        </p:nvPicPr>
        <p:blipFill>
          <a:blip r:embed="rId4"/>
          <a:stretch>
            <a:fillRect/>
          </a:stretch>
        </p:blipFill>
        <p:spPr>
          <a:xfrm>
            <a:off x="2266830" y="4114800"/>
            <a:ext cx="3079750" cy="1208038"/>
          </a:xfrm>
          <a:prstGeom prst="rect">
            <a:avLst/>
          </a:prstGeom>
        </p:spPr>
      </p:pic>
      <p:pic>
        <p:nvPicPr>
          <p:cNvPr id="14" name="Picture 13" descr="latex-image-1.pdf"/>
          <p:cNvPicPr>
            <a:picLocks noChangeAspect="1"/>
          </p:cNvPicPr>
          <p:nvPr/>
        </p:nvPicPr>
        <p:blipFill>
          <a:blip r:embed="rId5"/>
          <a:stretch>
            <a:fillRect/>
          </a:stretch>
        </p:blipFill>
        <p:spPr>
          <a:xfrm>
            <a:off x="2266830" y="5638800"/>
            <a:ext cx="2784355" cy="804727"/>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85830" y="457200"/>
            <a:ext cx="5259372" cy="461665"/>
          </a:xfrm>
          <a:prstGeom prst="rect">
            <a:avLst/>
          </a:prstGeom>
          <a:noFill/>
        </p:spPr>
        <p:txBody>
          <a:bodyPr wrap="none" rtlCol="0">
            <a:spAutoFit/>
          </a:bodyPr>
          <a:lstStyle/>
          <a:p>
            <a:pPr algn="ctr"/>
            <a:r>
              <a:rPr lang="en-US" sz="2400" dirty="0" err="1" smtClean="0">
                <a:latin typeface="Arial Rounded MT Bold"/>
                <a:cs typeface="Arial Rounded MT Bold"/>
              </a:rPr>
              <a:t>Perturbative</a:t>
            </a:r>
            <a:r>
              <a:rPr lang="en-US" sz="2400" dirty="0" smtClean="0">
                <a:latin typeface="Arial Rounded MT Bold"/>
                <a:cs typeface="Arial Rounded MT Bold"/>
              </a:rPr>
              <a:t> constraint &amp; </a:t>
            </a:r>
            <a:r>
              <a:rPr lang="en-US" sz="2400" dirty="0" err="1" smtClean="0">
                <a:latin typeface="Arial Rounded MT Bold"/>
                <a:cs typeface="Arial Rounded MT Bold"/>
              </a:rPr>
              <a:t>unitarity</a:t>
            </a:r>
            <a:endParaRPr lang="en-US" sz="2400" dirty="0" smtClean="0">
              <a:latin typeface="Arial Rounded MT Bold"/>
              <a:cs typeface="Arial Rounded MT Bold"/>
            </a:endParaRPr>
          </a:p>
        </p:txBody>
      </p:sp>
      <p:sp>
        <p:nvSpPr>
          <p:cNvPr id="5" name="TextBox 4"/>
          <p:cNvSpPr txBox="1"/>
          <p:nvPr/>
        </p:nvSpPr>
        <p:spPr>
          <a:xfrm>
            <a:off x="990600" y="1219200"/>
            <a:ext cx="7543799" cy="4216539"/>
          </a:xfrm>
          <a:prstGeom prst="rect">
            <a:avLst/>
          </a:prstGeom>
          <a:noFill/>
        </p:spPr>
        <p:txBody>
          <a:bodyPr wrap="square" rtlCol="0">
            <a:spAutoFit/>
          </a:bodyPr>
          <a:lstStyle/>
          <a:p>
            <a:r>
              <a:rPr lang="en-US" dirty="0" smtClean="0">
                <a:latin typeface="Arial Rounded MT Bold"/>
                <a:cs typeface="Arial Rounded MT Bold"/>
              </a:rPr>
              <a:t>When </a:t>
            </a:r>
            <a:r>
              <a:rPr lang="en-US" dirty="0" err="1" smtClean="0">
                <a:latin typeface="Arial Rounded MT Bold"/>
                <a:cs typeface="Arial Rounded MT Bold"/>
              </a:rPr>
              <a:t>E</a:t>
            </a:r>
            <a:r>
              <a:rPr lang="en-US" baseline="-25000" dirty="0" err="1" smtClean="0">
                <a:latin typeface="Arial Rounded MT Bold"/>
                <a:cs typeface="Arial Rounded MT Bold"/>
              </a:rPr>
              <a:t>k</a:t>
            </a:r>
            <a:r>
              <a:rPr lang="en-US" dirty="0" smtClean="0">
                <a:latin typeface="Arial Rounded MT Bold"/>
                <a:cs typeface="Arial Rounded MT Bold"/>
              </a:rPr>
              <a:t> &gt;&gt; m</a:t>
            </a:r>
            <a:r>
              <a:rPr lang="en-US" baseline="-25000" dirty="0" smtClean="0">
                <a:latin typeface="Arial Rounded MT Bold"/>
                <a:cs typeface="Arial Rounded MT Bold"/>
              </a:rPr>
              <a:t>V</a:t>
            </a:r>
            <a:r>
              <a:rPr lang="en-US" dirty="0" smtClean="0">
                <a:latin typeface="Arial Rounded MT Bold"/>
                <a:cs typeface="Arial Rounded MT Bold"/>
              </a:rPr>
              <a:t> the longitudinal polarization is divergent. Diagrams with external vector bosons have divergent cross sections. Consider the process</a:t>
            </a:r>
          </a:p>
          <a:p>
            <a:endParaRPr lang="en-US" dirty="0" smtClean="0">
              <a:latin typeface="Arial Rounded MT Bold"/>
              <a:cs typeface="Arial Rounded MT Bold"/>
            </a:endParaRPr>
          </a:p>
          <a:p>
            <a:r>
              <a:rPr lang="en-US" dirty="0" smtClean="0">
                <a:latin typeface="Arial Rounded MT Bold"/>
                <a:cs typeface="Arial Rounded MT Bold"/>
              </a:rPr>
              <a:t>	(</a:t>
            </a:r>
            <a:r>
              <a:rPr lang="en-US" dirty="0" err="1" smtClean="0">
                <a:latin typeface="Arial Rounded MT Bold"/>
                <a:cs typeface="Arial Rounded MT Bold"/>
              </a:rPr>
              <a:t>i</a:t>
            </a:r>
            <a:r>
              <a:rPr lang="en-US" dirty="0" smtClean="0">
                <a:latin typeface="Arial Rounded MT Bold"/>
                <a:cs typeface="Arial Rounded MT Bold"/>
              </a:rPr>
              <a:t>) Four point interaction</a:t>
            </a:r>
          </a:p>
          <a:p>
            <a:endParaRPr lang="en-US" dirty="0" smtClean="0">
              <a:latin typeface="Arial Rounded MT Bold"/>
              <a:cs typeface="Arial Rounded MT Bold"/>
            </a:endParaRPr>
          </a:p>
          <a:p>
            <a:endParaRPr lang="en-US" sz="2400" dirty="0" smtClean="0">
              <a:latin typeface="Arial Rounded MT Bold"/>
              <a:cs typeface="Arial Rounded MT Bold"/>
            </a:endParaRPr>
          </a:p>
          <a:p>
            <a:endParaRPr lang="en-US" sz="2800" dirty="0" smtClean="0">
              <a:latin typeface="Arial Rounded MT Bold"/>
              <a:cs typeface="Arial Rounded MT Bold"/>
            </a:endParaRPr>
          </a:p>
          <a:p>
            <a:r>
              <a:rPr lang="en-US" dirty="0" smtClean="0">
                <a:latin typeface="Arial Rounded MT Bold"/>
                <a:cs typeface="Arial Rounded MT Bold"/>
              </a:rPr>
              <a:t>	(ii) Gauge exchange of photon/Z in the </a:t>
            </a:r>
            <a:r>
              <a:rPr lang="en-US" dirty="0" err="1" smtClean="0">
                <a:latin typeface="Arial Rounded MT Bold"/>
                <a:cs typeface="Arial Rounded MT Bold"/>
              </a:rPr>
              <a:t>s</a:t>
            </a:r>
            <a:r>
              <a:rPr lang="en-US" dirty="0" smtClean="0">
                <a:latin typeface="Arial Rounded MT Bold"/>
                <a:cs typeface="Arial Rounded MT Bold"/>
              </a:rPr>
              <a:t>- and </a:t>
            </a:r>
            <a:r>
              <a:rPr lang="en-US" dirty="0" err="1" smtClean="0">
                <a:latin typeface="Arial Rounded MT Bold"/>
                <a:cs typeface="Arial Rounded MT Bold"/>
              </a:rPr>
              <a:t>t</a:t>
            </a:r>
            <a:r>
              <a:rPr lang="en-US" dirty="0" smtClean="0">
                <a:latin typeface="Arial Rounded MT Bold"/>
                <a:cs typeface="Arial Rounded MT Bold"/>
              </a:rPr>
              <a:t>-channel </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	(iii) Higgs exchange in the </a:t>
            </a:r>
            <a:r>
              <a:rPr lang="en-US" dirty="0" err="1" smtClean="0">
                <a:latin typeface="Arial Rounded MT Bold"/>
                <a:cs typeface="Arial Rounded MT Bold"/>
              </a:rPr>
              <a:t>s</a:t>
            </a:r>
            <a:r>
              <a:rPr lang="en-US" dirty="0" smtClean="0">
                <a:latin typeface="Arial Rounded MT Bold"/>
                <a:cs typeface="Arial Rounded MT Bold"/>
              </a:rPr>
              <a:t>- and </a:t>
            </a:r>
            <a:r>
              <a:rPr lang="en-US" dirty="0" err="1" smtClean="0">
                <a:latin typeface="Arial Rounded MT Bold"/>
                <a:cs typeface="Arial Rounded MT Bold"/>
              </a:rPr>
              <a:t>t</a:t>
            </a:r>
            <a:r>
              <a:rPr lang="en-US" dirty="0" smtClean="0">
                <a:latin typeface="Arial Rounded MT Bold"/>
                <a:cs typeface="Arial Rounded MT Bold"/>
              </a:rPr>
              <a:t>-channel</a:t>
            </a:r>
          </a:p>
        </p:txBody>
      </p:sp>
      <p:pic>
        <p:nvPicPr>
          <p:cNvPr id="7" name="Picture 6"/>
          <p:cNvPicPr>
            <a:picLocks noChangeAspect="1"/>
          </p:cNvPicPr>
          <p:nvPr/>
        </p:nvPicPr>
        <p:blipFill>
          <a:blip r:embed="rId2"/>
          <a:stretch>
            <a:fillRect/>
          </a:stretch>
        </p:blipFill>
        <p:spPr>
          <a:xfrm rot="10800000">
            <a:off x="1981200" y="5410200"/>
            <a:ext cx="3886200" cy="1031563"/>
          </a:xfrm>
          <a:prstGeom prst="rect">
            <a:avLst/>
          </a:prstGeom>
        </p:spPr>
      </p:pic>
      <p:pic>
        <p:nvPicPr>
          <p:cNvPr id="8" name="Picture 7"/>
          <p:cNvPicPr>
            <a:picLocks noChangeAspect="1"/>
          </p:cNvPicPr>
          <p:nvPr/>
        </p:nvPicPr>
        <p:blipFill>
          <a:blip r:embed="rId3"/>
          <a:stretch>
            <a:fillRect/>
          </a:stretch>
        </p:blipFill>
        <p:spPr>
          <a:xfrm rot="10800000">
            <a:off x="1981200" y="3962400"/>
            <a:ext cx="3581400" cy="1092980"/>
          </a:xfrm>
          <a:prstGeom prst="rect">
            <a:avLst/>
          </a:prstGeom>
        </p:spPr>
      </p:pic>
      <p:pic>
        <p:nvPicPr>
          <p:cNvPr id="9" name="Picture 8"/>
          <p:cNvPicPr>
            <a:picLocks noChangeAspect="1"/>
          </p:cNvPicPr>
          <p:nvPr/>
        </p:nvPicPr>
        <p:blipFill>
          <a:blip r:embed="rId4"/>
          <a:stretch>
            <a:fillRect/>
          </a:stretch>
        </p:blipFill>
        <p:spPr>
          <a:xfrm rot="10800000">
            <a:off x="1911350" y="2702236"/>
            <a:ext cx="2051050" cy="964954"/>
          </a:xfrm>
          <a:prstGeom prst="rect">
            <a:avLst/>
          </a:prstGeom>
        </p:spPr>
      </p:pic>
      <p:pic>
        <p:nvPicPr>
          <p:cNvPr id="11" name="Picture 10" descr="latex-image-1.pdf"/>
          <p:cNvPicPr>
            <a:picLocks noChangeAspect="1"/>
          </p:cNvPicPr>
          <p:nvPr/>
        </p:nvPicPr>
        <p:blipFill>
          <a:blip r:embed="rId5"/>
          <a:stretch>
            <a:fillRect/>
          </a:stretch>
        </p:blipFill>
        <p:spPr>
          <a:xfrm>
            <a:off x="3553620" y="1847553"/>
            <a:ext cx="2008980" cy="286047"/>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10" name="Slide Number Placeholder 9"/>
          <p:cNvSpPr>
            <a:spLocks noGrp="1"/>
          </p:cNvSpPr>
          <p:nvPr>
            <p:ph type="sldNum" sz="quarter" idx="12"/>
          </p:nvPr>
        </p:nvSpPr>
        <p:spPr/>
        <p:txBody>
          <a:bodyPr/>
          <a:lstStyle/>
          <a:p>
            <a:fld id="{CB91A2BE-36ED-F846-A2B7-6AADC4C352DB}"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85830" y="457200"/>
            <a:ext cx="5259372" cy="461665"/>
          </a:xfrm>
          <a:prstGeom prst="rect">
            <a:avLst/>
          </a:prstGeom>
          <a:noFill/>
        </p:spPr>
        <p:txBody>
          <a:bodyPr wrap="none" rtlCol="0">
            <a:spAutoFit/>
          </a:bodyPr>
          <a:lstStyle/>
          <a:p>
            <a:pPr algn="ctr"/>
            <a:r>
              <a:rPr lang="en-US" sz="2400" dirty="0" err="1" smtClean="0">
                <a:latin typeface="Arial Rounded MT Bold"/>
                <a:cs typeface="Arial Rounded MT Bold"/>
              </a:rPr>
              <a:t>Perturbative</a:t>
            </a:r>
            <a:r>
              <a:rPr lang="en-US" sz="2400" dirty="0" smtClean="0">
                <a:latin typeface="Arial Rounded MT Bold"/>
                <a:cs typeface="Arial Rounded MT Bold"/>
              </a:rPr>
              <a:t> constraint &amp; </a:t>
            </a:r>
            <a:r>
              <a:rPr lang="en-US" sz="2400" dirty="0" err="1" smtClean="0">
                <a:latin typeface="Arial Rounded MT Bold"/>
                <a:cs typeface="Arial Rounded MT Bold"/>
              </a:rPr>
              <a:t>unitarity</a:t>
            </a:r>
            <a:endParaRPr lang="en-US" sz="2400" dirty="0" smtClean="0">
              <a:latin typeface="Arial Rounded MT Bold"/>
              <a:cs typeface="Arial Rounded MT Bold"/>
            </a:endParaRPr>
          </a:p>
        </p:txBody>
      </p:sp>
      <p:sp>
        <p:nvSpPr>
          <p:cNvPr id="5" name="TextBox 4"/>
          <p:cNvSpPr txBox="1"/>
          <p:nvPr/>
        </p:nvSpPr>
        <p:spPr>
          <a:xfrm>
            <a:off x="990600" y="1219200"/>
            <a:ext cx="7543799" cy="5078314"/>
          </a:xfrm>
          <a:prstGeom prst="rect">
            <a:avLst/>
          </a:prstGeom>
          <a:noFill/>
        </p:spPr>
        <p:txBody>
          <a:bodyPr wrap="square" rtlCol="0">
            <a:spAutoFit/>
          </a:bodyPr>
          <a:lstStyle/>
          <a:p>
            <a:r>
              <a:rPr lang="en-US" dirty="0" smtClean="0">
                <a:latin typeface="Arial Rounded MT Bold"/>
                <a:cs typeface="Arial Rounded MT Bold"/>
              </a:rPr>
              <a:t>The amplitude can be written as (</a:t>
            </a:r>
            <a:r>
              <a:rPr lang="en-US" sz="1400" dirty="0" err="1" smtClean="0">
                <a:latin typeface="American Typewriter"/>
                <a:cs typeface="American Typewriter"/>
              </a:rPr>
              <a:t>S.Weinberg</a:t>
            </a:r>
            <a:r>
              <a:rPr lang="en-US" sz="1400" dirty="0" smtClean="0">
                <a:latin typeface="American Typewriter"/>
                <a:cs typeface="American Typewriter"/>
              </a:rPr>
              <a:t>, Vol.1, sec 3.7</a:t>
            </a:r>
            <a:r>
              <a:rPr lang="en-US" dirty="0" smtClean="0">
                <a:latin typeface="Arial Rounded MT Bold"/>
                <a:cs typeface="Arial Rounded MT Bold"/>
              </a:rPr>
              <a:t>)</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s = Mandelstam variable (square sum of initial momenta)</a:t>
            </a:r>
          </a:p>
          <a:p>
            <a:r>
              <a:rPr lang="en-US" dirty="0" smtClean="0">
                <a:latin typeface="Arial Rounded MT Bold"/>
                <a:cs typeface="Arial Rounded MT Bold"/>
              </a:rPr>
              <a:t>From computations we learn that (when                                     )</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Perfect cancellation between the diagrams. But the amplitude remains proportional to the Higgs boson mass. If the Higgs boson mass is too large the theory becomes strongly interacting and we cannot perform expansions versus </a:t>
            </a:r>
            <a:r>
              <a:rPr lang="en-US" dirty="0" err="1" smtClean="0">
                <a:latin typeface="Symbol" charset="2"/>
                <a:cs typeface="Symbol" charset="2"/>
              </a:rPr>
              <a:t>l</a:t>
            </a:r>
            <a:r>
              <a:rPr lang="en-US" dirty="0" smtClean="0">
                <a:latin typeface="Arial Rounded MT Bold"/>
                <a:cs typeface="Arial Rounded MT Bold"/>
              </a:rPr>
              <a:t>.</a:t>
            </a:r>
          </a:p>
          <a:p>
            <a:endParaRPr lang="en-US" dirty="0" smtClean="0">
              <a:latin typeface="Arial Rounded MT Bold"/>
              <a:cs typeface="Arial Rounded MT Bold"/>
            </a:endParaRPr>
          </a:p>
          <a:p>
            <a:endParaRPr lang="en-US" dirty="0" smtClean="0">
              <a:latin typeface="Arial Rounded MT Bold"/>
              <a:cs typeface="Arial Rounded MT Bold"/>
            </a:endParaRPr>
          </a:p>
        </p:txBody>
      </p:sp>
      <p:pic>
        <p:nvPicPr>
          <p:cNvPr id="10" name="Picture 9" descr="latex-image-1.pdf"/>
          <p:cNvPicPr>
            <a:picLocks noChangeAspect="1"/>
          </p:cNvPicPr>
          <p:nvPr/>
        </p:nvPicPr>
        <p:blipFill>
          <a:blip r:embed="rId2"/>
          <a:stretch>
            <a:fillRect/>
          </a:stretch>
        </p:blipFill>
        <p:spPr>
          <a:xfrm>
            <a:off x="1698625" y="1728328"/>
            <a:ext cx="3559175" cy="329072"/>
          </a:xfrm>
          <a:prstGeom prst="rect">
            <a:avLst/>
          </a:prstGeom>
        </p:spPr>
      </p:pic>
      <p:pic>
        <p:nvPicPr>
          <p:cNvPr id="12" name="Picture 11" descr="latex-image-1.pdf"/>
          <p:cNvPicPr>
            <a:picLocks noChangeAspect="1"/>
          </p:cNvPicPr>
          <p:nvPr/>
        </p:nvPicPr>
        <p:blipFill>
          <a:blip r:embed="rId3"/>
          <a:stretch>
            <a:fillRect/>
          </a:stretch>
        </p:blipFill>
        <p:spPr>
          <a:xfrm>
            <a:off x="1846143" y="3182953"/>
            <a:ext cx="3106857" cy="1110143"/>
          </a:xfrm>
          <a:prstGeom prst="rect">
            <a:avLst/>
          </a:prstGeom>
        </p:spPr>
      </p:pic>
      <p:pic>
        <p:nvPicPr>
          <p:cNvPr id="13" name="Picture 12" descr="latex-image-1.pdf"/>
          <p:cNvPicPr>
            <a:picLocks noChangeAspect="1"/>
          </p:cNvPicPr>
          <p:nvPr/>
        </p:nvPicPr>
        <p:blipFill>
          <a:blip r:embed="rId4"/>
          <a:stretch>
            <a:fillRect/>
          </a:stretch>
        </p:blipFill>
        <p:spPr>
          <a:xfrm>
            <a:off x="5644246" y="2624153"/>
            <a:ext cx="1823354" cy="319087"/>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32651" y="836712"/>
            <a:ext cx="6876602" cy="2092881"/>
          </a:xfrm>
          <a:prstGeom prst="rect">
            <a:avLst/>
          </a:prstGeom>
          <a:noFill/>
        </p:spPr>
        <p:txBody>
          <a:bodyPr wrap="none" rtlCol="0">
            <a:spAutoFit/>
          </a:bodyPr>
          <a:lstStyle/>
          <a:p>
            <a:pPr algn="ctr"/>
            <a:r>
              <a:rPr lang="en-US" sz="3200" dirty="0" smtClean="0">
                <a:latin typeface="Arial Rounded MT Bold"/>
                <a:cs typeface="Arial Rounded MT Bold"/>
              </a:rPr>
              <a:t>Extensions of the Standard Model</a:t>
            </a:r>
          </a:p>
          <a:p>
            <a:pPr algn="ctr"/>
            <a:r>
              <a:rPr lang="en-US" sz="2000" i="1" dirty="0" smtClean="0">
                <a:latin typeface="Arial Rounded MT Bold"/>
                <a:cs typeface="Arial Rounded MT Bold"/>
              </a:rPr>
              <a:t>(part 2)</a:t>
            </a:r>
            <a:endParaRPr lang="en-US" sz="2000" i="1" dirty="0" smtClean="0">
              <a:latin typeface="Arial Rounded MT Bold"/>
              <a:cs typeface="Arial Rounded MT Bold"/>
            </a:endParaRPr>
          </a:p>
          <a:p>
            <a:pPr algn="ctr"/>
            <a:endParaRPr lang="en-US" sz="1400" dirty="0" smtClean="0">
              <a:latin typeface="Arial Rounded MT Bold"/>
              <a:cs typeface="Arial Rounded MT Bold"/>
            </a:endParaRPr>
          </a:p>
          <a:p>
            <a:pPr algn="ctr"/>
            <a:r>
              <a:rPr lang="en-US" sz="2000" dirty="0" smtClean="0">
                <a:latin typeface="American Typewriter"/>
                <a:cs typeface="American Typewriter"/>
              </a:rPr>
              <a:t>Prof. Jorgen </a:t>
            </a:r>
            <a:r>
              <a:rPr lang="en-US" sz="2000" dirty="0" err="1" smtClean="0">
                <a:latin typeface="American Typewriter"/>
                <a:cs typeface="American Typewriter"/>
              </a:rPr>
              <a:t>D’Hondt</a:t>
            </a:r>
            <a:endParaRPr lang="en-US" sz="2000" dirty="0" smtClean="0">
              <a:latin typeface="American Typewriter"/>
              <a:cs typeface="American Typewriter"/>
            </a:endParaRPr>
          </a:p>
          <a:p>
            <a:pPr algn="ctr"/>
            <a:r>
              <a:rPr lang="en-US" sz="2000" dirty="0" err="1" smtClean="0">
                <a:latin typeface="American Typewriter"/>
                <a:cs typeface="American Typewriter"/>
              </a:rPr>
              <a:t>Vrije</a:t>
            </a:r>
            <a:r>
              <a:rPr lang="en-US" sz="2000" dirty="0" smtClean="0">
                <a:latin typeface="American Typewriter"/>
                <a:cs typeface="American Typewriter"/>
              </a:rPr>
              <a:t> </a:t>
            </a:r>
            <a:r>
              <a:rPr lang="en-US" sz="2000" dirty="0" err="1" smtClean="0">
                <a:latin typeface="American Typewriter"/>
                <a:cs typeface="American Typewriter"/>
              </a:rPr>
              <a:t>Universiteit</a:t>
            </a:r>
            <a:r>
              <a:rPr lang="en-US" sz="2000" dirty="0" smtClean="0">
                <a:latin typeface="American Typewriter"/>
                <a:cs typeface="American Typewriter"/>
              </a:rPr>
              <a:t> </a:t>
            </a:r>
            <a:r>
              <a:rPr lang="en-US" sz="2000" dirty="0" err="1" smtClean="0">
                <a:latin typeface="American Typewriter"/>
                <a:cs typeface="American Typewriter"/>
              </a:rPr>
              <a:t>Brussel</a:t>
            </a:r>
            <a:endParaRPr lang="en-US" sz="2000" dirty="0">
              <a:latin typeface="American Typewriter"/>
              <a:cs typeface="American Typewriter"/>
            </a:endParaRPr>
          </a:p>
          <a:p>
            <a:pPr algn="ctr"/>
            <a:r>
              <a:rPr lang="en-US" sz="2000" dirty="0" smtClean="0">
                <a:latin typeface="American Typewriter"/>
                <a:cs typeface="American Typewriter"/>
              </a:rPr>
              <a:t>Inter-university Institute for High Energies</a:t>
            </a:r>
            <a:endParaRPr lang="en-US" sz="2000" dirty="0">
              <a:latin typeface="American Typewriter"/>
              <a:cs typeface="American Typewriter"/>
            </a:endParaRPr>
          </a:p>
        </p:txBody>
      </p:sp>
      <p:sp>
        <p:nvSpPr>
          <p:cNvPr id="6" name="TextBox 5"/>
          <p:cNvSpPr txBox="1"/>
          <p:nvPr/>
        </p:nvSpPr>
        <p:spPr>
          <a:xfrm>
            <a:off x="3886991" y="3629923"/>
            <a:ext cx="1837137" cy="523220"/>
          </a:xfrm>
          <a:prstGeom prst="rect">
            <a:avLst/>
          </a:prstGeom>
          <a:noFill/>
        </p:spPr>
        <p:txBody>
          <a:bodyPr wrap="none" rtlCol="0">
            <a:spAutoFit/>
          </a:bodyPr>
          <a:lstStyle/>
          <a:p>
            <a:r>
              <a:rPr lang="en-US" sz="2800" dirty="0" smtClean="0">
                <a:solidFill>
                  <a:srgbClr val="FF0000"/>
                </a:solidFill>
                <a:latin typeface="Arial Rounded MT Bold"/>
                <a:cs typeface="Arial Rounded MT Bold"/>
              </a:rPr>
              <a:t>Lecture 1</a:t>
            </a:r>
            <a:endParaRPr lang="en-US" sz="2800" dirty="0" smtClean="0">
              <a:solidFill>
                <a:srgbClr val="FF0000"/>
              </a:solidFill>
              <a:latin typeface="Arial Rounded MT Bold"/>
              <a:cs typeface="Arial Rounded MT Bold"/>
            </a:endParaRPr>
          </a:p>
        </p:txBody>
      </p:sp>
      <p:sp>
        <p:nvSpPr>
          <p:cNvPr id="8" name="TextBox 7"/>
          <p:cNvSpPr txBox="1"/>
          <p:nvPr/>
        </p:nvSpPr>
        <p:spPr>
          <a:xfrm>
            <a:off x="1081489" y="6019800"/>
            <a:ext cx="7148111" cy="338554"/>
          </a:xfrm>
          <a:prstGeom prst="rect">
            <a:avLst/>
          </a:prstGeom>
          <a:noFill/>
        </p:spPr>
        <p:txBody>
          <a:bodyPr wrap="none" rtlCol="0">
            <a:spAutoFit/>
          </a:bodyPr>
          <a:lstStyle/>
          <a:p>
            <a:r>
              <a:rPr lang="en-US" sz="1600" dirty="0" smtClean="0">
                <a:solidFill>
                  <a:srgbClr val="008000"/>
                </a:solidFill>
                <a:latin typeface="American Typewriter"/>
                <a:cs typeface="American Typewriter"/>
                <a:hlinkClick r:id="rId3"/>
              </a:rPr>
              <a:t>http://w3.iihe.ac.be/~jdhondt/Website/BeyondTheStandardModel.html</a:t>
            </a:r>
            <a:endParaRPr lang="en-US" sz="1600" dirty="0">
              <a:solidFill>
                <a:srgbClr val="008000"/>
              </a:solidFill>
              <a:latin typeface="American Typewriter"/>
              <a:cs typeface="American Typewriter"/>
            </a:endParaRP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2</a:t>
            </a:fld>
            <a:endParaRPr lang="en-US"/>
          </a:p>
        </p:txBody>
      </p:sp>
      <p:sp>
        <p:nvSpPr>
          <p:cNvPr id="2" name="Rectangle 1"/>
          <p:cNvSpPr/>
          <p:nvPr/>
        </p:nvSpPr>
        <p:spPr>
          <a:xfrm>
            <a:off x="1332345" y="4437112"/>
            <a:ext cx="6767741" cy="923330"/>
          </a:xfrm>
          <a:prstGeom prst="rect">
            <a:avLst/>
          </a:prstGeom>
        </p:spPr>
        <p:txBody>
          <a:bodyPr wrap="square">
            <a:spAutoFit/>
          </a:bodyPr>
          <a:lstStyle/>
          <a:p>
            <a:pPr>
              <a:buSzPct val="120000"/>
            </a:pPr>
            <a:r>
              <a:rPr lang="en-US" dirty="0">
                <a:solidFill>
                  <a:schemeClr val="bg1">
                    <a:lumMod val="50000"/>
                  </a:schemeClr>
                </a:solidFill>
                <a:latin typeface="Arial Rounded MT Bold"/>
                <a:cs typeface="Arial Rounded MT Bold"/>
              </a:rPr>
              <a:t>Important note: whenever we note “Higgs boson” (or mechanism), we mean the well-known </a:t>
            </a:r>
            <a:r>
              <a:rPr lang="en-US" dirty="0" err="1">
                <a:solidFill>
                  <a:schemeClr val="bg1">
                    <a:lumMod val="50000"/>
                  </a:schemeClr>
                </a:solidFill>
                <a:latin typeface="Arial Rounded MT Bold"/>
                <a:cs typeface="Arial Rounded MT Bold"/>
              </a:rPr>
              <a:t>Brout</a:t>
            </a:r>
            <a:r>
              <a:rPr lang="en-US" dirty="0">
                <a:solidFill>
                  <a:schemeClr val="bg1">
                    <a:lumMod val="50000"/>
                  </a:schemeClr>
                </a:solidFill>
                <a:latin typeface="Arial Rounded MT Bold"/>
                <a:cs typeface="Arial Rounded MT Bold"/>
              </a:rPr>
              <a:t>-</a:t>
            </a:r>
            <a:r>
              <a:rPr lang="en-US" dirty="0" err="1">
                <a:solidFill>
                  <a:schemeClr val="bg1">
                    <a:lumMod val="50000"/>
                  </a:schemeClr>
                </a:solidFill>
                <a:latin typeface="Arial Rounded MT Bold"/>
                <a:cs typeface="Arial Rounded MT Bold"/>
              </a:rPr>
              <a:t>Englert</a:t>
            </a:r>
            <a:r>
              <a:rPr lang="en-US" dirty="0">
                <a:solidFill>
                  <a:schemeClr val="bg1">
                    <a:lumMod val="50000"/>
                  </a:schemeClr>
                </a:solidFill>
                <a:latin typeface="Arial Rounded MT Bold"/>
                <a:cs typeface="Arial Rounded MT Bold"/>
              </a:rPr>
              <a:t>-Higgs boson or mechanism.</a:t>
            </a:r>
            <a:endParaRPr lang="en-US" dirty="0">
              <a:solidFill>
                <a:schemeClr val="bg1">
                  <a:lumMod val="50000"/>
                </a:schemeClr>
              </a:solidFill>
              <a:latin typeface="Arial Rounded MT Bold"/>
              <a:cs typeface="Arial Rounded MT Bold"/>
            </a:endParaRPr>
          </a:p>
        </p:txBody>
      </p:sp>
    </p:spTree>
    <p:extLst>
      <p:ext uri="{BB962C8B-B14F-4D97-AF65-F5344CB8AC3E}">
        <p14:creationId xmlns:p14="http://schemas.microsoft.com/office/powerpoint/2010/main" val="297739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85830" y="457200"/>
            <a:ext cx="5259372" cy="461665"/>
          </a:xfrm>
          <a:prstGeom prst="rect">
            <a:avLst/>
          </a:prstGeom>
          <a:noFill/>
        </p:spPr>
        <p:txBody>
          <a:bodyPr wrap="none" rtlCol="0">
            <a:spAutoFit/>
          </a:bodyPr>
          <a:lstStyle/>
          <a:p>
            <a:pPr algn="ctr"/>
            <a:r>
              <a:rPr lang="en-US" sz="2400" dirty="0" err="1" smtClean="0">
                <a:latin typeface="Arial Rounded MT Bold"/>
                <a:cs typeface="Arial Rounded MT Bold"/>
              </a:rPr>
              <a:t>Perturbative</a:t>
            </a:r>
            <a:r>
              <a:rPr lang="en-US" sz="2400" dirty="0" smtClean="0">
                <a:latin typeface="Arial Rounded MT Bold"/>
                <a:cs typeface="Arial Rounded MT Bold"/>
              </a:rPr>
              <a:t> constraint &amp; </a:t>
            </a:r>
            <a:r>
              <a:rPr lang="en-US" sz="2400" dirty="0" err="1" smtClean="0">
                <a:latin typeface="Arial Rounded MT Bold"/>
                <a:cs typeface="Arial Rounded MT Bold"/>
              </a:rPr>
              <a:t>unitarity</a:t>
            </a:r>
            <a:endParaRPr lang="en-US" sz="2400" dirty="0" smtClean="0">
              <a:latin typeface="Arial Rounded MT Bold"/>
              <a:cs typeface="Arial Rounded MT Bold"/>
            </a:endParaRPr>
          </a:p>
        </p:txBody>
      </p:sp>
      <p:sp>
        <p:nvSpPr>
          <p:cNvPr id="5" name="TextBox 4"/>
          <p:cNvSpPr txBox="1"/>
          <p:nvPr/>
        </p:nvSpPr>
        <p:spPr>
          <a:xfrm>
            <a:off x="990600" y="1219200"/>
            <a:ext cx="7543799" cy="4801315"/>
          </a:xfrm>
          <a:prstGeom prst="rect">
            <a:avLst/>
          </a:prstGeom>
          <a:noFill/>
        </p:spPr>
        <p:txBody>
          <a:bodyPr wrap="square" rtlCol="0">
            <a:spAutoFit/>
          </a:bodyPr>
          <a:lstStyle/>
          <a:p>
            <a:r>
              <a:rPr lang="en-US" dirty="0" smtClean="0">
                <a:latin typeface="Arial Rounded MT Bold"/>
                <a:cs typeface="Arial Rounded MT Bold"/>
              </a:rPr>
              <a:t>At the loop level the process</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has an amplitude of</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one-loop amplitude becomes equal to the tree-level amplitude when </a:t>
            </a:r>
            <a:r>
              <a:rPr lang="en-US" dirty="0" smtClean="0">
                <a:latin typeface="Symbol" charset="2"/>
                <a:cs typeface="Symbol" charset="2"/>
              </a:rPr>
              <a:t>l</a:t>
            </a:r>
            <a:r>
              <a:rPr lang="en-US" dirty="0" smtClean="0">
                <a:latin typeface="Arial Rounded MT Bold"/>
                <a:cs typeface="Arial Rounded MT Bold"/>
              </a:rPr>
              <a:t> ~ 32</a:t>
            </a:r>
            <a:r>
              <a:rPr lang="en-US" dirty="0" smtClean="0">
                <a:latin typeface="Symbol" charset="2"/>
                <a:cs typeface="Symbol" charset="2"/>
              </a:rPr>
              <a:t>p</a:t>
            </a:r>
            <a:r>
              <a:rPr lang="en-US" baseline="30000" dirty="0" smtClean="0">
                <a:latin typeface="Arial Rounded MT Bold"/>
                <a:cs typeface="Arial Rounded MT Bold"/>
              </a:rPr>
              <a:t>2</a:t>
            </a:r>
            <a:r>
              <a:rPr lang="en-US" dirty="0" smtClean="0">
                <a:latin typeface="Arial Rounded MT Bold"/>
                <a:cs typeface="Arial Rounded MT Bold"/>
              </a:rPr>
              <a:t>, hence the Electro-Weak theory should break down when </a:t>
            </a:r>
            <a:r>
              <a:rPr lang="en-US" dirty="0" err="1" smtClean="0">
                <a:latin typeface="Arial Rounded MT Bold"/>
                <a:cs typeface="Arial Rounded MT Bold"/>
              </a:rPr>
              <a:t>m</a:t>
            </a:r>
            <a:r>
              <a:rPr lang="en-US" baseline="-25000" dirty="0" err="1" smtClean="0">
                <a:latin typeface="Arial Rounded MT Bold"/>
                <a:cs typeface="Arial Rounded MT Bold"/>
              </a:rPr>
              <a:t>h</a:t>
            </a:r>
            <a:r>
              <a:rPr lang="en-US" dirty="0" smtClean="0">
                <a:latin typeface="Arial Rounded MT Bold"/>
                <a:cs typeface="Arial Rounded MT Bold"/>
              </a:rPr>
              <a:t> &gt; 6 </a:t>
            </a:r>
            <a:r>
              <a:rPr lang="en-US" dirty="0" err="1" smtClean="0">
                <a:latin typeface="Arial Rounded MT Bold"/>
                <a:cs typeface="Arial Rounded MT Bold"/>
              </a:rPr>
              <a:t>TeV</a:t>
            </a:r>
            <a:r>
              <a:rPr lang="en-US" dirty="0" smtClean="0">
                <a:latin typeface="Arial Rounded MT Bold"/>
                <a:cs typeface="Arial Rounded MT Bold"/>
              </a:rPr>
              <a:t>.</a:t>
            </a:r>
          </a:p>
          <a:p>
            <a:endParaRPr lang="en-US" dirty="0" smtClean="0">
              <a:latin typeface="Arial Rounded MT Bold"/>
              <a:cs typeface="Arial Rounded MT Bold"/>
            </a:endParaRPr>
          </a:p>
          <a:p>
            <a:r>
              <a:rPr lang="en-US" dirty="0" smtClean="0">
                <a:latin typeface="Arial Rounded MT Bold"/>
                <a:cs typeface="Arial Rounded MT Bold"/>
              </a:rPr>
              <a:t>More rigorous via partial wave analysis: </a:t>
            </a:r>
            <a:r>
              <a:rPr lang="en-US" dirty="0" err="1" smtClean="0">
                <a:latin typeface="Arial Rounded MT Bold"/>
                <a:cs typeface="Arial Rounded MT Bold"/>
              </a:rPr>
              <a:t>m</a:t>
            </a:r>
            <a:r>
              <a:rPr lang="en-US" baseline="-25000" dirty="0" err="1" smtClean="0">
                <a:latin typeface="Arial Rounded MT Bold"/>
                <a:cs typeface="Arial Rounded MT Bold"/>
              </a:rPr>
              <a:t>h</a:t>
            </a:r>
            <a:r>
              <a:rPr lang="en-US" dirty="0" smtClean="0">
                <a:latin typeface="Arial Rounded MT Bold"/>
                <a:cs typeface="Arial Rounded MT Bold"/>
              </a:rPr>
              <a:t> &lt; 870 </a:t>
            </a:r>
            <a:r>
              <a:rPr lang="en-US" dirty="0" err="1" smtClean="0">
                <a:latin typeface="Arial Rounded MT Bold"/>
                <a:cs typeface="Arial Rounded MT Bold"/>
              </a:rPr>
              <a:t>GeV</a:t>
            </a:r>
            <a:r>
              <a:rPr lang="en-US" dirty="0" smtClean="0">
                <a:latin typeface="Arial Rounded MT Bold"/>
                <a:cs typeface="Arial Rounded MT Bold"/>
              </a:rPr>
              <a:t> </a:t>
            </a:r>
          </a:p>
          <a:p>
            <a:r>
              <a:rPr lang="en-US" dirty="0" smtClean="0">
                <a:latin typeface="Arial Rounded MT Bold"/>
                <a:cs typeface="Arial Rounded MT Bold"/>
              </a:rPr>
              <a:t>When taking also the WW</a:t>
            </a:r>
            <a:r>
              <a:rPr lang="en-US" dirty="0" smtClean="0">
                <a:latin typeface="Arial Rounded MT Bold"/>
                <a:cs typeface="Arial Rounded MT Bold"/>
                <a:sym typeface="Wingdings"/>
              </a:rPr>
              <a:t>ZZ process into account: </a:t>
            </a:r>
            <a:r>
              <a:rPr lang="en-US" dirty="0" err="1" smtClean="0">
                <a:latin typeface="Arial Rounded MT Bold"/>
                <a:cs typeface="Arial Rounded MT Bold"/>
                <a:sym typeface="Wingdings"/>
              </a:rPr>
              <a:t>m</a:t>
            </a:r>
            <a:r>
              <a:rPr lang="en-US" baseline="-25000" dirty="0" err="1" smtClean="0">
                <a:latin typeface="Arial Rounded MT Bold"/>
                <a:cs typeface="Arial Rounded MT Bold"/>
                <a:sym typeface="Wingdings"/>
              </a:rPr>
              <a:t>h</a:t>
            </a:r>
            <a:r>
              <a:rPr lang="en-US" dirty="0" smtClean="0">
                <a:latin typeface="Arial Rounded MT Bold"/>
                <a:cs typeface="Arial Rounded MT Bold"/>
                <a:sym typeface="Wingdings"/>
              </a:rPr>
              <a:t> &lt; 710 </a:t>
            </a:r>
            <a:r>
              <a:rPr lang="en-US" dirty="0" err="1" smtClean="0">
                <a:latin typeface="Arial Rounded MT Bold"/>
                <a:cs typeface="Arial Rounded MT Bold"/>
                <a:sym typeface="Wingdings"/>
              </a:rPr>
              <a:t>GeV</a:t>
            </a:r>
            <a:endParaRPr lang="en-US" dirty="0" smtClean="0">
              <a:latin typeface="Arial Rounded MT Bold"/>
              <a:cs typeface="Arial Rounded MT Bold"/>
            </a:endParaRPr>
          </a:p>
        </p:txBody>
      </p:sp>
      <p:pic>
        <p:nvPicPr>
          <p:cNvPr id="10" name="Picture 9"/>
          <p:cNvPicPr>
            <a:picLocks noChangeAspect="1"/>
          </p:cNvPicPr>
          <p:nvPr/>
        </p:nvPicPr>
        <p:blipFill>
          <a:blip r:embed="rId2"/>
          <a:stretch>
            <a:fillRect/>
          </a:stretch>
        </p:blipFill>
        <p:spPr>
          <a:xfrm>
            <a:off x="2667000" y="2397125"/>
            <a:ext cx="5259372" cy="1763086"/>
          </a:xfrm>
          <a:prstGeom prst="rect">
            <a:avLst/>
          </a:prstGeom>
        </p:spPr>
      </p:pic>
      <p:pic>
        <p:nvPicPr>
          <p:cNvPr id="11" name="Picture 10" descr="latex-image-1.pdf"/>
          <p:cNvPicPr>
            <a:picLocks noChangeAspect="1"/>
          </p:cNvPicPr>
          <p:nvPr/>
        </p:nvPicPr>
        <p:blipFill>
          <a:blip r:embed="rId3"/>
          <a:stretch>
            <a:fillRect/>
          </a:stretch>
        </p:blipFill>
        <p:spPr>
          <a:xfrm>
            <a:off x="2066925" y="1653886"/>
            <a:ext cx="4029075" cy="327314"/>
          </a:xfrm>
          <a:prstGeom prst="rect">
            <a:avLst/>
          </a:prstGeom>
        </p:spPr>
      </p:pic>
      <p:pic>
        <p:nvPicPr>
          <p:cNvPr id="12" name="Picture 11" descr="latex-image-1.pdf"/>
          <p:cNvPicPr>
            <a:picLocks noChangeAspect="1"/>
          </p:cNvPicPr>
          <p:nvPr/>
        </p:nvPicPr>
        <p:blipFill>
          <a:blip r:embed="rId4"/>
          <a:stretch>
            <a:fillRect/>
          </a:stretch>
        </p:blipFill>
        <p:spPr>
          <a:xfrm>
            <a:off x="1451269" y="2397125"/>
            <a:ext cx="602662" cy="650875"/>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31283" y="457200"/>
            <a:ext cx="3040917"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The triviality bound</a:t>
            </a:r>
          </a:p>
        </p:txBody>
      </p:sp>
      <p:sp>
        <p:nvSpPr>
          <p:cNvPr id="5" name="TextBox 4"/>
          <p:cNvSpPr txBox="1"/>
          <p:nvPr/>
        </p:nvSpPr>
        <p:spPr>
          <a:xfrm>
            <a:off x="990601" y="1219200"/>
            <a:ext cx="7391400" cy="5170647"/>
          </a:xfrm>
          <a:prstGeom prst="rect">
            <a:avLst/>
          </a:prstGeom>
          <a:noFill/>
        </p:spPr>
        <p:txBody>
          <a:bodyPr wrap="square" rtlCol="0">
            <a:spAutoFit/>
          </a:bodyPr>
          <a:lstStyle/>
          <a:p>
            <a:r>
              <a:rPr lang="en-US" dirty="0" smtClean="0">
                <a:latin typeface="Arial Rounded MT Bold"/>
                <a:cs typeface="Arial Rounded MT Bold"/>
              </a:rPr>
              <a:t>The couplings should remain finite at all energy scales Q.</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Via the renormalization group equations we can evolve the couplings to higher scales Q.</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sz="2400"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For large Higgs boson masses the term </a:t>
            </a:r>
            <a:r>
              <a:rPr lang="en-US" dirty="0" smtClean="0">
                <a:latin typeface="Symbol" charset="2"/>
                <a:cs typeface="Symbol" charset="2"/>
              </a:rPr>
              <a:t>l</a:t>
            </a:r>
            <a:r>
              <a:rPr lang="en-US" baseline="30000" dirty="0" smtClean="0">
                <a:latin typeface="Arial Rounded MT Bold"/>
                <a:cs typeface="Arial Rounded MT Bold"/>
              </a:rPr>
              <a:t>2</a:t>
            </a:r>
            <a:r>
              <a:rPr lang="en-US" dirty="0" smtClean="0">
                <a:latin typeface="Arial Rounded MT Bold"/>
                <a:cs typeface="Arial Rounded MT Bold"/>
              </a:rPr>
              <a:t> dominates and after integration one obtains Landau pole or a limit on the value of Q for which the theory is still valid. </a:t>
            </a:r>
          </a:p>
          <a:p>
            <a:endParaRPr lang="en-US" dirty="0">
              <a:latin typeface="Arial Rounded MT Bold"/>
              <a:cs typeface="Arial Rounded MT Bold"/>
            </a:endParaRPr>
          </a:p>
        </p:txBody>
      </p:sp>
      <p:pic>
        <p:nvPicPr>
          <p:cNvPr id="6" name="Picture 5" descr="latex-image-1.pdf"/>
          <p:cNvPicPr>
            <a:picLocks noChangeAspect="1"/>
          </p:cNvPicPr>
          <p:nvPr/>
        </p:nvPicPr>
        <p:blipFill>
          <a:blip r:embed="rId2"/>
          <a:stretch>
            <a:fillRect/>
          </a:stretch>
        </p:blipFill>
        <p:spPr>
          <a:xfrm>
            <a:off x="1676401" y="1600200"/>
            <a:ext cx="2438400" cy="1104031"/>
          </a:xfrm>
          <a:prstGeom prst="rect">
            <a:avLst/>
          </a:prstGeom>
        </p:spPr>
      </p:pic>
      <p:pic>
        <p:nvPicPr>
          <p:cNvPr id="7" name="Picture 6" descr="latex-image-1.pdf"/>
          <p:cNvPicPr>
            <a:picLocks noChangeAspect="1"/>
          </p:cNvPicPr>
          <p:nvPr/>
        </p:nvPicPr>
        <p:blipFill>
          <a:blip r:embed="rId3"/>
          <a:stretch>
            <a:fillRect/>
          </a:stretch>
        </p:blipFill>
        <p:spPr>
          <a:xfrm>
            <a:off x="1406526" y="3597125"/>
            <a:ext cx="7051674" cy="1508275"/>
          </a:xfrm>
          <a:prstGeom prst="rect">
            <a:avLst/>
          </a:prstGeom>
        </p:spPr>
      </p:pic>
      <p:pic>
        <p:nvPicPr>
          <p:cNvPr id="8" name="Picture 7" descr="latex-image-1.pdf"/>
          <p:cNvPicPr>
            <a:picLocks noChangeAspect="1"/>
          </p:cNvPicPr>
          <p:nvPr/>
        </p:nvPicPr>
        <p:blipFill>
          <a:blip r:embed="rId4"/>
          <a:stretch>
            <a:fillRect/>
          </a:stretch>
        </p:blipFill>
        <p:spPr>
          <a:xfrm>
            <a:off x="5460452" y="3473450"/>
            <a:ext cx="1423495" cy="625475"/>
          </a:xfrm>
          <a:prstGeom prst="rect">
            <a:avLst/>
          </a:prstGeom>
        </p:spPr>
      </p:pic>
      <p:pic>
        <p:nvPicPr>
          <p:cNvPr id="9" name="Picture 8" descr="latex-image-1.pdf"/>
          <p:cNvPicPr>
            <a:picLocks noChangeAspect="1"/>
          </p:cNvPicPr>
          <p:nvPr/>
        </p:nvPicPr>
        <p:blipFill>
          <a:blip r:embed="rId5"/>
          <a:stretch>
            <a:fillRect/>
          </a:stretch>
        </p:blipFill>
        <p:spPr>
          <a:xfrm>
            <a:off x="4953000" y="5791200"/>
            <a:ext cx="2667000" cy="640080"/>
          </a:xfrm>
          <a:prstGeom prst="rect">
            <a:avLst/>
          </a:prstGeom>
        </p:spPr>
      </p:pic>
      <p:sp>
        <p:nvSpPr>
          <p:cNvPr id="10" name="Footer Placeholder 9"/>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11" name="Slide Number Placeholder 10"/>
          <p:cNvSpPr>
            <a:spLocks noGrp="1"/>
          </p:cNvSpPr>
          <p:nvPr>
            <p:ph type="sldNum" sz="quarter" idx="12"/>
          </p:nvPr>
        </p:nvSpPr>
        <p:spPr/>
        <p:txBody>
          <a:bodyPr/>
          <a:lstStyle/>
          <a:p>
            <a:fld id="{CB91A2BE-36ED-F846-A2B7-6AADC4C352DB}"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38400" y="457200"/>
            <a:ext cx="4260602"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The vacuum stability bound</a:t>
            </a:r>
          </a:p>
        </p:txBody>
      </p:sp>
      <p:sp>
        <p:nvSpPr>
          <p:cNvPr id="5" name="TextBox 4"/>
          <p:cNvSpPr txBox="1"/>
          <p:nvPr/>
        </p:nvSpPr>
        <p:spPr>
          <a:xfrm>
            <a:off x="990601" y="1219200"/>
            <a:ext cx="7391400" cy="5078314"/>
          </a:xfrm>
          <a:prstGeom prst="rect">
            <a:avLst/>
          </a:prstGeom>
          <a:noFill/>
        </p:spPr>
        <p:txBody>
          <a:bodyPr wrap="square" rtlCol="0">
            <a:spAutoFit/>
          </a:bodyPr>
          <a:lstStyle/>
          <a:p>
            <a:r>
              <a:rPr lang="en-US" dirty="0" smtClean="0">
                <a:latin typeface="Arial Rounded MT Bold"/>
                <a:cs typeface="Arial Rounded MT Bold"/>
              </a:rPr>
              <a:t>When the Higgs boson mass is light the term -6y</a:t>
            </a:r>
            <a:r>
              <a:rPr lang="en-US" baseline="-25000" dirty="0" smtClean="0">
                <a:latin typeface="Arial Rounded MT Bold"/>
                <a:cs typeface="Arial Rounded MT Bold"/>
              </a:rPr>
              <a:t>t</a:t>
            </a:r>
            <a:r>
              <a:rPr lang="en-US" baseline="30000" dirty="0" smtClean="0">
                <a:latin typeface="Arial Rounded MT Bold"/>
                <a:cs typeface="Arial Rounded MT Bold"/>
              </a:rPr>
              <a:t>4</a:t>
            </a:r>
            <a:r>
              <a:rPr lang="en-US" dirty="0" smtClean="0">
                <a:latin typeface="Arial Rounded MT Bold"/>
                <a:cs typeface="Arial Rounded MT Bold"/>
              </a:rPr>
              <a:t> will dominate:</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hence for higher scales Q the value of</a:t>
            </a:r>
            <a:r>
              <a:rPr lang="en-US" dirty="0" smtClean="0">
                <a:latin typeface="Symbol" charset="2"/>
                <a:cs typeface="Symbol" charset="2"/>
              </a:rPr>
              <a:t> </a:t>
            </a:r>
            <a:r>
              <a:rPr lang="en-US" dirty="0" err="1" smtClean="0">
                <a:latin typeface="Symbol" charset="2"/>
                <a:cs typeface="Symbol" charset="2"/>
              </a:rPr>
              <a:t>l</a:t>
            </a:r>
            <a:r>
              <a:rPr lang="en-US" dirty="0" smtClean="0">
                <a:latin typeface="Symbol" charset="2"/>
                <a:cs typeface="Symbol" charset="2"/>
              </a:rPr>
              <a:t> </a:t>
            </a:r>
            <a:r>
              <a:rPr lang="en-US" dirty="0" smtClean="0">
                <a:latin typeface="Arial Rounded MT Bold"/>
                <a:cs typeface="Arial Rounded MT Bold"/>
              </a:rPr>
              <a:t>could become negative, hence the vacuum instable (V&lt;0). With the constraint </a:t>
            </a:r>
            <a:r>
              <a:rPr lang="en-US" dirty="0" smtClean="0">
                <a:latin typeface="Symbol" charset="2"/>
                <a:cs typeface="Symbol" charset="2"/>
              </a:rPr>
              <a:t>l</a:t>
            </a:r>
            <a:r>
              <a:rPr lang="en-US" dirty="0" smtClean="0">
                <a:latin typeface="Arial Rounded MT Bold"/>
                <a:cs typeface="Arial Rounded MT Bold"/>
              </a:rPr>
              <a:t>(Q)&gt;0 for all values of Q we obtain a lower limit on the Higgs boson mass. After integrating the part of the RGE which is</a:t>
            </a:r>
            <a:r>
              <a:rPr lang="en-US" dirty="0" smtClean="0">
                <a:latin typeface="Symbol" charset="2"/>
                <a:cs typeface="Symbol" charset="2"/>
              </a:rPr>
              <a:t> </a:t>
            </a:r>
            <a:r>
              <a:rPr lang="en-US" dirty="0" err="1" smtClean="0">
                <a:latin typeface="Symbol" charset="2"/>
                <a:cs typeface="Symbol" charset="2"/>
              </a:rPr>
              <a:t>l</a:t>
            </a:r>
            <a:r>
              <a:rPr lang="en-US" dirty="0" smtClean="0">
                <a:latin typeface="Symbol" charset="2"/>
                <a:cs typeface="Symbol" charset="2"/>
              </a:rPr>
              <a:t> </a:t>
            </a:r>
            <a:r>
              <a:rPr lang="en-US" dirty="0" smtClean="0">
                <a:latin typeface="Arial Rounded MT Bold"/>
                <a:cs typeface="Arial Rounded MT Bold"/>
              </a:rPr>
              <a:t>independent from Q</a:t>
            </a:r>
            <a:r>
              <a:rPr lang="en-US" baseline="-25000" dirty="0" smtClean="0">
                <a:latin typeface="Arial Rounded MT Bold"/>
                <a:cs typeface="Arial Rounded MT Bold"/>
              </a:rPr>
              <a:t>0</a:t>
            </a:r>
            <a:r>
              <a:rPr lang="en-US" dirty="0" smtClean="0">
                <a:latin typeface="Arial Rounded MT Bold"/>
                <a:cs typeface="Arial Rounded MT Bold"/>
              </a:rPr>
              <a:t> to Q we obtain:</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Hence a lower limit for the Higgs boson mass for a given Q scale to keep the vacuum stable (without the presence of new physics phenomena beyond the Standard Model).</a:t>
            </a:r>
          </a:p>
          <a:p>
            <a:endParaRPr lang="en-US" dirty="0" smtClean="0">
              <a:latin typeface="Arial Rounded MT Bold"/>
              <a:cs typeface="Arial Rounded MT Bold"/>
            </a:endParaRPr>
          </a:p>
          <a:p>
            <a:r>
              <a:rPr lang="en-US" dirty="0" smtClean="0">
                <a:latin typeface="Arial Rounded MT Bold"/>
                <a:cs typeface="Arial Rounded MT Bold"/>
              </a:rPr>
              <a:t>The full calculations at higher order (more loops) is done.</a:t>
            </a:r>
            <a:endParaRPr lang="en-US" dirty="0">
              <a:latin typeface="Arial Rounded MT Bold"/>
              <a:cs typeface="Arial Rounded MT Bold"/>
            </a:endParaRPr>
          </a:p>
        </p:txBody>
      </p:sp>
      <p:pic>
        <p:nvPicPr>
          <p:cNvPr id="6" name="Picture 5" descr="latex-image-1.pdf"/>
          <p:cNvPicPr>
            <a:picLocks noChangeAspect="1"/>
          </p:cNvPicPr>
          <p:nvPr/>
        </p:nvPicPr>
        <p:blipFill>
          <a:blip r:embed="rId2"/>
          <a:stretch>
            <a:fillRect/>
          </a:stretch>
        </p:blipFill>
        <p:spPr>
          <a:xfrm>
            <a:off x="2844800" y="1588532"/>
            <a:ext cx="2108200" cy="633293"/>
          </a:xfrm>
          <a:prstGeom prst="rect">
            <a:avLst/>
          </a:prstGeom>
        </p:spPr>
      </p:pic>
      <p:pic>
        <p:nvPicPr>
          <p:cNvPr id="7" name="Picture 6" descr="latex-image-1.pdf"/>
          <p:cNvPicPr>
            <a:picLocks noChangeAspect="1"/>
          </p:cNvPicPr>
          <p:nvPr/>
        </p:nvPicPr>
        <p:blipFill>
          <a:blip r:embed="rId3"/>
          <a:stretch>
            <a:fillRect/>
          </a:stretch>
        </p:blipFill>
        <p:spPr>
          <a:xfrm>
            <a:off x="1117600" y="3973689"/>
            <a:ext cx="7112000" cy="750711"/>
          </a:xfrm>
          <a:prstGeom prst="rect">
            <a:avLst/>
          </a:prstGeom>
        </p:spPr>
      </p:pic>
      <p:sp>
        <p:nvSpPr>
          <p:cNvPr id="8" name="Footer Placeholder 7"/>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04171" y="457200"/>
            <a:ext cx="7277829" cy="400110"/>
          </a:xfrm>
          <a:prstGeom prst="rect">
            <a:avLst/>
          </a:prstGeom>
          <a:noFill/>
        </p:spPr>
        <p:txBody>
          <a:bodyPr wrap="none" rtlCol="0">
            <a:spAutoFit/>
          </a:bodyPr>
          <a:lstStyle/>
          <a:p>
            <a:pPr algn="ctr"/>
            <a:r>
              <a:rPr lang="en-US" sz="2000" dirty="0" smtClean="0">
                <a:latin typeface="Arial Rounded MT Bold"/>
                <a:cs typeface="Arial Rounded MT Bold"/>
              </a:rPr>
              <a:t>All together: theoretical bounds on the Higgs boson mass</a:t>
            </a:r>
          </a:p>
        </p:txBody>
      </p:sp>
      <p:sp>
        <p:nvSpPr>
          <p:cNvPr id="5" name="TextBox 4"/>
          <p:cNvSpPr txBox="1"/>
          <p:nvPr/>
        </p:nvSpPr>
        <p:spPr>
          <a:xfrm>
            <a:off x="990601" y="914400"/>
            <a:ext cx="7391400" cy="1200329"/>
          </a:xfrm>
          <a:prstGeom prst="rect">
            <a:avLst/>
          </a:prstGeom>
          <a:noFill/>
        </p:spPr>
        <p:txBody>
          <a:bodyPr wrap="square" rtlCol="0">
            <a:spAutoFit/>
          </a:bodyPr>
          <a:lstStyle/>
          <a:p>
            <a:r>
              <a:rPr lang="en-US" dirty="0" smtClean="0">
                <a:latin typeface="Arial Rounded MT Bold"/>
                <a:cs typeface="Arial Rounded MT Bold"/>
              </a:rPr>
              <a:t>If the Higgs boson is to be found at 60 </a:t>
            </a:r>
            <a:r>
              <a:rPr lang="en-US" dirty="0" err="1" smtClean="0">
                <a:latin typeface="Arial Rounded MT Bold"/>
                <a:cs typeface="Arial Rounded MT Bold"/>
              </a:rPr>
              <a:t>GeV</a:t>
            </a:r>
            <a:r>
              <a:rPr lang="en-US" dirty="0" smtClean="0">
                <a:latin typeface="Arial Rounded MT Bold"/>
                <a:cs typeface="Arial Rounded MT Bold"/>
              </a:rPr>
              <a:t> then this means the vacuum is instable in the absence of new physics. Only when the mass is between 130-180 </a:t>
            </a:r>
            <a:r>
              <a:rPr lang="en-US" dirty="0" err="1" smtClean="0">
                <a:latin typeface="Arial Rounded MT Bold"/>
                <a:cs typeface="Arial Rounded MT Bold"/>
              </a:rPr>
              <a:t>GeV</a:t>
            </a:r>
            <a:r>
              <a:rPr lang="en-US" dirty="0" smtClean="0">
                <a:latin typeface="Arial Rounded MT Bold"/>
                <a:cs typeface="Arial Rounded MT Bold"/>
              </a:rPr>
              <a:t> the vacuum can remain stable up to the Planck scale.</a:t>
            </a:r>
            <a:endParaRPr lang="en-US" dirty="0">
              <a:latin typeface="Arial Rounded MT Bold"/>
              <a:cs typeface="Arial Rounded MT Bold"/>
            </a:endParaRPr>
          </a:p>
        </p:txBody>
      </p:sp>
      <p:pic>
        <p:nvPicPr>
          <p:cNvPr id="6" name="Picture 5"/>
          <p:cNvPicPr>
            <a:picLocks noChangeAspect="1"/>
          </p:cNvPicPr>
          <p:nvPr/>
        </p:nvPicPr>
        <p:blipFill>
          <a:blip r:embed="rId2"/>
          <a:stretch>
            <a:fillRect/>
          </a:stretch>
        </p:blipFill>
        <p:spPr>
          <a:xfrm rot="21540000">
            <a:off x="717797" y="2209800"/>
            <a:ext cx="7816603" cy="4098801"/>
          </a:xfrm>
          <a:prstGeom prst="rect">
            <a:avLst/>
          </a:prstGeom>
        </p:spPr>
      </p:pic>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38400" y="457200"/>
            <a:ext cx="4019049"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The fine-tuning constraint</a:t>
            </a:r>
          </a:p>
        </p:txBody>
      </p:sp>
      <p:sp>
        <p:nvSpPr>
          <p:cNvPr id="5" name="TextBox 4"/>
          <p:cNvSpPr txBox="1"/>
          <p:nvPr/>
        </p:nvSpPr>
        <p:spPr>
          <a:xfrm>
            <a:off x="990601" y="1219200"/>
            <a:ext cx="7391400" cy="5078314"/>
          </a:xfrm>
          <a:prstGeom prst="rect">
            <a:avLst/>
          </a:prstGeom>
          <a:noFill/>
        </p:spPr>
        <p:txBody>
          <a:bodyPr wrap="square" rtlCol="0">
            <a:spAutoFit/>
          </a:bodyPr>
          <a:lstStyle/>
          <a:p>
            <a:r>
              <a:rPr lang="en-US" dirty="0" smtClean="0">
                <a:latin typeface="Arial Rounded MT Bold"/>
                <a:cs typeface="Arial Rounded MT Bold"/>
              </a:rPr>
              <a:t>The </a:t>
            </a:r>
            <a:r>
              <a:rPr lang="en-US" dirty="0" err="1" smtClean="0">
                <a:latin typeface="Arial Rounded MT Bold"/>
                <a:cs typeface="Arial Rounded MT Bold"/>
              </a:rPr>
              <a:t>radiative</a:t>
            </a:r>
            <a:r>
              <a:rPr lang="en-US" dirty="0" smtClean="0">
                <a:latin typeface="Arial Rounded MT Bold"/>
                <a:cs typeface="Arial Rounded MT Bold"/>
              </a:rPr>
              <a:t> corrections to the Higgs boson mass induce a fine tuning problem. At one loop</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integral can be cut-off at a momentum scale </a:t>
            </a:r>
            <a:r>
              <a:rPr lang="en-US" dirty="0" smtClean="0">
                <a:latin typeface="Symbol" charset="2"/>
                <a:cs typeface="Symbol" charset="2"/>
              </a:rPr>
              <a:t>L</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hence to cancel this we need m</a:t>
            </a:r>
            <a:r>
              <a:rPr lang="en-US" baseline="-25000" dirty="0" smtClean="0">
                <a:latin typeface="Arial Rounded MT Bold"/>
                <a:cs typeface="Arial Rounded MT Bold"/>
              </a:rPr>
              <a:t>h</a:t>
            </a:r>
            <a:r>
              <a:rPr lang="en-US" baseline="30000" dirty="0" smtClean="0">
                <a:latin typeface="Arial Rounded MT Bold"/>
                <a:cs typeface="Arial Rounded MT Bold"/>
              </a:rPr>
              <a:t>2</a:t>
            </a:r>
            <a:r>
              <a:rPr lang="en-US" dirty="0" smtClean="0">
                <a:latin typeface="Arial Rounded MT Bold"/>
                <a:cs typeface="Arial Rounded MT Bold"/>
              </a:rPr>
              <a:t> ~ (320 GeV)</a:t>
            </a:r>
            <a:r>
              <a:rPr lang="en-US" baseline="30000" dirty="0" smtClean="0">
                <a:latin typeface="Arial Rounded MT Bold"/>
                <a:cs typeface="Arial Rounded MT Bold"/>
              </a:rPr>
              <a:t>2</a:t>
            </a:r>
          </a:p>
          <a:p>
            <a:r>
              <a:rPr lang="en-US" dirty="0" smtClean="0">
                <a:latin typeface="Arial Rounded MT Bold"/>
                <a:cs typeface="Arial Rounded MT Bold"/>
              </a:rPr>
              <a:t>To cancel the </a:t>
            </a:r>
            <a:r>
              <a:rPr lang="en-US" dirty="0" err="1" smtClean="0">
                <a:latin typeface="Arial Rounded MT Bold"/>
                <a:cs typeface="Arial Rounded MT Bold"/>
              </a:rPr>
              <a:t>radiative</a:t>
            </a:r>
            <a:r>
              <a:rPr lang="en-US" dirty="0" smtClean="0">
                <a:latin typeface="Arial Rounded MT Bold"/>
                <a:cs typeface="Arial Rounded MT Bold"/>
              </a:rPr>
              <a:t> terms up to the GUT scale </a:t>
            </a:r>
            <a:r>
              <a:rPr lang="en-US" dirty="0" smtClean="0">
                <a:latin typeface="Symbol" charset="2"/>
                <a:cs typeface="Symbol" charset="2"/>
              </a:rPr>
              <a:t>L</a:t>
            </a:r>
            <a:r>
              <a:rPr lang="en-US" dirty="0" smtClean="0">
                <a:latin typeface="Arial Rounded MT Bold"/>
                <a:cs typeface="Arial Rounded MT Bold"/>
              </a:rPr>
              <a:t> ~ 10</a:t>
            </a:r>
            <a:r>
              <a:rPr lang="en-US" baseline="30000" dirty="0" smtClean="0">
                <a:latin typeface="Arial Rounded MT Bold"/>
                <a:cs typeface="Arial Rounded MT Bold"/>
              </a:rPr>
              <a:t>16</a:t>
            </a:r>
            <a:r>
              <a:rPr lang="en-US" dirty="0" smtClean="0">
                <a:latin typeface="Arial Rounded MT Bold"/>
                <a:cs typeface="Arial Rounded MT Bold"/>
              </a:rPr>
              <a:t> </a:t>
            </a:r>
            <a:r>
              <a:rPr lang="en-US" dirty="0" err="1" smtClean="0">
                <a:latin typeface="Arial Rounded MT Bold"/>
                <a:cs typeface="Arial Rounded MT Bold"/>
              </a:rPr>
              <a:t>GeV</a:t>
            </a:r>
            <a:r>
              <a:rPr lang="en-US" dirty="0" smtClean="0">
                <a:latin typeface="Arial Rounded MT Bold"/>
                <a:cs typeface="Arial Rounded MT Bold"/>
              </a:rPr>
              <a:t> we need to cancel up to 32 digits after the comma.</a:t>
            </a:r>
            <a:endParaRPr lang="en-US" dirty="0">
              <a:latin typeface="Arial Rounded MT Bold"/>
              <a:cs typeface="Arial Rounded MT Bold"/>
            </a:endParaRPr>
          </a:p>
        </p:txBody>
      </p:sp>
      <p:pic>
        <p:nvPicPr>
          <p:cNvPr id="6" name="Picture 5"/>
          <p:cNvPicPr>
            <a:picLocks noChangeAspect="1"/>
          </p:cNvPicPr>
          <p:nvPr/>
        </p:nvPicPr>
        <p:blipFill>
          <a:blip r:embed="rId2"/>
          <a:stretch>
            <a:fillRect/>
          </a:stretch>
        </p:blipFill>
        <p:spPr>
          <a:xfrm rot="21540000">
            <a:off x="990601" y="2128972"/>
            <a:ext cx="7162800" cy="1833428"/>
          </a:xfrm>
          <a:prstGeom prst="rect">
            <a:avLst/>
          </a:prstGeom>
        </p:spPr>
      </p:pic>
      <p:pic>
        <p:nvPicPr>
          <p:cNvPr id="7" name="Picture 6" descr="latex-image-1.pdf"/>
          <p:cNvPicPr>
            <a:picLocks noChangeAspect="1"/>
          </p:cNvPicPr>
          <p:nvPr/>
        </p:nvPicPr>
        <p:blipFill>
          <a:blip r:embed="rId3"/>
          <a:stretch>
            <a:fillRect/>
          </a:stretch>
        </p:blipFill>
        <p:spPr>
          <a:xfrm>
            <a:off x="1836738" y="4727900"/>
            <a:ext cx="5630862" cy="606100"/>
          </a:xfrm>
          <a:prstGeom prst="rect">
            <a:avLst/>
          </a:prstGeom>
        </p:spPr>
      </p:pic>
      <p:sp>
        <p:nvSpPr>
          <p:cNvPr id="8" name="Footer Placeholder 7"/>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38400" y="457200"/>
            <a:ext cx="4019049" cy="461665"/>
          </a:xfrm>
          <a:prstGeom prst="rect">
            <a:avLst/>
          </a:prstGeom>
          <a:noFill/>
        </p:spPr>
        <p:txBody>
          <a:bodyPr wrap="none" rtlCol="0">
            <a:spAutoFit/>
          </a:bodyPr>
          <a:lstStyle/>
          <a:p>
            <a:pPr algn="ctr"/>
            <a:r>
              <a:rPr lang="en-US" sz="2400" dirty="0" smtClean="0">
                <a:latin typeface="Arial Rounded MT Bold"/>
                <a:cs typeface="Arial Rounded MT Bold"/>
              </a:rPr>
              <a:t>The fine-tuning constraint</a:t>
            </a:r>
          </a:p>
        </p:txBody>
      </p:sp>
      <p:sp>
        <p:nvSpPr>
          <p:cNvPr id="5" name="TextBox 4"/>
          <p:cNvSpPr txBox="1"/>
          <p:nvPr/>
        </p:nvSpPr>
        <p:spPr>
          <a:xfrm>
            <a:off x="762000" y="1466671"/>
            <a:ext cx="3352799" cy="1200329"/>
          </a:xfrm>
          <a:prstGeom prst="rect">
            <a:avLst/>
          </a:prstGeom>
          <a:noFill/>
        </p:spPr>
        <p:txBody>
          <a:bodyPr wrap="square" rtlCol="0">
            <a:spAutoFit/>
          </a:bodyPr>
          <a:lstStyle/>
          <a:p>
            <a:r>
              <a:rPr lang="en-US" dirty="0" smtClean="0">
                <a:latin typeface="Arial Rounded MT Bold"/>
                <a:cs typeface="Arial Rounded MT Bold"/>
              </a:rPr>
              <a:t>Requesting up to 10% (or 1%) fine-tuning the allowed range for the validity of the Standard Model is reduced.</a:t>
            </a:r>
            <a:endParaRPr lang="en-US" dirty="0">
              <a:latin typeface="Arial Rounded MT Bold"/>
              <a:cs typeface="Arial Rounded MT Bold"/>
            </a:endParaRPr>
          </a:p>
        </p:txBody>
      </p:sp>
      <p:pic>
        <p:nvPicPr>
          <p:cNvPr id="6" name="Picture 5"/>
          <p:cNvPicPr>
            <a:picLocks noChangeAspect="1"/>
          </p:cNvPicPr>
          <p:nvPr/>
        </p:nvPicPr>
        <p:blipFill>
          <a:blip r:embed="rId2"/>
          <a:stretch>
            <a:fillRect/>
          </a:stretch>
        </p:blipFill>
        <p:spPr>
          <a:xfrm>
            <a:off x="4090128" y="1219200"/>
            <a:ext cx="4520472" cy="4115531"/>
          </a:xfrm>
          <a:prstGeom prst="rect">
            <a:avLst/>
          </a:prstGeom>
        </p:spPr>
      </p:pic>
      <p:sp>
        <p:nvSpPr>
          <p:cNvPr id="8" name="Footer Placeholder 7"/>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38400" y="457200"/>
            <a:ext cx="4019049" cy="461665"/>
          </a:xfrm>
          <a:prstGeom prst="rect">
            <a:avLst/>
          </a:prstGeom>
          <a:noFill/>
        </p:spPr>
        <p:txBody>
          <a:bodyPr wrap="none" rtlCol="0">
            <a:spAutoFit/>
          </a:bodyPr>
          <a:lstStyle/>
          <a:p>
            <a:pPr algn="ctr"/>
            <a:r>
              <a:rPr lang="en-US" sz="2400" dirty="0" smtClean="0">
                <a:latin typeface="Arial Rounded MT Bold"/>
                <a:cs typeface="Arial Rounded MT Bold"/>
              </a:rPr>
              <a:t>The fine-tuning constraint</a:t>
            </a:r>
          </a:p>
        </p:txBody>
      </p:sp>
      <p:sp>
        <p:nvSpPr>
          <p:cNvPr id="5" name="TextBox 4"/>
          <p:cNvSpPr txBox="1"/>
          <p:nvPr/>
        </p:nvSpPr>
        <p:spPr>
          <a:xfrm>
            <a:off x="762000" y="1466671"/>
            <a:ext cx="3352799" cy="1200329"/>
          </a:xfrm>
          <a:prstGeom prst="rect">
            <a:avLst/>
          </a:prstGeom>
          <a:noFill/>
        </p:spPr>
        <p:txBody>
          <a:bodyPr wrap="square" rtlCol="0">
            <a:spAutoFit/>
          </a:bodyPr>
          <a:lstStyle/>
          <a:p>
            <a:r>
              <a:rPr lang="en-US" dirty="0" smtClean="0">
                <a:latin typeface="Arial Rounded MT Bold"/>
                <a:cs typeface="Arial Rounded MT Bold"/>
              </a:rPr>
              <a:t>Requesting up to 10% (or 1%) fine-tuning the allowed range for the validity of the Standard Model is reduced.</a:t>
            </a:r>
            <a:endParaRPr lang="en-US" dirty="0">
              <a:latin typeface="Arial Rounded MT Bold"/>
              <a:cs typeface="Arial Rounded MT Bold"/>
            </a:endParaRPr>
          </a:p>
        </p:txBody>
      </p:sp>
      <p:pic>
        <p:nvPicPr>
          <p:cNvPr id="6" name="Picture 5"/>
          <p:cNvPicPr>
            <a:picLocks noChangeAspect="1"/>
          </p:cNvPicPr>
          <p:nvPr/>
        </p:nvPicPr>
        <p:blipFill>
          <a:blip r:embed="rId2"/>
          <a:stretch>
            <a:fillRect/>
          </a:stretch>
        </p:blipFill>
        <p:spPr>
          <a:xfrm>
            <a:off x="4090128" y="1219200"/>
            <a:ext cx="4520472" cy="4115531"/>
          </a:xfrm>
          <a:prstGeom prst="rect">
            <a:avLst/>
          </a:prstGeom>
        </p:spPr>
      </p:pic>
      <p:sp>
        <p:nvSpPr>
          <p:cNvPr id="2" name="TextBox 1"/>
          <p:cNvSpPr txBox="1"/>
          <p:nvPr/>
        </p:nvSpPr>
        <p:spPr>
          <a:xfrm>
            <a:off x="2373078" y="5877272"/>
            <a:ext cx="6303378" cy="461665"/>
          </a:xfrm>
          <a:prstGeom prst="rect">
            <a:avLst/>
          </a:prstGeom>
          <a:noFill/>
        </p:spPr>
        <p:txBody>
          <a:bodyPr wrap="none" rtlCol="0">
            <a:spAutoFit/>
          </a:bodyPr>
          <a:lstStyle/>
          <a:p>
            <a:r>
              <a:rPr lang="en-US" sz="2400" b="1" dirty="0" smtClean="0">
                <a:solidFill>
                  <a:srgbClr val="0000FF"/>
                </a:solidFill>
              </a:rPr>
              <a:t>… why should there be only one Higgs doublet ?</a:t>
            </a:r>
            <a:endParaRPr lang="en-US" sz="2400" b="1" dirty="0">
              <a:solidFill>
                <a:srgbClr val="0000FF"/>
              </a:solidFill>
            </a:endParaRPr>
          </a:p>
        </p:txBody>
      </p:sp>
      <p:sp>
        <p:nvSpPr>
          <p:cNvPr id="8" name="Footer Placeholder 7"/>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26</a:t>
            </a:fld>
            <a:endParaRPr lang="en-US"/>
          </a:p>
        </p:txBody>
      </p:sp>
    </p:spTree>
    <p:extLst>
      <p:ext uri="{BB962C8B-B14F-4D97-AF65-F5344CB8AC3E}">
        <p14:creationId xmlns:p14="http://schemas.microsoft.com/office/powerpoint/2010/main" val="14763392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72544" y="457200"/>
            <a:ext cx="6171256" cy="523220"/>
          </a:xfrm>
          <a:prstGeom prst="rect">
            <a:avLst/>
          </a:prstGeom>
          <a:noFill/>
        </p:spPr>
        <p:txBody>
          <a:bodyPr wrap="none" rtlCol="0">
            <a:spAutoFit/>
          </a:bodyPr>
          <a:lstStyle/>
          <a:p>
            <a:pPr algn="ctr"/>
            <a:r>
              <a:rPr lang="en-US" sz="2800" dirty="0" smtClean="0">
                <a:solidFill>
                  <a:srgbClr val="0000FF"/>
                </a:solidFill>
                <a:latin typeface="Arial Rounded MT Bold"/>
                <a:cs typeface="Arial Rounded MT Bold"/>
              </a:rPr>
              <a:t>Two Higgs Doublet Models (2HDM)</a:t>
            </a:r>
          </a:p>
        </p:txBody>
      </p:sp>
      <p:sp>
        <p:nvSpPr>
          <p:cNvPr id="5" name="TextBox 4"/>
          <p:cNvSpPr txBox="1"/>
          <p:nvPr/>
        </p:nvSpPr>
        <p:spPr>
          <a:xfrm>
            <a:off x="990601" y="1219200"/>
            <a:ext cx="7543800" cy="4578177"/>
          </a:xfrm>
          <a:prstGeom prst="rect">
            <a:avLst/>
          </a:prstGeom>
          <a:noFill/>
        </p:spPr>
        <p:txBody>
          <a:bodyPr wrap="square" rtlCol="0">
            <a:spAutoFit/>
          </a:bodyPr>
          <a:lstStyle/>
          <a:p>
            <a:r>
              <a:rPr lang="en-US" dirty="0" smtClean="0">
                <a:latin typeface="Arial Rounded MT Bold"/>
                <a:cs typeface="Arial Rounded MT Bold"/>
              </a:rPr>
              <a:t>In the Standard Model we have introduced only one complex Higgs doublet resulting into one physical Higgs boson field and masses for 3 vector bosons. There is however no experimental reason why we cannot have more then one Higgs doublet.</a:t>
            </a:r>
          </a:p>
          <a:p>
            <a:endParaRPr lang="en-US" sz="1050" dirty="0" smtClean="0">
              <a:latin typeface="Arial Rounded MT Bold"/>
              <a:cs typeface="Arial Rounded MT Bold"/>
            </a:endParaRPr>
          </a:p>
          <a:p>
            <a:r>
              <a:rPr lang="en-US" dirty="0" smtClean="0">
                <a:latin typeface="Arial Rounded MT Bold"/>
                <a:cs typeface="Arial Rounded MT Bold"/>
              </a:rPr>
              <a:t>Let us introduce two complex Higgs doublet fields </a:t>
            </a:r>
            <a:r>
              <a:rPr lang="en-US" dirty="0" smtClean="0">
                <a:latin typeface="Symbol" charset="2"/>
                <a:cs typeface="Symbol" charset="2"/>
              </a:rPr>
              <a:t>f</a:t>
            </a:r>
            <a:r>
              <a:rPr lang="en-US" baseline="-25000" dirty="0" smtClean="0">
                <a:latin typeface="Arial Rounded MT Bold"/>
                <a:cs typeface="Arial Rounded MT Bold"/>
              </a:rPr>
              <a:t>1</a:t>
            </a:r>
            <a:r>
              <a:rPr lang="en-US" dirty="0" smtClean="0">
                <a:latin typeface="Arial Rounded MT Bold"/>
                <a:cs typeface="Arial Rounded MT Bold"/>
              </a:rPr>
              <a:t> and </a:t>
            </a:r>
            <a:r>
              <a:rPr lang="en-US" dirty="0" smtClean="0">
                <a:latin typeface="Symbol" charset="2"/>
                <a:cs typeface="Symbol" charset="2"/>
              </a:rPr>
              <a:t>f</a:t>
            </a:r>
            <a:r>
              <a:rPr lang="en-US" baseline="-25000" dirty="0" smtClean="0">
                <a:latin typeface="Arial Rounded MT Bold"/>
                <a:cs typeface="Arial Rounded MT Bold"/>
              </a:rPr>
              <a:t>2</a:t>
            </a:r>
            <a:r>
              <a:rPr lang="en-US" dirty="0" smtClean="0">
                <a:latin typeface="Arial Rounded MT Bold"/>
                <a:cs typeface="Arial Rounded MT Bold"/>
              </a:rPr>
              <a:t>. </a:t>
            </a:r>
          </a:p>
          <a:p>
            <a:r>
              <a:rPr lang="en-US" dirty="0" smtClean="0">
                <a:latin typeface="Arial Rounded MT Bold"/>
                <a:cs typeface="Arial Rounded MT Bold"/>
              </a:rPr>
              <a:t>The most general Higgs potential V which spontaneously breaks SU(2)</a:t>
            </a:r>
            <a:r>
              <a:rPr lang="en-US" baseline="-25000" dirty="0" smtClean="0">
                <a:latin typeface="Arial Rounded MT Bold"/>
                <a:cs typeface="Arial Rounded MT Bold"/>
              </a:rPr>
              <a:t>L</a:t>
            </a:r>
            <a:r>
              <a:rPr lang="en-US" dirty="0" smtClean="0">
                <a:latin typeface="Arial Rounded MT Bold"/>
                <a:cs typeface="Arial Rounded MT Bold"/>
              </a:rPr>
              <a:t>xU(1)</a:t>
            </a:r>
            <a:r>
              <a:rPr lang="en-US" baseline="-25000" dirty="0" smtClean="0">
                <a:latin typeface="Arial Rounded MT Bold"/>
                <a:cs typeface="Arial Rounded MT Bold"/>
              </a:rPr>
              <a:t>Y</a:t>
            </a:r>
            <a:r>
              <a:rPr lang="en-US" dirty="0" smtClean="0">
                <a:latin typeface="Arial Rounded MT Bold"/>
                <a:cs typeface="Arial Rounded MT Bold"/>
              </a:rPr>
              <a:t> into U(1)</a:t>
            </a:r>
            <a:r>
              <a:rPr lang="en-US" baseline="-25000" dirty="0" smtClean="0">
                <a:latin typeface="Arial Rounded MT Bold"/>
                <a:cs typeface="Arial Rounded MT Bold"/>
              </a:rPr>
              <a:t>EM</a:t>
            </a:r>
            <a:r>
              <a:rPr lang="en-US" dirty="0" smtClean="0">
                <a:latin typeface="Arial Rounded MT Bold"/>
                <a:cs typeface="Arial Rounded MT Bold"/>
              </a:rPr>
              <a:t> is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sz="1100" dirty="0" smtClean="0">
              <a:latin typeface="Arial Rounded MT Bold"/>
              <a:cs typeface="Arial Rounded MT Bold"/>
            </a:endParaRPr>
          </a:p>
          <a:p>
            <a:r>
              <a:rPr lang="en-US" dirty="0" smtClean="0">
                <a:latin typeface="Arial Rounded MT Bold"/>
                <a:cs typeface="Arial Rounded MT Bold"/>
              </a:rPr>
              <a:t>where the </a:t>
            </a:r>
            <a:r>
              <a:rPr lang="en-US" dirty="0" err="1" smtClean="0">
                <a:latin typeface="Symbol" charset="2"/>
                <a:cs typeface="Symbol" charset="2"/>
              </a:rPr>
              <a:t>l</a:t>
            </a:r>
            <a:r>
              <a:rPr lang="en-US" baseline="-25000" dirty="0" err="1" smtClean="0">
                <a:latin typeface="Arial Rounded MT Bold"/>
                <a:cs typeface="Arial Rounded MT Bold"/>
              </a:rPr>
              <a:t>i</a:t>
            </a:r>
            <a:r>
              <a:rPr lang="en-US" dirty="0" smtClean="0">
                <a:latin typeface="Arial Rounded MT Bold"/>
                <a:cs typeface="Arial Rounded MT Bold"/>
              </a:rPr>
              <a:t> values are real and the </a:t>
            </a:r>
            <a:r>
              <a:rPr lang="en-US" dirty="0" err="1" smtClean="0">
                <a:latin typeface="Symbol" charset="2"/>
                <a:cs typeface="Symbol" charset="2"/>
              </a:rPr>
              <a:t>f</a:t>
            </a:r>
            <a:r>
              <a:rPr lang="en-US" baseline="-25000" dirty="0" err="1" smtClean="0">
                <a:latin typeface="Arial Rounded MT Bold"/>
                <a:cs typeface="Arial Rounded MT Bold"/>
              </a:rPr>
              <a:t>i</a:t>
            </a:r>
            <a:r>
              <a:rPr lang="en-US" dirty="0" err="1" smtClean="0">
                <a:latin typeface="Arial Rounded MT Bold"/>
                <a:cs typeface="Arial Rounded MT Bold"/>
              </a:rPr>
              <a:t>’s</a:t>
            </a:r>
            <a:r>
              <a:rPr lang="en-US" dirty="0" smtClean="0">
                <a:latin typeface="Arial Rounded MT Bold"/>
                <a:cs typeface="Arial Rounded MT Bold"/>
              </a:rPr>
              <a:t> are the Higgs fields with a minimum of the potential appearing at</a:t>
            </a:r>
            <a:endParaRPr lang="en-US" dirty="0">
              <a:latin typeface="Arial Rounded MT Bold"/>
              <a:cs typeface="Arial Rounded MT Bold"/>
            </a:endParaRPr>
          </a:p>
        </p:txBody>
      </p:sp>
      <p:pic>
        <p:nvPicPr>
          <p:cNvPr id="7" name="Picture 6" descr="latex-image-1.pdf"/>
          <p:cNvPicPr>
            <a:picLocks noChangeAspect="1"/>
          </p:cNvPicPr>
          <p:nvPr/>
        </p:nvPicPr>
        <p:blipFill>
          <a:blip r:embed="rId2"/>
          <a:stretch>
            <a:fillRect/>
          </a:stretch>
        </p:blipFill>
        <p:spPr>
          <a:xfrm>
            <a:off x="1481138" y="3472175"/>
            <a:ext cx="5529262" cy="1557025"/>
          </a:xfrm>
          <a:prstGeom prst="rect">
            <a:avLst/>
          </a:prstGeom>
        </p:spPr>
      </p:pic>
      <p:pic>
        <p:nvPicPr>
          <p:cNvPr id="8" name="Picture 7" descr="latex-image-1.pdf"/>
          <p:cNvPicPr>
            <a:picLocks noChangeAspect="1"/>
          </p:cNvPicPr>
          <p:nvPr/>
        </p:nvPicPr>
        <p:blipFill>
          <a:blip r:embed="rId3"/>
          <a:stretch>
            <a:fillRect/>
          </a:stretch>
        </p:blipFill>
        <p:spPr>
          <a:xfrm>
            <a:off x="1524000" y="5768743"/>
            <a:ext cx="2819400" cy="632057"/>
          </a:xfrm>
          <a:prstGeom prst="rect">
            <a:avLst/>
          </a:prstGeom>
        </p:spPr>
      </p:pic>
      <p:pic>
        <p:nvPicPr>
          <p:cNvPr id="9" name="Picture 8" descr="latex-image-1.pdf"/>
          <p:cNvPicPr>
            <a:picLocks noChangeAspect="1"/>
          </p:cNvPicPr>
          <p:nvPr/>
        </p:nvPicPr>
        <p:blipFill>
          <a:blip r:embed="rId4"/>
          <a:stretch>
            <a:fillRect/>
          </a:stretch>
        </p:blipFill>
        <p:spPr>
          <a:xfrm>
            <a:off x="5086350" y="5763558"/>
            <a:ext cx="3143250" cy="637242"/>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10" name="Slide Number Placeholder 9"/>
          <p:cNvSpPr>
            <a:spLocks noGrp="1"/>
          </p:cNvSpPr>
          <p:nvPr>
            <p:ph type="sldNum" sz="quarter" idx="12"/>
          </p:nvPr>
        </p:nvSpPr>
        <p:spPr/>
        <p:txBody>
          <a:bodyPr/>
          <a:lstStyle/>
          <a:p>
            <a:fld id="{CB91A2BE-36ED-F846-A2B7-6AADC4C352DB}"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72544" y="457200"/>
            <a:ext cx="6171256" cy="523220"/>
          </a:xfrm>
          <a:prstGeom prst="rect">
            <a:avLst/>
          </a:prstGeom>
          <a:noFill/>
        </p:spPr>
        <p:txBody>
          <a:bodyPr wrap="none" rtlCol="0">
            <a:spAutoFit/>
          </a:bodyPr>
          <a:lstStyle/>
          <a:p>
            <a:pPr algn="ctr"/>
            <a:r>
              <a:rPr lang="en-US" sz="2800" dirty="0" smtClean="0">
                <a:latin typeface="Arial Rounded MT Bold"/>
                <a:cs typeface="Arial Rounded MT Bold"/>
              </a:rPr>
              <a:t>Two Higgs Doublet Models (2HDM)</a:t>
            </a:r>
          </a:p>
        </p:txBody>
      </p:sp>
      <p:sp>
        <p:nvSpPr>
          <p:cNvPr id="5" name="TextBox 4"/>
          <p:cNvSpPr txBox="1"/>
          <p:nvPr/>
        </p:nvSpPr>
        <p:spPr>
          <a:xfrm>
            <a:off x="990601" y="1219200"/>
            <a:ext cx="7543800" cy="4801315"/>
          </a:xfrm>
          <a:prstGeom prst="rect">
            <a:avLst/>
          </a:prstGeom>
          <a:noFill/>
        </p:spPr>
        <p:txBody>
          <a:bodyPr wrap="square" rtlCol="0">
            <a:spAutoFit/>
          </a:bodyPr>
          <a:lstStyle/>
          <a:p>
            <a:r>
              <a:rPr lang="en-US" dirty="0" smtClean="0">
                <a:latin typeface="Arial Rounded MT Bold"/>
                <a:cs typeface="Arial Rounded MT Bold"/>
              </a:rPr>
              <a:t>When                       there is no CP violation in the Higgs sector, which we will force. The last two terms can be combined when </a:t>
            </a:r>
            <a:r>
              <a:rPr lang="en-US" dirty="0" smtClean="0">
                <a:latin typeface="Symbol" charset="2"/>
                <a:cs typeface="Symbol" charset="2"/>
              </a:rPr>
              <a:t>l</a:t>
            </a:r>
            <a:r>
              <a:rPr lang="en-US" baseline="-25000" dirty="0" smtClean="0">
                <a:latin typeface="Arial Rounded MT Bold"/>
                <a:cs typeface="Arial Rounded MT Bold"/>
              </a:rPr>
              <a:t>5</a:t>
            </a:r>
            <a:r>
              <a:rPr lang="en-US" dirty="0" smtClean="0">
                <a:latin typeface="Arial Rounded MT Bold"/>
                <a:cs typeface="Arial Rounded MT Bold"/>
              </a:rPr>
              <a:t>=</a:t>
            </a:r>
            <a:r>
              <a:rPr lang="en-US" dirty="0" smtClean="0">
                <a:latin typeface="Symbol" charset="2"/>
                <a:cs typeface="Symbol" charset="2"/>
              </a:rPr>
              <a:t>l</a:t>
            </a:r>
            <a:r>
              <a:rPr lang="en-US" baseline="-25000" dirty="0" smtClean="0">
                <a:latin typeface="Arial Rounded MT Bold"/>
                <a:cs typeface="Arial Rounded MT Bold"/>
              </a:rPr>
              <a:t>6</a:t>
            </a:r>
            <a:r>
              <a:rPr lang="en-US" dirty="0" smtClean="0">
                <a:latin typeface="Arial Rounded MT Bold"/>
                <a:cs typeface="Arial Rounded MT Bold"/>
              </a:rPr>
              <a:t> into</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where the </a:t>
            </a:r>
            <a:r>
              <a:rPr lang="en-US" dirty="0" err="1" smtClean="0">
                <a:latin typeface="Arial Rounded MT Bold"/>
                <a:cs typeface="Arial Rounded MT Bold"/>
              </a:rPr>
              <a:t>e</a:t>
            </a:r>
            <a:r>
              <a:rPr lang="en-US" baseline="30000" dirty="0" err="1" smtClean="0">
                <a:latin typeface="Arial Rounded MT Bold"/>
                <a:cs typeface="Arial Rounded MT Bold"/>
              </a:rPr>
              <a:t>i</a:t>
            </a:r>
            <a:r>
              <a:rPr lang="en-US" baseline="30000" dirty="0" err="1" smtClean="0">
                <a:latin typeface="Symbol" charset="2"/>
                <a:cs typeface="Symbol" charset="2"/>
              </a:rPr>
              <a:t>x</a:t>
            </a:r>
            <a:r>
              <a:rPr lang="en-US" dirty="0" smtClean="0">
                <a:latin typeface="Arial Rounded MT Bold"/>
                <a:cs typeface="Arial Rounded MT Bold"/>
              </a:rPr>
              <a:t> term can be rotated away by redefining one of the </a:t>
            </a:r>
            <a:r>
              <a:rPr lang="en-US" dirty="0" err="1" smtClean="0">
                <a:latin typeface="Symbol" charset="2"/>
                <a:cs typeface="Symbol" charset="2"/>
              </a:rPr>
              <a:t>f</a:t>
            </a:r>
            <a:r>
              <a:rPr lang="en-US" dirty="0" smtClean="0">
                <a:latin typeface="Arial Rounded MT Bold"/>
                <a:cs typeface="Arial Rounded MT Bold"/>
              </a:rPr>
              <a:t> fields. </a:t>
            </a:r>
          </a:p>
          <a:p>
            <a:endParaRPr lang="en-US" dirty="0" smtClean="0">
              <a:latin typeface="Arial Rounded MT Bold"/>
              <a:cs typeface="Arial Rounded MT Bold"/>
            </a:endParaRPr>
          </a:p>
          <a:p>
            <a:r>
              <a:rPr lang="en-US" dirty="0" smtClean="0">
                <a:latin typeface="Arial Rounded MT Bold"/>
                <a:cs typeface="Arial Rounded MT Bold"/>
              </a:rPr>
              <a:t>We develop the two doublets around the minimum of the potential. For this we parameterize the fields as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where </a:t>
            </a:r>
            <a:r>
              <a:rPr lang="en-US" dirty="0" smtClean="0">
                <a:latin typeface="Symbol" charset="2"/>
                <a:cs typeface="Symbol" charset="2"/>
              </a:rPr>
              <a:t>h</a:t>
            </a:r>
            <a:r>
              <a:rPr lang="en-US" baseline="-25000" dirty="0" smtClean="0">
                <a:latin typeface="Arial Rounded MT Bold"/>
                <a:cs typeface="Arial Rounded MT Bold"/>
              </a:rPr>
              <a:t>i</a:t>
            </a:r>
            <a:r>
              <a:rPr lang="en-US" dirty="0" smtClean="0">
                <a:latin typeface="Arial Rounded MT Bold"/>
                <a:cs typeface="Arial Rounded MT Bold"/>
              </a:rPr>
              <a:t> is the CP-even part and </a:t>
            </a:r>
            <a:r>
              <a:rPr lang="en-US" dirty="0" err="1" smtClean="0">
                <a:latin typeface="Symbol" charset="2"/>
                <a:cs typeface="Symbol" charset="2"/>
              </a:rPr>
              <a:t>c</a:t>
            </a:r>
            <a:r>
              <a:rPr lang="en-US" baseline="-25000" dirty="0" err="1" smtClean="0">
                <a:latin typeface="Arial Rounded MT Bold"/>
                <a:cs typeface="Arial Rounded MT Bold"/>
              </a:rPr>
              <a:t>i</a:t>
            </a:r>
            <a:r>
              <a:rPr lang="en-US" dirty="0" smtClean="0">
                <a:latin typeface="Arial Rounded MT Bold"/>
                <a:cs typeface="Arial Rounded MT Bold"/>
              </a:rPr>
              <a:t> the CP-odd part. We put these fields in the potential and the mass terms appear.</a:t>
            </a:r>
            <a:endParaRPr lang="en-US" dirty="0">
              <a:latin typeface="Arial Rounded MT Bold"/>
              <a:cs typeface="Arial Rounded MT Bold"/>
            </a:endParaRPr>
          </a:p>
        </p:txBody>
      </p:sp>
      <p:pic>
        <p:nvPicPr>
          <p:cNvPr id="10" name="Picture 9" descr="latex-image-1.pdf"/>
          <p:cNvPicPr>
            <a:picLocks noChangeAspect="1"/>
          </p:cNvPicPr>
          <p:nvPr/>
        </p:nvPicPr>
        <p:blipFill>
          <a:blip r:embed="rId2"/>
          <a:stretch>
            <a:fillRect/>
          </a:stretch>
        </p:blipFill>
        <p:spPr>
          <a:xfrm>
            <a:off x="1809750" y="1326665"/>
            <a:ext cx="1085850" cy="273535"/>
          </a:xfrm>
          <a:prstGeom prst="rect">
            <a:avLst/>
          </a:prstGeom>
        </p:spPr>
      </p:pic>
      <p:pic>
        <p:nvPicPr>
          <p:cNvPr id="11" name="Picture 10" descr="latex-image-1.pdf"/>
          <p:cNvPicPr>
            <a:picLocks noChangeAspect="1"/>
          </p:cNvPicPr>
          <p:nvPr/>
        </p:nvPicPr>
        <p:blipFill>
          <a:blip r:embed="rId3"/>
          <a:stretch>
            <a:fillRect/>
          </a:stretch>
        </p:blipFill>
        <p:spPr>
          <a:xfrm>
            <a:off x="2514600" y="2223480"/>
            <a:ext cx="2316162" cy="443520"/>
          </a:xfrm>
          <a:prstGeom prst="rect">
            <a:avLst/>
          </a:prstGeom>
        </p:spPr>
      </p:pic>
      <p:pic>
        <p:nvPicPr>
          <p:cNvPr id="12" name="Picture 11" descr="latex-image-1.pdf"/>
          <p:cNvPicPr>
            <a:picLocks noChangeAspect="1"/>
          </p:cNvPicPr>
          <p:nvPr/>
        </p:nvPicPr>
        <p:blipFill>
          <a:blip r:embed="rId4"/>
          <a:stretch>
            <a:fillRect/>
          </a:stretch>
        </p:blipFill>
        <p:spPr>
          <a:xfrm>
            <a:off x="1606550" y="4481474"/>
            <a:ext cx="2660650" cy="623926"/>
          </a:xfrm>
          <a:prstGeom prst="rect">
            <a:avLst/>
          </a:prstGeom>
        </p:spPr>
      </p:pic>
      <p:pic>
        <p:nvPicPr>
          <p:cNvPr id="13" name="Picture 12" descr="latex-image-1.pdf"/>
          <p:cNvPicPr>
            <a:picLocks noChangeAspect="1"/>
          </p:cNvPicPr>
          <p:nvPr/>
        </p:nvPicPr>
        <p:blipFill>
          <a:blip r:embed="rId5"/>
          <a:stretch>
            <a:fillRect/>
          </a:stretch>
        </p:blipFill>
        <p:spPr>
          <a:xfrm>
            <a:off x="4953000" y="4479985"/>
            <a:ext cx="2667000" cy="625415"/>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72544" y="457200"/>
            <a:ext cx="6171256" cy="523220"/>
          </a:xfrm>
          <a:prstGeom prst="rect">
            <a:avLst/>
          </a:prstGeom>
          <a:noFill/>
        </p:spPr>
        <p:txBody>
          <a:bodyPr wrap="none" rtlCol="0">
            <a:spAutoFit/>
          </a:bodyPr>
          <a:lstStyle/>
          <a:p>
            <a:pPr algn="ctr"/>
            <a:r>
              <a:rPr lang="en-US" sz="2800" dirty="0" smtClean="0">
                <a:latin typeface="Arial Rounded MT Bold"/>
                <a:cs typeface="Arial Rounded MT Bold"/>
              </a:rPr>
              <a:t>Two Higgs Doublet Models (2HDM)</a:t>
            </a:r>
          </a:p>
        </p:txBody>
      </p:sp>
      <p:sp>
        <p:nvSpPr>
          <p:cNvPr id="5" name="TextBox 4"/>
          <p:cNvSpPr txBox="1"/>
          <p:nvPr/>
        </p:nvSpPr>
        <p:spPr>
          <a:xfrm>
            <a:off x="990601" y="1219200"/>
            <a:ext cx="7543800" cy="4524316"/>
          </a:xfrm>
          <a:prstGeom prst="rect">
            <a:avLst/>
          </a:prstGeom>
          <a:noFill/>
        </p:spPr>
        <p:txBody>
          <a:bodyPr wrap="square" rtlCol="0">
            <a:spAutoFit/>
          </a:bodyPr>
          <a:lstStyle/>
          <a:p>
            <a:r>
              <a:rPr lang="en-US" dirty="0" smtClean="0">
                <a:latin typeface="Arial Rounded MT Bold"/>
                <a:cs typeface="Arial Rounded MT Bold"/>
              </a:rPr>
              <a:t>This results in the following relevant terms, grouped according to the CP-even, CP-odd and charged Higgs sectors: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where these squared-mass terms can be obtained from</a:t>
            </a:r>
          </a:p>
          <a:p>
            <a:endParaRPr lang="en-US" dirty="0" smtClean="0">
              <a:latin typeface="Arial Rounded MT Bold"/>
              <a:cs typeface="Arial Rounded MT Bold"/>
            </a:endParaRPr>
          </a:p>
          <a:p>
            <a:r>
              <a:rPr lang="en-US" dirty="0" smtClean="0">
                <a:latin typeface="Arial Rounded MT Bold"/>
                <a:cs typeface="Arial Rounded MT Bold"/>
              </a:rPr>
              <a:t>								with </a:t>
            </a:r>
            <a:endParaRPr lang="en-US" dirty="0">
              <a:latin typeface="Arial Rounded MT Bold"/>
              <a:cs typeface="Arial Rounded MT Bold"/>
            </a:endParaRPr>
          </a:p>
        </p:txBody>
      </p:sp>
      <p:pic>
        <p:nvPicPr>
          <p:cNvPr id="9" name="Picture 8" descr="latex-image-1.pdf"/>
          <p:cNvPicPr>
            <a:picLocks noChangeAspect="1"/>
          </p:cNvPicPr>
          <p:nvPr/>
        </p:nvPicPr>
        <p:blipFill>
          <a:blip r:embed="rId2"/>
          <a:stretch>
            <a:fillRect/>
          </a:stretch>
        </p:blipFill>
        <p:spPr>
          <a:xfrm>
            <a:off x="1143000" y="1960563"/>
            <a:ext cx="7332663" cy="656884"/>
          </a:xfrm>
          <a:prstGeom prst="rect">
            <a:avLst/>
          </a:prstGeom>
        </p:spPr>
      </p:pic>
      <p:pic>
        <p:nvPicPr>
          <p:cNvPr id="14" name="Picture 13" descr="latex-image-1.pdf"/>
          <p:cNvPicPr>
            <a:picLocks noChangeAspect="1"/>
          </p:cNvPicPr>
          <p:nvPr/>
        </p:nvPicPr>
        <p:blipFill>
          <a:blip r:embed="rId3"/>
          <a:stretch>
            <a:fillRect/>
          </a:stretch>
        </p:blipFill>
        <p:spPr>
          <a:xfrm>
            <a:off x="2133600" y="2775044"/>
            <a:ext cx="4976812" cy="730156"/>
          </a:xfrm>
          <a:prstGeom prst="rect">
            <a:avLst/>
          </a:prstGeom>
        </p:spPr>
      </p:pic>
      <p:pic>
        <p:nvPicPr>
          <p:cNvPr id="15" name="Picture 14" descr="latex-image-1.pdf"/>
          <p:cNvPicPr>
            <a:picLocks noChangeAspect="1"/>
          </p:cNvPicPr>
          <p:nvPr/>
        </p:nvPicPr>
        <p:blipFill>
          <a:blip r:embed="rId4"/>
          <a:stretch>
            <a:fillRect/>
          </a:stretch>
        </p:blipFill>
        <p:spPr>
          <a:xfrm>
            <a:off x="2001838" y="3700432"/>
            <a:ext cx="5108574" cy="719168"/>
          </a:xfrm>
          <a:prstGeom prst="rect">
            <a:avLst/>
          </a:prstGeom>
        </p:spPr>
      </p:pic>
      <p:pic>
        <p:nvPicPr>
          <p:cNvPr id="16" name="Picture 15" descr="latex-image-1.pdf"/>
          <p:cNvPicPr>
            <a:picLocks noChangeAspect="1"/>
          </p:cNvPicPr>
          <p:nvPr/>
        </p:nvPicPr>
        <p:blipFill>
          <a:blip r:embed="rId5"/>
          <a:stretch>
            <a:fillRect/>
          </a:stretch>
        </p:blipFill>
        <p:spPr>
          <a:xfrm>
            <a:off x="1143000" y="5219700"/>
            <a:ext cx="2951480" cy="800100"/>
          </a:xfrm>
          <a:prstGeom prst="rect">
            <a:avLst/>
          </a:prstGeom>
        </p:spPr>
      </p:pic>
      <p:pic>
        <p:nvPicPr>
          <p:cNvPr id="17" name="Picture 16" descr="latex-image-1.pdf"/>
          <p:cNvPicPr>
            <a:picLocks noChangeAspect="1"/>
          </p:cNvPicPr>
          <p:nvPr/>
        </p:nvPicPr>
        <p:blipFill>
          <a:blip r:embed="rId6"/>
          <a:stretch>
            <a:fillRect/>
          </a:stretch>
        </p:blipFill>
        <p:spPr>
          <a:xfrm>
            <a:off x="5326063" y="5334000"/>
            <a:ext cx="3436937" cy="353330"/>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90183" y="836712"/>
            <a:ext cx="7161536" cy="1723549"/>
          </a:xfrm>
          <a:prstGeom prst="rect">
            <a:avLst/>
          </a:prstGeom>
          <a:noFill/>
        </p:spPr>
        <p:txBody>
          <a:bodyPr wrap="none" rtlCol="0">
            <a:spAutoFit/>
          </a:bodyPr>
          <a:lstStyle/>
          <a:p>
            <a:pPr algn="ctr"/>
            <a:r>
              <a:rPr lang="en-US" sz="3200" dirty="0" smtClean="0">
                <a:latin typeface="Arial Rounded MT Bold"/>
                <a:cs typeface="Arial Rounded MT Bold"/>
              </a:rPr>
              <a:t>How far can we stretch our theory?</a:t>
            </a:r>
          </a:p>
          <a:p>
            <a:pPr algn="ctr"/>
            <a:endParaRPr lang="en-US" sz="1400" dirty="0" smtClean="0">
              <a:latin typeface="Arial Rounded MT Bold"/>
              <a:cs typeface="Arial Rounded MT Bold"/>
            </a:endParaRPr>
          </a:p>
          <a:p>
            <a:pPr algn="ctr"/>
            <a:r>
              <a:rPr lang="en-US" sz="2000" dirty="0" smtClean="0">
                <a:latin typeface="American Typewriter"/>
                <a:cs typeface="American Typewriter"/>
              </a:rPr>
              <a:t>Prof. Jorgen </a:t>
            </a:r>
            <a:r>
              <a:rPr lang="en-US" sz="2000" dirty="0" err="1" smtClean="0">
                <a:latin typeface="American Typewriter"/>
                <a:cs typeface="American Typewriter"/>
              </a:rPr>
              <a:t>D’Hondt</a:t>
            </a:r>
            <a:endParaRPr lang="en-US" sz="2000" dirty="0" smtClean="0">
              <a:latin typeface="American Typewriter"/>
              <a:cs typeface="American Typewriter"/>
            </a:endParaRPr>
          </a:p>
          <a:p>
            <a:pPr algn="ctr"/>
            <a:r>
              <a:rPr lang="en-US" sz="2000" dirty="0" err="1" smtClean="0">
                <a:latin typeface="American Typewriter"/>
                <a:cs typeface="American Typewriter"/>
              </a:rPr>
              <a:t>Vrije</a:t>
            </a:r>
            <a:r>
              <a:rPr lang="en-US" sz="2000" dirty="0" smtClean="0">
                <a:latin typeface="American Typewriter"/>
                <a:cs typeface="American Typewriter"/>
              </a:rPr>
              <a:t> </a:t>
            </a:r>
            <a:r>
              <a:rPr lang="en-US" sz="2000" dirty="0" err="1" smtClean="0">
                <a:latin typeface="American Typewriter"/>
                <a:cs typeface="American Typewriter"/>
              </a:rPr>
              <a:t>Universiteit</a:t>
            </a:r>
            <a:r>
              <a:rPr lang="en-US" sz="2000" dirty="0" smtClean="0">
                <a:latin typeface="American Typewriter"/>
                <a:cs typeface="American Typewriter"/>
              </a:rPr>
              <a:t> </a:t>
            </a:r>
            <a:r>
              <a:rPr lang="en-US" sz="2000" dirty="0" err="1" smtClean="0">
                <a:latin typeface="American Typewriter"/>
                <a:cs typeface="American Typewriter"/>
              </a:rPr>
              <a:t>Brussel</a:t>
            </a:r>
            <a:endParaRPr lang="en-US" sz="2000" dirty="0">
              <a:latin typeface="American Typewriter"/>
              <a:cs typeface="American Typewriter"/>
            </a:endParaRPr>
          </a:p>
          <a:p>
            <a:pPr algn="ctr"/>
            <a:r>
              <a:rPr lang="en-US" sz="2000" dirty="0" smtClean="0">
                <a:latin typeface="American Typewriter"/>
                <a:cs typeface="American Typewriter"/>
              </a:rPr>
              <a:t>Inter-university Institute for High Energies</a:t>
            </a:r>
            <a:endParaRPr lang="en-US" sz="2000" dirty="0">
              <a:latin typeface="American Typewriter"/>
              <a:cs typeface="American Typewriter"/>
            </a:endParaRPr>
          </a:p>
        </p:txBody>
      </p:sp>
      <p:sp>
        <p:nvSpPr>
          <p:cNvPr id="6" name="TextBox 5"/>
          <p:cNvSpPr txBox="1"/>
          <p:nvPr/>
        </p:nvSpPr>
        <p:spPr>
          <a:xfrm>
            <a:off x="838200" y="2909843"/>
            <a:ext cx="7956024" cy="2862323"/>
          </a:xfrm>
          <a:prstGeom prst="rect">
            <a:avLst/>
          </a:prstGeom>
          <a:noFill/>
        </p:spPr>
        <p:txBody>
          <a:bodyPr wrap="none" rtlCol="0">
            <a:spAutoFit/>
          </a:bodyPr>
          <a:lstStyle/>
          <a:p>
            <a:r>
              <a:rPr lang="en-US" dirty="0" smtClean="0">
                <a:latin typeface="Arial Rounded MT Bold"/>
                <a:cs typeface="Arial Rounded MT Bold"/>
              </a:rPr>
              <a:t>Content:</a:t>
            </a:r>
          </a:p>
          <a:p>
            <a:endParaRPr lang="en-US" dirty="0" smtClean="0">
              <a:latin typeface="Arial Rounded MT Bold"/>
              <a:cs typeface="Arial Rounded MT Bold"/>
            </a:endParaRPr>
          </a:p>
          <a:p>
            <a:pPr marL="179388" indent="-179388">
              <a:buSzPct val="120000"/>
              <a:buFont typeface="Wingdings" charset="2"/>
              <a:buChar char="§"/>
            </a:pPr>
            <a:r>
              <a:rPr lang="en-US" dirty="0" smtClean="0">
                <a:latin typeface="Arial Rounded MT Bold"/>
                <a:cs typeface="Arial Rounded MT Bold"/>
              </a:rPr>
              <a:t>Short reminder of the spontaneous </a:t>
            </a:r>
            <a:r>
              <a:rPr lang="en-US" dirty="0" err="1" smtClean="0">
                <a:latin typeface="Arial Rounded MT Bold"/>
                <a:cs typeface="Arial Rounded MT Bold"/>
              </a:rPr>
              <a:t>ElectroWeak</a:t>
            </a:r>
            <a:r>
              <a:rPr lang="en-US" dirty="0" smtClean="0">
                <a:latin typeface="Arial Rounded MT Bold"/>
                <a:cs typeface="Arial Rounded MT Bold"/>
              </a:rPr>
              <a:t> symmetry breaking</a:t>
            </a:r>
          </a:p>
          <a:p>
            <a:pPr marL="179388" indent="-179388">
              <a:buSzPct val="120000"/>
              <a:buFont typeface="Wingdings" charset="2"/>
              <a:buChar char="§"/>
            </a:pPr>
            <a:r>
              <a:rPr lang="en-US" dirty="0" smtClean="0">
                <a:latin typeface="Arial Rounded MT Bold"/>
                <a:cs typeface="Arial Rounded MT Bold"/>
              </a:rPr>
              <a:t>One missing piece: the mass of the </a:t>
            </a:r>
            <a:r>
              <a:rPr lang="en-US" dirty="0" err="1" smtClean="0">
                <a:latin typeface="Arial Rounded MT Bold"/>
                <a:cs typeface="Arial Rounded MT Bold"/>
              </a:rPr>
              <a:t>Brout</a:t>
            </a:r>
            <a:r>
              <a:rPr lang="en-US" dirty="0" smtClean="0">
                <a:latin typeface="Arial Rounded MT Bold"/>
                <a:cs typeface="Arial Rounded MT Bold"/>
              </a:rPr>
              <a:t>-</a:t>
            </a:r>
            <a:r>
              <a:rPr lang="en-US" dirty="0" err="1" smtClean="0">
                <a:latin typeface="Arial Rounded MT Bold"/>
                <a:cs typeface="Arial Rounded MT Bold"/>
              </a:rPr>
              <a:t>Englert</a:t>
            </a:r>
            <a:r>
              <a:rPr lang="en-US" dirty="0" smtClean="0">
                <a:latin typeface="Arial Rounded MT Bold"/>
                <a:cs typeface="Arial Rounded MT Bold"/>
              </a:rPr>
              <a:t>-Higgs scalar</a:t>
            </a:r>
          </a:p>
          <a:p>
            <a:pPr marL="179388" indent="-179388">
              <a:buSzPct val="120000"/>
              <a:buFont typeface="Wingdings" charset="2"/>
              <a:buChar char="§"/>
            </a:pPr>
            <a:r>
              <a:rPr lang="en-US" dirty="0" smtClean="0">
                <a:latin typeface="Arial Rounded MT Bold"/>
                <a:cs typeface="Arial Rounded MT Bold"/>
              </a:rPr>
              <a:t>Theoretical constraints on the Higgs boson mass</a:t>
            </a:r>
          </a:p>
          <a:p>
            <a:pPr marL="742950" lvl="1" indent="-285750">
              <a:buSzPct val="80000"/>
              <a:buFont typeface="Wingdings" charset="2"/>
              <a:buChar char="q"/>
            </a:pPr>
            <a:r>
              <a:rPr lang="en-US" dirty="0" err="1" smtClean="0">
                <a:solidFill>
                  <a:schemeClr val="tx1">
                    <a:lumMod val="65000"/>
                    <a:lumOff val="35000"/>
                  </a:schemeClr>
                </a:solidFill>
                <a:latin typeface="Arial Rounded MT Bold"/>
                <a:cs typeface="Arial Rounded MT Bold"/>
              </a:rPr>
              <a:t>Pertubativity</a:t>
            </a:r>
            <a:r>
              <a:rPr lang="en-US" dirty="0" smtClean="0">
                <a:solidFill>
                  <a:schemeClr val="tx1">
                    <a:lumMod val="65000"/>
                    <a:lumOff val="35000"/>
                  </a:schemeClr>
                </a:solidFill>
                <a:latin typeface="Arial Rounded MT Bold"/>
                <a:cs typeface="Arial Rounded MT Bold"/>
              </a:rPr>
              <a:t> or </a:t>
            </a:r>
            <a:r>
              <a:rPr lang="en-US" dirty="0" err="1" smtClean="0">
                <a:solidFill>
                  <a:schemeClr val="tx1">
                    <a:lumMod val="65000"/>
                    <a:lumOff val="35000"/>
                  </a:schemeClr>
                </a:solidFill>
                <a:latin typeface="Arial Rounded MT Bold"/>
                <a:cs typeface="Arial Rounded MT Bold"/>
              </a:rPr>
              <a:t>unitarity</a:t>
            </a:r>
            <a:r>
              <a:rPr lang="en-US" dirty="0" smtClean="0">
                <a:solidFill>
                  <a:schemeClr val="tx1">
                    <a:lumMod val="65000"/>
                    <a:lumOff val="35000"/>
                  </a:schemeClr>
                </a:solidFill>
                <a:latin typeface="Arial Rounded MT Bold"/>
                <a:cs typeface="Arial Rounded MT Bold"/>
              </a:rPr>
              <a:t> constraint</a:t>
            </a:r>
          </a:p>
          <a:p>
            <a:pPr marL="742950" lvl="1" indent="-285750">
              <a:buSzPct val="80000"/>
              <a:buFont typeface="Wingdings" charset="2"/>
              <a:buChar char="q"/>
            </a:pPr>
            <a:r>
              <a:rPr lang="en-US" dirty="0" smtClean="0">
                <a:solidFill>
                  <a:schemeClr val="tx1">
                    <a:lumMod val="65000"/>
                    <a:lumOff val="35000"/>
                  </a:schemeClr>
                </a:solidFill>
                <a:latin typeface="Arial Rounded MT Bold"/>
                <a:cs typeface="Arial Rounded MT Bold"/>
              </a:rPr>
              <a:t>Triviality bound and stability bound</a:t>
            </a:r>
          </a:p>
          <a:p>
            <a:pPr marL="742950" lvl="1" indent="-285750">
              <a:buSzPct val="80000"/>
              <a:buFont typeface="Wingdings" charset="2"/>
              <a:buChar char="q"/>
            </a:pPr>
            <a:r>
              <a:rPr lang="en-US" dirty="0" smtClean="0">
                <a:solidFill>
                  <a:schemeClr val="tx1">
                    <a:lumMod val="65000"/>
                    <a:lumOff val="35000"/>
                  </a:schemeClr>
                </a:solidFill>
                <a:latin typeface="Arial Rounded MT Bold"/>
                <a:cs typeface="Arial Rounded MT Bold"/>
              </a:rPr>
              <a:t>Fine-tuning</a:t>
            </a:r>
          </a:p>
          <a:p>
            <a:pPr marL="179388" indent="-179388">
              <a:buSzPct val="120000"/>
              <a:buFont typeface="Wingdings" charset="2"/>
              <a:buChar char="§"/>
            </a:pPr>
            <a:r>
              <a:rPr lang="en-US" dirty="0" smtClean="0">
                <a:latin typeface="Arial Rounded MT Bold"/>
                <a:cs typeface="Arial Rounded MT Bold"/>
              </a:rPr>
              <a:t>Methods can be applied to models beyond the Standard Model</a:t>
            </a:r>
          </a:p>
          <a:p>
            <a:pPr marL="179388" indent="-179388">
              <a:buSzPct val="120000"/>
              <a:buFont typeface="Wingdings" charset="2"/>
              <a:buChar char="§"/>
            </a:pPr>
            <a:r>
              <a:rPr lang="en-US" dirty="0" smtClean="0">
                <a:latin typeface="Arial Rounded MT Bold"/>
                <a:cs typeface="Arial Rounded MT Bold"/>
              </a:rPr>
              <a:t>What about more then one Higgs doublet…</a:t>
            </a:r>
          </a:p>
        </p:txBody>
      </p:sp>
      <p:sp>
        <p:nvSpPr>
          <p:cNvPr id="8" name="TextBox 7"/>
          <p:cNvSpPr txBox="1"/>
          <p:nvPr/>
        </p:nvSpPr>
        <p:spPr>
          <a:xfrm>
            <a:off x="1081489" y="6019800"/>
            <a:ext cx="7148111" cy="338554"/>
          </a:xfrm>
          <a:prstGeom prst="rect">
            <a:avLst/>
          </a:prstGeom>
          <a:noFill/>
        </p:spPr>
        <p:txBody>
          <a:bodyPr wrap="none" rtlCol="0">
            <a:spAutoFit/>
          </a:bodyPr>
          <a:lstStyle/>
          <a:p>
            <a:r>
              <a:rPr lang="en-US" sz="1600" dirty="0" smtClean="0">
                <a:solidFill>
                  <a:srgbClr val="008000"/>
                </a:solidFill>
                <a:latin typeface="American Typewriter"/>
                <a:cs typeface="American Typewriter"/>
                <a:hlinkClick r:id="rId3"/>
              </a:rPr>
              <a:t>http://w3.iihe.ac.be/~jdhondt/Website/BeyondTheStandardModel.html</a:t>
            </a:r>
            <a:endParaRPr lang="en-US" sz="1600" dirty="0">
              <a:solidFill>
                <a:srgbClr val="008000"/>
              </a:solidFill>
              <a:latin typeface="American Typewriter"/>
              <a:cs typeface="American Typewriter"/>
            </a:endParaRP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9" name="Slide Number Placeholder 8"/>
          <p:cNvSpPr>
            <a:spLocks noGrp="1"/>
          </p:cNvSpPr>
          <p:nvPr>
            <p:ph type="sldNum" sz="quarter" idx="12"/>
          </p:nvPr>
        </p:nvSpPr>
        <p:spPr/>
        <p:txBody>
          <a:bodyPr/>
          <a:lstStyle/>
          <a:p>
            <a:fld id="{CB91A2BE-36ED-F846-A2B7-6AADC4C352DB}" type="slidenum">
              <a:rPr lang="en-US" smtClean="0"/>
              <a:pPr/>
              <a:t>3</a:t>
            </a:fld>
            <a:endParaRPr lang="en-US"/>
          </a:p>
        </p:txBody>
      </p:sp>
    </p:spTree>
    <p:extLst>
      <p:ext uri="{BB962C8B-B14F-4D97-AF65-F5344CB8AC3E}">
        <p14:creationId xmlns:p14="http://schemas.microsoft.com/office/powerpoint/2010/main" val="251803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72544" y="457200"/>
            <a:ext cx="6171256" cy="523220"/>
          </a:xfrm>
          <a:prstGeom prst="rect">
            <a:avLst/>
          </a:prstGeom>
          <a:noFill/>
        </p:spPr>
        <p:txBody>
          <a:bodyPr wrap="none" rtlCol="0">
            <a:spAutoFit/>
          </a:bodyPr>
          <a:lstStyle/>
          <a:p>
            <a:pPr algn="ctr"/>
            <a:r>
              <a:rPr lang="en-US" sz="2800" dirty="0" smtClean="0">
                <a:latin typeface="Arial Rounded MT Bold"/>
                <a:cs typeface="Arial Rounded MT Bold"/>
              </a:rPr>
              <a:t>Two Higgs Doublet Models (2HDM)</a:t>
            </a:r>
          </a:p>
        </p:txBody>
      </p:sp>
      <p:sp>
        <p:nvSpPr>
          <p:cNvPr id="5" name="TextBox 4"/>
          <p:cNvSpPr txBox="1"/>
          <p:nvPr/>
        </p:nvSpPr>
        <p:spPr>
          <a:xfrm>
            <a:off x="990601" y="1066800"/>
            <a:ext cx="7543800" cy="4616649"/>
          </a:xfrm>
          <a:prstGeom prst="rect">
            <a:avLst/>
          </a:prstGeom>
          <a:noFill/>
        </p:spPr>
        <p:txBody>
          <a:bodyPr wrap="square" rtlCol="0">
            <a:spAutoFit/>
          </a:bodyPr>
          <a:lstStyle/>
          <a:p>
            <a:r>
              <a:rPr lang="en-US" dirty="0" smtClean="0">
                <a:latin typeface="Arial Rounded MT Bold"/>
                <a:cs typeface="Arial Rounded MT Bold"/>
              </a:rPr>
              <a:t>The physical </a:t>
            </a:r>
            <a:r>
              <a:rPr lang="en-US" dirty="0" err="1" smtClean="0">
                <a:latin typeface="Arial Rounded MT Bold"/>
                <a:cs typeface="Arial Rounded MT Bold"/>
              </a:rPr>
              <a:t>eigenstates</a:t>
            </a:r>
            <a:r>
              <a:rPr lang="en-US" dirty="0" smtClean="0">
                <a:latin typeface="Arial Rounded MT Bold"/>
                <a:cs typeface="Arial Rounded MT Bold"/>
              </a:rPr>
              <a:t> of the Higgs fields are obtained from a mixing between these fields</a:t>
            </a:r>
          </a:p>
          <a:p>
            <a:r>
              <a:rPr lang="en-US" dirty="0" smtClean="0">
                <a:latin typeface="Arial Rounded MT Bold"/>
                <a:cs typeface="Arial Rounded MT Bold"/>
              </a:rPr>
              <a:t>With a rotation of the </a:t>
            </a:r>
            <a:r>
              <a:rPr lang="en-US" dirty="0" err="1" smtClean="0">
                <a:latin typeface="Arial Rounded MT Bold"/>
                <a:cs typeface="Arial Rounded MT Bold"/>
              </a:rPr>
              <a:t>eigenstates</a:t>
            </a:r>
            <a:r>
              <a:rPr lang="en-US" dirty="0" smtClean="0">
                <a:latin typeface="Arial Rounded MT Bold"/>
                <a:cs typeface="Arial Rounded MT Bold"/>
              </a:rPr>
              <a:t> the squared-mass matrices can be </a:t>
            </a:r>
            <a:r>
              <a:rPr lang="en-US" dirty="0" err="1" smtClean="0">
                <a:latin typeface="Arial Rounded MT Bold"/>
                <a:cs typeface="Arial Rounded MT Bold"/>
              </a:rPr>
              <a:t>diagonalized</a:t>
            </a:r>
            <a:r>
              <a:rPr lang="en-US" dirty="0" smtClean="0">
                <a:latin typeface="Arial Rounded MT Bold"/>
                <a:cs typeface="Arial Rounded MT Bold"/>
              </a:rPr>
              <a:t> and the masses of the physical </a:t>
            </a:r>
            <a:r>
              <a:rPr lang="en-US" dirty="0" err="1" smtClean="0">
                <a:latin typeface="Arial Rounded MT Bold"/>
                <a:cs typeface="Arial Rounded MT Bold"/>
              </a:rPr>
              <a:t>eigenstates</a:t>
            </a:r>
            <a:r>
              <a:rPr lang="en-US" dirty="0" smtClean="0">
                <a:latin typeface="Arial Rounded MT Bold"/>
                <a:cs typeface="Arial Rounded MT Bold"/>
              </a:rPr>
              <a:t> can be determined. Express the potential in terms of the real fields.</a:t>
            </a:r>
          </a:p>
          <a:p>
            <a:endParaRPr lang="en-US" sz="1200" dirty="0" smtClean="0">
              <a:latin typeface="Arial Rounded MT Bold"/>
              <a:cs typeface="Arial Rounded MT Bold"/>
            </a:endParaRPr>
          </a:p>
          <a:p>
            <a:r>
              <a:rPr lang="en-US" dirty="0" smtClean="0">
                <a:latin typeface="Arial Rounded MT Bold"/>
                <a:cs typeface="Arial Rounded MT Bold"/>
              </a:rPr>
              <a:t>For the CP-odd Higgs (mixing angle </a:t>
            </a:r>
            <a:r>
              <a:rPr lang="en-US" dirty="0" err="1" smtClean="0">
                <a:latin typeface="Symbol" charset="2"/>
                <a:cs typeface="Symbol" charset="2"/>
              </a:rPr>
              <a:t>b</a:t>
            </a:r>
            <a:r>
              <a:rPr lang="en-US" dirty="0" smtClean="0">
                <a:latin typeface="Arial Rounded MT Bold"/>
                <a:cs typeface="Arial Rounded MT Bold"/>
              </a:rPr>
              <a:t> with </a:t>
            </a:r>
            <a:r>
              <a:rPr lang="en-US" dirty="0" err="1" smtClean="0">
                <a:latin typeface="Arial Rounded MT Bold"/>
                <a:cs typeface="Arial Rounded MT Bold"/>
              </a:rPr>
              <a:t>tan</a:t>
            </a:r>
            <a:r>
              <a:rPr lang="en-US" dirty="0" err="1" smtClean="0">
                <a:latin typeface="Symbol" charset="2"/>
                <a:cs typeface="Symbol" charset="2"/>
              </a:rPr>
              <a:t>b</a:t>
            </a:r>
            <a:r>
              <a:rPr lang="en-US" dirty="0" smtClean="0">
                <a:latin typeface="Arial Rounded MT Bold"/>
                <a:cs typeface="Arial Rounded MT Bold"/>
              </a:rPr>
              <a:t>=v</a:t>
            </a:r>
            <a:r>
              <a:rPr lang="en-US" baseline="-25000" dirty="0" smtClean="0">
                <a:latin typeface="Arial Rounded MT Bold"/>
                <a:cs typeface="Arial Rounded MT Bold"/>
              </a:rPr>
              <a:t>2</a:t>
            </a:r>
            <a:r>
              <a:rPr lang="en-US" dirty="0" smtClean="0">
                <a:latin typeface="Arial Rounded MT Bold"/>
                <a:cs typeface="Arial Rounded MT Bold"/>
              </a:rPr>
              <a:t>/v</a:t>
            </a:r>
            <a:r>
              <a:rPr lang="en-US" baseline="-25000" dirty="0" smtClean="0">
                <a:latin typeface="Arial Rounded MT Bold"/>
                <a:cs typeface="Arial Rounded MT Bold"/>
              </a:rPr>
              <a:t>1</a:t>
            </a:r>
            <a:r>
              <a:rPr lang="en-US" dirty="0" smtClean="0">
                <a:latin typeface="Arial Rounded MT Bold"/>
                <a:cs typeface="Arial Rounded MT Bold"/>
              </a:rPr>
              <a:t>) </a:t>
            </a:r>
          </a:p>
          <a:p>
            <a:endParaRPr lang="en-US" sz="2400"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For the CP-even Higgs (mixing angle </a:t>
            </a:r>
            <a:r>
              <a:rPr lang="en-US" dirty="0" smtClean="0">
                <a:latin typeface="Symbol" charset="2"/>
                <a:cs typeface="Symbol" charset="2"/>
              </a:rPr>
              <a:t>a</a:t>
            </a:r>
            <a:r>
              <a:rPr lang="en-US" dirty="0" smtClean="0">
                <a:latin typeface="Arial Rounded MT Bold"/>
                <a:cs typeface="Arial Rounded MT Bold"/>
              </a:rPr>
              <a:t>)</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For the charged Higgs (mixing angle </a:t>
            </a:r>
            <a:r>
              <a:rPr lang="en-US" dirty="0" err="1" smtClean="0">
                <a:latin typeface="Symbol" charset="2"/>
                <a:cs typeface="Symbol" charset="2"/>
              </a:rPr>
              <a:t>b</a:t>
            </a:r>
            <a:r>
              <a:rPr lang="en-US" dirty="0" smtClean="0">
                <a:latin typeface="Arial Rounded MT Bold"/>
                <a:cs typeface="Arial Rounded MT Bold"/>
              </a:rPr>
              <a:t>)</a:t>
            </a:r>
            <a:endParaRPr lang="en-US" dirty="0">
              <a:latin typeface="Arial Rounded MT Bold"/>
              <a:cs typeface="Arial Rounded MT Bold"/>
            </a:endParaRPr>
          </a:p>
        </p:txBody>
      </p:sp>
      <p:pic>
        <p:nvPicPr>
          <p:cNvPr id="10" name="Picture 9" descr="latex-image-1.pdf"/>
          <p:cNvPicPr>
            <a:picLocks noChangeAspect="1"/>
          </p:cNvPicPr>
          <p:nvPr/>
        </p:nvPicPr>
        <p:blipFill>
          <a:blip r:embed="rId2"/>
          <a:stretch>
            <a:fillRect/>
          </a:stretch>
        </p:blipFill>
        <p:spPr>
          <a:xfrm>
            <a:off x="4267201" y="1371600"/>
            <a:ext cx="2438400" cy="250677"/>
          </a:xfrm>
          <a:prstGeom prst="rect">
            <a:avLst/>
          </a:prstGeom>
        </p:spPr>
      </p:pic>
      <p:pic>
        <p:nvPicPr>
          <p:cNvPr id="11" name="Picture 10" descr="latex-image-1.pdf"/>
          <p:cNvPicPr>
            <a:picLocks noChangeAspect="1"/>
          </p:cNvPicPr>
          <p:nvPr/>
        </p:nvPicPr>
        <p:blipFill>
          <a:blip r:embed="rId3"/>
          <a:stretch>
            <a:fillRect/>
          </a:stretch>
        </p:blipFill>
        <p:spPr>
          <a:xfrm>
            <a:off x="1447800" y="3159737"/>
            <a:ext cx="4706937" cy="421663"/>
          </a:xfrm>
          <a:prstGeom prst="rect">
            <a:avLst/>
          </a:prstGeom>
        </p:spPr>
      </p:pic>
      <p:pic>
        <p:nvPicPr>
          <p:cNvPr id="12" name="Picture 11" descr="latex-image-1.pdf"/>
          <p:cNvPicPr>
            <a:picLocks noChangeAspect="1"/>
          </p:cNvPicPr>
          <p:nvPr/>
        </p:nvPicPr>
        <p:blipFill>
          <a:blip r:embed="rId4"/>
          <a:stretch>
            <a:fillRect/>
          </a:stretch>
        </p:blipFill>
        <p:spPr>
          <a:xfrm>
            <a:off x="1447800" y="5638144"/>
            <a:ext cx="4875212" cy="408644"/>
          </a:xfrm>
          <a:prstGeom prst="rect">
            <a:avLst/>
          </a:prstGeom>
        </p:spPr>
      </p:pic>
      <p:pic>
        <p:nvPicPr>
          <p:cNvPr id="13" name="Picture 12" descr="latex-image-1.pdf"/>
          <p:cNvPicPr>
            <a:picLocks noChangeAspect="1"/>
          </p:cNvPicPr>
          <p:nvPr/>
        </p:nvPicPr>
        <p:blipFill>
          <a:blip r:embed="rId5"/>
          <a:stretch>
            <a:fillRect/>
          </a:stretch>
        </p:blipFill>
        <p:spPr>
          <a:xfrm>
            <a:off x="1447800" y="4265614"/>
            <a:ext cx="7239000" cy="645980"/>
          </a:xfrm>
          <a:prstGeom prst="rect">
            <a:avLst/>
          </a:prstGeom>
        </p:spPr>
      </p:pic>
      <p:sp>
        <p:nvSpPr>
          <p:cNvPr id="18" name="Rounded Rectangle 17"/>
          <p:cNvSpPr/>
          <p:nvPr/>
        </p:nvSpPr>
        <p:spPr>
          <a:xfrm>
            <a:off x="4648200" y="3159737"/>
            <a:ext cx="1674812" cy="421663"/>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800600" y="5638800"/>
            <a:ext cx="1674812" cy="421663"/>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6200000" flipH="1">
            <a:off x="6133306" y="3771106"/>
            <a:ext cx="1600200" cy="122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6475411" y="5638146"/>
            <a:ext cx="230192" cy="4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29400" y="5257800"/>
            <a:ext cx="2133599" cy="923330"/>
          </a:xfrm>
          <a:prstGeom prst="rect">
            <a:avLst/>
          </a:prstGeom>
          <a:noFill/>
        </p:spPr>
        <p:txBody>
          <a:bodyPr wrap="square" rtlCol="0">
            <a:spAutoFit/>
          </a:bodyPr>
          <a:lstStyle/>
          <a:p>
            <a:pPr algn="r"/>
            <a:r>
              <a:rPr lang="en-US" dirty="0" smtClean="0"/>
              <a:t>3 Goldstone bosons to give masses to W and Z bosons</a:t>
            </a:r>
            <a:endParaRPr lang="en-US" dirty="0"/>
          </a:p>
        </p:txBody>
      </p:sp>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72544" y="457200"/>
            <a:ext cx="6171256" cy="523220"/>
          </a:xfrm>
          <a:prstGeom prst="rect">
            <a:avLst/>
          </a:prstGeom>
          <a:noFill/>
        </p:spPr>
        <p:txBody>
          <a:bodyPr wrap="none" rtlCol="0">
            <a:spAutoFit/>
          </a:bodyPr>
          <a:lstStyle/>
          <a:p>
            <a:pPr algn="ctr"/>
            <a:r>
              <a:rPr lang="en-US" sz="2800" dirty="0" smtClean="0">
                <a:latin typeface="Arial Rounded MT Bold"/>
                <a:cs typeface="Arial Rounded MT Bold"/>
              </a:rPr>
              <a:t>Two Higgs Doublet Models (2HDM)</a:t>
            </a:r>
          </a:p>
        </p:txBody>
      </p:sp>
      <p:sp>
        <p:nvSpPr>
          <p:cNvPr id="5" name="TextBox 4"/>
          <p:cNvSpPr txBox="1"/>
          <p:nvPr/>
        </p:nvSpPr>
        <p:spPr>
          <a:xfrm>
            <a:off x="990601" y="1066800"/>
            <a:ext cx="7543800" cy="5355313"/>
          </a:xfrm>
          <a:prstGeom prst="rect">
            <a:avLst/>
          </a:prstGeom>
          <a:noFill/>
        </p:spPr>
        <p:txBody>
          <a:bodyPr wrap="square" rtlCol="0">
            <a:spAutoFit/>
          </a:bodyPr>
          <a:lstStyle/>
          <a:p>
            <a:r>
              <a:rPr lang="en-US" dirty="0" smtClean="0">
                <a:latin typeface="Arial Rounded MT Bold"/>
                <a:cs typeface="Arial Rounded MT Bold"/>
              </a:rPr>
              <a:t>These relations depend on the values of</a:t>
            </a:r>
            <a:r>
              <a:rPr lang="en-US" dirty="0" smtClean="0">
                <a:latin typeface="Symbol" charset="2"/>
                <a:cs typeface="Symbol" charset="2"/>
              </a:rPr>
              <a:t> </a:t>
            </a:r>
            <a:r>
              <a:rPr lang="en-US" dirty="0" err="1" smtClean="0">
                <a:latin typeface="Symbol" charset="2"/>
                <a:cs typeface="Symbol" charset="2"/>
              </a:rPr>
              <a:t>l</a:t>
            </a:r>
            <a:r>
              <a:rPr lang="en-US" dirty="0" smtClean="0">
                <a:latin typeface="Symbol" charset="2"/>
                <a:cs typeface="Symbol" charset="2"/>
              </a:rPr>
              <a:t> </a:t>
            </a:r>
            <a:r>
              <a:rPr lang="en-US" dirty="0" smtClean="0">
                <a:latin typeface="Arial Rounded MT Bold"/>
                <a:cs typeface="Arial Rounded MT Bold"/>
              </a:rPr>
              <a:t>and the mixing angles, hence they can be inverted to write the </a:t>
            </a:r>
            <a:r>
              <a:rPr lang="en-US" dirty="0" err="1" smtClean="0">
                <a:latin typeface="Symbol" charset="2"/>
                <a:cs typeface="Symbol" charset="2"/>
              </a:rPr>
              <a:t>l</a:t>
            </a:r>
            <a:r>
              <a:rPr lang="en-US" dirty="0" smtClean="0">
                <a:latin typeface="Arial Rounded MT Bold"/>
                <a:cs typeface="Arial Rounded MT Bold"/>
              </a:rPr>
              <a:t> values as a functions of the masses and mixing angles.</a:t>
            </a:r>
          </a:p>
          <a:p>
            <a:endParaRPr lang="en-US" dirty="0" smtClean="0">
              <a:latin typeface="Arial Rounded MT Bold"/>
              <a:cs typeface="Arial Rounded MT Bold"/>
            </a:endParaRPr>
          </a:p>
          <a:p>
            <a:r>
              <a:rPr lang="en-US" dirty="0" smtClean="0">
                <a:latin typeface="Arial Rounded MT Bold"/>
                <a:cs typeface="Arial Rounded MT Bold"/>
              </a:rPr>
              <a:t>These will fully define the potential. Hence this non-CP violating 2HDM Higgs sector has 6 free parameters: </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fermions can couple to these two Higgs doublet field in different ways:</a:t>
            </a:r>
          </a:p>
          <a:p>
            <a:pPr marL="711200" lvl="1" indent="-169863">
              <a:buSzPct val="125000"/>
              <a:buFont typeface="Wingdings" charset="2"/>
              <a:buChar char="§"/>
            </a:pPr>
            <a:r>
              <a:rPr lang="en-US" dirty="0" smtClean="0">
                <a:solidFill>
                  <a:srgbClr val="0000FF"/>
                </a:solidFill>
                <a:latin typeface="Arial Rounded MT Bold"/>
                <a:cs typeface="Arial Rounded MT Bold"/>
              </a:rPr>
              <a:t>Type-I 2HDM</a:t>
            </a:r>
            <a:r>
              <a:rPr lang="en-US" dirty="0" smtClean="0">
                <a:latin typeface="Arial Rounded MT Bold"/>
                <a:cs typeface="Arial Rounded MT Bold"/>
              </a:rPr>
              <a:t>: the field </a:t>
            </a:r>
            <a:r>
              <a:rPr lang="en-US" dirty="0" smtClean="0">
                <a:latin typeface="Symbol" charset="2"/>
                <a:cs typeface="Symbol" charset="2"/>
              </a:rPr>
              <a:t>f</a:t>
            </a:r>
            <a:r>
              <a:rPr lang="en-US" baseline="-25000" dirty="0" smtClean="0">
                <a:latin typeface="Arial Rounded MT Bold"/>
                <a:cs typeface="Arial Rounded MT Bold"/>
              </a:rPr>
              <a:t>2</a:t>
            </a:r>
            <a:r>
              <a:rPr lang="en-US" dirty="0" smtClean="0">
                <a:latin typeface="Arial Rounded MT Bold"/>
                <a:cs typeface="Arial Rounded MT Bold"/>
              </a:rPr>
              <a:t> couples couples to both the up- and down-type fermions</a:t>
            </a:r>
          </a:p>
          <a:p>
            <a:pPr marL="711200" lvl="1" indent="-169863">
              <a:buSzPct val="125000"/>
              <a:buFont typeface="Wingdings" charset="2"/>
              <a:buChar char="§"/>
            </a:pPr>
            <a:r>
              <a:rPr lang="en-US" dirty="0" smtClean="0">
                <a:solidFill>
                  <a:srgbClr val="0000FF"/>
                </a:solidFill>
                <a:latin typeface="Arial Rounded MT Bold"/>
                <a:cs typeface="Arial Rounded MT Bold"/>
              </a:rPr>
              <a:t>Type-II 2HDM</a:t>
            </a:r>
            <a:r>
              <a:rPr lang="en-US" dirty="0" smtClean="0">
                <a:latin typeface="Arial Rounded MT Bold"/>
                <a:cs typeface="Arial Rounded MT Bold"/>
              </a:rPr>
              <a:t>: the field </a:t>
            </a:r>
            <a:r>
              <a:rPr lang="en-US" dirty="0" smtClean="0">
                <a:latin typeface="Symbol" charset="2"/>
                <a:cs typeface="Symbol" charset="2"/>
              </a:rPr>
              <a:t>f</a:t>
            </a:r>
            <a:r>
              <a:rPr lang="en-US" baseline="-25000" dirty="0" smtClean="0">
                <a:latin typeface="Arial Rounded MT Bold"/>
                <a:cs typeface="Arial Rounded MT Bold"/>
              </a:rPr>
              <a:t>1</a:t>
            </a:r>
            <a:r>
              <a:rPr lang="en-US" dirty="0" smtClean="0">
                <a:latin typeface="Arial Rounded MT Bold"/>
                <a:cs typeface="Arial Rounded MT Bold"/>
              </a:rPr>
              <a:t> generates the masses for the down-type fermions, while the field </a:t>
            </a:r>
            <a:r>
              <a:rPr lang="en-US" dirty="0" smtClean="0">
                <a:latin typeface="Symbol" charset="2"/>
                <a:cs typeface="Symbol" charset="2"/>
              </a:rPr>
              <a:t>f</a:t>
            </a:r>
            <a:r>
              <a:rPr lang="en-US" baseline="-25000" dirty="0" smtClean="0">
                <a:latin typeface="Arial Rounded MT Bold"/>
                <a:cs typeface="Arial Rounded MT Bold"/>
              </a:rPr>
              <a:t>2</a:t>
            </a:r>
            <a:r>
              <a:rPr lang="en-US" dirty="0" smtClean="0">
                <a:latin typeface="Arial Rounded MT Bold"/>
                <a:cs typeface="Arial Rounded MT Bold"/>
              </a:rPr>
              <a:t> generates the masses for the up-type quarks (this is the basis of the Higgs sector in the MSSM)</a:t>
            </a:r>
          </a:p>
          <a:p>
            <a:pPr marL="711200" lvl="1" indent="-169863">
              <a:buSzPct val="125000"/>
              <a:buFont typeface="Wingdings" charset="2"/>
              <a:buChar char="§"/>
            </a:pPr>
            <a:endParaRPr lang="en-US" sz="1100" dirty="0" smtClean="0">
              <a:latin typeface="Arial Rounded MT Bold"/>
              <a:cs typeface="Arial Rounded MT Bold"/>
            </a:endParaRPr>
          </a:p>
          <a:p>
            <a:pPr marL="84138">
              <a:buSzPct val="125000"/>
            </a:pPr>
            <a:r>
              <a:rPr lang="en-US" dirty="0" smtClean="0">
                <a:latin typeface="Arial Rounded MT Bold"/>
                <a:cs typeface="Arial Rounded MT Bold"/>
              </a:rPr>
              <a:t>The couplings between the fermions and the neutral Higgs bosons are defined from the mixing angles </a:t>
            </a:r>
            <a:r>
              <a:rPr lang="en-US" dirty="0" smtClean="0">
                <a:latin typeface="Symbol" charset="2"/>
                <a:cs typeface="Symbol" charset="2"/>
              </a:rPr>
              <a:t>a</a:t>
            </a:r>
            <a:r>
              <a:rPr lang="en-US" dirty="0" smtClean="0">
                <a:latin typeface="Arial Rounded MT Bold"/>
                <a:cs typeface="Arial Rounded MT Bold"/>
              </a:rPr>
              <a:t> and </a:t>
            </a:r>
            <a:r>
              <a:rPr lang="en-US" dirty="0" smtClean="0">
                <a:latin typeface="Symbol" charset="2"/>
                <a:cs typeface="Symbol" charset="2"/>
              </a:rPr>
              <a:t>b</a:t>
            </a:r>
            <a:r>
              <a:rPr lang="en-US" dirty="0" smtClean="0">
                <a:latin typeface="Arial Rounded MT Bold"/>
                <a:cs typeface="Arial Rounded MT Bold"/>
              </a:rPr>
              <a:t>.</a:t>
            </a:r>
            <a:endParaRPr lang="en-US" dirty="0">
              <a:latin typeface="Arial Rounded MT Bold"/>
              <a:cs typeface="Arial Rounded MT Bold"/>
            </a:endParaRPr>
          </a:p>
        </p:txBody>
      </p:sp>
      <p:pic>
        <p:nvPicPr>
          <p:cNvPr id="14" name="Picture 13" descr="latex-image-1.pdf"/>
          <p:cNvPicPr>
            <a:picLocks noChangeAspect="1"/>
          </p:cNvPicPr>
          <p:nvPr/>
        </p:nvPicPr>
        <p:blipFill>
          <a:blip r:embed="rId2"/>
          <a:stretch>
            <a:fillRect/>
          </a:stretch>
        </p:blipFill>
        <p:spPr>
          <a:xfrm>
            <a:off x="2057400" y="2870092"/>
            <a:ext cx="4724400" cy="330308"/>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821724" y="457200"/>
            <a:ext cx="3236784" cy="523220"/>
          </a:xfrm>
          <a:prstGeom prst="rect">
            <a:avLst/>
          </a:prstGeom>
          <a:noFill/>
        </p:spPr>
        <p:txBody>
          <a:bodyPr wrap="none" rtlCol="0">
            <a:spAutoFit/>
          </a:bodyPr>
          <a:lstStyle/>
          <a:p>
            <a:pPr algn="ctr"/>
            <a:r>
              <a:rPr lang="en-US" sz="2800" dirty="0" smtClean="0">
                <a:solidFill>
                  <a:srgbClr val="FF0000"/>
                </a:solidFill>
                <a:latin typeface="Arial Rounded MT Bold"/>
                <a:cs typeface="Arial Rounded MT Bold"/>
              </a:rPr>
              <a:t>Lecture summary</a:t>
            </a:r>
          </a:p>
        </p:txBody>
      </p:sp>
      <p:sp>
        <p:nvSpPr>
          <p:cNvPr id="5" name="TextBox 4"/>
          <p:cNvSpPr txBox="1"/>
          <p:nvPr/>
        </p:nvSpPr>
        <p:spPr>
          <a:xfrm>
            <a:off x="990601" y="1219200"/>
            <a:ext cx="7620000" cy="5078314"/>
          </a:xfrm>
          <a:prstGeom prst="rect">
            <a:avLst/>
          </a:prstGeom>
          <a:noFill/>
        </p:spPr>
        <p:txBody>
          <a:bodyPr wrap="square" rtlCol="0">
            <a:spAutoFit/>
          </a:bodyPr>
          <a:lstStyle/>
          <a:p>
            <a:pPr marL="171450" indent="-184150">
              <a:buSzPct val="120000"/>
              <a:buFont typeface="Wingdings" charset="2"/>
              <a:buChar char="§"/>
            </a:pPr>
            <a:r>
              <a:rPr lang="en-US" dirty="0" smtClean="0">
                <a:latin typeface="Arial Rounded MT Bold"/>
                <a:cs typeface="Arial Rounded MT Bold"/>
              </a:rPr>
              <a:t>Reminder of the mechanism of spontaneous symmetry breaking</a:t>
            </a:r>
          </a:p>
          <a:p>
            <a:pPr marL="171450" indent="-184150">
              <a:buSzPct val="120000"/>
              <a:buFont typeface="Wingdings" charset="2"/>
              <a:buChar char="§"/>
            </a:pPr>
            <a:r>
              <a:rPr lang="en-US" dirty="0" smtClean="0">
                <a:latin typeface="Arial Rounded MT Bold"/>
                <a:cs typeface="Arial Rounded MT Bold"/>
              </a:rPr>
              <a:t>Applied on the EW symmetry of SU(2)</a:t>
            </a:r>
            <a:r>
              <a:rPr lang="en-US" dirty="0" err="1" smtClean="0">
                <a:latin typeface="Arial Rounded MT Bold"/>
                <a:cs typeface="Arial Rounded MT Bold"/>
              </a:rPr>
              <a:t>xU</a:t>
            </a:r>
            <a:r>
              <a:rPr lang="en-US" dirty="0" smtClean="0">
                <a:latin typeface="Arial Rounded MT Bold"/>
                <a:cs typeface="Arial Rounded MT Bold"/>
              </a:rPr>
              <a:t>(1)</a:t>
            </a:r>
          </a:p>
          <a:p>
            <a:pPr marL="171450" indent="-184150">
              <a:buSzPct val="120000"/>
              <a:buFont typeface="Wingdings" charset="2"/>
              <a:buChar char="§"/>
            </a:pPr>
            <a:r>
              <a:rPr lang="en-US" dirty="0" smtClean="0">
                <a:latin typeface="Arial Rounded MT Bold"/>
                <a:cs typeface="Arial Rounded MT Bold"/>
              </a:rPr>
              <a:t>The yet to be observed Higgs sector of the Standard Model depends only on one parameter, the mass of the Higgs boson</a:t>
            </a:r>
          </a:p>
          <a:p>
            <a:pPr marL="171450" indent="-184150">
              <a:buSzPct val="120000"/>
              <a:buFont typeface="Wingdings" charset="2"/>
              <a:buChar char="§"/>
            </a:pPr>
            <a:endParaRPr lang="en-US" dirty="0">
              <a:latin typeface="Arial Rounded MT Bold"/>
              <a:cs typeface="Arial Rounded MT Bold"/>
            </a:endParaRPr>
          </a:p>
          <a:p>
            <a:pPr marL="171450" indent="-184150">
              <a:buSzPct val="120000"/>
              <a:buFont typeface="Wingdings" charset="2"/>
              <a:buChar char="§"/>
            </a:pPr>
            <a:r>
              <a:rPr lang="en-US" dirty="0" smtClean="0">
                <a:latin typeface="Arial Rounded MT Bold"/>
                <a:cs typeface="Arial Rounded MT Bold"/>
              </a:rPr>
              <a:t>Diverse arguments can be invoked to put theoretically constraints on the Higgs boson mass (</a:t>
            </a:r>
            <a:r>
              <a:rPr lang="en-US" dirty="0" err="1" smtClean="0">
                <a:latin typeface="Arial Rounded MT Bold"/>
                <a:cs typeface="Arial Rounded MT Bold"/>
              </a:rPr>
              <a:t>m</a:t>
            </a:r>
            <a:r>
              <a:rPr lang="en-US" baseline="-25000" dirty="0" err="1" smtClean="0">
                <a:latin typeface="Arial Rounded MT Bold"/>
                <a:cs typeface="Arial Rounded MT Bold"/>
              </a:rPr>
              <a:t>H</a:t>
            </a:r>
            <a:r>
              <a:rPr lang="en-US" dirty="0" smtClean="0">
                <a:latin typeface="Arial Rounded MT Bold"/>
                <a:cs typeface="Arial Rounded MT Bold"/>
              </a:rPr>
              <a:t> &lt; 1 </a:t>
            </a:r>
            <a:r>
              <a:rPr lang="en-US" dirty="0" err="1" smtClean="0">
                <a:latin typeface="Arial Rounded MT Bold"/>
                <a:cs typeface="Arial Rounded MT Bold"/>
              </a:rPr>
              <a:t>TeV</a:t>
            </a:r>
            <a:r>
              <a:rPr lang="en-US" dirty="0" smtClean="0">
                <a:latin typeface="Arial Rounded MT Bold"/>
                <a:cs typeface="Arial Rounded MT Bold"/>
              </a:rPr>
              <a:t>)</a:t>
            </a:r>
          </a:p>
          <a:p>
            <a:pPr marL="171450" indent="-184150">
              <a:buSzPct val="120000"/>
              <a:buFont typeface="Wingdings" charset="2"/>
              <a:buChar char="§"/>
            </a:pPr>
            <a:r>
              <a:rPr lang="en-US" dirty="0" smtClean="0">
                <a:latin typeface="Arial Rounded MT Bold"/>
                <a:cs typeface="Arial Rounded MT Bold"/>
              </a:rPr>
              <a:t>For the theory to be valid up to the Planck scale, the allowed range of the Higgs boson mass is very limited (</a:t>
            </a:r>
            <a:r>
              <a:rPr lang="en-US" dirty="0" err="1" smtClean="0">
                <a:latin typeface="Arial Rounded MT Bold"/>
                <a:cs typeface="Arial Rounded MT Bold"/>
              </a:rPr>
              <a:t>m</a:t>
            </a:r>
            <a:r>
              <a:rPr lang="en-US" baseline="-25000" dirty="0" err="1" smtClean="0">
                <a:latin typeface="Arial Rounded MT Bold"/>
                <a:cs typeface="Arial Rounded MT Bold"/>
              </a:rPr>
              <a:t>H</a:t>
            </a:r>
            <a:r>
              <a:rPr lang="en-US" dirty="0" smtClean="0">
                <a:latin typeface="Arial Rounded MT Bold"/>
                <a:cs typeface="Arial Rounded MT Bold"/>
              </a:rPr>
              <a:t> ~ 130-180 </a:t>
            </a:r>
            <a:r>
              <a:rPr lang="en-US" dirty="0" err="1" smtClean="0">
                <a:latin typeface="Arial Rounded MT Bold"/>
                <a:cs typeface="Arial Rounded MT Bold"/>
              </a:rPr>
              <a:t>GeV</a:t>
            </a:r>
            <a:r>
              <a:rPr lang="en-US" dirty="0" smtClean="0">
                <a:latin typeface="Arial Rounded MT Bold"/>
                <a:cs typeface="Arial Rounded MT Bold"/>
              </a:rPr>
              <a:t>)</a:t>
            </a:r>
          </a:p>
          <a:p>
            <a:pPr marL="171450" indent="-184150">
              <a:buSzPct val="120000"/>
              <a:buFont typeface="Wingdings" charset="2"/>
              <a:buChar char="§"/>
            </a:pPr>
            <a:r>
              <a:rPr lang="en-US" dirty="0" smtClean="0">
                <a:latin typeface="Arial Rounded MT Bold"/>
                <a:cs typeface="Arial Rounded MT Bold"/>
              </a:rPr>
              <a:t>When you do not “believe” that Nature has fine-tuned the parameters of the model, the allowed range is even vanishing or new physics has to appear at scale below </a:t>
            </a:r>
            <a:r>
              <a:rPr lang="en-US" dirty="0" smtClean="0">
                <a:latin typeface="Symbol" charset="2"/>
                <a:cs typeface="Symbol" charset="2"/>
              </a:rPr>
              <a:t>L</a:t>
            </a:r>
            <a:r>
              <a:rPr lang="en-US" dirty="0" smtClean="0">
                <a:latin typeface="Arial Rounded MT Bold"/>
                <a:cs typeface="Arial Rounded MT Bold"/>
              </a:rPr>
              <a:t> ~ 10-100 </a:t>
            </a:r>
            <a:r>
              <a:rPr lang="en-US" dirty="0" err="1" smtClean="0">
                <a:latin typeface="Arial Rounded MT Bold"/>
                <a:cs typeface="Arial Rounded MT Bold"/>
              </a:rPr>
              <a:t>TeV</a:t>
            </a:r>
            <a:endParaRPr lang="en-US" dirty="0" smtClean="0">
              <a:latin typeface="Arial Rounded MT Bold"/>
              <a:cs typeface="Arial Rounded MT Bold"/>
            </a:endParaRPr>
          </a:p>
          <a:p>
            <a:pPr marL="171450" indent="-184150">
              <a:buSzPct val="120000"/>
              <a:buFont typeface="Wingdings" charset="2"/>
              <a:buChar char="§"/>
            </a:pPr>
            <a:endParaRPr lang="en-US" dirty="0">
              <a:latin typeface="Arial Rounded MT Bold"/>
              <a:cs typeface="Arial Rounded MT Bold"/>
            </a:endParaRPr>
          </a:p>
          <a:p>
            <a:pPr marL="171450" indent="-184150">
              <a:buSzPct val="120000"/>
              <a:buFont typeface="Wingdings" charset="2"/>
              <a:buChar char="§"/>
            </a:pPr>
            <a:r>
              <a:rPr lang="en-US" dirty="0" smtClean="0">
                <a:latin typeface="Arial Rounded MT Bold"/>
                <a:cs typeface="Arial Rounded MT Bold"/>
              </a:rPr>
              <a:t>Maybe one Higgs doublet is not enough…</a:t>
            </a:r>
          </a:p>
          <a:p>
            <a:pPr marL="171450" indent="-184150">
              <a:buSzPct val="120000"/>
              <a:buFont typeface="Wingdings" charset="2"/>
              <a:buChar char="§"/>
            </a:pPr>
            <a:r>
              <a:rPr lang="en-US" dirty="0" smtClean="0">
                <a:latin typeface="Arial Rounded MT Bold"/>
                <a:cs typeface="Arial Rounded MT Bold"/>
              </a:rPr>
              <a:t>2-Higgs Doublet Models are the basis of </a:t>
            </a:r>
            <a:r>
              <a:rPr lang="en-US" dirty="0" err="1" smtClean="0">
                <a:latin typeface="Arial Rounded MT Bold"/>
                <a:cs typeface="Arial Rounded MT Bold"/>
              </a:rPr>
              <a:t>supersymmetric</a:t>
            </a:r>
            <a:r>
              <a:rPr lang="en-US" dirty="0" smtClean="0">
                <a:latin typeface="Arial Rounded MT Bold"/>
                <a:cs typeface="Arial Rounded MT Bold"/>
              </a:rPr>
              <a:t> models</a:t>
            </a:r>
          </a:p>
          <a:p>
            <a:pPr marL="171450" indent="-184150">
              <a:buSzPct val="120000"/>
              <a:buFont typeface="Wingdings" charset="2"/>
              <a:buChar char="§"/>
            </a:pPr>
            <a:r>
              <a:rPr lang="en-US" dirty="0" smtClean="0">
                <a:latin typeface="Arial Rounded MT Bold"/>
                <a:cs typeface="Arial Rounded MT Bold"/>
              </a:rPr>
              <a:t>We have walked through the techniques needed to calculate the mass spectrum of the Higgs sector in a general 2HDM</a:t>
            </a:r>
          </a:p>
          <a:p>
            <a:pPr marL="171450" indent="-184150">
              <a:buSzPct val="120000"/>
              <a:buFont typeface="Wingdings" charset="2"/>
              <a:buChar char="§"/>
            </a:pPr>
            <a:endParaRPr lang="en-US" dirty="0">
              <a:latin typeface="Arial Rounded MT Bold"/>
              <a:cs typeface="Arial Rounded MT Bold"/>
            </a:endParaRPr>
          </a:p>
        </p:txBody>
      </p:sp>
      <p:sp>
        <p:nvSpPr>
          <p:cNvPr id="7" name="Footer Placeholder 6"/>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8" name="Slide Number Placeholder 7"/>
          <p:cNvSpPr>
            <a:spLocks noGrp="1"/>
          </p:cNvSpPr>
          <p:nvPr>
            <p:ph type="sldNum" sz="quarter" idx="12"/>
          </p:nvPr>
        </p:nvSpPr>
        <p:spPr/>
        <p:txBody>
          <a:bodyPr/>
          <a:lstStyle/>
          <a:p>
            <a:fld id="{CB91A2BE-36ED-F846-A2B7-6AADC4C352DB}"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5311370"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Spontaneously broken QED theory</a:t>
            </a:r>
          </a:p>
        </p:txBody>
      </p:sp>
      <p:sp>
        <p:nvSpPr>
          <p:cNvPr id="5" name="TextBox 4"/>
          <p:cNvSpPr txBox="1"/>
          <p:nvPr/>
        </p:nvSpPr>
        <p:spPr>
          <a:xfrm>
            <a:off x="838200" y="1219200"/>
            <a:ext cx="7772400" cy="5355313"/>
          </a:xfrm>
          <a:prstGeom prst="rect">
            <a:avLst/>
          </a:prstGeom>
          <a:noFill/>
        </p:spPr>
        <p:txBody>
          <a:bodyPr wrap="square" rtlCol="0">
            <a:spAutoFit/>
          </a:bodyPr>
          <a:lstStyle/>
          <a:p>
            <a:r>
              <a:rPr lang="en-US" dirty="0" smtClean="0">
                <a:latin typeface="Arial Rounded MT Bold"/>
                <a:cs typeface="Arial Rounded MT Bold"/>
              </a:rPr>
              <a:t>Let us illustrate the “Higgs” mechanism with a massive U(1) theory before going to the symmetry group SU(2)</a:t>
            </a:r>
            <a:r>
              <a:rPr lang="en-US" baseline="-25000" dirty="0" smtClean="0">
                <a:latin typeface="Arial Rounded MT Bold"/>
                <a:cs typeface="Arial Rounded MT Bold"/>
              </a:rPr>
              <a:t>L</a:t>
            </a:r>
            <a:r>
              <a:rPr lang="en-US" dirty="0" smtClean="0">
                <a:latin typeface="Arial Rounded MT Bold"/>
                <a:cs typeface="Arial Rounded MT Bold"/>
              </a:rPr>
              <a:t> </a:t>
            </a:r>
            <a:r>
              <a:rPr lang="en-US" dirty="0" err="1">
                <a:latin typeface="Arial Rounded MT Bold"/>
                <a:cs typeface="Arial Rounded MT Bold"/>
              </a:rPr>
              <a:t>x</a:t>
            </a:r>
            <a:r>
              <a:rPr lang="en-US" dirty="0" smtClean="0">
                <a:latin typeface="Arial Rounded MT Bold"/>
                <a:cs typeface="Arial Rounded MT Bold"/>
              </a:rPr>
              <a:t> U(1)</a:t>
            </a:r>
            <a:r>
              <a:rPr lang="en-US" baseline="-25000" dirty="0" smtClean="0">
                <a:latin typeface="Arial Rounded MT Bold"/>
                <a:cs typeface="Arial Rounded MT Bold"/>
              </a:rPr>
              <a:t>Y</a:t>
            </a:r>
            <a:r>
              <a:rPr lang="en-US" dirty="0" smtClean="0">
                <a:latin typeface="Arial Rounded MT Bold"/>
                <a:cs typeface="Arial Rounded MT Bold"/>
              </a:rPr>
              <a:t>. The </a:t>
            </a:r>
            <a:r>
              <a:rPr lang="en-US" dirty="0" err="1" smtClean="0">
                <a:latin typeface="Arial Rounded MT Bold"/>
                <a:cs typeface="Arial Rounded MT Bold"/>
              </a:rPr>
              <a:t>Lagrangian</a:t>
            </a:r>
            <a:r>
              <a:rPr lang="en-US" dirty="0" smtClean="0">
                <a:latin typeface="Arial Rounded MT Bold"/>
                <a:cs typeface="Arial Rounded MT Bold"/>
              </a:rPr>
              <a:t> of QED is: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This is invariant under the U(1) gauge transformation</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Now we wish to give the photon a mass by adding the term</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sz="1600" dirty="0" smtClean="0">
              <a:latin typeface="Arial Rounded MT Bold"/>
              <a:cs typeface="Arial Rounded MT Bold"/>
            </a:endParaRPr>
          </a:p>
          <a:p>
            <a:r>
              <a:rPr lang="en-US" dirty="0" smtClean="0">
                <a:latin typeface="Arial Rounded MT Bold"/>
                <a:cs typeface="Arial Rounded MT Bold"/>
              </a:rPr>
              <a:t>Which breaks the initial U(1) gauge symmetry. Hence need to invoke a mechanism which introduces a mass without breaking the symmetry.</a:t>
            </a:r>
            <a:endParaRPr lang="en-US" dirty="0">
              <a:latin typeface="Arial Rounded MT Bold"/>
              <a:cs typeface="Arial Rounded MT Bold"/>
            </a:endParaRPr>
          </a:p>
        </p:txBody>
      </p:sp>
      <p:pic>
        <p:nvPicPr>
          <p:cNvPr id="6" name="Picture 5" descr="latex-image-1.pdf"/>
          <p:cNvPicPr>
            <a:picLocks noChangeAspect="1"/>
          </p:cNvPicPr>
          <p:nvPr/>
        </p:nvPicPr>
        <p:blipFill>
          <a:blip r:embed="rId2"/>
          <a:stretch>
            <a:fillRect/>
          </a:stretch>
        </p:blipFill>
        <p:spPr>
          <a:xfrm>
            <a:off x="1295400" y="2057400"/>
            <a:ext cx="5940020" cy="713574"/>
          </a:xfrm>
          <a:prstGeom prst="rect">
            <a:avLst/>
          </a:prstGeom>
        </p:spPr>
      </p:pic>
      <p:pic>
        <p:nvPicPr>
          <p:cNvPr id="7" name="Picture 6" descr="latex-image-1.pdf"/>
          <p:cNvPicPr>
            <a:picLocks noChangeAspect="1"/>
          </p:cNvPicPr>
          <p:nvPr/>
        </p:nvPicPr>
        <p:blipFill>
          <a:blip r:embed="rId3"/>
          <a:stretch>
            <a:fillRect/>
          </a:stretch>
        </p:blipFill>
        <p:spPr>
          <a:xfrm>
            <a:off x="1274763" y="3352800"/>
            <a:ext cx="2763837" cy="1093666"/>
          </a:xfrm>
          <a:prstGeom prst="rect">
            <a:avLst/>
          </a:prstGeom>
        </p:spPr>
      </p:pic>
      <p:pic>
        <p:nvPicPr>
          <p:cNvPr id="8" name="Picture 7" descr="latex-image-1.pdf"/>
          <p:cNvPicPr>
            <a:picLocks noChangeAspect="1"/>
          </p:cNvPicPr>
          <p:nvPr/>
        </p:nvPicPr>
        <p:blipFill>
          <a:blip r:embed="rId4"/>
          <a:stretch>
            <a:fillRect/>
          </a:stretch>
        </p:blipFill>
        <p:spPr>
          <a:xfrm>
            <a:off x="1295400" y="4876800"/>
            <a:ext cx="2354262" cy="630463"/>
          </a:xfrm>
          <a:prstGeom prst="rect">
            <a:avLst/>
          </a:prstGeom>
        </p:spPr>
      </p:pic>
      <p:sp>
        <p:nvSpPr>
          <p:cNvPr id="9" name="Footer Placeholder 8"/>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10" name="Slide Number Placeholder 9"/>
          <p:cNvSpPr>
            <a:spLocks noGrp="1"/>
          </p:cNvSpPr>
          <p:nvPr>
            <p:ph type="sldNum" sz="quarter" idx="12"/>
          </p:nvPr>
        </p:nvSpPr>
        <p:spPr/>
        <p:txBody>
          <a:bodyPr/>
          <a:lstStyle/>
          <a:p>
            <a:fld id="{CB91A2BE-36ED-F846-A2B7-6AADC4C352D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5311370"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QED theory</a:t>
            </a:r>
          </a:p>
        </p:txBody>
      </p:sp>
      <p:sp>
        <p:nvSpPr>
          <p:cNvPr id="5" name="TextBox 4"/>
          <p:cNvSpPr txBox="1"/>
          <p:nvPr/>
        </p:nvSpPr>
        <p:spPr>
          <a:xfrm>
            <a:off x="838200" y="1219200"/>
            <a:ext cx="7772400" cy="5355313"/>
          </a:xfrm>
          <a:prstGeom prst="rect">
            <a:avLst/>
          </a:prstGeom>
          <a:noFill/>
        </p:spPr>
        <p:txBody>
          <a:bodyPr wrap="square" rtlCol="0">
            <a:spAutoFit/>
          </a:bodyPr>
          <a:lstStyle/>
          <a:p>
            <a:r>
              <a:rPr lang="en-US" dirty="0" smtClean="0">
                <a:latin typeface="Arial Rounded MT Bold"/>
                <a:cs typeface="Arial Rounded MT Bold"/>
              </a:rPr>
              <a:t>Introduce a complex scalar field         as</a:t>
            </a: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ith the potential V defined as                                                          which is symmetric under the transformation </a:t>
            </a:r>
          </a:p>
          <a:p>
            <a:r>
              <a:rPr lang="en-US" dirty="0" smtClean="0">
                <a:latin typeface="Arial Rounded MT Bold"/>
                <a:cs typeface="Arial Rounded MT Bold"/>
              </a:rPr>
              <a:t>We can choose a </a:t>
            </a:r>
            <a:r>
              <a:rPr lang="en-US" dirty="0" err="1" smtClean="0">
                <a:latin typeface="Arial Rounded MT Bold"/>
                <a:cs typeface="Arial Rounded MT Bold"/>
              </a:rPr>
              <a:t>parametrization</a:t>
            </a:r>
            <a:r>
              <a:rPr lang="en-US" dirty="0" smtClean="0">
                <a:latin typeface="Arial Rounded MT Bold"/>
                <a:cs typeface="Arial Rounded MT Bold"/>
              </a:rPr>
              <a:t> as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here both fields        and      are real fields.</a:t>
            </a:r>
          </a:p>
          <a:p>
            <a:r>
              <a:rPr lang="en-US" dirty="0" smtClean="0">
                <a:latin typeface="Arial Rounded MT Bold"/>
                <a:cs typeface="Arial Rounded MT Bold"/>
              </a:rPr>
              <a:t>The potential becomes </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here the Higgs self-coupling term should be positive (</a:t>
            </a:r>
            <a:r>
              <a:rPr lang="en-US" dirty="0" err="1" smtClean="0">
                <a:latin typeface="Symbol" charset="2"/>
                <a:cs typeface="Symbol" charset="2"/>
              </a:rPr>
              <a:t>l</a:t>
            </a:r>
            <a:r>
              <a:rPr lang="en-US" dirty="0" smtClean="0">
                <a:latin typeface="Arial Rounded MT Bold"/>
                <a:cs typeface="Arial Rounded MT Bold"/>
              </a:rPr>
              <a:t>&gt;0) to get a potential bound from below. When                    a non-zero vacuum expectation value is obtained. </a:t>
            </a:r>
          </a:p>
          <a:p>
            <a:endParaRPr lang="en-US" dirty="0" smtClean="0">
              <a:latin typeface="Arial Rounded MT Bold"/>
              <a:cs typeface="Arial Rounded MT Bold"/>
            </a:endParaRPr>
          </a:p>
          <a:p>
            <a:endParaRPr lang="en-US" dirty="0">
              <a:latin typeface="Arial Rounded MT Bold"/>
              <a:cs typeface="Arial Rounded MT Bold"/>
            </a:endParaRPr>
          </a:p>
        </p:txBody>
      </p:sp>
      <p:pic>
        <p:nvPicPr>
          <p:cNvPr id="9" name="Picture 8" descr="latex-image-1.pdf"/>
          <p:cNvPicPr>
            <a:picLocks noChangeAspect="1"/>
          </p:cNvPicPr>
          <p:nvPr/>
        </p:nvPicPr>
        <p:blipFill>
          <a:blip r:embed="rId2"/>
          <a:stretch>
            <a:fillRect/>
          </a:stretch>
        </p:blipFill>
        <p:spPr>
          <a:xfrm>
            <a:off x="4584700" y="1282700"/>
            <a:ext cx="292100" cy="317500"/>
          </a:xfrm>
          <a:prstGeom prst="rect">
            <a:avLst/>
          </a:prstGeom>
        </p:spPr>
      </p:pic>
      <p:pic>
        <p:nvPicPr>
          <p:cNvPr id="10" name="Picture 9" descr="latex-image-1.pdf"/>
          <p:cNvPicPr>
            <a:picLocks noChangeAspect="1"/>
          </p:cNvPicPr>
          <p:nvPr/>
        </p:nvPicPr>
        <p:blipFill>
          <a:blip r:embed="rId3"/>
          <a:stretch>
            <a:fillRect/>
          </a:stretch>
        </p:blipFill>
        <p:spPr>
          <a:xfrm>
            <a:off x="1292225" y="1695023"/>
            <a:ext cx="5184775" cy="362377"/>
          </a:xfrm>
          <a:prstGeom prst="rect">
            <a:avLst/>
          </a:prstGeom>
        </p:spPr>
      </p:pic>
      <p:pic>
        <p:nvPicPr>
          <p:cNvPr id="11" name="Picture 10" descr="latex-image-1.pdf"/>
          <p:cNvPicPr>
            <a:picLocks noChangeAspect="1"/>
          </p:cNvPicPr>
          <p:nvPr/>
        </p:nvPicPr>
        <p:blipFill>
          <a:blip r:embed="rId4"/>
          <a:stretch>
            <a:fillRect/>
          </a:stretch>
        </p:blipFill>
        <p:spPr>
          <a:xfrm>
            <a:off x="4400550" y="2057400"/>
            <a:ext cx="3067050" cy="356230"/>
          </a:xfrm>
          <a:prstGeom prst="rect">
            <a:avLst/>
          </a:prstGeom>
        </p:spPr>
      </p:pic>
      <p:pic>
        <p:nvPicPr>
          <p:cNvPr id="12" name="Picture 11" descr="latex-image-1.pdf"/>
          <p:cNvPicPr>
            <a:picLocks noChangeAspect="1"/>
          </p:cNvPicPr>
          <p:nvPr/>
        </p:nvPicPr>
        <p:blipFill>
          <a:blip r:embed="rId5"/>
          <a:stretch>
            <a:fillRect/>
          </a:stretch>
        </p:blipFill>
        <p:spPr>
          <a:xfrm>
            <a:off x="5003800" y="2398376"/>
            <a:ext cx="1016000" cy="192424"/>
          </a:xfrm>
          <a:prstGeom prst="rect">
            <a:avLst/>
          </a:prstGeom>
        </p:spPr>
      </p:pic>
      <p:pic>
        <p:nvPicPr>
          <p:cNvPr id="13" name="Picture 12" descr="latex-image-1.pdf"/>
          <p:cNvPicPr>
            <a:picLocks noChangeAspect="1"/>
          </p:cNvPicPr>
          <p:nvPr/>
        </p:nvPicPr>
        <p:blipFill>
          <a:blip r:embed="rId6"/>
          <a:stretch>
            <a:fillRect/>
          </a:stretch>
        </p:blipFill>
        <p:spPr>
          <a:xfrm>
            <a:off x="2971800" y="3625850"/>
            <a:ext cx="269394" cy="444500"/>
          </a:xfrm>
          <a:prstGeom prst="rect">
            <a:avLst/>
          </a:prstGeom>
        </p:spPr>
      </p:pic>
      <p:pic>
        <p:nvPicPr>
          <p:cNvPr id="14" name="Picture 13" descr="latex-image-1.pdf"/>
          <p:cNvPicPr>
            <a:picLocks noChangeAspect="1"/>
          </p:cNvPicPr>
          <p:nvPr/>
        </p:nvPicPr>
        <p:blipFill>
          <a:blip r:embed="rId7"/>
          <a:stretch>
            <a:fillRect/>
          </a:stretch>
        </p:blipFill>
        <p:spPr>
          <a:xfrm>
            <a:off x="3835400" y="3651250"/>
            <a:ext cx="203200" cy="419100"/>
          </a:xfrm>
          <a:prstGeom prst="rect">
            <a:avLst/>
          </a:prstGeom>
        </p:spPr>
      </p:pic>
      <p:pic>
        <p:nvPicPr>
          <p:cNvPr id="15" name="Picture 14" descr="latex-image-1.pdf"/>
          <p:cNvPicPr>
            <a:picLocks noChangeAspect="1"/>
          </p:cNvPicPr>
          <p:nvPr/>
        </p:nvPicPr>
        <p:blipFill>
          <a:blip r:embed="rId8"/>
          <a:stretch>
            <a:fillRect/>
          </a:stretch>
        </p:blipFill>
        <p:spPr>
          <a:xfrm>
            <a:off x="1295400" y="3013075"/>
            <a:ext cx="2351087" cy="709601"/>
          </a:xfrm>
          <a:prstGeom prst="rect">
            <a:avLst/>
          </a:prstGeom>
        </p:spPr>
      </p:pic>
      <p:pic>
        <p:nvPicPr>
          <p:cNvPr id="16" name="Picture 15" descr="latex-image-1.pdf"/>
          <p:cNvPicPr>
            <a:picLocks noChangeAspect="1"/>
          </p:cNvPicPr>
          <p:nvPr/>
        </p:nvPicPr>
        <p:blipFill>
          <a:blip r:embed="rId9"/>
          <a:stretch>
            <a:fillRect/>
          </a:stretch>
        </p:blipFill>
        <p:spPr>
          <a:xfrm>
            <a:off x="1295400" y="4297041"/>
            <a:ext cx="2974975" cy="732159"/>
          </a:xfrm>
          <a:prstGeom prst="rect">
            <a:avLst/>
          </a:prstGeom>
        </p:spPr>
      </p:pic>
      <p:pic>
        <p:nvPicPr>
          <p:cNvPr id="17" name="Picture 16" descr="latex-image-1.pdf"/>
          <p:cNvPicPr>
            <a:picLocks noChangeAspect="1"/>
          </p:cNvPicPr>
          <p:nvPr/>
        </p:nvPicPr>
        <p:blipFill>
          <a:blip r:embed="rId10"/>
          <a:stretch>
            <a:fillRect/>
          </a:stretch>
        </p:blipFill>
        <p:spPr>
          <a:xfrm>
            <a:off x="4800600" y="5334000"/>
            <a:ext cx="862249" cy="338137"/>
          </a:xfrm>
          <a:prstGeom prst="rect">
            <a:avLst/>
          </a:prstGeom>
        </p:spPr>
      </p:pic>
      <p:pic>
        <p:nvPicPr>
          <p:cNvPr id="18" name="Picture 17" descr="latex-image-1.pdf"/>
          <p:cNvPicPr>
            <a:picLocks noChangeAspect="1"/>
          </p:cNvPicPr>
          <p:nvPr/>
        </p:nvPicPr>
        <p:blipFill>
          <a:blip r:embed="rId11"/>
          <a:stretch>
            <a:fillRect/>
          </a:stretch>
        </p:blipFill>
        <p:spPr>
          <a:xfrm>
            <a:off x="2328569" y="5805264"/>
            <a:ext cx="3417887" cy="658870"/>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5</a:t>
            </a:fld>
            <a:endParaRPr lang="en-US"/>
          </a:p>
        </p:txBody>
      </p:sp>
      <p:sp>
        <p:nvSpPr>
          <p:cNvPr id="8" name="TextBox 7"/>
          <p:cNvSpPr txBox="1"/>
          <p:nvPr/>
        </p:nvSpPr>
        <p:spPr>
          <a:xfrm>
            <a:off x="4572000" y="5805264"/>
            <a:ext cx="255336" cy="369332"/>
          </a:xfrm>
          <a:prstGeom prst="rect">
            <a:avLst/>
          </a:prstGeom>
          <a:noFill/>
        </p:spPr>
        <p:txBody>
          <a:bodyPr wrap="none" rtlCol="0">
            <a:spAutoFit/>
          </a:bodyPr>
          <a:lstStyle/>
          <a:p>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5311370"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QED theory</a:t>
            </a:r>
          </a:p>
        </p:txBody>
      </p:sp>
      <p:sp>
        <p:nvSpPr>
          <p:cNvPr id="5" name="TextBox 4"/>
          <p:cNvSpPr txBox="1"/>
          <p:nvPr/>
        </p:nvSpPr>
        <p:spPr>
          <a:xfrm>
            <a:off x="838200" y="1219200"/>
            <a:ext cx="7772400" cy="5078314"/>
          </a:xfrm>
          <a:prstGeom prst="rect">
            <a:avLst/>
          </a:prstGeom>
          <a:noFill/>
        </p:spPr>
        <p:txBody>
          <a:bodyPr wrap="square" rtlCol="0">
            <a:spAutoFit/>
          </a:bodyPr>
          <a:lstStyle/>
          <a:p>
            <a:r>
              <a:rPr lang="en-US" dirty="0" smtClean="0">
                <a:latin typeface="Arial Rounded MT Bold"/>
                <a:cs typeface="Arial Rounded MT Bold"/>
              </a:rPr>
              <a:t>Therefore we can normalize the field           as            .</a:t>
            </a:r>
          </a:p>
          <a:p>
            <a:endParaRPr lang="en-US" dirty="0" smtClean="0">
              <a:latin typeface="Arial Rounded MT Bold"/>
              <a:cs typeface="Arial Rounded MT Bold"/>
            </a:endParaRPr>
          </a:p>
          <a:p>
            <a:r>
              <a:rPr lang="en-US" dirty="0" smtClean="0">
                <a:latin typeface="Arial Rounded MT Bold"/>
                <a:cs typeface="Arial Rounded MT Bold"/>
              </a:rPr>
              <a:t>We can choose the unitary gauge transformation</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a</a:t>
            </a:r>
            <a:r>
              <a:rPr lang="en-US" dirty="0" smtClean="0">
                <a:latin typeface="Arial Rounded MT Bold"/>
                <a:cs typeface="Arial Rounded MT Bold"/>
              </a:rPr>
              <a:t>nd then        becomes real-valued everywhere. The kinetic term in the </a:t>
            </a:r>
            <a:r>
              <a:rPr lang="en-US" dirty="0" err="1" smtClean="0">
                <a:latin typeface="Arial Rounded MT Bold"/>
                <a:cs typeface="Arial Rounded MT Bold"/>
              </a:rPr>
              <a:t>Lagrangian</a:t>
            </a:r>
            <a:r>
              <a:rPr lang="en-US" dirty="0" smtClean="0">
                <a:latin typeface="Arial Rounded MT Bold"/>
                <a:cs typeface="Arial Rounded MT Bold"/>
              </a:rPr>
              <a:t> becomes</a:t>
            </a: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a:t>
            </a:r>
            <a:r>
              <a:rPr lang="en-US" dirty="0" err="1" smtClean="0">
                <a:latin typeface="Arial Rounded MT Bold"/>
                <a:cs typeface="Arial Rounded MT Bold"/>
              </a:rPr>
              <a:t>Lagrangian</a:t>
            </a:r>
            <a:r>
              <a:rPr lang="en-US" dirty="0" smtClean="0">
                <a:latin typeface="Arial Rounded MT Bold"/>
                <a:cs typeface="Arial Rounded MT Bold"/>
              </a:rPr>
              <a:t> can be expanded around its minimum        by introducing a degree of freedom </a:t>
            </a:r>
            <a:r>
              <a:rPr lang="en-US" i="1" dirty="0" err="1" smtClean="0">
                <a:latin typeface="Book Antiqua"/>
                <a:cs typeface="Book Antiqua"/>
              </a:rPr>
              <a:t>h</a:t>
            </a:r>
            <a:r>
              <a:rPr lang="en-US" dirty="0" smtClean="0">
                <a:latin typeface="Arial Rounded MT Bold"/>
                <a:cs typeface="Arial Rounded MT Bold"/>
              </a:rPr>
              <a:t> (a new field). The potential becomes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with                                 and                          and              </a:t>
            </a:r>
            <a:endParaRPr lang="en-US" dirty="0">
              <a:latin typeface="Arial Rounded MT Bold"/>
              <a:cs typeface="Arial Rounded MT Bold"/>
            </a:endParaRPr>
          </a:p>
        </p:txBody>
      </p:sp>
      <p:pic>
        <p:nvPicPr>
          <p:cNvPr id="18" name="Picture 17" descr="latex-image-1.pdf"/>
          <p:cNvPicPr>
            <a:picLocks noChangeAspect="1"/>
          </p:cNvPicPr>
          <p:nvPr/>
        </p:nvPicPr>
        <p:blipFill>
          <a:blip r:embed="rId2"/>
          <a:stretch>
            <a:fillRect/>
          </a:stretch>
        </p:blipFill>
        <p:spPr>
          <a:xfrm>
            <a:off x="5022850" y="1251756"/>
            <a:ext cx="463550" cy="272244"/>
          </a:xfrm>
          <a:prstGeom prst="rect">
            <a:avLst/>
          </a:prstGeom>
        </p:spPr>
      </p:pic>
      <p:pic>
        <p:nvPicPr>
          <p:cNvPr id="19" name="Picture 18" descr="latex-image-1.pdf"/>
          <p:cNvPicPr>
            <a:picLocks noChangeAspect="1"/>
          </p:cNvPicPr>
          <p:nvPr/>
        </p:nvPicPr>
        <p:blipFill>
          <a:blip r:embed="rId3"/>
          <a:stretch>
            <a:fillRect/>
          </a:stretch>
        </p:blipFill>
        <p:spPr>
          <a:xfrm>
            <a:off x="5990771" y="1143000"/>
            <a:ext cx="486229" cy="609600"/>
          </a:xfrm>
          <a:prstGeom prst="rect">
            <a:avLst/>
          </a:prstGeom>
        </p:spPr>
      </p:pic>
      <p:pic>
        <p:nvPicPr>
          <p:cNvPr id="20" name="Picture 19" descr="latex-image-1.pdf"/>
          <p:cNvPicPr>
            <a:picLocks noChangeAspect="1"/>
          </p:cNvPicPr>
          <p:nvPr/>
        </p:nvPicPr>
        <p:blipFill>
          <a:blip r:embed="rId4"/>
          <a:stretch>
            <a:fillRect/>
          </a:stretch>
        </p:blipFill>
        <p:spPr>
          <a:xfrm>
            <a:off x="1295400" y="2133600"/>
            <a:ext cx="1970087" cy="766145"/>
          </a:xfrm>
          <a:prstGeom prst="rect">
            <a:avLst/>
          </a:prstGeom>
        </p:spPr>
      </p:pic>
      <p:pic>
        <p:nvPicPr>
          <p:cNvPr id="21" name="Picture 20" descr="latex-image-1.pdf"/>
          <p:cNvPicPr>
            <a:picLocks noChangeAspect="1"/>
          </p:cNvPicPr>
          <p:nvPr/>
        </p:nvPicPr>
        <p:blipFill>
          <a:blip r:embed="rId5"/>
          <a:stretch>
            <a:fillRect/>
          </a:stretch>
        </p:blipFill>
        <p:spPr>
          <a:xfrm>
            <a:off x="1981200" y="2906713"/>
            <a:ext cx="292100" cy="317500"/>
          </a:xfrm>
          <a:prstGeom prst="rect">
            <a:avLst/>
          </a:prstGeom>
        </p:spPr>
      </p:pic>
      <p:pic>
        <p:nvPicPr>
          <p:cNvPr id="23" name="Picture 22" descr="latex-image-1.pdf"/>
          <p:cNvPicPr>
            <a:picLocks noChangeAspect="1"/>
          </p:cNvPicPr>
          <p:nvPr/>
        </p:nvPicPr>
        <p:blipFill>
          <a:blip r:embed="rId6"/>
          <a:stretch>
            <a:fillRect/>
          </a:stretch>
        </p:blipFill>
        <p:spPr>
          <a:xfrm>
            <a:off x="1908802" y="3429000"/>
            <a:ext cx="5482598" cy="671512"/>
          </a:xfrm>
          <a:prstGeom prst="rect">
            <a:avLst/>
          </a:prstGeom>
        </p:spPr>
      </p:pic>
      <p:pic>
        <p:nvPicPr>
          <p:cNvPr id="24" name="Picture 23" descr="latex-image-1.pdf"/>
          <p:cNvPicPr>
            <a:picLocks noChangeAspect="1"/>
          </p:cNvPicPr>
          <p:nvPr/>
        </p:nvPicPr>
        <p:blipFill>
          <a:blip r:embed="rId7"/>
          <a:stretch>
            <a:fillRect/>
          </a:stretch>
        </p:blipFill>
        <p:spPr>
          <a:xfrm>
            <a:off x="6930620" y="4292620"/>
            <a:ext cx="279380" cy="279380"/>
          </a:xfrm>
          <a:prstGeom prst="rect">
            <a:avLst/>
          </a:prstGeom>
        </p:spPr>
      </p:pic>
      <p:pic>
        <p:nvPicPr>
          <p:cNvPr id="25" name="Picture 24" descr="latex-image-1.pdf"/>
          <p:cNvPicPr>
            <a:picLocks noChangeAspect="1"/>
          </p:cNvPicPr>
          <p:nvPr/>
        </p:nvPicPr>
        <p:blipFill>
          <a:blip r:embed="rId8"/>
          <a:stretch>
            <a:fillRect/>
          </a:stretch>
        </p:blipFill>
        <p:spPr>
          <a:xfrm>
            <a:off x="1539875" y="4899372"/>
            <a:ext cx="5851525" cy="739428"/>
          </a:xfrm>
          <a:prstGeom prst="rect">
            <a:avLst/>
          </a:prstGeom>
        </p:spPr>
      </p:pic>
      <p:pic>
        <p:nvPicPr>
          <p:cNvPr id="26" name="Picture 25" descr="latex-image-1.pdf"/>
          <p:cNvPicPr>
            <a:picLocks noChangeAspect="1"/>
          </p:cNvPicPr>
          <p:nvPr/>
        </p:nvPicPr>
        <p:blipFill>
          <a:blip r:embed="rId9"/>
          <a:stretch>
            <a:fillRect/>
          </a:stretch>
        </p:blipFill>
        <p:spPr>
          <a:xfrm>
            <a:off x="1524000" y="5856928"/>
            <a:ext cx="1593849" cy="391472"/>
          </a:xfrm>
          <a:prstGeom prst="rect">
            <a:avLst/>
          </a:prstGeom>
        </p:spPr>
      </p:pic>
      <p:pic>
        <p:nvPicPr>
          <p:cNvPr id="27" name="Picture 26" descr="latex-image-1.pdf"/>
          <p:cNvPicPr>
            <a:picLocks noChangeAspect="1"/>
          </p:cNvPicPr>
          <p:nvPr/>
        </p:nvPicPr>
        <p:blipFill>
          <a:blip r:embed="rId10"/>
          <a:stretch>
            <a:fillRect/>
          </a:stretch>
        </p:blipFill>
        <p:spPr>
          <a:xfrm>
            <a:off x="3781425" y="5690248"/>
            <a:ext cx="1241425" cy="710552"/>
          </a:xfrm>
          <a:prstGeom prst="rect">
            <a:avLst/>
          </a:prstGeom>
        </p:spPr>
      </p:pic>
      <p:pic>
        <p:nvPicPr>
          <p:cNvPr id="28" name="Picture 27" descr="latex-image-1.pdf"/>
          <p:cNvPicPr>
            <a:picLocks noChangeAspect="1"/>
          </p:cNvPicPr>
          <p:nvPr/>
        </p:nvPicPr>
        <p:blipFill>
          <a:blip r:embed="rId11"/>
          <a:stretch>
            <a:fillRect/>
          </a:stretch>
        </p:blipFill>
        <p:spPr>
          <a:xfrm>
            <a:off x="5727700" y="5715000"/>
            <a:ext cx="1741470" cy="685800"/>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6</a:t>
            </a:fld>
            <a:endParaRPr lang="en-US"/>
          </a:p>
        </p:txBody>
      </p:sp>
      <p:sp>
        <p:nvSpPr>
          <p:cNvPr id="8" name="TextBox 7"/>
          <p:cNvSpPr txBox="1"/>
          <p:nvPr/>
        </p:nvSpPr>
        <p:spPr>
          <a:xfrm>
            <a:off x="3995936" y="5013176"/>
            <a:ext cx="338554" cy="461665"/>
          </a:xfrm>
          <a:prstGeom prst="rect">
            <a:avLst/>
          </a:prstGeom>
          <a:solidFill>
            <a:schemeClr val="bg1"/>
          </a:solidFill>
        </p:spPr>
        <p:txBody>
          <a:bodyPr wrap="none" rtlCol="0">
            <a:spAutoFit/>
          </a:bodyPr>
          <a:lstStyle/>
          <a:p>
            <a:r>
              <a:rPr lang="en-US" sz="2400" dirty="0" smtClean="0"/>
              <a:t>+</a:t>
            </a:r>
            <a:endParaRPr lang="en-US" sz="2400" dirty="0"/>
          </a:p>
        </p:txBody>
      </p:sp>
      <p:sp>
        <p:nvSpPr>
          <p:cNvPr id="22" name="TextBox 21"/>
          <p:cNvSpPr txBox="1"/>
          <p:nvPr/>
        </p:nvSpPr>
        <p:spPr>
          <a:xfrm>
            <a:off x="5313566" y="5013176"/>
            <a:ext cx="338554" cy="461665"/>
          </a:xfrm>
          <a:prstGeom prst="rect">
            <a:avLst/>
          </a:prstGeom>
          <a:solidFill>
            <a:schemeClr val="bg1"/>
          </a:solidFill>
        </p:spPr>
        <p:txBody>
          <a:bodyPr wrap="none" rtlCol="0">
            <a:spAutoFit/>
          </a:bodyPr>
          <a:lstStyle/>
          <a:p>
            <a:r>
              <a:rPr lang="en-US" sz="2400" dirty="0" smtClean="0"/>
              <a:t>+</a:t>
            </a:r>
            <a:endParaRPr lang="en-US" sz="2400" dirty="0"/>
          </a:p>
        </p:txBody>
      </p:sp>
      <p:sp>
        <p:nvSpPr>
          <p:cNvPr id="29" name="TextBox 28"/>
          <p:cNvSpPr txBox="1"/>
          <p:nvPr/>
        </p:nvSpPr>
        <p:spPr>
          <a:xfrm>
            <a:off x="6393686" y="5013176"/>
            <a:ext cx="338554" cy="461665"/>
          </a:xfrm>
          <a:prstGeom prst="rect">
            <a:avLst/>
          </a:prstGeom>
          <a:solidFill>
            <a:schemeClr val="bg1"/>
          </a:solidFill>
        </p:spPr>
        <p:txBody>
          <a:bodyPr wrap="none" rtlCol="0">
            <a:spAutoFit/>
          </a:bodyPr>
          <a:lstStyle/>
          <a:p>
            <a:r>
              <a:rPr lang="en-US" sz="2400" dirty="0" smtClean="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5311370"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QED theory</a:t>
            </a:r>
          </a:p>
        </p:txBody>
      </p:sp>
      <p:sp>
        <p:nvSpPr>
          <p:cNvPr id="5" name="TextBox 4"/>
          <p:cNvSpPr txBox="1"/>
          <p:nvPr/>
        </p:nvSpPr>
        <p:spPr>
          <a:xfrm>
            <a:off x="838200" y="1219200"/>
            <a:ext cx="7772400" cy="4801315"/>
          </a:xfrm>
          <a:prstGeom prst="rect">
            <a:avLst/>
          </a:prstGeom>
          <a:noFill/>
        </p:spPr>
        <p:txBody>
          <a:bodyPr wrap="square" rtlCol="0">
            <a:spAutoFit/>
          </a:bodyPr>
          <a:lstStyle/>
          <a:p>
            <a:r>
              <a:rPr lang="en-US" dirty="0" smtClean="0">
                <a:latin typeface="Arial Rounded MT Bold"/>
                <a:cs typeface="Arial Rounded MT Bold"/>
              </a:rPr>
              <a:t>The kinetic term becomes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a</a:t>
            </a:r>
            <a:r>
              <a:rPr lang="en-US" dirty="0" smtClean="0">
                <a:latin typeface="Arial Rounded MT Bold"/>
                <a:cs typeface="Arial Rounded MT Bold"/>
              </a:rPr>
              <a:t>nd with                        this becomes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here the first term provides a mass to the photon                            ,            </a:t>
            </a:r>
          </a:p>
          <a:p>
            <a:r>
              <a:rPr lang="en-US" dirty="0">
                <a:latin typeface="Arial Rounded MT Bold"/>
                <a:cs typeface="Arial Rounded MT Bold"/>
              </a:rPr>
              <a:t>t</a:t>
            </a:r>
            <a:r>
              <a:rPr lang="en-US" dirty="0" smtClean="0">
                <a:latin typeface="Arial Rounded MT Bold"/>
                <a:cs typeface="Arial Rounded MT Bold"/>
              </a:rPr>
              <a:t>he second term gives the interaction strength of the coupling A-A-</a:t>
            </a:r>
            <a:r>
              <a:rPr lang="en-US" dirty="0" err="1" smtClean="0">
                <a:latin typeface="Arial Rounded MT Bold"/>
                <a:cs typeface="Arial Rounded MT Bold"/>
              </a:rPr>
              <a:t>h</a:t>
            </a:r>
            <a:r>
              <a:rPr lang="en-US" dirty="0" smtClean="0">
                <a:latin typeface="Arial Rounded MT Bold"/>
                <a:cs typeface="Arial Rounded MT Bold"/>
              </a:rPr>
              <a:t>, the third term the interaction strength of the coupling A-A-</a:t>
            </a:r>
            <a:r>
              <a:rPr lang="en-US" dirty="0" err="1" smtClean="0">
                <a:latin typeface="Arial Rounded MT Bold"/>
                <a:cs typeface="Arial Rounded MT Bold"/>
              </a:rPr>
              <a:t>h-h</a:t>
            </a:r>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In the new potential term                         also cubic terms appear which break the </a:t>
            </a:r>
            <a:r>
              <a:rPr lang="en-US" dirty="0" err="1" smtClean="0">
                <a:latin typeface="Arial Rounded MT Bold"/>
                <a:cs typeface="Arial Rounded MT Bold"/>
              </a:rPr>
              <a:t>reflexion</a:t>
            </a:r>
            <a:r>
              <a:rPr lang="en-US" dirty="0" smtClean="0">
                <a:latin typeface="Arial Rounded MT Bold"/>
                <a:cs typeface="Arial Rounded MT Bold"/>
              </a:rPr>
              <a:t>  symmetry                       .</a:t>
            </a:r>
          </a:p>
          <a:p>
            <a:endParaRPr lang="en-US" dirty="0" smtClean="0">
              <a:latin typeface="Arial Rounded MT Bold"/>
              <a:cs typeface="Arial Rounded MT Bold"/>
            </a:endParaRPr>
          </a:p>
          <a:p>
            <a:r>
              <a:rPr lang="en-US" dirty="0" smtClean="0">
                <a:latin typeface="Arial Rounded MT Bold"/>
                <a:cs typeface="Arial Rounded MT Bold"/>
              </a:rPr>
              <a:t>This U(1) example is the most trivial example of a spontaneous broken symmetry.  </a:t>
            </a:r>
            <a:endParaRPr lang="en-US" dirty="0">
              <a:latin typeface="Arial Rounded MT Bold"/>
              <a:cs typeface="Arial Rounded MT Bold"/>
            </a:endParaRPr>
          </a:p>
        </p:txBody>
      </p:sp>
      <p:pic>
        <p:nvPicPr>
          <p:cNvPr id="15" name="Picture 14" descr="latex-image-1.pdf"/>
          <p:cNvPicPr>
            <a:picLocks noChangeAspect="1"/>
          </p:cNvPicPr>
          <p:nvPr/>
        </p:nvPicPr>
        <p:blipFill>
          <a:blip r:embed="rId2"/>
          <a:stretch>
            <a:fillRect/>
          </a:stretch>
        </p:blipFill>
        <p:spPr>
          <a:xfrm>
            <a:off x="1374775" y="1512859"/>
            <a:ext cx="6016625" cy="696941"/>
          </a:xfrm>
          <a:prstGeom prst="rect">
            <a:avLst/>
          </a:prstGeom>
        </p:spPr>
      </p:pic>
      <p:pic>
        <p:nvPicPr>
          <p:cNvPr id="16" name="Picture 15" descr="latex-image-1.pdf"/>
          <p:cNvPicPr>
            <a:picLocks noChangeAspect="1"/>
          </p:cNvPicPr>
          <p:nvPr/>
        </p:nvPicPr>
        <p:blipFill>
          <a:blip r:embed="rId3"/>
          <a:stretch>
            <a:fillRect/>
          </a:stretch>
        </p:blipFill>
        <p:spPr>
          <a:xfrm>
            <a:off x="1941513" y="2375513"/>
            <a:ext cx="1182687" cy="321015"/>
          </a:xfrm>
          <a:prstGeom prst="rect">
            <a:avLst/>
          </a:prstGeom>
        </p:spPr>
      </p:pic>
      <p:pic>
        <p:nvPicPr>
          <p:cNvPr id="17" name="Picture 16" descr="latex-image-1.pdf"/>
          <p:cNvPicPr>
            <a:picLocks noChangeAspect="1"/>
          </p:cNvPicPr>
          <p:nvPr/>
        </p:nvPicPr>
        <p:blipFill>
          <a:blip r:embed="rId4"/>
          <a:stretch>
            <a:fillRect/>
          </a:stretch>
        </p:blipFill>
        <p:spPr>
          <a:xfrm>
            <a:off x="877888" y="2719178"/>
            <a:ext cx="7656512" cy="709822"/>
          </a:xfrm>
          <a:prstGeom prst="rect">
            <a:avLst/>
          </a:prstGeom>
        </p:spPr>
      </p:pic>
      <p:pic>
        <p:nvPicPr>
          <p:cNvPr id="22" name="Picture 21" descr="latex-image-1.pdf"/>
          <p:cNvPicPr>
            <a:picLocks noChangeAspect="1"/>
          </p:cNvPicPr>
          <p:nvPr/>
        </p:nvPicPr>
        <p:blipFill>
          <a:blip r:embed="rId5"/>
          <a:stretch>
            <a:fillRect/>
          </a:stretch>
        </p:blipFill>
        <p:spPr>
          <a:xfrm>
            <a:off x="6607175" y="3445921"/>
            <a:ext cx="1165225" cy="287879"/>
          </a:xfrm>
          <a:prstGeom prst="rect">
            <a:avLst/>
          </a:prstGeom>
        </p:spPr>
      </p:pic>
      <p:pic>
        <p:nvPicPr>
          <p:cNvPr id="29" name="Picture 28" descr="latex-image-1.pdf"/>
          <p:cNvPicPr>
            <a:picLocks noChangeAspect="1"/>
          </p:cNvPicPr>
          <p:nvPr/>
        </p:nvPicPr>
        <p:blipFill>
          <a:blip r:embed="rId6"/>
          <a:stretch>
            <a:fillRect/>
          </a:stretch>
        </p:blipFill>
        <p:spPr>
          <a:xfrm>
            <a:off x="3733800" y="4572000"/>
            <a:ext cx="1193800" cy="286822"/>
          </a:xfrm>
          <a:prstGeom prst="rect">
            <a:avLst/>
          </a:prstGeom>
        </p:spPr>
      </p:pic>
      <p:pic>
        <p:nvPicPr>
          <p:cNvPr id="30" name="Picture 29" descr="latex-image-1.pdf"/>
          <p:cNvPicPr>
            <a:picLocks noChangeAspect="1"/>
          </p:cNvPicPr>
          <p:nvPr/>
        </p:nvPicPr>
        <p:blipFill>
          <a:blip r:embed="rId7"/>
          <a:stretch>
            <a:fillRect/>
          </a:stretch>
        </p:blipFill>
        <p:spPr>
          <a:xfrm>
            <a:off x="4343400" y="4818536"/>
            <a:ext cx="1077912" cy="286864"/>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6513171" cy="461665"/>
          </a:xfrm>
          <a:prstGeom prst="rect">
            <a:avLst/>
          </a:prstGeom>
          <a:noFill/>
        </p:spPr>
        <p:txBody>
          <a:bodyPr wrap="none" rtlCol="0">
            <a:spAutoFit/>
          </a:bodyPr>
          <a:lstStyle/>
          <a:p>
            <a:pPr algn="ctr"/>
            <a:r>
              <a:rPr lang="en-US" sz="2400" dirty="0" smtClean="0">
                <a:solidFill>
                  <a:srgbClr val="0000FF"/>
                </a:solidFill>
                <a:latin typeface="Arial Rounded MT Bold"/>
                <a:cs typeface="Arial Rounded MT Bold"/>
              </a:rPr>
              <a:t>Spontaneously broken SU(2)xU(1) theory</a:t>
            </a:r>
          </a:p>
        </p:txBody>
      </p:sp>
      <p:sp>
        <p:nvSpPr>
          <p:cNvPr id="5" name="TextBox 4"/>
          <p:cNvSpPr txBox="1"/>
          <p:nvPr/>
        </p:nvSpPr>
        <p:spPr>
          <a:xfrm>
            <a:off x="838200" y="1219200"/>
            <a:ext cx="7772400" cy="5078314"/>
          </a:xfrm>
          <a:prstGeom prst="rect">
            <a:avLst/>
          </a:prstGeom>
          <a:noFill/>
        </p:spPr>
        <p:txBody>
          <a:bodyPr wrap="square" rtlCol="0">
            <a:spAutoFit/>
          </a:bodyPr>
          <a:lstStyle/>
          <a:p>
            <a:r>
              <a:rPr lang="en-US" dirty="0" smtClean="0">
                <a:latin typeface="Arial Rounded MT Bold"/>
                <a:cs typeface="Arial Rounded MT Bold"/>
              </a:rPr>
              <a:t>The </a:t>
            </a:r>
            <a:r>
              <a:rPr lang="en-US" dirty="0" err="1" smtClean="0">
                <a:latin typeface="Arial Rounded MT Bold"/>
                <a:cs typeface="Arial Rounded MT Bold"/>
              </a:rPr>
              <a:t>bosonic</a:t>
            </a:r>
            <a:r>
              <a:rPr lang="en-US" dirty="0" smtClean="0">
                <a:latin typeface="Arial Rounded MT Bold"/>
                <a:cs typeface="Arial Rounded MT Bold"/>
              </a:rPr>
              <a:t> part of the </a:t>
            </a:r>
            <a:r>
              <a:rPr lang="en-US" dirty="0" err="1" smtClean="0">
                <a:latin typeface="Arial Rounded MT Bold"/>
                <a:cs typeface="Arial Rounded MT Bold"/>
              </a:rPr>
              <a:t>Lagrangian</a:t>
            </a:r>
            <a:r>
              <a:rPr lang="en-US" dirty="0" smtClean="0">
                <a:latin typeface="Arial Rounded MT Bold"/>
                <a:cs typeface="Arial Rounded MT Bold"/>
              </a:rPr>
              <a:t> is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with      a doublet field consisting out of two complex scalar fields or components</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We need at least 3 massive gauge bosons, hence need at least 2 complex fields (</a:t>
            </a:r>
            <a:r>
              <a:rPr lang="en-US" dirty="0" err="1" smtClean="0">
                <a:latin typeface="Arial Rounded MT Bold"/>
                <a:cs typeface="Arial Rounded MT Bold"/>
              </a:rPr>
              <a:t>cfr</a:t>
            </a:r>
            <a:r>
              <a:rPr lang="en-US" dirty="0" smtClean="0">
                <a:latin typeface="Arial Rounded MT Bold"/>
                <a:cs typeface="Arial Rounded MT Bold"/>
              </a:rPr>
              <a:t>. Goldstone theorem).</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a:latin typeface="Arial Rounded MT Bold"/>
                <a:cs typeface="Arial Rounded MT Bold"/>
              </a:rPr>
              <a:t>w</a:t>
            </a:r>
            <a:r>
              <a:rPr lang="en-US" dirty="0" smtClean="0">
                <a:latin typeface="Arial Rounded MT Bold"/>
                <a:cs typeface="Arial Rounded MT Bold"/>
              </a:rPr>
              <a:t>ith         the Pauli matrices and           the structure constants of the SU(2)</a:t>
            </a:r>
            <a:r>
              <a:rPr lang="en-US" baseline="-25000" dirty="0" smtClean="0">
                <a:latin typeface="Arial Rounded MT Bold"/>
                <a:cs typeface="Arial Rounded MT Bold"/>
              </a:rPr>
              <a:t>L</a:t>
            </a:r>
            <a:r>
              <a:rPr lang="en-US" dirty="0" smtClean="0">
                <a:latin typeface="Arial Rounded MT Bold"/>
                <a:cs typeface="Arial Rounded MT Bold"/>
              </a:rPr>
              <a:t> group.</a:t>
            </a:r>
            <a:endParaRPr lang="en-US" dirty="0">
              <a:latin typeface="Arial Rounded MT Bold"/>
              <a:cs typeface="Arial Rounded MT Bold"/>
            </a:endParaRPr>
          </a:p>
        </p:txBody>
      </p:sp>
      <p:pic>
        <p:nvPicPr>
          <p:cNvPr id="11" name="Picture 10" descr="latex-image-1.pdf"/>
          <p:cNvPicPr>
            <a:picLocks noChangeAspect="1"/>
          </p:cNvPicPr>
          <p:nvPr/>
        </p:nvPicPr>
        <p:blipFill>
          <a:blip r:embed="rId2"/>
          <a:stretch>
            <a:fillRect/>
          </a:stretch>
        </p:blipFill>
        <p:spPr>
          <a:xfrm>
            <a:off x="1490077" y="2438400"/>
            <a:ext cx="186323" cy="202525"/>
          </a:xfrm>
          <a:prstGeom prst="rect">
            <a:avLst/>
          </a:prstGeom>
        </p:spPr>
      </p:pic>
      <p:pic>
        <p:nvPicPr>
          <p:cNvPr id="12" name="Picture 11" descr="latex-image-1.pdf"/>
          <p:cNvPicPr>
            <a:picLocks noChangeAspect="1"/>
          </p:cNvPicPr>
          <p:nvPr/>
        </p:nvPicPr>
        <p:blipFill>
          <a:blip r:embed="rId3"/>
          <a:stretch>
            <a:fillRect/>
          </a:stretch>
        </p:blipFill>
        <p:spPr>
          <a:xfrm>
            <a:off x="1154113" y="1642796"/>
            <a:ext cx="7456487" cy="567004"/>
          </a:xfrm>
          <a:prstGeom prst="rect">
            <a:avLst/>
          </a:prstGeom>
        </p:spPr>
      </p:pic>
      <p:pic>
        <p:nvPicPr>
          <p:cNvPr id="13" name="Picture 12" descr="latex-image-1.pdf"/>
          <p:cNvPicPr>
            <a:picLocks noChangeAspect="1"/>
          </p:cNvPicPr>
          <p:nvPr/>
        </p:nvPicPr>
        <p:blipFill>
          <a:blip r:embed="rId4"/>
          <a:stretch>
            <a:fillRect/>
          </a:stretch>
        </p:blipFill>
        <p:spPr>
          <a:xfrm>
            <a:off x="1795026" y="2895600"/>
            <a:ext cx="1557774" cy="681037"/>
          </a:xfrm>
          <a:prstGeom prst="rect">
            <a:avLst/>
          </a:prstGeom>
        </p:spPr>
      </p:pic>
      <p:pic>
        <p:nvPicPr>
          <p:cNvPr id="14" name="Picture 13" descr="latex-image-1.pdf"/>
          <p:cNvPicPr>
            <a:picLocks noChangeAspect="1"/>
          </p:cNvPicPr>
          <p:nvPr/>
        </p:nvPicPr>
        <p:blipFill>
          <a:blip r:embed="rId5"/>
          <a:stretch>
            <a:fillRect/>
          </a:stretch>
        </p:blipFill>
        <p:spPr>
          <a:xfrm>
            <a:off x="1579320" y="4459288"/>
            <a:ext cx="5507280" cy="1179512"/>
          </a:xfrm>
          <a:prstGeom prst="rect">
            <a:avLst/>
          </a:prstGeom>
        </p:spPr>
      </p:pic>
      <p:pic>
        <p:nvPicPr>
          <p:cNvPr id="18" name="Picture 17" descr="latex-image-1.pdf"/>
          <p:cNvPicPr>
            <a:picLocks noChangeAspect="1"/>
          </p:cNvPicPr>
          <p:nvPr/>
        </p:nvPicPr>
        <p:blipFill>
          <a:blip r:embed="rId6"/>
          <a:stretch>
            <a:fillRect/>
          </a:stretch>
        </p:blipFill>
        <p:spPr>
          <a:xfrm>
            <a:off x="1503363" y="5638800"/>
            <a:ext cx="291663" cy="231615"/>
          </a:xfrm>
          <a:prstGeom prst="rect">
            <a:avLst/>
          </a:prstGeom>
        </p:spPr>
      </p:pic>
      <p:pic>
        <p:nvPicPr>
          <p:cNvPr id="19" name="Picture 18" descr="latex-image-1.pdf"/>
          <p:cNvPicPr>
            <a:picLocks noChangeAspect="1"/>
          </p:cNvPicPr>
          <p:nvPr/>
        </p:nvPicPr>
        <p:blipFill>
          <a:blip r:embed="rId7"/>
          <a:stretch>
            <a:fillRect/>
          </a:stretch>
        </p:blipFill>
        <p:spPr>
          <a:xfrm>
            <a:off x="4427538" y="5627688"/>
            <a:ext cx="449262" cy="297093"/>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229600" cy="6096000"/>
          </a:xfrm>
          <a:prstGeom prst="roundRect">
            <a:avLst>
              <a:gd name="adj" fmla="val 5303"/>
            </a:avLst>
          </a:prstGeom>
          <a:noFill/>
          <a:ln w="12700" cmpd="sng">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0" y="528935"/>
            <a:ext cx="6513171" cy="461665"/>
          </a:xfrm>
          <a:prstGeom prst="rect">
            <a:avLst/>
          </a:prstGeom>
          <a:noFill/>
        </p:spPr>
        <p:txBody>
          <a:bodyPr wrap="none" rtlCol="0">
            <a:spAutoFit/>
          </a:bodyPr>
          <a:lstStyle/>
          <a:p>
            <a:pPr algn="ctr"/>
            <a:r>
              <a:rPr lang="en-US" sz="2400" dirty="0" smtClean="0">
                <a:latin typeface="Arial Rounded MT Bold"/>
                <a:cs typeface="Arial Rounded MT Bold"/>
              </a:rPr>
              <a:t>Spontaneously broken SU(2)xU(1) theory</a:t>
            </a:r>
          </a:p>
        </p:txBody>
      </p:sp>
      <p:sp>
        <p:nvSpPr>
          <p:cNvPr id="5" name="TextBox 4"/>
          <p:cNvSpPr txBox="1"/>
          <p:nvPr/>
        </p:nvSpPr>
        <p:spPr>
          <a:xfrm>
            <a:off x="838200" y="1219200"/>
            <a:ext cx="7772400" cy="5355313"/>
          </a:xfrm>
          <a:prstGeom prst="rect">
            <a:avLst/>
          </a:prstGeom>
          <a:noFill/>
        </p:spPr>
        <p:txBody>
          <a:bodyPr wrap="square" rtlCol="0">
            <a:spAutoFit/>
          </a:bodyPr>
          <a:lstStyle/>
          <a:p>
            <a:r>
              <a:rPr lang="en-US" dirty="0" smtClean="0">
                <a:latin typeface="Arial Rounded MT Bold"/>
                <a:cs typeface="Arial Rounded MT Bold"/>
              </a:rPr>
              <a:t>The </a:t>
            </a:r>
            <a:r>
              <a:rPr lang="en-US" dirty="0" err="1" smtClean="0">
                <a:latin typeface="Arial Rounded MT Bold"/>
                <a:cs typeface="Arial Rounded MT Bold"/>
              </a:rPr>
              <a:t>B</a:t>
            </a:r>
            <a:r>
              <a:rPr lang="en-US" baseline="-25000" dirty="0" err="1" smtClean="0">
                <a:latin typeface="Symbol" charset="2"/>
                <a:cs typeface="Symbol" charset="2"/>
              </a:rPr>
              <a:t>m</a:t>
            </a:r>
            <a:r>
              <a:rPr lang="en-US" dirty="0" smtClean="0">
                <a:latin typeface="Arial Rounded MT Bold"/>
                <a:cs typeface="Arial Rounded MT Bold"/>
              </a:rPr>
              <a:t> field corresponds to the generator Y of the U(1)</a:t>
            </a:r>
            <a:r>
              <a:rPr lang="en-US" baseline="-25000" dirty="0" smtClean="0">
                <a:latin typeface="Arial Rounded MT Bold"/>
                <a:cs typeface="Arial Rounded MT Bold"/>
              </a:rPr>
              <a:t>Y</a:t>
            </a:r>
            <a:r>
              <a:rPr lang="en-US" dirty="0" smtClean="0">
                <a:latin typeface="Arial Rounded MT Bold"/>
                <a:cs typeface="Arial Rounded MT Bold"/>
              </a:rPr>
              <a:t> group and the three         fields to the generators         of the SU(2)</a:t>
            </a:r>
            <a:r>
              <a:rPr lang="en-US" baseline="-25000" dirty="0" smtClean="0">
                <a:latin typeface="Arial Rounded MT Bold"/>
                <a:cs typeface="Arial Rounded MT Bold"/>
              </a:rPr>
              <a:t>L</a:t>
            </a:r>
            <a:r>
              <a:rPr lang="en-US" dirty="0" smtClean="0">
                <a:latin typeface="Arial Rounded MT Bold"/>
                <a:cs typeface="Arial Rounded MT Bold"/>
              </a:rPr>
              <a:t> group.</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When </a:t>
            </a:r>
            <a:r>
              <a:rPr lang="en-US" dirty="0" smtClean="0">
                <a:latin typeface="Symbol" charset="2"/>
                <a:cs typeface="Symbol" charset="2"/>
              </a:rPr>
              <a:t>m</a:t>
            </a:r>
            <a:r>
              <a:rPr lang="en-US" baseline="30000" dirty="0" smtClean="0">
                <a:latin typeface="Arial Rounded MT Bold"/>
                <a:cs typeface="Arial Rounded MT Bold"/>
              </a:rPr>
              <a:t>2</a:t>
            </a:r>
            <a:r>
              <a:rPr lang="en-US" dirty="0" smtClean="0">
                <a:latin typeface="Arial Rounded MT Bold"/>
                <a:cs typeface="Arial Rounded MT Bold"/>
              </a:rPr>
              <a:t>&lt;0 the vacuum expectation value of       is non-zero.</a:t>
            </a: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r>
              <a:rPr lang="en-US" dirty="0" smtClean="0">
                <a:latin typeface="Arial Rounded MT Bold"/>
                <a:cs typeface="Arial Rounded MT Bold"/>
              </a:rPr>
              <a:t>The VEV will carry the hypercharge and the weak charge into the vacuum, but the electric charge remains unbroken, hence</a:t>
            </a:r>
          </a:p>
          <a:p>
            <a:r>
              <a:rPr lang="en-US" dirty="0">
                <a:latin typeface="Arial Rounded MT Bold"/>
                <a:cs typeface="Arial Rounded MT Bold"/>
              </a:rPr>
              <a:t>a</a:t>
            </a:r>
            <a:r>
              <a:rPr lang="en-US" dirty="0" smtClean="0">
                <a:latin typeface="Arial Rounded MT Bold"/>
                <a:cs typeface="Arial Rounded MT Bold"/>
              </a:rPr>
              <a:t>nd we break SU(2)</a:t>
            </a:r>
            <a:r>
              <a:rPr lang="en-US" baseline="-25000" dirty="0" smtClean="0">
                <a:latin typeface="Arial Rounded MT Bold"/>
                <a:cs typeface="Arial Rounded MT Bold"/>
              </a:rPr>
              <a:t>L</a:t>
            </a:r>
            <a:r>
              <a:rPr lang="en-US" dirty="0" smtClean="0">
                <a:latin typeface="Arial Rounded MT Bold"/>
                <a:cs typeface="Arial Rounded MT Bold"/>
              </a:rPr>
              <a:t>xU(1)</a:t>
            </a:r>
            <a:r>
              <a:rPr lang="en-US" baseline="-25000" dirty="0" smtClean="0">
                <a:latin typeface="Arial Rounded MT Bold"/>
                <a:cs typeface="Arial Rounded MT Bold"/>
              </a:rPr>
              <a:t>Y</a:t>
            </a:r>
            <a:r>
              <a:rPr lang="en-US" dirty="0" smtClean="0">
                <a:latin typeface="Arial Rounded MT Bold"/>
                <a:cs typeface="Arial Rounded MT Bold"/>
              </a:rPr>
              <a:t> to U(1)</a:t>
            </a:r>
            <a:r>
              <a:rPr lang="en-US" baseline="-25000" dirty="0" smtClean="0">
                <a:latin typeface="Arial Rounded MT Bold"/>
                <a:cs typeface="Arial Rounded MT Bold"/>
              </a:rPr>
              <a:t>Q</a:t>
            </a:r>
            <a:r>
              <a:rPr lang="en-US" dirty="0" smtClean="0">
                <a:latin typeface="Arial Rounded MT Bold"/>
                <a:cs typeface="Arial Rounded MT Bold"/>
              </a:rPr>
              <a:t> with only one generator.</a:t>
            </a:r>
          </a:p>
          <a:p>
            <a:r>
              <a:rPr lang="en-US" dirty="0" smtClean="0">
                <a:latin typeface="Arial Rounded MT Bold"/>
                <a:cs typeface="Arial Rounded MT Bold"/>
              </a:rPr>
              <a:t>Expending the terms in the </a:t>
            </a:r>
            <a:r>
              <a:rPr lang="en-US" dirty="0" err="1" smtClean="0">
                <a:latin typeface="Arial Rounded MT Bold"/>
                <a:cs typeface="Arial Rounded MT Bold"/>
              </a:rPr>
              <a:t>Lagrangian</a:t>
            </a:r>
            <a:r>
              <a:rPr lang="en-US" dirty="0" smtClean="0">
                <a:latin typeface="Arial Rounded MT Bold"/>
                <a:cs typeface="Arial Rounded MT Bold"/>
              </a:rPr>
              <a:t> around the minimum of the potential gives</a:t>
            </a: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a:latin typeface="Arial Rounded MT Bold"/>
              <a:cs typeface="Arial Rounded MT Bold"/>
            </a:endParaRPr>
          </a:p>
        </p:txBody>
      </p:sp>
      <p:pic>
        <p:nvPicPr>
          <p:cNvPr id="15" name="Picture 14" descr="latex-image-1.pdf"/>
          <p:cNvPicPr>
            <a:picLocks noChangeAspect="1"/>
          </p:cNvPicPr>
          <p:nvPr/>
        </p:nvPicPr>
        <p:blipFill>
          <a:blip r:embed="rId2"/>
          <a:stretch>
            <a:fillRect/>
          </a:stretch>
        </p:blipFill>
        <p:spPr>
          <a:xfrm>
            <a:off x="1992313" y="1574800"/>
            <a:ext cx="369887" cy="291642"/>
          </a:xfrm>
          <a:prstGeom prst="rect">
            <a:avLst/>
          </a:prstGeom>
        </p:spPr>
      </p:pic>
      <p:pic>
        <p:nvPicPr>
          <p:cNvPr id="16" name="Picture 15" descr="latex-image-1.pdf"/>
          <p:cNvPicPr>
            <a:picLocks noChangeAspect="1"/>
          </p:cNvPicPr>
          <p:nvPr/>
        </p:nvPicPr>
        <p:blipFill>
          <a:blip r:embed="rId3"/>
          <a:stretch>
            <a:fillRect/>
          </a:stretch>
        </p:blipFill>
        <p:spPr>
          <a:xfrm>
            <a:off x="5105400" y="1600200"/>
            <a:ext cx="300359" cy="202742"/>
          </a:xfrm>
          <a:prstGeom prst="rect">
            <a:avLst/>
          </a:prstGeom>
        </p:spPr>
      </p:pic>
      <p:pic>
        <p:nvPicPr>
          <p:cNvPr id="17" name="Picture 16" descr="latex-image-1.pdf"/>
          <p:cNvPicPr>
            <a:picLocks noChangeAspect="1"/>
          </p:cNvPicPr>
          <p:nvPr/>
        </p:nvPicPr>
        <p:blipFill>
          <a:blip r:embed="rId4"/>
          <a:stretch>
            <a:fillRect/>
          </a:stretch>
        </p:blipFill>
        <p:spPr>
          <a:xfrm>
            <a:off x="1371600" y="1960497"/>
            <a:ext cx="2387600" cy="1087503"/>
          </a:xfrm>
          <a:prstGeom prst="rect">
            <a:avLst/>
          </a:prstGeom>
        </p:spPr>
      </p:pic>
      <p:pic>
        <p:nvPicPr>
          <p:cNvPr id="20" name="Picture 19" descr="latex-image-1.pdf"/>
          <p:cNvPicPr>
            <a:picLocks noChangeAspect="1"/>
          </p:cNvPicPr>
          <p:nvPr/>
        </p:nvPicPr>
        <p:blipFill>
          <a:blip r:embed="rId5"/>
          <a:stretch>
            <a:fillRect/>
          </a:stretch>
        </p:blipFill>
        <p:spPr>
          <a:xfrm>
            <a:off x="5791200" y="3186113"/>
            <a:ext cx="293560" cy="319087"/>
          </a:xfrm>
          <a:prstGeom prst="rect">
            <a:avLst/>
          </a:prstGeom>
        </p:spPr>
      </p:pic>
      <p:pic>
        <p:nvPicPr>
          <p:cNvPr id="21" name="Picture 20" descr="latex-image-1.pdf"/>
          <p:cNvPicPr>
            <a:picLocks noChangeAspect="1"/>
          </p:cNvPicPr>
          <p:nvPr/>
        </p:nvPicPr>
        <p:blipFill>
          <a:blip r:embed="rId6"/>
          <a:stretch>
            <a:fillRect/>
          </a:stretch>
        </p:blipFill>
        <p:spPr>
          <a:xfrm>
            <a:off x="1266825" y="3589828"/>
            <a:ext cx="2771775" cy="677372"/>
          </a:xfrm>
          <a:prstGeom prst="rect">
            <a:avLst/>
          </a:prstGeom>
        </p:spPr>
      </p:pic>
      <p:pic>
        <p:nvPicPr>
          <p:cNvPr id="22" name="Picture 21" descr="latex-image-1.pdf"/>
          <p:cNvPicPr>
            <a:picLocks noChangeAspect="1"/>
          </p:cNvPicPr>
          <p:nvPr/>
        </p:nvPicPr>
        <p:blipFill>
          <a:blip r:embed="rId7"/>
          <a:stretch>
            <a:fillRect/>
          </a:stretch>
        </p:blipFill>
        <p:spPr>
          <a:xfrm>
            <a:off x="4833162" y="3589828"/>
            <a:ext cx="2405838" cy="677372"/>
          </a:xfrm>
          <a:prstGeom prst="rect">
            <a:avLst/>
          </a:prstGeom>
        </p:spPr>
      </p:pic>
      <p:pic>
        <p:nvPicPr>
          <p:cNvPr id="23" name="Picture 22" descr="latex-image-1.pdf"/>
          <p:cNvPicPr>
            <a:picLocks noChangeAspect="1"/>
          </p:cNvPicPr>
          <p:nvPr/>
        </p:nvPicPr>
        <p:blipFill>
          <a:blip r:embed="rId8"/>
          <a:stretch>
            <a:fillRect/>
          </a:stretch>
        </p:blipFill>
        <p:spPr>
          <a:xfrm>
            <a:off x="7467600" y="4495800"/>
            <a:ext cx="1102971" cy="420721"/>
          </a:xfrm>
          <a:prstGeom prst="rect">
            <a:avLst/>
          </a:prstGeom>
        </p:spPr>
      </p:pic>
      <p:pic>
        <p:nvPicPr>
          <p:cNvPr id="24" name="Picture 23" descr="latex-image-1.pdf"/>
          <p:cNvPicPr>
            <a:picLocks noChangeAspect="1"/>
          </p:cNvPicPr>
          <p:nvPr/>
        </p:nvPicPr>
        <p:blipFill>
          <a:blip r:embed="rId9"/>
          <a:stretch>
            <a:fillRect/>
          </a:stretch>
        </p:blipFill>
        <p:spPr>
          <a:xfrm>
            <a:off x="2589340" y="5486400"/>
            <a:ext cx="3506660" cy="770403"/>
          </a:xfrm>
          <a:prstGeom prst="rect">
            <a:avLst/>
          </a:prstGeom>
        </p:spPr>
      </p:pic>
      <p:sp>
        <p:nvSpPr>
          <p:cNvPr id="6" name="Footer Placeholder 5"/>
          <p:cNvSpPr>
            <a:spLocks noGrp="1"/>
          </p:cNvSpPr>
          <p:nvPr>
            <p:ph type="ftr" sz="quarter" idx="11"/>
          </p:nvPr>
        </p:nvSpPr>
        <p:spPr/>
        <p:txBody>
          <a:bodyPr/>
          <a:lstStyle/>
          <a:p>
            <a:r>
              <a:rPr lang="nl-NL" smtClean="0"/>
              <a:t>Prof. Jorgen D'Hondt (Jorgen.DHondt@vub.ac.be)                                                                                                   Vrije Universiteit Brussel &amp; Inter-university Institute for High Energies (IIHE)</a:t>
            </a:r>
            <a:endParaRPr lang="en-US"/>
          </a:p>
        </p:txBody>
      </p:sp>
      <p:sp>
        <p:nvSpPr>
          <p:cNvPr id="7" name="Slide Number Placeholder 6"/>
          <p:cNvSpPr>
            <a:spLocks noGrp="1"/>
          </p:cNvSpPr>
          <p:nvPr>
            <p:ph type="sldNum" sz="quarter" idx="12"/>
          </p:nvPr>
        </p:nvSpPr>
        <p:spPr/>
        <p:txBody>
          <a:bodyPr/>
          <a:lstStyle/>
          <a:p>
            <a:fld id="{CB91A2BE-36ED-F846-A2B7-6AADC4C352D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15587</TotalTime>
  <Words>3405</Words>
  <Application>Microsoft Macintosh PowerPoint</Application>
  <PresentationFormat>On-screen Show (4:3)</PresentationFormat>
  <Paragraphs>507</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yyyy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xxxx yyyy</dc:creator>
  <cp:lastModifiedBy>xxxx yyyy</cp:lastModifiedBy>
  <cp:revision>51</cp:revision>
  <cp:lastPrinted>2010-11-29T15:36:24Z</cp:lastPrinted>
  <dcterms:created xsi:type="dcterms:W3CDTF">2010-12-07T15:42:57Z</dcterms:created>
  <dcterms:modified xsi:type="dcterms:W3CDTF">2011-12-07T10:58:16Z</dcterms:modified>
</cp:coreProperties>
</file>