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277" r:id="rId3"/>
    <p:sldId id="256" r:id="rId4"/>
    <p:sldId id="275" r:id="rId5"/>
    <p:sldId id="260" r:id="rId6"/>
    <p:sldId id="264" r:id="rId7"/>
    <p:sldId id="258" r:id="rId8"/>
    <p:sldId id="257" r:id="rId9"/>
    <p:sldId id="276" r:id="rId10"/>
    <p:sldId id="278" r:id="rId11"/>
    <p:sldId id="259" r:id="rId12"/>
    <p:sldId id="269" r:id="rId13"/>
    <p:sldId id="268" r:id="rId14"/>
    <p:sldId id="271" r:id="rId15"/>
    <p:sldId id="272" r:id="rId16"/>
    <p:sldId id="273" r:id="rId17"/>
    <p:sldId id="274" r:id="rId18"/>
    <p:sldId id="279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2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5CFD2-843D-4E4D-AFFD-CF5035F5305B}" type="datetimeFigureOut">
              <a:rPr lang="en-US" smtClean="0"/>
              <a:t>17/06/17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95514-6669-3B4F-B5BC-8213DDAED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97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Ainsi, par sa forme à la fois </a:t>
            </a:r>
            <a:r>
              <a:rPr lang="fr-FR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organique et minérale,</a:t>
            </a:r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galalithe renvoie en miroir au 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rôle des vers de terre, 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 par </a:t>
            </a:r>
            <a:r>
              <a:rPr lang="fr-FR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digestion</a:t>
            </a:r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assemblent</a:t>
            </a:r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particules de </a:t>
            </a:r>
            <a:r>
              <a:rPr lang="fr-FR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roches </a:t>
            </a:r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de </a:t>
            </a:r>
            <a:r>
              <a:rPr lang="fr-FR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végétaux</a:t>
            </a:r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pour </a:t>
            </a:r>
            <a:r>
              <a:rPr lang="fr-FR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générer le véritable sol.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Cette performance </a:t>
            </a:r>
            <a:r>
              <a:rPr lang="fr-FR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affirme</a:t>
            </a:r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</a:t>
            </a:r>
            <a:r>
              <a:rPr lang="fr-FR" sz="1200" i="1" kern="1200" dirty="0" smtClean="0">
                <a:solidFill>
                  <a:srgbClr val="F79646"/>
                </a:solidFill>
                <a:latin typeface="+mn-lt"/>
                <a:ea typeface="+mn-ea"/>
                <a:cs typeface="+mn-cs"/>
              </a:rPr>
              <a:t>lien nourricier réciproque </a:t>
            </a:r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 </a:t>
            </a:r>
            <a:r>
              <a:rPr lang="fr-FR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nous unit au sol.</a:t>
            </a:r>
          </a:p>
          <a:p>
            <a:pPr algn="r"/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L’allaitement est une période où le corps nutritif s’affirme.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être nourrit un autre être. 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Fluide qui transmet la vie, le </a:t>
            </a:r>
            <a:r>
              <a:rPr lang="fr-FR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lait maternel</a:t>
            </a:r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passera </a:t>
            </a:r>
            <a:r>
              <a:rPr lang="fr-FR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 le sol</a:t>
            </a:r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pour s’offrir en retour au milieu de vie souterrain qui permet et supporte notre existence.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dirty="0" smtClean="0"/>
              <a:t>Je me demande si au fond nous n’avons pas besoin de </a:t>
            </a:r>
            <a:r>
              <a:rPr lang="fr-FR" b="1" dirty="0" smtClean="0"/>
              <a:t>retrouver un rapport sensible au monde</a:t>
            </a:r>
            <a:endParaRPr lang="en-US" dirty="0" smtClean="0"/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 qui nous est arrivé serait de 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l'ordre d'une brutale mutation écologique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qui a 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interrompu la symbiose entre nos sens et le monde.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DE677-4485-4849-AC88-1ACAE64E1C1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t>17/06/17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26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t>17/06/17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68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t>17/06/17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72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17/06/17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061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17/06/17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4008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17/06/17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664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17/06/17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010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17/06/17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434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17/06/17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8595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17/06/17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546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17/06/17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440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t>17/06/17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53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17/06/17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4988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17/06/17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1656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17/06/17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837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t>17/06/17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95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t>17/06/17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49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t>17/06/17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09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t>17/06/17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62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t>17/06/17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88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t>17/06/17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40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t>17/06/17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51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BF336-EEB4-4B40-A4D7-52474A668EC7}" type="datetimeFigureOut">
              <a:rPr lang="en-US" smtClean="0"/>
              <a:t>17/06/17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046C4-86E4-9641-A763-4E3750148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4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17/06/17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084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0618" y="4771900"/>
            <a:ext cx="83166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Avenir Book"/>
                <a:cs typeface="Avenir Book"/>
              </a:rPr>
              <a:t>From Past To Present… And Back</a:t>
            </a:r>
          </a:p>
          <a:p>
            <a:endParaRPr lang="en-US" sz="4000" dirty="0">
              <a:solidFill>
                <a:prstClr val="white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>
                <a:solidFill>
                  <a:prstClr val="white"/>
                </a:solidFill>
                <a:latin typeface="Avenir Book"/>
                <a:cs typeface="Avenir Book"/>
              </a:rPr>
              <a:t>Jorgen </a:t>
            </a:r>
            <a:r>
              <a:rPr lang="en-US" sz="2000" dirty="0" err="1" smtClean="0">
                <a:solidFill>
                  <a:prstClr val="white"/>
                </a:solidFill>
                <a:latin typeface="Avenir Book"/>
                <a:cs typeface="Avenir Book"/>
              </a:rPr>
              <a:t>D’Hondt</a:t>
            </a:r>
            <a:r>
              <a:rPr lang="en-US" sz="2000" dirty="0" smtClean="0">
                <a:solidFill>
                  <a:prstClr val="white"/>
                </a:solidFill>
                <a:latin typeface="Avenir Book"/>
                <a:cs typeface="Avenir Book"/>
              </a:rPr>
              <a:t>  -  </a:t>
            </a:r>
            <a:r>
              <a:rPr lang="en-US" sz="2000" dirty="0" err="1" smtClean="0">
                <a:solidFill>
                  <a:prstClr val="white"/>
                </a:solidFill>
                <a:latin typeface="Avenir Book"/>
                <a:cs typeface="Avenir Book"/>
              </a:rPr>
              <a:t>Anaïs</a:t>
            </a:r>
            <a:r>
              <a:rPr lang="en-US" sz="2000" dirty="0" smtClean="0">
                <a:solidFill>
                  <a:prstClr val="white"/>
                </a:solidFill>
                <a:latin typeface="Avenir Book"/>
                <a:cs typeface="Avenir Book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Avenir Book"/>
                <a:cs typeface="Avenir Book"/>
              </a:rPr>
              <a:t>Tondeur </a:t>
            </a:r>
          </a:p>
        </p:txBody>
      </p:sp>
      <p:pic>
        <p:nvPicPr>
          <p:cNvPr id="7" name="Picture 6" descr="rexisn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89125"/>
            <a:ext cx="9144001" cy="56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0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venir Book"/>
                <a:cs typeface="Avenir Book"/>
              </a:rPr>
              <a:t>Evolution with Time</a:t>
            </a:r>
            <a:endParaRPr lang="en-US" sz="4000" b="1" dirty="0" smtClean="0">
              <a:latin typeface="Avenir Book"/>
              <a:cs typeface="Avenir Book"/>
            </a:endParaRPr>
          </a:p>
          <a:p>
            <a:pPr algn="ctr"/>
            <a:endParaRPr lang="en-US" sz="2800" dirty="0" smtClean="0"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Some aspects have a slow impact, some a fast growing impact</a:t>
            </a: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Here the connection between two moments in time is easy</a:t>
            </a:r>
          </a:p>
          <a:p>
            <a:pPr algn="ctr"/>
            <a:endParaRPr lang="en-US" sz="2000" dirty="0">
              <a:latin typeface="Avenir Book"/>
              <a:cs typeface="Avenir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351" y="2843981"/>
            <a:ext cx="3037587" cy="3875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793" y="2843980"/>
            <a:ext cx="2792696" cy="38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83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venir Book"/>
                <a:cs typeface="Avenir Book"/>
              </a:rPr>
              <a:t>Evolution with Time</a:t>
            </a:r>
          </a:p>
          <a:p>
            <a:pPr algn="ctr"/>
            <a:endParaRPr lang="en-US" sz="2800" dirty="0" smtClean="0"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Some aspects have a slow impact, some a fast growing impact</a:t>
            </a: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The connection between past and present might become even debatable (by some)</a:t>
            </a:r>
          </a:p>
          <a:p>
            <a:pPr algn="ctr"/>
            <a:endParaRPr lang="en-US" sz="2000" dirty="0">
              <a:latin typeface="Avenir Book"/>
              <a:cs typeface="Avenir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402"/>
          <a:stretch/>
        </p:blipFill>
        <p:spPr>
          <a:xfrm>
            <a:off x="5060622" y="2830175"/>
            <a:ext cx="3829124" cy="2639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31067" y="3051061"/>
            <a:ext cx="558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CNN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78" y="2830175"/>
            <a:ext cx="4693655" cy="26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47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venir Book"/>
                <a:cs typeface="Avenir Book"/>
              </a:rPr>
              <a:t>Evolution with Time</a:t>
            </a:r>
          </a:p>
          <a:p>
            <a:pPr algn="ctr"/>
            <a:endParaRPr lang="en-US" sz="2800" dirty="0" smtClean="0"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Some aspects have a slow impact, some a fast growing impact</a:t>
            </a: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Discovering the connection sometimes requires a scientific revolution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0599" b="30146"/>
          <a:stretch/>
        </p:blipFill>
        <p:spPr>
          <a:xfrm>
            <a:off x="1143000" y="2498821"/>
            <a:ext cx="6858000" cy="269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60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venir Book"/>
                <a:cs typeface="Avenir Book"/>
              </a:rPr>
              <a:t>Evolution with Time</a:t>
            </a:r>
          </a:p>
          <a:p>
            <a:pPr algn="ctr"/>
            <a:endParaRPr lang="en-US" sz="2800" dirty="0" smtClean="0"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And sometimes it is very challenging to make the </a:t>
            </a: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connection between past and present</a:t>
            </a:r>
          </a:p>
          <a:p>
            <a:pPr algn="ctr"/>
            <a:endParaRPr lang="en-US" sz="2000" dirty="0">
              <a:latin typeface="Avenir Book"/>
              <a:cs typeface="Avenir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700" b="5067"/>
          <a:stretch/>
        </p:blipFill>
        <p:spPr>
          <a:xfrm>
            <a:off x="344531" y="2005367"/>
            <a:ext cx="8462385" cy="4714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838" y="6433472"/>
            <a:ext cx="3292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Credit: NASA, Goddard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1038794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1062"/>
            <a:ext cx="9144000" cy="6118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462" y="-41426"/>
            <a:ext cx="8807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venir Book"/>
                <a:cs typeface="Avenir Book"/>
              </a:rPr>
              <a:t>The Large Hadron Collider at CERN creates particle interactions similar to those 0,000000000001 seconds after the Big Bang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2349" y="6531677"/>
            <a:ext cx="1246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Credit: CERN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4512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462" y="69022"/>
            <a:ext cx="8807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venir Book"/>
                <a:cs typeface="Avenir Book"/>
              </a:rPr>
              <a:t>In these high-energy collisions we discovered the Higgs particle (in 2012)</a:t>
            </a:r>
            <a:endParaRPr lang="en-US" sz="2000" dirty="0">
              <a:latin typeface="Avenir Book"/>
              <a:cs typeface="Avenir 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820"/>
            <a:ext cx="9144000" cy="631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1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venir Book"/>
                <a:cs typeface="Avenir Book"/>
              </a:rPr>
              <a:t>From Past to Present… and Back!</a:t>
            </a:r>
            <a:endParaRPr lang="en-US" sz="4000" b="1" dirty="0" smtClean="0">
              <a:latin typeface="Avenir Book"/>
              <a:cs typeface="Avenir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7229" y="6177089"/>
            <a:ext cx="7507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venir Book"/>
                <a:cs typeface="Avenir Book"/>
              </a:rPr>
              <a:t>Unraveling the story of our universe</a:t>
            </a:r>
            <a:endParaRPr lang="en-US" sz="3600" b="1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4700" b="5067"/>
          <a:stretch/>
        </p:blipFill>
        <p:spPr>
          <a:xfrm>
            <a:off x="461055" y="1673017"/>
            <a:ext cx="8070356" cy="44961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556" y="5894032"/>
            <a:ext cx="3292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Credit: NASA, Goddard Space Flight Center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804" y="1049766"/>
            <a:ext cx="1997464" cy="1380192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cxnSp>
        <p:nvCxnSpPr>
          <p:cNvPr id="9" name="Elbow Connector 8"/>
          <p:cNvCxnSpPr/>
          <p:nvPr/>
        </p:nvCxnSpPr>
        <p:spPr>
          <a:xfrm flipV="1">
            <a:off x="1667919" y="1352950"/>
            <a:ext cx="4479885" cy="1863787"/>
          </a:xfrm>
          <a:prstGeom prst="bentConnector3">
            <a:avLst>
              <a:gd name="adj1" fmla="val -229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562826" y="2429958"/>
            <a:ext cx="0" cy="147705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36590" y="3796566"/>
            <a:ext cx="109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Today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776" y="3190510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Big Bang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6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venir Book"/>
                <a:cs typeface="Avenir Book"/>
              </a:rPr>
              <a:t>Part 4</a:t>
            </a:r>
          </a:p>
          <a:p>
            <a:pPr algn="ctr"/>
            <a:r>
              <a:rPr lang="en-US" sz="2000" dirty="0" err="1" smtClean="0">
                <a:latin typeface="Avenir Book"/>
                <a:cs typeface="Avenir Book"/>
              </a:rPr>
              <a:t>Anais</a:t>
            </a:r>
            <a:r>
              <a:rPr lang="en-US" sz="2000" dirty="0" smtClean="0">
                <a:latin typeface="Avenir Book"/>
                <a:cs typeface="Avenir Book"/>
              </a:rPr>
              <a:t>: Every evolution has its story and the human impact</a:t>
            </a: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Potentially:</a:t>
            </a: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The </a:t>
            </a:r>
            <a:r>
              <a:rPr lang="en-US" sz="2000" dirty="0" err="1" smtClean="0">
                <a:latin typeface="Avenir Book"/>
                <a:cs typeface="Avenir Book"/>
              </a:rPr>
              <a:t>Eophone’s</a:t>
            </a:r>
            <a:r>
              <a:rPr lang="en-US" sz="2000" dirty="0" smtClean="0">
                <a:latin typeface="Avenir Book"/>
                <a:cs typeface="Avenir Book"/>
              </a:rPr>
              <a:t> Whistle</a:t>
            </a: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A particular matter</a:t>
            </a: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La </a:t>
            </a:r>
            <a:r>
              <a:rPr lang="en-US" sz="2000" dirty="0" err="1" smtClean="0">
                <a:latin typeface="Avenir Book"/>
                <a:cs typeface="Avenir Book"/>
              </a:rPr>
              <a:t>Fabbrica</a:t>
            </a:r>
            <a:r>
              <a:rPr lang="en-US" sz="2000" dirty="0" smtClean="0">
                <a:latin typeface="Avenir Book"/>
                <a:cs typeface="Avenir Book"/>
              </a:rPr>
              <a:t> </a:t>
            </a:r>
            <a:r>
              <a:rPr lang="en-US" sz="2000" dirty="0" err="1" smtClean="0">
                <a:latin typeface="Avenir Book"/>
                <a:cs typeface="Avenir Book"/>
              </a:rPr>
              <a:t>dei</a:t>
            </a:r>
            <a:r>
              <a:rPr lang="en-US" sz="2000" dirty="0" smtClean="0">
                <a:latin typeface="Avenir Book"/>
                <a:cs typeface="Avenir Book"/>
              </a:rPr>
              <a:t> </a:t>
            </a:r>
            <a:r>
              <a:rPr lang="en-US" sz="2000" dirty="0" err="1" smtClean="0">
                <a:latin typeface="Avenir Book"/>
                <a:cs typeface="Avenir Book"/>
              </a:rPr>
              <a:t>Terremotti</a:t>
            </a:r>
            <a:endParaRPr lang="en-US" sz="2000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842039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venir Book"/>
                <a:cs typeface="Avenir Book"/>
              </a:rPr>
              <a:t>Conclude</a:t>
            </a: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What if the same evolution can be told with different stories?</a:t>
            </a:r>
            <a:endParaRPr lang="en-US" sz="2000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43320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venir Book"/>
                <a:cs typeface="Avenir Book"/>
              </a:rPr>
              <a:t>Part 1</a:t>
            </a: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Jorgen: Time from a physicist point of view</a:t>
            </a:r>
            <a:endParaRPr lang="en-US" sz="2000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71267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venir Book"/>
                <a:cs typeface="Avenir Book"/>
              </a:rPr>
              <a:t>The physicist: What is time ?</a:t>
            </a:r>
          </a:p>
          <a:p>
            <a:pPr algn="ctr"/>
            <a:r>
              <a:rPr lang="en-US" b="1" i="1" dirty="0" smtClean="0">
                <a:latin typeface="Avenir Book"/>
                <a:cs typeface="Avenir Book"/>
              </a:rPr>
              <a:t>(I admit, it is closely related to philosophy)</a:t>
            </a:r>
            <a:endParaRPr lang="en-US" b="1" i="1" dirty="0" smtClean="0">
              <a:latin typeface="Avenir Book"/>
              <a:cs typeface="Avenir Book"/>
            </a:endParaRPr>
          </a:p>
          <a:p>
            <a:pPr algn="ctr"/>
            <a:endParaRPr lang="en-US" sz="4000" dirty="0" smtClean="0"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Is time something real or invented by human?</a:t>
            </a:r>
            <a:endParaRPr lang="en-US" sz="2000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53567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venir Book"/>
                <a:cs typeface="Avenir Book"/>
              </a:rPr>
              <a:t>The physicist: Time after Einstein ?</a:t>
            </a:r>
            <a:endParaRPr lang="en-US" sz="4000" b="1" dirty="0" smtClean="0">
              <a:latin typeface="Avenir Book"/>
              <a:cs typeface="Avenir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03" y="1189791"/>
            <a:ext cx="4072422" cy="5365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797" y="6483692"/>
            <a:ext cx="3969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Time Magazine, Dec 1999; </a:t>
            </a:r>
            <a:r>
              <a:rPr lang="en-US" sz="1200" i="1" dirty="0"/>
              <a:t>Cover Credit: PHILIPPE HALSMAN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58" y="4045951"/>
            <a:ext cx="1991895" cy="1991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812" y="4045951"/>
            <a:ext cx="1272874" cy="1991895"/>
          </a:xfrm>
          <a:prstGeom prst="rect">
            <a:avLst/>
          </a:prstGeom>
        </p:spPr>
      </p:pic>
      <p:sp>
        <p:nvSpPr>
          <p:cNvPr id="8" name="Isosceles Triangle 7"/>
          <p:cNvSpPr/>
          <p:nvPr/>
        </p:nvSpPr>
        <p:spPr>
          <a:xfrm>
            <a:off x="7700211" y="4932945"/>
            <a:ext cx="561472" cy="38768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0051" t="52603" r="69378" b="39751"/>
          <a:stretch/>
        </p:blipFill>
        <p:spPr>
          <a:xfrm flipH="1">
            <a:off x="8165047" y="5114104"/>
            <a:ext cx="104499" cy="1182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35412" y="6157356"/>
            <a:ext cx="1484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Life on Earth</a:t>
            </a:r>
            <a:endParaRPr lang="en-US" b="1" dirty="0"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7275" y="6157356"/>
            <a:ext cx="2522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venir Book"/>
                <a:cs typeface="Avenir Book"/>
              </a:rPr>
              <a:t>Life in a rocket at </a:t>
            </a:r>
          </a:p>
          <a:p>
            <a:pPr algn="ctr"/>
            <a:r>
              <a:rPr lang="en-US" b="1" dirty="0" smtClean="0">
                <a:latin typeface="Avenir Book"/>
                <a:cs typeface="Avenir Book"/>
              </a:rPr>
              <a:t>85% of the light speed</a:t>
            </a:r>
            <a:endParaRPr lang="en-US" b="1" dirty="0"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6157" y="1350206"/>
            <a:ext cx="37765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venir Book"/>
                <a:cs typeface="Avenir Book"/>
              </a:rPr>
              <a:t>Invented “relativity” to describe how objects move around in space and time</a:t>
            </a:r>
          </a:p>
          <a:p>
            <a:endParaRPr lang="en-US" sz="2000" b="1" dirty="0">
              <a:latin typeface="Avenir Book"/>
              <a:cs typeface="Avenir Book"/>
            </a:endParaRPr>
          </a:p>
          <a:p>
            <a:r>
              <a:rPr lang="en-US" sz="2000" b="1" dirty="0" smtClean="0">
                <a:latin typeface="Avenir Book"/>
                <a:cs typeface="Avenir Book"/>
              </a:rPr>
              <a:t>You experience time relatively slower if you travel close to the speed of light</a:t>
            </a:r>
            <a:endParaRPr lang="en-US" sz="2000" b="1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424815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819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6736" y="6555508"/>
            <a:ext cx="1942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NASA/WMAP Science Team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0303" y="266742"/>
            <a:ext cx="8316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venir Book"/>
                <a:cs typeface="Avenir Book"/>
              </a:rPr>
              <a:t>Space and time were created together</a:t>
            </a:r>
            <a:endParaRPr lang="en-US" sz="3600" b="1" dirty="0" smtClean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75747" b="14393"/>
          <a:stretch/>
        </p:blipFill>
        <p:spPr>
          <a:xfrm>
            <a:off x="0" y="5232374"/>
            <a:ext cx="9144000" cy="648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538" y="1049118"/>
            <a:ext cx="3245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Particle physics research, the first fraction of a second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2284158" y="1695449"/>
            <a:ext cx="435401" cy="7205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745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venir Book"/>
                <a:cs typeface="Avenir Book"/>
              </a:rPr>
              <a:t>The physicist: Scale </a:t>
            </a:r>
            <a:r>
              <a:rPr lang="en-US" sz="4000" b="1" dirty="0" smtClean="0">
                <a:latin typeface="Avenir Book"/>
                <a:cs typeface="Avenir Book"/>
              </a:rPr>
              <a:t>of</a:t>
            </a:r>
            <a:r>
              <a:rPr lang="en-US" sz="4000" b="1" dirty="0" smtClean="0">
                <a:latin typeface="Avenir Book"/>
                <a:cs typeface="Avenir Book"/>
              </a:rPr>
              <a:t> things ?</a:t>
            </a:r>
            <a:endParaRPr lang="en-US" sz="4000" b="1" dirty="0" smtClean="0">
              <a:latin typeface="Avenir Book"/>
              <a:cs typeface="Avenir Book"/>
            </a:endParaRPr>
          </a:p>
        </p:txBody>
      </p:sp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116736" y="2497110"/>
            <a:ext cx="513473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>
                <a:latin typeface="+mn-lt"/>
              </a:rPr>
              <a:t> ~ </a:t>
            </a:r>
            <a:r>
              <a:rPr lang="en-US" sz="2200" b="1" dirty="0" smtClean="0">
                <a:latin typeface="+mn-lt"/>
              </a:rPr>
              <a:t>1.000.000.000.000.000.000.000.</a:t>
            </a:r>
            <a:r>
              <a:rPr lang="en-US" sz="2200" b="1" dirty="0" smtClean="0">
                <a:solidFill>
                  <a:srgbClr val="000000"/>
                </a:solidFill>
                <a:latin typeface="+mn-lt"/>
              </a:rPr>
              <a:t>00</a:t>
            </a:r>
            <a:r>
              <a:rPr lang="en-US" sz="2200" b="1" dirty="0" smtClean="0">
                <a:solidFill>
                  <a:srgbClr val="FF0000"/>
                </a:solidFill>
                <a:latin typeface="+mn-lt"/>
              </a:rPr>
              <a:t>0.000</a:t>
            </a:r>
            <a:endParaRPr lang="en-US" sz="2200" b="1" dirty="0">
              <a:latin typeface="+mn-lt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66767" y="2842440"/>
            <a:ext cx="424260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>
                <a:latin typeface="+mn-lt"/>
              </a:rPr>
              <a:t>~ </a:t>
            </a:r>
            <a:r>
              <a:rPr lang="en-US" sz="2200" b="1" dirty="0" smtClean="0">
                <a:solidFill>
                  <a:srgbClr val="FF0000"/>
                </a:solidFill>
                <a:latin typeface="+mn-lt"/>
              </a:rPr>
              <a:t>0.00</a:t>
            </a:r>
            <a:r>
              <a:rPr lang="en-US" sz="2200" b="1" dirty="0" smtClean="0">
                <a:latin typeface="+mn-lt"/>
              </a:rPr>
              <a:t>000000000000000001 </a:t>
            </a:r>
            <a:r>
              <a:rPr lang="en-US" sz="2200" b="1" dirty="0">
                <a:latin typeface="+mn-lt"/>
              </a:rPr>
              <a:t>meter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6736" y="1837194"/>
            <a:ext cx="2560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Smallest particles</a:t>
            </a:r>
            <a:endParaRPr lang="en-US" sz="2400" b="1" dirty="0">
              <a:solidFill>
                <a:srgbClr val="000090"/>
              </a:solidFill>
            </a:endParaRPr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>
            <a:off x="7526826" y="2298859"/>
            <a:ext cx="360542" cy="629138"/>
          </a:xfrm>
          <a:prstGeom prst="straightConnector1">
            <a:avLst/>
          </a:prstGeom>
          <a:ln w="28575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9099" y="1106913"/>
            <a:ext cx="3256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Observable universe</a:t>
            </a:r>
            <a:endParaRPr lang="en-US" sz="2400" b="1" dirty="0">
              <a:solidFill>
                <a:srgbClr val="00009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16117" y="1568578"/>
            <a:ext cx="837722" cy="928532"/>
          </a:xfrm>
          <a:prstGeom prst="straightConnector1">
            <a:avLst/>
          </a:prstGeom>
          <a:ln w="28575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93805" y="1291579"/>
            <a:ext cx="32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Visible with our eyes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1" name="Curved Connector 10"/>
          <p:cNvCxnSpPr>
            <a:stCxn id="10" idx="1"/>
          </p:cNvCxnSpPr>
          <p:nvPr/>
        </p:nvCxnSpPr>
        <p:spPr>
          <a:xfrm rot="10800000" flipV="1">
            <a:off x="4604879" y="1553188"/>
            <a:ext cx="788927" cy="897755"/>
          </a:xfrm>
          <a:prstGeom prst="curvedConnector2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656584" y="2842442"/>
            <a:ext cx="773074" cy="1285473"/>
          </a:xfrm>
          <a:prstGeom prst="straightConnector1">
            <a:avLst/>
          </a:prstGeom>
          <a:ln w="28575" cmpd="sng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9637" y="3888491"/>
            <a:ext cx="2010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light travels in one year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50196" y="5241149"/>
            <a:ext cx="2567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a human can walk in one year (and we drive typically per year)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052582" y="5424542"/>
            <a:ext cx="2029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Thickness growth of a tree each year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52424" y="4389493"/>
            <a:ext cx="245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Size of an H</a:t>
            </a:r>
            <a:r>
              <a:rPr lang="en-US" baseline="-25000" dirty="0" smtClean="0"/>
              <a:t>2</a:t>
            </a:r>
            <a:r>
              <a:rPr lang="en-US" dirty="0" smtClean="0"/>
              <a:t>O molecule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84399" y="6149477"/>
            <a:ext cx="769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venir Book"/>
                <a:cs typeface="Avenir Book"/>
              </a:rPr>
              <a:t>All things “perceive” time differently</a:t>
            </a:r>
            <a:endParaRPr lang="en-US" sz="3600" b="1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4994" y="1106913"/>
            <a:ext cx="8875780" cy="5083982"/>
          </a:xfrm>
          <a:prstGeom prst="rect">
            <a:avLst/>
          </a:prstGeom>
          <a:noFill/>
          <a:ln w="28575" cmpd="sng">
            <a:solidFill>
              <a:srgbClr val="000090"/>
            </a:solidFill>
          </a:ln>
          <a:effectLst>
            <a:glow rad="25400">
              <a:schemeClr val="tx2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340779" y="2842440"/>
            <a:ext cx="607413" cy="2496209"/>
          </a:xfrm>
          <a:prstGeom prst="straightConnector1">
            <a:avLst/>
          </a:prstGeom>
          <a:ln w="28575" cmpd="sng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393805" y="3273328"/>
            <a:ext cx="1" cy="2151214"/>
          </a:xfrm>
          <a:prstGeom prst="straightConnector1">
            <a:avLst/>
          </a:prstGeom>
          <a:ln w="28575" cmpd="sng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48560" y="4692315"/>
            <a:ext cx="2010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Farthest human object from Earth (Voyager 1)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2250195" y="2842442"/>
            <a:ext cx="690242" cy="1989568"/>
          </a:xfrm>
          <a:prstGeom prst="straightConnector1">
            <a:avLst/>
          </a:prstGeom>
          <a:ln w="28575" cmpd="sng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9637" y="3099906"/>
            <a:ext cx="1858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to galactic center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1394292" y="2842442"/>
            <a:ext cx="262292" cy="430886"/>
          </a:xfrm>
          <a:prstGeom prst="straightConnector1">
            <a:avLst/>
          </a:prstGeom>
          <a:ln w="28575" cmpd="sng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5" idx="2"/>
          </p:cNvCxnSpPr>
          <p:nvPr/>
        </p:nvCxnSpPr>
        <p:spPr>
          <a:xfrm flipH="1" flipV="1">
            <a:off x="6788070" y="3273327"/>
            <a:ext cx="293828" cy="1116167"/>
          </a:xfrm>
          <a:prstGeom prst="straightConnector1">
            <a:avLst/>
          </a:prstGeom>
          <a:ln w="28575" cmpd="sng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395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venir Book"/>
                <a:cs typeface="Avenir Book"/>
              </a:rPr>
              <a:t>The physicist: Scale </a:t>
            </a:r>
            <a:r>
              <a:rPr lang="en-US" sz="4000" b="1" dirty="0" smtClean="0">
                <a:latin typeface="Avenir Book"/>
                <a:cs typeface="Avenir Book"/>
              </a:rPr>
              <a:t>of</a:t>
            </a:r>
            <a:r>
              <a:rPr lang="en-US" sz="4000" b="1" dirty="0" smtClean="0">
                <a:latin typeface="Avenir Book"/>
                <a:cs typeface="Avenir Book"/>
              </a:rPr>
              <a:t> Time ?</a:t>
            </a:r>
            <a:endParaRPr lang="en-US" sz="4000" b="1" dirty="0" smtClean="0">
              <a:latin typeface="Avenir Book"/>
              <a:cs typeface="Avenir Book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52604" y="2487963"/>
            <a:ext cx="174919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 b="1" dirty="0" smtClean="0">
                <a:latin typeface="+mn-lt"/>
              </a:rPr>
              <a:t>14.000.00</a:t>
            </a:r>
            <a:r>
              <a:rPr lang="en-US" sz="1900" b="1" dirty="0" smtClean="0">
                <a:solidFill>
                  <a:srgbClr val="FF0000"/>
                </a:solidFill>
                <a:latin typeface="+mn-lt"/>
              </a:rPr>
              <a:t>0.000</a:t>
            </a:r>
            <a:endParaRPr lang="en-US" sz="19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73062" y="2761834"/>
            <a:ext cx="72686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 b="1" dirty="0" smtClean="0">
                <a:solidFill>
                  <a:srgbClr val="FF0000"/>
                </a:solidFill>
                <a:latin typeface="+mn-lt"/>
              </a:rPr>
              <a:t>0.000000000000000000000000</a:t>
            </a:r>
            <a:r>
              <a:rPr lang="en-US" sz="1900" b="1" dirty="0" smtClean="0">
                <a:solidFill>
                  <a:srgbClr val="000000"/>
                </a:solidFill>
                <a:latin typeface="+mn-lt"/>
              </a:rPr>
              <a:t>000000000000000000000000001 years</a:t>
            </a:r>
            <a:endParaRPr lang="en-US" sz="19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994" y="1106913"/>
            <a:ext cx="3256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Age of the universe</a:t>
            </a:r>
            <a:endParaRPr lang="en-US" sz="2400" b="1" dirty="0">
              <a:solidFill>
                <a:srgbClr val="00009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90303" y="1568578"/>
            <a:ext cx="178118" cy="928532"/>
          </a:xfrm>
          <a:prstGeom prst="straightConnector1">
            <a:avLst/>
          </a:prstGeom>
          <a:ln w="28575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91313" y="1445467"/>
            <a:ext cx="2636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Smallest </a:t>
            </a:r>
            <a:r>
              <a:rPr lang="en-US" sz="2400" b="1" dirty="0" smtClean="0">
                <a:solidFill>
                  <a:srgbClr val="000090"/>
                </a:solidFill>
              </a:rPr>
              <a:t>time unit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(Planck unit)</a:t>
            </a:r>
            <a:endParaRPr lang="en-US" sz="2400" b="1" dirty="0">
              <a:solidFill>
                <a:srgbClr val="00009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675507" y="2276464"/>
            <a:ext cx="372732" cy="596220"/>
          </a:xfrm>
          <a:prstGeom prst="straightConnector1">
            <a:avLst/>
          </a:prstGeom>
          <a:ln w="28575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77954" y="1568578"/>
            <a:ext cx="2999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Humanity measures time with instruments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9" name="Curved Connector 18"/>
          <p:cNvCxnSpPr/>
          <p:nvPr/>
        </p:nvCxnSpPr>
        <p:spPr>
          <a:xfrm rot="10800000" flipV="1">
            <a:off x="2360635" y="1922520"/>
            <a:ext cx="631125" cy="839313"/>
          </a:xfrm>
          <a:prstGeom prst="curvedConnector2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49742" y="2312445"/>
            <a:ext cx="1020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second</a:t>
            </a:r>
            <a:endParaRPr lang="en-US" dirty="0"/>
          </a:p>
        </p:txBody>
      </p:sp>
      <p:cxnSp>
        <p:nvCxnSpPr>
          <p:cNvPr id="32" name="Elbow Connector 31"/>
          <p:cNvCxnSpPr/>
          <p:nvPr/>
        </p:nvCxnSpPr>
        <p:spPr>
          <a:xfrm flipV="1">
            <a:off x="2664341" y="2497111"/>
            <a:ext cx="371595" cy="319947"/>
          </a:xfrm>
          <a:prstGeom prst="bentConnector3">
            <a:avLst>
              <a:gd name="adj1" fmla="val 1705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89783" y="6190895"/>
            <a:ext cx="8954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venir Book"/>
                <a:cs typeface="Avenir Book"/>
              </a:rPr>
              <a:t>Timescales beyond the human perception</a:t>
            </a:r>
            <a:endParaRPr lang="en-US" sz="3600" b="1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4994" y="1106913"/>
            <a:ext cx="8875780" cy="5083982"/>
          </a:xfrm>
          <a:prstGeom prst="rect">
            <a:avLst/>
          </a:prstGeom>
          <a:noFill/>
          <a:ln w="28575" cmpd="sng">
            <a:solidFill>
              <a:srgbClr val="000090"/>
            </a:solidFill>
          </a:ln>
          <a:effectLst>
            <a:glow rad="25400">
              <a:schemeClr val="tx2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706364" y="508995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Lifetime of a memory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944981" y="4720620"/>
            <a:ext cx="16372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Human lifetime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57302" y="4481807"/>
            <a:ext cx="209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Lifetime of a radio-active atom (U</a:t>
            </a:r>
            <a:r>
              <a:rPr lang="en-US" baseline="30000" dirty="0" smtClean="0"/>
              <a:t>235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185189" y="3743143"/>
            <a:ext cx="105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Lifetime of a star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62413" y="3509759"/>
            <a:ext cx="1562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Lifetime of lightning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357302" y="2872685"/>
            <a:ext cx="133001" cy="870458"/>
          </a:xfrm>
          <a:prstGeom prst="straightConnector1">
            <a:avLst/>
          </a:prstGeom>
          <a:ln w="28575" cmpd="sng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289783" y="2872685"/>
            <a:ext cx="642494" cy="0"/>
          </a:xfrm>
          <a:prstGeom prst="straightConnector1">
            <a:avLst/>
          </a:prstGeom>
          <a:ln w="28575" cmpd="sng">
            <a:solidFill>
              <a:schemeClr val="accent6">
                <a:lumMod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668421" y="2872685"/>
            <a:ext cx="791029" cy="1609123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2" idx="1"/>
          </p:cNvCxnSpPr>
          <p:nvPr/>
        </p:nvCxnSpPr>
        <p:spPr>
          <a:xfrm flipH="1" flipV="1">
            <a:off x="1697999" y="3146556"/>
            <a:ext cx="1246982" cy="1758730"/>
          </a:xfrm>
          <a:prstGeom prst="straightConnector1">
            <a:avLst/>
          </a:prstGeom>
          <a:ln w="28575" cmpd="sng">
            <a:solidFill>
              <a:srgbClr val="98480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2761861" y="3092915"/>
            <a:ext cx="300552" cy="524188"/>
          </a:xfrm>
          <a:prstGeom prst="straightConnector1">
            <a:avLst/>
          </a:prstGeom>
          <a:ln w="28575" cmpd="sng"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 flipV="1">
            <a:off x="1132001" y="2817058"/>
            <a:ext cx="1812980" cy="2861330"/>
          </a:xfrm>
          <a:prstGeom prst="straightConnector1">
            <a:avLst/>
          </a:prstGeom>
          <a:ln w="28575" cmpd="sng"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362214" y="5636970"/>
            <a:ext cx="185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6228"/>
                </a:solidFill>
              </a:rPr>
              <a:t>Period of ice-ages</a:t>
            </a:r>
            <a:endParaRPr lang="en-US" dirty="0">
              <a:solidFill>
                <a:srgbClr val="4F6228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035937" y="4204808"/>
            <a:ext cx="203324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Lifetime of a mayfly</a:t>
            </a:r>
            <a:endParaRPr lang="en-US" dirty="0"/>
          </a:p>
        </p:txBody>
      </p:sp>
      <p:cxnSp>
        <p:nvCxnSpPr>
          <p:cNvPr id="74" name="Straight Arrow Connector 73"/>
          <p:cNvCxnSpPr>
            <a:stCxn id="73" idx="1"/>
          </p:cNvCxnSpPr>
          <p:nvPr/>
        </p:nvCxnSpPr>
        <p:spPr>
          <a:xfrm flipH="1" flipV="1">
            <a:off x="2128267" y="3092914"/>
            <a:ext cx="907670" cy="129656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499291" y="4204808"/>
            <a:ext cx="2024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needed to switch on your light</a:t>
            </a:r>
            <a:endParaRPr lang="en-US" dirty="0"/>
          </a:p>
        </p:txBody>
      </p:sp>
      <p:cxnSp>
        <p:nvCxnSpPr>
          <p:cNvPr id="78" name="Straight Arrow Connector 77"/>
          <p:cNvCxnSpPr/>
          <p:nvPr/>
        </p:nvCxnSpPr>
        <p:spPr>
          <a:xfrm flipH="1" flipV="1">
            <a:off x="3616876" y="3092914"/>
            <a:ext cx="1882415" cy="1296560"/>
          </a:xfrm>
          <a:prstGeom prst="straightConnector1">
            <a:avLst/>
          </a:prstGeom>
          <a:ln w="28575" cmpd="sng"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1531647" y="2538529"/>
            <a:ext cx="704742" cy="595803"/>
          </a:xfrm>
          <a:prstGeom prst="rect">
            <a:avLst/>
          </a:prstGeom>
          <a:noFill/>
          <a:ln w="190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34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venir Book"/>
                <a:cs typeface="Avenir Book"/>
              </a:rPr>
              <a:t>Part 2</a:t>
            </a:r>
          </a:p>
          <a:p>
            <a:pPr algn="ctr"/>
            <a:r>
              <a:rPr lang="en-US" sz="2000" dirty="0" err="1" smtClean="0">
                <a:latin typeface="Avenir Book"/>
                <a:cs typeface="Avenir Book"/>
              </a:rPr>
              <a:t>Anais</a:t>
            </a:r>
            <a:endParaRPr lang="en-US" sz="2000" dirty="0"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Potentially: </a:t>
            </a: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I.55</a:t>
            </a: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A Dream To Space</a:t>
            </a:r>
            <a:endParaRPr lang="en-US" sz="2000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9952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venir Book"/>
                <a:cs typeface="Avenir Book"/>
              </a:rPr>
              <a:t>Part 3</a:t>
            </a: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Jorgen: Evolution with time, and connect past and present</a:t>
            </a:r>
            <a:endParaRPr lang="en-US" sz="2000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02006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546</Words>
  <Application>Microsoft Macintosh PowerPoint</Application>
  <PresentationFormat>On-screen Show (4:3)</PresentationFormat>
  <Paragraphs>109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yyyy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xxxx yyyy</dc:creator>
  <cp:lastModifiedBy>xxxx yyyy</cp:lastModifiedBy>
  <cp:revision>41</cp:revision>
  <dcterms:created xsi:type="dcterms:W3CDTF">2017-06-17T13:29:33Z</dcterms:created>
  <dcterms:modified xsi:type="dcterms:W3CDTF">2017-06-17T20:43:35Z</dcterms:modified>
</cp:coreProperties>
</file>