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notesSlides/notesSlide31.xml" ContentType="application/vnd.openxmlformats-officedocument.presentationml.notesSlide+xml"/>
  <Override PartName="/ppt/notesSlides/notesSlide74.xml" ContentType="application/vnd.openxmlformats-officedocument.presentationml.notesSlide+xml"/>
  <Override PartName="/ppt/slides/slide28.xml" ContentType="application/vnd.openxmlformats-officedocument.presentationml.slide+xml"/>
  <Override PartName="/ppt/slides/slide66.xml" ContentType="application/vnd.openxmlformats-officedocument.presentationml.slide+xml"/>
  <Override PartName="/ppt/notesSlides/notesSlide88.xml" ContentType="application/vnd.openxmlformats-officedocument.presentationml.notesSlide+xml"/>
  <Override PartName="/docProps/app.xml" ContentType="application/vnd.openxmlformats-officedocument.extended-properties+xml"/>
  <Override PartName="/ppt/notesSlides/notesSlide9.xml" ContentType="application/vnd.openxmlformats-officedocument.presentationml.notesSlide+xml"/>
  <Override PartName="/ppt/notesSlides/notesSlide73.xml" ContentType="application/vnd.openxmlformats-officedocument.presentationml.notesSlide+xml"/>
  <Override PartName="/ppt/notesSlides/notesSlide32.xml" ContentType="application/vnd.openxmlformats-officedocument.presentationml.notesSlide+xml"/>
  <Override PartName="/ppt/slides/slide11.xml" ContentType="application/vnd.openxmlformats-officedocument.presentationml.slide+xml"/>
  <Override PartName="/ppt/slides/slide47.xml" ContentType="application/vnd.openxmlformats-officedocument.presentationml.slide+xml"/>
  <Override PartName="/ppt/notesSlides/notesSlide52.xml" ContentType="application/vnd.openxmlformats-officedocument.presentationml.notesSlide+xml"/>
  <Override PartName="/ppt/slideLayouts/slideLayout3.xml" ContentType="application/vnd.openxmlformats-officedocument.presentationml.slideLayout+xml"/>
  <Override PartName="/ppt/slides/slide1.xml" ContentType="application/vnd.openxmlformats-officedocument.presentationml.slide+xml"/>
  <Override PartName="/ppt/slides/slide97.xml" ContentType="application/vnd.openxmlformats-officedocument.presentationml.slide+xml"/>
  <Override PartName="/ppt/tableStyles.xml" ContentType="application/vnd.openxmlformats-officedocument.presentationml.tableStyles+xml"/>
  <Override PartName="/ppt/notesSlides/notesSlide15.xml" ContentType="application/vnd.openxmlformats-officedocument.presentationml.notesSlide+xml"/>
  <Default Extension="wmf" ContentType="image/x-wmf"/>
  <Override PartName="/ppt/notesSlides/notesSlide71.xml" ContentType="application/vnd.openxmlformats-officedocument.presentationml.notesSlide+xml"/>
  <Override PartName="/ppt/slides/slide94.xml" ContentType="application/vnd.openxmlformats-officedocument.presentationml.slide+xml"/>
  <Override PartName="/ppt/slides/slide92.xml" ContentType="application/vnd.openxmlformats-officedocument.presentationml.slide+xml"/>
  <Override PartName="/ppt/handoutMasters/handoutMaster1.xml" ContentType="application/vnd.openxmlformats-officedocument.presentationml.handoutMaster+xml"/>
  <Override PartName="/ppt/notesSlides/notesSlide23.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51.xml" ContentType="application/vnd.openxmlformats-officedocument.presentationml.notesSlide+xml"/>
  <Override PartName="/ppt/notesSlides/notesSlide13.xml" ContentType="application/vnd.openxmlformats-officedocument.presentationml.notesSlide+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notesSlides/notesSlide45.xml" ContentType="application/vnd.openxmlformats-officedocument.presentationml.notesSlide+xml"/>
  <Override PartName="/ppt/slides/slide10.xml" ContentType="application/vnd.openxmlformats-officedocument.presentationml.slide+xml"/>
  <Override PartName="/ppt/notesSlides/notesSlide48.xml" ContentType="application/vnd.openxmlformats-officedocument.presentationml.notesSlide+xml"/>
  <Override PartName="/ppt/slides/slide33.xml" ContentType="application/vnd.openxmlformats-officedocument.presentationml.slide+xml"/>
  <Override PartName="/ppt/notesSlides/notesSlide90.xml" ContentType="application/vnd.openxmlformats-officedocument.presentationml.notesSlide+xml"/>
  <Default Extension="vml" ContentType="application/vnd.openxmlformats-officedocument.vmlDrawing"/>
  <Default Extension="png" ContentType="image/png"/>
  <Override PartName="/ppt/notesSlides/notesSlide84.xml" ContentType="application/vnd.openxmlformats-officedocument.presentationml.notesSlide+xml"/>
  <Override PartName="/ppt/slides/slide83.xml" ContentType="application/vnd.openxmlformats-officedocument.presentationml.slide+xml"/>
  <Override PartName="/ppt/notesSlides/notesSlide96.xml" ContentType="application/vnd.openxmlformats-officedocument.presentationml.notes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notesSlides/notesSlide24.xml" ContentType="application/vnd.openxmlformats-officedocument.presentationml.notesSlide+xml"/>
  <Override PartName="/ppt/notesSlides/notesSlide47.xml" ContentType="application/vnd.openxmlformats-officedocument.presentationml.notesSlide+xml"/>
  <Override PartName="/ppt/notesSlides/notesSlide98.xml" ContentType="application/vnd.openxmlformats-officedocument.presentationml.notesSlide+xml"/>
  <Override PartName="/ppt/slides/slide55.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notesSlides/notesSlide2.xml" ContentType="application/vnd.openxmlformats-officedocument.presentationml.notesSlide+xml"/>
  <Override PartName="/ppt/notesSlides/notesSlide53.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notesSlides/notesSlide75.xml" ContentType="application/vnd.openxmlformats-officedocument.presentationml.notesSlide+xml"/>
  <Override PartName="/ppt/slides/slide2.xml" ContentType="application/vnd.openxmlformats-officedocument.presentationml.slide+xml"/>
  <Override PartName="/ppt/slides/slide80.xml" ContentType="application/vnd.openxmlformats-officedocument.presentationml.slide+xml"/>
  <Override PartName="/ppt/notesSlides/notesSlide25.xml" ContentType="application/vnd.openxmlformats-officedocument.presentationml.notesSlide+xml"/>
  <Override PartName="/ppt/notesSlides/notesSlide69.xml" ContentType="application/vnd.openxmlformats-officedocument.presentationml.notesSlide+xml"/>
  <Override PartName="/ppt/notesSlides/notesSlide40.xml" ContentType="application/vnd.openxmlformats-officedocument.presentationml.notesSlide+xml"/>
  <Override PartName="/ppt/notesSlides/notesSlide65.xml" ContentType="application/vnd.openxmlformats-officedocument.presentationml.notesSlide+xml"/>
  <Override PartName="/ppt/slides/slide45.xml" ContentType="application/vnd.openxmlformats-officedocument.presentationml.slide+xml"/>
  <Override PartName="/ppt/slides/slide101.xml" ContentType="application/vnd.openxmlformats-officedocument.presentationml.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10.xml" ContentType="application/vnd.openxmlformats-officedocument.presentationml.slideLayout+xml"/>
  <Override PartName="/ppt/embeddings/oleObject6.bin" ContentType="application/vnd.openxmlformats-officedocument.oleObject"/>
  <Override PartName="/ppt/slides/slide54.xml" ContentType="application/vnd.openxmlformats-officedocument.presentationml.slide+xml"/>
  <Override PartName="/ppt/notesSlides/notesSlide3.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91.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notesSlides/notesSlide63.xml" ContentType="application/vnd.openxmlformats-officedocument.presentationml.notesSlide+xml"/>
  <Override PartName="/ppt/slides/slide81.xml" ContentType="application/vnd.openxmlformats-officedocument.presentationml.slide+xml"/>
  <Override PartName="/ppt/slides/slide25.xml" ContentType="application/vnd.openxmlformats-officedocument.presentationml.slide+xml"/>
  <Override PartName="/ppt/notesSlides/notesSlide19.xml" ContentType="application/vnd.openxmlformats-officedocument.presentationml.notesSlide+xml"/>
  <Override PartName="/ppt/embeddings/oleObject5.bin" ContentType="application/vnd.openxmlformats-officedocument.oleObject"/>
  <Override PartName="/ppt/slides/slide9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embeddings/oleObject1.bin" ContentType="application/vnd.openxmlformats-officedocument.oleObject"/>
  <Override PartName="/ppt/notesSlides/notesSlide50.xml" ContentType="application/vnd.openxmlformats-officedocument.presentationml.notesSlide+xml"/>
  <Override PartName="/ppt/notesSlides/notesSlide91.xml" ContentType="application/vnd.openxmlformats-officedocument.presentationml.notes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37.xml" ContentType="application/vnd.openxmlformats-officedocument.presentationml.notesSlide+xml"/>
  <Override PartName="/ppt/notesSlides/notesSlide93.xml" ContentType="application/vnd.openxmlformats-officedocument.presentationml.notesSlide+xml"/>
  <Override PartName="/ppt/notesSlides/notesSlide60.xml" ContentType="application/vnd.openxmlformats-officedocument.presentationml.notesSlide+xml"/>
  <Override PartName="/ppt/slides/slide49.xml" ContentType="application/vnd.openxmlformats-officedocument.presentationml.slide+xml"/>
  <Override PartName="/ppt/slides/slide70.xml" ContentType="application/vnd.openxmlformats-officedocument.presentationml.slide+xml"/>
  <Override PartName="/ppt/embeddings/oleObject7.bin" ContentType="application/vnd.openxmlformats-officedocument.oleObject"/>
  <Override PartName="/ppt/slides/slide48.xml" ContentType="application/vnd.openxmlformats-officedocument.presentationml.slide+xml"/>
  <Override PartName="/ppt/notesSlides/notesSlide78.xml" ContentType="application/vnd.openxmlformats-officedocument.presentationml.notesSlide+xml"/>
  <Override PartName="/ppt/presentation.xml" ContentType="application/vnd.openxmlformats-officedocument.presentationml.presentation.main+xml"/>
  <Override PartName="/ppt/slides/slide77.xml" ContentType="application/vnd.openxmlformats-officedocument.presentationml.slide+xml"/>
  <Override PartName="/ppt/slides/slide79.xml" ContentType="application/vnd.openxmlformats-officedocument.presentationml.slide+xml"/>
  <Override PartName="/ppt/slides/slide95.xml" ContentType="application/vnd.openxmlformats-officedocument.presentationml.slide+xml"/>
  <Default Extension="jpeg" ContentType="image/jpeg"/>
  <Override PartName="/ppt/notesSlides/notesSlide95.xml" ContentType="application/vnd.openxmlformats-officedocument.presentationml.notesSlide+xml"/>
  <Override PartName="/ppt/notesSlides/notesSlide83.xml" ContentType="application/vnd.openxmlformats-officedocument.presentationml.notesSlide+xml"/>
  <Override PartName="/ppt/slides/slide3.xml" ContentType="application/vnd.openxmlformats-officedocument.presentationml.slide+xml"/>
  <Override PartName="/ppt/slideLayouts/slideLayout11.xml" ContentType="application/vnd.openxmlformats-officedocument.presentationml.slideLayout+xml"/>
  <Override PartName="/ppt/slides/slide96.xml" ContentType="application/vnd.openxmlformats-officedocument.presentationml.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slides/slide74.xml" ContentType="application/vnd.openxmlformats-officedocument.presentationml.slide+xml"/>
  <Override PartName="/ppt/slides/slide75.xml" ContentType="application/vnd.openxmlformats-officedocument.presentationml.slide+xml"/>
  <Override PartName="/ppt/notesSlides/notesSlide64.xml" ContentType="application/vnd.openxmlformats-officedocument.presentationml.notesSlide+xml"/>
  <Override PartName="/ppt/slides/slide15.xml" ContentType="application/vnd.openxmlformats-officedocument.presentationml.slide+xml"/>
  <Override PartName="/ppt/notesSlides/notesSlide49.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Override PartName="/ppt/notesSlides/notesSlide22.xml" ContentType="application/vnd.openxmlformats-officedocument.presentationml.notesSlide+xml"/>
  <Override PartName="/ppt/embeddings/oleObject4.bin" ContentType="application/vnd.openxmlformats-officedocument.oleObject"/>
  <Override PartName="/ppt/slides/slide22.xml" ContentType="application/vnd.openxmlformats-officedocument.presentationml.slide+xml"/>
  <Override PartName="/ppt/slides/slide85.xml" ContentType="application/vnd.openxmlformats-officedocument.presentationml.slide+xml"/>
  <Override PartName="/ppt/notesSlides/notesSlide11.xml" ContentType="application/vnd.openxmlformats-officedocument.presentationml.notesSlide+xml"/>
  <Override PartName="/ppt/notesSlides/notesSlide92.xml" ContentType="application/vnd.openxmlformats-officedocument.presentationml.notesSlide+xml"/>
  <Override PartName="/ppt/slides/slide30.xml" ContentType="application/vnd.openxmlformats-officedocument.presentationml.slide+xml"/>
  <Override PartName="/ppt/slides/slide36.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61.xml" ContentType="application/vnd.openxmlformats-officedocument.presentationml.notesSlide+xml"/>
  <Override PartName="/ppt/notesSlides/notesSlide16.xml" ContentType="application/vnd.openxmlformats-officedocument.presentationml.notesSlide+xml"/>
  <Override PartName="/ppt/notesSlides/notesSlide56.xml" ContentType="application/vnd.openxmlformats-officedocument.presentationml.notesSlide+xml"/>
  <Override PartName="/ppt/slides/slide90.xml" ContentType="application/vnd.openxmlformats-officedocument.presentationml.slide+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embeddings/oleObject2.bin" ContentType="application/vnd.openxmlformats-officedocument.oleObject"/>
  <Override PartName="/ppt/slides/slide52.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41.xml" ContentType="application/vnd.openxmlformats-officedocument.presentationml.notesSlide+xml"/>
  <Override PartName="/ppt/notesSlides/notesSlide66.xml" ContentType="application/vnd.openxmlformats-officedocument.presentationml.notesSlide+xml"/>
  <Override PartName="/ppt/slides/slide13.xml" ContentType="application/vnd.openxmlformats-officedocument.presentationml.slide+xml"/>
  <Override PartName="/ppt/notesSlides/notesSlide17.xml" ContentType="application/vnd.openxmlformats-officedocument.presentationml.notesSlide+xml"/>
  <Override PartName="/ppt/notesSlides/notesSlide86.xml" ContentType="application/vnd.openxmlformats-officedocument.presentationml.notesSlide+xml"/>
  <Override PartName="/ppt/slides/slide87.xml" ContentType="application/vnd.openxmlformats-officedocument.presentationml.slide+xml"/>
  <Override PartName="/ppt/notesSlides/notesSlide6.xml" ContentType="application/vnd.openxmlformats-officedocument.presentationml.notesSlide+xml"/>
  <Override PartName="/ppt/embeddings/oleObject3.bin" ContentType="application/vnd.openxmlformats-officedocument.oleObject"/>
  <Override PartName="/ppt/notesSlides/notesSlide57.xml" ContentType="application/vnd.openxmlformats-officedocument.presentationml.notesSlide+xml"/>
  <Override PartName="/ppt/notesSlides/notesSlide87.xml" ContentType="application/vnd.openxmlformats-officedocument.presentationml.notesSlide+xml"/>
  <Override PartName="/ppt/slideLayouts/slideLayout4.xml" ContentType="application/vnd.openxmlformats-officedocument.presentationml.slideLayout+xml"/>
  <Override PartName="/ppt/notesSlides/notesSlide99.xml" ContentType="application/vnd.openxmlformats-officedocument.presentationml.notesSlide+xml"/>
  <Override PartName="/ppt/slideLayouts/slideLayout2.xml" ContentType="application/vnd.openxmlformats-officedocument.presentationml.slideLayout+xml"/>
  <Override PartName="/ppt/slides/slide89.xml" ContentType="application/vnd.openxmlformats-officedocument.presentationml.slide+xml"/>
  <Override PartName="/ppt/notesSlides/notesSlide97.xml" ContentType="application/vnd.openxmlformats-officedocument.presentationml.notesSlide+xml"/>
  <Override PartName="/ppt/slideLayouts/slideLayout6.xml" ContentType="application/vnd.openxmlformats-officedocument.presentationml.slideLayout+xml"/>
  <Default Extension="emf" ContentType="image/x-emf"/>
  <Override PartName="/ppt/notesSlides/notesSlide43.xml" ContentType="application/vnd.openxmlformats-officedocument.presentationml.notesSlide+xml"/>
  <Override PartName="/ppt/presProps.xml" ContentType="application/vnd.openxmlformats-officedocument.presentationml.presProps+xml"/>
  <Override PartName="/ppt/notesSlides/notesSlide18.xml" ContentType="application/vnd.openxmlformats-officedocument.presentationml.notesSlide+xml"/>
  <Override PartName="/ppt/notesSlides/notesSlide79.xml" ContentType="application/vnd.openxmlformats-officedocument.presentationml.notesSlide+xml"/>
  <Override PartName="/ppt/slides/slide27.xml" ContentType="application/vnd.openxmlformats-officedocument.presentationml.slide+xml"/>
  <Override PartName="/ppt/notesSlides/notesSlide94.xml" ContentType="application/vnd.openxmlformats-officedocument.presentationml.notesSlide+xml"/>
  <Override PartName="/ppt/notesSlides/notesSlide101.xml" ContentType="application/vnd.openxmlformats-officedocument.presentationml.notesSlide+xml"/>
  <Override PartName="/ppt/notesSlides/notesSlide10.xml" ContentType="application/vnd.openxmlformats-officedocument.presentationml.notesSlide+xml"/>
  <Override PartName="/ppt/notesSlides/notesSlide39.xml" ContentType="application/vnd.openxmlformats-officedocument.presentationml.notesSlide+xml"/>
  <Override PartName="/ppt/notesSlides/notesSlide62.xml" ContentType="application/vnd.openxmlformats-officedocument.presentationml.notesSlide+xml"/>
  <Override PartName="/ppt/notesSlides/notesSlide55.xml" ContentType="application/vnd.openxmlformats-officedocument.presentationml.notesSlide+xml"/>
  <Override PartName="/ppt/notesSlides/notesSlide77.xml" ContentType="application/vnd.openxmlformats-officedocument.presentationml.notesSlide+xml"/>
  <Override PartName="/ppt/slides/slide67.xml" ContentType="application/vnd.openxmlformats-officedocument.presentationml.slide+xml"/>
  <Override PartName="/ppt/slides/slide100.xml" ContentType="application/vnd.openxmlformats-officedocument.presentationml.slide+xml"/>
  <Override PartName="/ppt/slides/slide12.xml" ContentType="application/vnd.openxmlformats-officedocument.presentationml.slide+xml"/>
  <Override PartName="/ppt/slides/slide46.xml" ContentType="application/vnd.openxmlformats-officedocument.presentationml.slide+xml"/>
  <Default Extension="xls" ContentType="application/vnd.ms-exce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s/slide84.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notesSlides/notesSlide34.xml" ContentType="application/vnd.openxmlformats-officedocument.presentationml.notesSlide+xml"/>
  <Override PartName="/ppt/slideLayouts/slideLayout5.xml" ContentType="application/vnd.openxmlformats-officedocument.presentationml.slideLayout+xml"/>
  <Override PartName="/ppt/slides/slide50.xml" ContentType="application/vnd.openxmlformats-officedocument.presentationml.slide+xml"/>
  <Override PartName="/ppt/slides/slide57.xml" ContentType="application/vnd.openxmlformats-officedocument.presentationml.slide+xml"/>
  <Override PartName="/ppt/notesSlides/notesSlide29.xml" ContentType="application/vnd.openxmlformats-officedocument.presentationml.notesSlide+xml"/>
  <Override PartName="/ppt/notesSlides/notesSlide7.xml" ContentType="application/vnd.openxmlformats-officedocument.presentationml.notesSlide+xml"/>
  <Override PartName="/ppt/slides/slide63.xml" ContentType="application/vnd.openxmlformats-officedocument.presentationml.slide+xml"/>
  <Override PartName="/ppt/slides/slide82.xml" ContentType="application/vnd.openxmlformats-officedocument.presentationml.slide+xml"/>
  <Override PartName="/ppt/slides/slide34.xml" ContentType="application/vnd.openxmlformats-officedocument.presentationml.slide+xml"/>
  <Override PartName="/ppt/notesSlides/notesSlide44.xml" ContentType="application/vnd.openxmlformats-officedocument.presentationml.notes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s/slide88.xml" ContentType="application/vnd.openxmlformats-officedocument.presentationml.slide+xml"/>
  <Override PartName="/ppt/theme/theme1.xml" ContentType="application/vnd.openxmlformats-officedocument.theme+xml"/>
  <Override PartName="/ppt/slides/slide99.xml" ContentType="application/vnd.openxmlformats-officedocument.presentationml.slide+xml"/>
  <Override PartName="/ppt/notesSlides/notesSlide59.xml" ContentType="application/vnd.openxmlformats-officedocument.presentationml.notes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64.xml" ContentType="application/vnd.openxmlformats-officedocument.presentationml.slide+xml"/>
  <Override PartName="/ppt/notesSlides/notesSlide33.xml" ContentType="application/vnd.openxmlformats-officedocument.presentationml.notesSlide+xml"/>
  <Override PartName="/ppt/notesSlides/notesSlide46.xml" ContentType="application/vnd.openxmlformats-officedocument.presentationml.notesSlide+xml"/>
  <Override PartName="/ppt/notesSlides/notesSlide89.xml" ContentType="application/vnd.openxmlformats-officedocument.presentationml.notesSlide+xml"/>
  <Override PartName="/ppt/slides/slide4.xml" ContentType="application/vnd.openxmlformats-officedocument.presentationml.slide+xml"/>
  <Override PartName="/ppt/notesSlides/notesSlide67.xml" ContentType="application/vnd.openxmlformats-officedocument.presentationml.notesSlide+xml"/>
  <Override PartName="/ppt/notesSlides/notesSlide72.xml" ContentType="application/vnd.openxmlformats-officedocument.presentationml.notesSlide+xml"/>
  <Override PartName="/ppt/notesSlides/notesSlide54.xml" ContentType="application/vnd.openxmlformats-officedocument.presentationml.notesSlide+xml"/>
  <Override PartName="/ppt/notesSlides/notesSlide81.xml" ContentType="application/vnd.openxmlformats-officedocument.presentationml.notesSlide+xml"/>
  <Override PartName="/ppt/slides/slide72.xml" ContentType="application/vnd.openxmlformats-officedocument.presentationml.slide+xml"/>
  <Override PartName="/ppt/slides/slide98.xml" ContentType="application/vnd.openxmlformats-officedocument.presentationml.slide+xml"/>
  <Override PartName="/ppt/notesSlides/notesSlide70.xml" ContentType="application/vnd.openxmlformats-officedocument.presentationml.notesSlide+xml"/>
  <Override PartName="/ppt/slides/slide8.xml" ContentType="application/vnd.openxmlformats-officedocument.presentationml.slide+xml"/>
  <Override PartName="/ppt/notesSlides/notesSlide82.xml" ContentType="application/vnd.openxmlformats-officedocument.presentationml.notesSlide+xml"/>
  <Override PartName="/ppt/notesSlides/notesSlide85.xml" ContentType="application/vnd.openxmlformats-officedocument.presentationml.notesSlide+xml"/>
  <Override PartName="/ppt/notesSlides/notesSlide68.xml" ContentType="application/vnd.openxmlformats-officedocument.presentationml.notesSlide+xml"/>
  <Override PartName="/ppt/slides/slide60.xml" ContentType="application/vnd.openxmlformats-officedocument.presentationml.slide+xml"/>
  <Override PartName="/ppt/slides/slide24.xml" ContentType="application/vnd.openxmlformats-officedocument.presentationml.slide+xml"/>
  <Override PartName="/ppt/notesSlides/notesSlide30.xml" ContentType="application/vnd.openxmlformats-officedocument.presentationml.notesSlide+xml"/>
  <Override PartName="/ppt/slides/slide71.xml" ContentType="application/vnd.openxmlformats-officedocument.presentationml.slide+xml"/>
  <Default Extension="pdf" ContentType="application/pdf"/>
  <Override PartName="/ppt/slides/slide6.xml" ContentType="application/vnd.openxmlformats-officedocument.presentationml.slide+xml"/>
  <Override PartName="/ppt/slideLayouts/slideLayout12.xml" ContentType="application/vnd.openxmlformats-officedocument.presentationml.slideLayout+xml"/>
  <Override PartName="/ppt/notesSlides/notesSlide20.xml" ContentType="application/vnd.openxmlformats-officedocument.presentationml.notesSlide+xml"/>
  <Override PartName="/ppt/notesSlides/notesSlide100.xml" ContentType="application/vnd.openxmlformats-officedocument.presentationml.notes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48" r:id="rId1"/>
  </p:sldMasterIdLst>
  <p:notesMasterIdLst>
    <p:notesMasterId r:id="rId103"/>
  </p:notesMasterIdLst>
  <p:handoutMasterIdLst>
    <p:handoutMasterId r:id="rId104"/>
  </p:handoutMasterIdLst>
  <p:sldIdLst>
    <p:sldId id="256" r:id="rId2"/>
    <p:sldId id="258" r:id="rId3"/>
    <p:sldId id="272" r:id="rId4"/>
    <p:sldId id="279" r:id="rId5"/>
    <p:sldId id="280" r:id="rId6"/>
    <p:sldId id="284" r:id="rId7"/>
    <p:sldId id="281" r:id="rId8"/>
    <p:sldId id="303" r:id="rId9"/>
    <p:sldId id="304" r:id="rId10"/>
    <p:sldId id="282" r:id="rId11"/>
    <p:sldId id="307" r:id="rId12"/>
    <p:sldId id="283" r:id="rId13"/>
    <p:sldId id="306" r:id="rId14"/>
    <p:sldId id="345" r:id="rId15"/>
    <p:sldId id="415" r:id="rId16"/>
    <p:sldId id="436" r:id="rId17"/>
    <p:sldId id="435" r:id="rId18"/>
    <p:sldId id="434" r:id="rId19"/>
    <p:sldId id="337" r:id="rId20"/>
    <p:sldId id="414" r:id="rId21"/>
    <p:sldId id="343" r:id="rId22"/>
    <p:sldId id="338" r:id="rId23"/>
    <p:sldId id="339" r:id="rId24"/>
    <p:sldId id="292" r:id="rId25"/>
    <p:sldId id="293" r:id="rId26"/>
    <p:sldId id="294" r:id="rId27"/>
    <p:sldId id="295" r:id="rId28"/>
    <p:sldId id="296" r:id="rId29"/>
    <p:sldId id="297" r:id="rId30"/>
    <p:sldId id="298" r:id="rId31"/>
    <p:sldId id="299" r:id="rId32"/>
    <p:sldId id="300" r:id="rId33"/>
    <p:sldId id="301" r:id="rId34"/>
    <p:sldId id="302" r:id="rId35"/>
    <p:sldId id="286" r:id="rId36"/>
    <p:sldId id="331" r:id="rId37"/>
    <p:sldId id="261" r:id="rId38"/>
    <p:sldId id="271" r:id="rId39"/>
    <p:sldId id="419" r:id="rId40"/>
    <p:sldId id="420" r:id="rId41"/>
    <p:sldId id="308" r:id="rId42"/>
    <p:sldId id="421" r:id="rId43"/>
    <p:sldId id="315" r:id="rId44"/>
    <p:sldId id="314" r:id="rId45"/>
    <p:sldId id="313" r:id="rId46"/>
    <p:sldId id="289" r:id="rId47"/>
    <p:sldId id="291" r:id="rId48"/>
    <p:sldId id="312" r:id="rId49"/>
    <p:sldId id="422" r:id="rId50"/>
    <p:sldId id="316" r:id="rId51"/>
    <p:sldId id="317" r:id="rId52"/>
    <p:sldId id="348" r:id="rId53"/>
    <p:sldId id="347" r:id="rId54"/>
    <p:sldId id="356" r:id="rId55"/>
    <p:sldId id="319" r:id="rId56"/>
    <p:sldId id="320" r:id="rId57"/>
    <p:sldId id="321" r:id="rId58"/>
    <p:sldId id="305" r:id="rId59"/>
    <p:sldId id="418" r:id="rId60"/>
    <p:sldId id="323" r:id="rId61"/>
    <p:sldId id="324" r:id="rId62"/>
    <p:sldId id="325" r:id="rId63"/>
    <p:sldId id="326" r:id="rId64"/>
    <p:sldId id="353" r:id="rId65"/>
    <p:sldId id="327" r:id="rId66"/>
    <p:sldId id="328" r:id="rId67"/>
    <p:sldId id="329" r:id="rId68"/>
    <p:sldId id="354" r:id="rId69"/>
    <p:sldId id="351" r:id="rId70"/>
    <p:sldId id="332" r:id="rId71"/>
    <p:sldId id="330" r:id="rId72"/>
    <p:sldId id="349" r:id="rId73"/>
    <p:sldId id="333" r:id="rId74"/>
    <p:sldId id="334" r:id="rId75"/>
    <p:sldId id="350" r:id="rId76"/>
    <p:sldId id="342" r:id="rId77"/>
    <p:sldId id="417" r:id="rId78"/>
    <p:sldId id="336" r:id="rId79"/>
    <p:sldId id="340" r:id="rId80"/>
    <p:sldId id="322" r:id="rId81"/>
    <p:sldId id="335" r:id="rId82"/>
    <p:sldId id="344" r:id="rId83"/>
    <p:sldId id="359" r:id="rId84"/>
    <p:sldId id="357" r:id="rId85"/>
    <p:sldId id="355" r:id="rId86"/>
    <p:sldId id="358" r:id="rId87"/>
    <p:sldId id="360" r:id="rId88"/>
    <p:sldId id="365" r:id="rId89"/>
    <p:sldId id="361" r:id="rId90"/>
    <p:sldId id="432" r:id="rId91"/>
    <p:sldId id="362" r:id="rId92"/>
    <p:sldId id="366" r:id="rId93"/>
    <p:sldId id="367" r:id="rId94"/>
    <p:sldId id="372" r:id="rId95"/>
    <p:sldId id="373" r:id="rId96"/>
    <p:sldId id="374" r:id="rId97"/>
    <p:sldId id="262" r:id="rId98"/>
    <p:sldId id="369" r:id="rId99"/>
    <p:sldId id="433" r:id="rId100"/>
    <p:sldId id="368" r:id="rId101"/>
    <p:sldId id="371" r:id="rId102"/>
  </p:sldIdLst>
  <p:sldSz cx="9144000" cy="6858000" type="screen4x3"/>
  <p:notesSz cx="6858000" cy="9144000"/>
  <p:defaultTextStyle>
    <a:defPPr>
      <a:defRPr lang="nl-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FCC"/>
    <a:srgbClr val="99FF66"/>
    <a:srgbClr val="FF0000"/>
    <a:srgbClr val="7F7358"/>
    <a:srgbClr val="ABB202"/>
    <a:srgbClr val="5F604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2311" autoAdjust="0"/>
    <p:restoredTop sz="94662" autoAdjust="0"/>
  </p:normalViewPr>
  <p:slideViewPr>
    <p:cSldViewPr snapToGrid="0">
      <p:cViewPr varScale="1">
        <p:scale>
          <a:sx n="104" d="100"/>
          <a:sy n="104" d="100"/>
        </p:scale>
        <p:origin x="-1072"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70" Type="http://schemas.openxmlformats.org/officeDocument/2006/relationships/slide" Target="slides/slide69.xml"/><Relationship Id="rId94" Type="http://schemas.openxmlformats.org/officeDocument/2006/relationships/slide" Target="slides/slide93.xml"/><Relationship Id="rId7" Type="http://schemas.openxmlformats.org/officeDocument/2006/relationships/slide" Target="slides/slide6.xml"/><Relationship Id="rId74" Type="http://schemas.openxmlformats.org/officeDocument/2006/relationships/slide" Target="slides/slide73.xml"/><Relationship Id="rId102" Type="http://schemas.openxmlformats.org/officeDocument/2006/relationships/slide" Target="slides/slide101.xml"/><Relationship Id="rId25" Type="http://schemas.openxmlformats.org/officeDocument/2006/relationships/slide" Target="slides/slide24.xml"/><Relationship Id="rId106" Type="http://schemas.openxmlformats.org/officeDocument/2006/relationships/presProps" Target="presProps.xml"/><Relationship Id="rId96" Type="http://schemas.openxmlformats.org/officeDocument/2006/relationships/slide" Target="slides/slide95.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107" Type="http://schemas.openxmlformats.org/officeDocument/2006/relationships/viewProps" Target="viewProps.xml"/><Relationship Id="rId71" Type="http://schemas.openxmlformats.org/officeDocument/2006/relationships/slide" Target="slides/slide70.xml"/><Relationship Id="rId4" Type="http://schemas.openxmlformats.org/officeDocument/2006/relationships/slide" Target="slides/slide3.xml"/><Relationship Id="rId28" Type="http://schemas.openxmlformats.org/officeDocument/2006/relationships/slide" Target="slides/slide27.xml"/><Relationship Id="rId89" Type="http://schemas.openxmlformats.org/officeDocument/2006/relationships/slide" Target="slides/slide88.xml"/><Relationship Id="rId88" Type="http://schemas.openxmlformats.org/officeDocument/2006/relationships/slide" Target="slides/slide87.xml"/><Relationship Id="rId82" Type="http://schemas.openxmlformats.org/officeDocument/2006/relationships/slide" Target="slides/slide81.xml"/><Relationship Id="rId69" Type="http://schemas.openxmlformats.org/officeDocument/2006/relationships/slide" Target="slides/slide6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72" Type="http://schemas.openxmlformats.org/officeDocument/2006/relationships/slide" Target="slides/slide71.xml"/><Relationship Id="rId35" Type="http://schemas.openxmlformats.org/officeDocument/2006/relationships/slide" Target="slides/slide34.xml"/><Relationship Id="rId75" Type="http://schemas.openxmlformats.org/officeDocument/2006/relationships/slide" Target="slides/slide74.xml"/><Relationship Id="rId80" Type="http://schemas.openxmlformats.org/officeDocument/2006/relationships/slide" Target="slides/slide79.xml"/><Relationship Id="rId31" Type="http://schemas.openxmlformats.org/officeDocument/2006/relationships/slide" Target="slides/slide30.xml"/><Relationship Id="rId62" Type="http://schemas.openxmlformats.org/officeDocument/2006/relationships/slide" Target="slides/slide61.xml"/><Relationship Id="rId79" Type="http://schemas.openxmlformats.org/officeDocument/2006/relationships/slide" Target="slides/slide78.xml"/><Relationship Id="rId97" Type="http://schemas.openxmlformats.org/officeDocument/2006/relationships/slide" Target="slides/slide96.xml"/><Relationship Id="rId98" Type="http://schemas.openxmlformats.org/officeDocument/2006/relationships/slide" Target="slides/slide97.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32" Type="http://schemas.openxmlformats.org/officeDocument/2006/relationships/slide" Target="slides/slide31.xml"/><Relationship Id="rId13" Type="http://schemas.openxmlformats.org/officeDocument/2006/relationships/slide" Target="slides/slide12.xml"/><Relationship Id="rId52" Type="http://schemas.openxmlformats.org/officeDocument/2006/relationships/slide" Target="slides/slide51.xml"/><Relationship Id="rId54" Type="http://schemas.openxmlformats.org/officeDocument/2006/relationships/slide" Target="slides/slide53.xml"/><Relationship Id="rId101" Type="http://schemas.openxmlformats.org/officeDocument/2006/relationships/slide" Target="slides/slide100.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30" Type="http://schemas.openxmlformats.org/officeDocument/2006/relationships/slide" Target="slides/slide29.xml"/><Relationship Id="rId29" Type="http://schemas.openxmlformats.org/officeDocument/2006/relationships/slide" Target="slides/slide28.xml"/><Relationship Id="rId83" Type="http://schemas.openxmlformats.org/officeDocument/2006/relationships/slide" Target="slides/slide82.xml"/><Relationship Id="rId41" Type="http://schemas.openxmlformats.org/officeDocument/2006/relationships/slide" Target="slides/slide40.xml"/><Relationship Id="rId5" Type="http://schemas.openxmlformats.org/officeDocument/2006/relationships/slide" Target="slides/slide4.xml"/><Relationship Id="rId22" Type="http://schemas.openxmlformats.org/officeDocument/2006/relationships/slide" Target="slides/slide21.xml"/><Relationship Id="rId95" Type="http://schemas.openxmlformats.org/officeDocument/2006/relationships/slide" Target="slides/slide94.xml"/><Relationship Id="rId39" Type="http://schemas.openxmlformats.org/officeDocument/2006/relationships/slide" Target="slides/slide38.xml"/><Relationship Id="rId43" Type="http://schemas.openxmlformats.org/officeDocument/2006/relationships/slide" Target="slides/slide42.xml"/><Relationship Id="rId104" Type="http://schemas.openxmlformats.org/officeDocument/2006/relationships/handoutMaster" Target="handoutMasters/handoutMaster1.xml"/><Relationship Id="rId90" Type="http://schemas.openxmlformats.org/officeDocument/2006/relationships/slide" Target="slides/slide89.xml"/><Relationship Id="rId77" Type="http://schemas.openxmlformats.org/officeDocument/2006/relationships/slide" Target="slides/slide76.xml"/><Relationship Id="rId63" Type="http://schemas.openxmlformats.org/officeDocument/2006/relationships/slide" Target="slides/slide62.xml"/><Relationship Id="rId85" Type="http://schemas.openxmlformats.org/officeDocument/2006/relationships/slide" Target="slides/slide84.xml"/><Relationship Id="rId105" Type="http://schemas.openxmlformats.org/officeDocument/2006/relationships/printerSettings" Target="printerSettings/printerSettings1.bin"/><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99" Type="http://schemas.openxmlformats.org/officeDocument/2006/relationships/slide" Target="slides/slide98.xml"/><Relationship Id="rId14" Type="http://schemas.openxmlformats.org/officeDocument/2006/relationships/slide" Target="slides/slide13.xml"/><Relationship Id="rId103" Type="http://schemas.openxmlformats.org/officeDocument/2006/relationships/notesMaster" Target="notesMasters/notesMaster1.xml"/><Relationship Id="rId92" Type="http://schemas.openxmlformats.org/officeDocument/2006/relationships/slide" Target="slides/slide91.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87" Type="http://schemas.openxmlformats.org/officeDocument/2006/relationships/slide" Target="slides/slide86.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57" Type="http://schemas.openxmlformats.org/officeDocument/2006/relationships/slide" Target="slides/slide56.xml"/><Relationship Id="rId109" Type="http://schemas.openxmlformats.org/officeDocument/2006/relationships/tableStyles" Target="tableStyles.xml"/><Relationship Id="rId46" Type="http://schemas.openxmlformats.org/officeDocument/2006/relationships/slide" Target="slides/slide45.xml"/><Relationship Id="rId86" Type="http://schemas.openxmlformats.org/officeDocument/2006/relationships/slide" Target="slides/slide85.xml"/><Relationship Id="rId59" Type="http://schemas.openxmlformats.org/officeDocument/2006/relationships/slide" Target="slides/slide58.xml"/><Relationship Id="rId51" Type="http://schemas.openxmlformats.org/officeDocument/2006/relationships/slide" Target="slides/slide50.xml"/><Relationship Id="rId66" Type="http://schemas.openxmlformats.org/officeDocument/2006/relationships/slide" Target="slides/slide65.xml"/><Relationship Id="rId55" Type="http://schemas.openxmlformats.org/officeDocument/2006/relationships/slide" Target="slides/slide54.xml"/><Relationship Id="rId34" Type="http://schemas.openxmlformats.org/officeDocument/2006/relationships/slide" Target="slides/slide33.xml"/><Relationship Id="rId81" Type="http://schemas.openxmlformats.org/officeDocument/2006/relationships/slide" Target="slides/slide80.xml"/><Relationship Id="rId40" Type="http://schemas.openxmlformats.org/officeDocument/2006/relationships/slide" Target="slides/slide39.xml"/><Relationship Id="rId36" Type="http://schemas.openxmlformats.org/officeDocument/2006/relationships/slide" Target="slides/slide35.xml"/><Relationship Id="rId76" Type="http://schemas.openxmlformats.org/officeDocument/2006/relationships/slide" Target="slides/slide75.xml"/><Relationship Id="rId8" Type="http://schemas.openxmlformats.org/officeDocument/2006/relationships/slide" Target="slides/slide7.xml"/><Relationship Id="rId65" Type="http://schemas.openxmlformats.org/officeDocument/2006/relationships/slide" Target="slides/slide64.xml"/><Relationship Id="rId67" Type="http://schemas.openxmlformats.org/officeDocument/2006/relationships/slide" Target="slides/slide66.xml"/><Relationship Id="rId37" Type="http://schemas.openxmlformats.org/officeDocument/2006/relationships/slide" Target="slides/slide36.xml"/><Relationship Id="rId12" Type="http://schemas.openxmlformats.org/officeDocument/2006/relationships/slide" Target="slides/slide11.xml"/><Relationship Id="rId108" Type="http://schemas.openxmlformats.org/officeDocument/2006/relationships/theme" Target="theme/theme1.xml"/><Relationship Id="rId3" Type="http://schemas.openxmlformats.org/officeDocument/2006/relationships/slide" Target="slides/slide2.xml"/><Relationship Id="rId26" Type="http://schemas.openxmlformats.org/officeDocument/2006/relationships/slide" Target="slides/slide25.xml"/><Relationship Id="rId100" Type="http://schemas.openxmlformats.org/officeDocument/2006/relationships/slide" Target="slides/slide99.xml"/><Relationship Id="rId11" Type="http://schemas.openxmlformats.org/officeDocument/2006/relationships/slide" Target="slides/slide10.xml"/><Relationship Id="rId68" Type="http://schemas.openxmlformats.org/officeDocument/2006/relationships/slide" Target="slides/slide67.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slide" Target="slides/slide90.xml"/><Relationship Id="rId93" Type="http://schemas.openxmlformats.org/officeDocument/2006/relationships/slide" Target="slides/slide92.xml"/><Relationship Id="rId78" Type="http://schemas.openxmlformats.org/officeDocument/2006/relationships/slide" Target="slides/slide77.xml"/><Relationship Id="rId15" Type="http://schemas.openxmlformats.org/officeDocument/2006/relationships/slide" Target="slides/slide14.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4" Type="http://schemas.openxmlformats.org/officeDocument/2006/relationships/image" Target="../media/image47.png"/><Relationship Id="rId5" Type="http://schemas.openxmlformats.org/officeDocument/2006/relationships/image" Target="../media/image48.png"/><Relationship Id="rId7" Type="http://schemas.openxmlformats.org/officeDocument/2006/relationships/image" Target="../media/image50.png"/><Relationship Id="rId1" Type="http://schemas.openxmlformats.org/officeDocument/2006/relationships/image" Target="../media/image44.png"/><Relationship Id="rId2" Type="http://schemas.openxmlformats.org/officeDocument/2006/relationships/image" Target="../media/image45.png"/><Relationship Id="rId3" Type="http://schemas.openxmlformats.org/officeDocument/2006/relationships/image" Target="../media/image46.png"/><Relationship Id="rId6" Type="http://schemas.openxmlformats.org/officeDocument/2006/relationships/image" Target="../media/image4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20409A-F360-E247-80BF-26E520AD2196}" type="datetimeFigureOut">
              <a:rPr lang="en-US" smtClean="0"/>
              <a:pPr/>
              <a:t>11/5/10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F3EAB9-3BC0-E441-BC53-4BA8FAECF470}"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nl-NL"/>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nl-NL"/>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nl-NL"/>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DDDA276-B564-AC43-A546-63414A2E241A}" type="slidenum">
              <a:rPr lang="nl-NL"/>
              <a:pPr/>
              <a:t>‹#›</a:t>
            </a:fld>
            <a:endParaRPr lang="nl-NL"/>
          </a:p>
        </p:txBody>
      </p:sp>
    </p:spTree>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BEA7D8-859C-814E-9CCC-D875A5984354}" type="slidenum">
              <a:rPr lang="nl-NL"/>
              <a:pPr/>
              <a:t>1</a:t>
            </a:fld>
            <a:endParaRPr lang="nl-NL"/>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ACCFFE-078D-204E-B2D9-9B428961A57A}" type="slidenum">
              <a:rPr lang="nl-NL"/>
              <a:pPr/>
              <a:t>10</a:t>
            </a:fld>
            <a:endParaRPr lang="nl-NL"/>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7B6EA3-4447-EA46-B072-D57363C02DA1}" type="slidenum">
              <a:rPr lang="nl-NL"/>
              <a:pPr/>
              <a:t>100</a:t>
            </a:fld>
            <a:endParaRPr lang="nl-NL"/>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9E5195-99E5-F144-B57D-96B564EB1829}" type="slidenum">
              <a:rPr lang="nl-NL"/>
              <a:pPr/>
              <a:t>101</a:t>
            </a:fld>
            <a:endParaRPr lang="nl-NL"/>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B5C859-BEF8-5B48-BBB1-2F300CC41E44}" type="slidenum">
              <a:rPr lang="nl-NL"/>
              <a:pPr/>
              <a:t>11</a:t>
            </a:fld>
            <a:endParaRPr lang="nl-NL"/>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AE38F8-C59A-2D46-AD03-8EEDC473547B}" type="slidenum">
              <a:rPr lang="nl-NL"/>
              <a:pPr/>
              <a:t>12</a:t>
            </a:fld>
            <a:endParaRPr lang="nl-NL"/>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9437CD-9B34-184E-B7DD-8B53B707A724}" type="slidenum">
              <a:rPr lang="nl-NL"/>
              <a:pPr/>
              <a:t>13</a:t>
            </a:fld>
            <a:endParaRPr lang="nl-NL"/>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E2BDEC-C0FC-E148-A4B7-33DA1849C17E}" type="slidenum">
              <a:rPr lang="nl-NL"/>
              <a:pPr/>
              <a:t>14</a:t>
            </a:fld>
            <a:endParaRPr lang="nl-NL"/>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E2BDEC-C0FC-E148-A4B7-33DA1849C17E}" type="slidenum">
              <a:rPr lang="nl-NL"/>
              <a:pPr/>
              <a:t>15</a:t>
            </a:fld>
            <a:endParaRPr lang="nl-NL"/>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E2BDEC-C0FC-E148-A4B7-33DA1849C17E}" type="slidenum">
              <a:rPr lang="nl-NL"/>
              <a:pPr/>
              <a:t>16</a:t>
            </a:fld>
            <a:endParaRPr lang="nl-NL"/>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E2BDEC-C0FC-E148-A4B7-33DA1849C17E}" type="slidenum">
              <a:rPr lang="nl-NL"/>
              <a:pPr/>
              <a:t>17</a:t>
            </a:fld>
            <a:endParaRPr lang="nl-NL"/>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E2BDEC-C0FC-E148-A4B7-33DA1849C17E}" type="slidenum">
              <a:rPr lang="nl-NL"/>
              <a:pPr/>
              <a:t>18</a:t>
            </a:fld>
            <a:endParaRPr lang="nl-NL"/>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033859-1712-274B-94C0-468A60E8ED23}" type="slidenum">
              <a:rPr lang="nl-NL"/>
              <a:pPr/>
              <a:t>19</a:t>
            </a:fld>
            <a:endParaRPr lang="nl-NL"/>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5E7F8D-3AD6-1549-B2F3-D1501BBDD903}" type="slidenum">
              <a:rPr lang="nl-NL"/>
              <a:pPr/>
              <a:t>2</a:t>
            </a:fld>
            <a:endParaRPr lang="nl-NL"/>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033859-1712-274B-94C0-468A60E8ED23}" type="slidenum">
              <a:rPr lang="nl-NL"/>
              <a:pPr/>
              <a:t>20</a:t>
            </a:fld>
            <a:endParaRPr lang="nl-NL"/>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73F069-0128-5C40-B4E0-8434D6B0D4C3}" type="slidenum">
              <a:rPr lang="nl-NL"/>
              <a:pPr/>
              <a:t>21</a:t>
            </a:fld>
            <a:endParaRPr lang="nl-NL"/>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7123AB-AA79-7F4A-B08A-CE4ADBC0728B}" type="slidenum">
              <a:rPr lang="nl-NL"/>
              <a:pPr/>
              <a:t>22</a:t>
            </a:fld>
            <a:endParaRPr lang="nl-NL"/>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224694-38B5-EF48-99E7-D474C2EDF139}" type="slidenum">
              <a:rPr lang="nl-NL"/>
              <a:pPr/>
              <a:t>23</a:t>
            </a:fld>
            <a:endParaRPr lang="nl-NL"/>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941700-45D7-4B42-8B77-AB2039DA0962}" type="slidenum">
              <a:rPr lang="nl-NL"/>
              <a:pPr/>
              <a:t>24</a:t>
            </a:fld>
            <a:endParaRPr lang="nl-NL"/>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74EDF6-7077-9A4E-95D2-DB685FB37B45}" type="slidenum">
              <a:rPr lang="nl-NL"/>
              <a:pPr/>
              <a:t>25</a:t>
            </a:fld>
            <a:endParaRPr lang="nl-NL"/>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E2D715-8F79-E04E-8175-562C64FCB3AF}" type="slidenum">
              <a:rPr lang="nl-NL"/>
              <a:pPr/>
              <a:t>26</a:t>
            </a:fld>
            <a:endParaRPr lang="nl-NL"/>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D20046-4ED0-6642-868E-5603377B8A52}" type="slidenum">
              <a:rPr lang="nl-NL"/>
              <a:pPr/>
              <a:t>27</a:t>
            </a:fld>
            <a:endParaRPr lang="nl-NL"/>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66123A-4E00-EB43-B549-0954768DAAB4}" type="slidenum">
              <a:rPr lang="nl-NL"/>
              <a:pPr/>
              <a:t>28</a:t>
            </a:fld>
            <a:endParaRPr lang="nl-NL"/>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F5D870-D017-334F-9A88-BF23BA3634D2}" type="slidenum">
              <a:rPr lang="nl-NL"/>
              <a:pPr/>
              <a:t>29</a:t>
            </a:fld>
            <a:endParaRPr lang="nl-NL"/>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7B3F16-2902-8D41-B129-20D287DDB901}" type="slidenum">
              <a:rPr lang="nl-NL"/>
              <a:pPr/>
              <a:t>3</a:t>
            </a:fld>
            <a:endParaRPr lang="nl-NL"/>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E6E514-376B-4E41-A120-1C891A5C273B}" type="slidenum">
              <a:rPr lang="nl-NL"/>
              <a:pPr/>
              <a:t>30</a:t>
            </a:fld>
            <a:endParaRPr lang="nl-NL"/>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C332F2-288B-7342-A3D9-765E83F1568E}" type="slidenum">
              <a:rPr lang="nl-NL"/>
              <a:pPr/>
              <a:t>31</a:t>
            </a:fld>
            <a:endParaRPr lang="nl-NL"/>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6ABE7C-35F1-9948-AC10-CE152D0C8471}" type="slidenum">
              <a:rPr lang="nl-NL"/>
              <a:pPr/>
              <a:t>32</a:t>
            </a:fld>
            <a:endParaRPr lang="nl-NL"/>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F4042F-E934-E642-9E03-A9050441F93A}" type="slidenum">
              <a:rPr lang="nl-NL"/>
              <a:pPr/>
              <a:t>33</a:t>
            </a:fld>
            <a:endParaRPr lang="nl-NL"/>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5706B0-B29D-C948-960B-54BB58703B3E}" type="slidenum">
              <a:rPr lang="nl-NL"/>
              <a:pPr/>
              <a:t>34</a:t>
            </a:fld>
            <a:endParaRPr lang="nl-NL"/>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AE5D4F-B875-264E-A9A6-8A976FB6393F}" type="slidenum">
              <a:rPr lang="nl-NL"/>
              <a:pPr/>
              <a:t>35</a:t>
            </a:fld>
            <a:endParaRPr lang="nl-NL"/>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9ADD46-7AB2-3443-8DCC-664D44AF5054}" type="slidenum">
              <a:rPr lang="nl-NL"/>
              <a:pPr/>
              <a:t>36</a:t>
            </a:fld>
            <a:endParaRPr lang="nl-NL"/>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5424CF-FB6D-6D4C-BFCF-CB4BD6F9036D}" type="slidenum">
              <a:rPr lang="nl-NL"/>
              <a:pPr/>
              <a:t>37</a:t>
            </a:fld>
            <a:endParaRPr lang="nl-NL"/>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6BC4C9-7C47-DB4D-BCEC-E5D4B82FA65C}" type="slidenum">
              <a:rPr lang="nl-NL"/>
              <a:pPr/>
              <a:t>38</a:t>
            </a:fld>
            <a:endParaRPr lang="nl-NL"/>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44093C-76B6-594C-9C58-BB9E6E727244}" type="slidenum">
              <a:rPr lang="nl-NL"/>
              <a:pPr/>
              <a:t>39</a:t>
            </a:fld>
            <a:endParaRPr lang="nl-NL"/>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D09B34-DDFE-F646-9D79-E84C3C1782D7}" type="slidenum">
              <a:rPr lang="nl-NL"/>
              <a:pPr/>
              <a:t>4</a:t>
            </a:fld>
            <a:endParaRPr lang="nl-NL"/>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6680C9-E4A7-9146-8228-ECAD6A694CE7}" type="slidenum">
              <a:rPr lang="nl-NL"/>
              <a:pPr/>
              <a:t>40</a:t>
            </a:fld>
            <a:endParaRPr lang="nl-NL"/>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350CCC-66CA-6649-B3DF-140BCB252ECC}" type="slidenum">
              <a:rPr lang="nl-NL"/>
              <a:pPr/>
              <a:t>41</a:t>
            </a:fld>
            <a:endParaRPr lang="nl-NL"/>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4C757A-0D4C-EF4E-81DD-57B857F4C219}" type="slidenum">
              <a:rPr lang="nl-NL"/>
              <a:pPr/>
              <a:t>42</a:t>
            </a:fld>
            <a:endParaRPr lang="nl-NL"/>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9D685B-491E-2D4D-9DD1-9246FB378E2A}" type="slidenum">
              <a:rPr lang="nl-NL"/>
              <a:pPr/>
              <a:t>43</a:t>
            </a:fld>
            <a:endParaRPr lang="nl-NL"/>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4182DD-4D18-404A-8467-2BEAC1C4E149}" type="slidenum">
              <a:rPr lang="nl-NL"/>
              <a:pPr/>
              <a:t>44</a:t>
            </a:fld>
            <a:endParaRPr lang="nl-NL"/>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B068CF-A001-F241-BA25-7B2503BCE184}" type="slidenum">
              <a:rPr lang="nl-NL"/>
              <a:pPr/>
              <a:t>45</a:t>
            </a:fld>
            <a:endParaRPr lang="nl-NL"/>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BE2AC9-4DF9-814B-B63E-D7AF9EA166B6}" type="slidenum">
              <a:rPr lang="nl-NL"/>
              <a:pPr/>
              <a:t>46</a:t>
            </a:fld>
            <a:endParaRPr lang="nl-NL"/>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C42AA5-4721-384F-A479-D2585E73813F}" type="slidenum">
              <a:rPr lang="nl-NL"/>
              <a:pPr/>
              <a:t>47</a:t>
            </a:fld>
            <a:endParaRPr lang="nl-NL"/>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383DEE-7552-BB40-84E5-455C3DCF59F1}" type="slidenum">
              <a:rPr lang="nl-NL"/>
              <a:pPr/>
              <a:t>48</a:t>
            </a:fld>
            <a:endParaRPr lang="nl-NL"/>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383DEE-7552-BB40-84E5-455C3DCF59F1}" type="slidenum">
              <a:rPr lang="nl-NL"/>
              <a:pPr/>
              <a:t>49</a:t>
            </a:fld>
            <a:endParaRPr lang="nl-NL"/>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0A7C56-0D4F-6E43-BDF6-D8C4CEF8BE87}" type="slidenum">
              <a:rPr lang="nl-NL"/>
              <a:pPr/>
              <a:t>5</a:t>
            </a:fld>
            <a:endParaRPr lang="nl-NL"/>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5BB077-B2E9-0D42-8575-5592B7B3CF4B}" type="slidenum">
              <a:rPr lang="nl-NL"/>
              <a:pPr/>
              <a:t>50</a:t>
            </a:fld>
            <a:endParaRPr lang="nl-NL"/>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92B33D-95F6-3D4F-83CB-D1C385E605FD}" type="slidenum">
              <a:rPr lang="nl-NL"/>
              <a:pPr/>
              <a:t>51</a:t>
            </a:fld>
            <a:endParaRPr lang="nl-NL"/>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AF8A0D-EFD1-E44A-8AE3-1085F30A905E}" type="slidenum">
              <a:rPr lang="nl-NL"/>
              <a:pPr/>
              <a:t>52</a:t>
            </a:fld>
            <a:endParaRPr lang="nl-NL"/>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BC2CCE-BEDD-4249-AC0B-8520FC9017FE}" type="slidenum">
              <a:rPr lang="nl-NL"/>
              <a:pPr/>
              <a:t>53</a:t>
            </a:fld>
            <a:endParaRPr lang="nl-NL"/>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DD30C8-3BC4-A943-9AFB-6FB93B5F5A2D}" type="slidenum">
              <a:rPr lang="nl-NL"/>
              <a:pPr/>
              <a:t>54</a:t>
            </a:fld>
            <a:endParaRPr lang="nl-NL"/>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31E2EB-B36B-8042-BBEA-A99432915BCB}" type="slidenum">
              <a:rPr lang="nl-NL"/>
              <a:pPr/>
              <a:t>55</a:t>
            </a:fld>
            <a:endParaRPr lang="nl-NL"/>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FD89CF-7877-724A-AAAC-B6C0FDDEF2BD}" type="slidenum">
              <a:rPr lang="nl-NL"/>
              <a:pPr/>
              <a:t>56</a:t>
            </a:fld>
            <a:endParaRPr lang="nl-NL"/>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05A1EF-699E-6348-9E1F-A27DCB04A7B2}" type="slidenum">
              <a:rPr lang="nl-NL"/>
              <a:pPr/>
              <a:t>57</a:t>
            </a:fld>
            <a:endParaRPr lang="nl-NL"/>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94EC53-964F-4A45-9D44-C94D824B34D9}" type="slidenum">
              <a:rPr lang="nl-NL"/>
              <a:pPr/>
              <a:t>58</a:t>
            </a:fld>
            <a:endParaRPr lang="nl-NL"/>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94EC53-964F-4A45-9D44-C94D824B34D9}" type="slidenum">
              <a:rPr lang="nl-NL"/>
              <a:pPr/>
              <a:t>59</a:t>
            </a:fld>
            <a:endParaRPr lang="nl-NL"/>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CA58D1-80AF-DB40-BBC6-A57C9BA50B4C}" type="slidenum">
              <a:rPr lang="nl-NL"/>
              <a:pPr/>
              <a:t>6</a:t>
            </a:fld>
            <a:endParaRPr lang="nl-NL"/>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3BA181-E23D-874F-8F19-11D0964D6C38}" type="slidenum">
              <a:rPr lang="nl-NL"/>
              <a:pPr/>
              <a:t>60</a:t>
            </a:fld>
            <a:endParaRPr lang="nl-NL"/>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160EB5-B7DF-1648-AE87-8A14B3A55179}" type="slidenum">
              <a:rPr lang="nl-NL"/>
              <a:pPr/>
              <a:t>61</a:t>
            </a:fld>
            <a:endParaRPr lang="nl-NL"/>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B0FE6F-FF13-3944-96E1-45883A68769F}" type="slidenum">
              <a:rPr lang="nl-NL"/>
              <a:pPr/>
              <a:t>62</a:t>
            </a:fld>
            <a:endParaRPr lang="nl-NL"/>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557D01-6148-A048-9BCF-3E51984DA846}" type="slidenum">
              <a:rPr lang="nl-NL"/>
              <a:pPr/>
              <a:t>63</a:t>
            </a:fld>
            <a:endParaRPr lang="nl-NL"/>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0E0612-0BD9-8549-A714-4873BED6C77C}" type="slidenum">
              <a:rPr lang="nl-NL"/>
              <a:pPr/>
              <a:t>64</a:t>
            </a:fld>
            <a:endParaRPr lang="nl-NL"/>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A98FEE-0EAF-9D4D-8A33-086227E0C881}" type="slidenum">
              <a:rPr lang="nl-NL"/>
              <a:pPr/>
              <a:t>65</a:t>
            </a:fld>
            <a:endParaRPr lang="nl-NL"/>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1B5391-4287-594A-84CA-41B7105AA5B1}" type="slidenum">
              <a:rPr lang="nl-NL"/>
              <a:pPr/>
              <a:t>66</a:t>
            </a:fld>
            <a:endParaRPr lang="nl-NL"/>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3359BB-94A5-974C-9760-CBE5A81A776B}" type="slidenum">
              <a:rPr lang="nl-NL"/>
              <a:pPr/>
              <a:t>67</a:t>
            </a:fld>
            <a:endParaRPr lang="nl-NL"/>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CE8444-C44E-814D-9964-2F953E02277D}" type="slidenum">
              <a:rPr lang="nl-NL"/>
              <a:pPr/>
              <a:t>68</a:t>
            </a:fld>
            <a:endParaRPr lang="nl-NL"/>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1440FD-FD5F-C24E-A0B0-9578FFDD39C4}" type="slidenum">
              <a:rPr lang="nl-NL"/>
              <a:pPr/>
              <a:t>69</a:t>
            </a:fld>
            <a:endParaRPr lang="nl-NL"/>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81D5D3-8D4A-E340-B731-A8289B47BBBD}" type="slidenum">
              <a:rPr lang="nl-NL"/>
              <a:pPr/>
              <a:t>7</a:t>
            </a:fld>
            <a:endParaRPr lang="nl-NL"/>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C02BF6-5E64-CA44-93F6-7C660580000F}" type="slidenum">
              <a:rPr lang="nl-NL"/>
              <a:pPr/>
              <a:t>70</a:t>
            </a:fld>
            <a:endParaRPr lang="nl-NL"/>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AD794C-1DEA-8746-8298-643BF1429140}" type="slidenum">
              <a:rPr lang="nl-NL"/>
              <a:pPr/>
              <a:t>71</a:t>
            </a:fld>
            <a:endParaRPr lang="nl-NL"/>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7029F0-5B64-2D48-8A78-A53EE7167583}" type="slidenum">
              <a:rPr lang="nl-NL"/>
              <a:pPr/>
              <a:t>72</a:t>
            </a:fld>
            <a:endParaRPr lang="nl-NL"/>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3E28E5-7094-5C4D-A190-9969F9C47248}" type="slidenum">
              <a:rPr lang="nl-NL"/>
              <a:pPr/>
              <a:t>73</a:t>
            </a:fld>
            <a:endParaRPr lang="nl-NL"/>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251C3C-C2E0-8548-8FF3-9BA280629FC9}" type="slidenum">
              <a:rPr lang="nl-NL"/>
              <a:pPr/>
              <a:t>74</a:t>
            </a:fld>
            <a:endParaRPr lang="nl-NL"/>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F0FE2A-B6D0-F044-9944-F52B36E23E2C}" type="slidenum">
              <a:rPr lang="nl-NL"/>
              <a:pPr/>
              <a:t>75</a:t>
            </a:fld>
            <a:endParaRPr lang="nl-NL"/>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48E5C1-544A-EC46-8374-C4FA89ABC1A7}" type="slidenum">
              <a:rPr lang="nl-NL"/>
              <a:pPr/>
              <a:t>76</a:t>
            </a:fld>
            <a:endParaRPr lang="nl-NL"/>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C4BFE4-C928-F348-8A8C-0E29A72771AA}" type="slidenum">
              <a:rPr lang="nl-NL"/>
              <a:pPr/>
              <a:t>77</a:t>
            </a:fld>
            <a:endParaRPr lang="nl-NL"/>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0CADBA-1D4C-CD4D-8D90-10D363A7A1CE}" type="slidenum">
              <a:rPr lang="nl-NL"/>
              <a:pPr/>
              <a:t>78</a:t>
            </a:fld>
            <a:endParaRPr lang="nl-NL"/>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6E05C3-6834-C444-A432-B1A112565581}" type="slidenum">
              <a:rPr lang="nl-NL"/>
              <a:pPr/>
              <a:t>79</a:t>
            </a:fld>
            <a:endParaRPr lang="nl-NL"/>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03DE0C-D739-D348-8996-F9C4FF7B750B}" type="slidenum">
              <a:rPr lang="nl-NL"/>
              <a:pPr/>
              <a:t>8</a:t>
            </a:fld>
            <a:endParaRPr lang="nl-NL"/>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682817-3F34-6F4C-A5DC-37A3C7B0C824}" type="slidenum">
              <a:rPr lang="nl-NL"/>
              <a:pPr/>
              <a:t>80</a:t>
            </a:fld>
            <a:endParaRPr lang="nl-NL"/>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032568-EC52-2746-9B44-005B968CF8BE}" type="slidenum">
              <a:rPr lang="nl-NL"/>
              <a:pPr/>
              <a:t>81</a:t>
            </a:fld>
            <a:endParaRPr lang="nl-NL"/>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C561E0-209A-D640-BD99-4C020A39AC94}" type="slidenum">
              <a:rPr lang="nl-NL"/>
              <a:pPr/>
              <a:t>82</a:t>
            </a:fld>
            <a:endParaRPr lang="nl-NL"/>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C5324F-760E-BB42-A8EB-3982A473B591}" type="slidenum">
              <a:rPr lang="nl-NL"/>
              <a:pPr/>
              <a:t>83</a:t>
            </a:fld>
            <a:endParaRPr lang="nl-NL"/>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5B7801-07E6-344F-9A0C-A639AC096F2D}" type="slidenum">
              <a:rPr lang="nl-NL"/>
              <a:pPr/>
              <a:t>84</a:t>
            </a:fld>
            <a:endParaRPr lang="nl-NL"/>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6EE559-75A2-B04D-B0D3-ACE67528192C}" type="slidenum">
              <a:rPr lang="nl-NL"/>
              <a:pPr/>
              <a:t>85</a:t>
            </a:fld>
            <a:endParaRPr lang="nl-NL"/>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4079A3-C904-F847-967E-B3A3762F2E9F}" type="slidenum">
              <a:rPr lang="nl-NL"/>
              <a:pPr/>
              <a:t>86</a:t>
            </a:fld>
            <a:endParaRPr lang="nl-NL"/>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820C1F-F78E-F247-B055-BB102CBA2512}" type="slidenum">
              <a:rPr lang="nl-NL"/>
              <a:pPr/>
              <a:t>87</a:t>
            </a:fld>
            <a:endParaRPr lang="nl-NL"/>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C33FBD-17BD-E548-9821-4AA8A1E5F855}" type="slidenum">
              <a:rPr lang="nl-NL"/>
              <a:pPr/>
              <a:t>88</a:t>
            </a:fld>
            <a:endParaRPr lang="nl-NL"/>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11D9A4-1A8C-8B49-9534-D95575123B60}" type="slidenum">
              <a:rPr lang="nl-NL"/>
              <a:pPr/>
              <a:t>89</a:t>
            </a:fld>
            <a:endParaRPr lang="nl-NL"/>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0CD5EF-295B-FB4E-8324-78B333A3A4A3}" type="slidenum">
              <a:rPr lang="nl-NL"/>
              <a:pPr/>
              <a:t>9</a:t>
            </a:fld>
            <a:endParaRPr lang="nl-NL"/>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4079A3-C904-F847-967E-B3A3762F2E9F}" type="slidenum">
              <a:rPr lang="nl-NL"/>
              <a:pPr/>
              <a:t>90</a:t>
            </a:fld>
            <a:endParaRPr lang="nl-NL"/>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057494-F1D7-4D41-8CB0-AC5497C0BA14}" type="slidenum">
              <a:rPr lang="nl-NL"/>
              <a:pPr/>
              <a:t>91</a:t>
            </a:fld>
            <a:endParaRPr lang="nl-NL"/>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F6D531-D3D9-BF46-BDE7-5682BA816564}" type="slidenum">
              <a:rPr lang="nl-NL"/>
              <a:pPr/>
              <a:t>92</a:t>
            </a:fld>
            <a:endParaRPr lang="nl-NL"/>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3F25AD-B5FF-254B-B950-7DF9DFCAF1EB}" type="slidenum">
              <a:rPr lang="nl-NL"/>
              <a:pPr/>
              <a:t>93</a:t>
            </a:fld>
            <a:endParaRPr lang="nl-NL"/>
          </a:p>
        </p:txBody>
      </p:sp>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0F3C35-E269-7741-92D1-371823395CB4}" type="slidenum">
              <a:rPr lang="nl-NL"/>
              <a:pPr/>
              <a:t>94</a:t>
            </a:fld>
            <a:endParaRPr lang="nl-NL"/>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10013B-1CDB-0943-9490-18A7889A0968}" type="slidenum">
              <a:rPr lang="nl-NL"/>
              <a:pPr/>
              <a:t>95</a:t>
            </a:fld>
            <a:endParaRPr lang="nl-NL"/>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3DFD74-F361-0B42-AFCE-5F85B44B8572}" type="slidenum">
              <a:rPr lang="nl-NL"/>
              <a:pPr/>
              <a:t>96</a:t>
            </a:fld>
            <a:endParaRPr lang="nl-NL"/>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C5D723-4D8D-1842-A8D3-3ABD68495093}" type="slidenum">
              <a:rPr lang="nl-NL"/>
              <a:pPr/>
              <a:t>97</a:t>
            </a:fld>
            <a:endParaRPr lang="nl-NL"/>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577CFE-3F80-F34B-ACA6-732900C56FEC}" type="slidenum">
              <a:rPr lang="nl-NL"/>
              <a:pPr/>
              <a:t>98</a:t>
            </a:fld>
            <a:endParaRPr lang="nl-NL"/>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577CFE-3F80-F34B-ACA6-732900C56FEC}" type="slidenum">
              <a:rPr lang="nl-NL"/>
              <a:pPr/>
              <a:t>99</a:t>
            </a:fld>
            <a:endParaRPr lang="nl-NL"/>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6158" name="Rectangle 14"/>
          <p:cNvSpPr>
            <a:spLocks noChangeArrowheads="1"/>
          </p:cNvSpPr>
          <p:nvPr/>
        </p:nvSpPr>
        <p:spPr bwMode="auto">
          <a:xfrm>
            <a:off x="0" y="0"/>
            <a:ext cx="9140825" cy="5235575"/>
          </a:xfrm>
          <a:prstGeom prst="rect">
            <a:avLst/>
          </a:prstGeom>
          <a:solidFill>
            <a:srgbClr val="7F7358"/>
          </a:solidFill>
          <a:ln w="9525">
            <a:solidFill>
              <a:srgbClr val="7F7358"/>
            </a:solidFill>
            <a:miter lim="800000"/>
            <a:headEnd/>
            <a:tailEnd/>
          </a:ln>
          <a:effectLst/>
        </p:spPr>
        <p:txBody>
          <a:bodyPr wrap="none" anchor="ctr">
            <a:prstTxWarp prst="textNoShape">
              <a:avLst/>
            </a:prstTxWarp>
          </a:bodyPr>
          <a:lstStyle/>
          <a:p>
            <a:endParaRPr lang="en-US"/>
          </a:p>
        </p:txBody>
      </p:sp>
      <p:sp>
        <p:nvSpPr>
          <p:cNvPr id="6148" name="Rectangle 4"/>
          <p:cNvSpPr>
            <a:spLocks noGrp="1" noChangeArrowheads="1"/>
          </p:cNvSpPr>
          <p:nvPr>
            <p:ph type="ctrTitle"/>
          </p:nvPr>
        </p:nvSpPr>
        <p:spPr>
          <a:xfrm>
            <a:off x="1079500" y="1619250"/>
            <a:ext cx="7772400" cy="2097088"/>
          </a:xfrm>
          <a:noFill/>
        </p:spPr>
        <p:txBody>
          <a:bodyPr lIns="0" tIns="0"/>
          <a:lstStyle>
            <a:lvl1pPr>
              <a:defRPr sz="4500"/>
            </a:lvl1pPr>
          </a:lstStyle>
          <a:p>
            <a:r>
              <a:rPr lang="nl-NL"/>
              <a:t>Titel van de presentatie</a:t>
            </a:r>
            <a:br>
              <a:rPr lang="nl-NL"/>
            </a:br>
            <a:endParaRPr lang="nl-NL"/>
          </a:p>
        </p:txBody>
      </p:sp>
      <p:sp>
        <p:nvSpPr>
          <p:cNvPr id="6149" name="Rectangle 5"/>
          <p:cNvSpPr>
            <a:spLocks noGrp="1" noChangeArrowheads="1"/>
          </p:cNvSpPr>
          <p:nvPr>
            <p:ph type="subTitle" idx="1"/>
          </p:nvPr>
        </p:nvSpPr>
        <p:spPr>
          <a:xfrm>
            <a:off x="1079500" y="4138613"/>
            <a:ext cx="7740650" cy="585787"/>
          </a:xfrm>
        </p:spPr>
        <p:txBody>
          <a:bodyPr/>
          <a:lstStyle>
            <a:lvl1pPr marL="0" indent="0">
              <a:buFont typeface="Verdana" charset="0"/>
              <a:buNone/>
              <a:defRPr sz="2000"/>
            </a:lvl1pPr>
          </a:lstStyle>
          <a:p>
            <a:r>
              <a:rPr lang="nl-NL"/>
              <a:t>Click to edit Master subtitle style</a:t>
            </a:r>
          </a:p>
        </p:txBody>
      </p:sp>
      <p:sp>
        <p:nvSpPr>
          <p:cNvPr id="6150" name="Rectangle 6"/>
          <p:cNvSpPr>
            <a:spLocks noGrp="1" noChangeArrowheads="1"/>
          </p:cNvSpPr>
          <p:nvPr>
            <p:ph type="dt" sz="half" idx="2"/>
          </p:nvPr>
        </p:nvSpPr>
        <p:spPr>
          <a:xfrm>
            <a:off x="457200" y="6245225"/>
            <a:ext cx="2133600" cy="476250"/>
          </a:xfrm>
        </p:spPr>
        <p:txBody>
          <a:bodyPr rIns="91440" bIns="45720"/>
          <a:lstStyle>
            <a:lvl1pPr>
              <a:defRPr/>
            </a:lvl1pPr>
          </a:lstStyle>
          <a:p>
            <a:r>
              <a:rPr lang="en-US" smtClean="0"/>
              <a:t>Master Level Course 2010-2011</a:t>
            </a:r>
            <a:endParaRPr lang="nl-NL"/>
          </a:p>
        </p:txBody>
      </p:sp>
      <p:sp>
        <p:nvSpPr>
          <p:cNvPr id="6151" name="Rectangle 7"/>
          <p:cNvSpPr>
            <a:spLocks noGrp="1" noChangeArrowheads="1"/>
          </p:cNvSpPr>
          <p:nvPr>
            <p:ph type="sldNum" sz="quarter" idx="4"/>
          </p:nvPr>
        </p:nvSpPr>
        <p:spPr>
          <a:xfrm>
            <a:off x="6553200" y="6245225"/>
            <a:ext cx="2133600" cy="476250"/>
          </a:xfrm>
        </p:spPr>
        <p:txBody>
          <a:bodyPr/>
          <a:lstStyle>
            <a:lvl1pPr>
              <a:defRPr/>
            </a:lvl1pPr>
          </a:lstStyle>
          <a:p>
            <a:fld id="{D5D98EDD-F06B-904B-9F33-ED14D74ED952}" type="slidenum">
              <a:rPr lang="nl-NL"/>
              <a:pPr/>
              <a:t>‹#›</a:t>
            </a:fld>
            <a:endParaRPr lang="nl-NL"/>
          </a:p>
        </p:txBody>
      </p:sp>
      <p:sp>
        <p:nvSpPr>
          <p:cNvPr id="6152" name="Rectangle 8"/>
          <p:cNvSpPr>
            <a:spLocks noChangeArrowheads="1"/>
          </p:cNvSpPr>
          <p:nvPr/>
        </p:nvSpPr>
        <p:spPr bwMode="auto">
          <a:xfrm>
            <a:off x="5218113" y="6638925"/>
            <a:ext cx="3922712" cy="215900"/>
          </a:xfrm>
          <a:prstGeom prst="rect">
            <a:avLst/>
          </a:prstGeom>
          <a:solidFill>
            <a:srgbClr val="5F604A"/>
          </a:solidFill>
          <a:ln w="9525">
            <a:solidFill>
              <a:srgbClr val="5F604A"/>
            </a:solidFill>
            <a:miter lim="800000"/>
            <a:headEnd/>
            <a:tailEnd/>
          </a:ln>
          <a:effectLst/>
        </p:spPr>
        <p:txBody>
          <a:bodyPr wrap="none" anchor="ctr">
            <a:prstTxWarp prst="textNoShape">
              <a:avLst/>
            </a:prstTxWarp>
          </a:bodyPr>
          <a:lstStyle/>
          <a:p>
            <a:endParaRPr lang="en-US"/>
          </a:p>
        </p:txBody>
      </p:sp>
      <p:sp>
        <p:nvSpPr>
          <p:cNvPr id="6153" name="Rectangle 9"/>
          <p:cNvSpPr>
            <a:spLocks noGrp="1" noChangeArrowheads="1"/>
          </p:cNvSpPr>
          <p:nvPr>
            <p:ph type="ftr" sz="quarter" idx="3"/>
          </p:nvPr>
        </p:nvSpPr>
        <p:spPr>
          <a:xfrm>
            <a:off x="3124200" y="6245225"/>
            <a:ext cx="2895600" cy="476250"/>
          </a:xfrm>
        </p:spPr>
        <p:txBody>
          <a:bodyPr anchor="t"/>
          <a:lstStyle>
            <a:lvl1pPr algn="r">
              <a:defRPr/>
            </a:lvl1pPr>
          </a:lstStyle>
          <a:p>
            <a:r>
              <a:rPr lang="en-US" smtClean="0"/>
              <a:t>Experimental Techniques in Particle Physics - Prof. J. D'Hondt (VUB)</a:t>
            </a:r>
            <a:endParaRPr lang="nl-NL"/>
          </a:p>
        </p:txBody>
      </p:sp>
      <p:pic>
        <p:nvPicPr>
          <p:cNvPr id="6154" name="Picture 10" descr="VUB_logo sign"/>
          <p:cNvPicPr>
            <a:picLocks noChangeAspect="1" noChangeArrowheads="1"/>
          </p:cNvPicPr>
          <p:nvPr/>
        </p:nvPicPr>
        <p:blipFill>
          <a:blip r:embed="rId2"/>
          <a:srcRect/>
          <a:stretch>
            <a:fillRect/>
          </a:stretch>
        </p:blipFill>
        <p:spPr bwMode="auto">
          <a:xfrm>
            <a:off x="5181600" y="5541963"/>
            <a:ext cx="3490913" cy="706437"/>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lvl1pPr>
              <a:defRPr smtClean="0"/>
            </a:lvl1pPr>
          </a:lstStyle>
          <a:p>
            <a:fld id="{A11BB698-3A4E-2144-8324-93314A8D2CE6}" type="slidenum">
              <a:rPr lang="nl-NL"/>
              <a:pPr/>
              <a:t>‹#›</a:t>
            </a:fld>
            <a:endParaRPr lang="nl-NL"/>
          </a:p>
        </p:txBody>
      </p:sp>
      <p:sp>
        <p:nvSpPr>
          <p:cNvPr id="6" name="Footer Placeholder 5"/>
          <p:cNvSpPr>
            <a:spLocks noGrp="1"/>
          </p:cNvSpPr>
          <p:nvPr>
            <p:ph type="ftr" sz="quarter" idx="12"/>
          </p:nvPr>
        </p:nvSpPr>
        <p:spPr/>
        <p:txBody>
          <a:bodyPr/>
          <a:lstStyle>
            <a:lvl1pPr>
              <a:defRPr/>
            </a:lvl1pPr>
          </a:lstStyle>
          <a:p>
            <a:r>
              <a:rPr lang="en-US" smtClean="0"/>
              <a:t>Experimental Techniques in Particle Physics - Prof. J. D'Hondt (VUB)</a:t>
            </a:r>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0"/>
            <a:ext cx="2284412" cy="59959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4013" cy="59959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lvl1pPr>
              <a:defRPr smtClean="0"/>
            </a:lvl1pPr>
          </a:lstStyle>
          <a:p>
            <a:fld id="{5EA79E34-E3A3-9243-A8EA-E706E36D1ED0}" type="slidenum">
              <a:rPr lang="nl-NL"/>
              <a:pPr/>
              <a:t>‹#›</a:t>
            </a:fld>
            <a:endParaRPr lang="nl-NL"/>
          </a:p>
        </p:txBody>
      </p:sp>
      <p:sp>
        <p:nvSpPr>
          <p:cNvPr id="6" name="Footer Placeholder 5"/>
          <p:cNvSpPr>
            <a:spLocks noGrp="1"/>
          </p:cNvSpPr>
          <p:nvPr>
            <p:ph type="ftr" sz="quarter" idx="12"/>
          </p:nvPr>
        </p:nvSpPr>
        <p:spPr/>
        <p:txBody>
          <a:bodyPr/>
          <a:lstStyle>
            <a:lvl1pPr>
              <a:defRPr/>
            </a:lvl1pPr>
          </a:lstStyle>
          <a:p>
            <a:r>
              <a:rPr lang="en-US" smtClean="0"/>
              <a:t>Experimental Techniques in Particle Physics - Prof. J. D'Hondt (VUB)</a:t>
            </a:r>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0825" cy="14398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90538" y="1989138"/>
            <a:ext cx="8529637" cy="4006850"/>
          </a:xfrm>
        </p:spPr>
        <p:txBody>
          <a:bodyPr/>
          <a:lstStyle/>
          <a:p>
            <a:endParaRPr lang="en-US"/>
          </a:p>
        </p:txBody>
      </p:sp>
      <p:sp>
        <p:nvSpPr>
          <p:cNvPr id="4" name="Date Placeholder 3"/>
          <p:cNvSpPr>
            <a:spLocks noGrp="1"/>
          </p:cNvSpPr>
          <p:nvPr>
            <p:ph type="dt" sz="half" idx="10"/>
          </p:nvPr>
        </p:nvSpPr>
        <p:spPr>
          <a:xfrm>
            <a:off x="468313" y="6526213"/>
            <a:ext cx="2971800" cy="111125"/>
          </a:xfrm>
        </p:spPr>
        <p:txBody>
          <a:bodyPr/>
          <a:lstStyle>
            <a:lvl1pPr>
              <a:defRPr/>
            </a:lvl1pPr>
          </a:lstStyle>
          <a:p>
            <a:r>
              <a:rPr lang="en-US" smtClean="0"/>
              <a:t>Master Level Course 2010-2011</a:t>
            </a:r>
            <a:endParaRPr lang="nl-NL"/>
          </a:p>
        </p:txBody>
      </p:sp>
      <p:sp>
        <p:nvSpPr>
          <p:cNvPr id="5" name="Slide Number Placeholder 4"/>
          <p:cNvSpPr>
            <a:spLocks noGrp="1"/>
          </p:cNvSpPr>
          <p:nvPr>
            <p:ph type="sldNum" sz="quarter" idx="11"/>
          </p:nvPr>
        </p:nvSpPr>
        <p:spPr>
          <a:xfrm>
            <a:off x="8605838" y="6526213"/>
            <a:ext cx="304800" cy="207962"/>
          </a:xfrm>
        </p:spPr>
        <p:txBody>
          <a:bodyPr/>
          <a:lstStyle>
            <a:lvl1pPr>
              <a:defRPr smtClean="0"/>
            </a:lvl1pPr>
          </a:lstStyle>
          <a:p>
            <a:fld id="{FEB4DD44-F7A5-8348-B227-97172954A22E}" type="slidenum">
              <a:rPr lang="nl-NL"/>
              <a:pPr/>
              <a:t>‹#›</a:t>
            </a:fld>
            <a:endParaRPr lang="nl-NL"/>
          </a:p>
        </p:txBody>
      </p:sp>
      <p:sp>
        <p:nvSpPr>
          <p:cNvPr id="6" name="Footer Placeholder 5"/>
          <p:cNvSpPr>
            <a:spLocks noGrp="1"/>
          </p:cNvSpPr>
          <p:nvPr>
            <p:ph type="ftr" sz="quarter" idx="12"/>
          </p:nvPr>
        </p:nvSpPr>
        <p:spPr>
          <a:xfrm>
            <a:off x="468313" y="6308725"/>
            <a:ext cx="4657725" cy="185738"/>
          </a:xfrm>
        </p:spPr>
        <p:txBody>
          <a:bodyPr/>
          <a:lstStyle>
            <a:lvl1pPr>
              <a:defRPr/>
            </a:lvl1pPr>
          </a:lstStyle>
          <a:p>
            <a:r>
              <a:rPr lang="en-US" smtClean="0"/>
              <a:t>Experimental Techniques in Particle Physics - Prof. J. D'Hondt (VUB)</a:t>
            </a:r>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lvl1pPr>
              <a:defRPr smtClean="0"/>
            </a:lvl1pPr>
          </a:lstStyle>
          <a:p>
            <a:fld id="{B8A81B39-EC00-944A-A27B-CE47D6C39C34}" type="slidenum">
              <a:rPr lang="nl-NL"/>
              <a:pPr/>
              <a:t>‹#›</a:t>
            </a:fld>
            <a:endParaRPr lang="nl-NL"/>
          </a:p>
        </p:txBody>
      </p:sp>
      <p:sp>
        <p:nvSpPr>
          <p:cNvPr id="6" name="Footer Placeholder 5"/>
          <p:cNvSpPr>
            <a:spLocks noGrp="1"/>
          </p:cNvSpPr>
          <p:nvPr>
            <p:ph type="ftr" sz="quarter" idx="12"/>
          </p:nvPr>
        </p:nvSpPr>
        <p:spPr/>
        <p:txBody>
          <a:bodyPr/>
          <a:lstStyle>
            <a:lvl1pPr>
              <a:defRPr/>
            </a:lvl1pPr>
          </a:lstStyle>
          <a:p>
            <a:r>
              <a:rPr lang="en-US" smtClean="0"/>
              <a:t>Experimental Techniques in Particle Physics - Prof. J. D'Hondt (VUB)</a:t>
            </a:r>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lvl1pPr>
              <a:defRPr smtClean="0"/>
            </a:lvl1pPr>
          </a:lstStyle>
          <a:p>
            <a:fld id="{54E981C5-151C-594B-B56E-97BC74E2624D}" type="slidenum">
              <a:rPr lang="nl-NL"/>
              <a:pPr/>
              <a:t>‹#›</a:t>
            </a:fld>
            <a:endParaRPr lang="nl-NL"/>
          </a:p>
        </p:txBody>
      </p:sp>
      <p:sp>
        <p:nvSpPr>
          <p:cNvPr id="6" name="Footer Placeholder 5"/>
          <p:cNvSpPr>
            <a:spLocks noGrp="1"/>
          </p:cNvSpPr>
          <p:nvPr>
            <p:ph type="ftr" sz="quarter" idx="12"/>
          </p:nvPr>
        </p:nvSpPr>
        <p:spPr/>
        <p:txBody>
          <a:bodyPr/>
          <a:lstStyle>
            <a:lvl1pPr>
              <a:defRPr/>
            </a:lvl1pPr>
          </a:lstStyle>
          <a:p>
            <a:r>
              <a:rPr lang="en-US" smtClean="0"/>
              <a:t>Experimental Techniques in Particle Physics - Prof. J. D'Hondt (VUB)</a:t>
            </a:r>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0538" y="1989138"/>
            <a:ext cx="4187825" cy="4006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30763" y="1989138"/>
            <a:ext cx="4189412" cy="4006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en-US" smtClean="0"/>
              <a:t>Master Level Course 2010-2011</a:t>
            </a:r>
            <a:endParaRPr lang="nl-NL"/>
          </a:p>
        </p:txBody>
      </p:sp>
      <p:sp>
        <p:nvSpPr>
          <p:cNvPr id="6" name="Slide Number Placeholder 5"/>
          <p:cNvSpPr>
            <a:spLocks noGrp="1"/>
          </p:cNvSpPr>
          <p:nvPr>
            <p:ph type="sldNum" sz="quarter" idx="11"/>
          </p:nvPr>
        </p:nvSpPr>
        <p:spPr/>
        <p:txBody>
          <a:bodyPr/>
          <a:lstStyle>
            <a:lvl1pPr>
              <a:defRPr smtClean="0"/>
            </a:lvl1pPr>
          </a:lstStyle>
          <a:p>
            <a:fld id="{1DE101FE-7E7E-D642-846D-13178E3CEDBE}" type="slidenum">
              <a:rPr lang="nl-NL"/>
              <a:pPr/>
              <a:t>‹#›</a:t>
            </a:fld>
            <a:endParaRPr lang="nl-NL"/>
          </a:p>
        </p:txBody>
      </p:sp>
      <p:sp>
        <p:nvSpPr>
          <p:cNvPr id="7" name="Footer Placeholder 6"/>
          <p:cNvSpPr>
            <a:spLocks noGrp="1"/>
          </p:cNvSpPr>
          <p:nvPr>
            <p:ph type="ftr" sz="quarter" idx="12"/>
          </p:nvPr>
        </p:nvSpPr>
        <p:spPr/>
        <p:txBody>
          <a:bodyPr/>
          <a:lstStyle>
            <a:lvl1pPr>
              <a:defRPr/>
            </a:lvl1pPr>
          </a:lstStyle>
          <a:p>
            <a:r>
              <a:rPr lang="en-US" smtClean="0"/>
              <a:t>Experimental Techniques in Particle Physics - Prof. J. D'Hondt (VUB)</a:t>
            </a:r>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en-US" smtClean="0"/>
              <a:t>Master Level Course 2010-2011</a:t>
            </a:r>
            <a:endParaRPr lang="nl-NL"/>
          </a:p>
        </p:txBody>
      </p:sp>
      <p:sp>
        <p:nvSpPr>
          <p:cNvPr id="8" name="Slide Number Placeholder 7"/>
          <p:cNvSpPr>
            <a:spLocks noGrp="1"/>
          </p:cNvSpPr>
          <p:nvPr>
            <p:ph type="sldNum" sz="quarter" idx="11"/>
          </p:nvPr>
        </p:nvSpPr>
        <p:spPr/>
        <p:txBody>
          <a:bodyPr/>
          <a:lstStyle>
            <a:lvl1pPr>
              <a:defRPr smtClean="0"/>
            </a:lvl1pPr>
          </a:lstStyle>
          <a:p>
            <a:fld id="{865E1579-53A5-724D-8E7A-1CD5F7F3D9EA}" type="slidenum">
              <a:rPr lang="nl-NL"/>
              <a:pPr/>
              <a:t>‹#›</a:t>
            </a:fld>
            <a:endParaRPr lang="nl-NL"/>
          </a:p>
        </p:txBody>
      </p:sp>
      <p:sp>
        <p:nvSpPr>
          <p:cNvPr id="9" name="Footer Placeholder 8"/>
          <p:cNvSpPr>
            <a:spLocks noGrp="1"/>
          </p:cNvSpPr>
          <p:nvPr>
            <p:ph type="ftr" sz="quarter" idx="12"/>
          </p:nvPr>
        </p:nvSpPr>
        <p:spPr/>
        <p:txBody>
          <a:bodyPr/>
          <a:lstStyle>
            <a:lvl1pPr>
              <a:defRPr/>
            </a:lvl1pPr>
          </a:lstStyle>
          <a:p>
            <a:r>
              <a:rPr lang="en-US" smtClean="0"/>
              <a:t>Experimental Techniques in Particle Physics - Prof. J. D'Hondt (VUB)</a:t>
            </a:r>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en-US" smtClean="0"/>
              <a:t>Master Level Course 2010-2011</a:t>
            </a:r>
            <a:endParaRPr lang="nl-NL"/>
          </a:p>
        </p:txBody>
      </p:sp>
      <p:sp>
        <p:nvSpPr>
          <p:cNvPr id="4" name="Slide Number Placeholder 3"/>
          <p:cNvSpPr>
            <a:spLocks noGrp="1"/>
          </p:cNvSpPr>
          <p:nvPr>
            <p:ph type="sldNum" sz="quarter" idx="11"/>
          </p:nvPr>
        </p:nvSpPr>
        <p:spPr/>
        <p:txBody>
          <a:bodyPr/>
          <a:lstStyle>
            <a:lvl1pPr>
              <a:defRPr smtClean="0"/>
            </a:lvl1pPr>
          </a:lstStyle>
          <a:p>
            <a:fld id="{4B75B027-A633-D046-B128-0B7CD691FD57}" type="slidenum">
              <a:rPr lang="nl-NL"/>
              <a:pPr/>
              <a:t>‹#›</a:t>
            </a:fld>
            <a:endParaRPr lang="nl-NL"/>
          </a:p>
        </p:txBody>
      </p:sp>
      <p:sp>
        <p:nvSpPr>
          <p:cNvPr id="5" name="Footer Placeholder 4"/>
          <p:cNvSpPr>
            <a:spLocks noGrp="1"/>
          </p:cNvSpPr>
          <p:nvPr>
            <p:ph type="ftr" sz="quarter" idx="12"/>
          </p:nvPr>
        </p:nvSpPr>
        <p:spPr/>
        <p:txBody>
          <a:bodyPr/>
          <a:lstStyle>
            <a:lvl1pPr>
              <a:defRPr/>
            </a:lvl1pPr>
          </a:lstStyle>
          <a:p>
            <a:r>
              <a:rPr lang="en-US" smtClean="0"/>
              <a:t>Experimental Techniques in Particle Physics - Prof. J. D'Hondt (VUB)</a:t>
            </a:r>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t>Master Level Course 2010-2011</a:t>
            </a:r>
            <a:endParaRPr lang="nl-NL"/>
          </a:p>
        </p:txBody>
      </p:sp>
      <p:sp>
        <p:nvSpPr>
          <p:cNvPr id="3" name="Slide Number Placeholder 2"/>
          <p:cNvSpPr>
            <a:spLocks noGrp="1"/>
          </p:cNvSpPr>
          <p:nvPr>
            <p:ph type="sldNum" sz="quarter" idx="11"/>
          </p:nvPr>
        </p:nvSpPr>
        <p:spPr/>
        <p:txBody>
          <a:bodyPr/>
          <a:lstStyle>
            <a:lvl1pPr>
              <a:defRPr smtClean="0"/>
            </a:lvl1pPr>
          </a:lstStyle>
          <a:p>
            <a:fld id="{AD8E2F1F-D4E3-D44E-94E3-C03115BD5391}" type="slidenum">
              <a:rPr lang="nl-NL"/>
              <a:pPr/>
              <a:t>‹#›</a:t>
            </a:fld>
            <a:endParaRPr lang="nl-NL"/>
          </a:p>
        </p:txBody>
      </p:sp>
      <p:sp>
        <p:nvSpPr>
          <p:cNvPr id="4" name="Footer Placeholder 3"/>
          <p:cNvSpPr>
            <a:spLocks noGrp="1"/>
          </p:cNvSpPr>
          <p:nvPr>
            <p:ph type="ftr" sz="quarter" idx="12"/>
          </p:nvPr>
        </p:nvSpPr>
        <p:spPr/>
        <p:txBody>
          <a:bodyPr/>
          <a:lstStyle>
            <a:lvl1pPr>
              <a:defRPr/>
            </a:lvl1pPr>
          </a:lstStyle>
          <a:p>
            <a:r>
              <a:rPr lang="en-US" smtClean="0"/>
              <a:t>Experimental Techniques in Particle Physics - Prof. J. D'Hondt (VUB)</a:t>
            </a:r>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Master Level Course 2010-2011</a:t>
            </a:r>
            <a:endParaRPr lang="nl-NL"/>
          </a:p>
        </p:txBody>
      </p:sp>
      <p:sp>
        <p:nvSpPr>
          <p:cNvPr id="6" name="Slide Number Placeholder 5"/>
          <p:cNvSpPr>
            <a:spLocks noGrp="1"/>
          </p:cNvSpPr>
          <p:nvPr>
            <p:ph type="sldNum" sz="quarter" idx="11"/>
          </p:nvPr>
        </p:nvSpPr>
        <p:spPr/>
        <p:txBody>
          <a:bodyPr/>
          <a:lstStyle>
            <a:lvl1pPr>
              <a:defRPr smtClean="0"/>
            </a:lvl1pPr>
          </a:lstStyle>
          <a:p>
            <a:fld id="{BE5D7BCA-1116-3A45-B7F5-B09BE7D71CC6}" type="slidenum">
              <a:rPr lang="nl-NL"/>
              <a:pPr/>
              <a:t>‹#›</a:t>
            </a:fld>
            <a:endParaRPr lang="nl-NL"/>
          </a:p>
        </p:txBody>
      </p:sp>
      <p:sp>
        <p:nvSpPr>
          <p:cNvPr id="7" name="Footer Placeholder 6"/>
          <p:cNvSpPr>
            <a:spLocks noGrp="1"/>
          </p:cNvSpPr>
          <p:nvPr>
            <p:ph type="ftr" sz="quarter" idx="12"/>
          </p:nvPr>
        </p:nvSpPr>
        <p:spPr/>
        <p:txBody>
          <a:bodyPr/>
          <a:lstStyle>
            <a:lvl1pPr>
              <a:defRPr/>
            </a:lvl1pPr>
          </a:lstStyle>
          <a:p>
            <a:r>
              <a:rPr lang="en-US" smtClean="0"/>
              <a:t>Experimental Techniques in Particle Physics - Prof. J. D'Hondt (VUB)</a:t>
            </a:r>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Master Level Course 2010-2011</a:t>
            </a:r>
            <a:endParaRPr lang="nl-NL"/>
          </a:p>
        </p:txBody>
      </p:sp>
      <p:sp>
        <p:nvSpPr>
          <p:cNvPr id="6" name="Slide Number Placeholder 5"/>
          <p:cNvSpPr>
            <a:spLocks noGrp="1"/>
          </p:cNvSpPr>
          <p:nvPr>
            <p:ph type="sldNum" sz="quarter" idx="11"/>
          </p:nvPr>
        </p:nvSpPr>
        <p:spPr/>
        <p:txBody>
          <a:bodyPr/>
          <a:lstStyle>
            <a:lvl1pPr>
              <a:defRPr smtClean="0"/>
            </a:lvl1pPr>
          </a:lstStyle>
          <a:p>
            <a:fld id="{5EFB05DB-AA3E-8E4E-8137-2F41E7377DD7}" type="slidenum">
              <a:rPr lang="nl-NL"/>
              <a:pPr/>
              <a:t>‹#›</a:t>
            </a:fld>
            <a:endParaRPr lang="nl-NL"/>
          </a:p>
        </p:txBody>
      </p:sp>
      <p:sp>
        <p:nvSpPr>
          <p:cNvPr id="7" name="Footer Placeholder 6"/>
          <p:cNvSpPr>
            <a:spLocks noGrp="1"/>
          </p:cNvSpPr>
          <p:nvPr>
            <p:ph type="ftr" sz="quarter" idx="12"/>
          </p:nvPr>
        </p:nvSpPr>
        <p:spPr/>
        <p:txBody>
          <a:bodyPr/>
          <a:lstStyle>
            <a:lvl1pPr>
              <a:defRPr/>
            </a:lvl1pPr>
          </a:lstStyle>
          <a:p>
            <a:r>
              <a:rPr lang="en-US" smtClean="0"/>
              <a:t>Experimental Techniques in Particle Physics - Prof. J. D'Hondt (VUB)</a:t>
            </a:r>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33" name="Rectangle 9"/>
          <p:cNvSpPr>
            <a:spLocks noChangeArrowheads="1"/>
          </p:cNvSpPr>
          <p:nvPr/>
        </p:nvSpPr>
        <p:spPr bwMode="auto">
          <a:xfrm>
            <a:off x="0" y="6207125"/>
            <a:ext cx="9140825" cy="647700"/>
          </a:xfrm>
          <a:prstGeom prst="rect">
            <a:avLst/>
          </a:prstGeom>
          <a:solidFill>
            <a:srgbClr val="ABB202"/>
          </a:solidFill>
          <a:ln w="9525">
            <a:solidFill>
              <a:srgbClr val="ABB202"/>
            </a:solidFill>
            <a:miter lim="800000"/>
            <a:headEnd/>
            <a:tailEnd/>
          </a:ln>
          <a:effectLst/>
        </p:spPr>
        <p:txBody>
          <a:bodyPr wrap="none" anchor="ctr">
            <a:prstTxWarp prst="textNoShape">
              <a:avLst/>
            </a:prstTxWarp>
          </a:bodyPr>
          <a:lstStyle/>
          <a:p>
            <a:endParaRPr lang="en-US"/>
          </a:p>
        </p:txBody>
      </p:sp>
      <p:sp>
        <p:nvSpPr>
          <p:cNvPr id="1026" name="Rectangle 2"/>
          <p:cNvSpPr>
            <a:spLocks noGrp="1" noChangeArrowheads="1"/>
          </p:cNvSpPr>
          <p:nvPr>
            <p:ph type="title"/>
          </p:nvPr>
        </p:nvSpPr>
        <p:spPr bwMode="auto">
          <a:xfrm>
            <a:off x="0" y="0"/>
            <a:ext cx="9140825" cy="1439863"/>
          </a:xfrm>
          <a:prstGeom prst="rect">
            <a:avLst/>
          </a:prstGeom>
          <a:solidFill>
            <a:srgbClr val="5F604A"/>
          </a:solidFill>
          <a:ln w="9525">
            <a:noFill/>
            <a:miter lim="800000"/>
            <a:headEnd/>
            <a:tailEnd/>
          </a:ln>
          <a:effectLst/>
        </p:spPr>
        <p:txBody>
          <a:bodyPr vert="horz" wrap="square" lIns="792000" tIns="432000" rIns="0" bIns="0" numCol="1" anchor="t" anchorCtr="0" compatLnSpc="1">
            <a:prstTxWarp prst="textNoShape">
              <a:avLst/>
            </a:prstTxWarp>
          </a:bodyPr>
          <a:lstStyle/>
          <a:p>
            <a:pPr lvl="0"/>
            <a:r>
              <a:rPr lang="nl-BE"/>
              <a:t>Titel van de Slide</a:t>
            </a:r>
            <a:endParaRPr lang="nl-NL"/>
          </a:p>
        </p:txBody>
      </p:sp>
      <p:sp>
        <p:nvSpPr>
          <p:cNvPr id="1027" name="Rectangle 3"/>
          <p:cNvSpPr>
            <a:spLocks noGrp="1" noChangeArrowheads="1"/>
          </p:cNvSpPr>
          <p:nvPr>
            <p:ph type="body" idx="1"/>
          </p:nvPr>
        </p:nvSpPr>
        <p:spPr bwMode="auto">
          <a:xfrm>
            <a:off x="490538" y="1989138"/>
            <a:ext cx="8529637" cy="40068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nl-NL"/>
              <a:t>Titel tweede niveau</a:t>
            </a:r>
          </a:p>
          <a:p>
            <a:pPr lvl="1"/>
            <a:r>
              <a:rPr lang="nl-NL"/>
              <a:t>Second level</a:t>
            </a:r>
          </a:p>
          <a:p>
            <a:pPr lvl="2"/>
            <a:r>
              <a:rPr lang="nl-NL"/>
              <a:t>Third level</a:t>
            </a:r>
          </a:p>
          <a:p>
            <a:pPr lvl="3"/>
            <a:r>
              <a:rPr lang="nl-NL"/>
              <a:t>Fourth level</a:t>
            </a:r>
          </a:p>
        </p:txBody>
      </p:sp>
      <p:sp>
        <p:nvSpPr>
          <p:cNvPr id="1028" name="Rectangle 4"/>
          <p:cNvSpPr>
            <a:spLocks noGrp="1" noChangeArrowheads="1"/>
          </p:cNvSpPr>
          <p:nvPr>
            <p:ph type="dt" sz="half" idx="2"/>
          </p:nvPr>
        </p:nvSpPr>
        <p:spPr bwMode="auto">
          <a:xfrm>
            <a:off x="468313" y="6526213"/>
            <a:ext cx="2971800" cy="1111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chemeClr val="bg1"/>
                </a:solidFill>
                <a:latin typeface="+mn-lt"/>
              </a:defRPr>
            </a:lvl1pPr>
          </a:lstStyle>
          <a:p>
            <a:r>
              <a:rPr lang="en-US" smtClean="0"/>
              <a:t>Master Level Course 2010-2011</a:t>
            </a:r>
            <a:endParaRPr lang="nl-NL" dirty="0"/>
          </a:p>
        </p:txBody>
      </p:sp>
      <p:sp>
        <p:nvSpPr>
          <p:cNvPr id="1030" name="Rectangle 6"/>
          <p:cNvSpPr>
            <a:spLocks noGrp="1" noChangeArrowheads="1"/>
          </p:cNvSpPr>
          <p:nvPr>
            <p:ph type="sldNum" sz="quarter" idx="4"/>
          </p:nvPr>
        </p:nvSpPr>
        <p:spPr bwMode="auto">
          <a:xfrm>
            <a:off x="8605838" y="6526213"/>
            <a:ext cx="304800" cy="20796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a:solidFill>
                  <a:schemeClr val="bg1"/>
                </a:solidFill>
                <a:latin typeface="+mn-lt"/>
              </a:defRPr>
            </a:lvl1pPr>
          </a:lstStyle>
          <a:p>
            <a:fld id="{70C12BA3-DD8C-EA41-A9E5-C3AF7F3733DD}" type="slidenum">
              <a:rPr lang="nl-NL"/>
              <a:pPr/>
              <a:t>‹#›</a:t>
            </a:fld>
            <a:endParaRPr lang="nl-NL"/>
          </a:p>
        </p:txBody>
      </p:sp>
      <p:sp>
        <p:nvSpPr>
          <p:cNvPr id="1032" name="Rectangle 8"/>
          <p:cNvSpPr>
            <a:spLocks noChangeArrowheads="1"/>
          </p:cNvSpPr>
          <p:nvPr/>
        </p:nvSpPr>
        <p:spPr bwMode="auto">
          <a:xfrm>
            <a:off x="5219700" y="6207125"/>
            <a:ext cx="3922713" cy="215900"/>
          </a:xfrm>
          <a:prstGeom prst="rect">
            <a:avLst/>
          </a:prstGeom>
          <a:solidFill>
            <a:srgbClr val="5F604A"/>
          </a:solidFill>
          <a:ln w="9525">
            <a:solidFill>
              <a:srgbClr val="5F604A"/>
            </a:solidFill>
            <a:miter lim="800000"/>
            <a:headEnd/>
            <a:tailEnd/>
          </a:ln>
          <a:effectLst/>
        </p:spPr>
        <p:txBody>
          <a:bodyPr wrap="none" anchor="ctr">
            <a:prstTxWarp prst="textNoShape">
              <a:avLst/>
            </a:prstTxWarp>
          </a:bodyPr>
          <a:lstStyle/>
          <a:p>
            <a:endParaRPr lang="en-US"/>
          </a:p>
        </p:txBody>
      </p:sp>
      <p:sp>
        <p:nvSpPr>
          <p:cNvPr id="1029" name="Rectangle 5"/>
          <p:cNvSpPr>
            <a:spLocks noGrp="1" noChangeArrowheads="1"/>
          </p:cNvSpPr>
          <p:nvPr>
            <p:ph type="ftr" sz="quarter" idx="3"/>
          </p:nvPr>
        </p:nvSpPr>
        <p:spPr bwMode="auto">
          <a:xfrm>
            <a:off x="468313" y="6308725"/>
            <a:ext cx="4657725" cy="18573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1000">
                <a:solidFill>
                  <a:schemeClr val="bg1"/>
                </a:solidFill>
                <a:latin typeface="+mn-lt"/>
              </a:defRPr>
            </a:lvl1pPr>
          </a:lstStyle>
          <a:p>
            <a:r>
              <a:rPr lang="en-US" smtClean="0"/>
              <a:t>Experimental Techniques in Particle Physics - Prof. J. D'Hondt (VUB)</a:t>
            </a:r>
            <a:endParaRPr lang="nl-NL"/>
          </a:p>
        </p:txBody>
      </p:sp>
      <p:sp>
        <p:nvSpPr>
          <p:cNvPr id="1036" name="Text Box 12"/>
          <p:cNvSpPr txBox="1">
            <a:spLocks noChangeArrowheads="1"/>
          </p:cNvSpPr>
          <p:nvPr/>
        </p:nvSpPr>
        <p:spPr bwMode="auto">
          <a:xfrm>
            <a:off x="8183563" y="6516688"/>
            <a:ext cx="360362" cy="152400"/>
          </a:xfrm>
          <a:prstGeom prst="rect">
            <a:avLst/>
          </a:prstGeom>
          <a:noFill/>
          <a:ln w="9525">
            <a:noFill/>
            <a:miter lim="800000"/>
            <a:headEnd/>
            <a:tailEnd/>
          </a:ln>
          <a:effectLst/>
        </p:spPr>
        <p:txBody>
          <a:bodyPr lIns="0" tIns="0" rIns="0" bIns="0">
            <a:prstTxWarp prst="textNoShape">
              <a:avLst/>
            </a:prstTxWarp>
            <a:spAutoFit/>
          </a:bodyPr>
          <a:lstStyle/>
          <a:p>
            <a:pPr algn="r">
              <a:spcBef>
                <a:spcPct val="50000"/>
              </a:spcBef>
            </a:pPr>
            <a:r>
              <a:rPr lang="nl-BE" sz="1000">
                <a:solidFill>
                  <a:schemeClr val="bg1"/>
                </a:solidFill>
                <a:latin typeface="Verdana" charset="0"/>
              </a:rPr>
              <a:t>Pag.</a:t>
            </a:r>
            <a:endParaRPr lang="nl-NL" sz="1000">
              <a:solidFill>
                <a:schemeClr val="bg1"/>
              </a:solidFill>
              <a:latin typeface="Verdana"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rtl="0" fontAlgn="base">
        <a:spcBef>
          <a:spcPct val="0"/>
        </a:spcBef>
        <a:spcAft>
          <a:spcPct val="0"/>
        </a:spcAft>
        <a:defRPr sz="4200">
          <a:solidFill>
            <a:schemeClr val="bg1"/>
          </a:solidFill>
          <a:latin typeface="+mj-lt"/>
          <a:ea typeface="+mj-ea"/>
          <a:cs typeface="+mj-cs"/>
        </a:defRPr>
      </a:lvl1pPr>
      <a:lvl2pPr algn="l" rtl="0" fontAlgn="base">
        <a:spcBef>
          <a:spcPct val="0"/>
        </a:spcBef>
        <a:spcAft>
          <a:spcPct val="0"/>
        </a:spcAft>
        <a:defRPr sz="4200">
          <a:solidFill>
            <a:schemeClr val="bg1"/>
          </a:solidFill>
          <a:latin typeface="Verdana" charset="0"/>
        </a:defRPr>
      </a:lvl2pPr>
      <a:lvl3pPr algn="l" rtl="0" fontAlgn="base">
        <a:spcBef>
          <a:spcPct val="0"/>
        </a:spcBef>
        <a:spcAft>
          <a:spcPct val="0"/>
        </a:spcAft>
        <a:defRPr sz="4200">
          <a:solidFill>
            <a:schemeClr val="bg1"/>
          </a:solidFill>
          <a:latin typeface="Verdana" charset="0"/>
        </a:defRPr>
      </a:lvl3pPr>
      <a:lvl4pPr algn="l" rtl="0" fontAlgn="base">
        <a:spcBef>
          <a:spcPct val="0"/>
        </a:spcBef>
        <a:spcAft>
          <a:spcPct val="0"/>
        </a:spcAft>
        <a:defRPr sz="4200">
          <a:solidFill>
            <a:schemeClr val="bg1"/>
          </a:solidFill>
          <a:latin typeface="Verdana" charset="0"/>
        </a:defRPr>
      </a:lvl4pPr>
      <a:lvl5pPr algn="l" rtl="0" fontAlgn="base">
        <a:spcBef>
          <a:spcPct val="0"/>
        </a:spcBef>
        <a:spcAft>
          <a:spcPct val="0"/>
        </a:spcAft>
        <a:defRPr sz="4200">
          <a:solidFill>
            <a:schemeClr val="bg1"/>
          </a:solidFill>
          <a:latin typeface="Verdana" charset="0"/>
        </a:defRPr>
      </a:lvl5pPr>
      <a:lvl6pPr marL="457200" algn="l" rtl="0" fontAlgn="base">
        <a:spcBef>
          <a:spcPct val="0"/>
        </a:spcBef>
        <a:spcAft>
          <a:spcPct val="0"/>
        </a:spcAft>
        <a:defRPr sz="4200">
          <a:solidFill>
            <a:schemeClr val="bg1"/>
          </a:solidFill>
          <a:latin typeface="Verdana" charset="0"/>
        </a:defRPr>
      </a:lvl6pPr>
      <a:lvl7pPr marL="914400" algn="l" rtl="0" fontAlgn="base">
        <a:spcBef>
          <a:spcPct val="0"/>
        </a:spcBef>
        <a:spcAft>
          <a:spcPct val="0"/>
        </a:spcAft>
        <a:defRPr sz="4200">
          <a:solidFill>
            <a:schemeClr val="bg1"/>
          </a:solidFill>
          <a:latin typeface="Verdana" charset="0"/>
        </a:defRPr>
      </a:lvl7pPr>
      <a:lvl8pPr marL="1371600" algn="l" rtl="0" fontAlgn="base">
        <a:spcBef>
          <a:spcPct val="0"/>
        </a:spcBef>
        <a:spcAft>
          <a:spcPct val="0"/>
        </a:spcAft>
        <a:defRPr sz="4200">
          <a:solidFill>
            <a:schemeClr val="bg1"/>
          </a:solidFill>
          <a:latin typeface="Verdana" charset="0"/>
        </a:defRPr>
      </a:lvl8pPr>
      <a:lvl9pPr marL="1828800" algn="l" rtl="0" fontAlgn="base">
        <a:spcBef>
          <a:spcPct val="0"/>
        </a:spcBef>
        <a:spcAft>
          <a:spcPct val="0"/>
        </a:spcAft>
        <a:defRPr sz="4200">
          <a:solidFill>
            <a:schemeClr val="bg1"/>
          </a:solidFill>
          <a:latin typeface="Verdana" charset="0"/>
        </a:defRPr>
      </a:lvl9pPr>
    </p:titleStyle>
    <p:bodyStyle>
      <a:lvl1pPr marL="342900" indent="-342900" algn="l" rtl="0" fontAlgn="base">
        <a:spcBef>
          <a:spcPct val="20000"/>
        </a:spcBef>
        <a:spcAft>
          <a:spcPct val="0"/>
        </a:spcAft>
        <a:buFont typeface="Verdana" charset="0"/>
        <a:buChar char=" "/>
        <a:defRPr sz="4000">
          <a:solidFill>
            <a:srgbClr val="5F604A"/>
          </a:solidFill>
          <a:latin typeface="+mn-lt"/>
          <a:ea typeface="+mn-ea"/>
          <a:cs typeface="+mn-cs"/>
        </a:defRPr>
      </a:lvl1pPr>
      <a:lvl2pPr marL="742950" indent="-285750" algn="l" rtl="0" fontAlgn="base">
        <a:spcBef>
          <a:spcPct val="20000"/>
        </a:spcBef>
        <a:spcAft>
          <a:spcPct val="0"/>
        </a:spcAft>
        <a:buChar char="–"/>
        <a:defRPr sz="3000">
          <a:solidFill>
            <a:srgbClr val="7F7358"/>
          </a:solidFill>
          <a:latin typeface="+mn-lt"/>
          <a:ea typeface="ＭＳ Ｐゴシック" charset="-128"/>
        </a:defRPr>
      </a:lvl2pPr>
      <a:lvl3pPr marL="1143000" indent="-228600" algn="l" rtl="0" fontAlgn="base">
        <a:spcBef>
          <a:spcPct val="20000"/>
        </a:spcBef>
        <a:spcAft>
          <a:spcPct val="0"/>
        </a:spcAft>
        <a:buChar char="–"/>
        <a:defRPr sz="2400">
          <a:solidFill>
            <a:srgbClr val="7F7358"/>
          </a:solidFill>
          <a:latin typeface="+mn-lt"/>
          <a:ea typeface="ＭＳ Ｐゴシック" charset="-128"/>
        </a:defRPr>
      </a:lvl3pPr>
      <a:lvl4pPr marL="1600200" indent="-228600" algn="l" rtl="0" fontAlgn="base">
        <a:spcBef>
          <a:spcPct val="20000"/>
        </a:spcBef>
        <a:spcAft>
          <a:spcPct val="0"/>
        </a:spcAft>
        <a:buChar char="–"/>
        <a:defRPr sz="2000">
          <a:solidFill>
            <a:srgbClr val="7F7358"/>
          </a:solidFill>
          <a:latin typeface="+mn-lt"/>
          <a:ea typeface="ＭＳ Ｐゴシック" charset="-128"/>
        </a:defRPr>
      </a:lvl4pPr>
      <a:lvl5pPr marL="2057400" indent="-228600" algn="l" rtl="0" fontAlgn="base">
        <a:spcBef>
          <a:spcPct val="20000"/>
        </a:spcBef>
        <a:spcAft>
          <a:spcPct val="0"/>
        </a:spcAft>
        <a:buChar char="»"/>
        <a:defRPr sz="2000">
          <a:solidFill>
            <a:srgbClr val="7F7358"/>
          </a:solidFill>
          <a:latin typeface="+mn-lt"/>
          <a:ea typeface="ＭＳ Ｐゴシック" charset="-128"/>
        </a:defRPr>
      </a:lvl5pPr>
      <a:lvl6pPr marL="2514600" indent="-228600" algn="l" rtl="0" fontAlgn="base">
        <a:spcBef>
          <a:spcPct val="20000"/>
        </a:spcBef>
        <a:spcAft>
          <a:spcPct val="0"/>
        </a:spcAft>
        <a:buChar char="»"/>
        <a:defRPr sz="2000">
          <a:solidFill>
            <a:srgbClr val="7F7358"/>
          </a:solidFill>
          <a:latin typeface="+mn-lt"/>
          <a:ea typeface="ＭＳ Ｐゴシック" charset="-128"/>
        </a:defRPr>
      </a:lvl6pPr>
      <a:lvl7pPr marL="2971800" indent="-228600" algn="l" rtl="0" fontAlgn="base">
        <a:spcBef>
          <a:spcPct val="20000"/>
        </a:spcBef>
        <a:spcAft>
          <a:spcPct val="0"/>
        </a:spcAft>
        <a:buChar char="»"/>
        <a:defRPr sz="2000">
          <a:solidFill>
            <a:srgbClr val="7F7358"/>
          </a:solidFill>
          <a:latin typeface="+mn-lt"/>
          <a:ea typeface="ＭＳ Ｐゴシック" charset="-128"/>
        </a:defRPr>
      </a:lvl7pPr>
      <a:lvl8pPr marL="3429000" indent="-228600" algn="l" rtl="0" fontAlgn="base">
        <a:spcBef>
          <a:spcPct val="20000"/>
        </a:spcBef>
        <a:spcAft>
          <a:spcPct val="0"/>
        </a:spcAft>
        <a:buChar char="»"/>
        <a:defRPr sz="2000">
          <a:solidFill>
            <a:srgbClr val="7F7358"/>
          </a:solidFill>
          <a:latin typeface="+mn-lt"/>
          <a:ea typeface="ＭＳ Ｐゴシック" charset="-128"/>
        </a:defRPr>
      </a:lvl8pPr>
      <a:lvl9pPr marL="3886200" indent="-228600" algn="l" rtl="0" fontAlgn="base">
        <a:spcBef>
          <a:spcPct val="20000"/>
        </a:spcBef>
        <a:spcAft>
          <a:spcPct val="0"/>
        </a:spcAft>
        <a:buChar char="»"/>
        <a:defRPr sz="2000">
          <a:solidFill>
            <a:srgbClr val="7F735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hyperlink" Target="mailto:jodhondt@vub.ac.b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3" Type="http://schemas.openxmlformats.org/officeDocument/2006/relationships/image" Target="../media/image10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3" Type="http://schemas.openxmlformats.org/officeDocument/2006/relationships/image" Target="../media/image10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jpeg"/></Relationships>
</file>

<file path=ppt/slides/_rels/slide13.xml.rels><?xml version="1.0" encoding="UTF-8" standalone="yes"?>
<Relationships xmlns="http://schemas.openxmlformats.org/package/2006/relationships"><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png"/><Relationship Id="rId5" Type="http://schemas.openxmlformats.org/officeDocument/2006/relationships/image" Target="../media/image1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4" Type="http://schemas.openxmlformats.org/officeDocument/2006/relationships/hyperlink" Target="http://www.iop.org/EJ/journal/-page=extra.lhc/jinst"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4" Type="http://schemas.openxmlformats.org/officeDocument/2006/relationships/image" Target="../media/image17.pdf"/><Relationship Id="rId5" Type="http://schemas.openxmlformats.org/officeDocument/2006/relationships/image" Target="../media/image18.png"/><Relationship Id="rId7" Type="http://schemas.openxmlformats.org/officeDocument/2006/relationships/image" Target="../media/image20.wmf"/><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png"/><Relationship Id="rId6" Type="http://schemas.openxmlformats.org/officeDocument/2006/relationships/image" Target="../media/image19.w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3"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3"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3"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3"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3"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3"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3"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3"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3"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3"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3"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3"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3"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3"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4.bin"/><Relationship Id="rId4" Type="http://schemas.openxmlformats.org/officeDocument/2006/relationships/image" Target="../media/image51.wmf"/><Relationship Id="rId10" Type="http://schemas.openxmlformats.org/officeDocument/2006/relationships/oleObject" Target="../embeddings/oleObject6.bin"/><Relationship Id="rId5" Type="http://schemas.openxmlformats.org/officeDocument/2006/relationships/oleObject" Target="../embeddings/oleObject1.bin"/><Relationship Id="rId7" Type="http://schemas.openxmlformats.org/officeDocument/2006/relationships/oleObject" Target="../embeddings/oleObject3.bin"/><Relationship Id="rId11" Type="http://schemas.openxmlformats.org/officeDocument/2006/relationships/oleObject" Target="../embeddings/oleObject7.bin"/><Relationship Id="rId1" Type="http://schemas.openxmlformats.org/officeDocument/2006/relationships/vmlDrawing" Target="../drawings/vmlDrawing1.vml"/><Relationship Id="rId2" Type="http://schemas.openxmlformats.org/officeDocument/2006/relationships/slideLayout" Target="../slideLayouts/slideLayout2.xml"/><Relationship Id="rId9" Type="http://schemas.openxmlformats.org/officeDocument/2006/relationships/oleObject" Target="../embeddings/oleObject5.bin"/><Relationship Id="rId3" Type="http://schemas.openxmlformats.org/officeDocument/2006/relationships/notesSlide" Target="../notesSlides/notesSlide47.xml"/><Relationship Id="rId6" Type="http://schemas.openxmlformats.org/officeDocument/2006/relationships/oleObject" Target="../embeddings/oleObject2.bin"/></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3"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3"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3"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3"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3"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4" Type="http://schemas.openxmlformats.org/officeDocument/2006/relationships/hyperlink" Target="http://cms.cern.ch/iCMS/jsp/page.jsp?mode=cms&amp;action=url&amp;urlkey=CMS_TDRS" TargetMode="External"/><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7.png"/></Relationships>
</file>

<file path=ppt/slides/_rels/slide54.xml.rels><?xml version="1.0" encoding="UTF-8" standalone="yes"?>
<Relationships xmlns="http://schemas.openxmlformats.org/package/2006/relationships"><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hyperlink" Target="http://cms.cern.ch/iCMS/jsp/page.jsp?mode=cms&amp;action=url&amp;urlkey=CMS_TDRS" TargetMode="External"/></Relationships>
</file>

<file path=ppt/slides/_rels/slide55.xml.rels><?xml version="1.0" encoding="UTF-8" standalone="yes"?>
<Relationships xmlns="http://schemas.openxmlformats.org/package/2006/relationships"><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9.png"/></Relationships>
</file>

<file path=ppt/slides/_rels/slide56.xml.rels><?xml version="1.0" encoding="UTF-8" standalone="yes"?>
<Relationships xmlns="http://schemas.openxmlformats.org/package/2006/relationships"><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61.png"/></Relationships>
</file>

<file path=ppt/slides/_rels/slide57.xml.rels><?xml version="1.0" encoding="UTF-8" standalone="yes"?>
<Relationships xmlns="http://schemas.openxmlformats.org/package/2006/relationships"><Relationship Id="rId4" Type="http://schemas.openxmlformats.org/officeDocument/2006/relationships/image" Target="../media/image64.wmf"/><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63.w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3"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3"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3"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3" Type="http://schemas.openxmlformats.org/officeDocument/2006/relationships/image" Target="../media/image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3" Type="http://schemas.openxmlformats.org/officeDocument/2006/relationships/image" Target="../media/image6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3" Type="http://schemas.openxmlformats.org/officeDocument/2006/relationships/image" Target="../media/image6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3" Type="http://schemas.openxmlformats.org/officeDocument/2006/relationships/image" Target="../media/image7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3" Type="http://schemas.openxmlformats.org/officeDocument/2006/relationships/image" Target="../media/image7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3" Type="http://schemas.openxmlformats.org/officeDocument/2006/relationships/image" Target="../media/image7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3" Type="http://schemas.openxmlformats.org/officeDocument/2006/relationships/image" Target="../media/image7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3" Type="http://schemas.openxmlformats.org/officeDocument/2006/relationships/image" Target="../media/image7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3" Type="http://schemas.openxmlformats.org/officeDocument/2006/relationships/image" Target="../media/image7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3" Type="http://schemas.openxmlformats.org/officeDocument/2006/relationships/image" Target="../media/image7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3" Type="http://schemas.openxmlformats.org/officeDocument/2006/relationships/image" Target="../media/image7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3" Type="http://schemas.openxmlformats.org/officeDocument/2006/relationships/image" Target="../media/image7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3" Type="http://schemas.openxmlformats.org/officeDocument/2006/relationships/image" Target="../media/image7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3" Type="http://schemas.openxmlformats.org/officeDocument/2006/relationships/image" Target="../media/image8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4" Type="http://schemas.openxmlformats.org/officeDocument/2006/relationships/oleObject" Target="../embeddings/Microsoft_Excel_97_-_2004_Worksheet1.xls"/><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3" Type="http://schemas.openxmlformats.org/officeDocument/2006/relationships/image" Target="../media/image8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4"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83.jpeg"/></Relationships>
</file>

<file path=ppt/slides/_rels/slide79.xml.rels><?xml version="1.0" encoding="UTF-8" standalone="yes"?>
<Relationships xmlns="http://schemas.openxmlformats.org/package/2006/relationships"><Relationship Id="rId6" Type="http://schemas.openxmlformats.org/officeDocument/2006/relationships/image" Target="../media/image88.jpeg"/><Relationship Id="rId4"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85.jpeg"/><Relationship Id="rId5" Type="http://schemas.openxmlformats.org/officeDocument/2006/relationships/image" Target="../media/image8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3" Type="http://schemas.openxmlformats.org/officeDocument/2006/relationships/image" Target="../media/image8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3" Type="http://schemas.openxmlformats.org/officeDocument/2006/relationships/image" Target="../media/image9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3" Type="http://schemas.openxmlformats.org/officeDocument/2006/relationships/image" Target="../media/image9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3" Type="http://schemas.openxmlformats.org/officeDocument/2006/relationships/image" Target="../media/image9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3" Type="http://schemas.openxmlformats.org/officeDocument/2006/relationships/image" Target="../media/image9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3" Type="http://schemas.openxmlformats.org/officeDocument/2006/relationships/image" Target="../media/image9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4" Type="http://schemas.openxmlformats.org/officeDocument/2006/relationships/image" Target="../media/image96.jpeg"/><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95.jpe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3" Type="http://schemas.openxmlformats.org/officeDocument/2006/relationships/image" Target="../media/image9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3" Type="http://schemas.openxmlformats.org/officeDocument/2006/relationships/image" Target="../media/image9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3" Type="http://schemas.openxmlformats.org/officeDocument/2006/relationships/image" Target="../media/image9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3" Type="http://schemas.openxmlformats.org/officeDocument/2006/relationships/image" Target="../media/image10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3" Type="http://schemas.openxmlformats.org/officeDocument/2006/relationships/image" Target="../media/image10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3" Type="http://schemas.openxmlformats.org/officeDocument/2006/relationships/hyperlink" Target="http://arxiv.org/ftp/hep-ex/papers/0512/0512077.pdf"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3" Type="http://schemas.openxmlformats.org/officeDocument/2006/relationships/image" Target="../media/image10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3" Type="http://schemas.openxmlformats.org/officeDocument/2006/relationships/image" Target="../media/image10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3" Type="http://schemas.openxmlformats.org/officeDocument/2006/relationships/image" Target="../media/image10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3" Type="http://schemas.openxmlformats.org/officeDocument/2006/relationships/image" Target="../media/image10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3" Type="http://schemas.openxmlformats.org/officeDocument/2006/relationships/image" Target="../media/image10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p:txBody>
          <a:bodyPr/>
          <a:lstStyle/>
          <a:p>
            <a:r>
              <a:rPr lang="nl-NL" sz="4100" dirty="0" err="1" smtClean="0"/>
              <a:t>Experimental</a:t>
            </a:r>
            <a:r>
              <a:rPr lang="nl-NL" sz="4100" dirty="0" smtClean="0"/>
              <a:t> </a:t>
            </a:r>
            <a:r>
              <a:rPr lang="nl-NL" sz="4100" dirty="0" err="1" smtClean="0"/>
              <a:t>Techniques</a:t>
            </a:r>
            <a:r>
              <a:rPr lang="nl-NL" sz="4100" dirty="0" smtClean="0"/>
              <a:t> in </a:t>
            </a:r>
            <a:r>
              <a:rPr lang="nl-NL" sz="4100" dirty="0" err="1" smtClean="0"/>
              <a:t>Particle</a:t>
            </a:r>
            <a:r>
              <a:rPr lang="nl-NL" sz="4100" dirty="0" smtClean="0"/>
              <a:t> </a:t>
            </a:r>
            <a:r>
              <a:rPr lang="nl-NL" sz="4100" dirty="0" err="1" smtClean="0"/>
              <a:t>Physics</a:t>
            </a:r>
            <a:endParaRPr lang="nl-NL" sz="4100" dirty="0"/>
          </a:p>
        </p:txBody>
      </p:sp>
      <p:sp>
        <p:nvSpPr>
          <p:cNvPr id="31747" name="Rectangle 3"/>
          <p:cNvSpPr>
            <a:spLocks noGrp="1" noChangeArrowheads="1"/>
          </p:cNvSpPr>
          <p:nvPr>
            <p:ph type="subTitle" idx="1"/>
          </p:nvPr>
        </p:nvSpPr>
        <p:spPr>
          <a:xfrm>
            <a:off x="1079500" y="3719513"/>
            <a:ext cx="7740650" cy="585787"/>
          </a:xfrm>
        </p:spPr>
        <p:txBody>
          <a:bodyPr/>
          <a:lstStyle/>
          <a:p>
            <a:pPr>
              <a:lnSpc>
                <a:spcPct val="80000"/>
              </a:lnSpc>
            </a:pPr>
            <a:r>
              <a:rPr lang="nl-NL" sz="1800">
                <a:solidFill>
                  <a:schemeClr val="bg1"/>
                </a:solidFill>
              </a:rPr>
              <a:t>Prof. J. D’Hondt </a:t>
            </a:r>
          </a:p>
          <a:p>
            <a:pPr>
              <a:lnSpc>
                <a:spcPct val="80000"/>
              </a:lnSpc>
            </a:pPr>
            <a:r>
              <a:rPr lang="nl-NL" sz="1800">
                <a:solidFill>
                  <a:schemeClr val="bg1"/>
                </a:solidFill>
              </a:rPr>
              <a:t>Vrije Universiteit Brussel</a:t>
            </a:r>
          </a:p>
          <a:p>
            <a:pPr>
              <a:lnSpc>
                <a:spcPct val="80000"/>
              </a:lnSpc>
            </a:pPr>
            <a:r>
              <a:rPr lang="nl-NL" sz="1800">
                <a:solidFill>
                  <a:srgbClr val="FFFFCC"/>
                </a:solidFill>
                <a:hlinkClick r:id="rId3"/>
              </a:rPr>
              <a:t>jodhondt@vub.ac.be</a:t>
            </a:r>
            <a:endParaRPr lang="nl-NL" sz="1800">
              <a:solidFill>
                <a:srgbClr val="FFFFCC"/>
              </a:solidFill>
            </a:endParaRPr>
          </a:p>
          <a:p>
            <a:pPr>
              <a:lnSpc>
                <a:spcPct val="80000"/>
              </a:lnSpc>
            </a:pPr>
            <a:r>
              <a:rPr lang="nl-NL" sz="1800">
                <a:solidFill>
                  <a:schemeClr val="bg1"/>
                </a:solidFill>
              </a:rPr>
              <a:t>Tel: 02-6293483</a:t>
            </a:r>
          </a:p>
          <a:p>
            <a:pPr>
              <a:lnSpc>
                <a:spcPct val="80000"/>
              </a:lnSpc>
            </a:pPr>
            <a:r>
              <a:rPr lang="nl-NL" sz="1800">
                <a:solidFill>
                  <a:schemeClr val="bg1"/>
                </a:solidFill>
              </a:rPr>
              <a:t>Office: Campus Oefenplein – 0G117</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B1B91367-609C-F541-B3D3-62E15EE82BC2}" type="slidenum">
              <a:rPr lang="nl-NL"/>
              <a:pPr/>
              <a:t>10</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88066" name="Rectangle 2"/>
          <p:cNvSpPr>
            <a:spLocks noGrp="1" noChangeArrowheads="1"/>
          </p:cNvSpPr>
          <p:nvPr>
            <p:ph type="title"/>
          </p:nvPr>
        </p:nvSpPr>
        <p:spPr/>
        <p:txBody>
          <a:bodyPr/>
          <a:lstStyle/>
          <a:p>
            <a:r>
              <a:rPr lang="nl-NL"/>
              <a:t>Evolution of accelerator types</a:t>
            </a:r>
          </a:p>
        </p:txBody>
      </p:sp>
      <p:sp>
        <p:nvSpPr>
          <p:cNvPr id="88067" name="Rectangle 3"/>
          <p:cNvSpPr>
            <a:spLocks noGrp="1" noChangeArrowheads="1"/>
          </p:cNvSpPr>
          <p:nvPr>
            <p:ph type="body" idx="1"/>
          </p:nvPr>
        </p:nvSpPr>
        <p:spPr>
          <a:xfrm>
            <a:off x="246063" y="1558925"/>
            <a:ext cx="8529637" cy="4411663"/>
          </a:xfrm>
          <a:noFill/>
          <a:ln/>
        </p:spPr>
        <p:txBody>
          <a:bodyPr/>
          <a:lstStyle/>
          <a:p>
            <a:pPr marL="0" indent="0">
              <a:lnSpc>
                <a:spcPct val="80000"/>
              </a:lnSpc>
              <a:buFontTx/>
              <a:buNone/>
            </a:pPr>
            <a:r>
              <a:rPr lang="en-US" sz="2000"/>
              <a:t>Hadron colliders can go higher in energy with the same technology compared to lepton colliders. This is due to the energy loss in synchrotron radiation when charged particles curve (hence electromagnetic radiation generated by the acceleration of ultra-relativistic charged particles through magnetic fields)</a:t>
            </a:r>
          </a:p>
          <a:p>
            <a:pPr marL="0" indent="0">
              <a:lnSpc>
                <a:spcPct val="80000"/>
              </a:lnSpc>
              <a:buFontTx/>
              <a:buNone/>
            </a:pPr>
            <a:endParaRPr lang="en-US" sz="2000"/>
          </a:p>
          <a:p>
            <a:pPr marL="820738" lvl="1">
              <a:lnSpc>
                <a:spcPct val="80000"/>
              </a:lnSpc>
              <a:buFontTx/>
              <a:buChar char="•"/>
            </a:pPr>
            <a:r>
              <a:rPr lang="en-US" sz="1500"/>
              <a:t>energy loss per turn: </a:t>
            </a:r>
            <a:r>
              <a:rPr lang="en-US" sz="1500">
                <a:latin typeface="Symbol" charset="2"/>
              </a:rPr>
              <a:t>D</a:t>
            </a:r>
            <a:r>
              <a:rPr lang="en-US" sz="1500"/>
              <a:t>E ~ E</a:t>
            </a:r>
            <a:r>
              <a:rPr lang="en-US" sz="1500" baseline="30000"/>
              <a:t>4</a:t>
            </a:r>
            <a:r>
              <a:rPr lang="en-US" sz="1500"/>
              <a:t>/(r m</a:t>
            </a:r>
            <a:r>
              <a:rPr lang="en-US" sz="1500" baseline="30000"/>
              <a:t>4</a:t>
            </a:r>
            <a:r>
              <a:rPr lang="en-US" sz="1500"/>
              <a:t>)</a:t>
            </a:r>
          </a:p>
          <a:p>
            <a:pPr marL="820738" lvl="1">
              <a:lnSpc>
                <a:spcPct val="80000"/>
              </a:lnSpc>
              <a:buFontTx/>
              <a:buChar char="•"/>
            </a:pPr>
            <a:r>
              <a:rPr lang="en-US" sz="1500"/>
              <a:t>E is the energy of a particle with mass m which described a circle with radius r</a:t>
            </a:r>
          </a:p>
          <a:p>
            <a:pPr marL="820738" lvl="1">
              <a:lnSpc>
                <a:spcPct val="80000"/>
              </a:lnSpc>
              <a:buFontTx/>
              <a:buChar char="•"/>
            </a:pPr>
            <a:r>
              <a:rPr lang="en-US" sz="1500"/>
              <a:t>the mass of a proton is 2000 times larger than that of an electron.</a:t>
            </a:r>
          </a:p>
          <a:p>
            <a:pPr marL="820738" lvl="1">
              <a:lnSpc>
                <a:spcPct val="80000"/>
              </a:lnSpc>
              <a:buFontTx/>
              <a:buNone/>
            </a:pPr>
            <a:endParaRPr lang="en-US" sz="1500"/>
          </a:p>
          <a:p>
            <a:pPr marL="0" indent="0">
              <a:lnSpc>
                <a:spcPct val="80000"/>
              </a:lnSpc>
              <a:buFontTx/>
              <a:buNone/>
            </a:pPr>
            <a:r>
              <a:rPr lang="en-US" sz="2000"/>
              <a:t>Hadron colliders can reach higher energies with the same electric RF fields compared to leptons, hadron colliders are therefore used to explore a new energy regime but lepton colliders are used to perform precise measurements.</a:t>
            </a:r>
          </a:p>
          <a:p>
            <a:pPr marL="0" indent="0">
              <a:lnSpc>
                <a:spcPct val="80000"/>
              </a:lnSpc>
              <a:buFontTx/>
              <a:buNone/>
            </a:pPr>
            <a:endParaRPr lang="en-US" sz="2000"/>
          </a:p>
          <a:p>
            <a:pPr marL="0" indent="0" algn="ctr">
              <a:lnSpc>
                <a:spcPct val="80000"/>
              </a:lnSpc>
              <a:buFontTx/>
              <a:buNone/>
            </a:pPr>
            <a:r>
              <a:rPr lang="en-US" sz="2000">
                <a:solidFill>
                  <a:schemeClr val="accent2"/>
                </a:solidFill>
              </a:rPr>
              <a:t>SPS (discovery W/Z bosons) </a:t>
            </a:r>
            <a:r>
              <a:rPr lang="en-US" sz="2000">
                <a:solidFill>
                  <a:schemeClr val="accent2"/>
                </a:solidFill>
                <a:sym typeface="Wingdings" charset="2"/>
              </a:rPr>
              <a:t> LEP (measurement W/Z bosons)</a:t>
            </a:r>
          </a:p>
          <a:p>
            <a:pPr marL="0" indent="0" algn="ctr">
              <a:lnSpc>
                <a:spcPct val="80000"/>
              </a:lnSpc>
              <a:buFontTx/>
              <a:buNone/>
            </a:pPr>
            <a:r>
              <a:rPr lang="en-US" sz="2000">
                <a:solidFill>
                  <a:schemeClr val="accent2"/>
                </a:solidFill>
              </a:rPr>
              <a:t>LHC (discovery of SUSY ?) </a:t>
            </a:r>
            <a:r>
              <a:rPr lang="en-US" sz="2000">
                <a:solidFill>
                  <a:schemeClr val="accent2"/>
                </a:solidFill>
                <a:sym typeface="Wingdings" charset="2"/>
              </a:rPr>
              <a:t> ILC (measurement of SUSY ?)</a:t>
            </a:r>
            <a:endParaRPr lang="en-US" sz="2000">
              <a:solidFill>
                <a:schemeClr val="accent2"/>
              </a:solidFill>
            </a:endParaRPr>
          </a:p>
          <a:p>
            <a:pPr marL="0" indent="0">
              <a:lnSpc>
                <a:spcPct val="80000"/>
              </a:lnSpc>
              <a:buFontTx/>
              <a:buNone/>
            </a:pPr>
            <a:endParaRPr lang="en-US" sz="900">
              <a:solidFill>
                <a:schemeClr val="accent2"/>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DA04B611-FF40-584E-972E-017F20164B7A}" type="slidenum">
              <a:rPr lang="nl-NL"/>
              <a:pPr/>
              <a:t>100</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67266" name="Rectangle 2"/>
          <p:cNvSpPr>
            <a:spLocks noGrp="1" noChangeArrowheads="1"/>
          </p:cNvSpPr>
          <p:nvPr>
            <p:ph type="title"/>
          </p:nvPr>
        </p:nvSpPr>
        <p:spPr/>
        <p:txBody>
          <a:bodyPr/>
          <a:lstStyle/>
          <a:p>
            <a:r>
              <a:rPr lang="nl-NL"/>
              <a:t>Summary of first part</a:t>
            </a:r>
          </a:p>
        </p:txBody>
      </p:sp>
      <p:pic>
        <p:nvPicPr>
          <p:cNvPr id="267269" name="Picture 5"/>
          <p:cNvPicPr>
            <a:picLocks noChangeAspect="1" noChangeArrowheads="1"/>
          </p:cNvPicPr>
          <p:nvPr/>
        </p:nvPicPr>
        <p:blipFill>
          <a:blip r:embed="rId3"/>
          <a:srcRect l="9335" t="16806" r="9415" b="49739"/>
          <a:stretch>
            <a:fillRect/>
          </a:stretch>
        </p:blipFill>
        <p:spPr bwMode="auto">
          <a:xfrm>
            <a:off x="646113" y="1560513"/>
            <a:ext cx="7969250" cy="4594225"/>
          </a:xfrm>
          <a:prstGeom prst="rect">
            <a:avLst/>
          </a:prstGeom>
          <a:noFill/>
          <a:ln w="9525">
            <a:noFill/>
            <a:miter lim="800000"/>
            <a:headEnd/>
            <a:tailEnd/>
          </a:ln>
          <a:effectLst/>
        </p:spPr>
      </p:pic>
      <p:sp>
        <p:nvSpPr>
          <p:cNvPr id="267270" name="Rectangle 6"/>
          <p:cNvSpPr>
            <a:spLocks noChangeArrowheads="1"/>
          </p:cNvSpPr>
          <p:nvPr/>
        </p:nvSpPr>
        <p:spPr bwMode="auto">
          <a:xfrm>
            <a:off x="592138" y="4778375"/>
            <a:ext cx="4464050" cy="1362075"/>
          </a:xfrm>
          <a:prstGeom prst="rect">
            <a:avLst/>
          </a:prstGeom>
          <a:solidFill>
            <a:schemeClr val="bg1"/>
          </a:solidFill>
          <a:ln w="9525">
            <a:solidFill>
              <a:schemeClr val="bg1"/>
            </a:solidFill>
            <a:miter lim="800000"/>
            <a:headEn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90B85E1B-7560-C742-81A5-CBE8DAEECC50}" type="slidenum">
              <a:rPr lang="nl-NL"/>
              <a:pPr/>
              <a:t>101</a:t>
            </a:fld>
            <a:endParaRPr lang="nl-NL"/>
          </a:p>
        </p:txBody>
      </p:sp>
      <p:pic>
        <p:nvPicPr>
          <p:cNvPr id="273414" name="Picture 6" descr="DAQ-back"/>
          <p:cNvPicPr>
            <a:picLocks noChangeAspect="1" noChangeArrowheads="1"/>
          </p:cNvPicPr>
          <p:nvPr/>
        </p:nvPicPr>
        <p:blipFill>
          <a:blip r:embed="rId3"/>
          <a:srcRect/>
          <a:stretch>
            <a:fillRect/>
          </a:stretch>
        </p:blipFill>
        <p:spPr bwMode="auto">
          <a:xfrm>
            <a:off x="1857375" y="-3175"/>
            <a:ext cx="7286625" cy="6861175"/>
          </a:xfrm>
          <a:prstGeom prst="rect">
            <a:avLst/>
          </a:prstGeom>
          <a:noFill/>
        </p:spPr>
      </p:pic>
      <p:sp>
        <p:nvSpPr>
          <p:cNvPr id="273415" name="Text Box 7"/>
          <p:cNvSpPr txBox="1">
            <a:spLocks noChangeArrowheads="1"/>
          </p:cNvSpPr>
          <p:nvPr/>
        </p:nvSpPr>
        <p:spPr bwMode="auto">
          <a:xfrm>
            <a:off x="147638" y="238125"/>
            <a:ext cx="1322397" cy="1569660"/>
          </a:xfrm>
          <a:prstGeom prst="rect">
            <a:avLst/>
          </a:prstGeom>
          <a:noFill/>
          <a:ln w="9525">
            <a:noFill/>
            <a:miter lim="800000"/>
            <a:headEnd/>
            <a:tailEnd/>
          </a:ln>
          <a:effectLst/>
        </p:spPr>
        <p:txBody>
          <a:bodyPr wrap="none">
            <a:prstTxWarp prst="textNoShape">
              <a:avLst/>
            </a:prstTxWarp>
            <a:spAutoFit/>
          </a:bodyPr>
          <a:lstStyle/>
          <a:p>
            <a:pPr algn="ctr"/>
            <a:r>
              <a:rPr lang="nl-NL" sz="3200" dirty="0">
                <a:solidFill>
                  <a:schemeClr val="bg1"/>
                </a:solidFill>
                <a:latin typeface="Verdana" charset="0"/>
              </a:rPr>
              <a:t>End </a:t>
            </a:r>
          </a:p>
          <a:p>
            <a:pPr algn="ctr"/>
            <a:r>
              <a:rPr lang="nl-NL" sz="3200" dirty="0">
                <a:solidFill>
                  <a:schemeClr val="bg1"/>
                </a:solidFill>
                <a:latin typeface="Verdana" charset="0"/>
              </a:rPr>
              <a:t>of </a:t>
            </a:r>
          </a:p>
          <a:p>
            <a:pPr algn="ctr"/>
            <a:r>
              <a:rPr lang="nl-NL" sz="3200" dirty="0">
                <a:solidFill>
                  <a:schemeClr val="bg1"/>
                </a:solidFill>
                <a:latin typeface="Verdana" charset="0"/>
              </a:rPr>
              <a:t>Part </a:t>
            </a:r>
            <a:r>
              <a:rPr lang="nl-NL" sz="3200" dirty="0" smtClean="0">
                <a:solidFill>
                  <a:schemeClr val="bg1"/>
                </a:solidFill>
                <a:latin typeface="Verdana" charset="0"/>
              </a:rPr>
              <a:t>I</a:t>
            </a:r>
            <a:endParaRPr lang="nl-NL" sz="3200" dirty="0">
              <a:solidFill>
                <a:schemeClr val="bg1"/>
              </a:solidFill>
              <a:latin typeface="Verdana" charset="0"/>
            </a:endParaRPr>
          </a:p>
        </p:txBody>
      </p:sp>
      <p:sp>
        <p:nvSpPr>
          <p:cNvPr id="6" name="Date Placeholder 5"/>
          <p:cNvSpPr>
            <a:spLocks noGrp="1"/>
          </p:cNvSpPr>
          <p:nvPr>
            <p:ph type="dt" sz="half" idx="10"/>
          </p:nvPr>
        </p:nvSpPr>
        <p:spPr/>
        <p:txBody>
          <a:bodyPr/>
          <a:lstStyle/>
          <a:p>
            <a:r>
              <a:rPr lang="en-US" smtClean="0"/>
              <a:t>Master Level Course 2010-2011</a:t>
            </a:r>
            <a:endParaRPr lang="nl-NL"/>
          </a:p>
        </p:txBody>
      </p:sp>
      <p:sp>
        <p:nvSpPr>
          <p:cNvPr id="7" name="Footer Placeholder 6"/>
          <p:cNvSpPr>
            <a:spLocks noGrp="1"/>
          </p:cNvSpPr>
          <p:nvPr>
            <p:ph type="ftr" sz="quarter" idx="12"/>
          </p:nvPr>
        </p:nvSpPr>
        <p:spPr/>
        <p:txBody>
          <a:bodyPr/>
          <a:lstStyle/>
          <a:p>
            <a:r>
              <a:rPr lang="en-US" smtClean="0"/>
              <a:t>Experimental Techniques in Particle Physics - Prof. J. D'Hondt (VUB)</a:t>
            </a:r>
            <a:endParaRPr lang="nl-NL"/>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9EE6507A-B3EE-6B44-8E53-2568CB732936}" type="slidenum">
              <a:rPr lang="nl-NL"/>
              <a:pPr/>
              <a:t>11</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39266" name="Rectangle 2"/>
          <p:cNvSpPr>
            <a:spLocks noGrp="1" noChangeArrowheads="1"/>
          </p:cNvSpPr>
          <p:nvPr>
            <p:ph type="title"/>
          </p:nvPr>
        </p:nvSpPr>
        <p:spPr/>
        <p:txBody>
          <a:bodyPr/>
          <a:lstStyle/>
          <a:p>
            <a:r>
              <a:rPr lang="nl-NL"/>
              <a:t>Evolution of accelerator types</a:t>
            </a:r>
          </a:p>
        </p:txBody>
      </p:sp>
      <p:pic>
        <p:nvPicPr>
          <p:cNvPr id="139268" name="Picture 4" descr="livingston_tigner"/>
          <p:cNvPicPr>
            <a:picLocks noChangeAspect="1" noChangeArrowheads="1"/>
          </p:cNvPicPr>
          <p:nvPr/>
        </p:nvPicPr>
        <p:blipFill>
          <a:blip r:embed="rId3"/>
          <a:srcRect/>
          <a:stretch>
            <a:fillRect/>
          </a:stretch>
        </p:blipFill>
        <p:spPr bwMode="auto">
          <a:xfrm>
            <a:off x="4316413" y="1179513"/>
            <a:ext cx="4672012" cy="5264150"/>
          </a:xfrm>
          <a:prstGeom prst="rect">
            <a:avLst/>
          </a:prstGeom>
          <a:solidFill>
            <a:srgbClr val="FFFFCC"/>
          </a:solidFill>
          <a:ln w="9525">
            <a:noFill/>
            <a:miter lim="800000"/>
            <a:headEnd/>
            <a:tailEnd/>
          </a:ln>
        </p:spPr>
      </p:pic>
      <p:sp>
        <p:nvSpPr>
          <p:cNvPr id="139271" name="Rectangle 7"/>
          <p:cNvSpPr>
            <a:spLocks noGrp="1" noChangeArrowheads="1"/>
          </p:cNvSpPr>
          <p:nvPr>
            <p:ph type="body" idx="1"/>
          </p:nvPr>
        </p:nvSpPr>
        <p:spPr>
          <a:xfrm>
            <a:off x="246063" y="1685925"/>
            <a:ext cx="4049712" cy="4411663"/>
          </a:xfrm>
          <a:noFill/>
          <a:ln/>
        </p:spPr>
        <p:txBody>
          <a:bodyPr/>
          <a:lstStyle/>
          <a:p>
            <a:pPr marL="177800" indent="-177800">
              <a:lnSpc>
                <a:spcPct val="80000"/>
              </a:lnSpc>
              <a:buFontTx/>
              <a:buChar char="•"/>
            </a:pPr>
            <a:r>
              <a:rPr lang="en-US" sz="2000" dirty="0" err="1"/>
              <a:t>Hadron</a:t>
            </a:r>
            <a:r>
              <a:rPr lang="en-US" sz="2000" dirty="0"/>
              <a:t> colliders reach higher beam energies compared to lepton colliders, but the </a:t>
            </a:r>
            <a:r>
              <a:rPr lang="en-US" sz="2000" dirty="0" err="1"/>
              <a:t>partons</a:t>
            </a:r>
            <a:r>
              <a:rPr lang="en-US" sz="2000" dirty="0"/>
              <a:t> within the hadrons which collide have only a fraction of the beam energy. The leptons carry the full beam energy.</a:t>
            </a:r>
          </a:p>
          <a:p>
            <a:pPr marL="177800" indent="-177800">
              <a:lnSpc>
                <a:spcPct val="80000"/>
              </a:lnSpc>
              <a:buFontTx/>
              <a:buChar char="•"/>
            </a:pPr>
            <a:r>
              <a:rPr lang="en-US" sz="2000" dirty="0"/>
              <a:t>Strong progress over the last decades in accelerator performance, </a:t>
            </a:r>
            <a:r>
              <a:rPr lang="en-US" sz="2000" dirty="0" smtClean="0"/>
              <a:t>but </a:t>
            </a:r>
            <a:r>
              <a:rPr lang="en-US" sz="2000" dirty="0"/>
              <a:t>slowed down recently due to the scale of the projects and no real revolution in the technology which is being applied.</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smtClean="0"/>
              <a:t>Master Level Course 2010-2011</a:t>
            </a:r>
            <a:endParaRPr lang="nl-NL"/>
          </a:p>
        </p:txBody>
      </p:sp>
      <p:sp>
        <p:nvSpPr>
          <p:cNvPr id="8" name="Slide Number Placeholder 4"/>
          <p:cNvSpPr>
            <a:spLocks noGrp="1"/>
          </p:cNvSpPr>
          <p:nvPr>
            <p:ph type="sldNum" sz="quarter" idx="11"/>
          </p:nvPr>
        </p:nvSpPr>
        <p:spPr/>
        <p:txBody>
          <a:bodyPr/>
          <a:lstStyle/>
          <a:p>
            <a:fld id="{02060FD4-3A08-6247-8DE8-F2C0D6A97932}" type="slidenum">
              <a:rPr lang="nl-NL"/>
              <a:pPr/>
              <a:t>12</a:t>
            </a:fld>
            <a:endParaRPr lang="nl-NL"/>
          </a:p>
        </p:txBody>
      </p:sp>
      <p:sp>
        <p:nvSpPr>
          <p:cNvPr id="9"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90114" name="Rectangle 2"/>
          <p:cNvSpPr>
            <a:spLocks noGrp="1" noChangeArrowheads="1"/>
          </p:cNvSpPr>
          <p:nvPr>
            <p:ph type="title"/>
          </p:nvPr>
        </p:nvSpPr>
        <p:spPr/>
        <p:txBody>
          <a:bodyPr/>
          <a:lstStyle/>
          <a:p>
            <a:r>
              <a:rPr lang="nl-NL"/>
              <a:t>Evolution of the detectors</a:t>
            </a:r>
          </a:p>
        </p:txBody>
      </p:sp>
      <p:sp>
        <p:nvSpPr>
          <p:cNvPr id="90115" name="Rectangle 3"/>
          <p:cNvSpPr>
            <a:spLocks noGrp="1" noChangeArrowheads="1"/>
          </p:cNvSpPr>
          <p:nvPr>
            <p:ph type="body" idx="1"/>
          </p:nvPr>
        </p:nvSpPr>
        <p:spPr>
          <a:xfrm>
            <a:off x="385763" y="1616075"/>
            <a:ext cx="8529637" cy="4411663"/>
          </a:xfrm>
          <a:noFill/>
          <a:ln/>
        </p:spPr>
        <p:txBody>
          <a:bodyPr/>
          <a:lstStyle/>
          <a:p>
            <a:pPr marL="0" indent="0">
              <a:lnSpc>
                <a:spcPct val="80000"/>
              </a:lnSpc>
              <a:buFontTx/>
              <a:buNone/>
            </a:pPr>
            <a:r>
              <a:rPr lang="en-US" sz="1800"/>
              <a:t>Particle detectors have been evolving from simple devices with few channels to very complex multi-layer systems with several millions of read-out channels.</a:t>
            </a:r>
          </a:p>
          <a:p>
            <a:pPr marL="820738" lvl="1">
              <a:lnSpc>
                <a:spcPct val="80000"/>
              </a:lnSpc>
              <a:buFontTx/>
              <a:buChar char="•"/>
            </a:pPr>
            <a:r>
              <a:rPr lang="en-US" sz="1300"/>
              <a:t>the data acquisition (DAQ) systems have evolved accordingly</a:t>
            </a:r>
          </a:p>
          <a:p>
            <a:pPr marL="820738" lvl="1">
              <a:lnSpc>
                <a:spcPct val="80000"/>
              </a:lnSpc>
              <a:buFontTx/>
              <a:buChar char="•"/>
            </a:pPr>
            <a:r>
              <a:rPr lang="en-US" sz="1300"/>
              <a:t>the main reason for this evolution is the ever increasing particle rate in the final state of the collisions we provoke in the laboratory</a:t>
            </a:r>
          </a:p>
          <a:p>
            <a:pPr marL="820738" lvl="1">
              <a:lnSpc>
                <a:spcPct val="80000"/>
              </a:lnSpc>
              <a:buFontTx/>
              <a:buChar char="•"/>
            </a:pPr>
            <a:r>
              <a:rPr lang="en-US" sz="1300"/>
              <a:t>together with the usually custom detector electronics</a:t>
            </a:r>
          </a:p>
          <a:p>
            <a:pPr marL="820738" lvl="1">
              <a:lnSpc>
                <a:spcPct val="80000"/>
              </a:lnSpc>
              <a:buFontTx/>
              <a:buChar char="•"/>
            </a:pPr>
            <a:endParaRPr lang="en-US" sz="1300"/>
          </a:p>
          <a:p>
            <a:pPr marL="820738" lvl="1">
              <a:lnSpc>
                <a:spcPct val="80000"/>
              </a:lnSpc>
              <a:buFontTx/>
              <a:buChar char="•"/>
            </a:pPr>
            <a:endParaRPr lang="en-US" sz="1300"/>
          </a:p>
          <a:p>
            <a:pPr marL="820738" lvl="1">
              <a:lnSpc>
                <a:spcPct val="80000"/>
              </a:lnSpc>
              <a:buFontTx/>
              <a:buChar char="•"/>
            </a:pPr>
            <a:endParaRPr lang="en-US" sz="1300"/>
          </a:p>
          <a:p>
            <a:pPr marL="820738" lvl="1">
              <a:lnSpc>
                <a:spcPct val="80000"/>
              </a:lnSpc>
              <a:buFontTx/>
              <a:buChar char="•"/>
            </a:pPr>
            <a:endParaRPr lang="en-US" sz="1300"/>
          </a:p>
          <a:p>
            <a:pPr marL="820738" lvl="1">
              <a:lnSpc>
                <a:spcPct val="80000"/>
              </a:lnSpc>
              <a:buFontTx/>
              <a:buChar char="•"/>
            </a:pPr>
            <a:endParaRPr lang="en-US" sz="1300"/>
          </a:p>
          <a:p>
            <a:pPr marL="820738" lvl="1">
              <a:lnSpc>
                <a:spcPct val="80000"/>
              </a:lnSpc>
              <a:buFontTx/>
              <a:buChar char="•"/>
            </a:pPr>
            <a:endParaRPr lang="en-US" sz="1300"/>
          </a:p>
          <a:p>
            <a:pPr marL="820738" lvl="1">
              <a:lnSpc>
                <a:spcPct val="80000"/>
              </a:lnSpc>
              <a:buFontTx/>
              <a:buChar char="•"/>
            </a:pPr>
            <a:endParaRPr lang="en-US" sz="1300"/>
          </a:p>
          <a:p>
            <a:pPr marL="820738" lvl="1">
              <a:lnSpc>
                <a:spcPct val="80000"/>
              </a:lnSpc>
              <a:buFontTx/>
              <a:buChar char="•"/>
            </a:pPr>
            <a:endParaRPr lang="en-US" sz="1300"/>
          </a:p>
          <a:p>
            <a:pPr marL="820738" lvl="1">
              <a:lnSpc>
                <a:spcPct val="80000"/>
              </a:lnSpc>
              <a:buFontTx/>
              <a:buNone/>
            </a:pPr>
            <a:endParaRPr lang="en-US" sz="1300"/>
          </a:p>
          <a:p>
            <a:pPr marL="820738" lvl="1">
              <a:lnSpc>
                <a:spcPct val="80000"/>
              </a:lnSpc>
              <a:buFontTx/>
              <a:buNone/>
            </a:pPr>
            <a:endParaRPr lang="en-US" sz="1300"/>
          </a:p>
          <a:p>
            <a:pPr marL="820738" lvl="1">
              <a:lnSpc>
                <a:spcPct val="80000"/>
              </a:lnSpc>
              <a:buFontTx/>
              <a:buNone/>
            </a:pPr>
            <a:endParaRPr lang="en-US" sz="1300"/>
          </a:p>
          <a:p>
            <a:pPr marL="0" indent="0">
              <a:lnSpc>
                <a:spcPct val="80000"/>
              </a:lnSpc>
              <a:buFontTx/>
              <a:buNone/>
            </a:pPr>
            <a:r>
              <a:rPr lang="en-US" sz="1800"/>
              <a:t>More events to be looked at in less time and also more complex events, give stronger requirements on the read-out and trigger systems of our detectors. </a:t>
            </a:r>
          </a:p>
          <a:p>
            <a:pPr marL="0" indent="0">
              <a:lnSpc>
                <a:spcPct val="80000"/>
              </a:lnSpc>
              <a:buFontTx/>
              <a:buNone/>
            </a:pPr>
            <a:endParaRPr lang="en-US" sz="800"/>
          </a:p>
        </p:txBody>
      </p:sp>
      <p:pic>
        <p:nvPicPr>
          <p:cNvPr id="90116" name="Picture 4" descr="bbc_3"/>
          <p:cNvPicPr>
            <a:picLocks noChangeAspect="1" noChangeArrowheads="1"/>
          </p:cNvPicPr>
          <p:nvPr/>
        </p:nvPicPr>
        <p:blipFill>
          <a:blip r:embed="rId3"/>
          <a:srcRect/>
          <a:stretch>
            <a:fillRect/>
          </a:stretch>
        </p:blipFill>
        <p:spPr bwMode="auto">
          <a:xfrm>
            <a:off x="1281113" y="3144838"/>
            <a:ext cx="1930400" cy="1962150"/>
          </a:xfrm>
          <a:prstGeom prst="rect">
            <a:avLst/>
          </a:prstGeom>
          <a:noFill/>
        </p:spPr>
      </p:pic>
      <p:sp>
        <p:nvSpPr>
          <p:cNvPr id="90117" name="AutoShape 5"/>
          <p:cNvSpPr>
            <a:spLocks noChangeArrowheads="1"/>
          </p:cNvSpPr>
          <p:nvPr/>
        </p:nvSpPr>
        <p:spPr bwMode="auto">
          <a:xfrm>
            <a:off x="3640138" y="4006850"/>
            <a:ext cx="976312" cy="404813"/>
          </a:xfrm>
          <a:prstGeom prst="notchedRightArrow">
            <a:avLst>
              <a:gd name="adj1" fmla="val 46667"/>
              <a:gd name="adj2" fmla="val 6275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pic>
        <p:nvPicPr>
          <p:cNvPr id="90130" name="Picture 18"/>
          <p:cNvPicPr>
            <a:picLocks noChangeAspect="1" noChangeArrowheads="1"/>
          </p:cNvPicPr>
          <p:nvPr/>
        </p:nvPicPr>
        <p:blipFill>
          <a:blip r:embed="rId4"/>
          <a:srcRect l="6316" t="57449" r="26433" b="418"/>
          <a:stretch>
            <a:fillRect/>
          </a:stretch>
        </p:blipFill>
        <p:spPr bwMode="auto">
          <a:xfrm>
            <a:off x="5103813" y="3086100"/>
            <a:ext cx="2324100" cy="2038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smtClean="0"/>
              <a:t>Master Level Course 2010-2011</a:t>
            </a:r>
            <a:endParaRPr lang="nl-NL"/>
          </a:p>
        </p:txBody>
      </p:sp>
      <p:sp>
        <p:nvSpPr>
          <p:cNvPr id="7" name="Slide Number Placeholder 4"/>
          <p:cNvSpPr>
            <a:spLocks noGrp="1"/>
          </p:cNvSpPr>
          <p:nvPr>
            <p:ph type="sldNum" sz="quarter" idx="11"/>
          </p:nvPr>
        </p:nvSpPr>
        <p:spPr/>
        <p:txBody>
          <a:bodyPr/>
          <a:lstStyle/>
          <a:p>
            <a:fld id="{A8718BCB-B7CC-914C-8547-51B48F481FBF}" type="slidenum">
              <a:rPr lang="nl-NL"/>
              <a:pPr/>
              <a:t>13</a:t>
            </a:fld>
            <a:endParaRPr lang="nl-NL"/>
          </a:p>
        </p:txBody>
      </p:sp>
      <p:sp>
        <p:nvSpPr>
          <p:cNvPr id="8"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37218" name="Rectangle 2"/>
          <p:cNvSpPr>
            <a:spLocks noGrp="1" noChangeArrowheads="1"/>
          </p:cNvSpPr>
          <p:nvPr>
            <p:ph type="title"/>
          </p:nvPr>
        </p:nvSpPr>
        <p:spPr/>
        <p:txBody>
          <a:bodyPr/>
          <a:lstStyle/>
          <a:p>
            <a:r>
              <a:rPr lang="nl-NL" sz="3800"/>
              <a:t>Event rate at early experiments</a:t>
            </a:r>
          </a:p>
        </p:txBody>
      </p:sp>
      <p:sp>
        <p:nvSpPr>
          <p:cNvPr id="137222" name="Rectangle 6"/>
          <p:cNvSpPr>
            <a:spLocks noGrp="1" noChangeArrowheads="1"/>
          </p:cNvSpPr>
          <p:nvPr>
            <p:ph type="body" sz="half" idx="1"/>
          </p:nvPr>
        </p:nvSpPr>
        <p:spPr>
          <a:xfrm>
            <a:off x="227013" y="1571625"/>
            <a:ext cx="5834062" cy="5286375"/>
          </a:xfrm>
          <a:noFill/>
          <a:ln/>
        </p:spPr>
        <p:txBody>
          <a:bodyPr/>
          <a:lstStyle/>
          <a:p>
            <a:pPr>
              <a:buFontTx/>
              <a:buChar char="•"/>
            </a:pPr>
            <a:r>
              <a:rPr lang="en-US" sz="2400" dirty="0"/>
              <a:t>Bubble Chambers, Cloud Chambers, etc. (4</a:t>
            </a:r>
            <a:r>
              <a:rPr lang="en-US" sz="2400" dirty="0">
                <a:latin typeface="Symbol" charset="2"/>
              </a:rPr>
              <a:t>p</a:t>
            </a:r>
            <a:r>
              <a:rPr lang="en-US" sz="2400" dirty="0"/>
              <a:t>)</a:t>
            </a:r>
          </a:p>
          <a:p>
            <a:pPr lvl="1"/>
            <a:r>
              <a:rPr lang="en-US" sz="1800" dirty="0"/>
              <a:t>DAQ was a stereo photograph!</a:t>
            </a:r>
          </a:p>
          <a:p>
            <a:pPr lvl="1"/>
            <a:r>
              <a:rPr lang="en-US" sz="1800" dirty="0"/>
              <a:t>Effectively no Trigger:</a:t>
            </a:r>
          </a:p>
          <a:p>
            <a:pPr lvl="2"/>
            <a:r>
              <a:rPr lang="en-US" sz="1400" dirty="0"/>
              <a:t>Each expansion was photographed based </a:t>
            </a:r>
            <a:r>
              <a:rPr lang="en-US" sz="1400" dirty="0" smtClean="0"/>
              <a:t>on the </a:t>
            </a:r>
            <a:r>
              <a:rPr lang="en-US" sz="1400" dirty="0"/>
              <a:t>accelerator cycle</a:t>
            </a:r>
            <a:endParaRPr lang="en-US" sz="1400" dirty="0" smtClean="0"/>
          </a:p>
          <a:p>
            <a:pPr lvl="2"/>
            <a:r>
              <a:rPr lang="en-US" sz="1400" dirty="0" smtClean="0"/>
              <a:t>The High </a:t>
            </a:r>
            <a:r>
              <a:rPr lang="en-US" sz="1400" dirty="0"/>
              <a:t>level trigger was </a:t>
            </a:r>
            <a:r>
              <a:rPr lang="en-US" sz="1400" i="1" dirty="0"/>
              <a:t>human</a:t>
            </a:r>
            <a:r>
              <a:rPr lang="en-US" sz="1400" dirty="0"/>
              <a:t> (scanners).</a:t>
            </a:r>
          </a:p>
          <a:p>
            <a:pPr lvl="1"/>
            <a:r>
              <a:rPr lang="en-US" sz="1800" dirty="0"/>
              <a:t>Slow repetition rate.</a:t>
            </a:r>
          </a:p>
          <a:p>
            <a:pPr lvl="2"/>
            <a:r>
              <a:rPr lang="en-US" sz="1400" dirty="0"/>
              <a:t>Only most common processes were observed.</a:t>
            </a:r>
          </a:p>
          <a:p>
            <a:pPr lvl="1"/>
            <a:r>
              <a:rPr lang="en-US" sz="1800" dirty="0"/>
              <a:t>Some of the high repetition experiments (&gt;40 Hz) had some attempt at triggering.</a:t>
            </a:r>
          </a:p>
          <a:p>
            <a:endParaRPr lang="en-US" sz="900" dirty="0"/>
          </a:p>
          <a:p>
            <a:pPr>
              <a:buFontTx/>
              <a:buChar char="•"/>
            </a:pPr>
            <a:r>
              <a:rPr lang="en-US" sz="2400" dirty="0"/>
              <a:t>Emulsions still used in some neutrino experiments </a:t>
            </a:r>
            <a:r>
              <a:rPr lang="en-US" sz="2000" dirty="0"/>
              <a:t>(</a:t>
            </a:r>
            <a:r>
              <a:rPr lang="en-US" sz="2000" dirty="0" err="1"/>
              <a:t>eg</a:t>
            </a:r>
            <a:r>
              <a:rPr lang="en-US" sz="2000" dirty="0"/>
              <a:t> CHORUS, DONUT).</a:t>
            </a:r>
            <a:endParaRPr lang="en-US" sz="3000" dirty="0"/>
          </a:p>
        </p:txBody>
      </p:sp>
      <p:pic>
        <p:nvPicPr>
          <p:cNvPr id="137223" name="Picture 7" descr="bbc_3"/>
          <p:cNvPicPr>
            <a:picLocks noChangeAspect="1" noChangeArrowheads="1"/>
          </p:cNvPicPr>
          <p:nvPr/>
        </p:nvPicPr>
        <p:blipFill>
          <a:blip r:embed="rId3"/>
          <a:srcRect/>
          <a:stretch>
            <a:fillRect/>
          </a:stretch>
        </p:blipFill>
        <p:spPr bwMode="auto">
          <a:xfrm>
            <a:off x="6184900" y="1155700"/>
            <a:ext cx="2773363" cy="2819400"/>
          </a:xfrm>
          <a:prstGeom prst="rect">
            <a:avLst/>
          </a:prstGeom>
          <a:noFill/>
        </p:spPr>
      </p:pic>
      <p:pic>
        <p:nvPicPr>
          <p:cNvPr id="137224" name="Picture 8" descr="bbc_2"/>
          <p:cNvPicPr>
            <a:picLocks noChangeAspect="1" noChangeArrowheads="1"/>
          </p:cNvPicPr>
          <p:nvPr/>
        </p:nvPicPr>
        <p:blipFill>
          <a:blip r:embed="rId4"/>
          <a:srcRect/>
          <a:stretch>
            <a:fillRect/>
          </a:stretch>
        </p:blipFill>
        <p:spPr bwMode="auto">
          <a:xfrm>
            <a:off x="6197600" y="3911600"/>
            <a:ext cx="2743200" cy="253523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234D1DDB-2E3D-FF43-BDE4-0E767BAFC6AF}" type="slidenum">
              <a:rPr lang="nl-NL"/>
              <a:pPr/>
              <a:t>14</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19138" name="Rectangle 2"/>
          <p:cNvSpPr>
            <a:spLocks noGrp="1" noChangeArrowheads="1"/>
          </p:cNvSpPr>
          <p:nvPr>
            <p:ph type="title"/>
          </p:nvPr>
        </p:nvSpPr>
        <p:spPr/>
        <p:txBody>
          <a:bodyPr/>
          <a:lstStyle/>
          <a:p>
            <a:r>
              <a:rPr lang="nl-NL"/>
              <a:t>Data Acquisition</a:t>
            </a:r>
          </a:p>
        </p:txBody>
      </p:sp>
      <p:sp>
        <p:nvSpPr>
          <p:cNvPr id="219139" name="Rectangle 3"/>
          <p:cNvSpPr>
            <a:spLocks noGrp="1" noChangeArrowheads="1"/>
          </p:cNvSpPr>
          <p:nvPr>
            <p:ph type="body" sz="half" idx="1"/>
          </p:nvPr>
        </p:nvSpPr>
        <p:spPr>
          <a:xfrm>
            <a:off x="227013" y="1571625"/>
            <a:ext cx="4889963" cy="4575175"/>
          </a:xfrm>
          <a:noFill/>
          <a:ln/>
        </p:spPr>
        <p:txBody>
          <a:bodyPr/>
          <a:lstStyle/>
          <a:p>
            <a:pPr marL="0" indent="0">
              <a:buFontTx/>
              <a:buNone/>
            </a:pPr>
            <a:r>
              <a:rPr lang="en-US" sz="1800" dirty="0"/>
              <a:t>Data acquisition systems in general obtain information of a physical property, usually multi-dimensional, from the signals of detectors. Hence the system contains electronic components which can convert specific measured parameters into an electrical signal. The acquired data is hereafter stored on a disk for further analysis by a computer. The DAQ hardware are electronic devices which provide an interface between the signal and the computer</a:t>
            </a:r>
            <a:r>
              <a:rPr lang="en-US" sz="1800" dirty="0" smtClean="0"/>
              <a:t>.</a:t>
            </a:r>
            <a:endParaRPr lang="en-US" sz="1800" dirty="0"/>
          </a:p>
        </p:txBody>
      </p:sp>
      <p:sp>
        <p:nvSpPr>
          <p:cNvPr id="7" name="Rectangle 3"/>
          <p:cNvSpPr txBox="1">
            <a:spLocks noChangeArrowheads="1"/>
          </p:cNvSpPr>
          <p:nvPr/>
        </p:nvSpPr>
        <p:spPr bwMode="auto">
          <a:xfrm>
            <a:off x="209167" y="4715719"/>
            <a:ext cx="8666162" cy="211022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000" b="0" i="0" u="none" strike="noStrike" kern="0" cap="none" spc="0" normalizeH="0" baseline="0" noProof="0" dirty="0" smtClean="0">
              <a:ln>
                <a:noFill/>
              </a:ln>
              <a:solidFill>
                <a:srgbClr val="5F604A"/>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rgbClr val="5F604A"/>
                </a:solidFill>
                <a:effectLst/>
                <a:uLnTx/>
                <a:uFillTx/>
                <a:latin typeface="+mn-lt"/>
                <a:ea typeface="+mn-ea"/>
                <a:cs typeface="+mn-cs"/>
              </a:rPr>
              <a:t>In the language of HEP experiments, the DAQ system collects the signals of the millions of detector channels and allows the trigger system to analyze the data stored.</a:t>
            </a:r>
            <a:endParaRPr kumimoji="0" lang="en-US" sz="2000" b="0" i="0" u="none" strike="noStrike" kern="0" cap="none" spc="0" normalizeH="0" baseline="0" noProof="0" dirty="0">
              <a:ln>
                <a:noFill/>
              </a:ln>
              <a:solidFill>
                <a:srgbClr val="5F604A"/>
              </a:solidFill>
              <a:effectLst/>
              <a:uLnTx/>
              <a:uFillTx/>
              <a:latin typeface="+mn-lt"/>
              <a:ea typeface="+mn-ea"/>
              <a:cs typeface="+mn-cs"/>
            </a:endParaRPr>
          </a:p>
        </p:txBody>
      </p:sp>
      <p:pic>
        <p:nvPicPr>
          <p:cNvPr id="8" name="Picture 7" descr="img002.jpg"/>
          <p:cNvPicPr>
            <a:picLocks noChangeAspect="1"/>
          </p:cNvPicPr>
          <p:nvPr/>
        </p:nvPicPr>
        <p:blipFill>
          <a:blip r:embed="rId3"/>
          <a:stretch>
            <a:fillRect/>
          </a:stretch>
        </p:blipFill>
        <p:spPr>
          <a:xfrm rot="10800000">
            <a:off x="5739563" y="268462"/>
            <a:ext cx="2894560" cy="4698114"/>
          </a:xfrm>
          <a:prstGeom prst="rect">
            <a:avLst/>
          </a:prstGeom>
          <a:ln>
            <a:noFill/>
          </a:ln>
          <a:effectLst>
            <a:softEdge rad="508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234D1DDB-2E3D-FF43-BDE4-0E767BAFC6AF}" type="slidenum">
              <a:rPr lang="nl-NL"/>
              <a:pPr/>
              <a:t>15</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19138" name="Rectangle 2"/>
          <p:cNvSpPr>
            <a:spLocks noGrp="1" noChangeArrowheads="1"/>
          </p:cNvSpPr>
          <p:nvPr>
            <p:ph type="title"/>
          </p:nvPr>
        </p:nvSpPr>
        <p:spPr/>
        <p:txBody>
          <a:bodyPr/>
          <a:lstStyle/>
          <a:p>
            <a:r>
              <a:rPr lang="nl-NL" sz="3800" dirty="0" smtClean="0"/>
              <a:t>Electronic </a:t>
            </a:r>
            <a:r>
              <a:rPr lang="nl-NL" sz="3800" dirty="0" err="1" smtClean="0"/>
              <a:t>signals</a:t>
            </a:r>
            <a:r>
              <a:rPr lang="nl-NL" sz="3800" dirty="0" smtClean="0"/>
              <a:t> (reminder)</a:t>
            </a:r>
            <a:endParaRPr lang="nl-NL" sz="3800" dirty="0"/>
          </a:p>
        </p:txBody>
      </p:sp>
      <p:sp>
        <p:nvSpPr>
          <p:cNvPr id="219139" name="Rectangle 3"/>
          <p:cNvSpPr>
            <a:spLocks noGrp="1" noChangeArrowheads="1"/>
          </p:cNvSpPr>
          <p:nvPr>
            <p:ph type="body" sz="half" idx="1"/>
          </p:nvPr>
        </p:nvSpPr>
        <p:spPr>
          <a:xfrm>
            <a:off x="227013" y="1571625"/>
            <a:ext cx="8916987" cy="4575175"/>
          </a:xfrm>
          <a:noFill/>
          <a:ln/>
        </p:spPr>
        <p:txBody>
          <a:bodyPr/>
          <a:lstStyle/>
          <a:p>
            <a:pPr marL="0" indent="0">
              <a:buFontTx/>
              <a:buNone/>
            </a:pPr>
            <a:r>
              <a:rPr lang="en-US" sz="1800" dirty="0" smtClean="0"/>
              <a:t>The signal is in most cases a short voltage pulse… how does this looks like?</a:t>
            </a:r>
          </a:p>
          <a:p>
            <a:pPr marL="0" indent="0">
              <a:buFontTx/>
              <a:buNone/>
            </a:pPr>
            <a:r>
              <a:rPr lang="en-US" sz="1800" dirty="0" smtClean="0"/>
              <a:t>First some basics: </a:t>
            </a:r>
            <a:endParaRPr lang="en-US" sz="1800" dirty="0"/>
          </a:p>
        </p:txBody>
      </p:sp>
      <p:pic>
        <p:nvPicPr>
          <p:cNvPr id="7" name="Picture 6" descr="img018.jpg"/>
          <p:cNvPicPr>
            <a:picLocks noChangeAspect="1"/>
          </p:cNvPicPr>
          <p:nvPr/>
        </p:nvPicPr>
        <p:blipFill>
          <a:blip r:embed="rId3"/>
          <a:srcRect b="64567"/>
          <a:stretch>
            <a:fillRect/>
          </a:stretch>
        </p:blipFill>
        <p:spPr>
          <a:xfrm>
            <a:off x="329322" y="2491044"/>
            <a:ext cx="8243750" cy="360655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234D1DDB-2E3D-FF43-BDE4-0E767BAFC6AF}" type="slidenum">
              <a:rPr lang="nl-NL"/>
              <a:pPr/>
              <a:t>16</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19138" name="Rectangle 2"/>
          <p:cNvSpPr>
            <a:spLocks noGrp="1" noChangeArrowheads="1"/>
          </p:cNvSpPr>
          <p:nvPr>
            <p:ph type="title"/>
          </p:nvPr>
        </p:nvSpPr>
        <p:spPr/>
        <p:txBody>
          <a:bodyPr/>
          <a:lstStyle/>
          <a:p>
            <a:r>
              <a:rPr lang="nl-NL" sz="3800" dirty="0" smtClean="0"/>
              <a:t>Electronic </a:t>
            </a:r>
            <a:r>
              <a:rPr lang="nl-NL" sz="3800" dirty="0" err="1" smtClean="0"/>
              <a:t>signals</a:t>
            </a:r>
            <a:r>
              <a:rPr lang="nl-NL" sz="3800" dirty="0" smtClean="0"/>
              <a:t> (reminder)</a:t>
            </a:r>
            <a:endParaRPr lang="nl-NL" sz="3800" dirty="0"/>
          </a:p>
        </p:txBody>
      </p:sp>
      <p:pic>
        <p:nvPicPr>
          <p:cNvPr id="7" name="Picture 6" descr="img018.jpg"/>
          <p:cNvPicPr>
            <a:picLocks noChangeAspect="1"/>
          </p:cNvPicPr>
          <p:nvPr/>
        </p:nvPicPr>
        <p:blipFill>
          <a:blip r:embed="rId3"/>
          <a:srcRect t="41131"/>
          <a:stretch>
            <a:fillRect/>
          </a:stretch>
        </p:blipFill>
        <p:spPr>
          <a:xfrm>
            <a:off x="1013212" y="1208887"/>
            <a:ext cx="7022515" cy="5104379"/>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234D1DDB-2E3D-FF43-BDE4-0E767BAFC6AF}" type="slidenum">
              <a:rPr lang="nl-NL"/>
              <a:pPr/>
              <a:t>17</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19138" name="Rectangle 2"/>
          <p:cNvSpPr>
            <a:spLocks noGrp="1" noChangeArrowheads="1"/>
          </p:cNvSpPr>
          <p:nvPr>
            <p:ph type="title"/>
          </p:nvPr>
        </p:nvSpPr>
        <p:spPr/>
        <p:txBody>
          <a:bodyPr/>
          <a:lstStyle/>
          <a:p>
            <a:r>
              <a:rPr lang="nl-NL" sz="3800" dirty="0" smtClean="0"/>
              <a:t>Electronic </a:t>
            </a:r>
            <a:r>
              <a:rPr lang="nl-NL" sz="3800" dirty="0" err="1" smtClean="0"/>
              <a:t>signals</a:t>
            </a:r>
            <a:r>
              <a:rPr lang="nl-NL" sz="3800" dirty="0" smtClean="0"/>
              <a:t> (reminder)</a:t>
            </a:r>
            <a:endParaRPr lang="nl-NL" sz="3800" dirty="0"/>
          </a:p>
        </p:txBody>
      </p:sp>
      <p:pic>
        <p:nvPicPr>
          <p:cNvPr id="8" name="Picture 7" descr="img019.jpg"/>
          <p:cNvPicPr>
            <a:picLocks noChangeAspect="1"/>
          </p:cNvPicPr>
          <p:nvPr/>
        </p:nvPicPr>
        <p:blipFill>
          <a:blip r:embed="rId3"/>
          <a:stretch>
            <a:fillRect/>
          </a:stretch>
        </p:blipFill>
        <p:spPr>
          <a:xfrm>
            <a:off x="1078686" y="1125054"/>
            <a:ext cx="6786070" cy="517391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234D1DDB-2E3D-FF43-BDE4-0E767BAFC6AF}" type="slidenum">
              <a:rPr lang="nl-NL"/>
              <a:pPr/>
              <a:t>18</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19138" name="Rectangle 2"/>
          <p:cNvSpPr>
            <a:spLocks noGrp="1" noChangeArrowheads="1"/>
          </p:cNvSpPr>
          <p:nvPr>
            <p:ph type="title"/>
          </p:nvPr>
        </p:nvSpPr>
        <p:spPr/>
        <p:txBody>
          <a:bodyPr/>
          <a:lstStyle/>
          <a:p>
            <a:r>
              <a:rPr lang="nl-NL" sz="3800" dirty="0" smtClean="0"/>
              <a:t>Electronics</a:t>
            </a:r>
            <a:endParaRPr lang="nl-NL" sz="3800" dirty="0"/>
          </a:p>
        </p:txBody>
      </p:sp>
      <p:sp>
        <p:nvSpPr>
          <p:cNvPr id="219139" name="Rectangle 3"/>
          <p:cNvSpPr>
            <a:spLocks noGrp="1" noChangeArrowheads="1"/>
          </p:cNvSpPr>
          <p:nvPr>
            <p:ph type="body" sz="half" idx="1"/>
          </p:nvPr>
        </p:nvSpPr>
        <p:spPr>
          <a:xfrm>
            <a:off x="227013" y="1571625"/>
            <a:ext cx="4206071" cy="4575175"/>
          </a:xfrm>
          <a:noFill/>
          <a:ln/>
        </p:spPr>
        <p:txBody>
          <a:bodyPr/>
          <a:lstStyle/>
          <a:p>
            <a:pPr marL="0" indent="0">
              <a:buFontTx/>
              <a:buNone/>
            </a:pPr>
            <a:r>
              <a:rPr lang="en-US" sz="1800" dirty="0" smtClean="0"/>
              <a:t>The signal appears as a peak in the time-dependent voltage evolution:</a:t>
            </a:r>
            <a:endParaRPr lang="en-US" sz="1800" dirty="0"/>
          </a:p>
        </p:txBody>
      </p:sp>
      <p:pic>
        <p:nvPicPr>
          <p:cNvPr id="7" name="Picture 6"/>
          <p:cNvPicPr>
            <a:picLocks noChangeAspect="1"/>
          </p:cNvPicPr>
          <p:nvPr/>
        </p:nvPicPr>
        <p:blipFill>
          <a:blip r:embed="rId3"/>
          <a:stretch>
            <a:fillRect/>
          </a:stretch>
        </p:blipFill>
        <p:spPr>
          <a:xfrm>
            <a:off x="4506358" y="122109"/>
            <a:ext cx="4526309" cy="6233839"/>
          </a:xfrm>
          <a:prstGeom prst="rect">
            <a:avLst/>
          </a:prstGeom>
        </p:spPr>
      </p:pic>
      <p:sp>
        <p:nvSpPr>
          <p:cNvPr id="8" name="TextBox 7"/>
          <p:cNvSpPr txBox="1"/>
          <p:nvPr/>
        </p:nvSpPr>
        <p:spPr>
          <a:xfrm rot="20331969">
            <a:off x="7144227" y="2625364"/>
            <a:ext cx="620745" cy="369332"/>
          </a:xfrm>
          <a:prstGeom prst="rect">
            <a:avLst/>
          </a:prstGeom>
          <a:noFill/>
        </p:spPr>
        <p:txBody>
          <a:bodyPr wrap="none" rtlCol="0">
            <a:spAutoFit/>
          </a:bodyPr>
          <a:lstStyle/>
          <a:p>
            <a:r>
              <a:rPr lang="en-US" dirty="0" smtClean="0"/>
              <a:t>time</a:t>
            </a:r>
            <a:endParaRPr lang="en-US" dirty="0"/>
          </a:p>
        </p:txBody>
      </p:sp>
      <p:sp>
        <p:nvSpPr>
          <p:cNvPr id="9" name="TextBox 8"/>
          <p:cNvSpPr txBox="1"/>
          <p:nvPr/>
        </p:nvSpPr>
        <p:spPr>
          <a:xfrm rot="20641937">
            <a:off x="7003531" y="5708403"/>
            <a:ext cx="620745" cy="369332"/>
          </a:xfrm>
          <a:prstGeom prst="rect">
            <a:avLst/>
          </a:prstGeom>
          <a:noFill/>
        </p:spPr>
        <p:txBody>
          <a:bodyPr wrap="none" rtlCol="0">
            <a:spAutoFit/>
          </a:bodyPr>
          <a:lstStyle/>
          <a:p>
            <a:r>
              <a:rPr lang="en-US" dirty="0" smtClean="0"/>
              <a:t>time</a:t>
            </a:r>
            <a:endParaRPr lang="en-US" dirty="0"/>
          </a:p>
        </p:txBody>
      </p:sp>
      <p:sp>
        <p:nvSpPr>
          <p:cNvPr id="10" name="TextBox 9"/>
          <p:cNvSpPr txBox="1"/>
          <p:nvPr/>
        </p:nvSpPr>
        <p:spPr>
          <a:xfrm rot="4020122">
            <a:off x="4684691" y="2270770"/>
            <a:ext cx="800407" cy="369332"/>
          </a:xfrm>
          <a:prstGeom prst="rect">
            <a:avLst/>
          </a:prstGeom>
          <a:noFill/>
        </p:spPr>
        <p:txBody>
          <a:bodyPr wrap="none" rtlCol="0">
            <a:spAutoFit/>
          </a:bodyPr>
          <a:lstStyle/>
          <a:p>
            <a:r>
              <a:rPr lang="en-US" dirty="0" smtClean="0"/>
              <a:t>sigma</a:t>
            </a:r>
            <a:endParaRPr lang="en-US" dirty="0"/>
          </a:p>
        </p:txBody>
      </p:sp>
      <p:sp>
        <p:nvSpPr>
          <p:cNvPr id="11" name="TextBox 10"/>
          <p:cNvSpPr txBox="1"/>
          <p:nvPr/>
        </p:nvSpPr>
        <p:spPr>
          <a:xfrm rot="4505598">
            <a:off x="4545951" y="5197871"/>
            <a:ext cx="800407" cy="366637"/>
          </a:xfrm>
          <a:prstGeom prst="rect">
            <a:avLst/>
          </a:prstGeom>
          <a:noFill/>
        </p:spPr>
        <p:txBody>
          <a:bodyPr wrap="square" rtlCol="0">
            <a:spAutoFit/>
          </a:bodyPr>
          <a:lstStyle/>
          <a:p>
            <a:r>
              <a:rPr lang="en-US" dirty="0" smtClean="0"/>
              <a:t>R*C</a:t>
            </a:r>
            <a:endParaRPr lang="en-US" dirty="0"/>
          </a:p>
        </p:txBody>
      </p:sp>
      <p:sp>
        <p:nvSpPr>
          <p:cNvPr id="12" name="TextBox 11"/>
          <p:cNvSpPr txBox="1"/>
          <p:nvPr/>
        </p:nvSpPr>
        <p:spPr>
          <a:xfrm>
            <a:off x="7168652" y="1013513"/>
            <a:ext cx="783250" cy="369332"/>
          </a:xfrm>
          <a:prstGeom prst="rect">
            <a:avLst/>
          </a:prstGeom>
          <a:noFill/>
        </p:spPr>
        <p:txBody>
          <a:bodyPr wrap="none" rtlCol="0">
            <a:spAutoFit/>
          </a:bodyPr>
          <a:lstStyle/>
          <a:p>
            <a:r>
              <a:rPr lang="en-US" dirty="0" err="1" smtClean="0">
                <a:solidFill>
                  <a:srgbClr val="FF0000"/>
                </a:solidFill>
              </a:rPr>
              <a:t>V</a:t>
            </a:r>
            <a:r>
              <a:rPr lang="en-US" baseline="-25000" dirty="0" err="1" smtClean="0">
                <a:solidFill>
                  <a:srgbClr val="FF0000"/>
                </a:solidFill>
              </a:rPr>
              <a:t>out</a:t>
            </a:r>
            <a:r>
              <a:rPr lang="en-US" dirty="0" err="1" smtClean="0">
                <a:solidFill>
                  <a:srgbClr val="FF0000"/>
                </a:solidFill>
              </a:rPr>
              <a:t>(t</a:t>
            </a:r>
            <a:r>
              <a:rPr lang="en-US" dirty="0" smtClean="0">
                <a:solidFill>
                  <a:srgbClr val="FF0000"/>
                </a:solidFill>
              </a:rPr>
              <a:t>)</a:t>
            </a:r>
            <a:endParaRPr lang="en-US" dirty="0">
              <a:solidFill>
                <a:srgbClr val="FF0000"/>
              </a:solidFill>
            </a:endParaRPr>
          </a:p>
        </p:txBody>
      </p:sp>
      <p:sp>
        <p:nvSpPr>
          <p:cNvPr id="13" name="TextBox 12"/>
          <p:cNvSpPr txBox="1"/>
          <p:nvPr/>
        </p:nvSpPr>
        <p:spPr>
          <a:xfrm>
            <a:off x="7064593" y="3974441"/>
            <a:ext cx="783250" cy="369332"/>
          </a:xfrm>
          <a:prstGeom prst="rect">
            <a:avLst/>
          </a:prstGeom>
          <a:noFill/>
        </p:spPr>
        <p:txBody>
          <a:bodyPr wrap="none" rtlCol="0">
            <a:spAutoFit/>
          </a:bodyPr>
          <a:lstStyle/>
          <a:p>
            <a:r>
              <a:rPr lang="en-US" dirty="0" err="1" smtClean="0">
                <a:solidFill>
                  <a:srgbClr val="FF0000"/>
                </a:solidFill>
              </a:rPr>
              <a:t>V</a:t>
            </a:r>
            <a:r>
              <a:rPr lang="en-US" baseline="-25000" dirty="0" err="1" smtClean="0">
                <a:solidFill>
                  <a:srgbClr val="FF0000"/>
                </a:solidFill>
              </a:rPr>
              <a:t>out</a:t>
            </a:r>
            <a:r>
              <a:rPr lang="en-US" dirty="0" err="1" smtClean="0">
                <a:solidFill>
                  <a:srgbClr val="FF0000"/>
                </a:solidFill>
              </a:rPr>
              <a:t>(t</a:t>
            </a:r>
            <a:r>
              <a:rPr lang="en-US" dirty="0" smtClean="0">
                <a:solidFill>
                  <a:srgbClr val="FF0000"/>
                </a:solidFill>
              </a:rPr>
              <a:t>)</a:t>
            </a:r>
            <a:endParaRPr lang="en-US" dirty="0">
              <a:solidFill>
                <a:srgbClr val="FF0000"/>
              </a:solidFill>
            </a:endParaRPr>
          </a:p>
        </p:txBody>
      </p:sp>
      <p:pic>
        <p:nvPicPr>
          <p:cNvPr id="15" name="Picture 14" descr="Landau-RC-1Dplot.jpg"/>
          <p:cNvPicPr>
            <a:picLocks noChangeAspect="1"/>
          </p:cNvPicPr>
          <p:nvPr/>
        </p:nvPicPr>
        <p:blipFill>
          <a:blip r:embed="rId4"/>
          <a:stretch>
            <a:fillRect/>
          </a:stretch>
        </p:blipFill>
        <p:spPr>
          <a:xfrm>
            <a:off x="686181" y="3992995"/>
            <a:ext cx="3121481" cy="1907572"/>
          </a:xfrm>
          <a:prstGeom prst="rect">
            <a:avLst/>
          </a:prstGeom>
        </p:spPr>
      </p:pic>
      <p:sp>
        <p:nvSpPr>
          <p:cNvPr id="16" name="TextBox 15"/>
          <p:cNvSpPr txBox="1"/>
          <p:nvPr/>
        </p:nvSpPr>
        <p:spPr>
          <a:xfrm>
            <a:off x="3163000" y="5812434"/>
            <a:ext cx="620745" cy="369332"/>
          </a:xfrm>
          <a:prstGeom prst="rect">
            <a:avLst/>
          </a:prstGeom>
          <a:noFill/>
        </p:spPr>
        <p:txBody>
          <a:bodyPr wrap="none" rtlCol="0">
            <a:spAutoFit/>
          </a:bodyPr>
          <a:lstStyle/>
          <a:p>
            <a:r>
              <a:rPr lang="en-US" dirty="0" smtClean="0">
                <a:solidFill>
                  <a:srgbClr val="5F604A"/>
                </a:solidFill>
              </a:rPr>
              <a:t>time</a:t>
            </a:r>
            <a:endParaRPr lang="en-US" dirty="0">
              <a:solidFill>
                <a:srgbClr val="5F604A"/>
              </a:solidFill>
            </a:endParaRPr>
          </a:p>
        </p:txBody>
      </p:sp>
      <p:sp>
        <p:nvSpPr>
          <p:cNvPr id="17" name="TextBox 16"/>
          <p:cNvSpPr txBox="1"/>
          <p:nvPr/>
        </p:nvSpPr>
        <p:spPr>
          <a:xfrm rot="16200000">
            <a:off x="95574" y="4230872"/>
            <a:ext cx="783250" cy="369332"/>
          </a:xfrm>
          <a:prstGeom prst="rect">
            <a:avLst/>
          </a:prstGeom>
          <a:noFill/>
        </p:spPr>
        <p:txBody>
          <a:bodyPr wrap="none" rtlCol="0">
            <a:spAutoFit/>
          </a:bodyPr>
          <a:lstStyle/>
          <a:p>
            <a:r>
              <a:rPr lang="en-US" dirty="0" err="1" smtClean="0">
                <a:solidFill>
                  <a:srgbClr val="5F604A"/>
                </a:solidFill>
              </a:rPr>
              <a:t>V</a:t>
            </a:r>
            <a:r>
              <a:rPr lang="en-US" baseline="-25000" dirty="0" err="1" smtClean="0">
                <a:solidFill>
                  <a:srgbClr val="5F604A"/>
                </a:solidFill>
              </a:rPr>
              <a:t>out</a:t>
            </a:r>
            <a:r>
              <a:rPr lang="en-US" dirty="0" err="1" smtClean="0">
                <a:solidFill>
                  <a:srgbClr val="5F604A"/>
                </a:solidFill>
              </a:rPr>
              <a:t>(t</a:t>
            </a:r>
            <a:r>
              <a:rPr lang="en-US" dirty="0" smtClean="0">
                <a:solidFill>
                  <a:srgbClr val="5F604A"/>
                </a:solidFill>
              </a:rPr>
              <a:t>)</a:t>
            </a:r>
            <a:endParaRPr lang="en-US" dirty="0">
              <a:solidFill>
                <a:srgbClr val="5F604A"/>
              </a:solidFill>
            </a:endParaRPr>
          </a:p>
        </p:txBody>
      </p:sp>
      <p:sp>
        <p:nvSpPr>
          <p:cNvPr id="18" name="TextBox 17"/>
          <p:cNvSpPr txBox="1"/>
          <p:nvPr/>
        </p:nvSpPr>
        <p:spPr>
          <a:xfrm>
            <a:off x="2454683" y="4505857"/>
            <a:ext cx="725942" cy="369332"/>
          </a:xfrm>
          <a:prstGeom prst="rect">
            <a:avLst/>
          </a:prstGeom>
          <a:noFill/>
        </p:spPr>
        <p:txBody>
          <a:bodyPr wrap="none" rtlCol="0">
            <a:spAutoFit/>
          </a:bodyPr>
          <a:lstStyle/>
          <a:p>
            <a:r>
              <a:rPr lang="en-US" dirty="0" smtClean="0">
                <a:solidFill>
                  <a:srgbClr val="5F604A"/>
                </a:solidFill>
              </a:rPr>
              <a:t>t</a:t>
            </a:r>
            <a:r>
              <a:rPr lang="en-US" baseline="-25000" dirty="0" smtClean="0">
                <a:solidFill>
                  <a:srgbClr val="5F604A"/>
                </a:solidFill>
              </a:rPr>
              <a:t>0</a:t>
            </a:r>
            <a:r>
              <a:rPr lang="en-US" dirty="0" smtClean="0">
                <a:solidFill>
                  <a:srgbClr val="5F604A"/>
                </a:solidFill>
              </a:rPr>
              <a:t>=20</a:t>
            </a:r>
            <a:endParaRPr lang="en-US" dirty="0">
              <a:solidFill>
                <a:srgbClr val="5F604A"/>
              </a:solidFill>
            </a:endParaRPr>
          </a:p>
        </p:txBody>
      </p:sp>
      <p:pic>
        <p:nvPicPr>
          <p:cNvPr id="19" name="Picture 18" descr="img009.jpg"/>
          <p:cNvPicPr>
            <a:picLocks noChangeAspect="1"/>
          </p:cNvPicPr>
          <p:nvPr/>
        </p:nvPicPr>
        <p:blipFill>
          <a:blip r:embed="rId5"/>
          <a:stretch>
            <a:fillRect/>
          </a:stretch>
        </p:blipFill>
        <p:spPr>
          <a:xfrm rot="16200000">
            <a:off x="1557464" y="1026233"/>
            <a:ext cx="1405357" cy="4015306"/>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Master Level Course 2010-2011</a:t>
            </a:r>
            <a:endParaRPr lang="nl-NL"/>
          </a:p>
        </p:txBody>
      </p:sp>
      <p:sp>
        <p:nvSpPr>
          <p:cNvPr id="9" name="Slide Number Placeholder 4"/>
          <p:cNvSpPr>
            <a:spLocks noGrp="1"/>
          </p:cNvSpPr>
          <p:nvPr>
            <p:ph type="sldNum" sz="quarter" idx="11"/>
          </p:nvPr>
        </p:nvSpPr>
        <p:spPr/>
        <p:txBody>
          <a:bodyPr/>
          <a:lstStyle/>
          <a:p>
            <a:fld id="{C53D6790-5C44-7744-A0EE-AC53A3E2FD74}" type="slidenum">
              <a:rPr lang="nl-NL"/>
              <a:pPr/>
              <a:t>19</a:t>
            </a:fld>
            <a:endParaRPr lang="nl-NL"/>
          </a:p>
        </p:txBody>
      </p:sp>
      <p:sp>
        <p:nvSpPr>
          <p:cNvPr id="10"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02754" name="Rectangle 2"/>
          <p:cNvSpPr>
            <a:spLocks noGrp="1" noChangeArrowheads="1"/>
          </p:cNvSpPr>
          <p:nvPr>
            <p:ph type="title"/>
          </p:nvPr>
        </p:nvSpPr>
        <p:spPr/>
        <p:txBody>
          <a:bodyPr/>
          <a:lstStyle/>
          <a:p>
            <a:r>
              <a:rPr lang="nl-NL" sz="3800"/>
              <a:t>Cross section &amp; event rate</a:t>
            </a:r>
          </a:p>
        </p:txBody>
      </p:sp>
      <p:sp>
        <p:nvSpPr>
          <p:cNvPr id="202755" name="Rectangle 3"/>
          <p:cNvSpPr>
            <a:spLocks noGrp="1" noChangeArrowheads="1"/>
          </p:cNvSpPr>
          <p:nvPr>
            <p:ph type="body" idx="1"/>
          </p:nvPr>
        </p:nvSpPr>
        <p:spPr>
          <a:xfrm>
            <a:off x="155575" y="1558925"/>
            <a:ext cx="4406900" cy="4411663"/>
          </a:xfrm>
          <a:noFill/>
          <a:ln/>
        </p:spPr>
        <p:txBody>
          <a:bodyPr/>
          <a:lstStyle/>
          <a:p>
            <a:pPr marL="268288" indent="-268288">
              <a:lnSpc>
                <a:spcPct val="90000"/>
              </a:lnSpc>
              <a:buFontTx/>
              <a:buChar char="•"/>
            </a:pPr>
            <a:r>
              <a:rPr lang="en-US" sz="2000"/>
              <a:t>The cross section of specific processes is changing when going to higher energies.</a:t>
            </a:r>
          </a:p>
          <a:p>
            <a:pPr marL="268288" indent="-268288">
              <a:lnSpc>
                <a:spcPct val="90000"/>
              </a:lnSpc>
              <a:buFontTx/>
              <a:buChar char="•"/>
            </a:pPr>
            <a:r>
              <a:rPr lang="en-US" sz="2000"/>
              <a:t>The total cross section in hadron collisions is increasing according to the measurements made (extrapolation to higher energies).</a:t>
            </a:r>
          </a:p>
          <a:p>
            <a:pPr marL="268288" indent="-268288">
              <a:lnSpc>
                <a:spcPct val="90000"/>
              </a:lnSpc>
              <a:buFontTx/>
              <a:buChar char="•"/>
            </a:pPr>
            <a:r>
              <a:rPr lang="en-US" sz="2000"/>
              <a:t>Together with the luminosity increase this results in a higher event rate </a:t>
            </a:r>
            <a:r>
              <a:rPr lang="en-US" sz="1600"/>
              <a:t>R=</a:t>
            </a:r>
            <a:r>
              <a:rPr lang="en-US" sz="2000">
                <a:latin typeface="Monotype Corsiva" charset="0"/>
              </a:rPr>
              <a:t>L</a:t>
            </a:r>
            <a:r>
              <a:rPr lang="en-US" sz="2000"/>
              <a:t> </a:t>
            </a:r>
            <a:r>
              <a:rPr lang="en-US" sz="2000">
                <a:latin typeface="Symbol" charset="2"/>
              </a:rPr>
              <a:t>s</a:t>
            </a:r>
            <a:r>
              <a:rPr lang="en-US" sz="2000"/>
              <a:t>, hence important technical challenges for the design of the experiments.</a:t>
            </a:r>
            <a:endParaRPr lang="en-US" sz="900">
              <a:solidFill>
                <a:schemeClr val="accent2"/>
              </a:solidFill>
            </a:endParaRPr>
          </a:p>
        </p:txBody>
      </p:sp>
      <p:pic>
        <p:nvPicPr>
          <p:cNvPr id="202756" name="Picture 4"/>
          <p:cNvPicPr>
            <a:picLocks noChangeAspect="1" noChangeArrowheads="1"/>
          </p:cNvPicPr>
          <p:nvPr/>
        </p:nvPicPr>
        <p:blipFill>
          <a:blip r:embed="rId3"/>
          <a:srcRect l="4681" t="2037" b="5502"/>
          <a:stretch>
            <a:fillRect/>
          </a:stretch>
        </p:blipFill>
        <p:spPr bwMode="auto">
          <a:xfrm>
            <a:off x="4897438" y="1033463"/>
            <a:ext cx="4170362" cy="5762625"/>
          </a:xfrm>
          <a:prstGeom prst="rect">
            <a:avLst/>
          </a:prstGeom>
          <a:noFill/>
          <a:ln w="9525">
            <a:noFill/>
            <a:miter lim="800000"/>
            <a:headEnd/>
            <a:tailEnd/>
          </a:ln>
          <a:effectLst/>
        </p:spPr>
      </p:pic>
      <p:sp>
        <p:nvSpPr>
          <p:cNvPr id="202757" name="Text Box 5"/>
          <p:cNvSpPr txBox="1">
            <a:spLocks noChangeArrowheads="1"/>
          </p:cNvSpPr>
          <p:nvPr/>
        </p:nvSpPr>
        <p:spPr bwMode="auto">
          <a:xfrm rot="-5400000">
            <a:off x="3629819" y="3636169"/>
            <a:ext cx="2128838" cy="336550"/>
          </a:xfrm>
          <a:prstGeom prst="rect">
            <a:avLst/>
          </a:prstGeom>
          <a:noFill/>
          <a:ln w="9525">
            <a:noFill/>
            <a:miter lim="800000"/>
            <a:headEnd/>
            <a:tailEnd/>
          </a:ln>
          <a:effectLst/>
        </p:spPr>
        <p:txBody>
          <a:bodyPr wrap="none">
            <a:prstTxWarp prst="textNoShape">
              <a:avLst/>
            </a:prstTxWarp>
            <a:spAutoFit/>
          </a:bodyPr>
          <a:lstStyle/>
          <a:p>
            <a:pPr algn="r" eaLnBrk="0" hangingPunct="0">
              <a:spcBef>
                <a:spcPct val="50000"/>
              </a:spcBef>
            </a:pPr>
            <a:r>
              <a:rPr lang="en-US" sz="1600" b="1">
                <a:latin typeface="Tahoma" charset="0"/>
                <a:sym typeface="Symbol" charset="2"/>
              </a:rPr>
              <a:t>Cross Section (mb)</a:t>
            </a:r>
          </a:p>
        </p:txBody>
      </p:sp>
      <p:sp>
        <p:nvSpPr>
          <p:cNvPr id="202758" name="Text Box 6"/>
          <p:cNvSpPr txBox="1">
            <a:spLocks noChangeArrowheads="1"/>
          </p:cNvSpPr>
          <p:nvPr/>
        </p:nvSpPr>
        <p:spPr bwMode="auto">
          <a:xfrm>
            <a:off x="5749925" y="1204913"/>
            <a:ext cx="1555750" cy="366712"/>
          </a:xfrm>
          <a:prstGeom prst="rect">
            <a:avLst/>
          </a:prstGeom>
          <a:noFill/>
          <a:ln w="9525">
            <a:noFill/>
            <a:miter lim="800000"/>
            <a:headEnd/>
            <a:tailEnd/>
          </a:ln>
          <a:effectLst/>
        </p:spPr>
        <p:txBody>
          <a:bodyPr wrap="none">
            <a:prstTxWarp prst="textNoShape">
              <a:avLst/>
            </a:prstTxWarp>
            <a:spAutoFit/>
          </a:bodyPr>
          <a:lstStyle/>
          <a:p>
            <a:r>
              <a:rPr lang="nl-NL"/>
              <a:t>proton-proton</a:t>
            </a:r>
          </a:p>
        </p:txBody>
      </p:sp>
      <p:sp>
        <p:nvSpPr>
          <p:cNvPr id="202759" name="Text Box 7"/>
          <p:cNvSpPr txBox="1">
            <a:spLocks noChangeArrowheads="1"/>
          </p:cNvSpPr>
          <p:nvPr/>
        </p:nvSpPr>
        <p:spPr bwMode="auto">
          <a:xfrm>
            <a:off x="5749925" y="4316413"/>
            <a:ext cx="1924050" cy="366712"/>
          </a:xfrm>
          <a:prstGeom prst="rect">
            <a:avLst/>
          </a:prstGeom>
          <a:noFill/>
          <a:ln w="9525">
            <a:noFill/>
            <a:miter lim="800000"/>
            <a:headEnd/>
            <a:tailEnd/>
          </a:ln>
          <a:effectLst/>
        </p:spPr>
        <p:txBody>
          <a:bodyPr wrap="none">
            <a:prstTxWarp prst="textNoShape">
              <a:avLst/>
            </a:prstTxWarp>
            <a:spAutoFit/>
          </a:bodyPr>
          <a:lstStyle/>
          <a:p>
            <a:r>
              <a:rPr lang="nl-NL"/>
              <a:t>proton-antiproton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r>
              <a:rPr lang="en-US" smtClean="0"/>
              <a:t>Master Level Course 2010-2011</a:t>
            </a:r>
            <a:endParaRPr lang="nl-NL" dirty="0"/>
          </a:p>
        </p:txBody>
      </p:sp>
      <p:sp>
        <p:nvSpPr>
          <p:cNvPr id="11" name="Slide Number Placeholder 4"/>
          <p:cNvSpPr>
            <a:spLocks noGrp="1"/>
          </p:cNvSpPr>
          <p:nvPr>
            <p:ph type="sldNum" sz="quarter" idx="11"/>
          </p:nvPr>
        </p:nvSpPr>
        <p:spPr/>
        <p:txBody>
          <a:bodyPr/>
          <a:lstStyle/>
          <a:p>
            <a:fld id="{32C58AE3-FCBC-A44E-8A0F-76F0AA346BB9}" type="slidenum">
              <a:rPr lang="nl-NL"/>
              <a:pPr/>
              <a:t>2</a:t>
            </a:fld>
            <a:endParaRPr lang="nl-NL"/>
          </a:p>
        </p:txBody>
      </p:sp>
      <p:sp>
        <p:nvSpPr>
          <p:cNvPr id="12"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34818" name="Rectangle 2"/>
          <p:cNvSpPr>
            <a:spLocks noGrp="1" noChangeArrowheads="1"/>
          </p:cNvSpPr>
          <p:nvPr>
            <p:ph type="title"/>
          </p:nvPr>
        </p:nvSpPr>
        <p:spPr/>
        <p:txBody>
          <a:bodyPr/>
          <a:lstStyle/>
          <a:p>
            <a:r>
              <a:rPr lang="nl-NL"/>
              <a:t>Content</a:t>
            </a:r>
          </a:p>
        </p:txBody>
      </p:sp>
      <p:sp>
        <p:nvSpPr>
          <p:cNvPr id="34820" name="Rectangle 4"/>
          <p:cNvSpPr>
            <a:spLocks noGrp="1" noChangeArrowheads="1"/>
          </p:cNvSpPr>
          <p:nvPr>
            <p:ph type="body" idx="1"/>
          </p:nvPr>
        </p:nvSpPr>
        <p:spPr>
          <a:xfrm>
            <a:off x="515938" y="1603375"/>
            <a:ext cx="8529637" cy="4589463"/>
          </a:xfrm>
          <a:noFill/>
          <a:ln/>
        </p:spPr>
        <p:txBody>
          <a:bodyPr/>
          <a:lstStyle/>
          <a:p>
            <a:pPr marL="266700" indent="-266700">
              <a:lnSpc>
                <a:spcPct val="80000"/>
              </a:lnSpc>
              <a:buFontTx/>
              <a:buNone/>
            </a:pPr>
            <a:r>
              <a:rPr lang="en-US" sz="2000" dirty="0"/>
              <a:t>Overview of a contemporary collider experiment</a:t>
            </a:r>
          </a:p>
          <a:p>
            <a:pPr marL="266700" indent="-266700">
              <a:lnSpc>
                <a:spcPct val="80000"/>
              </a:lnSpc>
              <a:buFontTx/>
              <a:buNone/>
            </a:pPr>
            <a:endParaRPr lang="en-US" sz="900" dirty="0"/>
          </a:p>
          <a:p>
            <a:pPr marL="266700" indent="-266700">
              <a:lnSpc>
                <a:spcPct val="80000"/>
              </a:lnSpc>
              <a:buFontTx/>
              <a:buChar char="•"/>
            </a:pPr>
            <a:r>
              <a:rPr lang="en-US" sz="1800" dirty="0"/>
              <a:t>General timeline of a collision experiment (</a:t>
            </a:r>
            <a:r>
              <a:rPr lang="en-US" sz="1800" dirty="0" err="1"/>
              <a:t>eg</a:t>
            </a:r>
            <a:r>
              <a:rPr lang="en-US" sz="1800" dirty="0"/>
              <a:t>. LHC)</a:t>
            </a:r>
          </a:p>
          <a:p>
            <a:pPr marL="266700" indent="-266700">
              <a:lnSpc>
                <a:spcPct val="80000"/>
              </a:lnSpc>
              <a:buFontTx/>
              <a:buChar char="•"/>
            </a:pPr>
            <a:r>
              <a:rPr lang="en-US" sz="1800" dirty="0"/>
              <a:t>Overview of the structure of all systems in a detector</a:t>
            </a:r>
          </a:p>
          <a:p>
            <a:pPr marL="266700" indent="-266700">
              <a:lnSpc>
                <a:spcPct val="80000"/>
              </a:lnSpc>
              <a:buFontTx/>
              <a:buChar char="•"/>
            </a:pPr>
            <a:r>
              <a:rPr lang="en-US" sz="1800" dirty="0"/>
              <a:t>First layer of triggers to reduce the data stream to tape</a:t>
            </a:r>
          </a:p>
          <a:p>
            <a:pPr marL="266700" indent="-266700">
              <a:lnSpc>
                <a:spcPct val="80000"/>
              </a:lnSpc>
              <a:buFontTx/>
              <a:buChar char="•"/>
            </a:pPr>
            <a:r>
              <a:rPr lang="en-US" sz="1800" dirty="0"/>
              <a:t>Data Acquisition system &amp; High Level triggers</a:t>
            </a:r>
          </a:p>
          <a:p>
            <a:pPr marL="266700" indent="-266700">
              <a:lnSpc>
                <a:spcPct val="80000"/>
              </a:lnSpc>
              <a:buFontTx/>
              <a:buChar char="•"/>
            </a:pPr>
            <a:r>
              <a:rPr lang="en-US" sz="1800" dirty="0"/>
              <a:t>Reconstruction aspects of </a:t>
            </a:r>
            <a:r>
              <a:rPr lang="en-US" sz="1800" dirty="0" smtClean="0"/>
              <a:t>tracks</a:t>
            </a:r>
          </a:p>
          <a:p>
            <a:pPr marL="266700" indent="-266700">
              <a:lnSpc>
                <a:spcPct val="80000"/>
              </a:lnSpc>
              <a:buFontTx/>
              <a:buChar char="•"/>
            </a:pPr>
            <a:r>
              <a:rPr lang="en-US" sz="1800" dirty="0"/>
              <a:t>Identification of specific objects (</a:t>
            </a:r>
            <a:r>
              <a:rPr lang="en-US" sz="1800" dirty="0" err="1"/>
              <a:t>eg</a:t>
            </a:r>
            <a:r>
              <a:rPr lang="en-US" sz="1800" dirty="0"/>
              <a:t>.</a:t>
            </a:r>
            <a:r>
              <a:rPr lang="en-US" sz="1800" dirty="0" smtClean="0"/>
              <a:t> </a:t>
            </a:r>
            <a:r>
              <a:rPr lang="en-US" sz="1800" dirty="0" err="1" smtClean="0"/>
              <a:t>b</a:t>
            </a:r>
            <a:r>
              <a:rPr lang="en-US" sz="1800" dirty="0" smtClean="0"/>
              <a:t>-</a:t>
            </a:r>
            <a:r>
              <a:rPr lang="en-US" sz="1800" dirty="0"/>
              <a:t>tagging</a:t>
            </a:r>
            <a:r>
              <a:rPr lang="en-US" sz="1800" dirty="0" smtClean="0"/>
              <a:t>)</a:t>
            </a:r>
          </a:p>
          <a:p>
            <a:pPr marL="266700" indent="-266700">
              <a:lnSpc>
                <a:spcPct val="80000"/>
              </a:lnSpc>
              <a:buFontTx/>
              <a:buChar char="•"/>
            </a:pPr>
            <a:endParaRPr lang="en-US" sz="1800" dirty="0" smtClean="0"/>
          </a:p>
          <a:p>
            <a:pPr marL="266700" indent="-266700">
              <a:lnSpc>
                <a:spcPct val="80000"/>
              </a:lnSpc>
              <a:buFontTx/>
              <a:buChar char="•"/>
            </a:pPr>
            <a:r>
              <a:rPr lang="en-US" sz="1800" dirty="0"/>
              <a:t>General analysis techniques to select the signal processes</a:t>
            </a:r>
          </a:p>
          <a:p>
            <a:pPr marL="266700" indent="-266700">
              <a:lnSpc>
                <a:spcPct val="80000"/>
              </a:lnSpc>
              <a:buFontTx/>
              <a:buChar char="•"/>
            </a:pPr>
            <a:r>
              <a:rPr lang="en-US" sz="1800" dirty="0"/>
              <a:t>Advanced statistical tools for measurements</a:t>
            </a:r>
          </a:p>
          <a:p>
            <a:pPr marL="266700" indent="-266700">
              <a:lnSpc>
                <a:spcPct val="80000"/>
              </a:lnSpc>
              <a:buFontTx/>
              <a:buChar char="•"/>
            </a:pPr>
            <a:r>
              <a:rPr lang="en-US" sz="1800" dirty="0"/>
              <a:t>An example analysis of how it all comes together…</a:t>
            </a:r>
          </a:p>
          <a:p>
            <a:pPr marL="266700" indent="-266700">
              <a:lnSpc>
                <a:spcPct val="80000"/>
              </a:lnSpc>
              <a:buFontTx/>
              <a:buNone/>
            </a:pPr>
            <a:endParaRPr lang="en-US" sz="1000" dirty="0"/>
          </a:p>
          <a:p>
            <a:pPr marL="266700" indent="-266700">
              <a:lnSpc>
                <a:spcPct val="80000"/>
              </a:lnSpc>
              <a:buFontTx/>
              <a:buNone/>
            </a:pPr>
            <a:endParaRPr lang="en-US" sz="1000" dirty="0"/>
          </a:p>
          <a:p>
            <a:pPr marL="266700" indent="-266700">
              <a:lnSpc>
                <a:spcPct val="80000"/>
              </a:lnSpc>
              <a:buFontTx/>
              <a:buNone/>
            </a:pPr>
            <a:r>
              <a:rPr lang="en-US" sz="1800" dirty="0">
                <a:solidFill>
                  <a:srgbClr val="FF0000"/>
                </a:solidFill>
              </a:rPr>
              <a:t>	It should take about 3 sessions of about </a:t>
            </a:r>
            <a:r>
              <a:rPr lang="en-US" sz="1800" dirty="0" smtClean="0">
                <a:solidFill>
                  <a:srgbClr val="FF0000"/>
                </a:solidFill>
              </a:rPr>
              <a:t>4 </a:t>
            </a:r>
            <a:r>
              <a:rPr lang="en-US" sz="1800" dirty="0">
                <a:solidFill>
                  <a:srgbClr val="FF0000"/>
                </a:solidFill>
              </a:rPr>
              <a:t>hours on average to cover the course. This will be complemented with a reading exercise</a:t>
            </a:r>
            <a:r>
              <a:rPr lang="en-US" sz="1800" dirty="0" smtClean="0">
                <a:solidFill>
                  <a:srgbClr val="FF0000"/>
                </a:solidFill>
              </a:rPr>
              <a:t> with a written report by </a:t>
            </a:r>
            <a:r>
              <a:rPr lang="en-US" sz="1800" dirty="0">
                <a:solidFill>
                  <a:srgbClr val="FF0000"/>
                </a:solidFill>
              </a:rPr>
              <a:t>the </a:t>
            </a:r>
            <a:r>
              <a:rPr lang="en-US" sz="1800" dirty="0" smtClean="0">
                <a:solidFill>
                  <a:srgbClr val="FF0000"/>
                </a:solidFill>
              </a:rPr>
              <a:t>students (this is part of the exam).</a:t>
            </a:r>
            <a:endParaRPr lang="en-US" sz="1800" dirty="0">
              <a:solidFill>
                <a:srgbClr val="FF0000"/>
              </a:solidFill>
            </a:endParaRPr>
          </a:p>
        </p:txBody>
      </p:sp>
      <p:sp>
        <p:nvSpPr>
          <p:cNvPr id="34821" name="AutoShape 5"/>
          <p:cNvSpPr>
            <a:spLocks/>
          </p:cNvSpPr>
          <p:nvPr/>
        </p:nvSpPr>
        <p:spPr bwMode="auto">
          <a:xfrm>
            <a:off x="317500" y="2070100"/>
            <a:ext cx="152400" cy="977900"/>
          </a:xfrm>
          <a:prstGeom prst="leftBrace">
            <a:avLst>
              <a:gd name="adj1" fmla="val 53472"/>
              <a:gd name="adj2" fmla="val 50000"/>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4822" name="AutoShape 6"/>
          <p:cNvSpPr>
            <a:spLocks/>
          </p:cNvSpPr>
          <p:nvPr/>
        </p:nvSpPr>
        <p:spPr bwMode="auto">
          <a:xfrm>
            <a:off x="317500" y="3111500"/>
            <a:ext cx="152400" cy="774700"/>
          </a:xfrm>
          <a:prstGeom prst="leftBrace">
            <a:avLst>
              <a:gd name="adj1" fmla="val 42361"/>
              <a:gd name="adj2" fmla="val 50000"/>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4823" name="AutoShape 7"/>
          <p:cNvSpPr>
            <a:spLocks/>
          </p:cNvSpPr>
          <p:nvPr/>
        </p:nvSpPr>
        <p:spPr bwMode="auto">
          <a:xfrm>
            <a:off x="317500" y="3937000"/>
            <a:ext cx="152400" cy="749300"/>
          </a:xfrm>
          <a:prstGeom prst="leftBrace">
            <a:avLst>
              <a:gd name="adj1" fmla="val 40972"/>
              <a:gd name="adj2" fmla="val 50000"/>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4824" name="Text Box 8"/>
          <p:cNvSpPr txBox="1">
            <a:spLocks noChangeArrowheads="1"/>
          </p:cNvSpPr>
          <p:nvPr/>
        </p:nvSpPr>
        <p:spPr bwMode="auto">
          <a:xfrm>
            <a:off x="25400" y="2351088"/>
            <a:ext cx="261938" cy="366712"/>
          </a:xfrm>
          <a:prstGeom prst="rect">
            <a:avLst/>
          </a:prstGeom>
          <a:noFill/>
          <a:ln w="9525">
            <a:noFill/>
            <a:miter lim="800000"/>
            <a:headEnd/>
            <a:tailEnd/>
          </a:ln>
          <a:effectLst/>
        </p:spPr>
        <p:txBody>
          <a:bodyPr wrap="none">
            <a:prstTxWarp prst="textNoShape">
              <a:avLst/>
            </a:prstTxWarp>
            <a:spAutoFit/>
          </a:bodyPr>
          <a:lstStyle/>
          <a:p>
            <a:r>
              <a:rPr lang="nl-NL">
                <a:latin typeface="Bookman Old Style" charset="0"/>
              </a:rPr>
              <a:t>I</a:t>
            </a:r>
          </a:p>
        </p:txBody>
      </p:sp>
      <p:sp>
        <p:nvSpPr>
          <p:cNvPr id="34825" name="Text Box 9"/>
          <p:cNvSpPr txBox="1">
            <a:spLocks noChangeArrowheads="1"/>
          </p:cNvSpPr>
          <p:nvPr/>
        </p:nvSpPr>
        <p:spPr bwMode="auto">
          <a:xfrm>
            <a:off x="0" y="3252788"/>
            <a:ext cx="339725" cy="366712"/>
          </a:xfrm>
          <a:prstGeom prst="rect">
            <a:avLst/>
          </a:prstGeom>
          <a:noFill/>
          <a:ln w="9525">
            <a:noFill/>
            <a:miter lim="800000"/>
            <a:headEnd/>
            <a:tailEnd/>
          </a:ln>
          <a:effectLst/>
        </p:spPr>
        <p:txBody>
          <a:bodyPr wrap="none">
            <a:prstTxWarp prst="textNoShape">
              <a:avLst/>
            </a:prstTxWarp>
            <a:spAutoFit/>
          </a:bodyPr>
          <a:lstStyle/>
          <a:p>
            <a:r>
              <a:rPr lang="nl-NL">
                <a:latin typeface="Bookman Old Style" charset="0"/>
              </a:rPr>
              <a:t>II</a:t>
            </a:r>
          </a:p>
        </p:txBody>
      </p:sp>
      <p:sp>
        <p:nvSpPr>
          <p:cNvPr id="34826" name="Text Box 10"/>
          <p:cNvSpPr txBox="1">
            <a:spLocks noChangeArrowheads="1"/>
          </p:cNvSpPr>
          <p:nvPr/>
        </p:nvSpPr>
        <p:spPr bwMode="auto">
          <a:xfrm>
            <a:off x="0" y="4078288"/>
            <a:ext cx="417513" cy="366712"/>
          </a:xfrm>
          <a:prstGeom prst="rect">
            <a:avLst/>
          </a:prstGeom>
          <a:noFill/>
          <a:ln w="9525">
            <a:noFill/>
            <a:miter lim="800000"/>
            <a:headEnd/>
            <a:tailEnd/>
          </a:ln>
          <a:effectLst/>
        </p:spPr>
        <p:txBody>
          <a:bodyPr wrap="none">
            <a:prstTxWarp prst="textNoShape">
              <a:avLst/>
            </a:prstTxWarp>
            <a:spAutoFit/>
          </a:bodyPr>
          <a:lstStyle/>
          <a:p>
            <a:r>
              <a:rPr lang="nl-NL">
                <a:latin typeface="Bookman Old Style" charset="0"/>
              </a:rPr>
              <a:t>III</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Master Level Course 2010-2011</a:t>
            </a:r>
            <a:endParaRPr lang="nl-NL"/>
          </a:p>
        </p:txBody>
      </p:sp>
      <p:sp>
        <p:nvSpPr>
          <p:cNvPr id="10"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02754" name="Rectangle 2"/>
          <p:cNvSpPr>
            <a:spLocks noGrp="1" noChangeArrowheads="1"/>
          </p:cNvSpPr>
          <p:nvPr>
            <p:ph type="title"/>
          </p:nvPr>
        </p:nvSpPr>
        <p:spPr/>
        <p:txBody>
          <a:bodyPr/>
          <a:lstStyle/>
          <a:p>
            <a:r>
              <a:rPr lang="nl-NL" sz="3800"/>
              <a:t>Cross section &amp; event rate</a:t>
            </a:r>
          </a:p>
        </p:txBody>
      </p:sp>
      <p:pic>
        <p:nvPicPr>
          <p:cNvPr id="11" name="Picture 10"/>
          <p:cNvPicPr>
            <a:picLocks noChangeAspect="1"/>
          </p:cNvPicPr>
          <p:nvPr/>
        </p:nvPicPr>
        <p:blipFill>
          <a:blip r:embed="rId3"/>
          <a:stretch>
            <a:fillRect/>
          </a:stretch>
        </p:blipFill>
        <p:spPr>
          <a:xfrm>
            <a:off x="3280413" y="1550797"/>
            <a:ext cx="5850086" cy="4444802"/>
          </a:xfrm>
          <a:prstGeom prst="rect">
            <a:avLst/>
          </a:prstGeom>
        </p:spPr>
      </p:pic>
      <p:sp>
        <p:nvSpPr>
          <p:cNvPr id="12" name="TextBox 11"/>
          <p:cNvSpPr txBox="1"/>
          <p:nvPr/>
        </p:nvSpPr>
        <p:spPr>
          <a:xfrm>
            <a:off x="4933791" y="5739168"/>
            <a:ext cx="2123974" cy="276999"/>
          </a:xfrm>
          <a:prstGeom prst="rect">
            <a:avLst/>
          </a:prstGeom>
          <a:noFill/>
        </p:spPr>
        <p:txBody>
          <a:bodyPr wrap="none" rtlCol="0">
            <a:spAutoFit/>
          </a:bodyPr>
          <a:lstStyle/>
          <a:p>
            <a:r>
              <a:rPr lang="en-US" sz="1200" b="1" dirty="0" smtClean="0">
                <a:solidFill>
                  <a:srgbClr val="008000"/>
                </a:solidFill>
                <a:latin typeface="Courier New"/>
                <a:cs typeface="Courier New"/>
              </a:rPr>
              <a:t>JINST 3 S08007 (2008)</a:t>
            </a:r>
            <a:endParaRPr lang="en-US" sz="1200" b="1" dirty="0">
              <a:solidFill>
                <a:srgbClr val="008000"/>
              </a:solidFill>
              <a:latin typeface="Courier New"/>
              <a:cs typeface="Courier New"/>
            </a:endParaRPr>
          </a:p>
        </p:txBody>
      </p:sp>
      <p:sp>
        <p:nvSpPr>
          <p:cNvPr id="14" name="Rectangle 3"/>
          <p:cNvSpPr txBox="1">
            <a:spLocks noChangeArrowheads="1"/>
          </p:cNvSpPr>
          <p:nvPr/>
        </p:nvSpPr>
        <p:spPr bwMode="auto">
          <a:xfrm>
            <a:off x="155575" y="1558925"/>
            <a:ext cx="3141761" cy="44116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268288" marR="0" lvl="0" indent="-268288"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5F604A"/>
                </a:solidFill>
                <a:effectLst/>
                <a:uLnTx/>
                <a:uFillTx/>
                <a:latin typeface="+mn-lt"/>
                <a:ea typeface="+mn-ea"/>
                <a:cs typeface="+mn-cs"/>
              </a:rPr>
              <a:t>The total cross section at the LHC (14 </a:t>
            </a:r>
            <a:r>
              <a:rPr kumimoji="0" lang="en-US" sz="2000" b="0" i="0" u="none" strike="noStrike" kern="0" cap="none" spc="0" normalizeH="0" baseline="0" noProof="0" dirty="0" err="1" smtClean="0">
                <a:ln>
                  <a:noFill/>
                </a:ln>
                <a:solidFill>
                  <a:srgbClr val="5F604A"/>
                </a:solidFill>
                <a:effectLst/>
                <a:uLnTx/>
                <a:uFillTx/>
                <a:latin typeface="+mn-lt"/>
                <a:ea typeface="+mn-ea"/>
                <a:cs typeface="+mn-cs"/>
              </a:rPr>
              <a:t>TeV</a:t>
            </a:r>
            <a:r>
              <a:rPr kumimoji="0" lang="en-US" sz="2000" b="0" i="0" u="none" strike="noStrike" kern="0" cap="none" spc="0" normalizeH="0" baseline="0" noProof="0" dirty="0" smtClean="0">
                <a:ln>
                  <a:noFill/>
                </a:ln>
                <a:solidFill>
                  <a:srgbClr val="5F604A"/>
                </a:solidFill>
                <a:effectLst/>
                <a:uLnTx/>
                <a:uFillTx/>
                <a:latin typeface="+mn-lt"/>
                <a:ea typeface="+mn-ea"/>
                <a:cs typeface="+mn-cs"/>
              </a:rPr>
              <a:t>) ranges between 90 and 130 </a:t>
            </a:r>
            <a:r>
              <a:rPr kumimoji="0" lang="en-US" sz="2000" b="0" i="0" u="none" strike="noStrike" kern="0" cap="none" spc="0" normalizeH="0" baseline="0" noProof="0" dirty="0" err="1" smtClean="0">
                <a:ln>
                  <a:noFill/>
                </a:ln>
                <a:solidFill>
                  <a:srgbClr val="5F604A"/>
                </a:solidFill>
                <a:effectLst/>
                <a:uLnTx/>
                <a:uFillTx/>
                <a:latin typeface="+mn-lt"/>
                <a:ea typeface="+mn-ea"/>
                <a:cs typeface="+mn-cs"/>
              </a:rPr>
              <a:t>mb</a:t>
            </a:r>
            <a:endParaRPr kumimoji="0" lang="en-US" sz="900" b="0" i="0" u="none" strike="noStrike" kern="0" cap="none" spc="0" normalizeH="0" baseline="0" noProof="0" dirty="0">
              <a:ln>
                <a:noFill/>
              </a:ln>
              <a:solidFill>
                <a:schemeClr val="accent2"/>
              </a:solidFill>
              <a:effectLst/>
              <a:uLnTx/>
              <a:uFillTx/>
              <a:latin typeface="+mn-lt"/>
              <a:ea typeface="+mn-ea"/>
              <a:cs typeface="+mn-cs"/>
            </a:endParaRPr>
          </a:p>
        </p:txBody>
      </p:sp>
      <p:sp>
        <p:nvSpPr>
          <p:cNvPr id="9" name="Slide Number Placeholder 8"/>
          <p:cNvSpPr>
            <a:spLocks noGrp="1"/>
          </p:cNvSpPr>
          <p:nvPr>
            <p:ph type="sldNum" sz="quarter" idx="11"/>
          </p:nvPr>
        </p:nvSpPr>
        <p:spPr/>
        <p:txBody>
          <a:bodyPr/>
          <a:lstStyle/>
          <a:p>
            <a:fld id="{B8A81B39-EC00-944A-A27B-CE47D6C39C34}" type="slidenum">
              <a:rPr lang="nl-NL" smtClean="0"/>
              <a:pPr/>
              <a:t>20</a:t>
            </a:fld>
            <a:endParaRPr lang="nl-NL"/>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A3EE18E6-4259-9043-9596-E1EBEC3FFE28}" type="slidenum">
              <a:rPr lang="nl-NL"/>
              <a:pPr/>
              <a:t>21</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15042" name="Rectangle 2"/>
          <p:cNvSpPr>
            <a:spLocks noGrp="1" noChangeArrowheads="1"/>
          </p:cNvSpPr>
          <p:nvPr>
            <p:ph type="title"/>
          </p:nvPr>
        </p:nvSpPr>
        <p:spPr/>
        <p:txBody>
          <a:bodyPr/>
          <a:lstStyle/>
          <a:p>
            <a:r>
              <a:rPr lang="nl-NL" sz="3800"/>
              <a:t>Cross section &amp; event rate</a:t>
            </a:r>
          </a:p>
        </p:txBody>
      </p:sp>
      <p:sp>
        <p:nvSpPr>
          <p:cNvPr id="215043" name="Rectangle 3"/>
          <p:cNvSpPr>
            <a:spLocks noGrp="1" noChangeArrowheads="1"/>
          </p:cNvSpPr>
          <p:nvPr>
            <p:ph type="body" idx="1"/>
          </p:nvPr>
        </p:nvSpPr>
        <p:spPr>
          <a:xfrm>
            <a:off x="246063" y="1558925"/>
            <a:ext cx="4316412" cy="4411663"/>
          </a:xfrm>
          <a:noFill/>
          <a:ln/>
        </p:spPr>
        <p:txBody>
          <a:bodyPr/>
          <a:lstStyle/>
          <a:p>
            <a:pPr marL="268288" indent="-268288">
              <a:lnSpc>
                <a:spcPct val="80000"/>
              </a:lnSpc>
              <a:buFontTx/>
              <a:buChar char="•"/>
            </a:pPr>
            <a:r>
              <a:rPr lang="en-US" sz="2000" dirty="0"/>
              <a:t>In general the cross sections of Standard Model processes is increasing when going to higher centre of mass energies. </a:t>
            </a:r>
          </a:p>
          <a:p>
            <a:pPr marL="268288" indent="-268288">
              <a:lnSpc>
                <a:spcPct val="80000"/>
              </a:lnSpc>
              <a:buFontTx/>
              <a:buChar char="•"/>
            </a:pPr>
            <a:r>
              <a:rPr lang="en-US" sz="2000" dirty="0"/>
              <a:t>The processes of interest to be discovered (Higgs bosons, SUSY, etc.) have much lower cross sections compared to the Standard model processes, but as they require the creation of particles at higher mass scales they usually increase more rapidly compared to Standard Model processes with the centre of mass energy.</a:t>
            </a:r>
            <a:endParaRPr lang="en-US" sz="900" dirty="0">
              <a:solidFill>
                <a:schemeClr val="accent2"/>
              </a:solidFill>
            </a:endParaRPr>
          </a:p>
        </p:txBody>
      </p:sp>
      <p:pic>
        <p:nvPicPr>
          <p:cNvPr id="215048" name="Picture 8"/>
          <p:cNvPicPr>
            <a:picLocks noChangeAspect="1" noChangeArrowheads="1"/>
          </p:cNvPicPr>
          <p:nvPr/>
        </p:nvPicPr>
        <p:blipFill>
          <a:blip r:embed="rId3"/>
          <a:srcRect/>
          <a:stretch>
            <a:fillRect/>
          </a:stretch>
        </p:blipFill>
        <p:spPr bwMode="auto">
          <a:xfrm>
            <a:off x="5499100" y="1120775"/>
            <a:ext cx="3451225" cy="5229225"/>
          </a:xfrm>
          <a:prstGeom prst="rect">
            <a:avLst/>
          </a:prstGeom>
          <a:noFill/>
        </p:spPr>
      </p:pic>
      <p:sp>
        <p:nvSpPr>
          <p:cNvPr id="8" name="TextBox 7"/>
          <p:cNvSpPr txBox="1"/>
          <p:nvPr/>
        </p:nvSpPr>
        <p:spPr>
          <a:xfrm>
            <a:off x="158762" y="5678113"/>
            <a:ext cx="5679372" cy="523220"/>
          </a:xfrm>
          <a:prstGeom prst="rect">
            <a:avLst/>
          </a:prstGeom>
          <a:noFill/>
        </p:spPr>
        <p:txBody>
          <a:bodyPr wrap="none" rtlCol="0">
            <a:spAutoFit/>
          </a:bodyPr>
          <a:lstStyle/>
          <a:p>
            <a:r>
              <a:rPr lang="en-US" sz="1400" b="1" dirty="0" smtClean="0">
                <a:solidFill>
                  <a:srgbClr val="008000"/>
                </a:solidFill>
                <a:latin typeface="Courier New"/>
                <a:cs typeface="Courier New"/>
              </a:rPr>
              <a:t>References for LHC &amp; experiments:</a:t>
            </a:r>
          </a:p>
          <a:p>
            <a:r>
              <a:rPr lang="en-US" sz="1400" b="1" dirty="0" smtClean="0">
                <a:solidFill>
                  <a:srgbClr val="008000"/>
                </a:solidFill>
                <a:latin typeface="Courier New"/>
                <a:cs typeface="Courier New"/>
                <a:hlinkClick r:id="rId4"/>
              </a:rPr>
              <a:t>http://</a:t>
            </a:r>
            <a:r>
              <a:rPr lang="en-US" sz="1400" b="1" dirty="0" err="1" smtClean="0">
                <a:solidFill>
                  <a:srgbClr val="008000"/>
                </a:solidFill>
                <a:latin typeface="Courier New"/>
                <a:cs typeface="Courier New"/>
                <a:hlinkClick r:id="rId4"/>
              </a:rPr>
              <a:t>www.iop.org</a:t>
            </a:r>
            <a:r>
              <a:rPr lang="en-US" sz="1400" b="1" dirty="0" smtClean="0">
                <a:solidFill>
                  <a:srgbClr val="008000"/>
                </a:solidFill>
                <a:latin typeface="Courier New"/>
                <a:cs typeface="Courier New"/>
                <a:hlinkClick r:id="rId4"/>
              </a:rPr>
              <a:t>/EJ/journal/-page=</a:t>
            </a:r>
            <a:r>
              <a:rPr lang="en-US" sz="1400" b="1" dirty="0" err="1" smtClean="0">
                <a:solidFill>
                  <a:srgbClr val="008000"/>
                </a:solidFill>
                <a:latin typeface="Courier New"/>
                <a:cs typeface="Courier New"/>
                <a:hlinkClick r:id="rId4"/>
              </a:rPr>
              <a:t>extra.lhc/jinst</a:t>
            </a:r>
            <a:endParaRPr lang="en-US" sz="1400" b="1" dirty="0">
              <a:solidFill>
                <a:srgbClr val="008000"/>
              </a:solidFill>
              <a:latin typeface="Courier New"/>
              <a:cs typeface="Courier New"/>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smtClean="0"/>
              <a:t>Master Level Course 2010-2011</a:t>
            </a:r>
            <a:endParaRPr lang="nl-NL"/>
          </a:p>
        </p:txBody>
      </p:sp>
      <p:sp>
        <p:nvSpPr>
          <p:cNvPr id="8" name="Slide Number Placeholder 4"/>
          <p:cNvSpPr>
            <a:spLocks noGrp="1"/>
          </p:cNvSpPr>
          <p:nvPr>
            <p:ph type="sldNum" sz="quarter" idx="11"/>
          </p:nvPr>
        </p:nvSpPr>
        <p:spPr/>
        <p:txBody>
          <a:bodyPr/>
          <a:lstStyle/>
          <a:p>
            <a:fld id="{30C5470E-EC5D-F44E-89EC-84E1F5E2D8E7}" type="slidenum">
              <a:rPr lang="nl-NL"/>
              <a:pPr/>
              <a:t>22</a:t>
            </a:fld>
            <a:endParaRPr lang="nl-NL"/>
          </a:p>
        </p:txBody>
      </p:sp>
      <p:sp>
        <p:nvSpPr>
          <p:cNvPr id="9"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04802" name="Rectangle 2"/>
          <p:cNvSpPr>
            <a:spLocks noGrp="1" noChangeArrowheads="1"/>
          </p:cNvSpPr>
          <p:nvPr>
            <p:ph type="title"/>
          </p:nvPr>
        </p:nvSpPr>
        <p:spPr/>
        <p:txBody>
          <a:bodyPr/>
          <a:lstStyle/>
          <a:p>
            <a:r>
              <a:rPr lang="nl-NL" sz="3800"/>
              <a:t>Goal of the trigger setup</a:t>
            </a:r>
          </a:p>
        </p:txBody>
      </p:sp>
      <p:sp>
        <p:nvSpPr>
          <p:cNvPr id="204809" name="Rectangle 9"/>
          <p:cNvSpPr>
            <a:spLocks noGrp="1" noChangeArrowheads="1"/>
          </p:cNvSpPr>
          <p:nvPr>
            <p:ph type="body" idx="1"/>
          </p:nvPr>
        </p:nvSpPr>
        <p:spPr>
          <a:xfrm>
            <a:off x="69844" y="1463675"/>
            <a:ext cx="8696325" cy="5673725"/>
          </a:xfrm>
          <a:noFill/>
          <a:ln/>
        </p:spPr>
        <p:txBody>
          <a:bodyPr/>
          <a:lstStyle/>
          <a:p>
            <a:endParaRPr lang="en-US" sz="1600" dirty="0" smtClean="0">
              <a:sym typeface="Monotype Sorts" charset="2"/>
            </a:endParaRPr>
          </a:p>
          <a:p>
            <a:endParaRPr lang="en-US" sz="1600" dirty="0" smtClean="0">
              <a:sym typeface="Monotype Sorts" charset="2"/>
            </a:endParaRPr>
          </a:p>
          <a:p>
            <a:endParaRPr lang="en-US" sz="1600" dirty="0" smtClean="0">
              <a:sym typeface="Monotype Sorts" charset="2"/>
            </a:endParaRPr>
          </a:p>
          <a:p>
            <a:endParaRPr lang="en-US" sz="1600" dirty="0" smtClean="0">
              <a:sym typeface="Monotype Sorts" charset="2"/>
            </a:endParaRPr>
          </a:p>
          <a:p>
            <a:endParaRPr lang="en-US" sz="1600" dirty="0" smtClean="0">
              <a:sym typeface="Monotype Sorts" charset="2"/>
            </a:endParaRPr>
          </a:p>
          <a:p>
            <a:endParaRPr lang="en-US" sz="1600" dirty="0" smtClean="0">
              <a:sym typeface="Monotype Sorts" charset="2"/>
            </a:endParaRPr>
          </a:p>
          <a:p>
            <a:endParaRPr lang="en-US" sz="1600" dirty="0" smtClean="0">
              <a:sym typeface="Monotype Sorts" charset="2"/>
            </a:endParaRPr>
          </a:p>
          <a:p>
            <a:endParaRPr lang="en-US" sz="1600" dirty="0" smtClean="0">
              <a:sym typeface="Monotype Sorts" charset="2"/>
            </a:endParaRPr>
          </a:p>
          <a:p>
            <a:endParaRPr lang="en-US" sz="1600" dirty="0" smtClean="0">
              <a:sym typeface="Monotype Sorts" charset="2"/>
            </a:endParaRPr>
          </a:p>
          <a:p>
            <a:endParaRPr lang="en-US" sz="1600" dirty="0" smtClean="0">
              <a:sym typeface="Monotype Sorts" charset="2"/>
            </a:endParaRPr>
          </a:p>
          <a:p>
            <a:endParaRPr lang="en-US" sz="1100" dirty="0" smtClean="0">
              <a:sym typeface="Monotype Sorts" charset="2"/>
            </a:endParaRPr>
          </a:p>
          <a:p>
            <a:endParaRPr lang="en-US" sz="1400" dirty="0" smtClean="0">
              <a:sym typeface="Monotype Sorts" charset="2"/>
            </a:endParaRPr>
          </a:p>
          <a:p>
            <a:endParaRPr lang="en-US" sz="1700" dirty="0"/>
          </a:p>
          <a:p>
            <a:r>
              <a:rPr lang="en-US" sz="1600" dirty="0"/>
              <a:t>Buffering incoming data reduces </a:t>
            </a:r>
            <a:r>
              <a:rPr lang="en-US" sz="1600" dirty="0" smtClean="0"/>
              <a:t>dead-time</a:t>
            </a:r>
            <a:r>
              <a:rPr lang="en-US" sz="1600" dirty="0"/>
              <a:t>, more buffering less dead time </a:t>
            </a:r>
          </a:p>
          <a:p>
            <a:pPr lvl="1"/>
            <a:r>
              <a:rPr lang="en-US" sz="1200" dirty="0"/>
              <a:t>If &lt;Incoming Rate&gt;  is larger than  1/&lt;Execution Time&gt;,  dead no matter what!</a:t>
            </a:r>
          </a:p>
          <a:p>
            <a:r>
              <a:rPr lang="en-US" sz="1600" dirty="0"/>
              <a:t>Minimizing dead-time helps all processes</a:t>
            </a:r>
          </a:p>
          <a:p>
            <a:pPr lvl="1"/>
            <a:r>
              <a:rPr lang="en-US" sz="1200" dirty="0"/>
              <a:t>1% of machine time * 1 year = exploitation time lost (=money lost)</a:t>
            </a:r>
          </a:p>
        </p:txBody>
      </p:sp>
      <p:sp>
        <p:nvSpPr>
          <p:cNvPr id="10" name="TextBox 9"/>
          <p:cNvSpPr txBox="1"/>
          <p:nvPr/>
        </p:nvSpPr>
        <p:spPr>
          <a:xfrm>
            <a:off x="439645" y="1856071"/>
            <a:ext cx="184666" cy="369332"/>
          </a:xfrm>
          <a:prstGeom prst="rect">
            <a:avLst/>
          </a:prstGeom>
          <a:noFill/>
        </p:spPr>
        <p:txBody>
          <a:bodyPr wrap="none" rtlCol="0">
            <a:spAutoFit/>
          </a:bodyPr>
          <a:lstStyle/>
          <a:p>
            <a:endParaRPr lang="en-US" dirty="0"/>
          </a:p>
        </p:txBody>
      </p:sp>
      <p:sp>
        <p:nvSpPr>
          <p:cNvPr id="12" name="Rectangle 3"/>
          <p:cNvSpPr txBox="1">
            <a:spLocks noChangeArrowheads="1"/>
          </p:cNvSpPr>
          <p:nvPr/>
        </p:nvSpPr>
        <p:spPr bwMode="auto">
          <a:xfrm>
            <a:off x="246063" y="1558925"/>
            <a:ext cx="4455693" cy="44116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182563" lvl="0" indent="-182563">
              <a:buFont typeface="Arial"/>
              <a:buChar char="•"/>
            </a:pPr>
            <a:r>
              <a:rPr lang="en-US" sz="1600" dirty="0">
                <a:solidFill>
                  <a:srgbClr val="5F604A"/>
                </a:solidFill>
                <a:latin typeface="+mn-lt"/>
              </a:rPr>
              <a:t>Goal of Trigger and </a:t>
            </a:r>
            <a:r>
              <a:rPr lang="en-US" sz="1600" dirty="0" smtClean="0">
                <a:solidFill>
                  <a:srgbClr val="5F604A"/>
                </a:solidFill>
                <a:latin typeface="+mn-lt"/>
              </a:rPr>
              <a:t>DAQ systems </a:t>
            </a:r>
            <a:r>
              <a:rPr lang="en-US" sz="1600" dirty="0">
                <a:solidFill>
                  <a:srgbClr val="5F604A"/>
                </a:solidFill>
                <a:latin typeface="+mn-lt"/>
              </a:rPr>
              <a:t>is to</a:t>
            </a:r>
            <a:r>
              <a:rPr lang="en-US" sz="1600" dirty="0" smtClean="0">
                <a:solidFill>
                  <a:srgbClr val="5F604A"/>
                </a:solidFill>
                <a:latin typeface="+mn-lt"/>
              </a:rPr>
              <a:t> store the maximize amount of  </a:t>
            </a:r>
            <a:r>
              <a:rPr lang="en-US" sz="1600" dirty="0">
                <a:solidFill>
                  <a:srgbClr val="5F604A"/>
                </a:solidFill>
                <a:latin typeface="+mn-lt"/>
              </a:rPr>
              <a:t>data for</a:t>
            </a:r>
            <a:r>
              <a:rPr lang="en-US" sz="1600" dirty="0" smtClean="0">
                <a:solidFill>
                  <a:srgbClr val="5F604A"/>
                </a:solidFill>
                <a:latin typeface="+mn-lt"/>
              </a:rPr>
              <a:t> the desired process </a:t>
            </a:r>
            <a:r>
              <a:rPr lang="en-US" sz="1600" dirty="0">
                <a:solidFill>
                  <a:srgbClr val="5F604A"/>
                </a:solidFill>
                <a:latin typeface="+mn-lt"/>
              </a:rPr>
              <a:t>with minimal </a:t>
            </a:r>
            <a:r>
              <a:rPr lang="en-US" sz="1600" dirty="0" smtClean="0">
                <a:solidFill>
                  <a:srgbClr val="5F604A"/>
                </a:solidFill>
                <a:latin typeface="+mn-lt"/>
              </a:rPr>
              <a:t>cost (=time)</a:t>
            </a:r>
          </a:p>
          <a:p>
            <a:pPr marL="182563" lvl="0" indent="-182563">
              <a:buFont typeface="Arial"/>
              <a:buChar char="•"/>
            </a:pPr>
            <a:r>
              <a:rPr lang="en-US" sz="1600" dirty="0">
                <a:solidFill>
                  <a:srgbClr val="5F604A"/>
                </a:solidFill>
                <a:latin typeface="+mn-lt"/>
              </a:rPr>
              <a:t>Relevant efficiency is for events that will be useful for later </a:t>
            </a:r>
            <a:r>
              <a:rPr lang="en-US" sz="1600" dirty="0" smtClean="0">
                <a:solidFill>
                  <a:srgbClr val="5F604A"/>
                </a:solidFill>
                <a:latin typeface="+mn-lt"/>
              </a:rPr>
              <a:t>analysis</a:t>
            </a:r>
          </a:p>
          <a:p>
            <a:pPr marL="182563" lvl="0" indent="-182563">
              <a:buFont typeface="Arial"/>
              <a:buChar char="•"/>
            </a:pPr>
            <a:r>
              <a:rPr lang="en-US" sz="1600" dirty="0">
                <a:solidFill>
                  <a:srgbClr val="5F604A"/>
                </a:solidFill>
                <a:latin typeface="+mn-lt"/>
              </a:rPr>
              <a:t>Low rate process (</a:t>
            </a:r>
            <a:r>
              <a:rPr lang="en-US" sz="1600" dirty="0" err="1" smtClean="0">
                <a:solidFill>
                  <a:srgbClr val="5F604A"/>
                </a:solidFill>
                <a:latin typeface="+mn-lt"/>
              </a:rPr>
              <a:t>eg</a:t>
            </a:r>
            <a:r>
              <a:rPr lang="en-US" sz="1600" dirty="0" smtClean="0">
                <a:solidFill>
                  <a:srgbClr val="5F604A"/>
                </a:solidFill>
                <a:latin typeface="+mn-lt"/>
              </a:rPr>
              <a:t>. Higgs </a:t>
            </a:r>
            <a:r>
              <a:rPr lang="en-US" sz="1600" dirty="0">
                <a:solidFill>
                  <a:srgbClr val="5F604A"/>
                </a:solidFill>
                <a:latin typeface="+mn-lt"/>
              </a:rPr>
              <a:t>production at </a:t>
            </a:r>
            <a:r>
              <a:rPr lang="en-US" sz="1600" dirty="0" err="1">
                <a:solidFill>
                  <a:srgbClr val="5F604A"/>
                </a:solidFill>
                <a:latin typeface="+mn-lt"/>
              </a:rPr>
              <a:t>Tevatron</a:t>
            </a:r>
            <a:r>
              <a:rPr lang="en-US" sz="1600" dirty="0">
                <a:solidFill>
                  <a:srgbClr val="5F604A"/>
                </a:solidFill>
                <a:latin typeface="+mn-lt"/>
              </a:rPr>
              <a:t> or LHC), try to accept them all in the trigger, hence m</a:t>
            </a:r>
            <a:r>
              <a:rPr lang="en-US" sz="1600" dirty="0">
                <a:solidFill>
                  <a:srgbClr val="5F604A"/>
                </a:solidFill>
                <a:latin typeface="+mn-lt"/>
                <a:sym typeface="Monotype Sorts" charset="2"/>
              </a:rPr>
              <a:t>aximize their selection efficiency.</a:t>
            </a:r>
          </a:p>
          <a:p>
            <a:pPr marL="182563" lvl="0" indent="-182563">
              <a:buFont typeface="Arial"/>
              <a:buChar char="•"/>
            </a:pPr>
            <a:r>
              <a:rPr lang="en-US" sz="1600" dirty="0" smtClean="0">
                <a:solidFill>
                  <a:srgbClr val="5F604A"/>
                </a:solidFill>
                <a:latin typeface="+mn-lt"/>
                <a:sym typeface="Monotype Sorts" charset="2"/>
              </a:rPr>
              <a:t>Dead-time </a:t>
            </a:r>
            <a:r>
              <a:rPr lang="en-US" sz="1600" dirty="0">
                <a:solidFill>
                  <a:srgbClr val="5F604A"/>
                </a:solidFill>
                <a:latin typeface="+mn-lt"/>
                <a:sym typeface="Monotype Sorts" charset="2"/>
              </a:rPr>
              <a:t>induced do to fluctuations when rate into a stage of trigger (or read-out) approaches the rate it can handle.</a:t>
            </a:r>
            <a:r>
              <a:rPr lang="en-US" sz="1600" dirty="0" smtClean="0">
                <a:solidFill>
                  <a:srgbClr val="5F604A"/>
                </a:solidFill>
                <a:latin typeface="+mn-lt"/>
                <a:sym typeface="Monotype Sorts" charset="2"/>
              </a:rPr>
              <a:t> </a:t>
            </a:r>
            <a:endParaRPr kumimoji="0" lang="en-US" sz="800" b="0" i="0" u="none" strike="noStrike" kern="0" cap="none" spc="0" normalizeH="0" baseline="0" noProof="0" dirty="0">
              <a:ln>
                <a:noFill/>
              </a:ln>
              <a:solidFill>
                <a:srgbClr val="5F604A"/>
              </a:solidFill>
              <a:effectLst/>
              <a:uLnTx/>
              <a:uFillTx/>
              <a:latin typeface="+mn-lt"/>
              <a:ea typeface="+mn-ea"/>
              <a:cs typeface="+mn-cs"/>
            </a:endParaRPr>
          </a:p>
        </p:txBody>
      </p:sp>
      <p:pic>
        <p:nvPicPr>
          <p:cNvPr id="13" name="Picture 12" descr="img003.jpg"/>
          <p:cNvPicPr>
            <a:picLocks noChangeAspect="1"/>
          </p:cNvPicPr>
          <p:nvPr/>
        </p:nvPicPr>
        <p:blipFill>
          <a:blip r:embed="rId3"/>
          <a:stretch>
            <a:fillRect/>
          </a:stretch>
        </p:blipFill>
        <p:spPr>
          <a:xfrm>
            <a:off x="4794980" y="1624062"/>
            <a:ext cx="4190065" cy="309759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r>
              <a:rPr lang="en-US" smtClean="0"/>
              <a:t>Master Level Course 2010-2011</a:t>
            </a:r>
            <a:endParaRPr lang="nl-NL"/>
          </a:p>
        </p:txBody>
      </p:sp>
      <p:sp>
        <p:nvSpPr>
          <p:cNvPr id="10" name="Slide Number Placeholder 4"/>
          <p:cNvSpPr>
            <a:spLocks noGrp="1"/>
          </p:cNvSpPr>
          <p:nvPr>
            <p:ph type="sldNum" sz="quarter" idx="11"/>
          </p:nvPr>
        </p:nvSpPr>
        <p:spPr/>
        <p:txBody>
          <a:bodyPr/>
          <a:lstStyle/>
          <a:p>
            <a:fld id="{977226FA-7732-594F-8902-45F0164583DB}" type="slidenum">
              <a:rPr lang="nl-NL"/>
              <a:pPr/>
              <a:t>23</a:t>
            </a:fld>
            <a:endParaRPr lang="nl-NL"/>
          </a:p>
        </p:txBody>
      </p:sp>
      <p:sp>
        <p:nvSpPr>
          <p:cNvPr id="11"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06850" name="Rectangle 2"/>
          <p:cNvSpPr>
            <a:spLocks noGrp="1" noChangeArrowheads="1"/>
          </p:cNvSpPr>
          <p:nvPr>
            <p:ph type="title"/>
          </p:nvPr>
        </p:nvSpPr>
        <p:spPr/>
        <p:txBody>
          <a:bodyPr/>
          <a:lstStyle/>
          <a:p>
            <a:r>
              <a:rPr lang="nl-NL" sz="3800"/>
              <a:t>Trigger on what?</a:t>
            </a:r>
          </a:p>
        </p:txBody>
      </p:sp>
      <p:sp>
        <p:nvSpPr>
          <p:cNvPr id="206856" name="Rectangle 8"/>
          <p:cNvSpPr>
            <a:spLocks noGrp="1" noChangeArrowheads="1"/>
          </p:cNvSpPr>
          <p:nvPr>
            <p:ph type="body" sz="half" idx="1"/>
          </p:nvPr>
        </p:nvSpPr>
        <p:spPr>
          <a:xfrm>
            <a:off x="228600" y="1590675"/>
            <a:ext cx="4538663" cy="5673725"/>
          </a:xfrm>
          <a:noFill/>
          <a:ln/>
        </p:spPr>
        <p:txBody>
          <a:bodyPr/>
          <a:lstStyle/>
          <a:p>
            <a:r>
              <a:rPr lang="en-US" sz="2000" dirty="0"/>
              <a:t>Accept specific decays modes</a:t>
            </a:r>
          </a:p>
          <a:p>
            <a:pPr lvl="1"/>
            <a:r>
              <a:rPr lang="en-US" sz="1600" dirty="0"/>
              <a:t>high P</a:t>
            </a:r>
            <a:r>
              <a:rPr lang="en-US" sz="1600" baseline="-25000" dirty="0"/>
              <a:t>T</a:t>
            </a:r>
            <a:r>
              <a:rPr lang="en-US" sz="1600" dirty="0"/>
              <a:t> leptons from W, Z, top, W/</a:t>
            </a:r>
            <a:r>
              <a:rPr lang="en-US" sz="1600" dirty="0" err="1"/>
              <a:t>Z+Higgs</a:t>
            </a:r>
            <a:r>
              <a:rPr lang="en-US" sz="1600" dirty="0"/>
              <a:t> QCD: High Et jets</a:t>
            </a:r>
          </a:p>
          <a:p>
            <a:pPr lvl="1"/>
            <a:r>
              <a:rPr lang="en-US" sz="1600" dirty="0"/>
              <a:t>B</a:t>
            </a:r>
            <a:r>
              <a:rPr lang="en-US" sz="1600" baseline="-25000" dirty="0"/>
              <a:t>s</a:t>
            </a:r>
            <a:r>
              <a:rPr lang="en-US" sz="1600" dirty="0"/>
              <a:t>/</a:t>
            </a:r>
            <a:r>
              <a:rPr lang="en-US" sz="1600" dirty="0" err="1">
                <a:latin typeface="Symbol" charset="2"/>
              </a:rPr>
              <a:t>y</a:t>
            </a:r>
            <a:r>
              <a:rPr lang="en-US" sz="1600" dirty="0" smtClean="0">
                <a:latin typeface="Symbol" charset="2"/>
              </a:rPr>
              <a:t> </a:t>
            </a:r>
            <a:r>
              <a:rPr lang="en-US" sz="1600" dirty="0" err="1" smtClean="0">
                <a:latin typeface="Wingdings"/>
                <a:ea typeface="Wingdings"/>
                <a:cs typeface="Wingdings"/>
              </a:rPr>
              <a:t></a:t>
            </a:r>
            <a:r>
              <a:rPr lang="en-US" sz="1600" dirty="0" smtClean="0">
                <a:latin typeface="Symbol" charset="2"/>
                <a:sym typeface="Monotype Sorts" charset="2"/>
              </a:rPr>
              <a:t> </a:t>
            </a:r>
            <a:r>
              <a:rPr lang="en-US" sz="1600" dirty="0">
                <a:latin typeface="Symbol" charset="2"/>
              </a:rPr>
              <a:t>mm </a:t>
            </a:r>
            <a:r>
              <a:rPr lang="en-US" sz="1600" dirty="0"/>
              <a:t>,</a:t>
            </a:r>
            <a:r>
              <a:rPr lang="en-US" sz="1600" b="1" dirty="0"/>
              <a:t> </a:t>
            </a:r>
            <a:r>
              <a:rPr lang="en-US" sz="1600" dirty="0"/>
              <a:t>medium </a:t>
            </a:r>
            <a:r>
              <a:rPr lang="en-US" sz="1600" dirty="0" err="1"/>
              <a:t>p</a:t>
            </a:r>
            <a:r>
              <a:rPr lang="en-US" sz="1600" baseline="-25000" dirty="0" err="1"/>
              <a:t>T</a:t>
            </a:r>
            <a:r>
              <a:rPr lang="en-US" sz="1600" dirty="0"/>
              <a:t> leptons for B physics</a:t>
            </a:r>
          </a:p>
          <a:p>
            <a:r>
              <a:rPr lang="en-US" sz="2000" dirty="0"/>
              <a:t>Reject:</a:t>
            </a:r>
          </a:p>
          <a:p>
            <a:pPr lvl="1"/>
            <a:r>
              <a:rPr lang="en-US" sz="1600" dirty="0"/>
              <a:t>lower P</a:t>
            </a:r>
            <a:r>
              <a:rPr lang="en-US" sz="1600" baseline="-25000" dirty="0"/>
              <a:t>T</a:t>
            </a:r>
            <a:r>
              <a:rPr lang="en-US" sz="1600" dirty="0"/>
              <a:t> objects (QCD)</a:t>
            </a:r>
          </a:p>
          <a:p>
            <a:r>
              <a:rPr lang="en-US" sz="2000" dirty="0"/>
              <a:t>Select on object/event kinematics:</a:t>
            </a:r>
          </a:p>
          <a:p>
            <a:pPr lvl="1"/>
            <a:r>
              <a:rPr lang="en-US" sz="1600" dirty="0"/>
              <a:t>E</a:t>
            </a:r>
            <a:r>
              <a:rPr lang="en-US" sz="1600" baseline="-25000" dirty="0"/>
              <a:t>T</a:t>
            </a:r>
            <a:r>
              <a:rPr lang="en-US" sz="1600" dirty="0"/>
              <a:t> of</a:t>
            </a:r>
            <a:r>
              <a:rPr lang="en-US" sz="1600" dirty="0" smtClean="0"/>
              <a:t> </a:t>
            </a:r>
            <a:r>
              <a:rPr lang="en-US" sz="1600" dirty="0" err="1" smtClean="0"/>
              <a:t>Calor</a:t>
            </a:r>
            <a:r>
              <a:rPr lang="en-US" sz="1600" dirty="0" smtClean="0"/>
              <a:t> </a:t>
            </a:r>
            <a:r>
              <a:rPr lang="en-US" sz="1600" dirty="0"/>
              <a:t>Tower (cluster</a:t>
            </a:r>
            <a:r>
              <a:rPr lang="en-US" sz="1600" dirty="0" smtClean="0"/>
              <a:t>) or </a:t>
            </a:r>
            <a:r>
              <a:rPr lang="en-US" sz="1600" dirty="0"/>
              <a:t>missing E</a:t>
            </a:r>
            <a:r>
              <a:rPr lang="en-US" sz="1600" baseline="-25000" dirty="0"/>
              <a:t>T</a:t>
            </a:r>
            <a:r>
              <a:rPr lang="en-US" sz="1600" dirty="0"/>
              <a:t> </a:t>
            </a:r>
          </a:p>
          <a:p>
            <a:pPr lvl="1"/>
            <a:r>
              <a:rPr lang="en-US" sz="1600" dirty="0" err="1"/>
              <a:t>muon</a:t>
            </a:r>
            <a:r>
              <a:rPr lang="en-US" sz="1600" dirty="0"/>
              <a:t> P</a:t>
            </a:r>
            <a:r>
              <a:rPr lang="en-US" sz="1600" baseline="-25000" dirty="0"/>
              <a:t>T</a:t>
            </a:r>
            <a:r>
              <a:rPr lang="en-US" sz="1600" dirty="0"/>
              <a:t> (+ track P</a:t>
            </a:r>
            <a:r>
              <a:rPr lang="en-US" sz="1600" baseline="-25000" dirty="0"/>
              <a:t>T</a:t>
            </a:r>
            <a:r>
              <a:rPr lang="en-US" sz="1600" dirty="0"/>
              <a:t>)</a:t>
            </a:r>
          </a:p>
          <a:p>
            <a:pPr lvl="1"/>
            <a:r>
              <a:rPr lang="en-US" sz="1600" dirty="0"/>
              <a:t>track P</a:t>
            </a:r>
            <a:r>
              <a:rPr lang="en-US" sz="1600" baseline="-25000" dirty="0"/>
              <a:t>T</a:t>
            </a:r>
            <a:r>
              <a:rPr lang="en-US" sz="1600" dirty="0"/>
              <a:t> (+ impact parameter/detached vertex)</a:t>
            </a:r>
            <a:r>
              <a:rPr lang="en-US" sz="2000" dirty="0">
                <a:solidFill>
                  <a:srgbClr val="5F604A"/>
                </a:solidFill>
              </a:rPr>
              <a:t> </a:t>
            </a:r>
          </a:p>
        </p:txBody>
      </p:sp>
      <p:pic>
        <p:nvPicPr>
          <p:cNvPr id="206857" name="Picture 9" descr="COTJets"/>
          <p:cNvPicPr>
            <a:picLocks noChangeAspect="1" noChangeArrowheads="1"/>
          </p:cNvPicPr>
          <p:nvPr/>
        </p:nvPicPr>
        <p:blipFill>
          <a:blip r:embed="rId3"/>
          <a:srcRect r="12761" b="8684"/>
          <a:stretch>
            <a:fillRect/>
          </a:stretch>
        </p:blipFill>
        <p:spPr bwMode="auto">
          <a:xfrm>
            <a:off x="4965700" y="3467100"/>
            <a:ext cx="3562350" cy="3257550"/>
          </a:xfrm>
          <a:prstGeom prst="rect">
            <a:avLst/>
          </a:prstGeom>
          <a:noFill/>
        </p:spPr>
      </p:pic>
      <p:pic>
        <p:nvPicPr>
          <p:cNvPr id="206858" name="Picture 10"/>
          <p:cNvPicPr>
            <a:picLocks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7675563" y="5935663"/>
            <a:ext cx="647700" cy="576262"/>
          </a:xfrm>
          <a:prstGeom prst="rect">
            <a:avLst/>
          </a:prstGeom>
          <a:noFill/>
          <a:ln w="12700">
            <a:noFill/>
            <a:miter lim="800000"/>
            <a:headEnd/>
            <a:tailEnd/>
          </a:ln>
          <a:effectLst/>
        </p:spPr>
      </p:pic>
      <p:grpSp>
        <p:nvGrpSpPr>
          <p:cNvPr id="206859" name="Group 11"/>
          <p:cNvGrpSpPr>
            <a:grpSpLocks/>
          </p:cNvGrpSpPr>
          <p:nvPr/>
        </p:nvGrpSpPr>
        <p:grpSpPr bwMode="auto">
          <a:xfrm>
            <a:off x="5046663" y="858838"/>
            <a:ext cx="3797300" cy="2714625"/>
            <a:chOff x="95" y="809"/>
            <a:chExt cx="2749" cy="2321"/>
          </a:xfrm>
        </p:grpSpPr>
        <p:pic>
          <p:nvPicPr>
            <p:cNvPr id="206860" name="Picture 12" descr="3-jet_lego_view"/>
            <p:cNvPicPr>
              <a:picLocks noChangeAspect="1" noChangeArrowheads="1"/>
            </p:cNvPicPr>
            <p:nvPr/>
          </p:nvPicPr>
          <p:blipFill>
            <a:blip r:embed="rId6"/>
            <a:srcRect/>
            <a:stretch>
              <a:fillRect/>
            </a:stretch>
          </p:blipFill>
          <p:spPr bwMode="auto">
            <a:xfrm>
              <a:off x="95" y="809"/>
              <a:ext cx="2749" cy="2321"/>
            </a:xfrm>
            <a:prstGeom prst="rect">
              <a:avLst/>
            </a:prstGeom>
            <a:noFill/>
          </p:spPr>
        </p:pic>
        <p:pic>
          <p:nvPicPr>
            <p:cNvPr id="206861" name="Picture 13"/>
            <p:cNvPicPr>
              <a:picLocks noChangeArrowheads="1"/>
            </p:cNvPicPr>
            <p:nvPr/>
          </p:nvPicPr>
          <p:blipFill>
            <a:blip r:embed="rId7"/>
            <a:srcRect/>
            <a:stretch>
              <a:fillRect/>
            </a:stretch>
          </p:blipFill>
          <p:spPr bwMode="auto">
            <a:xfrm>
              <a:off x="1749" y="1396"/>
              <a:ext cx="630" cy="446"/>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smtClean="0"/>
              <a:t>Master Level Course 2010-2011</a:t>
            </a:r>
            <a:endParaRPr lang="nl-NL"/>
          </a:p>
        </p:txBody>
      </p:sp>
      <p:sp>
        <p:nvSpPr>
          <p:cNvPr id="7" name="Slide Number Placeholder 4"/>
          <p:cNvSpPr>
            <a:spLocks noGrp="1"/>
          </p:cNvSpPr>
          <p:nvPr>
            <p:ph type="sldNum" sz="quarter" idx="11"/>
          </p:nvPr>
        </p:nvSpPr>
        <p:spPr/>
        <p:txBody>
          <a:bodyPr/>
          <a:lstStyle/>
          <a:p>
            <a:fld id="{29F69ACE-B72D-FA4B-AC58-4F9B91A7AAB3}" type="slidenum">
              <a:rPr lang="nl-NL"/>
              <a:pPr/>
              <a:t>24</a:t>
            </a:fld>
            <a:endParaRPr lang="nl-NL"/>
          </a:p>
        </p:txBody>
      </p:sp>
      <p:sp>
        <p:nvSpPr>
          <p:cNvPr id="8"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08546" name="Rectangle 2"/>
          <p:cNvSpPr>
            <a:spLocks noGrp="1" noChangeArrowheads="1"/>
          </p:cNvSpPr>
          <p:nvPr>
            <p:ph type="title"/>
          </p:nvPr>
        </p:nvSpPr>
        <p:spPr/>
        <p:txBody>
          <a:bodyPr/>
          <a:lstStyle/>
          <a:p>
            <a:r>
              <a:rPr lang="nl-NL"/>
              <a:t>Hadron collisions</a:t>
            </a:r>
          </a:p>
        </p:txBody>
      </p:sp>
      <p:sp>
        <p:nvSpPr>
          <p:cNvPr id="108547" name="Rectangle 3"/>
          <p:cNvSpPr>
            <a:spLocks noGrp="1" noChangeArrowheads="1"/>
          </p:cNvSpPr>
          <p:nvPr>
            <p:ph type="body" idx="1"/>
          </p:nvPr>
        </p:nvSpPr>
        <p:spPr>
          <a:xfrm>
            <a:off x="614363" y="1654175"/>
            <a:ext cx="8529637" cy="4411663"/>
          </a:xfrm>
          <a:noFill/>
          <a:ln/>
        </p:spPr>
        <p:txBody>
          <a:bodyPr/>
          <a:lstStyle/>
          <a:p>
            <a:pPr marL="0" indent="0">
              <a:buFontTx/>
              <a:buNone/>
            </a:pPr>
            <a:r>
              <a:rPr lang="en-US" sz="2800"/>
              <a:t>What do you expect to see in the detector?</a:t>
            </a:r>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r>
              <a:rPr lang="en-US" sz="1400"/>
              <a:t>The incoming particles are contained into bunches of for example 10</a:t>
            </a:r>
            <a:r>
              <a:rPr lang="en-US" sz="1400" baseline="30000"/>
              <a:t>11</a:t>
            </a:r>
            <a:r>
              <a:rPr lang="en-US" sz="1400"/>
              <a:t> hadrons (eg. protons). The proton is a bag full of partons which have probability densities depending on Björken-x (longitudinal momentum fraction) and the Q</a:t>
            </a:r>
            <a:r>
              <a:rPr lang="en-US" sz="1400" baseline="30000"/>
              <a:t>2</a:t>
            </a:r>
            <a:r>
              <a:rPr lang="en-US" sz="1400"/>
              <a:t> (momentum transfer), hence the partons collide with each other, not the full hadron.</a:t>
            </a:r>
          </a:p>
        </p:txBody>
      </p:sp>
      <p:pic>
        <p:nvPicPr>
          <p:cNvPr id="108548" name="Picture 4"/>
          <p:cNvPicPr>
            <a:picLocks noChangeAspect="1" noChangeArrowheads="1"/>
          </p:cNvPicPr>
          <p:nvPr/>
        </p:nvPicPr>
        <p:blipFill>
          <a:blip r:embed="rId3"/>
          <a:srcRect l="10754" t="73186" r="30482" b="11058"/>
          <a:stretch>
            <a:fillRect/>
          </a:stretch>
        </p:blipFill>
        <p:spPr bwMode="auto">
          <a:xfrm>
            <a:off x="819150" y="2336800"/>
            <a:ext cx="7164388" cy="2689225"/>
          </a:xfrm>
          <a:prstGeom prst="rect">
            <a:avLst/>
          </a:prstGeom>
          <a:noFill/>
          <a:ln w="9525">
            <a:noFill/>
            <a:miter lim="800000"/>
            <a:headEnd/>
            <a:tailEnd/>
          </a:ln>
          <a:effectLst/>
        </p:spPr>
      </p:pic>
      <p:sp>
        <p:nvSpPr>
          <p:cNvPr id="108549" name="Text Box 5"/>
          <p:cNvSpPr txBox="1">
            <a:spLocks noChangeArrowheads="1"/>
          </p:cNvSpPr>
          <p:nvPr/>
        </p:nvSpPr>
        <p:spPr bwMode="auto">
          <a:xfrm>
            <a:off x="2184400" y="2132013"/>
            <a:ext cx="4572000" cy="304800"/>
          </a:xfrm>
          <a:prstGeom prst="rect">
            <a:avLst/>
          </a:prstGeom>
          <a:noFill/>
          <a:ln w="9525">
            <a:noFill/>
            <a:miter lim="800000"/>
            <a:headEnd/>
            <a:tailEnd/>
          </a:ln>
          <a:effectLst/>
        </p:spPr>
        <p:txBody>
          <a:bodyPr wrap="none">
            <a:prstTxWarp prst="textNoShape">
              <a:avLst/>
            </a:prstTxWarp>
            <a:spAutoFit/>
          </a:bodyPr>
          <a:lstStyle/>
          <a:p>
            <a:r>
              <a:rPr lang="nl-NL" sz="1400">
                <a:solidFill>
                  <a:srgbClr val="FF0000"/>
                </a:solidFill>
              </a:rPr>
              <a:t>Warning: simplified schematic view which is not to scale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53B2C21F-C6C7-A04F-BD90-F4B24842E2F7}" type="slidenum">
              <a:rPr lang="nl-NL"/>
              <a:pPr/>
              <a:t>25</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10594" name="Rectangle 2"/>
          <p:cNvSpPr>
            <a:spLocks noGrp="1" noChangeArrowheads="1"/>
          </p:cNvSpPr>
          <p:nvPr>
            <p:ph type="title"/>
          </p:nvPr>
        </p:nvSpPr>
        <p:spPr/>
        <p:txBody>
          <a:bodyPr/>
          <a:lstStyle/>
          <a:p>
            <a:r>
              <a:rPr lang="nl-NL"/>
              <a:t>Hadron collisions</a:t>
            </a:r>
          </a:p>
        </p:txBody>
      </p:sp>
      <p:sp>
        <p:nvSpPr>
          <p:cNvPr id="110595" name="Rectangle 3"/>
          <p:cNvSpPr>
            <a:spLocks noGrp="1" noChangeArrowheads="1"/>
          </p:cNvSpPr>
          <p:nvPr>
            <p:ph type="body" idx="1"/>
          </p:nvPr>
        </p:nvSpPr>
        <p:spPr>
          <a:xfrm>
            <a:off x="614363" y="1654175"/>
            <a:ext cx="8529637" cy="4411663"/>
          </a:xfrm>
          <a:noFill/>
          <a:ln/>
        </p:spPr>
        <p:txBody>
          <a:bodyPr/>
          <a:lstStyle/>
          <a:p>
            <a:pPr marL="0" indent="0">
              <a:buFontTx/>
              <a:buNone/>
            </a:pPr>
            <a:r>
              <a:rPr lang="en-US" sz="2800"/>
              <a:t>What do you expect to see in the detector?</a:t>
            </a:r>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r>
              <a:rPr lang="en-US" sz="1400"/>
              <a:t>The partons (being quarks or gluons) interact reflecting the hard subprocess described by matrix elements obtained from quantum field theory calculations (Feynman diagrams).</a:t>
            </a:r>
          </a:p>
        </p:txBody>
      </p:sp>
      <p:pic>
        <p:nvPicPr>
          <p:cNvPr id="110598" name="Picture 6"/>
          <p:cNvPicPr>
            <a:picLocks noChangeAspect="1" noChangeArrowheads="1"/>
          </p:cNvPicPr>
          <p:nvPr/>
        </p:nvPicPr>
        <p:blipFill>
          <a:blip r:embed="rId3"/>
          <a:srcRect l="11055" t="73187" r="31184" b="11505"/>
          <a:stretch>
            <a:fillRect/>
          </a:stretch>
        </p:blipFill>
        <p:spPr bwMode="auto">
          <a:xfrm>
            <a:off x="893763" y="2339975"/>
            <a:ext cx="7042150" cy="2613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C363020C-A1E4-0B49-BD6C-BB81AC5AE844}" type="slidenum">
              <a:rPr lang="nl-NL"/>
              <a:pPr/>
              <a:t>26</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12642" name="Rectangle 2"/>
          <p:cNvSpPr>
            <a:spLocks noGrp="1" noChangeArrowheads="1"/>
          </p:cNvSpPr>
          <p:nvPr>
            <p:ph type="title"/>
          </p:nvPr>
        </p:nvSpPr>
        <p:spPr/>
        <p:txBody>
          <a:bodyPr/>
          <a:lstStyle/>
          <a:p>
            <a:r>
              <a:rPr lang="nl-NL"/>
              <a:t>Hadron collisions</a:t>
            </a:r>
          </a:p>
        </p:txBody>
      </p:sp>
      <p:sp>
        <p:nvSpPr>
          <p:cNvPr id="112643" name="Rectangle 3"/>
          <p:cNvSpPr>
            <a:spLocks noGrp="1" noChangeArrowheads="1"/>
          </p:cNvSpPr>
          <p:nvPr>
            <p:ph type="body" idx="1"/>
          </p:nvPr>
        </p:nvSpPr>
        <p:spPr>
          <a:xfrm>
            <a:off x="614363" y="1654175"/>
            <a:ext cx="8529637" cy="4411663"/>
          </a:xfrm>
          <a:noFill/>
          <a:ln/>
        </p:spPr>
        <p:txBody>
          <a:bodyPr/>
          <a:lstStyle/>
          <a:p>
            <a:pPr marL="0" indent="0">
              <a:buFontTx/>
              <a:buNone/>
            </a:pPr>
            <a:r>
              <a:rPr lang="en-US" sz="2800"/>
              <a:t>What do you expect to see in the detector?</a:t>
            </a:r>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r>
              <a:rPr lang="en-US" sz="1400"/>
              <a:t>The heavy resonances decay, for example the W boson with a mass around 80 GeV. This is still correlated with the hard subprocess and is usually calculated with the same tools.</a:t>
            </a:r>
          </a:p>
        </p:txBody>
      </p:sp>
      <p:pic>
        <p:nvPicPr>
          <p:cNvPr id="112645" name="Picture 5"/>
          <p:cNvPicPr>
            <a:picLocks noChangeAspect="1" noChangeArrowheads="1"/>
          </p:cNvPicPr>
          <p:nvPr/>
        </p:nvPicPr>
        <p:blipFill>
          <a:blip r:embed="rId3"/>
          <a:srcRect l="11368" t="72963" r="30234" b="11505"/>
          <a:stretch>
            <a:fillRect/>
          </a:stretch>
        </p:blipFill>
        <p:spPr bwMode="auto">
          <a:xfrm>
            <a:off x="962025" y="2330450"/>
            <a:ext cx="7119938" cy="2651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232CDE8F-338C-CC43-90DD-766F0BFB399E}" type="slidenum">
              <a:rPr lang="nl-NL"/>
              <a:pPr/>
              <a:t>27</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14690" name="Rectangle 2"/>
          <p:cNvSpPr>
            <a:spLocks noGrp="1" noChangeArrowheads="1"/>
          </p:cNvSpPr>
          <p:nvPr>
            <p:ph type="title"/>
          </p:nvPr>
        </p:nvSpPr>
        <p:spPr/>
        <p:txBody>
          <a:bodyPr/>
          <a:lstStyle/>
          <a:p>
            <a:r>
              <a:rPr lang="nl-NL"/>
              <a:t>Hadron collisions</a:t>
            </a:r>
          </a:p>
        </p:txBody>
      </p:sp>
      <p:sp>
        <p:nvSpPr>
          <p:cNvPr id="114691" name="Rectangle 3"/>
          <p:cNvSpPr>
            <a:spLocks noGrp="1" noChangeArrowheads="1"/>
          </p:cNvSpPr>
          <p:nvPr>
            <p:ph type="body" idx="1"/>
          </p:nvPr>
        </p:nvSpPr>
        <p:spPr>
          <a:xfrm>
            <a:off x="614363" y="1654175"/>
            <a:ext cx="8529637" cy="4411663"/>
          </a:xfrm>
          <a:noFill/>
          <a:ln/>
        </p:spPr>
        <p:txBody>
          <a:bodyPr/>
          <a:lstStyle/>
          <a:p>
            <a:pPr marL="0" indent="0">
              <a:buFontTx/>
              <a:buNone/>
            </a:pPr>
            <a:r>
              <a:rPr lang="en-US" sz="2800"/>
              <a:t>What do you expect to see in the detector?</a:t>
            </a:r>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r>
              <a:rPr lang="en-US" sz="1400"/>
              <a:t>The partons could radiate coloured particles before interacting with each other, this is called initial state radiation (=space-like parton showers).</a:t>
            </a:r>
          </a:p>
        </p:txBody>
      </p:sp>
      <p:pic>
        <p:nvPicPr>
          <p:cNvPr id="114693" name="Picture 5"/>
          <p:cNvPicPr>
            <a:picLocks noChangeAspect="1" noChangeArrowheads="1"/>
          </p:cNvPicPr>
          <p:nvPr/>
        </p:nvPicPr>
        <p:blipFill>
          <a:blip r:embed="rId3"/>
          <a:srcRect l="12526" t="72005" r="31184" b="12425"/>
          <a:stretch>
            <a:fillRect/>
          </a:stretch>
        </p:blipFill>
        <p:spPr bwMode="auto">
          <a:xfrm>
            <a:off x="1014413" y="2219325"/>
            <a:ext cx="6862762" cy="2657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A2B0BF3B-0BDA-4447-9E78-14D45D7F8C3D}" type="slidenum">
              <a:rPr lang="nl-NL"/>
              <a:pPr/>
              <a:t>28</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16738" name="Rectangle 2"/>
          <p:cNvSpPr>
            <a:spLocks noGrp="1" noChangeArrowheads="1"/>
          </p:cNvSpPr>
          <p:nvPr>
            <p:ph type="title"/>
          </p:nvPr>
        </p:nvSpPr>
        <p:spPr/>
        <p:txBody>
          <a:bodyPr/>
          <a:lstStyle/>
          <a:p>
            <a:r>
              <a:rPr lang="nl-NL"/>
              <a:t>Hadron collisions</a:t>
            </a:r>
          </a:p>
        </p:txBody>
      </p:sp>
      <p:sp>
        <p:nvSpPr>
          <p:cNvPr id="116739" name="Rectangle 3"/>
          <p:cNvSpPr>
            <a:spLocks noGrp="1" noChangeArrowheads="1"/>
          </p:cNvSpPr>
          <p:nvPr>
            <p:ph type="body" idx="1"/>
          </p:nvPr>
        </p:nvSpPr>
        <p:spPr>
          <a:xfrm>
            <a:off x="614363" y="1654175"/>
            <a:ext cx="8529637" cy="4411663"/>
          </a:xfrm>
          <a:noFill/>
          <a:ln/>
        </p:spPr>
        <p:txBody>
          <a:bodyPr/>
          <a:lstStyle/>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r>
              <a:rPr lang="en-US" sz="1400"/>
              <a:t>The partons could radiate coloured particles after interacting with each other, this is called final state radiation (=time-like parton showers).</a:t>
            </a:r>
          </a:p>
        </p:txBody>
      </p:sp>
      <p:pic>
        <p:nvPicPr>
          <p:cNvPr id="116741" name="Picture 5"/>
          <p:cNvPicPr>
            <a:picLocks noChangeAspect="1" noChangeArrowheads="1"/>
          </p:cNvPicPr>
          <p:nvPr/>
        </p:nvPicPr>
        <p:blipFill>
          <a:blip r:embed="rId3"/>
          <a:srcRect l="11745" t="69763" r="31264" b="9143"/>
          <a:stretch>
            <a:fillRect/>
          </a:stretch>
        </p:blipFill>
        <p:spPr bwMode="auto">
          <a:xfrm>
            <a:off x="996950" y="1587500"/>
            <a:ext cx="6948488" cy="36004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2AA3D72C-716F-CF43-AFC2-32B5506DDC2F}" type="slidenum">
              <a:rPr lang="nl-NL"/>
              <a:pPr/>
              <a:t>29</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18786" name="Rectangle 2"/>
          <p:cNvSpPr>
            <a:spLocks noGrp="1" noChangeArrowheads="1"/>
          </p:cNvSpPr>
          <p:nvPr>
            <p:ph type="title"/>
          </p:nvPr>
        </p:nvSpPr>
        <p:spPr/>
        <p:txBody>
          <a:bodyPr/>
          <a:lstStyle/>
          <a:p>
            <a:r>
              <a:rPr lang="nl-NL"/>
              <a:t>Hadron collisions</a:t>
            </a:r>
          </a:p>
        </p:txBody>
      </p:sp>
      <p:sp>
        <p:nvSpPr>
          <p:cNvPr id="118787" name="Rectangle 3"/>
          <p:cNvSpPr>
            <a:spLocks noGrp="1" noChangeArrowheads="1"/>
          </p:cNvSpPr>
          <p:nvPr>
            <p:ph type="body" idx="1"/>
          </p:nvPr>
        </p:nvSpPr>
        <p:spPr>
          <a:xfrm>
            <a:off x="614363" y="1654175"/>
            <a:ext cx="8529637" cy="4411663"/>
          </a:xfrm>
          <a:noFill/>
          <a:ln/>
        </p:spPr>
        <p:txBody>
          <a:bodyPr/>
          <a:lstStyle/>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r>
              <a:rPr lang="en-US" sz="1400"/>
              <a:t>The hadrons consist out of several partons, hence there can be more than one parton-parton interaction. We speak about multi-parton interactions.</a:t>
            </a:r>
          </a:p>
        </p:txBody>
      </p:sp>
      <p:pic>
        <p:nvPicPr>
          <p:cNvPr id="118789" name="Picture 5"/>
          <p:cNvPicPr>
            <a:picLocks noChangeAspect="1" noChangeArrowheads="1"/>
          </p:cNvPicPr>
          <p:nvPr/>
        </p:nvPicPr>
        <p:blipFill>
          <a:blip r:embed="rId3"/>
          <a:srcRect l="11900" t="70033" r="31979" b="9589"/>
          <a:stretch>
            <a:fillRect/>
          </a:stretch>
        </p:blipFill>
        <p:spPr bwMode="auto">
          <a:xfrm>
            <a:off x="1139825" y="1677988"/>
            <a:ext cx="6842125" cy="34782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dirty="0"/>
          </a:p>
        </p:txBody>
      </p:sp>
      <p:sp>
        <p:nvSpPr>
          <p:cNvPr id="5" name="Slide Number Placeholder 4"/>
          <p:cNvSpPr>
            <a:spLocks noGrp="1"/>
          </p:cNvSpPr>
          <p:nvPr>
            <p:ph type="sldNum" sz="quarter" idx="11"/>
          </p:nvPr>
        </p:nvSpPr>
        <p:spPr/>
        <p:txBody>
          <a:bodyPr/>
          <a:lstStyle/>
          <a:p>
            <a:fld id="{D590BC2F-3D24-1A4F-BD74-503460E60EC1}" type="slidenum">
              <a:rPr lang="nl-NL"/>
              <a:pPr/>
              <a:t>3</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67586" name="Rectangle 2"/>
          <p:cNvSpPr>
            <a:spLocks noGrp="1" noChangeArrowheads="1"/>
          </p:cNvSpPr>
          <p:nvPr>
            <p:ph type="title"/>
          </p:nvPr>
        </p:nvSpPr>
        <p:spPr/>
        <p:txBody>
          <a:bodyPr/>
          <a:lstStyle/>
          <a:p>
            <a:r>
              <a:rPr lang="nl-NL"/>
              <a:t>The first part</a:t>
            </a:r>
          </a:p>
        </p:txBody>
      </p:sp>
      <p:sp>
        <p:nvSpPr>
          <p:cNvPr id="67587" name="Rectangle 3"/>
          <p:cNvSpPr>
            <a:spLocks noGrp="1" noChangeArrowheads="1"/>
          </p:cNvSpPr>
          <p:nvPr>
            <p:ph type="body" idx="1"/>
          </p:nvPr>
        </p:nvSpPr>
        <p:spPr>
          <a:xfrm>
            <a:off x="614363" y="1654175"/>
            <a:ext cx="8529637" cy="4411663"/>
          </a:xfrm>
          <a:noFill/>
          <a:ln/>
        </p:spPr>
        <p:txBody>
          <a:bodyPr/>
          <a:lstStyle/>
          <a:p>
            <a:pPr marL="266700" indent="-266700">
              <a:lnSpc>
                <a:spcPct val="80000"/>
              </a:lnSpc>
              <a:buFontTx/>
              <a:buNone/>
            </a:pPr>
            <a:endParaRPr lang="en-US" sz="1000" dirty="0"/>
          </a:p>
          <a:p>
            <a:pPr marL="266700" indent="-266700">
              <a:lnSpc>
                <a:spcPct val="80000"/>
              </a:lnSpc>
              <a:buFontTx/>
              <a:buNone/>
            </a:pPr>
            <a:r>
              <a:rPr lang="en-US" sz="2000" dirty="0"/>
              <a:t>General concepts of triggering and DAQ</a:t>
            </a:r>
          </a:p>
          <a:p>
            <a:pPr marL="266700" indent="-266700">
              <a:lnSpc>
                <a:spcPct val="80000"/>
              </a:lnSpc>
              <a:buFontTx/>
              <a:buNone/>
            </a:pPr>
            <a:endParaRPr lang="en-US" sz="900" dirty="0"/>
          </a:p>
          <a:p>
            <a:pPr marL="266700" indent="-266700">
              <a:lnSpc>
                <a:spcPct val="80000"/>
              </a:lnSpc>
              <a:buFontTx/>
              <a:buChar char="•"/>
            </a:pPr>
            <a:r>
              <a:rPr lang="en-US" sz="2000" dirty="0"/>
              <a:t>Introduction to high energy physics (HEP</a:t>
            </a:r>
            <a:r>
              <a:rPr lang="en-US" sz="2000" dirty="0" smtClean="0"/>
              <a:t>) – </a:t>
            </a:r>
            <a:r>
              <a:rPr lang="en-US" sz="2000" i="1" dirty="0" smtClean="0"/>
              <a:t>short!</a:t>
            </a:r>
          </a:p>
          <a:p>
            <a:pPr marL="820738" lvl="1">
              <a:lnSpc>
                <a:spcPct val="80000"/>
              </a:lnSpc>
              <a:buFontTx/>
              <a:buChar char="o"/>
            </a:pPr>
            <a:r>
              <a:rPr lang="en-US" sz="1500" dirty="0"/>
              <a:t>Theory evolution &amp; experiments evolution (accelerators)</a:t>
            </a:r>
          </a:p>
          <a:p>
            <a:pPr marL="820738" lvl="1">
              <a:lnSpc>
                <a:spcPct val="80000"/>
              </a:lnSpc>
              <a:buFontTx/>
              <a:buChar char="o"/>
            </a:pPr>
            <a:r>
              <a:rPr lang="en-US" sz="1500" dirty="0"/>
              <a:t>Evolution of particle detectors (rate of particles produced in collisions)</a:t>
            </a:r>
          </a:p>
          <a:p>
            <a:pPr marL="266700" indent="-266700">
              <a:lnSpc>
                <a:spcPct val="80000"/>
              </a:lnSpc>
              <a:buFontTx/>
              <a:buChar char="•"/>
            </a:pPr>
            <a:r>
              <a:rPr lang="en-US" sz="2000" dirty="0"/>
              <a:t>General timeline of a collision experiment (</a:t>
            </a:r>
            <a:r>
              <a:rPr lang="en-US" sz="2000" dirty="0" err="1"/>
              <a:t>eg</a:t>
            </a:r>
            <a:r>
              <a:rPr lang="en-US" sz="2000" dirty="0"/>
              <a:t>. LHC)</a:t>
            </a:r>
          </a:p>
          <a:p>
            <a:pPr marL="820738" lvl="1">
              <a:lnSpc>
                <a:spcPct val="80000"/>
              </a:lnSpc>
              <a:buFontTx/>
              <a:buChar char="o"/>
            </a:pPr>
            <a:r>
              <a:rPr lang="en-US" sz="1500" dirty="0"/>
              <a:t>From the design concepts to the final paper</a:t>
            </a:r>
          </a:p>
          <a:p>
            <a:pPr marL="820738" lvl="1">
              <a:lnSpc>
                <a:spcPct val="80000"/>
              </a:lnSpc>
              <a:buFontTx/>
              <a:buChar char="o"/>
            </a:pPr>
            <a:r>
              <a:rPr lang="en-US" sz="1500" dirty="0"/>
              <a:t>Introduction to the Large </a:t>
            </a:r>
            <a:r>
              <a:rPr lang="en-US" sz="1500" dirty="0" err="1"/>
              <a:t>Hadron</a:t>
            </a:r>
            <a:r>
              <a:rPr lang="en-US" sz="1500" dirty="0"/>
              <a:t> Collider at CERN</a:t>
            </a:r>
          </a:p>
          <a:p>
            <a:pPr marL="266700" indent="-266700">
              <a:lnSpc>
                <a:spcPct val="80000"/>
              </a:lnSpc>
              <a:buFontTx/>
              <a:buChar char="•"/>
            </a:pPr>
            <a:r>
              <a:rPr lang="en-US" sz="2000" dirty="0"/>
              <a:t>Overview of the structure of all systems in a detector</a:t>
            </a:r>
          </a:p>
          <a:p>
            <a:pPr marL="820738" lvl="1">
              <a:lnSpc>
                <a:spcPct val="80000"/>
              </a:lnSpc>
              <a:buFontTx/>
              <a:buChar char="o"/>
            </a:pPr>
            <a:r>
              <a:rPr lang="en-US" sz="1500" dirty="0"/>
              <a:t>Complexity of a particle detector (</a:t>
            </a:r>
            <a:r>
              <a:rPr lang="en-US" sz="1500" dirty="0" err="1"/>
              <a:t>eg</a:t>
            </a:r>
            <a:r>
              <a:rPr lang="en-US" sz="1500" dirty="0"/>
              <a:t>. Compact </a:t>
            </a:r>
            <a:r>
              <a:rPr lang="en-US" sz="1500" dirty="0" err="1"/>
              <a:t>Muon</a:t>
            </a:r>
            <a:r>
              <a:rPr lang="en-US" sz="1500" dirty="0"/>
              <a:t> Solenoid)</a:t>
            </a:r>
          </a:p>
          <a:p>
            <a:pPr marL="820738" lvl="1">
              <a:lnSpc>
                <a:spcPct val="80000"/>
              </a:lnSpc>
              <a:buFontTx/>
              <a:buChar char="o"/>
            </a:pPr>
            <a:r>
              <a:rPr lang="en-US" sz="1500" dirty="0"/>
              <a:t>General layout of a Trigger &amp; Data Acquisition (DAQ) system</a:t>
            </a:r>
          </a:p>
          <a:p>
            <a:pPr marL="266700" indent="-266700">
              <a:lnSpc>
                <a:spcPct val="80000"/>
              </a:lnSpc>
              <a:buFontTx/>
              <a:buChar char="•"/>
            </a:pPr>
            <a:r>
              <a:rPr lang="en-US" sz="2000" dirty="0"/>
              <a:t>First trigger layer to reduce the data stream to tape</a:t>
            </a:r>
          </a:p>
          <a:p>
            <a:pPr marL="820738" lvl="1">
              <a:lnSpc>
                <a:spcPct val="80000"/>
              </a:lnSpc>
              <a:buFontTx/>
              <a:buChar char="o"/>
            </a:pPr>
            <a:r>
              <a:rPr lang="en-US" sz="1500" dirty="0"/>
              <a:t>Hardware based trigger setups &amp; performance</a:t>
            </a:r>
          </a:p>
          <a:p>
            <a:pPr marL="266700" indent="-266700">
              <a:lnSpc>
                <a:spcPct val="80000"/>
              </a:lnSpc>
              <a:buFontTx/>
              <a:buChar char="•"/>
            </a:pPr>
            <a:r>
              <a:rPr lang="en-US" sz="2000" dirty="0"/>
              <a:t>Data Acquisition system &amp; High Level Triggers</a:t>
            </a:r>
          </a:p>
          <a:p>
            <a:pPr marL="820738" lvl="1">
              <a:lnSpc>
                <a:spcPct val="80000"/>
              </a:lnSpc>
              <a:buFontTx/>
              <a:buChar char="o"/>
            </a:pPr>
            <a:r>
              <a:rPr lang="en-US" sz="1500" dirty="0"/>
              <a:t>Read-out of the detector &amp; event building</a:t>
            </a:r>
          </a:p>
          <a:p>
            <a:pPr marL="820738" lvl="1">
              <a:lnSpc>
                <a:spcPct val="80000"/>
              </a:lnSpc>
              <a:buFontTx/>
              <a:buChar char="o"/>
            </a:pPr>
            <a:r>
              <a:rPr lang="en-US" sz="1500" dirty="0"/>
              <a:t>Final trigger level algorithms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19C71940-4719-A548-8B67-8E494FB8BF5C}" type="slidenum">
              <a:rPr lang="nl-NL"/>
              <a:pPr/>
              <a:t>30</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20834" name="Rectangle 2"/>
          <p:cNvSpPr>
            <a:spLocks noGrp="1" noChangeArrowheads="1"/>
          </p:cNvSpPr>
          <p:nvPr>
            <p:ph type="title"/>
          </p:nvPr>
        </p:nvSpPr>
        <p:spPr/>
        <p:txBody>
          <a:bodyPr/>
          <a:lstStyle/>
          <a:p>
            <a:r>
              <a:rPr lang="nl-NL"/>
              <a:t>Hadron collisions</a:t>
            </a:r>
          </a:p>
        </p:txBody>
      </p:sp>
      <p:sp>
        <p:nvSpPr>
          <p:cNvPr id="120835" name="Rectangle 3"/>
          <p:cNvSpPr>
            <a:spLocks noGrp="1" noChangeArrowheads="1"/>
          </p:cNvSpPr>
          <p:nvPr>
            <p:ph type="body" idx="1"/>
          </p:nvPr>
        </p:nvSpPr>
        <p:spPr>
          <a:xfrm>
            <a:off x="614363" y="1654175"/>
            <a:ext cx="8529637" cy="4411663"/>
          </a:xfrm>
          <a:noFill/>
          <a:ln/>
        </p:spPr>
        <p:txBody>
          <a:bodyPr/>
          <a:lstStyle/>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r>
              <a:rPr lang="en-US" sz="1400"/>
              <a:t>And in these extra parton-parton interactions there can also be initial and final state radiation of extra partons. More </a:t>
            </a:r>
            <a:r>
              <a:rPr lang="en-US" sz="1400">
                <a:solidFill>
                  <a:schemeClr val="accent2"/>
                </a:solidFill>
              </a:rPr>
              <a:t>blue</a:t>
            </a:r>
            <a:r>
              <a:rPr lang="en-US" sz="1400"/>
              <a:t> and </a:t>
            </a:r>
            <a:r>
              <a:rPr lang="en-US" sz="1400">
                <a:solidFill>
                  <a:srgbClr val="ABB202"/>
                </a:solidFill>
              </a:rPr>
              <a:t>green</a:t>
            </a:r>
            <a:r>
              <a:rPr lang="en-US" sz="1400"/>
              <a:t> lines…</a:t>
            </a:r>
          </a:p>
        </p:txBody>
      </p:sp>
      <p:pic>
        <p:nvPicPr>
          <p:cNvPr id="120837" name="Picture 5"/>
          <p:cNvPicPr>
            <a:picLocks noChangeAspect="1" noChangeArrowheads="1"/>
          </p:cNvPicPr>
          <p:nvPr/>
        </p:nvPicPr>
        <p:blipFill>
          <a:blip r:embed="rId3"/>
          <a:srcRect l="11679" t="69597" r="31419" b="9505"/>
          <a:stretch>
            <a:fillRect/>
          </a:stretch>
        </p:blipFill>
        <p:spPr bwMode="auto">
          <a:xfrm>
            <a:off x="1085850" y="1738313"/>
            <a:ext cx="6937375" cy="35671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CF28817A-C084-D440-9BC3-E4FD18F2A7B6}" type="slidenum">
              <a:rPr lang="nl-NL"/>
              <a:pPr/>
              <a:t>31</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22882" name="Rectangle 2"/>
          <p:cNvSpPr>
            <a:spLocks noGrp="1" noChangeArrowheads="1"/>
          </p:cNvSpPr>
          <p:nvPr>
            <p:ph type="title"/>
          </p:nvPr>
        </p:nvSpPr>
        <p:spPr/>
        <p:txBody>
          <a:bodyPr/>
          <a:lstStyle/>
          <a:p>
            <a:r>
              <a:rPr lang="nl-NL"/>
              <a:t>Hadron collisions</a:t>
            </a:r>
          </a:p>
        </p:txBody>
      </p:sp>
      <p:sp>
        <p:nvSpPr>
          <p:cNvPr id="122883" name="Rectangle 3"/>
          <p:cNvSpPr>
            <a:spLocks noGrp="1" noChangeArrowheads="1"/>
          </p:cNvSpPr>
          <p:nvPr>
            <p:ph type="body" idx="1"/>
          </p:nvPr>
        </p:nvSpPr>
        <p:spPr>
          <a:xfrm>
            <a:off x="614363" y="1654175"/>
            <a:ext cx="8529637" cy="4411663"/>
          </a:xfrm>
          <a:noFill/>
          <a:ln/>
        </p:spPr>
        <p:txBody>
          <a:bodyPr/>
          <a:lstStyle/>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r>
              <a:rPr lang="en-US" sz="1400"/>
              <a:t>After the collision of course we do not “see” the internal lines, we only “see” the outgoing partons and the beam remnants.</a:t>
            </a:r>
          </a:p>
        </p:txBody>
      </p:sp>
      <p:pic>
        <p:nvPicPr>
          <p:cNvPr id="122885" name="Picture 5"/>
          <p:cNvPicPr>
            <a:picLocks noChangeAspect="1" noChangeArrowheads="1"/>
          </p:cNvPicPr>
          <p:nvPr/>
        </p:nvPicPr>
        <p:blipFill>
          <a:blip r:embed="rId3"/>
          <a:srcRect l="11055" t="70210" r="31667" b="9021"/>
          <a:stretch>
            <a:fillRect/>
          </a:stretch>
        </p:blipFill>
        <p:spPr bwMode="auto">
          <a:xfrm>
            <a:off x="1000125" y="1730375"/>
            <a:ext cx="6983413" cy="35448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B90A4632-EFDC-E049-BEE5-32A2720DBE08}" type="slidenum">
              <a:rPr lang="nl-NL"/>
              <a:pPr/>
              <a:t>32</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24930" name="Rectangle 2"/>
          <p:cNvSpPr>
            <a:spLocks noGrp="1" noChangeArrowheads="1"/>
          </p:cNvSpPr>
          <p:nvPr>
            <p:ph type="title"/>
          </p:nvPr>
        </p:nvSpPr>
        <p:spPr/>
        <p:txBody>
          <a:bodyPr/>
          <a:lstStyle/>
          <a:p>
            <a:r>
              <a:rPr lang="nl-NL"/>
              <a:t>Hadron collisions</a:t>
            </a:r>
          </a:p>
        </p:txBody>
      </p:sp>
      <p:sp>
        <p:nvSpPr>
          <p:cNvPr id="124931" name="Rectangle 3"/>
          <p:cNvSpPr>
            <a:spLocks noGrp="1" noChangeArrowheads="1"/>
          </p:cNvSpPr>
          <p:nvPr>
            <p:ph type="body" idx="1"/>
          </p:nvPr>
        </p:nvSpPr>
        <p:spPr>
          <a:xfrm>
            <a:off x="614363" y="1654175"/>
            <a:ext cx="8529637" cy="4411663"/>
          </a:xfrm>
          <a:noFill/>
          <a:ln/>
        </p:spPr>
        <p:txBody>
          <a:bodyPr/>
          <a:lstStyle/>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r>
              <a:rPr lang="en-US" sz="1400"/>
              <a:t>All partons are connected by colour confinement strings (colour field between partons as you have an electromagnetic field between charged particles).</a:t>
            </a:r>
          </a:p>
        </p:txBody>
      </p:sp>
      <p:pic>
        <p:nvPicPr>
          <p:cNvPr id="124933" name="Picture 5"/>
          <p:cNvPicPr>
            <a:picLocks noChangeAspect="1" noChangeArrowheads="1"/>
          </p:cNvPicPr>
          <p:nvPr/>
        </p:nvPicPr>
        <p:blipFill>
          <a:blip r:embed="rId3"/>
          <a:srcRect l="11133" t="69922" r="31667" b="9134"/>
          <a:stretch>
            <a:fillRect/>
          </a:stretch>
        </p:blipFill>
        <p:spPr bwMode="auto">
          <a:xfrm>
            <a:off x="823913" y="1636713"/>
            <a:ext cx="6973887" cy="3575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52966100-53D4-AC4B-B9BB-C9F4CBF44E8B}" type="slidenum">
              <a:rPr lang="nl-NL"/>
              <a:pPr/>
              <a:t>33</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26978" name="Rectangle 2"/>
          <p:cNvSpPr>
            <a:spLocks noGrp="1" noChangeArrowheads="1"/>
          </p:cNvSpPr>
          <p:nvPr>
            <p:ph type="title"/>
          </p:nvPr>
        </p:nvSpPr>
        <p:spPr/>
        <p:txBody>
          <a:bodyPr/>
          <a:lstStyle/>
          <a:p>
            <a:r>
              <a:rPr lang="nl-NL"/>
              <a:t>Hadron collisions</a:t>
            </a:r>
          </a:p>
        </p:txBody>
      </p:sp>
      <p:sp>
        <p:nvSpPr>
          <p:cNvPr id="126979" name="Rectangle 3"/>
          <p:cNvSpPr>
            <a:spLocks noGrp="1" noChangeArrowheads="1"/>
          </p:cNvSpPr>
          <p:nvPr>
            <p:ph type="body" idx="1"/>
          </p:nvPr>
        </p:nvSpPr>
        <p:spPr>
          <a:xfrm>
            <a:off x="614363" y="1654175"/>
            <a:ext cx="8529637" cy="4411663"/>
          </a:xfrm>
          <a:noFill/>
          <a:ln/>
        </p:spPr>
        <p:txBody>
          <a:bodyPr/>
          <a:lstStyle/>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endParaRPr lang="en-US" sz="1200"/>
          </a:p>
          <a:p>
            <a:pPr marL="0" indent="0">
              <a:buFontTx/>
              <a:buNone/>
            </a:pPr>
            <a:r>
              <a:rPr lang="en-US" sz="1400"/>
              <a:t>The strings will fragment to produce in general hadrons, hence colour-neutral particles.</a:t>
            </a:r>
          </a:p>
        </p:txBody>
      </p:sp>
      <p:pic>
        <p:nvPicPr>
          <p:cNvPr id="126981" name="Picture 5"/>
          <p:cNvPicPr>
            <a:picLocks noChangeAspect="1" noChangeArrowheads="1"/>
          </p:cNvPicPr>
          <p:nvPr/>
        </p:nvPicPr>
        <p:blipFill>
          <a:blip r:embed="rId3"/>
          <a:srcRect l="14844" t="65421" r="33867" b="4120"/>
          <a:stretch>
            <a:fillRect/>
          </a:stretch>
        </p:blipFill>
        <p:spPr bwMode="auto">
          <a:xfrm>
            <a:off x="1735138" y="1081088"/>
            <a:ext cx="5592762" cy="46497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DD42C5AF-CC92-DD40-8225-29A12A4F4DFB}" type="slidenum">
              <a:rPr lang="nl-NL"/>
              <a:pPr/>
              <a:t>34</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29026" name="Rectangle 2"/>
          <p:cNvSpPr>
            <a:spLocks noGrp="1" noChangeArrowheads="1"/>
          </p:cNvSpPr>
          <p:nvPr>
            <p:ph type="title"/>
          </p:nvPr>
        </p:nvSpPr>
        <p:spPr/>
        <p:txBody>
          <a:bodyPr/>
          <a:lstStyle/>
          <a:p>
            <a:r>
              <a:rPr lang="nl-NL"/>
              <a:t>Hadron collisions</a:t>
            </a:r>
          </a:p>
        </p:txBody>
      </p:sp>
      <p:sp>
        <p:nvSpPr>
          <p:cNvPr id="129027" name="Rectangle 3"/>
          <p:cNvSpPr>
            <a:spLocks noGrp="1" noChangeArrowheads="1"/>
          </p:cNvSpPr>
          <p:nvPr>
            <p:ph type="body" idx="1"/>
          </p:nvPr>
        </p:nvSpPr>
        <p:spPr>
          <a:xfrm>
            <a:off x="614363" y="1939925"/>
            <a:ext cx="8529637" cy="4411663"/>
          </a:xfrm>
          <a:noFill/>
          <a:ln/>
        </p:spPr>
        <p:txBody>
          <a:bodyPr/>
          <a:lstStyle/>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endParaRPr lang="en-US" sz="1200"/>
          </a:p>
          <a:p>
            <a:pPr marL="0" indent="0">
              <a:lnSpc>
                <a:spcPct val="90000"/>
              </a:lnSpc>
              <a:buFontTx/>
              <a:buNone/>
            </a:pPr>
            <a:r>
              <a:rPr lang="en-US" sz="1400"/>
              <a:t>A lot of hadrons are not stable and will decay further into stable particles which we will observe in our detectors.</a:t>
            </a:r>
          </a:p>
        </p:txBody>
      </p:sp>
      <p:pic>
        <p:nvPicPr>
          <p:cNvPr id="129029" name="Picture 5"/>
          <p:cNvPicPr>
            <a:picLocks noChangeAspect="1" noChangeArrowheads="1"/>
          </p:cNvPicPr>
          <p:nvPr/>
        </p:nvPicPr>
        <p:blipFill>
          <a:blip r:embed="rId3"/>
          <a:srcRect l="14310" t="65411" r="33803" b="4008"/>
          <a:stretch>
            <a:fillRect/>
          </a:stretch>
        </p:blipFill>
        <p:spPr bwMode="auto">
          <a:xfrm>
            <a:off x="1658938" y="1114425"/>
            <a:ext cx="5610225" cy="4627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smtClean="0"/>
              <a:t>Master Level Course 2010-2011</a:t>
            </a:r>
            <a:endParaRPr lang="nl-NL"/>
          </a:p>
        </p:txBody>
      </p:sp>
      <p:sp>
        <p:nvSpPr>
          <p:cNvPr id="7" name="Slide Number Placeholder 4"/>
          <p:cNvSpPr>
            <a:spLocks noGrp="1"/>
          </p:cNvSpPr>
          <p:nvPr>
            <p:ph type="sldNum" sz="quarter" idx="11"/>
          </p:nvPr>
        </p:nvSpPr>
        <p:spPr/>
        <p:txBody>
          <a:bodyPr/>
          <a:lstStyle/>
          <a:p>
            <a:fld id="{EF4C2895-1648-5749-B5C1-8985FF39D6F2}" type="slidenum">
              <a:rPr lang="nl-NL"/>
              <a:pPr/>
              <a:t>35</a:t>
            </a:fld>
            <a:endParaRPr lang="nl-NL"/>
          </a:p>
        </p:txBody>
      </p:sp>
      <p:sp>
        <p:nvSpPr>
          <p:cNvPr id="8"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96258" name="Rectangle 2"/>
          <p:cNvSpPr>
            <a:spLocks noGrp="1" noChangeArrowheads="1"/>
          </p:cNvSpPr>
          <p:nvPr>
            <p:ph type="title"/>
          </p:nvPr>
        </p:nvSpPr>
        <p:spPr/>
        <p:txBody>
          <a:bodyPr/>
          <a:lstStyle/>
          <a:p>
            <a:r>
              <a:rPr lang="nl-NL" sz="3800"/>
              <a:t>The Large Hadron Collider (LHC)</a:t>
            </a:r>
          </a:p>
        </p:txBody>
      </p:sp>
      <p:sp>
        <p:nvSpPr>
          <p:cNvPr id="96259" name="Rectangle 3"/>
          <p:cNvSpPr>
            <a:spLocks noGrp="1" noChangeArrowheads="1"/>
          </p:cNvSpPr>
          <p:nvPr>
            <p:ph type="body" idx="1"/>
          </p:nvPr>
        </p:nvSpPr>
        <p:spPr>
          <a:xfrm>
            <a:off x="346075" y="1619250"/>
            <a:ext cx="8529638" cy="1462088"/>
          </a:xfrm>
          <a:noFill/>
          <a:ln/>
        </p:spPr>
        <p:txBody>
          <a:bodyPr/>
          <a:lstStyle/>
          <a:p>
            <a:pPr marL="0" indent="0">
              <a:lnSpc>
                <a:spcPct val="80000"/>
              </a:lnSpc>
              <a:buFontTx/>
              <a:buNone/>
            </a:pPr>
            <a:r>
              <a:rPr lang="en-US" sz="2000" dirty="0"/>
              <a:t>The next in line accelerator is the Large </a:t>
            </a:r>
            <a:r>
              <a:rPr lang="en-US" sz="2000" dirty="0" err="1"/>
              <a:t>Hadron</a:t>
            </a:r>
            <a:r>
              <a:rPr lang="en-US" sz="2000" dirty="0"/>
              <a:t> Collider at CERN which</a:t>
            </a:r>
            <a:r>
              <a:rPr lang="en-US" sz="2000" dirty="0" smtClean="0"/>
              <a:t> collides </a:t>
            </a:r>
            <a:r>
              <a:rPr lang="en-US" sz="2000" dirty="0"/>
              <a:t>protons up to centre of masses of</a:t>
            </a:r>
            <a:r>
              <a:rPr lang="en-US" sz="2000" dirty="0" smtClean="0"/>
              <a:t> 7-14 </a:t>
            </a:r>
            <a:r>
              <a:rPr lang="en-US" sz="2000" dirty="0" err="1" smtClean="0"/>
              <a:t>TeV</a:t>
            </a:r>
            <a:endParaRPr lang="en-US" sz="2000" dirty="0"/>
          </a:p>
          <a:p>
            <a:pPr marL="0" indent="0">
              <a:lnSpc>
                <a:spcPct val="80000"/>
              </a:lnSpc>
              <a:buFontTx/>
              <a:buNone/>
            </a:pPr>
            <a:r>
              <a:rPr lang="en-US" sz="2000" dirty="0"/>
              <a:t>Several theory based motivations are driving the design of both the accelerator and the particle detectors</a:t>
            </a:r>
          </a:p>
          <a:p>
            <a:pPr marL="0" indent="0">
              <a:lnSpc>
                <a:spcPct val="80000"/>
              </a:lnSpc>
              <a:buFontTx/>
              <a:buNone/>
            </a:pPr>
            <a:endParaRPr lang="en-US" sz="900" dirty="0"/>
          </a:p>
        </p:txBody>
      </p:sp>
      <p:sp>
        <p:nvSpPr>
          <p:cNvPr id="96260" name="Rectangle 4"/>
          <p:cNvSpPr>
            <a:spLocks noChangeArrowheads="1"/>
          </p:cNvSpPr>
          <p:nvPr/>
        </p:nvSpPr>
        <p:spPr bwMode="auto">
          <a:xfrm>
            <a:off x="352425" y="2640013"/>
            <a:ext cx="4729163" cy="3649662"/>
          </a:xfrm>
          <a:prstGeom prst="rect">
            <a:avLst/>
          </a:prstGeom>
          <a:noFill/>
          <a:ln w="9525">
            <a:noFill/>
            <a:miter lim="800000"/>
            <a:headEnd/>
            <a:tailEnd/>
          </a:ln>
          <a:effectLst/>
        </p:spPr>
        <p:txBody>
          <a:bodyPr lIns="0" tIns="0" rIns="0" bIns="0">
            <a:prstTxWarp prst="textNoShape">
              <a:avLst/>
            </a:prstTxWarp>
          </a:bodyPr>
          <a:lstStyle/>
          <a:p>
            <a:pPr marL="820738" lvl="1" indent="-285750">
              <a:lnSpc>
                <a:spcPct val="80000"/>
              </a:lnSpc>
              <a:spcBef>
                <a:spcPct val="20000"/>
              </a:spcBef>
            </a:pPr>
            <a:endParaRPr lang="en-US" sz="1500" dirty="0">
              <a:solidFill>
                <a:srgbClr val="7F7358"/>
              </a:solidFill>
              <a:latin typeface="Verdana" charset="0"/>
              <a:ea typeface="ＭＳ Ｐゴシック" charset="-128"/>
            </a:endParaRPr>
          </a:p>
          <a:p>
            <a:pPr marL="820738" lvl="1" indent="-285750">
              <a:lnSpc>
                <a:spcPct val="80000"/>
              </a:lnSpc>
              <a:spcBef>
                <a:spcPct val="20000"/>
              </a:spcBef>
              <a:buFontTx/>
              <a:buChar char="•"/>
            </a:pPr>
            <a:r>
              <a:rPr lang="en-US" sz="1500" dirty="0">
                <a:solidFill>
                  <a:srgbClr val="7F7358"/>
                </a:solidFill>
                <a:latin typeface="Verdana" charset="0"/>
                <a:ea typeface="ＭＳ Ｐゴシック" charset="-128"/>
              </a:rPr>
              <a:t>Search for the Higgs boson motivated by the spontaneous symmetry breaking mechanism [</a:t>
            </a:r>
            <a:r>
              <a:rPr lang="en-US" sz="1500" dirty="0" err="1">
                <a:solidFill>
                  <a:srgbClr val="ABB202"/>
                </a:solidFill>
                <a:latin typeface="Verdana" charset="0"/>
                <a:ea typeface="ＭＳ Ｐゴシック" charset="-128"/>
              </a:rPr>
              <a:t>Brout</a:t>
            </a:r>
            <a:r>
              <a:rPr lang="en-US" sz="1500" dirty="0">
                <a:solidFill>
                  <a:srgbClr val="ABB202"/>
                </a:solidFill>
                <a:latin typeface="Verdana" charset="0"/>
                <a:ea typeface="ＭＳ Ｐゴシック" charset="-128"/>
              </a:rPr>
              <a:t>, </a:t>
            </a:r>
            <a:r>
              <a:rPr lang="en-US" sz="1500" dirty="0" err="1">
                <a:solidFill>
                  <a:srgbClr val="ABB202"/>
                </a:solidFill>
                <a:latin typeface="Verdana" charset="0"/>
                <a:ea typeface="ＭＳ Ｐゴシック" charset="-128"/>
              </a:rPr>
              <a:t>Englert</a:t>
            </a:r>
            <a:r>
              <a:rPr lang="en-US" sz="1500" dirty="0">
                <a:solidFill>
                  <a:srgbClr val="ABB202"/>
                </a:solidFill>
                <a:latin typeface="Verdana" charset="0"/>
                <a:ea typeface="ＭＳ Ｐゴシック" charset="-128"/>
              </a:rPr>
              <a:t>, Higgs</a:t>
            </a:r>
            <a:r>
              <a:rPr lang="en-US" sz="1500" dirty="0">
                <a:solidFill>
                  <a:srgbClr val="7F7358"/>
                </a:solidFill>
                <a:latin typeface="Verdana" charset="0"/>
                <a:ea typeface="ＭＳ Ｐゴシック" charset="-128"/>
              </a:rPr>
              <a:t>] and the divergences of cross section of the WW</a:t>
            </a:r>
            <a:r>
              <a:rPr lang="en-US" sz="1500" dirty="0">
                <a:solidFill>
                  <a:srgbClr val="7F7358"/>
                </a:solidFill>
                <a:latin typeface="Verdana" charset="0"/>
                <a:ea typeface="ＭＳ Ｐゴシック" charset="-128"/>
                <a:sym typeface="Wingdings" charset="2"/>
              </a:rPr>
              <a:t></a:t>
            </a:r>
            <a:r>
              <a:rPr lang="en-US" sz="1500" dirty="0">
                <a:solidFill>
                  <a:srgbClr val="7F7358"/>
                </a:solidFill>
                <a:latin typeface="Verdana" charset="0"/>
                <a:ea typeface="ＭＳ Ｐゴシック" charset="-128"/>
              </a:rPr>
              <a:t>ZZ scattering process</a:t>
            </a:r>
          </a:p>
          <a:p>
            <a:pPr marL="820738" lvl="1" indent="-285750">
              <a:lnSpc>
                <a:spcPct val="80000"/>
              </a:lnSpc>
              <a:spcBef>
                <a:spcPct val="20000"/>
              </a:spcBef>
              <a:buFontTx/>
              <a:buChar char="•"/>
            </a:pPr>
            <a:r>
              <a:rPr lang="en-US" sz="1500" dirty="0">
                <a:solidFill>
                  <a:srgbClr val="7F7358"/>
                </a:solidFill>
                <a:latin typeface="Verdana" charset="0"/>
                <a:ea typeface="ＭＳ Ｐゴシック" charset="-128"/>
              </a:rPr>
              <a:t>Or alternative models explaining the origin of mass</a:t>
            </a:r>
          </a:p>
          <a:p>
            <a:pPr marL="820738" lvl="1" indent="-285750">
              <a:lnSpc>
                <a:spcPct val="80000"/>
              </a:lnSpc>
              <a:spcBef>
                <a:spcPct val="20000"/>
              </a:spcBef>
              <a:buFontTx/>
              <a:buChar char="•"/>
            </a:pPr>
            <a:r>
              <a:rPr lang="en-US" sz="1500" dirty="0">
                <a:solidFill>
                  <a:srgbClr val="7F7358"/>
                </a:solidFill>
                <a:latin typeface="Verdana" charset="0"/>
                <a:ea typeface="ＭＳ Ｐゴシック" charset="-128"/>
              </a:rPr>
              <a:t>The search for particles able to solve the Dark Matter problem in the Universe, </a:t>
            </a:r>
            <a:r>
              <a:rPr lang="en-US" sz="1500" dirty="0" err="1">
                <a:solidFill>
                  <a:srgbClr val="7F7358"/>
                </a:solidFill>
                <a:latin typeface="Verdana" charset="0"/>
                <a:ea typeface="ＭＳ Ｐゴシック" charset="-128"/>
              </a:rPr>
              <a:t>eg</a:t>
            </a:r>
            <a:r>
              <a:rPr lang="en-US" sz="1500" dirty="0">
                <a:solidFill>
                  <a:srgbClr val="7F7358"/>
                </a:solidFill>
                <a:latin typeface="Verdana" charset="0"/>
                <a:ea typeface="ＭＳ Ｐゴシック" charset="-128"/>
              </a:rPr>
              <a:t>. by introducing </a:t>
            </a:r>
            <a:r>
              <a:rPr lang="en-US" sz="1500" dirty="0" err="1">
                <a:solidFill>
                  <a:srgbClr val="7F7358"/>
                </a:solidFill>
                <a:latin typeface="Verdana" charset="0"/>
                <a:ea typeface="ＭＳ Ｐゴシック" charset="-128"/>
              </a:rPr>
              <a:t>Supersymmetry</a:t>
            </a:r>
            <a:r>
              <a:rPr lang="en-US" sz="1500" dirty="0">
                <a:solidFill>
                  <a:srgbClr val="7F7358"/>
                </a:solidFill>
                <a:latin typeface="Verdana" charset="0"/>
                <a:ea typeface="ＭＳ Ｐゴシック" charset="-128"/>
              </a:rPr>
              <a:t> in our theories</a:t>
            </a:r>
          </a:p>
          <a:p>
            <a:pPr marL="820738" lvl="1" indent="-285750">
              <a:lnSpc>
                <a:spcPct val="80000"/>
              </a:lnSpc>
              <a:spcBef>
                <a:spcPct val="20000"/>
              </a:spcBef>
              <a:buFontTx/>
              <a:buChar char="•"/>
            </a:pPr>
            <a:r>
              <a:rPr lang="en-US" sz="1500" dirty="0">
                <a:solidFill>
                  <a:srgbClr val="7F7358"/>
                </a:solidFill>
                <a:latin typeface="Verdana" charset="0"/>
                <a:ea typeface="ＭＳ Ｐゴシック" charset="-128"/>
              </a:rPr>
              <a:t>Try to incorporate gravity into the Standard Model</a:t>
            </a:r>
          </a:p>
          <a:p>
            <a:pPr marL="820738" lvl="1" indent="-285750">
              <a:lnSpc>
                <a:spcPct val="80000"/>
              </a:lnSpc>
              <a:spcBef>
                <a:spcPct val="20000"/>
              </a:spcBef>
              <a:buFontTx/>
              <a:buChar char="•"/>
            </a:pPr>
            <a:r>
              <a:rPr lang="en-US" sz="1500" dirty="0">
                <a:solidFill>
                  <a:srgbClr val="7F7358"/>
                </a:solidFill>
                <a:latin typeface="Verdana" charset="0"/>
                <a:ea typeface="ＭＳ Ｐゴシック" charset="-128"/>
              </a:rPr>
              <a:t>Many exotics …</a:t>
            </a:r>
          </a:p>
          <a:p>
            <a:pPr>
              <a:lnSpc>
                <a:spcPct val="80000"/>
              </a:lnSpc>
              <a:spcBef>
                <a:spcPct val="20000"/>
              </a:spcBef>
            </a:pPr>
            <a:r>
              <a:rPr lang="en-US" sz="2000" dirty="0">
                <a:solidFill>
                  <a:srgbClr val="5F604A"/>
                </a:solidFill>
                <a:latin typeface="Verdana" charset="0"/>
              </a:rPr>
              <a:t>The accelerator</a:t>
            </a:r>
            <a:r>
              <a:rPr lang="en-US" sz="2000" dirty="0" smtClean="0">
                <a:solidFill>
                  <a:srgbClr val="5F604A"/>
                </a:solidFill>
                <a:latin typeface="Verdana" charset="0"/>
              </a:rPr>
              <a:t> started in </a:t>
            </a:r>
            <a:r>
              <a:rPr lang="en-US" sz="2000" dirty="0" smtClean="0">
                <a:solidFill>
                  <a:srgbClr val="5F604A"/>
                </a:solidFill>
                <a:latin typeface="Verdana" charset="0"/>
              </a:rPr>
              <a:t>2009</a:t>
            </a:r>
          </a:p>
          <a:p>
            <a:pPr>
              <a:lnSpc>
                <a:spcPct val="80000"/>
              </a:lnSpc>
              <a:spcBef>
                <a:spcPct val="20000"/>
              </a:spcBef>
            </a:pPr>
            <a:endParaRPr lang="en-US" sz="900" dirty="0">
              <a:solidFill>
                <a:srgbClr val="5F604A"/>
              </a:solidFill>
              <a:latin typeface="Verdana" charset="0"/>
            </a:endParaRPr>
          </a:p>
        </p:txBody>
      </p:sp>
      <p:pic>
        <p:nvPicPr>
          <p:cNvPr id="96261" name="Picture 5" descr="w07_blueband"/>
          <p:cNvPicPr>
            <a:picLocks noChangeAspect="1" noChangeArrowheads="1"/>
          </p:cNvPicPr>
          <p:nvPr/>
        </p:nvPicPr>
        <p:blipFill>
          <a:blip r:embed="rId3"/>
          <a:srcRect l="1945" t="6505" b="5003"/>
          <a:stretch>
            <a:fillRect/>
          </a:stretch>
        </p:blipFill>
        <p:spPr bwMode="auto">
          <a:xfrm>
            <a:off x="5497513" y="2638425"/>
            <a:ext cx="3598862" cy="35687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E6DE8798-2777-DC43-BEE2-91A2F4D31C88}" type="slidenum">
              <a:rPr lang="nl-NL"/>
              <a:pPr/>
              <a:t>36</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90466" name="Rectangle 2"/>
          <p:cNvSpPr>
            <a:spLocks noGrp="1" noChangeArrowheads="1"/>
          </p:cNvSpPr>
          <p:nvPr>
            <p:ph type="title"/>
          </p:nvPr>
        </p:nvSpPr>
        <p:spPr/>
        <p:txBody>
          <a:bodyPr/>
          <a:lstStyle/>
          <a:p>
            <a:r>
              <a:rPr lang="nl-NL"/>
              <a:t>The timeline of the project</a:t>
            </a:r>
          </a:p>
        </p:txBody>
      </p:sp>
      <p:sp>
        <p:nvSpPr>
          <p:cNvPr id="190467" name="Rectangle 3"/>
          <p:cNvSpPr>
            <a:spLocks noGrp="1" noChangeArrowheads="1"/>
          </p:cNvSpPr>
          <p:nvPr>
            <p:ph type="body" idx="1"/>
          </p:nvPr>
        </p:nvSpPr>
        <p:spPr>
          <a:xfrm>
            <a:off x="411163" y="1532065"/>
            <a:ext cx="8529637" cy="4411663"/>
          </a:xfrm>
          <a:noFill/>
          <a:ln/>
        </p:spPr>
        <p:txBody>
          <a:bodyPr/>
          <a:lstStyle/>
          <a:p>
            <a:pPr marL="88900" indent="-88900">
              <a:buFontTx/>
              <a:buNone/>
            </a:pPr>
            <a:r>
              <a:rPr lang="en-US" sz="2800" dirty="0"/>
              <a:t>The history of this accelerator is long:</a:t>
            </a:r>
          </a:p>
          <a:p>
            <a:pPr marL="88900" indent="-88900">
              <a:buFontTx/>
              <a:buNone/>
            </a:pPr>
            <a:endParaRPr lang="en-US" sz="900" dirty="0"/>
          </a:p>
          <a:p>
            <a:pPr marL="622300" lvl="1" indent="-354013">
              <a:buFontTx/>
              <a:buNone/>
            </a:pPr>
            <a:r>
              <a:rPr lang="en-US" sz="1700" dirty="0"/>
              <a:t>1982: first studies for the LHC project</a:t>
            </a:r>
          </a:p>
          <a:p>
            <a:pPr marL="622300" lvl="1" indent="-354013">
              <a:buFontTx/>
              <a:buNone/>
            </a:pPr>
            <a:r>
              <a:rPr lang="en-US" sz="1700" dirty="0"/>
              <a:t>1983: Z0 &amp; W boson discovered at the SPS proton anti-proton collider</a:t>
            </a:r>
          </a:p>
          <a:p>
            <a:pPr marL="622300" lvl="1" indent="-354013">
              <a:buFontTx/>
              <a:buNone/>
            </a:pPr>
            <a:r>
              <a:rPr lang="en-US" sz="1700" dirty="0"/>
              <a:t>1989: start of LEP operation (Z boson factory)</a:t>
            </a:r>
          </a:p>
          <a:p>
            <a:pPr marL="622300" lvl="1" indent="-354013">
              <a:buFontTx/>
              <a:buNone/>
            </a:pPr>
            <a:r>
              <a:rPr lang="en-US" sz="1700" dirty="0"/>
              <a:t>1994: approval of the LHC by the CERN Council</a:t>
            </a:r>
          </a:p>
          <a:p>
            <a:pPr marL="622300" lvl="1" indent="-354013">
              <a:buFontTx/>
              <a:buNone/>
            </a:pPr>
            <a:r>
              <a:rPr lang="en-US" sz="1700" dirty="0"/>
              <a:t>1996: final decision to start the LHC construction</a:t>
            </a:r>
          </a:p>
          <a:p>
            <a:pPr marL="622300" lvl="1" indent="-354013">
              <a:buFontTx/>
              <a:buNone/>
            </a:pPr>
            <a:r>
              <a:rPr lang="en-US" sz="1700" dirty="0"/>
              <a:t>1996: LEP operation to produce W boson pairs (W boson factory)</a:t>
            </a:r>
          </a:p>
          <a:p>
            <a:pPr marL="622300" lvl="1" indent="-354013">
              <a:buFontTx/>
              <a:buNone/>
            </a:pPr>
            <a:r>
              <a:rPr lang="en-US" sz="1700" dirty="0"/>
              <a:t>2000: last year of LEP operation above 100 </a:t>
            </a:r>
            <a:r>
              <a:rPr lang="en-US" sz="1700" dirty="0" err="1"/>
              <a:t>GeV</a:t>
            </a:r>
            <a:r>
              <a:rPr lang="en-US" sz="1700" dirty="0"/>
              <a:t> beam energy</a:t>
            </a:r>
          </a:p>
          <a:p>
            <a:pPr marL="622300" lvl="1" indent="-354013">
              <a:buFontTx/>
              <a:buNone/>
            </a:pPr>
            <a:r>
              <a:rPr lang="en-US" sz="1700" dirty="0"/>
              <a:t>2002: LEP equipment removed</a:t>
            </a:r>
          </a:p>
          <a:p>
            <a:pPr marL="622300" lvl="1" indent="-354013">
              <a:buFontTx/>
              <a:buNone/>
            </a:pPr>
            <a:r>
              <a:rPr lang="en-US" sz="1700" dirty="0"/>
              <a:t>2003: start of the LHC installation</a:t>
            </a:r>
          </a:p>
          <a:p>
            <a:pPr marL="622300" lvl="1" indent="-354013">
              <a:buFontTx/>
              <a:buNone/>
            </a:pPr>
            <a:r>
              <a:rPr lang="en-US" sz="1700" dirty="0"/>
              <a:t>2005: start of LHC hardware commissioning</a:t>
            </a:r>
          </a:p>
          <a:p>
            <a:pPr marL="622300" lvl="1" indent="-354013">
              <a:buFontTx/>
              <a:buNone/>
            </a:pPr>
            <a:r>
              <a:rPr lang="en-US" sz="1700" dirty="0"/>
              <a:t>2008:</a:t>
            </a:r>
            <a:r>
              <a:rPr lang="en-US" sz="1700" dirty="0" smtClean="0"/>
              <a:t> LHC </a:t>
            </a:r>
            <a:r>
              <a:rPr lang="en-US" sz="1700" dirty="0"/>
              <a:t>commissioning with </a:t>
            </a:r>
            <a:r>
              <a:rPr lang="en-US" sz="1700" dirty="0" smtClean="0"/>
              <a:t>beam (and </a:t>
            </a:r>
            <a:r>
              <a:rPr lang="en-US" sz="1700" dirty="0" smtClean="0"/>
              <a:t>incident with magnets)</a:t>
            </a:r>
            <a:endParaRPr lang="en-US" sz="1700" dirty="0" smtClean="0"/>
          </a:p>
          <a:p>
            <a:pPr marL="622300" lvl="1" indent="-354013">
              <a:buFontTx/>
              <a:buNone/>
            </a:pPr>
            <a:r>
              <a:rPr lang="en-US" sz="1700" dirty="0" smtClean="0"/>
              <a:t>2009: start of the accelerator at 900 and 2360 </a:t>
            </a:r>
            <a:r>
              <a:rPr lang="en-US" sz="1700" dirty="0" err="1" smtClean="0"/>
              <a:t>GeV</a:t>
            </a:r>
            <a:endParaRPr lang="en-US" sz="1700" dirty="0" smtClean="0"/>
          </a:p>
          <a:p>
            <a:pPr marL="622300" lvl="1" indent="-354013">
              <a:buFontTx/>
              <a:buNone/>
            </a:pPr>
            <a:r>
              <a:rPr lang="en-US" sz="1700" dirty="0" smtClean="0"/>
              <a:t>2010: run at 7 </a:t>
            </a:r>
            <a:r>
              <a:rPr lang="en-US" sz="1700" dirty="0" err="1" smtClean="0"/>
              <a:t>TeV</a:t>
            </a:r>
            <a:endParaRPr lang="en-US" sz="1700" dirty="0" smtClean="0"/>
          </a:p>
          <a:p>
            <a:pPr marL="88900" indent="-88900">
              <a:buFontTx/>
              <a:buNone/>
            </a:pPr>
            <a:endParaRPr lang="en-US" sz="2400" dirty="0"/>
          </a:p>
          <a:p>
            <a:pPr marL="88900" indent="-88900">
              <a:buFontTx/>
              <a:buNone/>
            </a:pPr>
            <a:endParaRPr lang="en-US" sz="18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Master Level Course 2010-2011</a:t>
            </a:r>
            <a:endParaRPr lang="nl-NL"/>
          </a:p>
        </p:txBody>
      </p:sp>
      <p:sp>
        <p:nvSpPr>
          <p:cNvPr id="9" name="Slide Number Placeholder 4"/>
          <p:cNvSpPr>
            <a:spLocks noGrp="1"/>
          </p:cNvSpPr>
          <p:nvPr>
            <p:ph type="sldNum" sz="quarter" idx="11"/>
          </p:nvPr>
        </p:nvSpPr>
        <p:spPr/>
        <p:txBody>
          <a:bodyPr/>
          <a:lstStyle/>
          <a:p>
            <a:fld id="{43F4A69D-482B-BB4E-A40B-1112C021720F}" type="slidenum">
              <a:rPr lang="nl-NL"/>
              <a:pPr/>
              <a:t>37</a:t>
            </a:fld>
            <a:endParaRPr lang="nl-NL"/>
          </a:p>
        </p:txBody>
      </p:sp>
      <p:sp>
        <p:nvSpPr>
          <p:cNvPr id="10"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37890" name="Rectangle 2"/>
          <p:cNvSpPr>
            <a:spLocks noGrp="1" noChangeArrowheads="1"/>
          </p:cNvSpPr>
          <p:nvPr>
            <p:ph type="title"/>
          </p:nvPr>
        </p:nvSpPr>
        <p:spPr/>
        <p:txBody>
          <a:bodyPr/>
          <a:lstStyle/>
          <a:p>
            <a:r>
              <a:rPr lang="nl-NL"/>
              <a:t>Large Hadron Collider basics</a:t>
            </a:r>
          </a:p>
        </p:txBody>
      </p:sp>
      <p:pic>
        <p:nvPicPr>
          <p:cNvPr id="37892" name="Picture 4"/>
          <p:cNvPicPr>
            <a:picLocks noChangeAspect="1" noChangeArrowheads="1"/>
          </p:cNvPicPr>
          <p:nvPr/>
        </p:nvPicPr>
        <p:blipFill>
          <a:blip r:embed="rId3"/>
          <a:srcRect l="2856" t="9143" r="5142" b="7809"/>
          <a:stretch>
            <a:fillRect/>
          </a:stretch>
        </p:blipFill>
        <p:spPr bwMode="auto">
          <a:xfrm>
            <a:off x="798513" y="1220788"/>
            <a:ext cx="7861300" cy="5118100"/>
          </a:xfrm>
          <a:prstGeom prst="rect">
            <a:avLst/>
          </a:prstGeom>
          <a:noFill/>
          <a:ln w="9525">
            <a:noFill/>
            <a:miter lim="800000"/>
            <a:headEnd/>
            <a:tailEnd/>
          </a:ln>
          <a:effectLst/>
        </p:spPr>
      </p:pic>
      <p:sp>
        <p:nvSpPr>
          <p:cNvPr id="37893" name="Text Box 5"/>
          <p:cNvSpPr txBox="1">
            <a:spLocks noChangeArrowheads="1"/>
          </p:cNvSpPr>
          <p:nvPr/>
        </p:nvSpPr>
        <p:spPr bwMode="auto">
          <a:xfrm>
            <a:off x="6428152" y="1289050"/>
            <a:ext cx="2300630" cy="461665"/>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b="1" dirty="0"/>
              <a:t>  </a:t>
            </a:r>
            <a:r>
              <a:rPr lang="en-US" sz="2400" b="1" dirty="0" err="1">
                <a:sym typeface="Symbol" charset="2"/>
              </a:rPr>
              <a:t>s</a:t>
            </a:r>
            <a:r>
              <a:rPr lang="en-US" sz="2400" b="1" dirty="0">
                <a:sym typeface="Symbol" charset="2"/>
              </a:rPr>
              <a:t> =</a:t>
            </a:r>
            <a:r>
              <a:rPr lang="en-US" sz="2400" b="1" dirty="0" smtClean="0">
                <a:sym typeface="Symbol" charset="2"/>
              </a:rPr>
              <a:t> 7-</a:t>
            </a:r>
            <a:r>
              <a:rPr lang="en-US" sz="2400" b="1" dirty="0" smtClean="0"/>
              <a:t>14 </a:t>
            </a:r>
            <a:r>
              <a:rPr lang="en-US" sz="2400" b="1" dirty="0" err="1"/>
              <a:t>TeV</a:t>
            </a:r>
            <a:r>
              <a:rPr lang="en-US" sz="2400" b="1" dirty="0"/>
              <a:t> </a:t>
            </a:r>
          </a:p>
        </p:txBody>
      </p:sp>
      <p:sp>
        <p:nvSpPr>
          <p:cNvPr id="37894" name="Text Box 6"/>
          <p:cNvSpPr txBox="1">
            <a:spLocks noChangeArrowheads="1"/>
          </p:cNvSpPr>
          <p:nvPr/>
        </p:nvSpPr>
        <p:spPr bwMode="auto">
          <a:xfrm>
            <a:off x="2386013" y="1300163"/>
            <a:ext cx="4356331" cy="461665"/>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b="1" dirty="0"/>
              <a:t>Colliding protons at the </a:t>
            </a:r>
            <a:r>
              <a:rPr lang="en-US" sz="2400" b="1" dirty="0" smtClean="0"/>
              <a:t>LHC</a:t>
            </a:r>
            <a:endParaRPr lang="en-US" sz="2400" b="1" dirty="0"/>
          </a:p>
        </p:txBody>
      </p:sp>
      <p:sp>
        <p:nvSpPr>
          <p:cNvPr id="37895" name="Text Box 7"/>
          <p:cNvSpPr txBox="1">
            <a:spLocks noChangeArrowheads="1"/>
          </p:cNvSpPr>
          <p:nvPr/>
        </p:nvSpPr>
        <p:spPr bwMode="auto">
          <a:xfrm>
            <a:off x="3986213" y="4964113"/>
            <a:ext cx="2438400" cy="825500"/>
          </a:xfrm>
          <a:prstGeom prst="rect">
            <a:avLst/>
          </a:prstGeom>
          <a:noFill/>
          <a:ln w="9525">
            <a:noFill/>
            <a:miter lim="800000"/>
            <a:headEnd/>
            <a:tailEnd/>
          </a:ln>
          <a:effectLst/>
        </p:spPr>
        <p:txBody>
          <a:bodyPr wrap="none">
            <a:prstTxWarp prst="textNoShape">
              <a:avLst/>
            </a:prstTxWarp>
            <a:spAutoFit/>
          </a:bodyPr>
          <a:lstStyle/>
          <a:p>
            <a:pPr eaLnBrk="0" hangingPunct="0"/>
            <a:r>
              <a:rPr lang="nl-NL" sz="1600" b="1">
                <a:solidFill>
                  <a:srgbClr val="FFFFFF"/>
                </a:solidFill>
              </a:rPr>
              <a:t>circumference ~26.7km</a:t>
            </a:r>
          </a:p>
          <a:p>
            <a:pPr eaLnBrk="0" hangingPunct="0"/>
            <a:r>
              <a:rPr lang="nl-NL" sz="1600" b="1">
                <a:solidFill>
                  <a:srgbClr val="FFFFFF"/>
                </a:solidFill>
              </a:rPr>
              <a:t>tunnel diameter 3.8m</a:t>
            </a:r>
          </a:p>
          <a:p>
            <a:pPr eaLnBrk="0" hangingPunct="0"/>
            <a:r>
              <a:rPr lang="nl-NL" sz="1600" b="1">
                <a:solidFill>
                  <a:srgbClr val="FFFFFF"/>
                </a:solidFill>
              </a:rPr>
              <a:t>depth 70-140m</a:t>
            </a:r>
          </a:p>
        </p:txBody>
      </p:sp>
      <p:sp>
        <p:nvSpPr>
          <p:cNvPr id="37896" name="Text Box 8"/>
          <p:cNvSpPr txBox="1">
            <a:spLocks noChangeArrowheads="1"/>
          </p:cNvSpPr>
          <p:nvPr/>
        </p:nvSpPr>
        <p:spPr bwMode="auto">
          <a:xfrm>
            <a:off x="949325" y="6051550"/>
            <a:ext cx="7617277" cy="307777"/>
          </a:xfrm>
          <a:prstGeom prst="rect">
            <a:avLst/>
          </a:prstGeom>
          <a:noFill/>
          <a:ln w="9525">
            <a:noFill/>
            <a:miter lim="800000"/>
            <a:headEnd/>
            <a:tailEnd/>
          </a:ln>
          <a:effectLst/>
        </p:spPr>
        <p:txBody>
          <a:bodyPr wrap="none">
            <a:prstTxWarp prst="textNoShape">
              <a:avLst/>
            </a:prstTxWarp>
            <a:spAutoFit/>
          </a:bodyPr>
          <a:lstStyle/>
          <a:p>
            <a:r>
              <a:rPr lang="en-US" sz="1400" dirty="0">
                <a:solidFill>
                  <a:schemeClr val="bg1"/>
                </a:solidFill>
                <a:latin typeface="Verdana" charset="0"/>
                <a:ea typeface="Arial" charset="0"/>
                <a:cs typeface="Arial" charset="0"/>
              </a:rPr>
              <a:t>From the first workshop in 1984 to </a:t>
            </a:r>
            <a:r>
              <a:rPr lang="en-US" sz="1400" dirty="0" smtClean="0">
                <a:solidFill>
                  <a:schemeClr val="bg1"/>
                </a:solidFill>
                <a:latin typeface="Verdana" charset="0"/>
                <a:ea typeface="Arial" charset="0"/>
                <a:cs typeface="Arial" charset="0"/>
              </a:rPr>
              <a:t>2009, </a:t>
            </a:r>
            <a:r>
              <a:rPr lang="en-US" sz="1400" dirty="0">
                <a:solidFill>
                  <a:schemeClr val="bg1"/>
                </a:solidFill>
                <a:latin typeface="Verdana" charset="0"/>
                <a:ea typeface="Arial" charset="0"/>
                <a:cs typeface="Arial" charset="0"/>
              </a:rPr>
              <a:t>it toke </a:t>
            </a:r>
            <a:r>
              <a:rPr lang="en-US" sz="1400" dirty="0" smtClean="0">
                <a:solidFill>
                  <a:schemeClr val="bg1"/>
                </a:solidFill>
                <a:latin typeface="Verdana" charset="0"/>
                <a:ea typeface="Arial" charset="0"/>
                <a:cs typeface="Arial" charset="0"/>
              </a:rPr>
              <a:t>25 </a:t>
            </a:r>
            <a:r>
              <a:rPr lang="en-US" sz="1400" dirty="0">
                <a:solidFill>
                  <a:schemeClr val="bg1"/>
                </a:solidFill>
                <a:latin typeface="Verdana" charset="0"/>
                <a:ea typeface="Arial" charset="0"/>
                <a:cs typeface="Arial" charset="0"/>
              </a:rPr>
              <a:t>years to get to this laboratory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20499267-0A83-DB42-8280-B80F0E60D4B6}" type="slidenum">
              <a:rPr lang="nl-NL"/>
              <a:pPr/>
              <a:t>38</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65538" name="Rectangle 2"/>
          <p:cNvSpPr>
            <a:spLocks noGrp="1" noChangeArrowheads="1"/>
          </p:cNvSpPr>
          <p:nvPr>
            <p:ph type="title"/>
          </p:nvPr>
        </p:nvSpPr>
        <p:spPr/>
        <p:txBody>
          <a:bodyPr/>
          <a:lstStyle/>
          <a:p>
            <a:r>
              <a:rPr lang="nl-NL" dirty="0" err="1"/>
              <a:t>Laboratory</a:t>
            </a:r>
            <a:r>
              <a:rPr lang="nl-NL" dirty="0"/>
              <a:t> is</a:t>
            </a:r>
            <a:r>
              <a:rPr lang="nl-NL" dirty="0" smtClean="0"/>
              <a:t> </a:t>
            </a:r>
            <a:r>
              <a:rPr lang="nl-NL" dirty="0" err="1" smtClean="0"/>
              <a:t>operational</a:t>
            </a:r>
            <a:r>
              <a:rPr lang="nl-NL" dirty="0" smtClean="0"/>
              <a:t>!</a:t>
            </a:r>
            <a:endParaRPr lang="nl-NL" dirty="0"/>
          </a:p>
        </p:txBody>
      </p:sp>
      <p:pic>
        <p:nvPicPr>
          <p:cNvPr id="65541" name="Picture 5" descr="Picture1"/>
          <p:cNvPicPr>
            <a:picLocks noChangeAspect="1" noChangeArrowheads="1"/>
          </p:cNvPicPr>
          <p:nvPr/>
        </p:nvPicPr>
        <p:blipFill>
          <a:blip r:embed="rId3"/>
          <a:srcRect/>
          <a:stretch>
            <a:fillRect/>
          </a:stretch>
        </p:blipFill>
        <p:spPr bwMode="auto">
          <a:xfrm>
            <a:off x="215900" y="1127125"/>
            <a:ext cx="7556500" cy="5065713"/>
          </a:xfrm>
          <a:prstGeom prst="rect">
            <a:avLst/>
          </a:prstGeom>
          <a:noFill/>
        </p:spPr>
      </p:pic>
      <p:sp>
        <p:nvSpPr>
          <p:cNvPr id="65542" name="Text Box 6"/>
          <p:cNvSpPr txBox="1">
            <a:spLocks noChangeArrowheads="1"/>
          </p:cNvSpPr>
          <p:nvPr/>
        </p:nvSpPr>
        <p:spPr bwMode="auto">
          <a:xfrm>
            <a:off x="5254625" y="5556250"/>
            <a:ext cx="3844925" cy="457200"/>
          </a:xfrm>
          <a:prstGeom prst="rect">
            <a:avLst/>
          </a:prstGeom>
          <a:noFill/>
          <a:ln w="9525">
            <a:noFill/>
            <a:miter lim="800000"/>
            <a:headEnd/>
            <a:tailEnd/>
          </a:ln>
          <a:effectLst/>
        </p:spPr>
        <p:txBody>
          <a:bodyPr wrap="none">
            <a:prstTxWarp prst="textNoShape">
              <a:avLst/>
            </a:prstTxWarp>
            <a:spAutoFit/>
          </a:bodyPr>
          <a:lstStyle/>
          <a:p>
            <a:r>
              <a:rPr lang="nl-NL" sz="2400">
                <a:solidFill>
                  <a:schemeClr val="bg1"/>
                </a:solidFill>
                <a:latin typeface="Verdana" charset="0"/>
              </a:rPr>
              <a:t>... new era for physics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506363" y="5964509"/>
            <a:ext cx="2382453" cy="84768"/>
          </a:xfrm>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a:xfrm>
            <a:off x="8532566" y="6049984"/>
            <a:ext cx="304800" cy="207962"/>
          </a:xfrm>
        </p:spPr>
        <p:txBody>
          <a:bodyPr/>
          <a:lstStyle/>
          <a:p>
            <a:fld id="{C86131FA-2FB3-8646-9A7D-E12A6D187F18}" type="slidenum">
              <a:rPr lang="nl-NL"/>
              <a:pPr/>
              <a:t>39</a:t>
            </a:fld>
            <a:endParaRPr lang="nl-NL"/>
          </a:p>
        </p:txBody>
      </p:sp>
      <p:sp>
        <p:nvSpPr>
          <p:cNvPr id="6" name="Footer Placeholder 5"/>
          <p:cNvSpPr>
            <a:spLocks noGrp="1"/>
          </p:cNvSpPr>
          <p:nvPr>
            <p:ph type="ftr" sz="quarter" idx="12"/>
          </p:nvPr>
        </p:nvSpPr>
        <p:spPr>
          <a:xfrm>
            <a:off x="1506364" y="5747020"/>
            <a:ext cx="3734036" cy="141684"/>
          </a:xfrm>
        </p:spPr>
        <p:txBody>
          <a:bodyPr/>
          <a:lstStyle/>
          <a:p>
            <a:r>
              <a:rPr lang="en-US" smtClean="0"/>
              <a:t>Experimental Techniques in Particle Physics - Prof. J. D'Hondt (VUB)</a:t>
            </a:r>
            <a:endParaRPr lang="nl-NL"/>
          </a:p>
        </p:txBody>
      </p:sp>
      <p:sp>
        <p:nvSpPr>
          <p:cNvPr id="143362" name="Rectangle 2"/>
          <p:cNvSpPr>
            <a:spLocks noGrp="1" noChangeArrowheads="1"/>
          </p:cNvSpPr>
          <p:nvPr>
            <p:ph type="title"/>
          </p:nvPr>
        </p:nvSpPr>
        <p:spPr/>
        <p:txBody>
          <a:bodyPr/>
          <a:lstStyle/>
          <a:p>
            <a:r>
              <a:rPr lang="nl-NL" sz="3800"/>
              <a:t>Higgs boson production at LHC</a:t>
            </a:r>
          </a:p>
        </p:txBody>
      </p:sp>
      <p:sp>
        <p:nvSpPr>
          <p:cNvPr id="7" name="Rectangle 3"/>
          <p:cNvSpPr txBox="1">
            <a:spLocks noChangeArrowheads="1"/>
          </p:cNvSpPr>
          <p:nvPr/>
        </p:nvSpPr>
        <p:spPr bwMode="auto">
          <a:xfrm>
            <a:off x="289044" y="1617542"/>
            <a:ext cx="5292002" cy="44116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r>
              <a:rPr lang="en-US" sz="2000" kern="0" dirty="0" smtClean="0">
                <a:solidFill>
                  <a:srgbClr val="5F604A"/>
                </a:solidFill>
                <a:latin typeface="+mn-lt"/>
              </a:rPr>
              <a:t>How does the Higgs boson shows itself: several production and decay possibilities</a:t>
            </a: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kumimoji="0" lang="en-US" sz="1400" b="0" i="0" u="none" strike="noStrike" kern="0" cap="none" spc="0" normalizeH="0" baseline="0" noProof="0" dirty="0" smtClean="0">
              <a:ln>
                <a:noFill/>
              </a:ln>
              <a:solidFill>
                <a:srgbClr val="5F604A"/>
              </a:solidFill>
              <a:effectLst/>
              <a:uLnTx/>
              <a:uFillTx/>
              <a:latin typeface="+mn-lt"/>
              <a:ea typeface="+mn-ea"/>
              <a:cs typeface="+mn-cs"/>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r>
              <a:rPr lang="en-US" sz="2000" kern="0" dirty="0" smtClean="0">
                <a:solidFill>
                  <a:srgbClr val="5F604A"/>
                </a:solidFill>
                <a:latin typeface="+mn-lt"/>
              </a:rPr>
              <a:t>Would like to have 20-30 Higgs boson events per year at the highest masses (lowest cross section)</a:t>
            </a: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kumimoji="0" lang="en-US" sz="1400" b="0" i="0" u="none" strike="noStrike" kern="0" cap="none" spc="0" normalizeH="0" baseline="0" noProof="0" dirty="0" smtClean="0">
              <a:ln>
                <a:noFill/>
              </a:ln>
              <a:solidFill>
                <a:srgbClr val="5F604A"/>
              </a:solidFill>
              <a:effectLst/>
              <a:uLnTx/>
              <a:uFillTx/>
              <a:latin typeface="+mn-lt"/>
              <a:ea typeface="+mn-ea"/>
              <a:cs typeface="+mn-cs"/>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r>
              <a:rPr lang="en-US" sz="2000" kern="0" dirty="0" smtClean="0">
                <a:solidFill>
                  <a:srgbClr val="5F604A"/>
                </a:solidFill>
                <a:latin typeface="+mn-lt"/>
              </a:rPr>
              <a:t>Hence need 10</a:t>
            </a:r>
            <a:r>
              <a:rPr lang="en-US" sz="2000" kern="0" baseline="30000" dirty="0" smtClean="0">
                <a:solidFill>
                  <a:srgbClr val="5F604A"/>
                </a:solidFill>
                <a:latin typeface="+mn-lt"/>
              </a:rPr>
              <a:t>34</a:t>
            </a:r>
            <a:r>
              <a:rPr lang="en-US" sz="2000" kern="0" dirty="0" smtClean="0">
                <a:solidFill>
                  <a:srgbClr val="5F604A"/>
                </a:solidFill>
                <a:latin typeface="+mn-lt"/>
              </a:rPr>
              <a:t> cm</a:t>
            </a:r>
            <a:r>
              <a:rPr lang="en-US" sz="2000" kern="0" baseline="30000" dirty="0" smtClean="0">
                <a:solidFill>
                  <a:srgbClr val="5F604A"/>
                </a:solidFill>
                <a:latin typeface="+mn-lt"/>
              </a:rPr>
              <a:t>-2</a:t>
            </a:r>
            <a:r>
              <a:rPr lang="en-US" sz="2000" kern="0" dirty="0" smtClean="0">
                <a:solidFill>
                  <a:srgbClr val="5F604A"/>
                </a:solidFill>
                <a:latin typeface="+mn-lt"/>
              </a:rPr>
              <a:t>s</a:t>
            </a:r>
            <a:r>
              <a:rPr lang="en-US" sz="2000" kern="0" baseline="30000" dirty="0" smtClean="0">
                <a:solidFill>
                  <a:srgbClr val="5F604A"/>
                </a:solidFill>
                <a:latin typeface="+mn-lt"/>
              </a:rPr>
              <a:t>-1</a:t>
            </a:r>
            <a:r>
              <a:rPr lang="en-US" sz="2000" kern="0" dirty="0" smtClean="0">
                <a:solidFill>
                  <a:srgbClr val="5F604A"/>
                </a:solidFill>
                <a:latin typeface="+mn-lt"/>
              </a:rPr>
              <a:t> of luminosity and ~2800 bunches in the 27km long accelerator</a:t>
            </a: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kumimoji="0" lang="en-US" sz="1400" b="0" i="0" u="none" strike="noStrike" kern="0" cap="none" spc="0" normalizeH="0" baseline="0" noProof="0" dirty="0" smtClean="0">
              <a:ln>
                <a:noFill/>
              </a:ln>
              <a:solidFill>
                <a:srgbClr val="5F604A"/>
              </a:solidFill>
              <a:effectLst/>
              <a:uLnTx/>
              <a:uFillTx/>
              <a:latin typeface="+mn-lt"/>
              <a:ea typeface="+mn-ea"/>
              <a:cs typeface="+mn-cs"/>
            </a:endParaRPr>
          </a:p>
        </p:txBody>
      </p:sp>
      <p:pic>
        <p:nvPicPr>
          <p:cNvPr id="8" name="Picture 23"/>
          <p:cNvPicPr>
            <a:picLocks noChangeAspect="1" noChangeArrowheads="1"/>
          </p:cNvPicPr>
          <p:nvPr/>
        </p:nvPicPr>
        <p:blipFill>
          <a:blip r:embed="rId3"/>
          <a:srcRect l="6770" t="15625" r="20964" b="8160"/>
          <a:stretch>
            <a:fillRect/>
          </a:stretch>
        </p:blipFill>
        <p:spPr bwMode="auto">
          <a:xfrm>
            <a:off x="5792310" y="3789326"/>
            <a:ext cx="3278418" cy="2592445"/>
          </a:xfrm>
          <a:prstGeom prst="rect">
            <a:avLst/>
          </a:prstGeom>
          <a:noFill/>
          <a:ln w="9525">
            <a:noFill/>
            <a:miter lim="800000"/>
            <a:headEnd/>
            <a:tailEnd/>
          </a:ln>
          <a:effectLst/>
        </p:spPr>
      </p:pic>
      <p:pic>
        <p:nvPicPr>
          <p:cNvPr id="9" name="Picture 24"/>
          <p:cNvPicPr>
            <a:picLocks noChangeAspect="1" noChangeArrowheads="1"/>
          </p:cNvPicPr>
          <p:nvPr/>
        </p:nvPicPr>
        <p:blipFill>
          <a:blip r:embed="rId4"/>
          <a:srcRect l="17578" t="14583" r="11328" b="9201"/>
          <a:stretch>
            <a:fillRect/>
          </a:stretch>
        </p:blipFill>
        <p:spPr bwMode="auto">
          <a:xfrm>
            <a:off x="5848308" y="1271035"/>
            <a:ext cx="3222420" cy="2591172"/>
          </a:xfrm>
          <a:prstGeom prst="rect">
            <a:avLst/>
          </a:prstGeom>
          <a:noFill/>
          <a:ln w="9525">
            <a:noFill/>
            <a:miter lim="800000"/>
            <a:headEnd/>
            <a:tailEnd/>
          </a:ln>
          <a:effectLst/>
        </p:spPr>
      </p:pic>
      <p:sp>
        <p:nvSpPr>
          <p:cNvPr id="10" name="Text Box 25"/>
          <p:cNvSpPr txBox="1">
            <a:spLocks noChangeArrowheads="1"/>
          </p:cNvSpPr>
          <p:nvPr/>
        </p:nvSpPr>
        <p:spPr bwMode="auto">
          <a:xfrm>
            <a:off x="6605552" y="3800303"/>
            <a:ext cx="2491319" cy="338554"/>
          </a:xfrm>
          <a:prstGeom prst="rect">
            <a:avLst/>
          </a:prstGeom>
          <a:noFill/>
          <a:ln w="9525">
            <a:noFill/>
            <a:miter lim="800000"/>
            <a:headEnd/>
            <a:tailEnd/>
          </a:ln>
          <a:effectLst/>
        </p:spPr>
        <p:txBody>
          <a:bodyPr wrap="square">
            <a:prstTxWarp prst="textNoShape">
              <a:avLst/>
            </a:prstTxWarp>
            <a:spAutoFit/>
          </a:bodyPr>
          <a:lstStyle/>
          <a:p>
            <a:r>
              <a:rPr lang="nl-NL" sz="1600" dirty="0" err="1">
                <a:solidFill>
                  <a:srgbClr val="CC0000"/>
                </a:solidFill>
              </a:rPr>
              <a:t>production</a:t>
            </a:r>
            <a:r>
              <a:rPr lang="nl-NL" sz="1600" dirty="0">
                <a:solidFill>
                  <a:srgbClr val="CC0000"/>
                </a:solidFill>
              </a:rPr>
              <a:t> </a:t>
            </a:r>
            <a:r>
              <a:rPr lang="nl-NL" sz="1600" dirty="0" err="1">
                <a:solidFill>
                  <a:srgbClr val="CC0000"/>
                </a:solidFill>
              </a:rPr>
              <a:t>cross-section</a:t>
            </a:r>
            <a:endParaRPr lang="nl-NL" sz="1600" dirty="0">
              <a:solidFill>
                <a:srgbClr val="CC0000"/>
              </a:solidFill>
            </a:endParaRPr>
          </a:p>
        </p:txBody>
      </p:sp>
      <p:sp>
        <p:nvSpPr>
          <p:cNvPr id="11" name="Text Box 26"/>
          <p:cNvSpPr txBox="1">
            <a:spLocks noChangeArrowheads="1"/>
          </p:cNvSpPr>
          <p:nvPr/>
        </p:nvSpPr>
        <p:spPr bwMode="auto">
          <a:xfrm>
            <a:off x="6177740" y="3186928"/>
            <a:ext cx="2270159" cy="338554"/>
          </a:xfrm>
          <a:prstGeom prst="rect">
            <a:avLst/>
          </a:prstGeom>
          <a:noFill/>
          <a:ln w="9525">
            <a:noFill/>
            <a:miter lim="800000"/>
            <a:headEnd/>
            <a:tailEnd/>
          </a:ln>
          <a:effectLst/>
        </p:spPr>
        <p:txBody>
          <a:bodyPr wrap="square">
            <a:prstTxWarp prst="textNoShape">
              <a:avLst/>
            </a:prstTxWarp>
            <a:spAutoFit/>
          </a:bodyPr>
          <a:lstStyle/>
          <a:p>
            <a:r>
              <a:rPr lang="nl-NL" sz="1600" dirty="0" err="1">
                <a:solidFill>
                  <a:srgbClr val="CC0000"/>
                </a:solidFill>
              </a:rPr>
              <a:t>decay</a:t>
            </a:r>
            <a:r>
              <a:rPr lang="nl-NL" sz="1600" dirty="0">
                <a:solidFill>
                  <a:srgbClr val="CC0000"/>
                </a:solidFill>
              </a:rPr>
              <a:t> </a:t>
            </a:r>
            <a:r>
              <a:rPr lang="nl-NL" sz="1600" dirty="0" err="1">
                <a:solidFill>
                  <a:srgbClr val="CC0000"/>
                </a:solidFill>
              </a:rPr>
              <a:t>branching</a:t>
            </a:r>
            <a:r>
              <a:rPr lang="nl-NL" sz="1600" dirty="0">
                <a:solidFill>
                  <a:srgbClr val="CC0000"/>
                </a:solidFill>
              </a:rPr>
              <a:t> </a:t>
            </a:r>
            <a:r>
              <a:rPr lang="nl-NL" sz="1600" dirty="0" err="1">
                <a:solidFill>
                  <a:srgbClr val="CC0000"/>
                </a:solidFill>
              </a:rPr>
              <a:t>ratios</a:t>
            </a:r>
            <a:endParaRPr lang="nl-NL" sz="1600" dirty="0">
              <a:solidFill>
                <a:srgbClr val="CC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2066C2DB-299C-104B-9DCC-1557643E2754}" type="slidenum">
              <a:rPr lang="nl-NL"/>
              <a:pPr/>
              <a:t>4</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81922" name="Rectangle 2"/>
          <p:cNvSpPr>
            <a:spLocks noGrp="1" noChangeArrowheads="1"/>
          </p:cNvSpPr>
          <p:nvPr>
            <p:ph type="title"/>
          </p:nvPr>
        </p:nvSpPr>
        <p:spPr/>
        <p:txBody>
          <a:bodyPr/>
          <a:lstStyle/>
          <a:p>
            <a:r>
              <a:rPr lang="nl-NL"/>
              <a:t>Introduction to HEP</a:t>
            </a:r>
          </a:p>
        </p:txBody>
      </p:sp>
      <p:sp>
        <p:nvSpPr>
          <p:cNvPr id="81923" name="Rectangle 3"/>
          <p:cNvSpPr>
            <a:spLocks noGrp="1" noChangeArrowheads="1"/>
          </p:cNvSpPr>
          <p:nvPr>
            <p:ph type="body" idx="1"/>
          </p:nvPr>
        </p:nvSpPr>
        <p:spPr>
          <a:xfrm>
            <a:off x="300038" y="1764074"/>
            <a:ext cx="8529637" cy="4411663"/>
          </a:xfrm>
          <a:noFill/>
          <a:ln/>
        </p:spPr>
        <p:txBody>
          <a:bodyPr/>
          <a:lstStyle/>
          <a:p>
            <a:pPr marL="263525" indent="-263525">
              <a:lnSpc>
                <a:spcPct val="80000"/>
              </a:lnSpc>
              <a:buFontTx/>
              <a:buChar char="•"/>
            </a:pPr>
            <a:r>
              <a:rPr lang="en-US" sz="2000" dirty="0"/>
              <a:t>The basic goal of the field of High Energy Physics is to reveal the fundamental particles in Nature and the interactions among them</a:t>
            </a:r>
            <a:r>
              <a:rPr lang="en-US" sz="2000" dirty="0" smtClean="0"/>
              <a:t>.</a:t>
            </a:r>
          </a:p>
          <a:p>
            <a:pPr marL="263525" indent="-263525">
              <a:lnSpc>
                <a:spcPct val="80000"/>
              </a:lnSpc>
              <a:buFontTx/>
              <a:buChar char="•"/>
            </a:pPr>
            <a:endParaRPr lang="en-US" sz="2000" dirty="0" smtClean="0"/>
          </a:p>
          <a:p>
            <a:pPr marL="263525" indent="-263525">
              <a:lnSpc>
                <a:spcPct val="80000"/>
              </a:lnSpc>
              <a:buFontTx/>
              <a:buChar char="•"/>
            </a:pPr>
            <a:r>
              <a:rPr lang="en-US" sz="2000" dirty="0"/>
              <a:t>It aims to construct a formal theory which allows to predict the outcome of interactions via </a:t>
            </a:r>
            <a:r>
              <a:rPr lang="en-US" sz="2000" dirty="0" err="1" smtClean="0"/>
              <a:t>pertubative</a:t>
            </a:r>
            <a:r>
              <a:rPr lang="en-US" sz="2000" dirty="0" smtClean="0"/>
              <a:t> </a:t>
            </a:r>
            <a:r>
              <a:rPr lang="en-US" sz="2000" dirty="0"/>
              <a:t>calculations (matching general relativity and quantum mechanics in a quantum field theoretical approach)</a:t>
            </a:r>
            <a:r>
              <a:rPr lang="en-US" sz="2000" dirty="0" smtClean="0"/>
              <a:t>.</a:t>
            </a:r>
          </a:p>
          <a:p>
            <a:pPr marL="263525" indent="-263525">
              <a:lnSpc>
                <a:spcPct val="80000"/>
              </a:lnSpc>
              <a:buFontTx/>
              <a:buChar char="•"/>
            </a:pPr>
            <a:endParaRPr lang="en-US" sz="2000" dirty="0" smtClean="0"/>
          </a:p>
          <a:p>
            <a:pPr marL="263525" indent="-263525">
              <a:lnSpc>
                <a:spcPct val="80000"/>
              </a:lnSpc>
              <a:buFontTx/>
              <a:buChar char="•"/>
            </a:pPr>
            <a:r>
              <a:rPr lang="en-US" sz="2000" dirty="0"/>
              <a:t>The domain covers a wide range of experiments of which some have a close connection to the fields of astronomy and cosmology. Due to the complexity of most particle detectors and accelerators the domain is a driving force for technology.</a:t>
            </a:r>
            <a:endParaRPr lang="en-US" sz="9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9B9EF897-A271-8E49-9281-7E3CD53D2E50}" type="slidenum">
              <a:rPr lang="nl-NL"/>
              <a:pPr/>
              <a:t>40</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45410" name="Rectangle 2"/>
          <p:cNvSpPr>
            <a:spLocks noGrp="1" noChangeArrowheads="1"/>
          </p:cNvSpPr>
          <p:nvPr>
            <p:ph type="title"/>
          </p:nvPr>
        </p:nvSpPr>
        <p:spPr/>
        <p:txBody>
          <a:bodyPr/>
          <a:lstStyle/>
          <a:p>
            <a:r>
              <a:rPr lang="nl-NL" sz="3800"/>
              <a:t>Beam crossings evolution</a:t>
            </a:r>
          </a:p>
        </p:txBody>
      </p:sp>
      <p:pic>
        <p:nvPicPr>
          <p:cNvPr id="7" name="Picture 4"/>
          <p:cNvPicPr>
            <a:picLocks noChangeAspect="1" noChangeArrowheads="1"/>
          </p:cNvPicPr>
          <p:nvPr/>
        </p:nvPicPr>
        <p:blipFill>
          <a:blip r:embed="rId3"/>
          <a:srcRect l="11250" t="25206" r="14688" b="54874"/>
          <a:stretch>
            <a:fillRect/>
          </a:stretch>
        </p:blipFill>
        <p:spPr bwMode="auto">
          <a:xfrm>
            <a:off x="412626" y="3028327"/>
            <a:ext cx="8334375" cy="3138226"/>
          </a:xfrm>
          <a:prstGeom prst="rect">
            <a:avLst/>
          </a:prstGeom>
          <a:noFill/>
          <a:ln w="9525">
            <a:noFill/>
            <a:miter lim="800000"/>
            <a:headEnd/>
            <a:tailEnd/>
          </a:ln>
          <a:effectLst/>
        </p:spPr>
      </p:pic>
      <p:sp>
        <p:nvSpPr>
          <p:cNvPr id="8" name="Rectangle 3"/>
          <p:cNvSpPr txBox="1">
            <a:spLocks noChangeArrowheads="1"/>
          </p:cNvSpPr>
          <p:nvPr/>
        </p:nvSpPr>
        <p:spPr bwMode="auto">
          <a:xfrm>
            <a:off x="289043" y="1617542"/>
            <a:ext cx="8455001" cy="44116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r>
              <a:rPr lang="en-US" sz="2000" kern="0" noProof="0" dirty="0" smtClean="0">
                <a:solidFill>
                  <a:srgbClr val="5F604A"/>
                </a:solidFill>
                <a:latin typeface="+mn-lt"/>
              </a:rPr>
              <a:t>Also </a:t>
            </a:r>
            <a:r>
              <a:rPr lang="en-US" sz="2000" kern="0" dirty="0" smtClean="0">
                <a:solidFill>
                  <a:srgbClr val="5F604A"/>
                </a:solidFill>
                <a:latin typeface="+mn-lt"/>
              </a:rPr>
              <a:t>empty bunch spaces are needed in order to be able to dump the proton beam properly</a:t>
            </a: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r>
              <a:rPr kumimoji="0" lang="en-US" sz="2000" b="0" i="0" u="none" strike="noStrike" kern="0" cap="none" spc="0" normalizeH="0" baseline="0" noProof="0" dirty="0" smtClean="0">
                <a:ln>
                  <a:noFill/>
                </a:ln>
                <a:solidFill>
                  <a:srgbClr val="5F604A"/>
                </a:solidFill>
                <a:effectLst/>
                <a:uLnTx/>
                <a:uFillTx/>
                <a:latin typeface="+mn-lt"/>
                <a:ea typeface="+mn-ea"/>
                <a:cs typeface="+mn-cs"/>
              </a:rPr>
              <a:t>Therefore</a:t>
            </a:r>
            <a:r>
              <a:rPr kumimoji="0" lang="en-US" sz="2000" b="0" i="0" u="none" strike="noStrike" kern="0" cap="none" spc="0" normalizeH="0" noProof="0" dirty="0" smtClean="0">
                <a:ln>
                  <a:noFill/>
                </a:ln>
                <a:solidFill>
                  <a:srgbClr val="5F604A"/>
                </a:solidFill>
                <a:effectLst/>
                <a:uLnTx/>
                <a:uFillTx/>
                <a:latin typeface="+mn-lt"/>
                <a:ea typeface="+mn-ea"/>
                <a:cs typeface="+mn-cs"/>
              </a:rPr>
              <a:t> need ~3600 bunch spaces (= 25 ns)</a:t>
            </a: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r>
              <a:rPr lang="en-US" sz="2000" kern="0" baseline="0" dirty="0" smtClean="0">
                <a:solidFill>
                  <a:srgbClr val="5F604A"/>
                </a:solidFill>
                <a:latin typeface="+mn-lt"/>
              </a:rPr>
              <a:t>25 ns = 27 km / (</a:t>
            </a:r>
            <a:r>
              <a:rPr lang="en-US" sz="2000" kern="0" baseline="0" dirty="0" err="1" smtClean="0">
                <a:solidFill>
                  <a:srgbClr val="5F604A"/>
                </a:solidFill>
                <a:latin typeface="+mn-lt"/>
              </a:rPr>
              <a:t>c</a:t>
            </a:r>
            <a:r>
              <a:rPr lang="en-US" sz="2000" kern="0" baseline="0" dirty="0" smtClean="0">
                <a:solidFill>
                  <a:srgbClr val="5F604A"/>
                </a:solidFill>
                <a:latin typeface="+mn-lt"/>
              </a:rPr>
              <a:t> . 3600)</a:t>
            </a:r>
            <a:endParaRPr kumimoji="0" lang="en-US" sz="1400" b="0" i="0" u="none" strike="noStrike" kern="0" cap="none" spc="0" normalizeH="0" baseline="0" noProof="0" dirty="0">
              <a:ln>
                <a:noFill/>
              </a:ln>
              <a:solidFill>
                <a:srgbClr val="5F604A"/>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BD1A0E34-D3A6-2141-BAC1-841A6094994C}" type="slidenum">
              <a:rPr lang="nl-NL"/>
              <a:pPr/>
              <a:t>41</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41314" name="Rectangle 2"/>
          <p:cNvSpPr>
            <a:spLocks noGrp="1" noChangeArrowheads="1"/>
          </p:cNvSpPr>
          <p:nvPr>
            <p:ph type="title"/>
          </p:nvPr>
        </p:nvSpPr>
        <p:spPr/>
        <p:txBody>
          <a:bodyPr/>
          <a:lstStyle/>
          <a:p>
            <a:r>
              <a:rPr lang="nl-NL" sz="3800"/>
              <a:t>The Large Hadron Collider (LHC)</a:t>
            </a:r>
          </a:p>
        </p:txBody>
      </p:sp>
      <p:pic>
        <p:nvPicPr>
          <p:cNvPr id="141317" name="Picture 5"/>
          <p:cNvPicPr>
            <a:picLocks noChangeAspect="1" noChangeArrowheads="1"/>
          </p:cNvPicPr>
          <p:nvPr/>
        </p:nvPicPr>
        <p:blipFill>
          <a:blip r:embed="rId3"/>
          <a:srcRect l="10924" t="14240" r="6224" b="51740"/>
          <a:stretch>
            <a:fillRect/>
          </a:stretch>
        </p:blipFill>
        <p:spPr bwMode="auto">
          <a:xfrm>
            <a:off x="119063" y="1169988"/>
            <a:ext cx="8897937" cy="5114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D4569068-D52F-E140-BEC2-9214ABE8EDCE}" type="slidenum">
              <a:rPr lang="nl-NL"/>
              <a:pPr/>
              <a:t>42</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47458" name="Rectangle 2"/>
          <p:cNvSpPr>
            <a:spLocks noGrp="1" noChangeArrowheads="1"/>
          </p:cNvSpPr>
          <p:nvPr>
            <p:ph type="title"/>
          </p:nvPr>
        </p:nvSpPr>
        <p:spPr/>
        <p:txBody>
          <a:bodyPr/>
          <a:lstStyle/>
          <a:p>
            <a:r>
              <a:rPr lang="nl-NL" sz="2500" dirty="0"/>
              <a:t>Cross </a:t>
            </a:r>
            <a:r>
              <a:rPr lang="nl-NL" sz="2500" dirty="0" err="1"/>
              <a:t>section</a:t>
            </a:r>
            <a:r>
              <a:rPr lang="nl-NL" sz="2500" dirty="0"/>
              <a:t> and minimum </a:t>
            </a:r>
            <a:r>
              <a:rPr lang="nl-NL" sz="2500" dirty="0" smtClean="0"/>
              <a:t>bias: </a:t>
            </a:r>
            <a:r>
              <a:rPr lang="nl-NL" sz="2500" dirty="0" err="1" smtClean="0"/>
              <a:t>in-time</a:t>
            </a:r>
            <a:r>
              <a:rPr lang="nl-NL" sz="2500" dirty="0" smtClean="0"/>
              <a:t> </a:t>
            </a:r>
            <a:r>
              <a:rPr lang="nl-NL" sz="2500" dirty="0" err="1" smtClean="0"/>
              <a:t>pile-up</a:t>
            </a:r>
            <a:endParaRPr lang="nl-NL" sz="2500" dirty="0"/>
          </a:p>
        </p:txBody>
      </p:sp>
      <p:sp>
        <p:nvSpPr>
          <p:cNvPr id="7" name="Rectangle 3"/>
          <p:cNvSpPr txBox="1">
            <a:spLocks noChangeArrowheads="1"/>
          </p:cNvSpPr>
          <p:nvPr/>
        </p:nvSpPr>
        <p:spPr bwMode="auto">
          <a:xfrm>
            <a:off x="289044" y="1617542"/>
            <a:ext cx="4632535" cy="44116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r>
              <a:rPr lang="en-US" sz="2000" kern="0" dirty="0" smtClean="0">
                <a:solidFill>
                  <a:srgbClr val="5F604A"/>
                </a:solidFill>
                <a:latin typeface="+mn-lt"/>
              </a:rPr>
              <a:t>How many interactions per beam crossing ?</a:t>
            </a: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kumimoji="0" lang="en-US" sz="1400" b="0" i="0" u="none" strike="noStrike" kern="0" cap="none" spc="0" normalizeH="0" baseline="0" noProof="0" dirty="0" smtClean="0">
              <a:ln>
                <a:noFill/>
              </a:ln>
              <a:solidFill>
                <a:srgbClr val="5F604A"/>
              </a:solidFill>
              <a:effectLst/>
              <a:uLnTx/>
              <a:uFillTx/>
              <a:latin typeface="+mn-lt"/>
              <a:ea typeface="+mn-ea"/>
              <a:cs typeface="+mn-cs"/>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lang="en-US" sz="1400" kern="0" dirty="0" smtClean="0">
              <a:solidFill>
                <a:srgbClr val="5F604A"/>
              </a:solidFill>
              <a:latin typeface="+mn-lt"/>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kumimoji="0" lang="en-US" sz="1400" b="0" i="0" u="none" strike="noStrike" kern="0" cap="none" spc="0" normalizeH="0" baseline="0" noProof="0" dirty="0" smtClean="0">
              <a:ln>
                <a:noFill/>
              </a:ln>
              <a:solidFill>
                <a:srgbClr val="5F604A"/>
              </a:solidFill>
              <a:effectLst/>
              <a:uLnTx/>
              <a:uFillTx/>
              <a:latin typeface="+mn-lt"/>
              <a:ea typeface="+mn-ea"/>
              <a:cs typeface="+mn-cs"/>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lang="en-US" sz="1400" kern="0" dirty="0" smtClean="0">
              <a:solidFill>
                <a:srgbClr val="5F604A"/>
              </a:solidFill>
              <a:latin typeface="+mn-lt"/>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kumimoji="0" lang="en-US" sz="1400" b="0" i="0" u="none" strike="noStrike" kern="0" cap="none" spc="0" normalizeH="0" baseline="0" noProof="0" dirty="0" smtClean="0">
              <a:ln>
                <a:noFill/>
              </a:ln>
              <a:solidFill>
                <a:srgbClr val="5F604A"/>
              </a:solidFill>
              <a:effectLst/>
              <a:uLnTx/>
              <a:uFillTx/>
              <a:latin typeface="+mn-lt"/>
              <a:ea typeface="+mn-ea"/>
              <a:cs typeface="+mn-cs"/>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lang="en-US" sz="1400" kern="0" dirty="0" smtClean="0">
              <a:solidFill>
                <a:srgbClr val="5F604A"/>
              </a:solidFill>
              <a:latin typeface="+mn-lt"/>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kumimoji="0" lang="en-US" sz="1400" b="0" i="0" u="none" strike="noStrike" kern="0" cap="none" spc="0" normalizeH="0" baseline="0" noProof="0" dirty="0" smtClean="0">
              <a:ln>
                <a:noFill/>
              </a:ln>
              <a:solidFill>
                <a:srgbClr val="5F604A"/>
              </a:solidFill>
              <a:effectLst/>
              <a:uLnTx/>
              <a:uFillTx/>
              <a:latin typeface="+mn-lt"/>
              <a:ea typeface="+mn-ea"/>
              <a:cs typeface="+mn-cs"/>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lang="en-US" sz="1400" kern="0" dirty="0" smtClean="0">
              <a:solidFill>
                <a:srgbClr val="5F604A"/>
              </a:solidFill>
              <a:latin typeface="+mn-lt"/>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kumimoji="0" lang="en-US" sz="1400" b="0" i="0" u="none" strike="noStrike" kern="0" cap="none" spc="0" normalizeH="0" baseline="0" noProof="0" dirty="0" smtClean="0">
              <a:ln>
                <a:noFill/>
              </a:ln>
              <a:solidFill>
                <a:srgbClr val="5F604A"/>
              </a:solidFill>
              <a:effectLst/>
              <a:uLnTx/>
              <a:uFillTx/>
              <a:latin typeface="+mn-lt"/>
              <a:ea typeface="+mn-ea"/>
              <a:cs typeface="+mn-cs"/>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lang="en-US" sz="1400" kern="0" dirty="0" smtClean="0">
              <a:solidFill>
                <a:srgbClr val="5F604A"/>
              </a:solidFill>
              <a:latin typeface="+mn-lt"/>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endParaRPr kumimoji="0" lang="en-US" sz="1400" b="0" i="0" u="none" strike="noStrike" kern="0" cap="none" spc="0" normalizeH="0" baseline="0" noProof="0" dirty="0" smtClean="0">
              <a:ln>
                <a:noFill/>
              </a:ln>
              <a:solidFill>
                <a:srgbClr val="5F604A"/>
              </a:solidFill>
              <a:effectLst/>
              <a:uLnTx/>
              <a:uFillTx/>
              <a:latin typeface="+mn-lt"/>
              <a:ea typeface="+mn-ea"/>
              <a:cs typeface="+mn-cs"/>
            </a:endParaRPr>
          </a:p>
          <a:p>
            <a:pPr marL="182563" marR="0" lvl="0" indent="-182563" algn="l" defTabSz="914400" rtl="0" eaLnBrk="1" fontAlgn="base" latinLnBrk="0" hangingPunct="1">
              <a:lnSpc>
                <a:spcPct val="100000"/>
              </a:lnSpc>
              <a:spcBef>
                <a:spcPct val="20000"/>
              </a:spcBef>
              <a:spcAft>
                <a:spcPct val="0"/>
              </a:spcAft>
              <a:buClrTx/>
              <a:buSzTx/>
              <a:tabLst/>
              <a:defRPr/>
            </a:pPr>
            <a:endParaRPr kumimoji="0" lang="en-US" sz="1400" b="0" i="0" u="none" strike="noStrike" kern="0" cap="none" spc="0" normalizeH="0" baseline="0" noProof="0" dirty="0" smtClean="0">
              <a:ln>
                <a:noFill/>
              </a:ln>
              <a:solidFill>
                <a:srgbClr val="5F604A"/>
              </a:solidFill>
              <a:effectLst/>
              <a:uLnTx/>
              <a:uFillTx/>
              <a:latin typeface="+mn-lt"/>
              <a:ea typeface="+mn-ea"/>
              <a:cs typeface="+mn-cs"/>
            </a:endParaRP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r>
              <a:rPr lang="en-US" kern="0" noProof="0" dirty="0" smtClean="0">
                <a:solidFill>
                  <a:srgbClr val="FF0000"/>
                </a:solidFill>
                <a:latin typeface="+mn-lt"/>
              </a:rPr>
              <a:t>Therefore a Higgs boson process   (pp-&gt;HX) comes together with ~36 minimum bias events </a:t>
            </a:r>
            <a:endParaRPr kumimoji="0" lang="en-US" b="0" i="0" u="none" strike="noStrike" kern="0" cap="none" spc="0" normalizeH="0" baseline="0" noProof="0" dirty="0" smtClean="0">
              <a:ln>
                <a:noFill/>
              </a:ln>
              <a:solidFill>
                <a:srgbClr val="FF0000"/>
              </a:solidFill>
              <a:effectLst/>
              <a:uLnTx/>
              <a:uFillTx/>
              <a:latin typeface="+mn-lt"/>
              <a:ea typeface="+mn-ea"/>
              <a:cs typeface="+mn-cs"/>
            </a:endParaRPr>
          </a:p>
        </p:txBody>
      </p:sp>
      <p:pic>
        <p:nvPicPr>
          <p:cNvPr id="8" name="Picture 7"/>
          <p:cNvPicPr>
            <a:picLocks noChangeAspect="1"/>
          </p:cNvPicPr>
          <p:nvPr/>
        </p:nvPicPr>
        <p:blipFill>
          <a:blip r:embed="rId3"/>
          <a:stretch>
            <a:fillRect/>
          </a:stretch>
        </p:blipFill>
        <p:spPr>
          <a:xfrm>
            <a:off x="342015" y="2259126"/>
            <a:ext cx="4017795" cy="3052657"/>
          </a:xfrm>
          <a:prstGeom prst="rect">
            <a:avLst/>
          </a:prstGeom>
        </p:spPr>
      </p:pic>
      <p:pic>
        <p:nvPicPr>
          <p:cNvPr id="9" name="Picture 8" descr="img004.jpg"/>
          <p:cNvPicPr>
            <a:picLocks noChangeAspect="1"/>
          </p:cNvPicPr>
          <p:nvPr/>
        </p:nvPicPr>
        <p:blipFill>
          <a:blip r:embed="rId4"/>
          <a:stretch>
            <a:fillRect/>
          </a:stretch>
        </p:blipFill>
        <p:spPr>
          <a:xfrm>
            <a:off x="5214912" y="1477530"/>
            <a:ext cx="3742698" cy="4705870"/>
          </a:xfrm>
          <a:prstGeom prst="rect">
            <a:avLst/>
          </a:prstGeom>
        </p:spPr>
      </p:pic>
      <p:cxnSp>
        <p:nvCxnSpPr>
          <p:cNvPr id="11" name="Straight Arrow Connector 10"/>
          <p:cNvCxnSpPr/>
          <p:nvPr/>
        </p:nvCxnSpPr>
        <p:spPr>
          <a:xfrm flipV="1">
            <a:off x="4213262" y="2527676"/>
            <a:ext cx="1367784" cy="25643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66EF5B47-FB7E-A548-90A7-40B1FB4A19B9}" type="slidenum">
              <a:rPr lang="nl-NL"/>
              <a:pPr/>
              <a:t>43</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55650" name="Rectangle 2"/>
          <p:cNvSpPr>
            <a:spLocks noGrp="1" noChangeArrowheads="1"/>
          </p:cNvSpPr>
          <p:nvPr>
            <p:ph type="title"/>
          </p:nvPr>
        </p:nvSpPr>
        <p:spPr/>
        <p:txBody>
          <a:bodyPr/>
          <a:lstStyle/>
          <a:p>
            <a:r>
              <a:rPr lang="nl-NL" sz="2800" dirty="0" err="1"/>
              <a:t>Time-of-flight</a:t>
            </a:r>
            <a:r>
              <a:rPr lang="nl-NL" sz="2800" dirty="0"/>
              <a:t> of </a:t>
            </a:r>
            <a:r>
              <a:rPr lang="nl-NL" sz="2800" dirty="0" err="1" smtClean="0"/>
              <a:t>signal</a:t>
            </a:r>
            <a:r>
              <a:rPr lang="nl-NL" sz="2800" dirty="0" smtClean="0"/>
              <a:t>: </a:t>
            </a:r>
            <a:r>
              <a:rPr lang="nl-NL" sz="2800" dirty="0" err="1" smtClean="0"/>
              <a:t>out-of-time</a:t>
            </a:r>
            <a:r>
              <a:rPr lang="nl-NL" sz="2800" dirty="0" smtClean="0"/>
              <a:t> </a:t>
            </a:r>
            <a:r>
              <a:rPr lang="nl-NL" sz="2800" dirty="0" err="1" smtClean="0"/>
              <a:t>pile-up</a:t>
            </a:r>
            <a:endParaRPr lang="nl-NL" sz="2800" dirty="0"/>
          </a:p>
        </p:txBody>
      </p:sp>
      <p:pic>
        <p:nvPicPr>
          <p:cNvPr id="155652" name="Picture 4"/>
          <p:cNvPicPr>
            <a:picLocks noChangeAspect="1" noChangeArrowheads="1"/>
          </p:cNvPicPr>
          <p:nvPr/>
        </p:nvPicPr>
        <p:blipFill>
          <a:blip r:embed="rId3"/>
          <a:srcRect l="13293" t="13933" r="13295" b="52185"/>
          <a:stretch>
            <a:fillRect/>
          </a:stretch>
        </p:blipFill>
        <p:spPr bwMode="auto">
          <a:xfrm>
            <a:off x="595313" y="1141413"/>
            <a:ext cx="7956550" cy="51419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A57F8982-8D61-A140-8797-77777F0FAB52}" type="slidenum">
              <a:rPr lang="nl-NL"/>
              <a:pPr/>
              <a:t>44</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53602" name="Rectangle 2"/>
          <p:cNvSpPr>
            <a:spLocks noGrp="1" noChangeArrowheads="1"/>
          </p:cNvSpPr>
          <p:nvPr>
            <p:ph type="title"/>
          </p:nvPr>
        </p:nvSpPr>
        <p:spPr/>
        <p:txBody>
          <a:bodyPr/>
          <a:lstStyle/>
          <a:p>
            <a:r>
              <a:rPr lang="nl-NL" sz="3800"/>
              <a:t>Superimposed pile-up collisions</a:t>
            </a:r>
          </a:p>
        </p:txBody>
      </p:sp>
      <p:pic>
        <p:nvPicPr>
          <p:cNvPr id="153604" name="Picture 4"/>
          <p:cNvPicPr>
            <a:picLocks noChangeAspect="1" noChangeArrowheads="1"/>
          </p:cNvPicPr>
          <p:nvPr/>
        </p:nvPicPr>
        <p:blipFill>
          <a:blip r:embed="rId3"/>
          <a:srcRect l="9752" t="14006" r="8789" b="51563"/>
          <a:stretch>
            <a:fillRect/>
          </a:stretch>
        </p:blipFill>
        <p:spPr bwMode="auto">
          <a:xfrm>
            <a:off x="342900" y="1243013"/>
            <a:ext cx="8521700" cy="50434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C212F257-6532-B94E-B9B9-1AE8151FD705}" type="slidenum">
              <a:rPr lang="nl-NL"/>
              <a:pPr/>
              <a:t>45</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51554" name="Rectangle 2"/>
          <p:cNvSpPr>
            <a:spLocks noGrp="1" noChangeArrowheads="1"/>
          </p:cNvSpPr>
          <p:nvPr>
            <p:ph type="title"/>
          </p:nvPr>
        </p:nvSpPr>
        <p:spPr/>
        <p:txBody>
          <a:bodyPr/>
          <a:lstStyle/>
          <a:p>
            <a:r>
              <a:rPr lang="nl-NL" sz="3800"/>
              <a:t>Impact on detector design</a:t>
            </a:r>
          </a:p>
        </p:txBody>
      </p:sp>
      <p:pic>
        <p:nvPicPr>
          <p:cNvPr id="151555" name="Picture 3"/>
          <p:cNvPicPr>
            <a:picLocks noChangeAspect="1" noChangeArrowheads="1"/>
          </p:cNvPicPr>
          <p:nvPr/>
        </p:nvPicPr>
        <p:blipFill>
          <a:blip r:embed="rId3"/>
          <a:srcRect l="10170" t="13849" r="10716" b="51506"/>
          <a:stretch>
            <a:fillRect/>
          </a:stretch>
        </p:blipFill>
        <p:spPr bwMode="auto">
          <a:xfrm>
            <a:off x="339725" y="1087438"/>
            <a:ext cx="8477250" cy="5197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9AA7F046-D056-F149-9574-9D052153B049}" type="slidenum">
              <a:rPr lang="nl-NL"/>
              <a:pPr/>
              <a:t>46</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02402" name="Rectangle 2"/>
          <p:cNvSpPr>
            <a:spLocks noGrp="1" noChangeArrowheads="1"/>
          </p:cNvSpPr>
          <p:nvPr>
            <p:ph type="title"/>
          </p:nvPr>
        </p:nvSpPr>
        <p:spPr/>
        <p:txBody>
          <a:bodyPr/>
          <a:lstStyle/>
          <a:p>
            <a:r>
              <a:rPr lang="nl-NL"/>
              <a:t>The Compact Muon Solenoid</a:t>
            </a:r>
          </a:p>
        </p:txBody>
      </p:sp>
      <p:sp>
        <p:nvSpPr>
          <p:cNvPr id="102403" name="Rectangle 3"/>
          <p:cNvSpPr>
            <a:spLocks noGrp="1" noChangeArrowheads="1"/>
          </p:cNvSpPr>
          <p:nvPr>
            <p:ph type="body" idx="1"/>
          </p:nvPr>
        </p:nvSpPr>
        <p:spPr>
          <a:xfrm>
            <a:off x="134938" y="1609725"/>
            <a:ext cx="2609850" cy="4411663"/>
          </a:xfrm>
          <a:noFill/>
          <a:ln/>
        </p:spPr>
        <p:txBody>
          <a:bodyPr/>
          <a:lstStyle/>
          <a:p>
            <a:pPr marL="0" indent="0">
              <a:lnSpc>
                <a:spcPct val="80000"/>
              </a:lnSpc>
              <a:buFontTx/>
              <a:buNone/>
            </a:pPr>
            <a:r>
              <a:rPr lang="en-US" sz="2000" dirty="0"/>
              <a:t>One of the main particle detectors which will collect the outcome of the proton collisions at the LHC is the CMS detector.</a:t>
            </a:r>
          </a:p>
          <a:p>
            <a:pPr marL="0" indent="0">
              <a:lnSpc>
                <a:spcPct val="80000"/>
              </a:lnSpc>
              <a:buFontTx/>
              <a:buNone/>
            </a:pPr>
            <a:endParaRPr lang="en-US" sz="2000" dirty="0"/>
          </a:p>
          <a:p>
            <a:pPr marL="0" indent="0">
              <a:lnSpc>
                <a:spcPct val="80000"/>
              </a:lnSpc>
              <a:buFontTx/>
              <a:buNone/>
            </a:pPr>
            <a:r>
              <a:rPr lang="en-US" sz="2000" dirty="0"/>
              <a:t>A multi-purpose detector with millions of read-out channels and electronics at sampling frequencies of 40MHz similar to the collision rate.</a:t>
            </a:r>
          </a:p>
          <a:p>
            <a:pPr marL="0" indent="0">
              <a:lnSpc>
                <a:spcPct val="80000"/>
              </a:lnSpc>
              <a:buFontTx/>
              <a:buNone/>
            </a:pPr>
            <a:endParaRPr lang="en-US" sz="900" dirty="0"/>
          </a:p>
        </p:txBody>
      </p:sp>
      <p:pic>
        <p:nvPicPr>
          <p:cNvPr id="102404" name="Picture 4"/>
          <p:cNvPicPr>
            <a:picLocks noChangeAspect="1" noChangeArrowheads="1"/>
          </p:cNvPicPr>
          <p:nvPr/>
        </p:nvPicPr>
        <p:blipFill>
          <a:blip r:embed="rId3"/>
          <a:srcRect l="10625" t="17969" r="13750" b="12500"/>
          <a:stretch>
            <a:fillRect/>
          </a:stretch>
        </p:blipFill>
        <p:spPr bwMode="auto">
          <a:xfrm>
            <a:off x="2668588" y="1443038"/>
            <a:ext cx="6462712" cy="4752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 name="Date Placeholder 3"/>
          <p:cNvSpPr>
            <a:spLocks noGrp="1"/>
          </p:cNvSpPr>
          <p:nvPr>
            <p:ph type="dt" sz="half" idx="10"/>
          </p:nvPr>
        </p:nvSpPr>
        <p:spPr/>
        <p:txBody>
          <a:bodyPr/>
          <a:lstStyle/>
          <a:p>
            <a:r>
              <a:rPr lang="en-US" smtClean="0"/>
              <a:t>Master Level Course 2010-2011</a:t>
            </a:r>
            <a:endParaRPr lang="nl-NL"/>
          </a:p>
        </p:txBody>
      </p:sp>
      <p:sp>
        <p:nvSpPr>
          <p:cNvPr id="56" name="Slide Number Placeholder 4"/>
          <p:cNvSpPr>
            <a:spLocks noGrp="1"/>
          </p:cNvSpPr>
          <p:nvPr>
            <p:ph type="sldNum" sz="quarter" idx="11"/>
          </p:nvPr>
        </p:nvSpPr>
        <p:spPr/>
        <p:txBody>
          <a:bodyPr/>
          <a:lstStyle/>
          <a:p>
            <a:fld id="{BDF7E415-F8E1-F645-B915-EB34B93B8D9B}" type="slidenum">
              <a:rPr lang="nl-NL"/>
              <a:pPr/>
              <a:t>47</a:t>
            </a:fld>
            <a:endParaRPr lang="nl-NL"/>
          </a:p>
        </p:txBody>
      </p:sp>
      <p:sp>
        <p:nvSpPr>
          <p:cNvPr id="57" name="Footer Placeholder 5"/>
          <p:cNvSpPr>
            <a:spLocks noGrp="1"/>
          </p:cNvSpPr>
          <p:nvPr>
            <p:ph type="ftr" sz="quarter" idx="12"/>
          </p:nvPr>
        </p:nvSpPr>
        <p:spPr/>
        <p:txBody>
          <a:bodyPr/>
          <a:lstStyle/>
          <a:p>
            <a:r>
              <a:rPr lang="en-US" smtClean="0"/>
              <a:t>Experimental Techniques in Particle Physics - Prof. J. D'Hondt (VUB)</a:t>
            </a:r>
            <a:endParaRPr lang="nl-NL"/>
          </a:p>
        </p:txBody>
      </p:sp>
      <p:pic>
        <p:nvPicPr>
          <p:cNvPr id="106501" name="Picture 5"/>
          <p:cNvPicPr>
            <a:picLocks noChangeAspect="1" noChangeArrowheads="1"/>
          </p:cNvPicPr>
          <p:nvPr/>
        </p:nvPicPr>
        <p:blipFill>
          <a:blip r:embed="rId4"/>
          <a:srcRect/>
          <a:stretch>
            <a:fillRect/>
          </a:stretch>
        </p:blipFill>
        <p:spPr bwMode="auto">
          <a:xfrm>
            <a:off x="1600200" y="1628775"/>
            <a:ext cx="5791200" cy="3933825"/>
          </a:xfrm>
          <a:prstGeom prst="rect">
            <a:avLst/>
          </a:prstGeom>
          <a:noFill/>
          <a:ln w="9525">
            <a:noFill/>
            <a:miter lim="800000"/>
            <a:headEnd/>
            <a:tailEnd/>
          </a:ln>
        </p:spPr>
      </p:pic>
      <p:grpSp>
        <p:nvGrpSpPr>
          <p:cNvPr id="106502" name="Group 6"/>
          <p:cNvGrpSpPr>
            <a:grpSpLocks/>
          </p:cNvGrpSpPr>
          <p:nvPr/>
        </p:nvGrpSpPr>
        <p:grpSpPr bwMode="auto">
          <a:xfrm>
            <a:off x="0" y="228600"/>
            <a:ext cx="9144000" cy="6354763"/>
            <a:chOff x="0" y="144"/>
            <a:chExt cx="5760" cy="4003"/>
          </a:xfrm>
        </p:grpSpPr>
        <p:graphicFrame>
          <p:nvGraphicFramePr>
            <p:cNvPr id="106503" name="Object 7"/>
            <p:cNvGraphicFramePr>
              <a:graphicFrameLocks noChangeAspect="1"/>
            </p:cNvGraphicFramePr>
            <p:nvPr/>
          </p:nvGraphicFramePr>
          <p:xfrm>
            <a:off x="4730" y="864"/>
            <a:ext cx="934" cy="1392"/>
          </p:xfrm>
          <a:graphic>
            <a:graphicData uri="http://schemas.openxmlformats.org/presentationml/2006/ole">
              <p:oleObj spid="_x0000_s106503" name="Image" r:id="rId5" imgW="7187302" imgH="10717460" progId="">
                <p:embed/>
              </p:oleObj>
            </a:graphicData>
          </a:graphic>
        </p:graphicFrame>
        <p:graphicFrame>
          <p:nvGraphicFramePr>
            <p:cNvPr id="106504" name="Object 8"/>
            <p:cNvGraphicFramePr>
              <a:graphicFrameLocks noChangeAspect="1"/>
            </p:cNvGraphicFramePr>
            <p:nvPr/>
          </p:nvGraphicFramePr>
          <p:xfrm>
            <a:off x="192" y="528"/>
            <a:ext cx="1392" cy="717"/>
          </p:xfrm>
          <a:graphic>
            <a:graphicData uri="http://schemas.openxmlformats.org/presentationml/2006/ole">
              <p:oleObj spid="_x0000_s106504" name="Image" r:id="rId6" imgW="6704762" imgH="3453968" progId="">
                <p:embed/>
              </p:oleObj>
            </a:graphicData>
          </a:graphic>
        </p:graphicFrame>
        <p:graphicFrame>
          <p:nvGraphicFramePr>
            <p:cNvPr id="106505" name="Object 9"/>
            <p:cNvGraphicFramePr>
              <a:graphicFrameLocks noChangeAspect="1"/>
            </p:cNvGraphicFramePr>
            <p:nvPr/>
          </p:nvGraphicFramePr>
          <p:xfrm>
            <a:off x="4237" y="2352"/>
            <a:ext cx="1523" cy="1413"/>
          </p:xfrm>
          <a:graphic>
            <a:graphicData uri="http://schemas.openxmlformats.org/presentationml/2006/ole">
              <p:oleObj spid="_x0000_s106505" name="Image" r:id="rId7" imgW="9904762" imgH="9193651" progId="">
                <p:embed/>
              </p:oleObj>
            </a:graphicData>
          </a:graphic>
        </p:graphicFrame>
        <p:graphicFrame>
          <p:nvGraphicFramePr>
            <p:cNvPr id="106506" name="Object 10"/>
            <p:cNvGraphicFramePr>
              <a:graphicFrameLocks noChangeAspect="1"/>
            </p:cNvGraphicFramePr>
            <p:nvPr/>
          </p:nvGraphicFramePr>
          <p:xfrm>
            <a:off x="2688" y="144"/>
            <a:ext cx="1680" cy="1248"/>
          </p:xfrm>
          <a:graphic>
            <a:graphicData uri="http://schemas.openxmlformats.org/presentationml/2006/ole">
              <p:oleObj spid="_x0000_s106506" name="Image" r:id="rId8" imgW="7695238" imgH="5714286" progId="">
                <p:embed/>
              </p:oleObj>
            </a:graphicData>
          </a:graphic>
        </p:graphicFrame>
        <p:graphicFrame>
          <p:nvGraphicFramePr>
            <p:cNvPr id="106507" name="Object 11"/>
            <p:cNvGraphicFramePr>
              <a:graphicFrameLocks noChangeAspect="1"/>
            </p:cNvGraphicFramePr>
            <p:nvPr/>
          </p:nvGraphicFramePr>
          <p:xfrm>
            <a:off x="0" y="2064"/>
            <a:ext cx="1488" cy="788"/>
          </p:xfrm>
          <a:graphic>
            <a:graphicData uri="http://schemas.openxmlformats.org/presentationml/2006/ole">
              <p:oleObj spid="_x0000_s106507" name="Image" r:id="rId9" imgW="13866667" imgH="7339683" progId="">
                <p:embed/>
              </p:oleObj>
            </a:graphicData>
          </a:graphic>
        </p:graphicFrame>
        <p:graphicFrame>
          <p:nvGraphicFramePr>
            <p:cNvPr id="106508" name="Object 12"/>
            <p:cNvGraphicFramePr>
              <a:graphicFrameLocks noChangeAspect="1"/>
            </p:cNvGraphicFramePr>
            <p:nvPr/>
          </p:nvGraphicFramePr>
          <p:xfrm>
            <a:off x="1492" y="2925"/>
            <a:ext cx="1244" cy="1222"/>
          </p:xfrm>
          <a:graphic>
            <a:graphicData uri="http://schemas.openxmlformats.org/presentationml/2006/ole">
              <p:oleObj spid="_x0000_s106508" name="Image" r:id="rId10" imgW="4406349" imgH="4330159" progId="">
                <p:embed/>
              </p:oleObj>
            </a:graphicData>
          </a:graphic>
        </p:graphicFrame>
      </p:grpSp>
      <p:grpSp>
        <p:nvGrpSpPr>
          <p:cNvPr id="106509" name="Group 13"/>
          <p:cNvGrpSpPr>
            <a:grpSpLocks/>
          </p:cNvGrpSpPr>
          <p:nvPr/>
        </p:nvGrpSpPr>
        <p:grpSpPr bwMode="auto">
          <a:xfrm>
            <a:off x="3127375" y="4078288"/>
            <a:ext cx="2908300" cy="2239962"/>
            <a:chOff x="2254" y="2665"/>
            <a:chExt cx="1832" cy="1411"/>
          </a:xfrm>
        </p:grpSpPr>
        <p:sp>
          <p:nvSpPr>
            <p:cNvPr id="106510" name="Oval 14"/>
            <p:cNvSpPr>
              <a:spLocks noChangeArrowheads="1"/>
            </p:cNvSpPr>
            <p:nvPr/>
          </p:nvSpPr>
          <p:spPr bwMode="auto">
            <a:xfrm>
              <a:off x="3437" y="2680"/>
              <a:ext cx="62" cy="62"/>
            </a:xfrm>
            <a:prstGeom prst="ellipse">
              <a:avLst/>
            </a:prstGeom>
            <a:noFill/>
            <a:ln w="12700">
              <a:noFill/>
              <a:round/>
              <a:headEnd/>
              <a:tailEnd/>
            </a:ln>
          </p:spPr>
          <p:txBody>
            <a:bodyPr>
              <a:prstTxWarp prst="textNoShape">
                <a:avLst/>
              </a:prstTxWarp>
            </a:bodyPr>
            <a:lstStyle/>
            <a:p>
              <a:endParaRPr lang="en-US"/>
            </a:p>
          </p:txBody>
        </p:sp>
        <p:sp>
          <p:nvSpPr>
            <p:cNvPr id="106511" name="Oval 15"/>
            <p:cNvSpPr>
              <a:spLocks noChangeArrowheads="1"/>
            </p:cNvSpPr>
            <p:nvPr/>
          </p:nvSpPr>
          <p:spPr bwMode="auto">
            <a:xfrm>
              <a:off x="3346" y="2665"/>
              <a:ext cx="62" cy="63"/>
            </a:xfrm>
            <a:prstGeom prst="ellipse">
              <a:avLst/>
            </a:prstGeom>
            <a:solidFill>
              <a:srgbClr val="FFFFFF"/>
            </a:solidFill>
            <a:ln w="12700">
              <a:solidFill>
                <a:srgbClr val="000000"/>
              </a:solidFill>
              <a:round/>
              <a:headEnd/>
              <a:tailEnd/>
            </a:ln>
          </p:spPr>
          <p:txBody>
            <a:bodyPr>
              <a:prstTxWarp prst="textNoShape">
                <a:avLst/>
              </a:prstTxWarp>
            </a:bodyPr>
            <a:lstStyle/>
            <a:p>
              <a:endParaRPr lang="en-US"/>
            </a:p>
          </p:txBody>
        </p:sp>
        <p:grpSp>
          <p:nvGrpSpPr>
            <p:cNvPr id="106512" name="Group 16"/>
            <p:cNvGrpSpPr>
              <a:grpSpLocks/>
            </p:cNvGrpSpPr>
            <p:nvPr/>
          </p:nvGrpSpPr>
          <p:grpSpPr bwMode="auto">
            <a:xfrm>
              <a:off x="2254" y="2696"/>
              <a:ext cx="1832" cy="1380"/>
              <a:chOff x="2254" y="2696"/>
              <a:chExt cx="1832" cy="1380"/>
            </a:xfrm>
          </p:grpSpPr>
          <p:sp>
            <p:nvSpPr>
              <p:cNvPr id="106513" name="Rectangle 17"/>
              <p:cNvSpPr>
                <a:spLocks noChangeArrowheads="1"/>
              </p:cNvSpPr>
              <p:nvPr/>
            </p:nvSpPr>
            <p:spPr bwMode="auto">
              <a:xfrm>
                <a:off x="2607" y="3600"/>
                <a:ext cx="1080" cy="173"/>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b="1">
                    <a:solidFill>
                      <a:srgbClr val="1C1C1C"/>
                    </a:solidFill>
                    <a:latin typeface="Helvetica" charset="0"/>
                  </a:rPr>
                  <a:t>MUON BARREL</a:t>
                </a:r>
                <a:endParaRPr lang="en-US" sz="2800">
                  <a:latin typeface="Times" charset="0"/>
                </a:endParaRPr>
              </a:p>
            </p:txBody>
          </p:sp>
          <p:sp>
            <p:nvSpPr>
              <p:cNvPr id="106514" name="Line 18"/>
              <p:cNvSpPr>
                <a:spLocks noChangeShapeType="1"/>
              </p:cNvSpPr>
              <p:nvPr/>
            </p:nvSpPr>
            <p:spPr bwMode="auto">
              <a:xfrm flipH="1" flipV="1">
                <a:off x="3468" y="2711"/>
                <a:ext cx="143" cy="986"/>
              </a:xfrm>
              <a:prstGeom prst="line">
                <a:avLst/>
              </a:prstGeom>
              <a:noFill/>
              <a:ln w="12700">
                <a:noFill/>
                <a:round/>
                <a:headEnd/>
                <a:tailEnd/>
              </a:ln>
            </p:spPr>
            <p:txBody>
              <a:bodyPr>
                <a:prstTxWarp prst="textNoShape">
                  <a:avLst/>
                </a:prstTxWarp>
              </a:bodyPr>
              <a:lstStyle/>
              <a:p>
                <a:endParaRPr lang="en-US"/>
              </a:p>
            </p:txBody>
          </p:sp>
          <p:sp>
            <p:nvSpPr>
              <p:cNvPr id="106515" name="Line 19"/>
              <p:cNvSpPr>
                <a:spLocks noChangeShapeType="1"/>
              </p:cNvSpPr>
              <p:nvPr/>
            </p:nvSpPr>
            <p:spPr bwMode="auto">
              <a:xfrm flipV="1">
                <a:off x="2737" y="2696"/>
                <a:ext cx="641" cy="955"/>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6516" name="Rectangle 20"/>
              <p:cNvSpPr>
                <a:spLocks noChangeArrowheads="1"/>
              </p:cNvSpPr>
              <p:nvPr/>
            </p:nvSpPr>
            <p:spPr bwMode="auto">
              <a:xfrm>
                <a:off x="2255" y="3812"/>
                <a:ext cx="490" cy="134"/>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latin typeface="Helvetica" charset="0"/>
                  </a:rPr>
                  <a:t>Drift Tube</a:t>
                </a:r>
                <a:endParaRPr lang="en-US" sz="2800">
                  <a:latin typeface="Times" charset="0"/>
                </a:endParaRPr>
              </a:p>
            </p:txBody>
          </p:sp>
          <p:sp>
            <p:nvSpPr>
              <p:cNvPr id="106517" name="Rectangle 21"/>
              <p:cNvSpPr>
                <a:spLocks noChangeArrowheads="1"/>
              </p:cNvSpPr>
              <p:nvPr/>
            </p:nvSpPr>
            <p:spPr bwMode="auto">
              <a:xfrm>
                <a:off x="2254" y="3927"/>
                <a:ext cx="831" cy="134"/>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latin typeface="Helvetica" charset="0"/>
                  </a:rPr>
                  <a:t>Chambers ( </a:t>
                </a:r>
                <a:r>
                  <a:rPr lang="en-US" sz="1400" b="1">
                    <a:solidFill>
                      <a:srgbClr val="000000"/>
                    </a:solidFill>
                    <a:latin typeface="Helvetica" charset="0"/>
                  </a:rPr>
                  <a:t>DT</a:t>
                </a:r>
                <a:r>
                  <a:rPr lang="en-US" sz="1400">
                    <a:solidFill>
                      <a:srgbClr val="000000"/>
                    </a:solidFill>
                    <a:latin typeface="Helvetica" charset="0"/>
                  </a:rPr>
                  <a:t> )</a:t>
                </a:r>
                <a:endParaRPr lang="en-US" sz="2800">
                  <a:latin typeface="Times" charset="0"/>
                </a:endParaRPr>
              </a:p>
            </p:txBody>
          </p:sp>
          <p:sp>
            <p:nvSpPr>
              <p:cNvPr id="106518" name="Rectangle 22"/>
              <p:cNvSpPr>
                <a:spLocks noChangeArrowheads="1"/>
              </p:cNvSpPr>
              <p:nvPr/>
            </p:nvSpPr>
            <p:spPr bwMode="auto">
              <a:xfrm>
                <a:off x="3167" y="3819"/>
                <a:ext cx="740" cy="134"/>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latin typeface="Helvetica" charset="0"/>
                  </a:rPr>
                  <a:t>Resistive Plate</a:t>
                </a:r>
                <a:endParaRPr lang="en-US" sz="2800">
                  <a:latin typeface="Times" charset="0"/>
                </a:endParaRPr>
              </a:p>
            </p:txBody>
          </p:sp>
          <p:sp>
            <p:nvSpPr>
              <p:cNvPr id="106519" name="Rectangle 23"/>
              <p:cNvSpPr>
                <a:spLocks noChangeArrowheads="1"/>
              </p:cNvSpPr>
              <p:nvPr/>
            </p:nvSpPr>
            <p:spPr bwMode="auto">
              <a:xfrm>
                <a:off x="3167" y="3942"/>
                <a:ext cx="919" cy="134"/>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latin typeface="Helvetica" charset="0"/>
                  </a:rPr>
                  <a:t>Chambers ( </a:t>
                </a:r>
                <a:r>
                  <a:rPr lang="en-US" sz="1400" b="1">
                    <a:solidFill>
                      <a:srgbClr val="000000"/>
                    </a:solidFill>
                    <a:latin typeface="Helvetica" charset="0"/>
                  </a:rPr>
                  <a:t>RPC</a:t>
                </a:r>
                <a:r>
                  <a:rPr lang="en-US" sz="1400">
                    <a:solidFill>
                      <a:srgbClr val="000000"/>
                    </a:solidFill>
                    <a:latin typeface="Helvetica" charset="0"/>
                  </a:rPr>
                  <a:t> )</a:t>
                </a:r>
                <a:endParaRPr lang="en-US" sz="2800">
                  <a:latin typeface="Times" charset="0"/>
                </a:endParaRPr>
              </a:p>
            </p:txBody>
          </p:sp>
        </p:grpSp>
      </p:grpSp>
      <p:grpSp>
        <p:nvGrpSpPr>
          <p:cNvPr id="106520" name="Group 24"/>
          <p:cNvGrpSpPr>
            <a:grpSpLocks/>
          </p:cNvGrpSpPr>
          <p:nvPr/>
        </p:nvGrpSpPr>
        <p:grpSpPr bwMode="auto">
          <a:xfrm>
            <a:off x="2768600" y="838200"/>
            <a:ext cx="2336800" cy="774700"/>
            <a:chOff x="622" y="720"/>
            <a:chExt cx="1490" cy="488"/>
          </a:xfrm>
        </p:grpSpPr>
        <p:sp>
          <p:nvSpPr>
            <p:cNvPr id="106521" name="Rectangle 25"/>
            <p:cNvSpPr>
              <a:spLocks noChangeArrowheads="1"/>
            </p:cNvSpPr>
            <p:nvPr/>
          </p:nvSpPr>
          <p:spPr bwMode="auto">
            <a:xfrm>
              <a:off x="622" y="720"/>
              <a:ext cx="1490" cy="173"/>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b="1">
                  <a:solidFill>
                    <a:srgbClr val="1C1C1C"/>
                  </a:solidFill>
                  <a:latin typeface="Helvetica" charset="0"/>
                </a:rPr>
                <a:t>SUPERCONDUCTING</a:t>
              </a:r>
              <a:endParaRPr lang="en-US" sz="2800">
                <a:latin typeface="Times" charset="0"/>
              </a:endParaRPr>
            </a:p>
          </p:txBody>
        </p:sp>
        <p:sp>
          <p:nvSpPr>
            <p:cNvPr id="106522" name="Rectangle 26"/>
            <p:cNvSpPr>
              <a:spLocks noChangeArrowheads="1"/>
            </p:cNvSpPr>
            <p:nvPr/>
          </p:nvSpPr>
          <p:spPr bwMode="auto">
            <a:xfrm>
              <a:off x="622" y="881"/>
              <a:ext cx="1238" cy="327"/>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b="1">
                  <a:solidFill>
                    <a:srgbClr val="1C1C1C"/>
                  </a:solidFill>
                  <a:latin typeface="Helvetica" charset="0"/>
                </a:rPr>
                <a:t>COIL </a:t>
              </a:r>
              <a:r>
                <a:rPr lang="en-US" sz="1600">
                  <a:solidFill>
                    <a:srgbClr val="1C1C1C"/>
                  </a:solidFill>
                  <a:latin typeface="Helvetica" charset="0"/>
                </a:rPr>
                <a:t>(4T B field) </a:t>
              </a:r>
            </a:p>
            <a:p>
              <a:pPr eaLnBrk="0" hangingPunct="0"/>
              <a:r>
                <a:rPr lang="en-US" sz="1600">
                  <a:solidFill>
                    <a:srgbClr val="1C1C1C"/>
                  </a:solidFill>
                  <a:latin typeface="Symbol" charset="2"/>
                </a:rPr>
                <a:t>D</a:t>
              </a:r>
              <a:r>
                <a:rPr lang="en-US" sz="1600">
                  <a:solidFill>
                    <a:srgbClr val="1C1C1C"/>
                  </a:solidFill>
                  <a:latin typeface="Helvetica" charset="0"/>
                </a:rPr>
                <a:t>p</a:t>
              </a:r>
              <a:r>
                <a:rPr lang="en-US" sz="1600" baseline="-25000">
                  <a:solidFill>
                    <a:srgbClr val="1C1C1C"/>
                  </a:solidFill>
                  <a:latin typeface="Helvetica" charset="0"/>
                </a:rPr>
                <a:t>T</a:t>
              </a:r>
              <a:r>
                <a:rPr lang="en-US" sz="1600">
                  <a:solidFill>
                    <a:srgbClr val="1C1C1C"/>
                  </a:solidFill>
                  <a:latin typeface="Helvetica" charset="0"/>
                </a:rPr>
                <a:t>/p</a:t>
              </a:r>
              <a:r>
                <a:rPr lang="en-US" sz="1600" baseline="-25000">
                  <a:solidFill>
                    <a:srgbClr val="1C1C1C"/>
                  </a:solidFill>
                  <a:latin typeface="Helvetica" charset="0"/>
                </a:rPr>
                <a:t>T</a:t>
              </a:r>
              <a:r>
                <a:rPr lang="en-US" sz="1600">
                  <a:solidFill>
                    <a:srgbClr val="1C1C1C"/>
                  </a:solidFill>
                  <a:latin typeface="Helvetica" charset="0"/>
                </a:rPr>
                <a:t>~1%@100GeV</a:t>
              </a:r>
              <a:endParaRPr lang="en-US" sz="2400">
                <a:latin typeface="Times" charset="0"/>
              </a:endParaRPr>
            </a:p>
          </p:txBody>
        </p:sp>
      </p:grpSp>
      <p:sp>
        <p:nvSpPr>
          <p:cNvPr id="106523" name="Line 27"/>
          <p:cNvSpPr>
            <a:spLocks noChangeShapeType="1"/>
          </p:cNvSpPr>
          <p:nvPr/>
        </p:nvSpPr>
        <p:spPr bwMode="auto">
          <a:xfrm>
            <a:off x="3692525" y="1617663"/>
            <a:ext cx="320675" cy="1114425"/>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6524" name="Oval 28"/>
          <p:cNvSpPr>
            <a:spLocks noChangeArrowheads="1"/>
          </p:cNvSpPr>
          <p:nvPr/>
        </p:nvSpPr>
        <p:spPr bwMode="auto">
          <a:xfrm>
            <a:off x="3962400" y="2684463"/>
            <a:ext cx="98425" cy="98425"/>
          </a:xfrm>
          <a:prstGeom prst="ellipse">
            <a:avLst/>
          </a:prstGeom>
          <a:solidFill>
            <a:srgbClr val="FFFFFF"/>
          </a:solidFill>
          <a:ln w="12700">
            <a:solidFill>
              <a:srgbClr val="000000"/>
            </a:solidFill>
            <a:round/>
            <a:headEnd/>
            <a:tailEnd/>
          </a:ln>
        </p:spPr>
        <p:txBody>
          <a:bodyPr>
            <a:prstTxWarp prst="textNoShape">
              <a:avLst/>
            </a:prstTxWarp>
          </a:bodyPr>
          <a:lstStyle/>
          <a:p>
            <a:endParaRPr lang="en-US"/>
          </a:p>
        </p:txBody>
      </p:sp>
      <p:sp>
        <p:nvSpPr>
          <p:cNvPr id="106525" name="Rectangle 29"/>
          <p:cNvSpPr>
            <a:spLocks noChangeArrowheads="1"/>
          </p:cNvSpPr>
          <p:nvPr/>
        </p:nvSpPr>
        <p:spPr bwMode="auto">
          <a:xfrm>
            <a:off x="7648575" y="2667000"/>
            <a:ext cx="1282700" cy="274638"/>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b="1">
                <a:solidFill>
                  <a:srgbClr val="1C1C1C"/>
                </a:solidFill>
                <a:latin typeface="Helvetica" charset="0"/>
              </a:rPr>
              <a:t>IRON YOKE</a:t>
            </a:r>
            <a:endParaRPr lang="en-US" sz="2800">
              <a:latin typeface="Times" charset="0"/>
            </a:endParaRPr>
          </a:p>
        </p:txBody>
      </p:sp>
      <p:sp>
        <p:nvSpPr>
          <p:cNvPr id="106526" name="Line 30"/>
          <p:cNvSpPr>
            <a:spLocks noChangeShapeType="1"/>
          </p:cNvSpPr>
          <p:nvPr/>
        </p:nvSpPr>
        <p:spPr bwMode="auto">
          <a:xfrm flipH="1">
            <a:off x="6400800" y="2813050"/>
            <a:ext cx="1079500" cy="8255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6527" name="Oval 31"/>
          <p:cNvSpPr>
            <a:spLocks noChangeArrowheads="1"/>
          </p:cNvSpPr>
          <p:nvPr/>
        </p:nvSpPr>
        <p:spPr bwMode="auto">
          <a:xfrm>
            <a:off x="6302375" y="2819400"/>
            <a:ext cx="98425" cy="98425"/>
          </a:xfrm>
          <a:prstGeom prst="ellipse">
            <a:avLst/>
          </a:prstGeom>
          <a:solidFill>
            <a:srgbClr val="FFFFFF"/>
          </a:solidFill>
          <a:ln w="12700">
            <a:solidFill>
              <a:srgbClr val="000000"/>
            </a:solidFill>
            <a:round/>
            <a:headEnd/>
            <a:tailEnd/>
          </a:ln>
        </p:spPr>
        <p:txBody>
          <a:bodyPr>
            <a:prstTxWarp prst="textNoShape">
              <a:avLst/>
            </a:prstTxWarp>
          </a:bodyPr>
          <a:lstStyle/>
          <a:p>
            <a:endParaRPr lang="en-US"/>
          </a:p>
        </p:txBody>
      </p:sp>
      <p:grpSp>
        <p:nvGrpSpPr>
          <p:cNvPr id="106528" name="Group 32"/>
          <p:cNvGrpSpPr>
            <a:grpSpLocks/>
          </p:cNvGrpSpPr>
          <p:nvPr/>
        </p:nvGrpSpPr>
        <p:grpSpPr bwMode="auto">
          <a:xfrm>
            <a:off x="354013" y="3076575"/>
            <a:ext cx="3446462" cy="2041525"/>
            <a:chOff x="664" y="2046"/>
            <a:chExt cx="2171" cy="1286"/>
          </a:xfrm>
        </p:grpSpPr>
        <p:sp>
          <p:nvSpPr>
            <p:cNvPr id="106529" name="Oval 33"/>
            <p:cNvSpPr>
              <a:spLocks noChangeArrowheads="1"/>
            </p:cNvSpPr>
            <p:nvPr/>
          </p:nvSpPr>
          <p:spPr bwMode="auto">
            <a:xfrm>
              <a:off x="2774" y="2046"/>
              <a:ext cx="61" cy="63"/>
            </a:xfrm>
            <a:prstGeom prst="ellipse">
              <a:avLst/>
            </a:prstGeom>
            <a:solidFill>
              <a:srgbClr val="FFFFFF"/>
            </a:solidFill>
            <a:ln w="12700">
              <a:solidFill>
                <a:srgbClr val="000000"/>
              </a:solidFill>
              <a:round/>
              <a:headEnd/>
              <a:tailEnd/>
            </a:ln>
          </p:spPr>
          <p:txBody>
            <a:bodyPr>
              <a:prstTxWarp prst="textNoShape">
                <a:avLst/>
              </a:prstTxWarp>
            </a:bodyPr>
            <a:lstStyle/>
            <a:p>
              <a:endParaRPr lang="en-US"/>
            </a:p>
          </p:txBody>
        </p:sp>
        <p:grpSp>
          <p:nvGrpSpPr>
            <p:cNvPr id="106530" name="Group 34"/>
            <p:cNvGrpSpPr>
              <a:grpSpLocks/>
            </p:cNvGrpSpPr>
            <p:nvPr/>
          </p:nvGrpSpPr>
          <p:grpSpPr bwMode="auto">
            <a:xfrm>
              <a:off x="664" y="2078"/>
              <a:ext cx="2140" cy="1254"/>
              <a:chOff x="664" y="2078"/>
              <a:chExt cx="2140" cy="1254"/>
            </a:xfrm>
          </p:grpSpPr>
          <p:grpSp>
            <p:nvGrpSpPr>
              <p:cNvPr id="106531" name="Group 35"/>
              <p:cNvGrpSpPr>
                <a:grpSpLocks/>
              </p:cNvGrpSpPr>
              <p:nvPr/>
            </p:nvGrpSpPr>
            <p:grpSpPr bwMode="auto">
              <a:xfrm>
                <a:off x="664" y="2976"/>
                <a:ext cx="901" cy="356"/>
                <a:chOff x="622" y="3488"/>
                <a:chExt cx="912" cy="356"/>
              </a:xfrm>
            </p:grpSpPr>
            <p:sp>
              <p:nvSpPr>
                <p:cNvPr id="106532" name="Rectangle 36"/>
                <p:cNvSpPr>
                  <a:spLocks noChangeArrowheads="1"/>
                </p:cNvSpPr>
                <p:nvPr/>
              </p:nvSpPr>
              <p:spPr bwMode="auto">
                <a:xfrm>
                  <a:off x="622" y="3488"/>
                  <a:ext cx="912" cy="134"/>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latin typeface="Helvetica" charset="0"/>
                    </a:rPr>
                    <a:t>Silicon Microstrips</a:t>
                  </a:r>
                  <a:endParaRPr lang="en-US" sz="2800">
                    <a:latin typeface="Times" charset="0"/>
                  </a:endParaRPr>
                </a:p>
              </p:txBody>
            </p:sp>
            <p:sp>
              <p:nvSpPr>
                <p:cNvPr id="106533" name="Rectangle 37"/>
                <p:cNvSpPr>
                  <a:spLocks noChangeArrowheads="1"/>
                </p:cNvSpPr>
                <p:nvPr/>
              </p:nvSpPr>
              <p:spPr bwMode="auto">
                <a:xfrm>
                  <a:off x="622" y="3595"/>
                  <a:ext cx="579" cy="249"/>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latin typeface="Helvetica" charset="0"/>
                    </a:rPr>
                    <a:t>Pixels</a:t>
                  </a:r>
                </a:p>
                <a:p>
                  <a:r>
                    <a:rPr lang="nl-NL" sz="1200" b="1">
                      <a:ea typeface="Arial" charset="0"/>
                      <a:cs typeface="Arial" charset="0"/>
                    </a:rPr>
                    <a:t>~220m</a:t>
                  </a:r>
                  <a:r>
                    <a:rPr lang="nl-NL" sz="1200" b="1" baseline="30000">
                      <a:ea typeface="Arial" charset="0"/>
                      <a:cs typeface="Arial" charset="0"/>
                    </a:rPr>
                    <a:t>2</a:t>
                  </a:r>
                  <a:r>
                    <a:rPr lang="nl-NL" sz="1200" b="1">
                      <a:ea typeface="Arial" charset="0"/>
                      <a:cs typeface="Arial" charset="0"/>
                    </a:rPr>
                    <a:t> of Si</a:t>
                  </a:r>
                  <a:endParaRPr lang="en-US" sz="2800">
                    <a:latin typeface="Times" charset="0"/>
                  </a:endParaRPr>
                </a:p>
              </p:txBody>
            </p:sp>
          </p:grpSp>
          <p:sp>
            <p:nvSpPr>
              <p:cNvPr id="106534" name="Line 38"/>
              <p:cNvSpPr>
                <a:spLocks noChangeShapeType="1"/>
              </p:cNvSpPr>
              <p:nvPr/>
            </p:nvSpPr>
            <p:spPr bwMode="auto">
              <a:xfrm flipV="1">
                <a:off x="1283" y="2078"/>
                <a:ext cx="1521" cy="823"/>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6535" name="Rectangle 39"/>
              <p:cNvSpPr>
                <a:spLocks noChangeArrowheads="1"/>
              </p:cNvSpPr>
              <p:nvPr/>
            </p:nvSpPr>
            <p:spPr bwMode="auto">
              <a:xfrm>
                <a:off x="664" y="2736"/>
                <a:ext cx="700" cy="173"/>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b="1">
                    <a:solidFill>
                      <a:srgbClr val="1C1C1C"/>
                    </a:solidFill>
                    <a:latin typeface="Helvetica" charset="0"/>
                  </a:rPr>
                  <a:t>TRACKER</a:t>
                </a:r>
                <a:endParaRPr lang="en-US" sz="2800">
                  <a:latin typeface="Times" charset="0"/>
                </a:endParaRPr>
              </a:p>
            </p:txBody>
          </p:sp>
        </p:grpSp>
      </p:grpSp>
      <p:grpSp>
        <p:nvGrpSpPr>
          <p:cNvPr id="106536" name="Group 40"/>
          <p:cNvGrpSpPr>
            <a:grpSpLocks/>
          </p:cNvGrpSpPr>
          <p:nvPr/>
        </p:nvGrpSpPr>
        <p:grpSpPr bwMode="auto">
          <a:xfrm>
            <a:off x="6008688" y="4672013"/>
            <a:ext cx="3005137" cy="1679575"/>
            <a:chOff x="4069" y="3039"/>
            <a:chExt cx="1893" cy="1058"/>
          </a:xfrm>
        </p:grpSpPr>
        <p:sp>
          <p:nvSpPr>
            <p:cNvPr id="106537" name="Oval 41"/>
            <p:cNvSpPr>
              <a:spLocks noChangeArrowheads="1"/>
            </p:cNvSpPr>
            <p:nvPr/>
          </p:nvSpPr>
          <p:spPr bwMode="auto">
            <a:xfrm>
              <a:off x="4069" y="3039"/>
              <a:ext cx="62" cy="62"/>
            </a:xfrm>
            <a:prstGeom prst="ellipse">
              <a:avLst/>
            </a:prstGeom>
            <a:solidFill>
              <a:srgbClr val="FFFFFF"/>
            </a:solidFill>
            <a:ln w="12700">
              <a:solidFill>
                <a:srgbClr val="000000"/>
              </a:solidFill>
              <a:round/>
              <a:headEnd/>
              <a:tailEnd/>
            </a:ln>
          </p:spPr>
          <p:txBody>
            <a:bodyPr>
              <a:prstTxWarp prst="textNoShape">
                <a:avLst/>
              </a:prstTxWarp>
            </a:bodyPr>
            <a:lstStyle/>
            <a:p>
              <a:endParaRPr lang="en-US"/>
            </a:p>
          </p:txBody>
        </p:sp>
        <p:grpSp>
          <p:nvGrpSpPr>
            <p:cNvPr id="106538" name="Group 42"/>
            <p:cNvGrpSpPr>
              <a:grpSpLocks/>
            </p:cNvGrpSpPr>
            <p:nvPr/>
          </p:nvGrpSpPr>
          <p:grpSpPr bwMode="auto">
            <a:xfrm>
              <a:off x="4101" y="3070"/>
              <a:ext cx="1861" cy="1027"/>
              <a:chOff x="4101" y="3070"/>
              <a:chExt cx="1861" cy="1027"/>
            </a:xfrm>
          </p:grpSpPr>
          <p:sp>
            <p:nvSpPr>
              <p:cNvPr id="106539" name="Line 43"/>
              <p:cNvSpPr>
                <a:spLocks noChangeShapeType="1"/>
              </p:cNvSpPr>
              <p:nvPr/>
            </p:nvSpPr>
            <p:spPr bwMode="auto">
              <a:xfrm flipH="1" flipV="1">
                <a:off x="4101" y="3070"/>
                <a:ext cx="877" cy="482"/>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6540" name="Rectangle 44"/>
              <p:cNvSpPr>
                <a:spLocks noChangeArrowheads="1"/>
              </p:cNvSpPr>
              <p:nvPr/>
            </p:nvSpPr>
            <p:spPr bwMode="auto">
              <a:xfrm>
                <a:off x="4329" y="3761"/>
                <a:ext cx="1633" cy="134"/>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latin typeface="Helvetica" charset="0"/>
                  </a:rPr>
                  <a:t> Cathode Strip Chambers (</a:t>
                </a:r>
                <a:r>
                  <a:rPr lang="en-US" sz="1400" b="1">
                    <a:solidFill>
                      <a:srgbClr val="000000"/>
                    </a:solidFill>
                    <a:latin typeface="Helvetica" charset="0"/>
                  </a:rPr>
                  <a:t>CSC</a:t>
                </a:r>
                <a:r>
                  <a:rPr lang="en-US" sz="1400">
                    <a:solidFill>
                      <a:srgbClr val="000000"/>
                    </a:solidFill>
                    <a:latin typeface="Helvetica" charset="0"/>
                  </a:rPr>
                  <a:t> )</a:t>
                </a:r>
                <a:endParaRPr lang="en-US" sz="2800">
                  <a:latin typeface="Times" charset="0"/>
                </a:endParaRPr>
              </a:p>
            </p:txBody>
          </p:sp>
          <p:sp>
            <p:nvSpPr>
              <p:cNvPr id="106541" name="Rectangle 45"/>
              <p:cNvSpPr>
                <a:spLocks noChangeArrowheads="1"/>
              </p:cNvSpPr>
              <p:nvPr/>
            </p:nvSpPr>
            <p:spPr bwMode="auto">
              <a:xfrm>
                <a:off x="4334" y="3963"/>
                <a:ext cx="1628" cy="134"/>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latin typeface="Helvetica" charset="0"/>
                  </a:rPr>
                  <a:t>Resistive Plate Chambers (</a:t>
                </a:r>
                <a:r>
                  <a:rPr lang="en-US" sz="1400" b="1">
                    <a:solidFill>
                      <a:srgbClr val="000000"/>
                    </a:solidFill>
                    <a:latin typeface="Helvetica" charset="0"/>
                  </a:rPr>
                  <a:t>RPC</a:t>
                </a:r>
                <a:r>
                  <a:rPr lang="en-US" sz="1400">
                    <a:solidFill>
                      <a:srgbClr val="000000"/>
                    </a:solidFill>
                    <a:latin typeface="Helvetica" charset="0"/>
                  </a:rPr>
                  <a:t>)</a:t>
                </a:r>
                <a:endParaRPr lang="en-US" sz="2800">
                  <a:latin typeface="Times" charset="0"/>
                </a:endParaRPr>
              </a:p>
            </p:txBody>
          </p:sp>
          <p:sp>
            <p:nvSpPr>
              <p:cNvPr id="106542" name="Rectangle 46"/>
              <p:cNvSpPr>
                <a:spLocks noChangeArrowheads="1"/>
              </p:cNvSpPr>
              <p:nvPr/>
            </p:nvSpPr>
            <p:spPr bwMode="auto">
              <a:xfrm>
                <a:off x="5025" y="3360"/>
                <a:ext cx="704" cy="346"/>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b="1">
                    <a:solidFill>
                      <a:srgbClr val="1C1C1C"/>
                    </a:solidFill>
                    <a:latin typeface="Helvetica" charset="0"/>
                  </a:rPr>
                  <a:t>MUON</a:t>
                </a:r>
              </a:p>
              <a:p>
                <a:pPr eaLnBrk="0" hangingPunct="0"/>
                <a:r>
                  <a:rPr lang="en-US" b="1">
                    <a:solidFill>
                      <a:srgbClr val="1C1C1C"/>
                    </a:solidFill>
                    <a:latin typeface="Helvetica" charset="0"/>
                  </a:rPr>
                  <a:t>ENDCAPS</a:t>
                </a:r>
                <a:endParaRPr lang="en-US" sz="2800">
                  <a:latin typeface="Times" charset="0"/>
                </a:endParaRPr>
              </a:p>
            </p:txBody>
          </p:sp>
        </p:grpSp>
      </p:grpSp>
      <p:sp>
        <p:nvSpPr>
          <p:cNvPr id="106543" name="Oval 47"/>
          <p:cNvSpPr>
            <a:spLocks noChangeArrowheads="1"/>
          </p:cNvSpPr>
          <p:nvPr/>
        </p:nvSpPr>
        <p:spPr bwMode="auto">
          <a:xfrm>
            <a:off x="4246563" y="3025775"/>
            <a:ext cx="96837" cy="98425"/>
          </a:xfrm>
          <a:prstGeom prst="ellipse">
            <a:avLst/>
          </a:prstGeom>
          <a:solidFill>
            <a:srgbClr val="FFFFFF"/>
          </a:solidFill>
          <a:ln w="12700">
            <a:solidFill>
              <a:srgbClr val="000000"/>
            </a:solidFill>
            <a:round/>
            <a:headEnd/>
            <a:tailEnd/>
          </a:ln>
        </p:spPr>
        <p:txBody>
          <a:bodyPr>
            <a:prstTxWarp prst="textNoShape">
              <a:avLst/>
            </a:prstTxWarp>
          </a:bodyPr>
          <a:lstStyle/>
          <a:p>
            <a:endParaRPr lang="en-US"/>
          </a:p>
        </p:txBody>
      </p:sp>
      <p:sp>
        <p:nvSpPr>
          <p:cNvPr id="106544" name="Oval 48"/>
          <p:cNvSpPr>
            <a:spLocks noChangeArrowheads="1"/>
          </p:cNvSpPr>
          <p:nvPr/>
        </p:nvSpPr>
        <p:spPr bwMode="auto">
          <a:xfrm>
            <a:off x="3865563" y="2873375"/>
            <a:ext cx="96837" cy="98425"/>
          </a:xfrm>
          <a:prstGeom prst="ellipse">
            <a:avLst/>
          </a:prstGeom>
          <a:solidFill>
            <a:srgbClr val="FFFFFF"/>
          </a:solidFill>
          <a:ln w="12700">
            <a:solidFill>
              <a:srgbClr val="000000"/>
            </a:solidFill>
            <a:round/>
            <a:headEnd/>
            <a:tailEnd/>
          </a:ln>
        </p:spPr>
        <p:txBody>
          <a:bodyPr>
            <a:prstTxWarp prst="textNoShape">
              <a:avLst/>
            </a:prstTxWarp>
          </a:bodyPr>
          <a:lstStyle/>
          <a:p>
            <a:endParaRPr lang="en-US"/>
          </a:p>
        </p:txBody>
      </p:sp>
      <p:sp>
        <p:nvSpPr>
          <p:cNvPr id="106545" name="Line 49"/>
          <p:cNvSpPr>
            <a:spLocks noChangeShapeType="1"/>
          </p:cNvSpPr>
          <p:nvPr/>
        </p:nvSpPr>
        <p:spPr bwMode="auto">
          <a:xfrm>
            <a:off x="990600" y="1905000"/>
            <a:ext cx="2895600" cy="99060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6546" name="Rectangle 50"/>
          <p:cNvSpPr>
            <a:spLocks noChangeArrowheads="1"/>
          </p:cNvSpPr>
          <p:nvPr/>
        </p:nvSpPr>
        <p:spPr bwMode="auto">
          <a:xfrm>
            <a:off x="581025" y="1066800"/>
            <a:ext cx="547688"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b="1">
                <a:solidFill>
                  <a:srgbClr val="000000"/>
                </a:solidFill>
                <a:latin typeface="Helvetica" charset="0"/>
              </a:rPr>
              <a:t>ECAL</a:t>
            </a:r>
            <a:endParaRPr lang="en-US" sz="3200">
              <a:latin typeface="Times" charset="0"/>
            </a:endParaRPr>
          </a:p>
        </p:txBody>
      </p:sp>
      <p:sp>
        <p:nvSpPr>
          <p:cNvPr id="106547" name="Rectangle 51"/>
          <p:cNvSpPr>
            <a:spLocks noChangeArrowheads="1"/>
          </p:cNvSpPr>
          <p:nvPr/>
        </p:nvSpPr>
        <p:spPr bwMode="auto">
          <a:xfrm>
            <a:off x="187325" y="2044700"/>
            <a:ext cx="1271588" cy="638175"/>
          </a:xfrm>
          <a:prstGeom prst="rect">
            <a:avLst/>
          </a:prstGeom>
          <a:solidFill>
            <a:schemeClr val="bg1"/>
          </a:solid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latin typeface="Helvetica" charset="0"/>
              </a:rPr>
              <a:t>Scintillating </a:t>
            </a:r>
          </a:p>
          <a:p>
            <a:pPr eaLnBrk="0" hangingPunct="0"/>
            <a:r>
              <a:rPr lang="en-US" sz="1400">
                <a:solidFill>
                  <a:srgbClr val="000000"/>
                </a:solidFill>
                <a:latin typeface="Helvetica" charset="0"/>
              </a:rPr>
              <a:t>PbWO4 crystals</a:t>
            </a:r>
          </a:p>
          <a:p>
            <a:pPr eaLnBrk="0" hangingPunct="0"/>
            <a:r>
              <a:rPr lang="en-US" sz="1400">
                <a:solidFill>
                  <a:srgbClr val="000000"/>
                </a:solidFill>
                <a:latin typeface="Helvetica" charset="0"/>
              </a:rPr>
              <a:t>~76k crystals</a:t>
            </a:r>
            <a:endParaRPr lang="en-US" sz="2800">
              <a:latin typeface="Times" charset="0"/>
            </a:endParaRPr>
          </a:p>
        </p:txBody>
      </p:sp>
      <p:sp>
        <p:nvSpPr>
          <p:cNvPr id="106548" name="Line 52"/>
          <p:cNvSpPr>
            <a:spLocks noChangeShapeType="1"/>
          </p:cNvSpPr>
          <p:nvPr/>
        </p:nvSpPr>
        <p:spPr bwMode="auto">
          <a:xfrm flipH="1">
            <a:off x="4343400" y="1371600"/>
            <a:ext cx="2971800" cy="167640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6549" name="Rectangle 53"/>
          <p:cNvSpPr>
            <a:spLocks noChangeArrowheads="1"/>
          </p:cNvSpPr>
          <p:nvPr/>
        </p:nvSpPr>
        <p:spPr bwMode="auto">
          <a:xfrm>
            <a:off x="5788025" y="954088"/>
            <a:ext cx="628650" cy="274637"/>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b="1">
                <a:solidFill>
                  <a:schemeClr val="bg1"/>
                </a:solidFill>
                <a:latin typeface="Helvetica" charset="0"/>
              </a:rPr>
              <a:t>HCAL</a:t>
            </a:r>
            <a:endParaRPr lang="en-US" sz="3600">
              <a:solidFill>
                <a:schemeClr val="bg1"/>
              </a:solidFill>
              <a:latin typeface="Times" charset="0"/>
            </a:endParaRPr>
          </a:p>
        </p:txBody>
      </p:sp>
      <p:sp>
        <p:nvSpPr>
          <p:cNvPr id="106550" name="Rectangle 54"/>
          <p:cNvSpPr>
            <a:spLocks noChangeArrowheads="1"/>
          </p:cNvSpPr>
          <p:nvPr/>
        </p:nvSpPr>
        <p:spPr bwMode="auto">
          <a:xfrm>
            <a:off x="7134225" y="1036638"/>
            <a:ext cx="2009775" cy="425450"/>
          </a:xfrm>
          <a:prstGeom prst="rect">
            <a:avLst/>
          </a:prstGeom>
          <a:solidFill>
            <a:schemeClr val="bg1"/>
          </a:solidFill>
          <a:ln w="9525">
            <a:noFill/>
            <a:miter lim="800000"/>
            <a:headEnd/>
            <a:tailEnd/>
          </a:ln>
        </p:spPr>
        <p:txBody>
          <a:bodyPr lIns="0" tIns="0" rIns="0" bIns="0">
            <a:prstTxWarp prst="textNoShape">
              <a:avLst/>
            </a:prstTxWarp>
            <a:spAutoFit/>
          </a:bodyPr>
          <a:lstStyle/>
          <a:p>
            <a:pPr eaLnBrk="0" hangingPunct="0"/>
            <a:r>
              <a:rPr lang="en-US" sz="1400">
                <a:solidFill>
                  <a:srgbClr val="000000"/>
                </a:solidFill>
                <a:latin typeface="Helvetica" charset="0"/>
              </a:rPr>
              <a:t>Plastic scintillator/brass</a:t>
            </a:r>
          </a:p>
          <a:p>
            <a:pPr eaLnBrk="0" hangingPunct="0"/>
            <a:r>
              <a:rPr lang="en-US" sz="1400">
                <a:solidFill>
                  <a:srgbClr val="000000"/>
                </a:solidFill>
                <a:latin typeface="Helvetica" charset="0"/>
              </a:rPr>
              <a:t>sandwich</a:t>
            </a:r>
            <a:endParaRPr lang="en-US" sz="2800">
              <a:latin typeface="Times" charset="0"/>
            </a:endParaRPr>
          </a:p>
        </p:txBody>
      </p:sp>
      <p:sp>
        <p:nvSpPr>
          <p:cNvPr id="106551" name="Oval 55"/>
          <p:cNvSpPr>
            <a:spLocks noChangeArrowheads="1"/>
          </p:cNvSpPr>
          <p:nvPr/>
        </p:nvSpPr>
        <p:spPr bwMode="auto">
          <a:xfrm>
            <a:off x="5465763" y="3482975"/>
            <a:ext cx="96837" cy="98425"/>
          </a:xfrm>
          <a:prstGeom prst="ellipse">
            <a:avLst/>
          </a:prstGeom>
          <a:solidFill>
            <a:srgbClr val="FFFFFF"/>
          </a:solidFill>
          <a:ln w="12700">
            <a:solidFill>
              <a:srgbClr val="000000"/>
            </a:solidFill>
            <a:round/>
            <a:headEnd/>
            <a:tailEnd/>
          </a:ln>
        </p:spPr>
        <p:txBody>
          <a:bodyPr>
            <a:prstTxWarp prst="textNoShape">
              <a:avLst/>
            </a:prstTxWarp>
          </a:bodyPr>
          <a:lstStyle/>
          <a:p>
            <a:endParaRPr lang="en-US"/>
          </a:p>
        </p:txBody>
      </p:sp>
      <p:sp>
        <p:nvSpPr>
          <p:cNvPr id="106552" name="Line 56"/>
          <p:cNvSpPr>
            <a:spLocks noChangeShapeType="1"/>
          </p:cNvSpPr>
          <p:nvPr/>
        </p:nvSpPr>
        <p:spPr bwMode="auto">
          <a:xfrm flipH="1">
            <a:off x="5562600" y="1371600"/>
            <a:ext cx="1752600" cy="2133600"/>
          </a:xfrm>
          <a:prstGeom prst="line">
            <a:avLst/>
          </a:prstGeom>
          <a:noFill/>
          <a:ln w="12700">
            <a:solidFill>
              <a:srgbClr val="000000"/>
            </a:solidFill>
            <a:round/>
            <a:headEnd/>
            <a:tailEnd/>
          </a:ln>
        </p:spPr>
        <p:txBody>
          <a:bodyPr>
            <a:prstTxWarp prst="textNoShape">
              <a:avLst/>
            </a:prstTxWarp>
          </a:bodyPr>
          <a:lstStyle/>
          <a:p>
            <a:endParaRPr lang="en-US"/>
          </a:p>
        </p:txBody>
      </p:sp>
      <p:graphicFrame>
        <p:nvGraphicFramePr>
          <p:cNvPr id="106553" name="Object 57"/>
          <p:cNvGraphicFramePr>
            <a:graphicFrameLocks noChangeAspect="1"/>
          </p:cNvGraphicFramePr>
          <p:nvPr/>
        </p:nvGraphicFramePr>
        <p:xfrm>
          <a:off x="5181600" y="4419600"/>
          <a:ext cx="203200" cy="254000"/>
        </p:xfrm>
        <a:graphic>
          <a:graphicData uri="http://schemas.openxmlformats.org/presentationml/2006/ole">
            <p:oleObj spid="_x0000_s106553" name="Image" r:id="rId11" imgW="203031" imgH="253789"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Slide Number Placeholder 4"/>
          <p:cNvSpPr>
            <a:spLocks noGrp="1"/>
          </p:cNvSpPr>
          <p:nvPr>
            <p:ph type="sldNum" sz="quarter" idx="11"/>
          </p:nvPr>
        </p:nvSpPr>
        <p:spPr/>
        <p:txBody>
          <a:bodyPr/>
          <a:lstStyle/>
          <a:p>
            <a:fld id="{1BF8A7E5-7516-7A4A-BE2B-7AD3219289B7}" type="slidenum">
              <a:rPr lang="nl-NL"/>
              <a:pPr/>
              <a:t>48</a:t>
            </a:fld>
            <a:endParaRPr lang="nl-NL"/>
          </a:p>
        </p:txBody>
      </p:sp>
      <p:sp>
        <p:nvSpPr>
          <p:cNvPr id="149506" name="Rectangle 2"/>
          <p:cNvSpPr>
            <a:spLocks noGrp="1" noChangeArrowheads="1"/>
          </p:cNvSpPr>
          <p:nvPr>
            <p:ph type="title"/>
          </p:nvPr>
        </p:nvSpPr>
        <p:spPr/>
        <p:txBody>
          <a:bodyPr/>
          <a:lstStyle/>
          <a:p>
            <a:r>
              <a:rPr lang="en-US" sz="3600" dirty="0" smtClean="0"/>
              <a:t>E</a:t>
            </a:r>
            <a:r>
              <a:rPr lang="nl-NL" sz="3600" dirty="0" err="1" smtClean="0"/>
              <a:t>normous</a:t>
            </a:r>
            <a:r>
              <a:rPr lang="nl-NL" sz="3600" dirty="0" smtClean="0"/>
              <a:t> </a:t>
            </a:r>
            <a:r>
              <a:rPr lang="nl-NL" sz="3600" dirty="0" err="1" smtClean="0"/>
              <a:t>amount</a:t>
            </a:r>
            <a:r>
              <a:rPr lang="nl-NL" sz="3600" dirty="0" smtClean="0"/>
              <a:t> of data </a:t>
            </a:r>
            <a:r>
              <a:rPr lang="nl-NL" sz="3600" dirty="0" err="1" smtClean="0"/>
              <a:t>sources</a:t>
            </a:r>
            <a:endParaRPr lang="nl-NL" sz="3600" dirty="0"/>
          </a:p>
        </p:txBody>
      </p:sp>
      <p:pic>
        <p:nvPicPr>
          <p:cNvPr id="11" name="Picture 10"/>
          <p:cNvPicPr>
            <a:picLocks noChangeAspect="1"/>
          </p:cNvPicPr>
          <p:nvPr/>
        </p:nvPicPr>
        <p:blipFill>
          <a:blip r:embed="rId3"/>
          <a:stretch>
            <a:fillRect/>
          </a:stretch>
        </p:blipFill>
        <p:spPr>
          <a:xfrm>
            <a:off x="262862" y="1770594"/>
            <a:ext cx="8617624" cy="3675764"/>
          </a:xfrm>
          <a:prstGeom prst="rect">
            <a:avLst/>
          </a:prstGeom>
        </p:spPr>
      </p:pic>
      <p:sp>
        <p:nvSpPr>
          <p:cNvPr id="12" name="TextBox 11"/>
          <p:cNvSpPr txBox="1"/>
          <p:nvPr/>
        </p:nvSpPr>
        <p:spPr>
          <a:xfrm>
            <a:off x="2662290" y="5116407"/>
            <a:ext cx="526782" cy="276999"/>
          </a:xfrm>
          <a:prstGeom prst="rect">
            <a:avLst/>
          </a:prstGeom>
          <a:solidFill>
            <a:schemeClr val="bg1"/>
          </a:solidFill>
        </p:spPr>
        <p:txBody>
          <a:bodyPr wrap="none" rtlCol="0">
            <a:spAutoFit/>
          </a:bodyPr>
          <a:lstStyle/>
          <a:p>
            <a:r>
              <a:rPr lang="en-US" sz="1200" dirty="0" smtClean="0"/>
              <a:t>77 M</a:t>
            </a:r>
            <a:endParaRPr lang="en-US" sz="1200" dirty="0"/>
          </a:p>
        </p:txBody>
      </p:sp>
      <p:sp>
        <p:nvSpPr>
          <p:cNvPr id="13" name="Rounded Rectangle 12"/>
          <p:cNvSpPr/>
          <p:nvPr/>
        </p:nvSpPr>
        <p:spPr>
          <a:xfrm>
            <a:off x="5922992" y="1697328"/>
            <a:ext cx="1465482" cy="3797620"/>
          </a:xfrm>
          <a:prstGeom prst="round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ate Placeholder 3"/>
          <p:cNvSpPr>
            <a:spLocks noGrp="1"/>
          </p:cNvSpPr>
          <p:nvPr>
            <p:ph type="dt" sz="half" idx="10"/>
          </p:nvPr>
        </p:nvSpPr>
        <p:spPr>
          <a:xfrm>
            <a:off x="468313" y="6526213"/>
            <a:ext cx="2971800" cy="111125"/>
          </a:xfrm>
        </p:spPr>
        <p:txBody>
          <a:bodyPr/>
          <a:lstStyle/>
          <a:p>
            <a:r>
              <a:rPr lang="en-US" smtClean="0"/>
              <a:t>Master Level Course 2010-2011</a:t>
            </a:r>
            <a:endParaRPr lang="nl-NL"/>
          </a:p>
        </p:txBody>
      </p:sp>
      <p:sp>
        <p:nvSpPr>
          <p:cNvPr id="15" name="Footer Placeholder 5"/>
          <p:cNvSpPr>
            <a:spLocks noGrp="1"/>
          </p:cNvSpPr>
          <p:nvPr>
            <p:ph type="ftr" sz="quarter" idx="12"/>
          </p:nvPr>
        </p:nvSpPr>
        <p:spPr>
          <a:xfrm>
            <a:off x="468313" y="6308725"/>
            <a:ext cx="4657725" cy="185738"/>
          </a:xfrm>
        </p:spPr>
        <p:txBody>
          <a:bodyPr/>
          <a:lstStyle/>
          <a:p>
            <a:r>
              <a:rPr lang="en-US" smtClean="0"/>
              <a:t>Experimental Techniques in Particle Physics - Prof. J. D'Hondt (VUB)</a:t>
            </a:r>
            <a:endParaRPr lang="nl-NL"/>
          </a:p>
        </p:txBody>
      </p:sp>
      <p:sp>
        <p:nvSpPr>
          <p:cNvPr id="16" name="TextBox 15"/>
          <p:cNvSpPr txBox="1"/>
          <p:nvPr/>
        </p:nvSpPr>
        <p:spPr>
          <a:xfrm>
            <a:off x="464069" y="5702535"/>
            <a:ext cx="7856124" cy="369332"/>
          </a:xfrm>
          <a:prstGeom prst="rect">
            <a:avLst/>
          </a:prstGeom>
          <a:noFill/>
        </p:spPr>
        <p:txBody>
          <a:bodyPr wrap="none" rtlCol="0">
            <a:spAutoFit/>
          </a:bodyPr>
          <a:lstStyle/>
          <a:p>
            <a:r>
              <a:rPr lang="en-US" dirty="0" smtClean="0">
                <a:solidFill>
                  <a:srgbClr val="5F604A"/>
                </a:solidFill>
                <a:latin typeface="+mn-lt"/>
              </a:rPr>
              <a:t>Each data source will deliver on average ~2kByte per pp collision.</a:t>
            </a:r>
            <a:endParaRPr lang="en-US" dirty="0">
              <a:solidFill>
                <a:srgbClr val="5F604A"/>
              </a:solidFill>
              <a:latin typeface="+mn-l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1BF8A7E5-7516-7A4A-BE2B-7AD3219289B7}" type="slidenum">
              <a:rPr lang="nl-NL"/>
              <a:pPr/>
              <a:t>49</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49506" name="Rectangle 2"/>
          <p:cNvSpPr>
            <a:spLocks noGrp="1" noChangeArrowheads="1"/>
          </p:cNvSpPr>
          <p:nvPr>
            <p:ph type="title"/>
          </p:nvPr>
        </p:nvSpPr>
        <p:spPr/>
        <p:txBody>
          <a:bodyPr/>
          <a:lstStyle/>
          <a:p>
            <a:r>
              <a:rPr lang="nl-NL" sz="3800"/>
              <a:t>Example of a final state event</a:t>
            </a:r>
          </a:p>
        </p:txBody>
      </p:sp>
      <p:pic>
        <p:nvPicPr>
          <p:cNvPr id="149508" name="Picture 4" descr="ttbarevent_mid"/>
          <p:cNvPicPr>
            <a:picLocks noChangeAspect="1" noChangeArrowheads="1"/>
          </p:cNvPicPr>
          <p:nvPr/>
        </p:nvPicPr>
        <p:blipFill>
          <a:blip r:embed="rId3"/>
          <a:srcRect/>
          <a:stretch>
            <a:fillRect/>
          </a:stretch>
        </p:blipFill>
        <p:spPr bwMode="auto">
          <a:xfrm>
            <a:off x="1143000" y="1500188"/>
            <a:ext cx="6296025" cy="4695825"/>
          </a:xfrm>
          <a:prstGeom prst="rect">
            <a:avLst/>
          </a:prstGeom>
          <a:noFill/>
        </p:spPr>
      </p:pic>
      <p:sp>
        <p:nvSpPr>
          <p:cNvPr id="8" name="TextBox 7"/>
          <p:cNvSpPr txBox="1"/>
          <p:nvPr/>
        </p:nvSpPr>
        <p:spPr>
          <a:xfrm>
            <a:off x="183187" y="5568214"/>
            <a:ext cx="2905288" cy="369332"/>
          </a:xfrm>
          <a:prstGeom prst="rect">
            <a:avLst/>
          </a:prstGeom>
          <a:noFill/>
        </p:spPr>
        <p:txBody>
          <a:bodyPr wrap="none" rtlCol="0">
            <a:spAutoFit/>
          </a:bodyPr>
          <a:lstStyle/>
          <a:p>
            <a:r>
              <a:rPr lang="en-US" b="1" dirty="0" smtClean="0">
                <a:solidFill>
                  <a:srgbClr val="FF0000"/>
                </a:solidFill>
                <a:latin typeface="+mn-lt"/>
              </a:rPr>
              <a:t>Event size ~ 1 </a:t>
            </a:r>
            <a:r>
              <a:rPr lang="en-US" b="1" dirty="0" err="1" smtClean="0">
                <a:solidFill>
                  <a:srgbClr val="FF0000"/>
                </a:solidFill>
                <a:latin typeface="+mn-lt"/>
              </a:rPr>
              <a:t>MByte</a:t>
            </a:r>
            <a:endParaRPr lang="en-US" b="1" dirty="0">
              <a:solidFill>
                <a:srgbClr val="FF0000"/>
              </a:solidFill>
              <a:latin typeface="+mn-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0552DE3D-5D32-F347-A6A0-D8C5869D7238}" type="slidenum">
              <a:rPr lang="nl-NL"/>
              <a:pPr/>
              <a:t>5</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83970" name="Rectangle 2"/>
          <p:cNvSpPr>
            <a:spLocks noGrp="1" noChangeArrowheads="1"/>
          </p:cNvSpPr>
          <p:nvPr>
            <p:ph type="title"/>
          </p:nvPr>
        </p:nvSpPr>
        <p:spPr/>
        <p:txBody>
          <a:bodyPr/>
          <a:lstStyle/>
          <a:p>
            <a:r>
              <a:rPr lang="nl-NL"/>
              <a:t>Evolution of the theory</a:t>
            </a:r>
          </a:p>
        </p:txBody>
      </p:sp>
      <p:sp>
        <p:nvSpPr>
          <p:cNvPr id="83971" name="Rectangle 3"/>
          <p:cNvSpPr>
            <a:spLocks noGrp="1" noChangeArrowheads="1"/>
          </p:cNvSpPr>
          <p:nvPr>
            <p:ph type="body" idx="1"/>
          </p:nvPr>
        </p:nvSpPr>
        <p:spPr>
          <a:xfrm>
            <a:off x="404813" y="1625600"/>
            <a:ext cx="8529637" cy="4411663"/>
          </a:xfrm>
          <a:noFill/>
          <a:ln/>
        </p:spPr>
        <p:txBody>
          <a:bodyPr/>
          <a:lstStyle/>
          <a:p>
            <a:pPr marL="263525" indent="-263525">
              <a:lnSpc>
                <a:spcPct val="80000"/>
              </a:lnSpc>
              <a:buFontTx/>
              <a:buChar char="•"/>
            </a:pPr>
            <a:endParaRPr lang="en-US" sz="1000"/>
          </a:p>
          <a:p>
            <a:pPr marL="263525" indent="-263525">
              <a:lnSpc>
                <a:spcPct val="80000"/>
              </a:lnSpc>
              <a:buFontTx/>
              <a:buChar char="•"/>
            </a:pPr>
            <a:r>
              <a:rPr lang="en-US" sz="2000"/>
              <a:t>Today we know the Standard Model as a solid theory of particle physics putting the Electro-Weak and Strong force within one framework in a Quantum Field Theory.</a:t>
            </a:r>
          </a:p>
          <a:p>
            <a:pPr marL="263525" indent="-263525">
              <a:lnSpc>
                <a:spcPct val="80000"/>
              </a:lnSpc>
              <a:buFontTx/>
              <a:buChar char="•"/>
            </a:pPr>
            <a:r>
              <a:rPr lang="en-US" sz="2000"/>
              <a:t>This model (which is basically a theory) has been the result of many experimental observations over the last ~50 years at for example fixed target experiments and collider experiments.</a:t>
            </a:r>
          </a:p>
          <a:p>
            <a:pPr marL="263525" indent="-263525">
              <a:lnSpc>
                <a:spcPct val="80000"/>
              </a:lnSpc>
              <a:buFontTx/>
              <a:buChar char="•"/>
            </a:pPr>
            <a:r>
              <a:rPr lang="en-US" sz="2000"/>
              <a:t>To validate the Standard Model we aim to observe phenomena at always higher energy densities and we aim to measure its parameters as precise as possible.</a:t>
            </a:r>
          </a:p>
          <a:p>
            <a:pPr marL="263525" indent="-263525">
              <a:lnSpc>
                <a:spcPct val="80000"/>
              </a:lnSpc>
              <a:buFontTx/>
              <a:buChar char="•"/>
            </a:pPr>
            <a:r>
              <a:rPr lang="en-US" sz="2000"/>
              <a:t>To achieve this we need accelerators which are as powerful as possible and detectors which can measure as precise as possible, hence driven the technology on different sides.</a:t>
            </a:r>
          </a:p>
          <a:p>
            <a:pPr marL="263525" indent="-263525">
              <a:lnSpc>
                <a:spcPct val="80000"/>
              </a:lnSpc>
              <a:buFontTx/>
              <a:buChar char="•"/>
            </a:pPr>
            <a:r>
              <a:rPr lang="en-US" sz="2000"/>
              <a:t>One of the open questions we have today is the apparent dominating Dark Matter in the Universe for which the Standard Model particles cannot give an answer.  </a:t>
            </a:r>
          </a:p>
          <a:p>
            <a:pPr marL="263525" indent="-263525">
              <a:lnSpc>
                <a:spcPct val="80000"/>
              </a:lnSpc>
              <a:buFontTx/>
              <a:buNone/>
            </a:pPr>
            <a:endParaRPr lang="en-US" sz="90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6BB3F231-279C-B343-A636-CC9BD5C7BB3C}" type="slidenum">
              <a:rPr lang="nl-NL"/>
              <a:pPr/>
              <a:t>50</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57698" name="Rectangle 2"/>
          <p:cNvSpPr>
            <a:spLocks noGrp="1" noChangeArrowheads="1"/>
          </p:cNvSpPr>
          <p:nvPr>
            <p:ph type="title"/>
          </p:nvPr>
        </p:nvSpPr>
        <p:spPr/>
        <p:txBody>
          <a:bodyPr/>
          <a:lstStyle/>
          <a:p>
            <a:r>
              <a:rPr lang="nl-NL" sz="3800"/>
              <a:t>Selectivity of the physics signals</a:t>
            </a:r>
          </a:p>
        </p:txBody>
      </p:sp>
      <p:pic>
        <p:nvPicPr>
          <p:cNvPr id="157700" name="Picture 4"/>
          <p:cNvPicPr>
            <a:picLocks noChangeAspect="1" noChangeArrowheads="1"/>
          </p:cNvPicPr>
          <p:nvPr/>
        </p:nvPicPr>
        <p:blipFill>
          <a:blip r:embed="rId3"/>
          <a:srcRect l="10612" t="13933" r="12643" b="50967"/>
          <a:stretch>
            <a:fillRect/>
          </a:stretch>
        </p:blipFill>
        <p:spPr bwMode="auto">
          <a:xfrm>
            <a:off x="476250" y="1082675"/>
            <a:ext cx="8124825" cy="52022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4DCCBE73-EA4B-E744-8B96-D73956E264BC}" type="slidenum">
              <a:rPr lang="nl-NL"/>
              <a:pPr/>
              <a:t>51</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59746" name="Rectangle 2"/>
          <p:cNvSpPr>
            <a:spLocks noGrp="1" noChangeArrowheads="1"/>
          </p:cNvSpPr>
          <p:nvPr>
            <p:ph type="title"/>
          </p:nvPr>
        </p:nvSpPr>
        <p:spPr/>
        <p:txBody>
          <a:bodyPr/>
          <a:lstStyle/>
          <a:p>
            <a:r>
              <a:rPr lang="nl-NL" sz="3800"/>
              <a:t>Physics selection at the LHC</a:t>
            </a:r>
          </a:p>
        </p:txBody>
      </p:sp>
      <p:pic>
        <p:nvPicPr>
          <p:cNvPr id="159748" name="Picture 4"/>
          <p:cNvPicPr>
            <a:picLocks noChangeAspect="1" noChangeArrowheads="1"/>
          </p:cNvPicPr>
          <p:nvPr/>
        </p:nvPicPr>
        <p:blipFill>
          <a:blip r:embed="rId3"/>
          <a:srcRect l="10716" t="13924" r="11368" b="51720"/>
          <a:stretch>
            <a:fillRect/>
          </a:stretch>
        </p:blipFill>
        <p:spPr bwMode="auto">
          <a:xfrm>
            <a:off x="350838" y="1079500"/>
            <a:ext cx="8439150" cy="52085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19571A97-AC84-FA4C-84D5-4C4496B8B057}" type="slidenum">
              <a:rPr lang="nl-NL"/>
              <a:pPr/>
              <a:t>52</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25282" name="Rectangle 2"/>
          <p:cNvSpPr>
            <a:spLocks noGrp="1" noChangeArrowheads="1"/>
          </p:cNvSpPr>
          <p:nvPr>
            <p:ph type="title"/>
          </p:nvPr>
        </p:nvSpPr>
        <p:spPr/>
        <p:txBody>
          <a:bodyPr/>
          <a:lstStyle/>
          <a:p>
            <a:r>
              <a:rPr lang="nl-NL" sz="3800"/>
              <a:t>Physics selection at the LHC</a:t>
            </a:r>
          </a:p>
        </p:txBody>
      </p:sp>
      <p:pic>
        <p:nvPicPr>
          <p:cNvPr id="225284" name="Picture 4"/>
          <p:cNvPicPr>
            <a:picLocks noChangeAspect="1" noChangeArrowheads="1"/>
          </p:cNvPicPr>
          <p:nvPr/>
        </p:nvPicPr>
        <p:blipFill>
          <a:blip r:embed="rId3"/>
          <a:srcRect l="8307" t="15280" r="13463" b="45006"/>
          <a:stretch>
            <a:fillRect/>
          </a:stretch>
        </p:blipFill>
        <p:spPr bwMode="auto">
          <a:xfrm>
            <a:off x="882650" y="1169988"/>
            <a:ext cx="7242175" cy="5146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84DAC7BE-C80F-2745-AF95-40623AEA0221}" type="slidenum">
              <a:rPr lang="nl-NL"/>
              <a:pPr/>
              <a:t>53</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23234" name="Rectangle 2"/>
          <p:cNvSpPr>
            <a:spLocks noGrp="1" noChangeArrowheads="1"/>
          </p:cNvSpPr>
          <p:nvPr>
            <p:ph type="title"/>
          </p:nvPr>
        </p:nvSpPr>
        <p:spPr/>
        <p:txBody>
          <a:bodyPr/>
          <a:lstStyle/>
          <a:p>
            <a:r>
              <a:rPr lang="nl-NL" sz="3800"/>
              <a:t>Reference for Level-1 in CMS</a:t>
            </a:r>
          </a:p>
        </p:txBody>
      </p:sp>
      <p:pic>
        <p:nvPicPr>
          <p:cNvPr id="223236" name="Picture 4"/>
          <p:cNvPicPr>
            <a:picLocks noChangeAspect="1" noChangeArrowheads="1"/>
          </p:cNvPicPr>
          <p:nvPr/>
        </p:nvPicPr>
        <p:blipFill>
          <a:blip r:embed="rId3"/>
          <a:srcRect l="26836" t="6938" r="26250" b="45062"/>
          <a:stretch>
            <a:fillRect/>
          </a:stretch>
        </p:blipFill>
        <p:spPr bwMode="auto">
          <a:xfrm>
            <a:off x="5119688" y="1011238"/>
            <a:ext cx="3816350" cy="5467350"/>
          </a:xfrm>
          <a:prstGeom prst="rect">
            <a:avLst/>
          </a:prstGeom>
          <a:noFill/>
          <a:ln w="9525">
            <a:noFill/>
            <a:miter lim="800000"/>
            <a:headEnd/>
            <a:tailEnd/>
          </a:ln>
          <a:effectLst/>
        </p:spPr>
      </p:pic>
      <p:sp>
        <p:nvSpPr>
          <p:cNvPr id="223237" name="Rectangle 5"/>
          <p:cNvSpPr>
            <a:spLocks noGrp="1" noChangeArrowheads="1"/>
          </p:cNvSpPr>
          <p:nvPr>
            <p:ph type="body" idx="1"/>
          </p:nvPr>
        </p:nvSpPr>
        <p:spPr>
          <a:xfrm>
            <a:off x="360363" y="1654175"/>
            <a:ext cx="4695825" cy="4411663"/>
          </a:xfrm>
          <a:noFill/>
          <a:ln/>
        </p:spPr>
        <p:txBody>
          <a:bodyPr/>
          <a:lstStyle/>
          <a:p>
            <a:pPr marL="0" indent="0">
              <a:buFontTx/>
              <a:buNone/>
            </a:pPr>
            <a:r>
              <a:rPr lang="en-US" sz="2400" dirty="0"/>
              <a:t>Public manuscript written in 2000 and contains lots of information on the Level-1 Trigger of the CMS experiment. Almost 600 pages. Can be found at </a:t>
            </a:r>
          </a:p>
          <a:p>
            <a:pPr marL="0" indent="0">
              <a:buFontTx/>
              <a:buNone/>
            </a:pPr>
            <a:r>
              <a:rPr lang="en-US" sz="2400" dirty="0">
                <a:hlinkClick r:id="rId4"/>
              </a:rPr>
              <a:t>http://cms.cern.ch/iCMS/jsp/page.jsp?mode=cms&amp;action=url&amp;urlkey=CMS_TDRS</a:t>
            </a:r>
            <a:endParaRPr lang="en-US" sz="2400" dirty="0"/>
          </a:p>
          <a:p>
            <a:pPr marL="0" indent="0">
              <a:buFontTx/>
              <a:buNone/>
            </a:pPr>
            <a:endParaRPr lang="en-US" sz="24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90CF41F3-6FD5-0749-9676-102A25408312}" type="slidenum">
              <a:rPr lang="nl-NL"/>
              <a:pPr/>
              <a:t>54</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42690" name="Rectangle 2"/>
          <p:cNvSpPr>
            <a:spLocks noGrp="1" noChangeArrowheads="1"/>
          </p:cNvSpPr>
          <p:nvPr>
            <p:ph type="title"/>
          </p:nvPr>
        </p:nvSpPr>
        <p:spPr/>
        <p:txBody>
          <a:bodyPr/>
          <a:lstStyle/>
          <a:p>
            <a:r>
              <a:rPr lang="nl-NL" sz="3800"/>
              <a:t>Reference for HLT in CMS</a:t>
            </a:r>
          </a:p>
        </p:txBody>
      </p:sp>
      <p:sp>
        <p:nvSpPr>
          <p:cNvPr id="242692" name="Rectangle 4"/>
          <p:cNvSpPr>
            <a:spLocks noGrp="1" noChangeArrowheads="1"/>
          </p:cNvSpPr>
          <p:nvPr>
            <p:ph type="body" idx="1"/>
          </p:nvPr>
        </p:nvSpPr>
        <p:spPr>
          <a:xfrm>
            <a:off x="360363" y="1654175"/>
            <a:ext cx="4695825" cy="4411663"/>
          </a:xfrm>
          <a:noFill/>
          <a:ln/>
        </p:spPr>
        <p:txBody>
          <a:bodyPr/>
          <a:lstStyle/>
          <a:p>
            <a:pPr marL="0" indent="0">
              <a:buFontTx/>
              <a:buNone/>
            </a:pPr>
            <a:r>
              <a:rPr lang="en-US" sz="2400"/>
              <a:t>Public manuscript written in 2002 and contains lots of information on the High Level Trigger of the CMS experiment. Almost 500 pages. Can be found at </a:t>
            </a:r>
          </a:p>
          <a:p>
            <a:pPr marL="0" indent="0">
              <a:buFontTx/>
              <a:buNone/>
            </a:pPr>
            <a:r>
              <a:rPr lang="en-US" sz="2400">
                <a:hlinkClick r:id="rId3"/>
              </a:rPr>
              <a:t>http://cms.cern.ch/iCMS/jsp/page.jsp?mode=cms&amp;action=url&amp;urlkey=CMS_TDRS</a:t>
            </a:r>
            <a:endParaRPr lang="en-US" sz="2400"/>
          </a:p>
          <a:p>
            <a:pPr marL="0" indent="0">
              <a:buFontTx/>
              <a:buNone/>
            </a:pPr>
            <a:endParaRPr lang="en-US" sz="2400"/>
          </a:p>
          <a:p>
            <a:pPr marL="0" indent="0">
              <a:buFontTx/>
              <a:buNone/>
            </a:pPr>
            <a:endParaRPr lang="en-US" sz="2400"/>
          </a:p>
        </p:txBody>
      </p:sp>
      <p:pic>
        <p:nvPicPr>
          <p:cNvPr id="242693" name="Picture 5"/>
          <p:cNvPicPr>
            <a:picLocks noChangeAspect="1" noChangeArrowheads="1"/>
          </p:cNvPicPr>
          <p:nvPr/>
        </p:nvPicPr>
        <p:blipFill>
          <a:blip r:embed="rId4"/>
          <a:srcRect l="53099" t="8510" r="2135" b="46800"/>
          <a:stretch>
            <a:fillRect/>
          </a:stretch>
        </p:blipFill>
        <p:spPr bwMode="auto">
          <a:xfrm>
            <a:off x="5168900" y="981075"/>
            <a:ext cx="3852863" cy="5384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 name="Date Placeholder 3"/>
          <p:cNvSpPr>
            <a:spLocks noGrp="1"/>
          </p:cNvSpPr>
          <p:nvPr>
            <p:ph type="dt" sz="half" idx="10"/>
          </p:nvPr>
        </p:nvSpPr>
        <p:spPr/>
        <p:txBody>
          <a:bodyPr/>
          <a:lstStyle/>
          <a:p>
            <a:r>
              <a:rPr lang="en-US" smtClean="0"/>
              <a:t>Master Level Course 2010-2011</a:t>
            </a:r>
            <a:endParaRPr lang="nl-NL"/>
          </a:p>
        </p:txBody>
      </p:sp>
      <p:sp>
        <p:nvSpPr>
          <p:cNvPr id="21" name="Slide Number Placeholder 4"/>
          <p:cNvSpPr>
            <a:spLocks noGrp="1"/>
          </p:cNvSpPr>
          <p:nvPr>
            <p:ph type="sldNum" sz="quarter" idx="11"/>
          </p:nvPr>
        </p:nvSpPr>
        <p:spPr/>
        <p:txBody>
          <a:bodyPr/>
          <a:lstStyle/>
          <a:p>
            <a:fld id="{0293FE6A-AB83-2F42-A37D-EEC83128FDA6}" type="slidenum">
              <a:rPr lang="nl-NL"/>
              <a:pPr/>
              <a:t>55</a:t>
            </a:fld>
            <a:endParaRPr lang="nl-NL"/>
          </a:p>
        </p:txBody>
      </p:sp>
      <p:sp>
        <p:nvSpPr>
          <p:cNvPr id="22"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63842" name="Rectangle 2"/>
          <p:cNvSpPr>
            <a:spLocks noGrp="1" noChangeArrowheads="1"/>
          </p:cNvSpPr>
          <p:nvPr>
            <p:ph type="title"/>
          </p:nvPr>
        </p:nvSpPr>
        <p:spPr/>
        <p:txBody>
          <a:bodyPr/>
          <a:lstStyle/>
          <a:p>
            <a:r>
              <a:rPr lang="nl-NL"/>
              <a:t>Trigger structures</a:t>
            </a:r>
          </a:p>
        </p:txBody>
      </p:sp>
      <p:sp>
        <p:nvSpPr>
          <p:cNvPr id="163844" name="Rectangle 4"/>
          <p:cNvSpPr>
            <a:spLocks noGrp="1" noChangeArrowheads="1"/>
          </p:cNvSpPr>
          <p:nvPr>
            <p:ph type="body" idx="1"/>
          </p:nvPr>
        </p:nvSpPr>
        <p:spPr>
          <a:xfrm>
            <a:off x="360363" y="1654175"/>
            <a:ext cx="8631237" cy="4411663"/>
          </a:xfrm>
          <a:noFill/>
          <a:ln/>
        </p:spPr>
        <p:txBody>
          <a:bodyPr/>
          <a:lstStyle/>
          <a:p>
            <a:pPr marL="0" indent="0">
              <a:buFontTx/>
              <a:buNone/>
            </a:pPr>
            <a:r>
              <a:rPr lang="en-US" sz="2000"/>
              <a:t>First L1 reduction from 40MHz to 10</a:t>
            </a:r>
            <a:r>
              <a:rPr lang="en-US" sz="2000" baseline="30000"/>
              <a:t>5</a:t>
            </a:r>
            <a:r>
              <a:rPr lang="en-US" sz="2000"/>
              <a:t>Hz (cfr 10</a:t>
            </a:r>
            <a:r>
              <a:rPr lang="en-US" sz="2000" baseline="30000"/>
              <a:t>2</a:t>
            </a:r>
            <a:r>
              <a:rPr lang="en-US" sz="2000"/>
              <a:t>Hz final rate to tape/disk) is always there, followed by 1 or 2 extra steps.</a:t>
            </a:r>
          </a:p>
          <a:p>
            <a:pPr marL="0" indent="0">
              <a:buFontTx/>
              <a:buNone/>
            </a:pPr>
            <a:endParaRPr lang="en-US" sz="900"/>
          </a:p>
        </p:txBody>
      </p:sp>
      <p:pic>
        <p:nvPicPr>
          <p:cNvPr id="163845" name="Picture 5"/>
          <p:cNvPicPr>
            <a:picLocks noChangeAspect="1" noChangeArrowheads="1"/>
          </p:cNvPicPr>
          <p:nvPr/>
        </p:nvPicPr>
        <p:blipFill>
          <a:blip r:embed="rId3"/>
          <a:srcRect l="18959" t="21205" r="17903" b="53041"/>
          <a:stretch>
            <a:fillRect/>
          </a:stretch>
        </p:blipFill>
        <p:spPr bwMode="auto">
          <a:xfrm>
            <a:off x="304800" y="2327275"/>
            <a:ext cx="6453188" cy="3684588"/>
          </a:xfrm>
          <a:prstGeom prst="rect">
            <a:avLst/>
          </a:prstGeom>
          <a:noFill/>
          <a:ln w="9525">
            <a:noFill/>
            <a:miter lim="800000"/>
            <a:headEnd/>
            <a:tailEnd/>
          </a:ln>
          <a:effectLst/>
        </p:spPr>
      </p:pic>
      <p:sp>
        <p:nvSpPr>
          <p:cNvPr id="163846" name="Text Box 6"/>
          <p:cNvSpPr txBox="1">
            <a:spLocks noChangeArrowheads="1"/>
          </p:cNvSpPr>
          <p:nvPr/>
        </p:nvSpPr>
        <p:spPr bwMode="auto">
          <a:xfrm>
            <a:off x="2613025" y="2474913"/>
            <a:ext cx="795338" cy="304800"/>
          </a:xfrm>
          <a:prstGeom prst="rect">
            <a:avLst/>
          </a:prstGeom>
          <a:noFill/>
          <a:ln w="9525">
            <a:noFill/>
            <a:miter lim="800000"/>
            <a:headEnd/>
            <a:tailEnd/>
          </a:ln>
          <a:effectLst/>
        </p:spPr>
        <p:txBody>
          <a:bodyPr wrap="none">
            <a:prstTxWarp prst="textNoShape">
              <a:avLst/>
            </a:prstTxWarp>
            <a:spAutoFit/>
          </a:bodyPr>
          <a:lstStyle/>
          <a:p>
            <a:r>
              <a:rPr lang="nl-NL" sz="1400">
                <a:solidFill>
                  <a:schemeClr val="accent2"/>
                </a:solidFill>
              </a:rPr>
              <a:t> 40MHz</a:t>
            </a:r>
          </a:p>
        </p:txBody>
      </p:sp>
      <p:sp>
        <p:nvSpPr>
          <p:cNvPr id="163851" name="Text Box 11"/>
          <p:cNvSpPr txBox="1">
            <a:spLocks noChangeArrowheads="1"/>
          </p:cNvSpPr>
          <p:nvPr/>
        </p:nvSpPr>
        <p:spPr bwMode="auto">
          <a:xfrm>
            <a:off x="1724025" y="3313113"/>
            <a:ext cx="711200" cy="304800"/>
          </a:xfrm>
          <a:prstGeom prst="rect">
            <a:avLst/>
          </a:prstGeom>
          <a:noFill/>
          <a:ln w="9525">
            <a:noFill/>
            <a:miter lim="800000"/>
            <a:headEnd/>
            <a:tailEnd/>
          </a:ln>
          <a:effectLst/>
        </p:spPr>
        <p:txBody>
          <a:bodyPr wrap="none">
            <a:prstTxWarp prst="textNoShape">
              <a:avLst/>
            </a:prstTxWarp>
            <a:spAutoFit/>
          </a:bodyPr>
          <a:lstStyle/>
          <a:p>
            <a:r>
              <a:rPr lang="nl-NL" sz="1400">
                <a:solidFill>
                  <a:schemeClr val="accent2"/>
                </a:solidFill>
              </a:rPr>
              <a:t> 10</a:t>
            </a:r>
            <a:r>
              <a:rPr lang="nl-NL" sz="1400" baseline="30000">
                <a:solidFill>
                  <a:schemeClr val="accent2"/>
                </a:solidFill>
              </a:rPr>
              <a:t>5</a:t>
            </a:r>
            <a:r>
              <a:rPr lang="nl-NL" sz="1400">
                <a:solidFill>
                  <a:schemeClr val="accent2"/>
                </a:solidFill>
              </a:rPr>
              <a:t>Hz</a:t>
            </a:r>
          </a:p>
        </p:txBody>
      </p:sp>
      <p:sp>
        <p:nvSpPr>
          <p:cNvPr id="163852" name="Text Box 12"/>
          <p:cNvSpPr txBox="1">
            <a:spLocks noChangeArrowheads="1"/>
          </p:cNvSpPr>
          <p:nvPr/>
        </p:nvSpPr>
        <p:spPr bwMode="auto">
          <a:xfrm>
            <a:off x="1736725" y="4024313"/>
            <a:ext cx="711200" cy="304800"/>
          </a:xfrm>
          <a:prstGeom prst="rect">
            <a:avLst/>
          </a:prstGeom>
          <a:noFill/>
          <a:ln w="9525">
            <a:noFill/>
            <a:miter lim="800000"/>
            <a:headEnd/>
            <a:tailEnd/>
          </a:ln>
          <a:effectLst/>
        </p:spPr>
        <p:txBody>
          <a:bodyPr wrap="none">
            <a:prstTxWarp prst="textNoShape">
              <a:avLst/>
            </a:prstTxWarp>
            <a:spAutoFit/>
          </a:bodyPr>
          <a:lstStyle/>
          <a:p>
            <a:r>
              <a:rPr lang="nl-NL" sz="1400">
                <a:solidFill>
                  <a:schemeClr val="accent2"/>
                </a:solidFill>
              </a:rPr>
              <a:t> 10</a:t>
            </a:r>
            <a:r>
              <a:rPr lang="nl-NL" sz="1400" baseline="30000">
                <a:solidFill>
                  <a:schemeClr val="accent2"/>
                </a:solidFill>
              </a:rPr>
              <a:t>3</a:t>
            </a:r>
            <a:r>
              <a:rPr lang="nl-NL" sz="1400">
                <a:solidFill>
                  <a:schemeClr val="accent2"/>
                </a:solidFill>
              </a:rPr>
              <a:t>Hz</a:t>
            </a:r>
          </a:p>
        </p:txBody>
      </p:sp>
      <p:sp>
        <p:nvSpPr>
          <p:cNvPr id="163853" name="Text Box 13"/>
          <p:cNvSpPr txBox="1">
            <a:spLocks noChangeArrowheads="1"/>
          </p:cNvSpPr>
          <p:nvPr/>
        </p:nvSpPr>
        <p:spPr bwMode="auto">
          <a:xfrm>
            <a:off x="1749425" y="4418013"/>
            <a:ext cx="804863" cy="304800"/>
          </a:xfrm>
          <a:prstGeom prst="rect">
            <a:avLst/>
          </a:prstGeom>
          <a:noFill/>
          <a:ln w="9525">
            <a:noFill/>
            <a:miter lim="800000"/>
            <a:headEnd/>
            <a:tailEnd/>
          </a:ln>
          <a:effectLst/>
        </p:spPr>
        <p:txBody>
          <a:bodyPr wrap="none">
            <a:prstTxWarp prst="textNoShape">
              <a:avLst/>
            </a:prstTxWarp>
            <a:spAutoFit/>
          </a:bodyPr>
          <a:lstStyle/>
          <a:p>
            <a:r>
              <a:rPr lang="nl-NL" sz="1400">
                <a:solidFill>
                  <a:srgbClr val="FF0000"/>
                </a:solidFill>
              </a:rPr>
              <a:t> 10Gb/s</a:t>
            </a:r>
          </a:p>
        </p:txBody>
      </p:sp>
      <p:sp>
        <p:nvSpPr>
          <p:cNvPr id="163854" name="Text Box 14"/>
          <p:cNvSpPr txBox="1">
            <a:spLocks noChangeArrowheads="1"/>
          </p:cNvSpPr>
          <p:nvPr/>
        </p:nvSpPr>
        <p:spPr bwMode="auto">
          <a:xfrm>
            <a:off x="1774825" y="5078413"/>
            <a:ext cx="711200" cy="304800"/>
          </a:xfrm>
          <a:prstGeom prst="rect">
            <a:avLst/>
          </a:prstGeom>
          <a:noFill/>
          <a:ln w="9525">
            <a:noFill/>
            <a:miter lim="800000"/>
            <a:headEnd/>
            <a:tailEnd/>
          </a:ln>
          <a:effectLst/>
        </p:spPr>
        <p:txBody>
          <a:bodyPr wrap="none">
            <a:prstTxWarp prst="textNoShape">
              <a:avLst/>
            </a:prstTxWarp>
            <a:spAutoFit/>
          </a:bodyPr>
          <a:lstStyle/>
          <a:p>
            <a:r>
              <a:rPr lang="nl-NL" sz="1400">
                <a:solidFill>
                  <a:schemeClr val="accent2"/>
                </a:solidFill>
              </a:rPr>
              <a:t> 10</a:t>
            </a:r>
            <a:r>
              <a:rPr lang="nl-NL" sz="1400" baseline="30000">
                <a:solidFill>
                  <a:schemeClr val="accent2"/>
                </a:solidFill>
              </a:rPr>
              <a:t>2</a:t>
            </a:r>
            <a:r>
              <a:rPr lang="nl-NL" sz="1400">
                <a:solidFill>
                  <a:schemeClr val="accent2"/>
                </a:solidFill>
              </a:rPr>
              <a:t>Hz</a:t>
            </a:r>
          </a:p>
        </p:txBody>
      </p:sp>
      <p:sp>
        <p:nvSpPr>
          <p:cNvPr id="163855" name="Text Box 15"/>
          <p:cNvSpPr txBox="1">
            <a:spLocks noChangeArrowheads="1"/>
          </p:cNvSpPr>
          <p:nvPr/>
        </p:nvSpPr>
        <p:spPr bwMode="auto">
          <a:xfrm>
            <a:off x="5927725" y="2487613"/>
            <a:ext cx="795338" cy="304800"/>
          </a:xfrm>
          <a:prstGeom prst="rect">
            <a:avLst/>
          </a:prstGeom>
          <a:noFill/>
          <a:ln w="9525">
            <a:noFill/>
            <a:miter lim="800000"/>
            <a:headEnd/>
            <a:tailEnd/>
          </a:ln>
          <a:effectLst/>
        </p:spPr>
        <p:txBody>
          <a:bodyPr wrap="none">
            <a:prstTxWarp prst="textNoShape">
              <a:avLst/>
            </a:prstTxWarp>
            <a:spAutoFit/>
          </a:bodyPr>
          <a:lstStyle/>
          <a:p>
            <a:r>
              <a:rPr lang="nl-NL" sz="1400">
                <a:solidFill>
                  <a:schemeClr val="accent2"/>
                </a:solidFill>
              </a:rPr>
              <a:t> 40MHz</a:t>
            </a:r>
          </a:p>
        </p:txBody>
      </p:sp>
      <p:sp>
        <p:nvSpPr>
          <p:cNvPr id="163856" name="Text Box 16"/>
          <p:cNvSpPr txBox="1">
            <a:spLocks noChangeArrowheads="1"/>
          </p:cNvSpPr>
          <p:nvPr/>
        </p:nvSpPr>
        <p:spPr bwMode="auto">
          <a:xfrm>
            <a:off x="5038725" y="3325813"/>
            <a:ext cx="711200" cy="304800"/>
          </a:xfrm>
          <a:prstGeom prst="rect">
            <a:avLst/>
          </a:prstGeom>
          <a:noFill/>
          <a:ln w="9525">
            <a:noFill/>
            <a:miter lim="800000"/>
            <a:headEnd/>
            <a:tailEnd/>
          </a:ln>
          <a:effectLst/>
        </p:spPr>
        <p:txBody>
          <a:bodyPr wrap="none">
            <a:prstTxWarp prst="textNoShape">
              <a:avLst/>
            </a:prstTxWarp>
            <a:spAutoFit/>
          </a:bodyPr>
          <a:lstStyle/>
          <a:p>
            <a:r>
              <a:rPr lang="nl-NL" sz="1400">
                <a:solidFill>
                  <a:schemeClr val="accent2"/>
                </a:solidFill>
              </a:rPr>
              <a:t> 10</a:t>
            </a:r>
            <a:r>
              <a:rPr lang="nl-NL" sz="1400" baseline="30000">
                <a:solidFill>
                  <a:schemeClr val="accent2"/>
                </a:solidFill>
              </a:rPr>
              <a:t>5</a:t>
            </a:r>
            <a:r>
              <a:rPr lang="nl-NL" sz="1400">
                <a:solidFill>
                  <a:schemeClr val="accent2"/>
                </a:solidFill>
              </a:rPr>
              <a:t>Hz</a:t>
            </a:r>
          </a:p>
        </p:txBody>
      </p:sp>
      <p:sp>
        <p:nvSpPr>
          <p:cNvPr id="163857" name="Text Box 17"/>
          <p:cNvSpPr txBox="1">
            <a:spLocks noChangeArrowheads="1"/>
          </p:cNvSpPr>
          <p:nvPr/>
        </p:nvSpPr>
        <p:spPr bwMode="auto">
          <a:xfrm>
            <a:off x="5051425" y="4037013"/>
            <a:ext cx="711200" cy="304800"/>
          </a:xfrm>
          <a:prstGeom prst="rect">
            <a:avLst/>
          </a:prstGeom>
          <a:noFill/>
          <a:ln w="9525">
            <a:noFill/>
            <a:miter lim="800000"/>
            <a:headEnd/>
            <a:tailEnd/>
          </a:ln>
          <a:effectLst/>
        </p:spPr>
        <p:txBody>
          <a:bodyPr wrap="none">
            <a:prstTxWarp prst="textNoShape">
              <a:avLst/>
            </a:prstTxWarp>
            <a:spAutoFit/>
          </a:bodyPr>
          <a:lstStyle/>
          <a:p>
            <a:r>
              <a:rPr lang="nl-NL" sz="1400">
                <a:solidFill>
                  <a:schemeClr val="accent2"/>
                </a:solidFill>
              </a:rPr>
              <a:t> 10</a:t>
            </a:r>
            <a:r>
              <a:rPr lang="nl-NL" sz="1400" baseline="30000">
                <a:solidFill>
                  <a:schemeClr val="accent2"/>
                </a:solidFill>
              </a:rPr>
              <a:t>5</a:t>
            </a:r>
            <a:r>
              <a:rPr lang="nl-NL" sz="1400">
                <a:solidFill>
                  <a:schemeClr val="accent2"/>
                </a:solidFill>
              </a:rPr>
              <a:t>Hz</a:t>
            </a:r>
          </a:p>
        </p:txBody>
      </p:sp>
      <p:sp>
        <p:nvSpPr>
          <p:cNvPr id="163858" name="Text Box 18"/>
          <p:cNvSpPr txBox="1">
            <a:spLocks noChangeArrowheads="1"/>
          </p:cNvSpPr>
          <p:nvPr/>
        </p:nvSpPr>
        <p:spPr bwMode="auto">
          <a:xfrm>
            <a:off x="5064125" y="4430713"/>
            <a:ext cx="1001713" cy="304800"/>
          </a:xfrm>
          <a:prstGeom prst="rect">
            <a:avLst/>
          </a:prstGeom>
          <a:noFill/>
          <a:ln w="9525">
            <a:noFill/>
            <a:miter lim="800000"/>
            <a:headEnd/>
            <a:tailEnd/>
          </a:ln>
          <a:effectLst/>
        </p:spPr>
        <p:txBody>
          <a:bodyPr wrap="none">
            <a:prstTxWarp prst="textNoShape">
              <a:avLst/>
            </a:prstTxWarp>
            <a:spAutoFit/>
          </a:bodyPr>
          <a:lstStyle/>
          <a:p>
            <a:r>
              <a:rPr lang="nl-NL" sz="1400">
                <a:solidFill>
                  <a:srgbClr val="FF0000"/>
                </a:solidFill>
              </a:rPr>
              <a:t> 1000Gb/s</a:t>
            </a:r>
          </a:p>
        </p:txBody>
      </p:sp>
      <p:sp>
        <p:nvSpPr>
          <p:cNvPr id="163859" name="Text Box 19"/>
          <p:cNvSpPr txBox="1">
            <a:spLocks noChangeArrowheads="1"/>
          </p:cNvSpPr>
          <p:nvPr/>
        </p:nvSpPr>
        <p:spPr bwMode="auto">
          <a:xfrm>
            <a:off x="5000625" y="5091113"/>
            <a:ext cx="711200" cy="304800"/>
          </a:xfrm>
          <a:prstGeom prst="rect">
            <a:avLst/>
          </a:prstGeom>
          <a:noFill/>
          <a:ln w="9525">
            <a:noFill/>
            <a:miter lim="800000"/>
            <a:headEnd/>
            <a:tailEnd/>
          </a:ln>
          <a:effectLst/>
        </p:spPr>
        <p:txBody>
          <a:bodyPr wrap="none">
            <a:prstTxWarp prst="textNoShape">
              <a:avLst/>
            </a:prstTxWarp>
            <a:spAutoFit/>
          </a:bodyPr>
          <a:lstStyle/>
          <a:p>
            <a:r>
              <a:rPr lang="nl-NL" sz="1400">
                <a:solidFill>
                  <a:schemeClr val="accent2"/>
                </a:solidFill>
              </a:rPr>
              <a:t> 10</a:t>
            </a:r>
            <a:r>
              <a:rPr lang="nl-NL" sz="1400" baseline="30000">
                <a:solidFill>
                  <a:schemeClr val="accent2"/>
                </a:solidFill>
              </a:rPr>
              <a:t>2</a:t>
            </a:r>
            <a:r>
              <a:rPr lang="nl-NL" sz="1400">
                <a:solidFill>
                  <a:schemeClr val="accent2"/>
                </a:solidFill>
              </a:rPr>
              <a:t>Hz</a:t>
            </a:r>
          </a:p>
        </p:txBody>
      </p:sp>
      <p:pic>
        <p:nvPicPr>
          <p:cNvPr id="163860" name="Picture 20"/>
          <p:cNvPicPr>
            <a:picLocks noChangeAspect="1" noChangeArrowheads="1"/>
          </p:cNvPicPr>
          <p:nvPr/>
        </p:nvPicPr>
        <p:blipFill>
          <a:blip r:embed="rId4"/>
          <a:srcRect l="45000" t="22731" r="44037" b="56018"/>
          <a:stretch>
            <a:fillRect/>
          </a:stretch>
        </p:blipFill>
        <p:spPr bwMode="auto">
          <a:xfrm>
            <a:off x="7239000" y="2438400"/>
            <a:ext cx="1336675" cy="3627438"/>
          </a:xfrm>
          <a:prstGeom prst="rect">
            <a:avLst/>
          </a:prstGeom>
          <a:noFill/>
          <a:ln w="9525">
            <a:noFill/>
            <a:miter lim="800000"/>
            <a:headEnd/>
            <a:tailEnd/>
          </a:ln>
          <a:effectLst/>
        </p:spPr>
      </p:pic>
      <p:sp>
        <p:nvSpPr>
          <p:cNvPr id="163861" name="Text Box 21"/>
          <p:cNvSpPr txBox="1">
            <a:spLocks noChangeArrowheads="1"/>
          </p:cNvSpPr>
          <p:nvPr/>
        </p:nvSpPr>
        <p:spPr bwMode="auto">
          <a:xfrm>
            <a:off x="5781675" y="3178175"/>
            <a:ext cx="973138" cy="274638"/>
          </a:xfrm>
          <a:prstGeom prst="rect">
            <a:avLst/>
          </a:prstGeom>
          <a:noFill/>
          <a:ln w="9525">
            <a:noFill/>
            <a:miter lim="800000"/>
            <a:headEnd/>
            <a:tailEnd/>
          </a:ln>
          <a:effectLst/>
        </p:spPr>
        <p:txBody>
          <a:bodyPr wrap="none">
            <a:prstTxWarp prst="textNoShape">
              <a:avLst/>
            </a:prstTxWarp>
            <a:spAutoFit/>
          </a:bodyPr>
          <a:lstStyle/>
          <a:p>
            <a:r>
              <a:rPr lang="nl-NL" sz="1200">
                <a:solidFill>
                  <a:schemeClr val="accent2"/>
                </a:solidFill>
                <a:ea typeface="Arial" charset="0"/>
                <a:cs typeface="Arial" charset="0"/>
              </a:rPr>
              <a:t>3.2</a:t>
            </a:r>
            <a:r>
              <a:rPr lang="nl-NL" sz="1200">
                <a:solidFill>
                  <a:schemeClr val="accent2"/>
                </a:solidFill>
                <a:latin typeface="Symbol" charset="2"/>
                <a:ea typeface="Arial" charset="0"/>
                <a:cs typeface="Arial" charset="0"/>
              </a:rPr>
              <a:t>m</a:t>
            </a:r>
            <a:r>
              <a:rPr lang="nl-NL" sz="1200">
                <a:solidFill>
                  <a:schemeClr val="accent2"/>
                </a:solidFill>
                <a:ea typeface="Arial" charset="0"/>
                <a:cs typeface="Arial" charset="0"/>
              </a:rPr>
              <a:t>s/event</a:t>
            </a:r>
          </a:p>
        </p:txBody>
      </p:sp>
      <p:sp>
        <p:nvSpPr>
          <p:cNvPr id="163862" name="Text Box 22"/>
          <p:cNvSpPr txBox="1">
            <a:spLocks noChangeArrowheads="1"/>
          </p:cNvSpPr>
          <p:nvPr/>
        </p:nvSpPr>
        <p:spPr bwMode="auto">
          <a:xfrm>
            <a:off x="5599113" y="4960938"/>
            <a:ext cx="1146175" cy="822325"/>
          </a:xfrm>
          <a:prstGeom prst="rect">
            <a:avLst/>
          </a:prstGeom>
          <a:noFill/>
          <a:ln w="9525">
            <a:noFill/>
            <a:miter lim="800000"/>
            <a:headEnd/>
            <a:tailEnd/>
          </a:ln>
          <a:effectLst/>
        </p:spPr>
        <p:txBody>
          <a:bodyPr wrap="none">
            <a:prstTxWarp prst="textNoShape">
              <a:avLst/>
            </a:prstTxWarp>
            <a:spAutoFit/>
          </a:bodyPr>
          <a:lstStyle/>
          <a:p>
            <a:pPr algn="r"/>
            <a:r>
              <a:rPr lang="nl-NL" sz="1200">
                <a:solidFill>
                  <a:schemeClr val="accent2"/>
                </a:solidFill>
                <a:ea typeface="Arial" charset="0"/>
                <a:cs typeface="Arial" charset="0"/>
              </a:rPr>
              <a:t>~2000PCs</a:t>
            </a:r>
          </a:p>
          <a:p>
            <a:pPr algn="r"/>
            <a:r>
              <a:rPr lang="nl-NL" sz="1200">
                <a:solidFill>
                  <a:schemeClr val="accent2"/>
                </a:solidFill>
                <a:ea typeface="Arial" charset="0"/>
                <a:cs typeface="Arial" charset="0"/>
              </a:rPr>
              <a:t>40ms/event</a:t>
            </a:r>
          </a:p>
          <a:p>
            <a:pPr algn="r"/>
            <a:r>
              <a:rPr lang="nl-NL" sz="1200">
                <a:solidFill>
                  <a:schemeClr val="accent2"/>
                </a:solidFill>
                <a:ea typeface="Arial" charset="0"/>
                <a:cs typeface="Arial" charset="0"/>
              </a:rPr>
              <a:t>one event= </a:t>
            </a:r>
          </a:p>
          <a:p>
            <a:pPr algn="r"/>
            <a:r>
              <a:rPr lang="nl-NL" sz="1200">
                <a:solidFill>
                  <a:schemeClr val="accent2"/>
                </a:solidFill>
                <a:ea typeface="Arial" charset="0"/>
                <a:cs typeface="Arial" charset="0"/>
              </a:rPr>
              <a:t>one processor</a:t>
            </a:r>
          </a:p>
        </p:txBody>
      </p:sp>
      <p:sp>
        <p:nvSpPr>
          <p:cNvPr id="163863" name="Text Box 23"/>
          <p:cNvSpPr txBox="1">
            <a:spLocks noChangeArrowheads="1"/>
          </p:cNvSpPr>
          <p:nvPr/>
        </p:nvSpPr>
        <p:spPr bwMode="auto">
          <a:xfrm rot="-1726059">
            <a:off x="3638550" y="2625725"/>
            <a:ext cx="922338" cy="304800"/>
          </a:xfrm>
          <a:prstGeom prst="rect">
            <a:avLst/>
          </a:prstGeom>
          <a:noFill/>
          <a:ln w="9525">
            <a:noFill/>
            <a:miter lim="800000"/>
            <a:headEnd/>
            <a:tailEnd/>
          </a:ln>
          <a:effectLst/>
        </p:spPr>
        <p:txBody>
          <a:bodyPr wrap="none">
            <a:prstTxWarp prst="textNoShape">
              <a:avLst/>
            </a:prstTxWarp>
            <a:spAutoFit/>
          </a:bodyPr>
          <a:lstStyle/>
          <a:p>
            <a:r>
              <a:rPr lang="nl-NL" sz="1400">
                <a:solidFill>
                  <a:schemeClr val="accent2"/>
                </a:solidFill>
              </a:rPr>
              <a:t>hardware</a:t>
            </a:r>
          </a:p>
        </p:txBody>
      </p:sp>
      <p:sp>
        <p:nvSpPr>
          <p:cNvPr id="163864" name="Text Box 24"/>
          <p:cNvSpPr txBox="1">
            <a:spLocks noChangeArrowheads="1"/>
          </p:cNvSpPr>
          <p:nvPr/>
        </p:nvSpPr>
        <p:spPr bwMode="auto">
          <a:xfrm rot="-1726059">
            <a:off x="3654425" y="4368800"/>
            <a:ext cx="854075" cy="304800"/>
          </a:xfrm>
          <a:prstGeom prst="rect">
            <a:avLst/>
          </a:prstGeom>
          <a:noFill/>
          <a:ln w="9525">
            <a:noFill/>
            <a:miter lim="800000"/>
            <a:headEnd/>
            <a:tailEnd/>
          </a:ln>
          <a:effectLst/>
        </p:spPr>
        <p:txBody>
          <a:bodyPr wrap="none">
            <a:prstTxWarp prst="textNoShape">
              <a:avLst/>
            </a:prstTxWarp>
            <a:spAutoFit/>
          </a:bodyPr>
          <a:lstStyle/>
          <a:p>
            <a:r>
              <a:rPr lang="nl-NL" sz="1400">
                <a:solidFill>
                  <a:schemeClr val="accent2"/>
                </a:solidFill>
              </a:rPr>
              <a:t>software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smtClean="0"/>
              <a:t>Master Level Course 2010-2011</a:t>
            </a:r>
            <a:endParaRPr lang="nl-NL"/>
          </a:p>
        </p:txBody>
      </p:sp>
      <p:sp>
        <p:nvSpPr>
          <p:cNvPr id="8" name="Slide Number Placeholder 4"/>
          <p:cNvSpPr>
            <a:spLocks noGrp="1"/>
          </p:cNvSpPr>
          <p:nvPr>
            <p:ph type="sldNum" sz="quarter" idx="11"/>
          </p:nvPr>
        </p:nvSpPr>
        <p:spPr/>
        <p:txBody>
          <a:bodyPr/>
          <a:lstStyle/>
          <a:p>
            <a:fld id="{0F74BE8D-57DA-C341-9114-DA32CAFA53DB}" type="slidenum">
              <a:rPr lang="nl-NL"/>
              <a:pPr/>
              <a:t>56</a:t>
            </a:fld>
            <a:endParaRPr lang="nl-NL"/>
          </a:p>
        </p:txBody>
      </p:sp>
      <p:sp>
        <p:nvSpPr>
          <p:cNvPr id="9"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65890" name="Rectangle 2"/>
          <p:cNvSpPr>
            <a:spLocks noGrp="1" noChangeArrowheads="1"/>
          </p:cNvSpPr>
          <p:nvPr>
            <p:ph type="title"/>
          </p:nvPr>
        </p:nvSpPr>
        <p:spPr/>
        <p:txBody>
          <a:bodyPr/>
          <a:lstStyle/>
          <a:p>
            <a:r>
              <a:rPr lang="nl-NL"/>
              <a:t>Trigger structures</a:t>
            </a:r>
          </a:p>
        </p:txBody>
      </p:sp>
      <p:pic>
        <p:nvPicPr>
          <p:cNvPr id="165904" name="Picture 16"/>
          <p:cNvPicPr>
            <a:picLocks noChangeAspect="1" noChangeArrowheads="1"/>
          </p:cNvPicPr>
          <p:nvPr/>
        </p:nvPicPr>
        <p:blipFill>
          <a:blip r:embed="rId3"/>
          <a:srcRect l="42851" t="20126" r="9114" b="54260"/>
          <a:stretch>
            <a:fillRect/>
          </a:stretch>
        </p:blipFill>
        <p:spPr bwMode="auto">
          <a:xfrm>
            <a:off x="0" y="2489200"/>
            <a:ext cx="4840288" cy="3613150"/>
          </a:xfrm>
          <a:prstGeom prst="rect">
            <a:avLst/>
          </a:prstGeom>
          <a:noFill/>
          <a:ln w="9525">
            <a:noFill/>
            <a:miter lim="800000"/>
            <a:headEnd/>
            <a:tailEnd/>
          </a:ln>
          <a:effectLst/>
        </p:spPr>
      </p:pic>
      <p:pic>
        <p:nvPicPr>
          <p:cNvPr id="165905" name="Picture 17"/>
          <p:cNvPicPr>
            <a:picLocks noChangeAspect="1" noChangeArrowheads="1"/>
          </p:cNvPicPr>
          <p:nvPr/>
        </p:nvPicPr>
        <p:blipFill>
          <a:blip r:embed="rId4"/>
          <a:srcRect l="43385" t="14006" r="13072" b="60760"/>
          <a:stretch>
            <a:fillRect/>
          </a:stretch>
        </p:blipFill>
        <p:spPr bwMode="auto">
          <a:xfrm>
            <a:off x="4803775" y="2522538"/>
            <a:ext cx="4314825" cy="3500437"/>
          </a:xfrm>
          <a:prstGeom prst="rect">
            <a:avLst/>
          </a:prstGeom>
          <a:noFill/>
          <a:ln w="9525">
            <a:noFill/>
            <a:miter lim="800000"/>
            <a:headEnd/>
            <a:tailEnd/>
          </a:ln>
          <a:effectLst/>
        </p:spPr>
      </p:pic>
      <p:sp>
        <p:nvSpPr>
          <p:cNvPr id="165907" name="Text Box 19"/>
          <p:cNvSpPr txBox="1">
            <a:spLocks noChangeArrowheads="1"/>
          </p:cNvSpPr>
          <p:nvPr/>
        </p:nvSpPr>
        <p:spPr bwMode="auto">
          <a:xfrm>
            <a:off x="784225" y="1420813"/>
            <a:ext cx="2711450" cy="915987"/>
          </a:xfrm>
          <a:prstGeom prst="rect">
            <a:avLst/>
          </a:prstGeom>
          <a:noFill/>
          <a:ln w="9525">
            <a:noFill/>
            <a:miter lim="800000"/>
            <a:headEnd/>
            <a:tailEnd/>
          </a:ln>
          <a:effectLst/>
        </p:spPr>
        <p:txBody>
          <a:bodyPr wrap="none">
            <a:prstTxWarp prst="textNoShape">
              <a:avLst/>
            </a:prstTxWarp>
            <a:spAutoFit/>
          </a:bodyPr>
          <a:lstStyle/>
          <a:p>
            <a:pPr marL="177800" indent="-177800"/>
            <a:r>
              <a:rPr lang="nl-NL" b="1">
                <a:solidFill>
                  <a:srgbClr val="FF0000"/>
                </a:solidFill>
              </a:rPr>
              <a:t>3-step approach</a:t>
            </a:r>
          </a:p>
          <a:p>
            <a:pPr marL="177800" indent="-177800">
              <a:buFontTx/>
              <a:buChar char="•"/>
            </a:pPr>
            <a:r>
              <a:rPr lang="nl-NL"/>
              <a:t>Control logistics</a:t>
            </a:r>
          </a:p>
          <a:p>
            <a:pPr marL="177800" indent="-177800">
              <a:buFontTx/>
              <a:buChar char="•"/>
            </a:pPr>
            <a:r>
              <a:rPr lang="nl-NL"/>
              <a:t>Specialized processors</a:t>
            </a:r>
          </a:p>
        </p:txBody>
      </p:sp>
      <p:sp>
        <p:nvSpPr>
          <p:cNvPr id="165908" name="Text Box 20"/>
          <p:cNvSpPr txBox="1">
            <a:spLocks noChangeArrowheads="1"/>
          </p:cNvSpPr>
          <p:nvPr/>
        </p:nvSpPr>
        <p:spPr bwMode="auto">
          <a:xfrm>
            <a:off x="5826125" y="1433513"/>
            <a:ext cx="2762250" cy="915987"/>
          </a:xfrm>
          <a:prstGeom prst="rect">
            <a:avLst/>
          </a:prstGeom>
          <a:noFill/>
          <a:ln w="9525">
            <a:noFill/>
            <a:miter lim="800000"/>
            <a:headEnd/>
            <a:tailEnd/>
          </a:ln>
          <a:effectLst/>
        </p:spPr>
        <p:txBody>
          <a:bodyPr wrap="none">
            <a:prstTxWarp prst="textNoShape">
              <a:avLst/>
            </a:prstTxWarp>
            <a:spAutoFit/>
          </a:bodyPr>
          <a:lstStyle/>
          <a:p>
            <a:pPr marL="177800" indent="-177800"/>
            <a:r>
              <a:rPr lang="nl-NL" b="1">
                <a:solidFill>
                  <a:srgbClr val="FF0000"/>
                </a:solidFill>
              </a:rPr>
              <a:t>2-step approach</a:t>
            </a:r>
          </a:p>
          <a:p>
            <a:pPr marL="177800" indent="-177800">
              <a:buFontTx/>
              <a:buChar char="•"/>
            </a:pPr>
            <a:r>
              <a:rPr lang="nl-NL"/>
              <a:t>Bandwidth important</a:t>
            </a:r>
          </a:p>
          <a:p>
            <a:pPr marL="177800" indent="-177800">
              <a:buFontTx/>
              <a:buChar char="•"/>
            </a:pPr>
            <a:r>
              <a:rPr lang="nl-NL"/>
              <a:t>Commercial processors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 name="Date Placeholder 3"/>
          <p:cNvSpPr>
            <a:spLocks noGrp="1"/>
          </p:cNvSpPr>
          <p:nvPr>
            <p:ph type="dt" sz="half" idx="10"/>
          </p:nvPr>
        </p:nvSpPr>
        <p:spPr/>
        <p:txBody>
          <a:bodyPr/>
          <a:lstStyle/>
          <a:p>
            <a:r>
              <a:rPr lang="en-US" smtClean="0"/>
              <a:t>Master Level Course 2010-2011</a:t>
            </a:r>
            <a:endParaRPr lang="nl-NL"/>
          </a:p>
        </p:txBody>
      </p:sp>
      <p:sp>
        <p:nvSpPr>
          <p:cNvPr id="66" name="Slide Number Placeholder 4"/>
          <p:cNvSpPr>
            <a:spLocks noGrp="1"/>
          </p:cNvSpPr>
          <p:nvPr>
            <p:ph type="sldNum" sz="quarter" idx="11"/>
          </p:nvPr>
        </p:nvSpPr>
        <p:spPr/>
        <p:txBody>
          <a:bodyPr/>
          <a:lstStyle/>
          <a:p>
            <a:fld id="{30D3FCCA-A716-5A42-8D0F-6DA14A92220A}" type="slidenum">
              <a:rPr lang="nl-NL"/>
              <a:pPr/>
              <a:t>57</a:t>
            </a:fld>
            <a:endParaRPr lang="nl-NL"/>
          </a:p>
        </p:txBody>
      </p:sp>
      <p:sp>
        <p:nvSpPr>
          <p:cNvPr id="6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67938" name="Rectangle 2"/>
          <p:cNvSpPr>
            <a:spLocks noGrp="1" noChangeArrowheads="1"/>
          </p:cNvSpPr>
          <p:nvPr>
            <p:ph type="title"/>
          </p:nvPr>
        </p:nvSpPr>
        <p:spPr>
          <a:xfrm>
            <a:off x="0" y="0"/>
            <a:ext cx="9140825" cy="995363"/>
          </a:xfrm>
        </p:spPr>
        <p:txBody>
          <a:bodyPr/>
          <a:lstStyle/>
          <a:p>
            <a:r>
              <a:rPr lang="nl-NL" sz="3400"/>
              <a:t>Data flow in the CMS experiment</a:t>
            </a:r>
          </a:p>
        </p:txBody>
      </p:sp>
      <p:pic>
        <p:nvPicPr>
          <p:cNvPr id="167943" name="Picture 7"/>
          <p:cNvPicPr>
            <a:picLocks noChangeAspect="1" noChangeArrowheads="1"/>
          </p:cNvPicPr>
          <p:nvPr/>
        </p:nvPicPr>
        <p:blipFill>
          <a:blip r:embed="rId3"/>
          <a:srcRect t="14815" b="6482"/>
          <a:stretch>
            <a:fillRect/>
          </a:stretch>
        </p:blipFill>
        <p:spPr bwMode="auto">
          <a:xfrm>
            <a:off x="-12700" y="965200"/>
            <a:ext cx="9144000" cy="5397500"/>
          </a:xfrm>
          <a:prstGeom prst="rect">
            <a:avLst/>
          </a:prstGeom>
          <a:noFill/>
          <a:ln w="9525">
            <a:noFill/>
            <a:miter lim="800000"/>
            <a:headEnd/>
            <a:tailEnd/>
          </a:ln>
          <a:effectLst/>
        </p:spPr>
      </p:pic>
      <p:sp>
        <p:nvSpPr>
          <p:cNvPr id="167944" name="Rectangle 8"/>
          <p:cNvSpPr>
            <a:spLocks noChangeArrowheads="1"/>
          </p:cNvSpPr>
          <p:nvPr/>
        </p:nvSpPr>
        <p:spPr bwMode="auto">
          <a:xfrm>
            <a:off x="3433763" y="5054600"/>
            <a:ext cx="982662"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b="1">
                <a:solidFill>
                  <a:srgbClr val="D5000A"/>
                </a:solidFill>
              </a:rPr>
              <a:t>Raw Data:</a:t>
            </a:r>
            <a:endParaRPr lang="en-US" sz="2800"/>
          </a:p>
        </p:txBody>
      </p:sp>
      <p:sp>
        <p:nvSpPr>
          <p:cNvPr id="167945" name="Rectangle 9"/>
          <p:cNvSpPr>
            <a:spLocks noChangeArrowheads="1"/>
          </p:cNvSpPr>
          <p:nvPr/>
        </p:nvSpPr>
        <p:spPr bwMode="auto">
          <a:xfrm>
            <a:off x="3433763" y="5283200"/>
            <a:ext cx="1084262"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b="1">
                <a:solidFill>
                  <a:srgbClr val="D5000A"/>
                </a:solidFill>
              </a:rPr>
              <a:t>2000 Gbit/s</a:t>
            </a:r>
            <a:endParaRPr lang="en-US" sz="2800"/>
          </a:p>
        </p:txBody>
      </p:sp>
      <p:sp>
        <p:nvSpPr>
          <p:cNvPr id="167946" name="Line 10"/>
          <p:cNvSpPr>
            <a:spLocks noChangeShapeType="1"/>
          </p:cNvSpPr>
          <p:nvPr/>
        </p:nvSpPr>
        <p:spPr bwMode="auto">
          <a:xfrm flipV="1">
            <a:off x="3171825" y="3987800"/>
            <a:ext cx="1588" cy="1878013"/>
          </a:xfrm>
          <a:prstGeom prst="line">
            <a:avLst/>
          </a:prstGeom>
          <a:noFill/>
          <a:ln w="22225">
            <a:solidFill>
              <a:srgbClr val="1C1C1C"/>
            </a:solidFill>
            <a:round/>
            <a:headEnd/>
            <a:tailEnd/>
          </a:ln>
        </p:spPr>
        <p:txBody>
          <a:bodyPr>
            <a:prstTxWarp prst="textNoShape">
              <a:avLst/>
            </a:prstTxWarp>
          </a:bodyPr>
          <a:lstStyle/>
          <a:p>
            <a:endParaRPr lang="en-US"/>
          </a:p>
        </p:txBody>
      </p:sp>
      <p:sp>
        <p:nvSpPr>
          <p:cNvPr id="167947" name="Freeform 11"/>
          <p:cNvSpPr>
            <a:spLocks/>
          </p:cNvSpPr>
          <p:nvPr/>
        </p:nvSpPr>
        <p:spPr bwMode="auto">
          <a:xfrm>
            <a:off x="3132138" y="3870325"/>
            <a:ext cx="100012" cy="130175"/>
          </a:xfrm>
          <a:custGeom>
            <a:avLst/>
            <a:gdLst/>
            <a:ahLst/>
            <a:cxnLst>
              <a:cxn ang="0">
                <a:pos x="34" y="82"/>
              </a:cxn>
              <a:cxn ang="0">
                <a:pos x="68" y="82"/>
              </a:cxn>
              <a:cxn ang="0">
                <a:pos x="34" y="0"/>
              </a:cxn>
              <a:cxn ang="0">
                <a:pos x="0" y="82"/>
              </a:cxn>
              <a:cxn ang="0">
                <a:pos x="34" y="82"/>
              </a:cxn>
            </a:cxnLst>
            <a:rect l="0" t="0" r="r" b="b"/>
            <a:pathLst>
              <a:path w="68" h="82">
                <a:moveTo>
                  <a:pt x="34" y="82"/>
                </a:moveTo>
                <a:lnTo>
                  <a:pt x="68" y="82"/>
                </a:lnTo>
                <a:lnTo>
                  <a:pt x="34" y="0"/>
                </a:lnTo>
                <a:lnTo>
                  <a:pt x="0" y="82"/>
                </a:lnTo>
                <a:lnTo>
                  <a:pt x="34" y="82"/>
                </a:lnTo>
                <a:close/>
              </a:path>
            </a:pathLst>
          </a:custGeom>
          <a:solidFill>
            <a:srgbClr val="1C1C1C"/>
          </a:solidFill>
          <a:ln w="9525">
            <a:noFill/>
            <a:round/>
            <a:headEnd/>
            <a:tailEnd/>
          </a:ln>
        </p:spPr>
        <p:txBody>
          <a:bodyPr>
            <a:prstTxWarp prst="textNoShape">
              <a:avLst/>
            </a:prstTxWarp>
          </a:bodyPr>
          <a:lstStyle/>
          <a:p>
            <a:endParaRPr lang="en-US"/>
          </a:p>
        </p:txBody>
      </p:sp>
      <p:sp>
        <p:nvSpPr>
          <p:cNvPr id="167948" name="Freeform 12"/>
          <p:cNvSpPr>
            <a:spLocks/>
          </p:cNvSpPr>
          <p:nvPr/>
        </p:nvSpPr>
        <p:spPr bwMode="auto">
          <a:xfrm>
            <a:off x="3121025" y="3859213"/>
            <a:ext cx="100013" cy="128587"/>
          </a:xfrm>
          <a:custGeom>
            <a:avLst/>
            <a:gdLst/>
            <a:ahLst/>
            <a:cxnLst>
              <a:cxn ang="0">
                <a:pos x="35" y="81"/>
              </a:cxn>
              <a:cxn ang="0">
                <a:pos x="69" y="81"/>
              </a:cxn>
              <a:cxn ang="0">
                <a:pos x="35" y="0"/>
              </a:cxn>
              <a:cxn ang="0">
                <a:pos x="0" y="81"/>
              </a:cxn>
              <a:cxn ang="0">
                <a:pos x="35" y="81"/>
              </a:cxn>
            </a:cxnLst>
            <a:rect l="0" t="0" r="r" b="b"/>
            <a:pathLst>
              <a:path w="69" h="81">
                <a:moveTo>
                  <a:pt x="35" y="81"/>
                </a:moveTo>
                <a:lnTo>
                  <a:pt x="69" y="81"/>
                </a:lnTo>
                <a:lnTo>
                  <a:pt x="35" y="0"/>
                </a:lnTo>
                <a:lnTo>
                  <a:pt x="0" y="81"/>
                </a:lnTo>
                <a:lnTo>
                  <a:pt x="35" y="81"/>
                </a:lnTo>
                <a:close/>
              </a:path>
            </a:pathLst>
          </a:custGeom>
          <a:solidFill>
            <a:srgbClr val="D5000A"/>
          </a:solidFill>
          <a:ln w="9525">
            <a:noFill/>
            <a:round/>
            <a:headEnd/>
            <a:tailEnd/>
          </a:ln>
        </p:spPr>
        <p:txBody>
          <a:bodyPr>
            <a:prstTxWarp prst="textNoShape">
              <a:avLst/>
            </a:prstTxWarp>
          </a:bodyPr>
          <a:lstStyle/>
          <a:p>
            <a:endParaRPr lang="en-US"/>
          </a:p>
        </p:txBody>
      </p:sp>
      <p:sp>
        <p:nvSpPr>
          <p:cNvPr id="167949" name="Line 13"/>
          <p:cNvSpPr>
            <a:spLocks noChangeShapeType="1"/>
          </p:cNvSpPr>
          <p:nvPr/>
        </p:nvSpPr>
        <p:spPr bwMode="auto">
          <a:xfrm flipV="1">
            <a:off x="3159125" y="3976688"/>
            <a:ext cx="1588" cy="1878012"/>
          </a:xfrm>
          <a:prstGeom prst="line">
            <a:avLst/>
          </a:prstGeom>
          <a:noFill/>
          <a:ln w="22225">
            <a:solidFill>
              <a:srgbClr val="D5000A"/>
            </a:solidFill>
            <a:round/>
            <a:headEnd/>
            <a:tailEnd/>
          </a:ln>
        </p:spPr>
        <p:txBody>
          <a:bodyPr>
            <a:prstTxWarp prst="textNoShape">
              <a:avLst/>
            </a:prstTxWarp>
          </a:bodyPr>
          <a:lstStyle/>
          <a:p>
            <a:endParaRPr lang="en-US"/>
          </a:p>
        </p:txBody>
      </p:sp>
      <p:sp>
        <p:nvSpPr>
          <p:cNvPr id="167950" name="Line 14"/>
          <p:cNvSpPr>
            <a:spLocks noChangeShapeType="1"/>
          </p:cNvSpPr>
          <p:nvPr/>
        </p:nvSpPr>
        <p:spPr bwMode="auto">
          <a:xfrm flipV="1">
            <a:off x="3621088" y="2646363"/>
            <a:ext cx="1570037" cy="785812"/>
          </a:xfrm>
          <a:prstGeom prst="line">
            <a:avLst/>
          </a:prstGeom>
          <a:noFill/>
          <a:ln w="22225">
            <a:solidFill>
              <a:srgbClr val="FFFFFF"/>
            </a:solidFill>
            <a:round/>
            <a:headEnd/>
            <a:tailEnd/>
          </a:ln>
        </p:spPr>
        <p:txBody>
          <a:bodyPr>
            <a:prstTxWarp prst="textNoShape">
              <a:avLst/>
            </a:prstTxWarp>
          </a:bodyPr>
          <a:lstStyle/>
          <a:p>
            <a:endParaRPr lang="en-US"/>
          </a:p>
        </p:txBody>
      </p:sp>
      <p:sp>
        <p:nvSpPr>
          <p:cNvPr id="167951" name="Freeform 15"/>
          <p:cNvSpPr>
            <a:spLocks/>
          </p:cNvSpPr>
          <p:nvPr/>
        </p:nvSpPr>
        <p:spPr bwMode="auto">
          <a:xfrm>
            <a:off x="3522663" y="3394075"/>
            <a:ext cx="128587" cy="103188"/>
          </a:xfrm>
          <a:custGeom>
            <a:avLst/>
            <a:gdLst/>
            <a:ahLst/>
            <a:cxnLst>
              <a:cxn ang="0">
                <a:pos x="74" y="31"/>
              </a:cxn>
              <a:cxn ang="0">
                <a:pos x="60" y="0"/>
              </a:cxn>
              <a:cxn ang="0">
                <a:pos x="0" y="65"/>
              </a:cxn>
              <a:cxn ang="0">
                <a:pos x="87" y="62"/>
              </a:cxn>
              <a:cxn ang="0">
                <a:pos x="74" y="31"/>
              </a:cxn>
            </a:cxnLst>
            <a:rect l="0" t="0" r="r" b="b"/>
            <a:pathLst>
              <a:path w="87" h="65">
                <a:moveTo>
                  <a:pt x="74" y="31"/>
                </a:moveTo>
                <a:lnTo>
                  <a:pt x="60" y="0"/>
                </a:lnTo>
                <a:lnTo>
                  <a:pt x="0" y="65"/>
                </a:lnTo>
                <a:lnTo>
                  <a:pt x="87" y="62"/>
                </a:lnTo>
                <a:lnTo>
                  <a:pt x="74" y="31"/>
                </a:lnTo>
                <a:close/>
              </a:path>
            </a:pathLst>
          </a:custGeom>
          <a:solidFill>
            <a:srgbClr val="FFFFFF"/>
          </a:solidFill>
          <a:ln w="9525">
            <a:noFill/>
            <a:round/>
            <a:headEnd/>
            <a:tailEnd/>
          </a:ln>
        </p:spPr>
        <p:txBody>
          <a:bodyPr>
            <a:prstTxWarp prst="textNoShape">
              <a:avLst/>
            </a:prstTxWarp>
          </a:bodyPr>
          <a:lstStyle/>
          <a:p>
            <a:endParaRPr lang="en-US"/>
          </a:p>
        </p:txBody>
      </p:sp>
      <p:sp>
        <p:nvSpPr>
          <p:cNvPr id="167952" name="Freeform 16"/>
          <p:cNvSpPr>
            <a:spLocks/>
          </p:cNvSpPr>
          <p:nvPr/>
        </p:nvSpPr>
        <p:spPr bwMode="auto">
          <a:xfrm>
            <a:off x="5183188" y="2603500"/>
            <a:ext cx="127000" cy="103188"/>
          </a:xfrm>
          <a:custGeom>
            <a:avLst/>
            <a:gdLst/>
            <a:ahLst/>
            <a:cxnLst>
              <a:cxn ang="0">
                <a:pos x="12" y="34"/>
              </a:cxn>
              <a:cxn ang="0">
                <a:pos x="27" y="65"/>
              </a:cxn>
              <a:cxn ang="0">
                <a:pos x="86" y="0"/>
              </a:cxn>
              <a:cxn ang="0">
                <a:pos x="0" y="4"/>
              </a:cxn>
              <a:cxn ang="0">
                <a:pos x="12" y="34"/>
              </a:cxn>
            </a:cxnLst>
            <a:rect l="0" t="0" r="r" b="b"/>
            <a:pathLst>
              <a:path w="86" h="65">
                <a:moveTo>
                  <a:pt x="12" y="34"/>
                </a:moveTo>
                <a:lnTo>
                  <a:pt x="27" y="65"/>
                </a:lnTo>
                <a:lnTo>
                  <a:pt x="86" y="0"/>
                </a:lnTo>
                <a:lnTo>
                  <a:pt x="0" y="4"/>
                </a:lnTo>
                <a:lnTo>
                  <a:pt x="12" y="34"/>
                </a:lnTo>
                <a:close/>
              </a:path>
            </a:pathLst>
          </a:custGeom>
          <a:solidFill>
            <a:srgbClr val="FFFFFF"/>
          </a:solidFill>
          <a:ln w="9525">
            <a:noFill/>
            <a:round/>
            <a:headEnd/>
            <a:tailEnd/>
          </a:ln>
        </p:spPr>
        <p:txBody>
          <a:bodyPr>
            <a:prstTxWarp prst="textNoShape">
              <a:avLst/>
            </a:prstTxWarp>
          </a:bodyPr>
          <a:lstStyle/>
          <a:p>
            <a:endParaRPr lang="en-US"/>
          </a:p>
        </p:txBody>
      </p:sp>
      <p:sp>
        <p:nvSpPr>
          <p:cNvPr id="167953" name="Freeform 17"/>
          <p:cNvSpPr>
            <a:spLocks/>
          </p:cNvSpPr>
          <p:nvPr/>
        </p:nvSpPr>
        <p:spPr bwMode="auto">
          <a:xfrm>
            <a:off x="3513138" y="3382963"/>
            <a:ext cx="125412" cy="103187"/>
          </a:xfrm>
          <a:custGeom>
            <a:avLst/>
            <a:gdLst/>
            <a:ahLst/>
            <a:cxnLst>
              <a:cxn ang="0">
                <a:pos x="74" y="31"/>
              </a:cxn>
              <a:cxn ang="0">
                <a:pos x="59" y="0"/>
              </a:cxn>
              <a:cxn ang="0">
                <a:pos x="0" y="65"/>
              </a:cxn>
              <a:cxn ang="0">
                <a:pos x="86" y="62"/>
              </a:cxn>
              <a:cxn ang="0">
                <a:pos x="74" y="31"/>
              </a:cxn>
            </a:cxnLst>
            <a:rect l="0" t="0" r="r" b="b"/>
            <a:pathLst>
              <a:path w="86" h="65">
                <a:moveTo>
                  <a:pt x="74" y="31"/>
                </a:moveTo>
                <a:lnTo>
                  <a:pt x="59" y="0"/>
                </a:lnTo>
                <a:lnTo>
                  <a:pt x="0" y="65"/>
                </a:lnTo>
                <a:lnTo>
                  <a:pt x="86" y="62"/>
                </a:lnTo>
                <a:lnTo>
                  <a:pt x="74" y="31"/>
                </a:lnTo>
                <a:close/>
              </a:path>
            </a:pathLst>
          </a:custGeom>
          <a:solidFill>
            <a:srgbClr val="D5000A"/>
          </a:solidFill>
          <a:ln w="9525">
            <a:noFill/>
            <a:round/>
            <a:headEnd/>
            <a:tailEnd/>
          </a:ln>
        </p:spPr>
        <p:txBody>
          <a:bodyPr>
            <a:prstTxWarp prst="textNoShape">
              <a:avLst/>
            </a:prstTxWarp>
          </a:bodyPr>
          <a:lstStyle/>
          <a:p>
            <a:endParaRPr lang="en-US"/>
          </a:p>
        </p:txBody>
      </p:sp>
      <p:sp>
        <p:nvSpPr>
          <p:cNvPr id="167954" name="Freeform 18"/>
          <p:cNvSpPr>
            <a:spLocks/>
          </p:cNvSpPr>
          <p:nvPr/>
        </p:nvSpPr>
        <p:spPr bwMode="auto">
          <a:xfrm>
            <a:off x="5172075" y="2592388"/>
            <a:ext cx="127000" cy="103187"/>
          </a:xfrm>
          <a:custGeom>
            <a:avLst/>
            <a:gdLst/>
            <a:ahLst/>
            <a:cxnLst>
              <a:cxn ang="0">
                <a:pos x="13" y="34"/>
              </a:cxn>
              <a:cxn ang="0">
                <a:pos x="28" y="65"/>
              </a:cxn>
              <a:cxn ang="0">
                <a:pos x="87" y="0"/>
              </a:cxn>
              <a:cxn ang="0">
                <a:pos x="0" y="3"/>
              </a:cxn>
              <a:cxn ang="0">
                <a:pos x="13" y="34"/>
              </a:cxn>
            </a:cxnLst>
            <a:rect l="0" t="0" r="r" b="b"/>
            <a:pathLst>
              <a:path w="87" h="65">
                <a:moveTo>
                  <a:pt x="13" y="34"/>
                </a:moveTo>
                <a:lnTo>
                  <a:pt x="28" y="65"/>
                </a:lnTo>
                <a:lnTo>
                  <a:pt x="87" y="0"/>
                </a:lnTo>
                <a:lnTo>
                  <a:pt x="0" y="3"/>
                </a:lnTo>
                <a:lnTo>
                  <a:pt x="13" y="34"/>
                </a:lnTo>
                <a:close/>
              </a:path>
            </a:pathLst>
          </a:custGeom>
          <a:solidFill>
            <a:srgbClr val="D5000A"/>
          </a:solidFill>
          <a:ln w="9525">
            <a:noFill/>
            <a:round/>
            <a:headEnd/>
            <a:tailEnd/>
          </a:ln>
        </p:spPr>
        <p:txBody>
          <a:bodyPr>
            <a:prstTxWarp prst="textNoShape">
              <a:avLst/>
            </a:prstTxWarp>
          </a:bodyPr>
          <a:lstStyle/>
          <a:p>
            <a:endParaRPr lang="en-US"/>
          </a:p>
        </p:txBody>
      </p:sp>
      <p:sp>
        <p:nvSpPr>
          <p:cNvPr id="167955" name="Line 19"/>
          <p:cNvSpPr>
            <a:spLocks noChangeShapeType="1"/>
          </p:cNvSpPr>
          <p:nvPr/>
        </p:nvSpPr>
        <p:spPr bwMode="auto">
          <a:xfrm flipV="1">
            <a:off x="3611563" y="2635250"/>
            <a:ext cx="1568450" cy="785813"/>
          </a:xfrm>
          <a:prstGeom prst="line">
            <a:avLst/>
          </a:prstGeom>
          <a:noFill/>
          <a:ln w="22225">
            <a:solidFill>
              <a:srgbClr val="D5000A"/>
            </a:solidFill>
            <a:round/>
            <a:headEnd/>
            <a:tailEnd/>
          </a:ln>
        </p:spPr>
        <p:txBody>
          <a:bodyPr>
            <a:prstTxWarp prst="textNoShape">
              <a:avLst/>
            </a:prstTxWarp>
          </a:bodyPr>
          <a:lstStyle/>
          <a:p>
            <a:endParaRPr lang="en-US"/>
          </a:p>
        </p:txBody>
      </p:sp>
      <p:sp>
        <p:nvSpPr>
          <p:cNvPr id="167956" name="Rectangle 20"/>
          <p:cNvSpPr>
            <a:spLocks noChangeArrowheads="1"/>
          </p:cNvSpPr>
          <p:nvPr/>
        </p:nvSpPr>
        <p:spPr bwMode="auto">
          <a:xfrm>
            <a:off x="1816100" y="2889250"/>
            <a:ext cx="1784350" cy="488950"/>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b="1">
                <a:solidFill>
                  <a:srgbClr val="0065FF"/>
                </a:solidFill>
              </a:rPr>
              <a:t>High Level Trigger</a:t>
            </a:r>
          </a:p>
          <a:p>
            <a:pPr eaLnBrk="0" hangingPunct="0"/>
            <a:r>
              <a:rPr lang="en-US" sz="1600" b="1">
                <a:solidFill>
                  <a:srgbClr val="0065FF"/>
                </a:solidFill>
              </a:rPr>
              <a:t>10 TeraFlops</a:t>
            </a:r>
            <a:endParaRPr lang="en-US" sz="2800"/>
          </a:p>
        </p:txBody>
      </p:sp>
      <p:sp>
        <p:nvSpPr>
          <p:cNvPr id="167957" name="Line 21"/>
          <p:cNvSpPr>
            <a:spLocks noChangeShapeType="1"/>
          </p:cNvSpPr>
          <p:nvPr/>
        </p:nvSpPr>
        <p:spPr bwMode="auto">
          <a:xfrm>
            <a:off x="2795588" y="3830638"/>
            <a:ext cx="1587" cy="1824037"/>
          </a:xfrm>
          <a:prstGeom prst="line">
            <a:avLst/>
          </a:prstGeom>
          <a:noFill/>
          <a:ln w="11113">
            <a:solidFill>
              <a:srgbClr val="000000"/>
            </a:solidFill>
            <a:round/>
            <a:headEnd/>
            <a:tailEnd/>
          </a:ln>
        </p:spPr>
        <p:txBody>
          <a:bodyPr>
            <a:prstTxWarp prst="textNoShape">
              <a:avLst/>
            </a:prstTxWarp>
          </a:bodyPr>
          <a:lstStyle/>
          <a:p>
            <a:endParaRPr lang="en-US"/>
          </a:p>
        </p:txBody>
      </p:sp>
      <p:sp>
        <p:nvSpPr>
          <p:cNvPr id="167958" name="Freeform 22"/>
          <p:cNvSpPr>
            <a:spLocks/>
          </p:cNvSpPr>
          <p:nvPr/>
        </p:nvSpPr>
        <p:spPr bwMode="auto">
          <a:xfrm>
            <a:off x="2765425" y="3744913"/>
            <a:ext cx="69850" cy="92075"/>
          </a:xfrm>
          <a:custGeom>
            <a:avLst/>
            <a:gdLst/>
            <a:ahLst/>
            <a:cxnLst>
              <a:cxn ang="0">
                <a:pos x="24" y="58"/>
              </a:cxn>
              <a:cxn ang="0">
                <a:pos x="47" y="58"/>
              </a:cxn>
              <a:cxn ang="0">
                <a:pos x="24" y="0"/>
              </a:cxn>
              <a:cxn ang="0">
                <a:pos x="0" y="58"/>
              </a:cxn>
              <a:cxn ang="0">
                <a:pos x="24" y="58"/>
              </a:cxn>
            </a:cxnLst>
            <a:rect l="0" t="0" r="r" b="b"/>
            <a:pathLst>
              <a:path w="47" h="58">
                <a:moveTo>
                  <a:pt x="24" y="58"/>
                </a:moveTo>
                <a:lnTo>
                  <a:pt x="47" y="58"/>
                </a:lnTo>
                <a:lnTo>
                  <a:pt x="24" y="0"/>
                </a:lnTo>
                <a:lnTo>
                  <a:pt x="0" y="58"/>
                </a:lnTo>
                <a:lnTo>
                  <a:pt x="24" y="58"/>
                </a:lnTo>
                <a:close/>
              </a:path>
            </a:pathLst>
          </a:custGeom>
          <a:solidFill>
            <a:srgbClr val="000000"/>
          </a:solidFill>
          <a:ln w="9525">
            <a:noFill/>
            <a:round/>
            <a:headEnd/>
            <a:tailEnd/>
          </a:ln>
        </p:spPr>
        <p:txBody>
          <a:bodyPr>
            <a:prstTxWarp prst="textNoShape">
              <a:avLst/>
            </a:prstTxWarp>
          </a:bodyPr>
          <a:lstStyle/>
          <a:p>
            <a:endParaRPr lang="en-US"/>
          </a:p>
        </p:txBody>
      </p:sp>
      <p:sp>
        <p:nvSpPr>
          <p:cNvPr id="167959" name="Freeform 23"/>
          <p:cNvSpPr>
            <a:spLocks/>
          </p:cNvSpPr>
          <p:nvPr/>
        </p:nvSpPr>
        <p:spPr bwMode="auto">
          <a:xfrm>
            <a:off x="2765425" y="5659438"/>
            <a:ext cx="69850" cy="92075"/>
          </a:xfrm>
          <a:custGeom>
            <a:avLst/>
            <a:gdLst/>
            <a:ahLst/>
            <a:cxnLst>
              <a:cxn ang="0">
                <a:pos x="24" y="0"/>
              </a:cxn>
              <a:cxn ang="0">
                <a:pos x="0" y="0"/>
              </a:cxn>
              <a:cxn ang="0">
                <a:pos x="24" y="58"/>
              </a:cxn>
              <a:cxn ang="0">
                <a:pos x="47" y="0"/>
              </a:cxn>
              <a:cxn ang="0">
                <a:pos x="24" y="0"/>
              </a:cxn>
            </a:cxnLst>
            <a:rect l="0" t="0" r="r" b="b"/>
            <a:pathLst>
              <a:path w="47" h="58">
                <a:moveTo>
                  <a:pt x="24" y="0"/>
                </a:moveTo>
                <a:lnTo>
                  <a:pt x="0" y="0"/>
                </a:lnTo>
                <a:lnTo>
                  <a:pt x="24" y="58"/>
                </a:lnTo>
                <a:lnTo>
                  <a:pt x="47" y="0"/>
                </a:lnTo>
                <a:lnTo>
                  <a:pt x="24" y="0"/>
                </a:lnTo>
                <a:close/>
              </a:path>
            </a:pathLst>
          </a:custGeom>
          <a:solidFill>
            <a:srgbClr val="000000"/>
          </a:solidFill>
          <a:ln w="9525">
            <a:noFill/>
            <a:round/>
            <a:headEnd/>
            <a:tailEnd/>
          </a:ln>
        </p:spPr>
        <p:txBody>
          <a:bodyPr>
            <a:prstTxWarp prst="textNoShape">
              <a:avLst/>
            </a:prstTxWarp>
          </a:bodyPr>
          <a:lstStyle/>
          <a:p>
            <a:endParaRPr lang="en-US"/>
          </a:p>
        </p:txBody>
      </p:sp>
      <p:sp>
        <p:nvSpPr>
          <p:cNvPr id="167960" name="Freeform 24"/>
          <p:cNvSpPr>
            <a:spLocks/>
          </p:cNvSpPr>
          <p:nvPr/>
        </p:nvSpPr>
        <p:spPr bwMode="auto">
          <a:xfrm>
            <a:off x="2755900" y="3733800"/>
            <a:ext cx="68263" cy="90488"/>
          </a:xfrm>
          <a:custGeom>
            <a:avLst/>
            <a:gdLst/>
            <a:ahLst/>
            <a:cxnLst>
              <a:cxn ang="0">
                <a:pos x="24" y="57"/>
              </a:cxn>
              <a:cxn ang="0">
                <a:pos x="47" y="57"/>
              </a:cxn>
              <a:cxn ang="0">
                <a:pos x="24" y="0"/>
              </a:cxn>
              <a:cxn ang="0">
                <a:pos x="0" y="57"/>
              </a:cxn>
              <a:cxn ang="0">
                <a:pos x="24" y="57"/>
              </a:cxn>
            </a:cxnLst>
            <a:rect l="0" t="0" r="r" b="b"/>
            <a:pathLst>
              <a:path w="47" h="57">
                <a:moveTo>
                  <a:pt x="24" y="57"/>
                </a:moveTo>
                <a:lnTo>
                  <a:pt x="47" y="57"/>
                </a:lnTo>
                <a:lnTo>
                  <a:pt x="24" y="0"/>
                </a:lnTo>
                <a:lnTo>
                  <a:pt x="0" y="57"/>
                </a:lnTo>
                <a:lnTo>
                  <a:pt x="24" y="57"/>
                </a:lnTo>
                <a:close/>
              </a:path>
            </a:pathLst>
          </a:custGeom>
          <a:solidFill>
            <a:srgbClr val="158000"/>
          </a:solidFill>
          <a:ln w="9525">
            <a:noFill/>
            <a:round/>
            <a:headEnd/>
            <a:tailEnd/>
          </a:ln>
        </p:spPr>
        <p:txBody>
          <a:bodyPr>
            <a:prstTxWarp prst="textNoShape">
              <a:avLst/>
            </a:prstTxWarp>
          </a:bodyPr>
          <a:lstStyle/>
          <a:p>
            <a:endParaRPr lang="en-US"/>
          </a:p>
        </p:txBody>
      </p:sp>
      <p:sp>
        <p:nvSpPr>
          <p:cNvPr id="167961" name="Freeform 25"/>
          <p:cNvSpPr>
            <a:spLocks/>
          </p:cNvSpPr>
          <p:nvPr/>
        </p:nvSpPr>
        <p:spPr bwMode="auto">
          <a:xfrm>
            <a:off x="2755900" y="5648325"/>
            <a:ext cx="68263" cy="92075"/>
          </a:xfrm>
          <a:custGeom>
            <a:avLst/>
            <a:gdLst/>
            <a:ahLst/>
            <a:cxnLst>
              <a:cxn ang="0">
                <a:pos x="24" y="0"/>
              </a:cxn>
              <a:cxn ang="0">
                <a:pos x="0" y="0"/>
              </a:cxn>
              <a:cxn ang="0">
                <a:pos x="24" y="58"/>
              </a:cxn>
              <a:cxn ang="0">
                <a:pos x="47" y="0"/>
              </a:cxn>
              <a:cxn ang="0">
                <a:pos x="24" y="0"/>
              </a:cxn>
            </a:cxnLst>
            <a:rect l="0" t="0" r="r" b="b"/>
            <a:pathLst>
              <a:path w="47" h="58">
                <a:moveTo>
                  <a:pt x="24" y="0"/>
                </a:moveTo>
                <a:lnTo>
                  <a:pt x="0" y="0"/>
                </a:lnTo>
                <a:lnTo>
                  <a:pt x="24" y="58"/>
                </a:lnTo>
                <a:lnTo>
                  <a:pt x="47" y="0"/>
                </a:lnTo>
                <a:lnTo>
                  <a:pt x="24" y="0"/>
                </a:lnTo>
                <a:close/>
              </a:path>
            </a:pathLst>
          </a:custGeom>
          <a:solidFill>
            <a:srgbClr val="158000"/>
          </a:solidFill>
          <a:ln w="9525">
            <a:noFill/>
            <a:round/>
            <a:headEnd/>
            <a:tailEnd/>
          </a:ln>
        </p:spPr>
        <p:txBody>
          <a:bodyPr>
            <a:prstTxWarp prst="textNoShape">
              <a:avLst/>
            </a:prstTxWarp>
          </a:bodyPr>
          <a:lstStyle/>
          <a:p>
            <a:endParaRPr lang="en-US"/>
          </a:p>
        </p:txBody>
      </p:sp>
      <p:sp>
        <p:nvSpPr>
          <p:cNvPr id="167962" name="Line 26"/>
          <p:cNvSpPr>
            <a:spLocks noChangeShapeType="1"/>
          </p:cNvSpPr>
          <p:nvPr/>
        </p:nvSpPr>
        <p:spPr bwMode="auto">
          <a:xfrm>
            <a:off x="2784475" y="3819525"/>
            <a:ext cx="1588" cy="1824038"/>
          </a:xfrm>
          <a:prstGeom prst="line">
            <a:avLst/>
          </a:prstGeom>
          <a:noFill/>
          <a:ln w="11113">
            <a:solidFill>
              <a:srgbClr val="158000"/>
            </a:solidFill>
            <a:round/>
            <a:headEnd/>
            <a:tailEnd/>
          </a:ln>
        </p:spPr>
        <p:txBody>
          <a:bodyPr>
            <a:prstTxWarp prst="textNoShape">
              <a:avLst/>
            </a:prstTxWarp>
          </a:bodyPr>
          <a:lstStyle/>
          <a:p>
            <a:endParaRPr lang="en-US"/>
          </a:p>
        </p:txBody>
      </p:sp>
      <p:sp>
        <p:nvSpPr>
          <p:cNvPr id="167963" name="Rectangle 27"/>
          <p:cNvSpPr>
            <a:spLocks noChangeArrowheads="1"/>
          </p:cNvSpPr>
          <p:nvPr/>
        </p:nvSpPr>
        <p:spPr bwMode="auto">
          <a:xfrm>
            <a:off x="1879600" y="4768850"/>
            <a:ext cx="903288"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b="1">
                <a:solidFill>
                  <a:srgbClr val="1C1C1C"/>
                </a:solidFill>
              </a:rPr>
              <a:t>Controls:</a:t>
            </a:r>
            <a:endParaRPr lang="en-US" sz="2800"/>
          </a:p>
        </p:txBody>
      </p:sp>
      <p:sp>
        <p:nvSpPr>
          <p:cNvPr id="167964" name="Rectangle 28"/>
          <p:cNvSpPr>
            <a:spLocks noChangeArrowheads="1"/>
          </p:cNvSpPr>
          <p:nvPr/>
        </p:nvSpPr>
        <p:spPr bwMode="auto">
          <a:xfrm>
            <a:off x="2032000" y="4984750"/>
            <a:ext cx="747713"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b="1">
                <a:solidFill>
                  <a:srgbClr val="1C1C1C"/>
                </a:solidFill>
              </a:rPr>
              <a:t>1 Gbit/s</a:t>
            </a:r>
            <a:endParaRPr lang="en-US" sz="2800"/>
          </a:p>
        </p:txBody>
      </p:sp>
      <p:sp>
        <p:nvSpPr>
          <p:cNvPr id="167965" name="Rectangle 29"/>
          <p:cNvSpPr>
            <a:spLocks noChangeArrowheads="1"/>
          </p:cNvSpPr>
          <p:nvPr/>
        </p:nvSpPr>
        <p:spPr bwMode="auto">
          <a:xfrm>
            <a:off x="1866900" y="4757738"/>
            <a:ext cx="903288"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b="1">
                <a:solidFill>
                  <a:srgbClr val="158000"/>
                </a:solidFill>
              </a:rPr>
              <a:t>Controls:</a:t>
            </a:r>
            <a:endParaRPr lang="en-US" sz="2800"/>
          </a:p>
        </p:txBody>
      </p:sp>
      <p:sp>
        <p:nvSpPr>
          <p:cNvPr id="167966" name="Rectangle 30"/>
          <p:cNvSpPr>
            <a:spLocks noChangeArrowheads="1"/>
          </p:cNvSpPr>
          <p:nvPr/>
        </p:nvSpPr>
        <p:spPr bwMode="auto">
          <a:xfrm>
            <a:off x="2020888" y="4973638"/>
            <a:ext cx="747712"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b="1">
                <a:solidFill>
                  <a:srgbClr val="158000"/>
                </a:solidFill>
              </a:rPr>
              <a:t>1 Gbit/s</a:t>
            </a:r>
            <a:endParaRPr lang="en-US" sz="2800"/>
          </a:p>
        </p:txBody>
      </p:sp>
      <p:sp>
        <p:nvSpPr>
          <p:cNvPr id="167967" name="Line 31"/>
          <p:cNvSpPr>
            <a:spLocks noChangeShapeType="1"/>
          </p:cNvSpPr>
          <p:nvPr/>
        </p:nvSpPr>
        <p:spPr bwMode="auto">
          <a:xfrm flipV="1">
            <a:off x="3446463" y="2579688"/>
            <a:ext cx="1698625" cy="869950"/>
          </a:xfrm>
          <a:prstGeom prst="line">
            <a:avLst/>
          </a:prstGeom>
          <a:noFill/>
          <a:ln w="11113">
            <a:solidFill>
              <a:srgbClr val="FFFFFF"/>
            </a:solidFill>
            <a:round/>
            <a:headEnd/>
            <a:tailEnd/>
          </a:ln>
        </p:spPr>
        <p:txBody>
          <a:bodyPr>
            <a:prstTxWarp prst="textNoShape">
              <a:avLst/>
            </a:prstTxWarp>
          </a:bodyPr>
          <a:lstStyle/>
          <a:p>
            <a:endParaRPr lang="en-US"/>
          </a:p>
        </p:txBody>
      </p:sp>
      <p:sp>
        <p:nvSpPr>
          <p:cNvPr id="167968" name="Freeform 32"/>
          <p:cNvSpPr>
            <a:spLocks/>
          </p:cNvSpPr>
          <p:nvPr/>
        </p:nvSpPr>
        <p:spPr bwMode="auto">
          <a:xfrm>
            <a:off x="3375025" y="3421063"/>
            <a:ext cx="88900" cy="71437"/>
          </a:xfrm>
          <a:custGeom>
            <a:avLst/>
            <a:gdLst/>
            <a:ahLst/>
            <a:cxnLst>
              <a:cxn ang="0">
                <a:pos x="52" y="21"/>
              </a:cxn>
              <a:cxn ang="0">
                <a:pos x="41" y="0"/>
              </a:cxn>
              <a:cxn ang="0">
                <a:pos x="0" y="45"/>
              </a:cxn>
              <a:cxn ang="0">
                <a:pos x="61" y="41"/>
              </a:cxn>
              <a:cxn ang="0">
                <a:pos x="52" y="21"/>
              </a:cxn>
            </a:cxnLst>
            <a:rect l="0" t="0" r="r" b="b"/>
            <a:pathLst>
              <a:path w="61" h="45">
                <a:moveTo>
                  <a:pt x="52" y="21"/>
                </a:moveTo>
                <a:lnTo>
                  <a:pt x="41" y="0"/>
                </a:lnTo>
                <a:lnTo>
                  <a:pt x="0" y="45"/>
                </a:lnTo>
                <a:lnTo>
                  <a:pt x="61" y="41"/>
                </a:lnTo>
                <a:lnTo>
                  <a:pt x="52" y="21"/>
                </a:lnTo>
                <a:close/>
              </a:path>
            </a:pathLst>
          </a:custGeom>
          <a:solidFill>
            <a:srgbClr val="FFFFFF"/>
          </a:solidFill>
          <a:ln w="9525">
            <a:noFill/>
            <a:round/>
            <a:headEnd/>
            <a:tailEnd/>
          </a:ln>
        </p:spPr>
        <p:txBody>
          <a:bodyPr>
            <a:prstTxWarp prst="textNoShape">
              <a:avLst/>
            </a:prstTxWarp>
          </a:bodyPr>
          <a:lstStyle/>
          <a:p>
            <a:endParaRPr lang="en-US"/>
          </a:p>
        </p:txBody>
      </p:sp>
      <p:sp>
        <p:nvSpPr>
          <p:cNvPr id="167969" name="Freeform 33"/>
          <p:cNvSpPr>
            <a:spLocks/>
          </p:cNvSpPr>
          <p:nvPr/>
        </p:nvSpPr>
        <p:spPr bwMode="auto">
          <a:xfrm>
            <a:off x="5138738" y="2549525"/>
            <a:ext cx="88900" cy="71438"/>
          </a:xfrm>
          <a:custGeom>
            <a:avLst/>
            <a:gdLst/>
            <a:ahLst/>
            <a:cxnLst>
              <a:cxn ang="0">
                <a:pos x="9" y="23"/>
              </a:cxn>
              <a:cxn ang="0">
                <a:pos x="20" y="45"/>
              </a:cxn>
              <a:cxn ang="0">
                <a:pos x="61" y="0"/>
              </a:cxn>
              <a:cxn ang="0">
                <a:pos x="0" y="3"/>
              </a:cxn>
              <a:cxn ang="0">
                <a:pos x="9" y="23"/>
              </a:cxn>
            </a:cxnLst>
            <a:rect l="0" t="0" r="r" b="b"/>
            <a:pathLst>
              <a:path w="61" h="45">
                <a:moveTo>
                  <a:pt x="9" y="23"/>
                </a:moveTo>
                <a:lnTo>
                  <a:pt x="20" y="45"/>
                </a:lnTo>
                <a:lnTo>
                  <a:pt x="61" y="0"/>
                </a:lnTo>
                <a:lnTo>
                  <a:pt x="0" y="3"/>
                </a:lnTo>
                <a:lnTo>
                  <a:pt x="9" y="23"/>
                </a:lnTo>
                <a:close/>
              </a:path>
            </a:pathLst>
          </a:custGeom>
          <a:solidFill>
            <a:srgbClr val="FFFFFF"/>
          </a:solidFill>
          <a:ln w="9525">
            <a:noFill/>
            <a:round/>
            <a:headEnd/>
            <a:tailEnd/>
          </a:ln>
        </p:spPr>
        <p:txBody>
          <a:bodyPr>
            <a:prstTxWarp prst="textNoShape">
              <a:avLst/>
            </a:prstTxWarp>
          </a:bodyPr>
          <a:lstStyle/>
          <a:p>
            <a:endParaRPr lang="en-US"/>
          </a:p>
        </p:txBody>
      </p:sp>
      <p:sp>
        <p:nvSpPr>
          <p:cNvPr id="167970" name="Freeform 34"/>
          <p:cNvSpPr>
            <a:spLocks/>
          </p:cNvSpPr>
          <p:nvPr/>
        </p:nvSpPr>
        <p:spPr bwMode="auto">
          <a:xfrm>
            <a:off x="3365500" y="3408363"/>
            <a:ext cx="88900" cy="73025"/>
          </a:xfrm>
          <a:custGeom>
            <a:avLst/>
            <a:gdLst/>
            <a:ahLst/>
            <a:cxnLst>
              <a:cxn ang="0">
                <a:pos x="52" y="22"/>
              </a:cxn>
              <a:cxn ang="0">
                <a:pos x="41" y="0"/>
              </a:cxn>
              <a:cxn ang="0">
                <a:pos x="0" y="46"/>
              </a:cxn>
              <a:cxn ang="0">
                <a:pos x="61" y="42"/>
              </a:cxn>
              <a:cxn ang="0">
                <a:pos x="52" y="22"/>
              </a:cxn>
            </a:cxnLst>
            <a:rect l="0" t="0" r="r" b="b"/>
            <a:pathLst>
              <a:path w="61" h="46">
                <a:moveTo>
                  <a:pt x="52" y="22"/>
                </a:moveTo>
                <a:lnTo>
                  <a:pt x="41" y="0"/>
                </a:lnTo>
                <a:lnTo>
                  <a:pt x="0" y="46"/>
                </a:lnTo>
                <a:lnTo>
                  <a:pt x="61" y="42"/>
                </a:lnTo>
                <a:lnTo>
                  <a:pt x="52" y="22"/>
                </a:lnTo>
                <a:close/>
              </a:path>
            </a:pathLst>
          </a:custGeom>
          <a:solidFill>
            <a:srgbClr val="158000"/>
          </a:solidFill>
          <a:ln w="9525">
            <a:noFill/>
            <a:round/>
            <a:headEnd/>
            <a:tailEnd/>
          </a:ln>
        </p:spPr>
        <p:txBody>
          <a:bodyPr>
            <a:prstTxWarp prst="textNoShape">
              <a:avLst/>
            </a:prstTxWarp>
          </a:bodyPr>
          <a:lstStyle/>
          <a:p>
            <a:endParaRPr lang="en-US"/>
          </a:p>
        </p:txBody>
      </p:sp>
      <p:sp>
        <p:nvSpPr>
          <p:cNvPr id="167971" name="Freeform 35"/>
          <p:cNvSpPr>
            <a:spLocks/>
          </p:cNvSpPr>
          <p:nvPr/>
        </p:nvSpPr>
        <p:spPr bwMode="auto">
          <a:xfrm>
            <a:off x="5127625" y="2536825"/>
            <a:ext cx="88900" cy="73025"/>
          </a:xfrm>
          <a:custGeom>
            <a:avLst/>
            <a:gdLst/>
            <a:ahLst/>
            <a:cxnLst>
              <a:cxn ang="0">
                <a:pos x="9" y="24"/>
              </a:cxn>
              <a:cxn ang="0">
                <a:pos x="20" y="46"/>
              </a:cxn>
              <a:cxn ang="0">
                <a:pos x="61" y="0"/>
              </a:cxn>
              <a:cxn ang="0">
                <a:pos x="0" y="4"/>
              </a:cxn>
              <a:cxn ang="0">
                <a:pos x="9" y="24"/>
              </a:cxn>
            </a:cxnLst>
            <a:rect l="0" t="0" r="r" b="b"/>
            <a:pathLst>
              <a:path w="61" h="46">
                <a:moveTo>
                  <a:pt x="9" y="24"/>
                </a:moveTo>
                <a:lnTo>
                  <a:pt x="20" y="46"/>
                </a:lnTo>
                <a:lnTo>
                  <a:pt x="61" y="0"/>
                </a:lnTo>
                <a:lnTo>
                  <a:pt x="0" y="4"/>
                </a:lnTo>
                <a:lnTo>
                  <a:pt x="9" y="24"/>
                </a:lnTo>
                <a:close/>
              </a:path>
            </a:pathLst>
          </a:custGeom>
          <a:solidFill>
            <a:srgbClr val="158000"/>
          </a:solidFill>
          <a:ln w="9525">
            <a:noFill/>
            <a:round/>
            <a:headEnd/>
            <a:tailEnd/>
          </a:ln>
        </p:spPr>
        <p:txBody>
          <a:bodyPr>
            <a:prstTxWarp prst="textNoShape">
              <a:avLst/>
            </a:prstTxWarp>
          </a:bodyPr>
          <a:lstStyle/>
          <a:p>
            <a:endParaRPr lang="en-US"/>
          </a:p>
        </p:txBody>
      </p:sp>
      <p:sp>
        <p:nvSpPr>
          <p:cNvPr id="167972" name="Line 36"/>
          <p:cNvSpPr>
            <a:spLocks noChangeShapeType="1"/>
          </p:cNvSpPr>
          <p:nvPr/>
        </p:nvSpPr>
        <p:spPr bwMode="auto">
          <a:xfrm flipV="1">
            <a:off x="3435350" y="2568575"/>
            <a:ext cx="1700213" cy="869950"/>
          </a:xfrm>
          <a:prstGeom prst="line">
            <a:avLst/>
          </a:prstGeom>
          <a:noFill/>
          <a:ln w="11113">
            <a:solidFill>
              <a:srgbClr val="158000"/>
            </a:solidFill>
            <a:round/>
            <a:headEnd/>
            <a:tailEnd/>
          </a:ln>
        </p:spPr>
        <p:txBody>
          <a:bodyPr>
            <a:prstTxWarp prst="textNoShape">
              <a:avLst/>
            </a:prstTxWarp>
          </a:bodyPr>
          <a:lstStyle/>
          <a:p>
            <a:endParaRPr lang="en-US"/>
          </a:p>
        </p:txBody>
      </p:sp>
      <p:sp>
        <p:nvSpPr>
          <p:cNvPr id="167973" name="Line 37"/>
          <p:cNvSpPr>
            <a:spLocks noChangeShapeType="1"/>
          </p:cNvSpPr>
          <p:nvPr/>
        </p:nvSpPr>
        <p:spPr bwMode="auto">
          <a:xfrm flipH="1" flipV="1">
            <a:off x="3159125" y="1689100"/>
            <a:ext cx="1939925" cy="742950"/>
          </a:xfrm>
          <a:prstGeom prst="line">
            <a:avLst/>
          </a:prstGeom>
          <a:noFill/>
          <a:ln w="11113">
            <a:solidFill>
              <a:srgbClr val="FFFFFF"/>
            </a:solidFill>
            <a:round/>
            <a:headEnd/>
            <a:tailEnd/>
          </a:ln>
        </p:spPr>
        <p:txBody>
          <a:bodyPr>
            <a:prstTxWarp prst="textNoShape">
              <a:avLst/>
            </a:prstTxWarp>
          </a:bodyPr>
          <a:lstStyle/>
          <a:p>
            <a:endParaRPr lang="en-US"/>
          </a:p>
        </p:txBody>
      </p:sp>
      <p:sp>
        <p:nvSpPr>
          <p:cNvPr id="167974" name="Freeform 38"/>
          <p:cNvSpPr>
            <a:spLocks/>
          </p:cNvSpPr>
          <p:nvPr/>
        </p:nvSpPr>
        <p:spPr bwMode="auto">
          <a:xfrm>
            <a:off x="5092700" y="2400300"/>
            <a:ext cx="90488" cy="71438"/>
          </a:xfrm>
          <a:custGeom>
            <a:avLst/>
            <a:gdLst/>
            <a:ahLst/>
            <a:cxnLst>
              <a:cxn ang="0">
                <a:pos x="7" y="23"/>
              </a:cxn>
              <a:cxn ang="0">
                <a:pos x="0" y="45"/>
              </a:cxn>
              <a:cxn ang="0">
                <a:pos x="62" y="41"/>
              </a:cxn>
              <a:cxn ang="0">
                <a:pos x="17" y="0"/>
              </a:cxn>
              <a:cxn ang="0">
                <a:pos x="7" y="23"/>
              </a:cxn>
            </a:cxnLst>
            <a:rect l="0" t="0" r="r" b="b"/>
            <a:pathLst>
              <a:path w="62" h="45">
                <a:moveTo>
                  <a:pt x="7" y="23"/>
                </a:moveTo>
                <a:lnTo>
                  <a:pt x="0" y="45"/>
                </a:lnTo>
                <a:lnTo>
                  <a:pt x="62" y="41"/>
                </a:lnTo>
                <a:lnTo>
                  <a:pt x="17" y="0"/>
                </a:lnTo>
                <a:lnTo>
                  <a:pt x="7" y="23"/>
                </a:lnTo>
                <a:close/>
              </a:path>
            </a:pathLst>
          </a:custGeom>
          <a:solidFill>
            <a:srgbClr val="FFFFFF"/>
          </a:solidFill>
          <a:ln w="9525">
            <a:noFill/>
            <a:round/>
            <a:headEnd/>
            <a:tailEnd/>
          </a:ln>
        </p:spPr>
        <p:txBody>
          <a:bodyPr>
            <a:prstTxWarp prst="textNoShape">
              <a:avLst/>
            </a:prstTxWarp>
          </a:bodyPr>
          <a:lstStyle/>
          <a:p>
            <a:endParaRPr lang="en-US"/>
          </a:p>
        </p:txBody>
      </p:sp>
      <p:sp>
        <p:nvSpPr>
          <p:cNvPr id="167975" name="Freeform 39"/>
          <p:cNvSpPr>
            <a:spLocks/>
          </p:cNvSpPr>
          <p:nvPr/>
        </p:nvSpPr>
        <p:spPr bwMode="auto">
          <a:xfrm>
            <a:off x="3086100" y="1660525"/>
            <a:ext cx="90488" cy="71438"/>
          </a:xfrm>
          <a:custGeom>
            <a:avLst/>
            <a:gdLst/>
            <a:ahLst/>
            <a:cxnLst>
              <a:cxn ang="0">
                <a:pos x="54" y="21"/>
              </a:cxn>
              <a:cxn ang="0">
                <a:pos x="61" y="0"/>
              </a:cxn>
              <a:cxn ang="0">
                <a:pos x="0" y="3"/>
              </a:cxn>
              <a:cxn ang="0">
                <a:pos x="45" y="45"/>
              </a:cxn>
              <a:cxn ang="0">
                <a:pos x="54" y="21"/>
              </a:cxn>
            </a:cxnLst>
            <a:rect l="0" t="0" r="r" b="b"/>
            <a:pathLst>
              <a:path w="61" h="45">
                <a:moveTo>
                  <a:pt x="54" y="21"/>
                </a:moveTo>
                <a:lnTo>
                  <a:pt x="61" y="0"/>
                </a:lnTo>
                <a:lnTo>
                  <a:pt x="0" y="3"/>
                </a:lnTo>
                <a:lnTo>
                  <a:pt x="45" y="45"/>
                </a:lnTo>
                <a:lnTo>
                  <a:pt x="54" y="21"/>
                </a:lnTo>
                <a:close/>
              </a:path>
            </a:pathLst>
          </a:custGeom>
          <a:solidFill>
            <a:srgbClr val="FFFFFF"/>
          </a:solidFill>
          <a:ln w="9525">
            <a:noFill/>
            <a:round/>
            <a:headEnd/>
            <a:tailEnd/>
          </a:ln>
        </p:spPr>
        <p:txBody>
          <a:bodyPr>
            <a:prstTxWarp prst="textNoShape">
              <a:avLst/>
            </a:prstTxWarp>
          </a:bodyPr>
          <a:lstStyle/>
          <a:p>
            <a:endParaRPr lang="en-US"/>
          </a:p>
        </p:txBody>
      </p:sp>
      <p:sp>
        <p:nvSpPr>
          <p:cNvPr id="167976" name="Freeform 40"/>
          <p:cNvSpPr>
            <a:spLocks/>
          </p:cNvSpPr>
          <p:nvPr/>
        </p:nvSpPr>
        <p:spPr bwMode="auto">
          <a:xfrm>
            <a:off x="5083175" y="2387600"/>
            <a:ext cx="88900" cy="73025"/>
          </a:xfrm>
          <a:custGeom>
            <a:avLst/>
            <a:gdLst/>
            <a:ahLst/>
            <a:cxnLst>
              <a:cxn ang="0">
                <a:pos x="7" y="24"/>
              </a:cxn>
              <a:cxn ang="0">
                <a:pos x="0" y="46"/>
              </a:cxn>
              <a:cxn ang="0">
                <a:pos x="61" y="42"/>
              </a:cxn>
              <a:cxn ang="0">
                <a:pos x="16" y="0"/>
              </a:cxn>
              <a:cxn ang="0">
                <a:pos x="7" y="24"/>
              </a:cxn>
            </a:cxnLst>
            <a:rect l="0" t="0" r="r" b="b"/>
            <a:pathLst>
              <a:path w="61" h="46">
                <a:moveTo>
                  <a:pt x="7" y="24"/>
                </a:moveTo>
                <a:lnTo>
                  <a:pt x="0" y="46"/>
                </a:lnTo>
                <a:lnTo>
                  <a:pt x="61" y="42"/>
                </a:lnTo>
                <a:lnTo>
                  <a:pt x="16" y="0"/>
                </a:lnTo>
                <a:lnTo>
                  <a:pt x="7" y="24"/>
                </a:lnTo>
                <a:close/>
              </a:path>
            </a:pathLst>
          </a:custGeom>
          <a:solidFill>
            <a:srgbClr val="D5000A"/>
          </a:solidFill>
          <a:ln w="9525">
            <a:noFill/>
            <a:round/>
            <a:headEnd/>
            <a:tailEnd/>
          </a:ln>
        </p:spPr>
        <p:txBody>
          <a:bodyPr>
            <a:prstTxWarp prst="textNoShape">
              <a:avLst/>
            </a:prstTxWarp>
          </a:bodyPr>
          <a:lstStyle/>
          <a:p>
            <a:endParaRPr lang="en-US"/>
          </a:p>
        </p:txBody>
      </p:sp>
      <p:sp>
        <p:nvSpPr>
          <p:cNvPr id="167977" name="Freeform 41"/>
          <p:cNvSpPr>
            <a:spLocks/>
          </p:cNvSpPr>
          <p:nvPr/>
        </p:nvSpPr>
        <p:spPr bwMode="auto">
          <a:xfrm>
            <a:off x="3076575" y="1647825"/>
            <a:ext cx="88900" cy="73025"/>
          </a:xfrm>
          <a:custGeom>
            <a:avLst/>
            <a:gdLst/>
            <a:ahLst/>
            <a:cxnLst>
              <a:cxn ang="0">
                <a:pos x="54" y="22"/>
              </a:cxn>
              <a:cxn ang="0">
                <a:pos x="61" y="0"/>
              </a:cxn>
              <a:cxn ang="0">
                <a:pos x="0" y="4"/>
              </a:cxn>
              <a:cxn ang="0">
                <a:pos x="45" y="46"/>
              </a:cxn>
              <a:cxn ang="0">
                <a:pos x="54" y="22"/>
              </a:cxn>
            </a:cxnLst>
            <a:rect l="0" t="0" r="r" b="b"/>
            <a:pathLst>
              <a:path w="61" h="46">
                <a:moveTo>
                  <a:pt x="54" y="22"/>
                </a:moveTo>
                <a:lnTo>
                  <a:pt x="61" y="0"/>
                </a:lnTo>
                <a:lnTo>
                  <a:pt x="0" y="4"/>
                </a:lnTo>
                <a:lnTo>
                  <a:pt x="45" y="46"/>
                </a:lnTo>
                <a:lnTo>
                  <a:pt x="54" y="22"/>
                </a:lnTo>
                <a:close/>
              </a:path>
            </a:pathLst>
          </a:custGeom>
          <a:solidFill>
            <a:srgbClr val="D5000A"/>
          </a:solidFill>
          <a:ln w="9525">
            <a:noFill/>
            <a:round/>
            <a:headEnd/>
            <a:tailEnd/>
          </a:ln>
        </p:spPr>
        <p:txBody>
          <a:bodyPr>
            <a:prstTxWarp prst="textNoShape">
              <a:avLst/>
            </a:prstTxWarp>
          </a:bodyPr>
          <a:lstStyle/>
          <a:p>
            <a:endParaRPr lang="en-US"/>
          </a:p>
        </p:txBody>
      </p:sp>
      <p:sp>
        <p:nvSpPr>
          <p:cNvPr id="167978" name="Line 42"/>
          <p:cNvSpPr>
            <a:spLocks noChangeShapeType="1"/>
          </p:cNvSpPr>
          <p:nvPr/>
        </p:nvSpPr>
        <p:spPr bwMode="auto">
          <a:xfrm flipH="1" flipV="1">
            <a:off x="3149600" y="1676400"/>
            <a:ext cx="1938338" cy="742950"/>
          </a:xfrm>
          <a:prstGeom prst="line">
            <a:avLst/>
          </a:prstGeom>
          <a:noFill/>
          <a:ln w="11113">
            <a:solidFill>
              <a:srgbClr val="D5000A"/>
            </a:solidFill>
            <a:round/>
            <a:headEnd/>
            <a:tailEnd/>
          </a:ln>
        </p:spPr>
        <p:txBody>
          <a:bodyPr>
            <a:prstTxWarp prst="textNoShape">
              <a:avLst/>
            </a:prstTxWarp>
          </a:bodyPr>
          <a:lstStyle/>
          <a:p>
            <a:endParaRPr lang="en-US"/>
          </a:p>
        </p:txBody>
      </p:sp>
      <p:sp>
        <p:nvSpPr>
          <p:cNvPr id="167979" name="Rectangle 43"/>
          <p:cNvSpPr>
            <a:spLocks noChangeArrowheads="1"/>
          </p:cNvSpPr>
          <p:nvPr/>
        </p:nvSpPr>
        <p:spPr bwMode="auto">
          <a:xfrm>
            <a:off x="3457575" y="1624013"/>
            <a:ext cx="1406525" cy="182562"/>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200" b="1">
                <a:solidFill>
                  <a:srgbClr val="1C1C1C"/>
                </a:solidFill>
              </a:rPr>
              <a:t>To regional centers</a:t>
            </a:r>
            <a:endParaRPr lang="en-US" sz="2800"/>
          </a:p>
        </p:txBody>
      </p:sp>
      <p:sp>
        <p:nvSpPr>
          <p:cNvPr id="167980" name="Rectangle 44"/>
          <p:cNvSpPr>
            <a:spLocks noChangeArrowheads="1"/>
          </p:cNvSpPr>
          <p:nvPr/>
        </p:nvSpPr>
        <p:spPr bwMode="auto">
          <a:xfrm>
            <a:off x="3446463" y="1612900"/>
            <a:ext cx="1406525" cy="36512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200" b="1">
                <a:solidFill>
                  <a:srgbClr val="D5000A"/>
                </a:solidFill>
              </a:rPr>
              <a:t>To regional centers</a:t>
            </a:r>
          </a:p>
          <a:p>
            <a:pPr eaLnBrk="0" hangingPunct="0"/>
            <a:r>
              <a:rPr lang="en-US" sz="1200" b="1">
                <a:solidFill>
                  <a:srgbClr val="D5000A"/>
                </a:solidFill>
              </a:rPr>
              <a:t>10 Gbit/s</a:t>
            </a:r>
            <a:endParaRPr lang="en-US" sz="2800"/>
          </a:p>
        </p:txBody>
      </p:sp>
      <p:sp>
        <p:nvSpPr>
          <p:cNvPr id="167981" name="Line 45"/>
          <p:cNvSpPr>
            <a:spLocks noChangeShapeType="1"/>
          </p:cNvSpPr>
          <p:nvPr/>
        </p:nvSpPr>
        <p:spPr bwMode="auto">
          <a:xfrm flipH="1" flipV="1">
            <a:off x="4833938" y="1955800"/>
            <a:ext cx="280987" cy="352425"/>
          </a:xfrm>
          <a:prstGeom prst="line">
            <a:avLst/>
          </a:prstGeom>
          <a:noFill/>
          <a:ln w="11113">
            <a:solidFill>
              <a:srgbClr val="FFFFFF"/>
            </a:solidFill>
            <a:round/>
            <a:headEnd/>
            <a:tailEnd/>
          </a:ln>
        </p:spPr>
        <p:txBody>
          <a:bodyPr>
            <a:prstTxWarp prst="textNoShape">
              <a:avLst/>
            </a:prstTxWarp>
          </a:bodyPr>
          <a:lstStyle/>
          <a:p>
            <a:endParaRPr lang="en-US"/>
          </a:p>
        </p:txBody>
      </p:sp>
      <p:sp>
        <p:nvSpPr>
          <p:cNvPr id="167982" name="Freeform 46"/>
          <p:cNvSpPr>
            <a:spLocks/>
          </p:cNvSpPr>
          <p:nvPr/>
        </p:nvSpPr>
        <p:spPr bwMode="auto">
          <a:xfrm>
            <a:off x="5092700" y="2287588"/>
            <a:ext cx="79375" cy="95250"/>
          </a:xfrm>
          <a:custGeom>
            <a:avLst/>
            <a:gdLst/>
            <a:ahLst/>
            <a:cxnLst>
              <a:cxn ang="0">
                <a:pos x="18" y="16"/>
              </a:cxn>
              <a:cxn ang="0">
                <a:pos x="0" y="33"/>
              </a:cxn>
              <a:cxn ang="0">
                <a:pos x="54" y="60"/>
              </a:cxn>
              <a:cxn ang="0">
                <a:pos x="35" y="0"/>
              </a:cxn>
              <a:cxn ang="0">
                <a:pos x="18" y="16"/>
              </a:cxn>
            </a:cxnLst>
            <a:rect l="0" t="0" r="r" b="b"/>
            <a:pathLst>
              <a:path w="54" h="60">
                <a:moveTo>
                  <a:pt x="18" y="16"/>
                </a:moveTo>
                <a:lnTo>
                  <a:pt x="0" y="33"/>
                </a:lnTo>
                <a:lnTo>
                  <a:pt x="54" y="60"/>
                </a:lnTo>
                <a:lnTo>
                  <a:pt x="35" y="0"/>
                </a:lnTo>
                <a:lnTo>
                  <a:pt x="18" y="16"/>
                </a:lnTo>
                <a:close/>
              </a:path>
            </a:pathLst>
          </a:custGeom>
          <a:solidFill>
            <a:srgbClr val="FFFFFF"/>
          </a:solidFill>
          <a:ln w="9525">
            <a:noFill/>
            <a:round/>
            <a:headEnd/>
            <a:tailEnd/>
          </a:ln>
        </p:spPr>
        <p:txBody>
          <a:bodyPr>
            <a:prstTxWarp prst="textNoShape">
              <a:avLst/>
            </a:prstTxWarp>
          </a:bodyPr>
          <a:lstStyle/>
          <a:p>
            <a:endParaRPr lang="en-US"/>
          </a:p>
        </p:txBody>
      </p:sp>
      <p:sp>
        <p:nvSpPr>
          <p:cNvPr id="167983" name="Freeform 47"/>
          <p:cNvSpPr>
            <a:spLocks/>
          </p:cNvSpPr>
          <p:nvPr/>
        </p:nvSpPr>
        <p:spPr bwMode="auto">
          <a:xfrm>
            <a:off x="4786313" y="1892300"/>
            <a:ext cx="79375" cy="95250"/>
          </a:xfrm>
          <a:custGeom>
            <a:avLst/>
            <a:gdLst/>
            <a:ahLst/>
            <a:cxnLst>
              <a:cxn ang="0">
                <a:pos x="36" y="43"/>
              </a:cxn>
              <a:cxn ang="0">
                <a:pos x="54" y="27"/>
              </a:cxn>
              <a:cxn ang="0">
                <a:pos x="0" y="0"/>
              </a:cxn>
              <a:cxn ang="0">
                <a:pos x="20" y="60"/>
              </a:cxn>
              <a:cxn ang="0">
                <a:pos x="36" y="43"/>
              </a:cxn>
            </a:cxnLst>
            <a:rect l="0" t="0" r="r" b="b"/>
            <a:pathLst>
              <a:path w="54" h="60">
                <a:moveTo>
                  <a:pt x="36" y="43"/>
                </a:moveTo>
                <a:lnTo>
                  <a:pt x="54" y="27"/>
                </a:lnTo>
                <a:lnTo>
                  <a:pt x="0" y="0"/>
                </a:lnTo>
                <a:lnTo>
                  <a:pt x="20" y="60"/>
                </a:lnTo>
                <a:lnTo>
                  <a:pt x="36" y="43"/>
                </a:lnTo>
                <a:close/>
              </a:path>
            </a:pathLst>
          </a:custGeom>
          <a:solidFill>
            <a:srgbClr val="FFFFFF"/>
          </a:solidFill>
          <a:ln w="9525">
            <a:noFill/>
            <a:round/>
            <a:headEnd/>
            <a:tailEnd/>
          </a:ln>
        </p:spPr>
        <p:txBody>
          <a:bodyPr>
            <a:prstTxWarp prst="textNoShape">
              <a:avLst/>
            </a:prstTxWarp>
          </a:bodyPr>
          <a:lstStyle/>
          <a:p>
            <a:endParaRPr lang="en-US"/>
          </a:p>
        </p:txBody>
      </p:sp>
      <p:sp>
        <p:nvSpPr>
          <p:cNvPr id="167984" name="Freeform 48"/>
          <p:cNvSpPr>
            <a:spLocks/>
          </p:cNvSpPr>
          <p:nvPr/>
        </p:nvSpPr>
        <p:spPr bwMode="auto">
          <a:xfrm>
            <a:off x="5083175" y="2276475"/>
            <a:ext cx="77788" cy="95250"/>
          </a:xfrm>
          <a:custGeom>
            <a:avLst/>
            <a:gdLst/>
            <a:ahLst/>
            <a:cxnLst>
              <a:cxn ang="0">
                <a:pos x="18" y="16"/>
              </a:cxn>
              <a:cxn ang="0">
                <a:pos x="0" y="32"/>
              </a:cxn>
              <a:cxn ang="0">
                <a:pos x="54" y="60"/>
              </a:cxn>
              <a:cxn ang="0">
                <a:pos x="34" y="0"/>
              </a:cxn>
              <a:cxn ang="0">
                <a:pos x="18" y="16"/>
              </a:cxn>
            </a:cxnLst>
            <a:rect l="0" t="0" r="r" b="b"/>
            <a:pathLst>
              <a:path w="54" h="60">
                <a:moveTo>
                  <a:pt x="18" y="16"/>
                </a:moveTo>
                <a:lnTo>
                  <a:pt x="0" y="32"/>
                </a:lnTo>
                <a:lnTo>
                  <a:pt x="54" y="60"/>
                </a:lnTo>
                <a:lnTo>
                  <a:pt x="34" y="0"/>
                </a:lnTo>
                <a:lnTo>
                  <a:pt x="18" y="16"/>
                </a:lnTo>
                <a:close/>
              </a:path>
            </a:pathLst>
          </a:custGeom>
          <a:solidFill>
            <a:srgbClr val="D5000A"/>
          </a:solidFill>
          <a:ln w="9525">
            <a:noFill/>
            <a:round/>
            <a:headEnd/>
            <a:tailEnd/>
          </a:ln>
        </p:spPr>
        <p:txBody>
          <a:bodyPr>
            <a:prstTxWarp prst="textNoShape">
              <a:avLst/>
            </a:prstTxWarp>
          </a:bodyPr>
          <a:lstStyle/>
          <a:p>
            <a:endParaRPr lang="en-US"/>
          </a:p>
        </p:txBody>
      </p:sp>
      <p:sp>
        <p:nvSpPr>
          <p:cNvPr id="167985" name="Freeform 49"/>
          <p:cNvSpPr>
            <a:spLocks/>
          </p:cNvSpPr>
          <p:nvPr/>
        </p:nvSpPr>
        <p:spPr bwMode="auto">
          <a:xfrm>
            <a:off x="4775200" y="1881188"/>
            <a:ext cx="79375" cy="93662"/>
          </a:xfrm>
          <a:custGeom>
            <a:avLst/>
            <a:gdLst/>
            <a:ahLst/>
            <a:cxnLst>
              <a:cxn ang="0">
                <a:pos x="37" y="43"/>
              </a:cxn>
              <a:cxn ang="0">
                <a:pos x="55" y="27"/>
              </a:cxn>
              <a:cxn ang="0">
                <a:pos x="0" y="0"/>
              </a:cxn>
              <a:cxn ang="0">
                <a:pos x="20" y="59"/>
              </a:cxn>
              <a:cxn ang="0">
                <a:pos x="37" y="43"/>
              </a:cxn>
            </a:cxnLst>
            <a:rect l="0" t="0" r="r" b="b"/>
            <a:pathLst>
              <a:path w="55" h="59">
                <a:moveTo>
                  <a:pt x="37" y="43"/>
                </a:moveTo>
                <a:lnTo>
                  <a:pt x="55" y="27"/>
                </a:lnTo>
                <a:lnTo>
                  <a:pt x="0" y="0"/>
                </a:lnTo>
                <a:lnTo>
                  <a:pt x="20" y="59"/>
                </a:lnTo>
                <a:lnTo>
                  <a:pt x="37" y="43"/>
                </a:lnTo>
                <a:close/>
              </a:path>
            </a:pathLst>
          </a:custGeom>
          <a:solidFill>
            <a:srgbClr val="D5000A"/>
          </a:solidFill>
          <a:ln w="9525">
            <a:noFill/>
            <a:round/>
            <a:headEnd/>
            <a:tailEnd/>
          </a:ln>
        </p:spPr>
        <p:txBody>
          <a:bodyPr>
            <a:prstTxWarp prst="textNoShape">
              <a:avLst/>
            </a:prstTxWarp>
          </a:bodyPr>
          <a:lstStyle/>
          <a:p>
            <a:endParaRPr lang="en-US"/>
          </a:p>
        </p:txBody>
      </p:sp>
      <p:sp>
        <p:nvSpPr>
          <p:cNvPr id="167986" name="Line 50"/>
          <p:cNvSpPr>
            <a:spLocks noChangeShapeType="1"/>
          </p:cNvSpPr>
          <p:nvPr/>
        </p:nvSpPr>
        <p:spPr bwMode="auto">
          <a:xfrm flipH="1" flipV="1">
            <a:off x="4822825" y="1943100"/>
            <a:ext cx="279400" cy="354013"/>
          </a:xfrm>
          <a:prstGeom prst="line">
            <a:avLst/>
          </a:prstGeom>
          <a:noFill/>
          <a:ln w="11113">
            <a:solidFill>
              <a:srgbClr val="D5000A"/>
            </a:solidFill>
            <a:round/>
            <a:headEnd/>
            <a:tailEnd/>
          </a:ln>
        </p:spPr>
        <p:txBody>
          <a:bodyPr>
            <a:prstTxWarp prst="textNoShape">
              <a:avLst/>
            </a:prstTxWarp>
          </a:bodyPr>
          <a:lstStyle/>
          <a:p>
            <a:endParaRPr lang="en-US"/>
          </a:p>
        </p:txBody>
      </p:sp>
      <p:sp>
        <p:nvSpPr>
          <p:cNvPr id="167987" name="Line 51"/>
          <p:cNvSpPr>
            <a:spLocks noChangeShapeType="1"/>
          </p:cNvSpPr>
          <p:nvPr/>
        </p:nvSpPr>
        <p:spPr bwMode="auto">
          <a:xfrm flipV="1">
            <a:off x="5978525" y="2179638"/>
            <a:ext cx="739775" cy="153987"/>
          </a:xfrm>
          <a:prstGeom prst="line">
            <a:avLst/>
          </a:prstGeom>
          <a:noFill/>
          <a:ln w="11113">
            <a:solidFill>
              <a:srgbClr val="FFFFFF"/>
            </a:solidFill>
            <a:round/>
            <a:headEnd/>
            <a:tailEnd/>
          </a:ln>
        </p:spPr>
        <p:txBody>
          <a:bodyPr>
            <a:prstTxWarp prst="textNoShape">
              <a:avLst/>
            </a:prstTxWarp>
          </a:bodyPr>
          <a:lstStyle/>
          <a:p>
            <a:endParaRPr lang="en-US"/>
          </a:p>
        </p:txBody>
      </p:sp>
      <p:sp>
        <p:nvSpPr>
          <p:cNvPr id="167988" name="Freeform 52"/>
          <p:cNvSpPr>
            <a:spLocks/>
          </p:cNvSpPr>
          <p:nvPr/>
        </p:nvSpPr>
        <p:spPr bwMode="auto">
          <a:xfrm>
            <a:off x="5900738" y="2301875"/>
            <a:ext cx="87312" cy="74613"/>
          </a:xfrm>
          <a:custGeom>
            <a:avLst/>
            <a:gdLst/>
            <a:ahLst/>
            <a:cxnLst>
              <a:cxn ang="0">
                <a:pos x="56" y="24"/>
              </a:cxn>
              <a:cxn ang="0">
                <a:pos x="53" y="0"/>
              </a:cxn>
              <a:cxn ang="0">
                <a:pos x="0" y="35"/>
              </a:cxn>
              <a:cxn ang="0">
                <a:pos x="60" y="47"/>
              </a:cxn>
              <a:cxn ang="0">
                <a:pos x="56" y="24"/>
              </a:cxn>
            </a:cxnLst>
            <a:rect l="0" t="0" r="r" b="b"/>
            <a:pathLst>
              <a:path w="60" h="47">
                <a:moveTo>
                  <a:pt x="56" y="24"/>
                </a:moveTo>
                <a:lnTo>
                  <a:pt x="53" y="0"/>
                </a:lnTo>
                <a:lnTo>
                  <a:pt x="0" y="35"/>
                </a:lnTo>
                <a:lnTo>
                  <a:pt x="60" y="47"/>
                </a:lnTo>
                <a:lnTo>
                  <a:pt x="56" y="24"/>
                </a:lnTo>
                <a:close/>
              </a:path>
            </a:pathLst>
          </a:custGeom>
          <a:solidFill>
            <a:srgbClr val="FFFFFF"/>
          </a:solidFill>
          <a:ln w="9525">
            <a:noFill/>
            <a:round/>
            <a:headEnd/>
            <a:tailEnd/>
          </a:ln>
        </p:spPr>
        <p:txBody>
          <a:bodyPr>
            <a:prstTxWarp prst="textNoShape">
              <a:avLst/>
            </a:prstTxWarp>
          </a:bodyPr>
          <a:lstStyle/>
          <a:p>
            <a:endParaRPr lang="en-US"/>
          </a:p>
        </p:txBody>
      </p:sp>
      <p:sp>
        <p:nvSpPr>
          <p:cNvPr id="167989" name="Freeform 53"/>
          <p:cNvSpPr>
            <a:spLocks/>
          </p:cNvSpPr>
          <p:nvPr/>
        </p:nvSpPr>
        <p:spPr bwMode="auto">
          <a:xfrm>
            <a:off x="6718300" y="2147888"/>
            <a:ext cx="87313" cy="74612"/>
          </a:xfrm>
          <a:custGeom>
            <a:avLst/>
            <a:gdLst/>
            <a:ahLst/>
            <a:cxnLst>
              <a:cxn ang="0">
                <a:pos x="4" y="23"/>
              </a:cxn>
              <a:cxn ang="0">
                <a:pos x="8" y="47"/>
              </a:cxn>
              <a:cxn ang="0">
                <a:pos x="60" y="12"/>
              </a:cxn>
              <a:cxn ang="0">
                <a:pos x="0" y="0"/>
              </a:cxn>
              <a:cxn ang="0">
                <a:pos x="4" y="23"/>
              </a:cxn>
            </a:cxnLst>
            <a:rect l="0" t="0" r="r" b="b"/>
            <a:pathLst>
              <a:path w="60" h="47">
                <a:moveTo>
                  <a:pt x="4" y="23"/>
                </a:moveTo>
                <a:lnTo>
                  <a:pt x="8" y="47"/>
                </a:lnTo>
                <a:lnTo>
                  <a:pt x="60" y="12"/>
                </a:lnTo>
                <a:lnTo>
                  <a:pt x="0" y="0"/>
                </a:lnTo>
                <a:lnTo>
                  <a:pt x="4" y="23"/>
                </a:lnTo>
                <a:close/>
              </a:path>
            </a:pathLst>
          </a:custGeom>
          <a:solidFill>
            <a:srgbClr val="FFFFFF"/>
          </a:solidFill>
          <a:ln w="9525">
            <a:noFill/>
            <a:round/>
            <a:headEnd/>
            <a:tailEnd/>
          </a:ln>
        </p:spPr>
        <p:txBody>
          <a:bodyPr>
            <a:prstTxWarp prst="textNoShape">
              <a:avLst/>
            </a:prstTxWarp>
          </a:bodyPr>
          <a:lstStyle/>
          <a:p>
            <a:endParaRPr lang="en-US"/>
          </a:p>
        </p:txBody>
      </p:sp>
      <p:sp>
        <p:nvSpPr>
          <p:cNvPr id="167990" name="Freeform 54"/>
          <p:cNvSpPr>
            <a:spLocks/>
          </p:cNvSpPr>
          <p:nvPr/>
        </p:nvSpPr>
        <p:spPr bwMode="auto">
          <a:xfrm>
            <a:off x="5889625" y="2290763"/>
            <a:ext cx="88900" cy="74612"/>
          </a:xfrm>
          <a:custGeom>
            <a:avLst/>
            <a:gdLst/>
            <a:ahLst/>
            <a:cxnLst>
              <a:cxn ang="0">
                <a:pos x="56" y="23"/>
              </a:cxn>
              <a:cxn ang="0">
                <a:pos x="52" y="0"/>
              </a:cxn>
              <a:cxn ang="0">
                <a:pos x="0" y="34"/>
              </a:cxn>
              <a:cxn ang="0">
                <a:pos x="60" y="47"/>
              </a:cxn>
              <a:cxn ang="0">
                <a:pos x="56" y="23"/>
              </a:cxn>
            </a:cxnLst>
            <a:rect l="0" t="0" r="r" b="b"/>
            <a:pathLst>
              <a:path w="60" h="47">
                <a:moveTo>
                  <a:pt x="56" y="23"/>
                </a:moveTo>
                <a:lnTo>
                  <a:pt x="52" y="0"/>
                </a:lnTo>
                <a:lnTo>
                  <a:pt x="0" y="34"/>
                </a:lnTo>
                <a:lnTo>
                  <a:pt x="60" y="47"/>
                </a:lnTo>
                <a:lnTo>
                  <a:pt x="56" y="23"/>
                </a:lnTo>
                <a:close/>
              </a:path>
            </a:pathLst>
          </a:custGeom>
          <a:solidFill>
            <a:srgbClr val="158000"/>
          </a:solidFill>
          <a:ln w="9525">
            <a:noFill/>
            <a:round/>
            <a:headEnd/>
            <a:tailEnd/>
          </a:ln>
        </p:spPr>
        <p:txBody>
          <a:bodyPr>
            <a:prstTxWarp prst="textNoShape">
              <a:avLst/>
            </a:prstTxWarp>
          </a:bodyPr>
          <a:lstStyle/>
          <a:p>
            <a:endParaRPr lang="en-US"/>
          </a:p>
        </p:txBody>
      </p:sp>
      <p:sp>
        <p:nvSpPr>
          <p:cNvPr id="167991" name="Freeform 55"/>
          <p:cNvSpPr>
            <a:spLocks/>
          </p:cNvSpPr>
          <p:nvPr/>
        </p:nvSpPr>
        <p:spPr bwMode="auto">
          <a:xfrm>
            <a:off x="6707188" y="2135188"/>
            <a:ext cx="88900" cy="74612"/>
          </a:xfrm>
          <a:custGeom>
            <a:avLst/>
            <a:gdLst/>
            <a:ahLst/>
            <a:cxnLst>
              <a:cxn ang="0">
                <a:pos x="4" y="24"/>
              </a:cxn>
              <a:cxn ang="0">
                <a:pos x="7" y="47"/>
              </a:cxn>
              <a:cxn ang="0">
                <a:pos x="60" y="13"/>
              </a:cxn>
              <a:cxn ang="0">
                <a:pos x="0" y="0"/>
              </a:cxn>
              <a:cxn ang="0">
                <a:pos x="4" y="24"/>
              </a:cxn>
            </a:cxnLst>
            <a:rect l="0" t="0" r="r" b="b"/>
            <a:pathLst>
              <a:path w="60" h="47">
                <a:moveTo>
                  <a:pt x="4" y="24"/>
                </a:moveTo>
                <a:lnTo>
                  <a:pt x="7" y="47"/>
                </a:lnTo>
                <a:lnTo>
                  <a:pt x="60" y="13"/>
                </a:lnTo>
                <a:lnTo>
                  <a:pt x="0" y="0"/>
                </a:lnTo>
                <a:lnTo>
                  <a:pt x="4" y="24"/>
                </a:lnTo>
                <a:close/>
              </a:path>
            </a:pathLst>
          </a:custGeom>
          <a:solidFill>
            <a:srgbClr val="158000"/>
          </a:solidFill>
          <a:ln w="9525">
            <a:noFill/>
            <a:round/>
            <a:headEnd/>
            <a:tailEnd/>
          </a:ln>
        </p:spPr>
        <p:txBody>
          <a:bodyPr>
            <a:prstTxWarp prst="textNoShape">
              <a:avLst/>
            </a:prstTxWarp>
          </a:bodyPr>
          <a:lstStyle/>
          <a:p>
            <a:endParaRPr lang="en-US"/>
          </a:p>
        </p:txBody>
      </p:sp>
      <p:sp>
        <p:nvSpPr>
          <p:cNvPr id="167992" name="Line 56"/>
          <p:cNvSpPr>
            <a:spLocks noChangeShapeType="1"/>
          </p:cNvSpPr>
          <p:nvPr/>
        </p:nvSpPr>
        <p:spPr bwMode="auto">
          <a:xfrm flipV="1">
            <a:off x="5965825" y="2166938"/>
            <a:ext cx="741363" cy="155575"/>
          </a:xfrm>
          <a:prstGeom prst="line">
            <a:avLst/>
          </a:prstGeom>
          <a:noFill/>
          <a:ln w="11113">
            <a:solidFill>
              <a:srgbClr val="158000"/>
            </a:solidFill>
            <a:round/>
            <a:headEnd/>
            <a:tailEnd/>
          </a:ln>
        </p:spPr>
        <p:txBody>
          <a:bodyPr>
            <a:prstTxWarp prst="textNoShape">
              <a:avLst/>
            </a:prstTxWarp>
          </a:bodyPr>
          <a:lstStyle/>
          <a:p>
            <a:endParaRPr lang="en-US"/>
          </a:p>
        </p:txBody>
      </p:sp>
      <p:sp>
        <p:nvSpPr>
          <p:cNvPr id="167993" name="Rectangle 57"/>
          <p:cNvSpPr>
            <a:spLocks noChangeArrowheads="1"/>
          </p:cNvSpPr>
          <p:nvPr/>
        </p:nvSpPr>
        <p:spPr bwMode="auto">
          <a:xfrm>
            <a:off x="6945313" y="2090738"/>
            <a:ext cx="558800" cy="182562"/>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200" b="1">
                <a:solidFill>
                  <a:srgbClr val="1C1C1C"/>
                </a:solidFill>
              </a:rPr>
              <a:t>Remote</a:t>
            </a:r>
            <a:endParaRPr lang="en-US" sz="2800"/>
          </a:p>
        </p:txBody>
      </p:sp>
      <p:sp>
        <p:nvSpPr>
          <p:cNvPr id="167994" name="Rectangle 58"/>
          <p:cNvSpPr>
            <a:spLocks noChangeArrowheads="1"/>
          </p:cNvSpPr>
          <p:nvPr/>
        </p:nvSpPr>
        <p:spPr bwMode="auto">
          <a:xfrm>
            <a:off x="7419975" y="2079625"/>
            <a:ext cx="42863" cy="18256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200" b="1">
                <a:solidFill>
                  <a:srgbClr val="158000"/>
                </a:solidFill>
              </a:rPr>
              <a:t> </a:t>
            </a:r>
            <a:endParaRPr lang="en-US" sz="2800"/>
          </a:p>
        </p:txBody>
      </p:sp>
      <p:sp>
        <p:nvSpPr>
          <p:cNvPr id="167995" name="Rectangle 59"/>
          <p:cNvSpPr>
            <a:spLocks noChangeArrowheads="1"/>
          </p:cNvSpPr>
          <p:nvPr/>
        </p:nvSpPr>
        <p:spPr bwMode="auto">
          <a:xfrm>
            <a:off x="6535738" y="2246313"/>
            <a:ext cx="1025525" cy="182562"/>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200" b="1">
                <a:solidFill>
                  <a:srgbClr val="1C1C1C"/>
                </a:solidFill>
              </a:rPr>
              <a:t>control rooms</a:t>
            </a:r>
            <a:endParaRPr lang="en-US" sz="2800"/>
          </a:p>
        </p:txBody>
      </p:sp>
      <p:sp>
        <p:nvSpPr>
          <p:cNvPr id="167996" name="Rectangle 60"/>
          <p:cNvSpPr>
            <a:spLocks noChangeArrowheads="1"/>
          </p:cNvSpPr>
          <p:nvPr/>
        </p:nvSpPr>
        <p:spPr bwMode="auto">
          <a:xfrm>
            <a:off x="6934200" y="2079625"/>
            <a:ext cx="558800" cy="18256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200" b="1">
                <a:solidFill>
                  <a:srgbClr val="158000"/>
                </a:solidFill>
              </a:rPr>
              <a:t>Remote</a:t>
            </a:r>
            <a:endParaRPr lang="en-US" sz="2800"/>
          </a:p>
        </p:txBody>
      </p:sp>
      <p:sp>
        <p:nvSpPr>
          <p:cNvPr id="167997" name="Rectangle 61"/>
          <p:cNvSpPr>
            <a:spLocks noChangeArrowheads="1"/>
          </p:cNvSpPr>
          <p:nvPr/>
        </p:nvSpPr>
        <p:spPr bwMode="auto">
          <a:xfrm>
            <a:off x="7419975" y="2079625"/>
            <a:ext cx="42863" cy="18256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200" b="1">
                <a:solidFill>
                  <a:srgbClr val="158000"/>
                </a:solidFill>
              </a:rPr>
              <a:t> </a:t>
            </a:r>
            <a:endParaRPr lang="en-US" sz="2800"/>
          </a:p>
        </p:txBody>
      </p:sp>
      <p:sp>
        <p:nvSpPr>
          <p:cNvPr id="167998" name="Rectangle 62"/>
          <p:cNvSpPr>
            <a:spLocks noChangeArrowheads="1"/>
          </p:cNvSpPr>
          <p:nvPr/>
        </p:nvSpPr>
        <p:spPr bwMode="auto">
          <a:xfrm>
            <a:off x="6526213" y="2235200"/>
            <a:ext cx="1025525" cy="182563"/>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200" b="1">
                <a:solidFill>
                  <a:srgbClr val="158000"/>
                </a:solidFill>
              </a:rPr>
              <a:t>control rooms</a:t>
            </a:r>
            <a:endParaRPr lang="en-US" sz="2800"/>
          </a:p>
        </p:txBody>
      </p:sp>
      <p:sp>
        <p:nvSpPr>
          <p:cNvPr id="167999" name="Rectangle 63"/>
          <p:cNvSpPr>
            <a:spLocks noChangeArrowheads="1"/>
          </p:cNvSpPr>
          <p:nvPr/>
        </p:nvSpPr>
        <p:spPr bwMode="auto">
          <a:xfrm>
            <a:off x="3829050" y="2540000"/>
            <a:ext cx="787400" cy="21272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b="1">
                <a:solidFill>
                  <a:srgbClr val="158000"/>
                </a:solidFill>
              </a:rPr>
              <a:t>Controls:</a:t>
            </a:r>
            <a:endParaRPr lang="en-US" sz="2800"/>
          </a:p>
        </p:txBody>
      </p:sp>
      <p:sp>
        <p:nvSpPr>
          <p:cNvPr id="168000" name="Rectangle 64"/>
          <p:cNvSpPr>
            <a:spLocks noChangeArrowheads="1"/>
          </p:cNvSpPr>
          <p:nvPr/>
        </p:nvSpPr>
        <p:spPr bwMode="auto">
          <a:xfrm>
            <a:off x="3829050" y="2717800"/>
            <a:ext cx="649288" cy="21272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b="1">
                <a:solidFill>
                  <a:srgbClr val="158000"/>
                </a:solidFill>
              </a:rPr>
              <a:t>1 Gbit/s</a:t>
            </a:r>
            <a:endParaRPr lang="en-US" sz="2800"/>
          </a:p>
        </p:txBody>
      </p:sp>
      <p:pic>
        <p:nvPicPr>
          <p:cNvPr id="168001" name="Picture 65"/>
          <p:cNvPicPr>
            <a:picLocks noChangeAspect="1" noChangeArrowheads="1"/>
          </p:cNvPicPr>
          <p:nvPr/>
        </p:nvPicPr>
        <p:blipFill>
          <a:blip r:embed="rId4"/>
          <a:srcRect/>
          <a:stretch>
            <a:fillRect/>
          </a:stretch>
        </p:blipFill>
        <p:spPr bwMode="auto">
          <a:xfrm>
            <a:off x="-12700" y="3149600"/>
            <a:ext cx="2039938" cy="1196975"/>
          </a:xfrm>
          <a:prstGeom prst="rect">
            <a:avLst/>
          </a:prstGeom>
          <a:noFill/>
          <a:ln w="9525">
            <a:noFill/>
            <a:miter lim="800000"/>
            <a:headEnd/>
            <a:tailEnd/>
          </a:ln>
          <a:effectLst/>
        </p:spPr>
      </p:pic>
      <p:sp>
        <p:nvSpPr>
          <p:cNvPr id="168002" name="Rectangle 66"/>
          <p:cNvSpPr>
            <a:spLocks noChangeArrowheads="1"/>
          </p:cNvSpPr>
          <p:nvPr/>
        </p:nvSpPr>
        <p:spPr bwMode="auto">
          <a:xfrm>
            <a:off x="4583113" y="2940050"/>
            <a:ext cx="1073150" cy="21272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b="1">
                <a:solidFill>
                  <a:srgbClr val="D5000A"/>
                </a:solidFill>
              </a:rPr>
              <a:t>Events Data:</a:t>
            </a:r>
            <a:endParaRPr lang="en-US" sz="2800"/>
          </a:p>
        </p:txBody>
      </p:sp>
      <p:sp>
        <p:nvSpPr>
          <p:cNvPr id="168003" name="Rectangle 67"/>
          <p:cNvSpPr>
            <a:spLocks noChangeArrowheads="1"/>
          </p:cNvSpPr>
          <p:nvPr/>
        </p:nvSpPr>
        <p:spPr bwMode="auto">
          <a:xfrm>
            <a:off x="4770438" y="3165475"/>
            <a:ext cx="747712" cy="21272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b="1">
                <a:solidFill>
                  <a:srgbClr val="D5000A"/>
                </a:solidFill>
              </a:rPr>
              <a:t>10 Gbit/s</a:t>
            </a:r>
            <a:endParaRPr lang="en-US" sz="2800"/>
          </a:p>
        </p:txBody>
      </p:sp>
      <p:sp>
        <p:nvSpPr>
          <p:cNvPr id="168004" name="Rectangle 68"/>
          <p:cNvSpPr>
            <a:spLocks noChangeArrowheads="1"/>
          </p:cNvSpPr>
          <p:nvPr/>
        </p:nvSpPr>
        <p:spPr bwMode="auto">
          <a:xfrm>
            <a:off x="5614988" y="1244600"/>
            <a:ext cx="1254125" cy="488950"/>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b="1">
                <a:solidFill>
                  <a:srgbClr val="0065FF"/>
                </a:solidFill>
              </a:rPr>
              <a:t>Tier 0</a:t>
            </a:r>
          </a:p>
          <a:p>
            <a:pPr eaLnBrk="0" hangingPunct="0"/>
            <a:r>
              <a:rPr lang="en-US" sz="1600" b="1">
                <a:solidFill>
                  <a:srgbClr val="0065FF"/>
                </a:solidFill>
              </a:rPr>
              <a:t>50 TeraFlops</a:t>
            </a:r>
            <a:endParaRPr lang="en-US" sz="280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9E854FD3-F4ED-2E4C-8DFE-E4AEBB69A607}" type="slidenum">
              <a:rPr lang="nl-NL"/>
              <a:pPr/>
              <a:t>58</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35170" name="Rectangle 2"/>
          <p:cNvSpPr>
            <a:spLocks noGrp="1" noChangeArrowheads="1"/>
          </p:cNvSpPr>
          <p:nvPr>
            <p:ph type="title"/>
          </p:nvPr>
        </p:nvSpPr>
        <p:spPr/>
        <p:txBody>
          <a:bodyPr/>
          <a:lstStyle/>
          <a:p>
            <a:r>
              <a:rPr lang="nl-NL"/>
              <a:t>The Level-1 trigger</a:t>
            </a:r>
          </a:p>
        </p:txBody>
      </p:sp>
      <p:pic>
        <p:nvPicPr>
          <p:cNvPr id="135176" name="Picture 8"/>
          <p:cNvPicPr>
            <a:picLocks noChangeAspect="1" noChangeArrowheads="1"/>
          </p:cNvPicPr>
          <p:nvPr/>
        </p:nvPicPr>
        <p:blipFill>
          <a:blip r:embed="rId3"/>
          <a:srcRect l="10716" t="13924" r="11368" b="51720"/>
          <a:stretch>
            <a:fillRect/>
          </a:stretch>
        </p:blipFill>
        <p:spPr bwMode="auto">
          <a:xfrm>
            <a:off x="350838" y="1079500"/>
            <a:ext cx="8439150" cy="5208588"/>
          </a:xfrm>
          <a:prstGeom prst="rect">
            <a:avLst/>
          </a:prstGeom>
          <a:noFill/>
          <a:ln w="9525">
            <a:noFill/>
            <a:miter lim="800000"/>
            <a:headEnd/>
            <a:tailEnd/>
          </a:ln>
          <a:effectLst/>
        </p:spPr>
      </p:pic>
      <p:sp>
        <p:nvSpPr>
          <p:cNvPr id="135177" name="Oval 9"/>
          <p:cNvSpPr>
            <a:spLocks noChangeArrowheads="1"/>
          </p:cNvSpPr>
          <p:nvPr/>
        </p:nvSpPr>
        <p:spPr bwMode="auto">
          <a:xfrm>
            <a:off x="2705100" y="1016000"/>
            <a:ext cx="2743200" cy="1892300"/>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9E854FD3-F4ED-2E4C-8DFE-E4AEBB69A607}" type="slidenum">
              <a:rPr lang="nl-NL"/>
              <a:pPr/>
              <a:t>59</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35170" name="Rectangle 2"/>
          <p:cNvSpPr>
            <a:spLocks noGrp="1" noChangeArrowheads="1"/>
          </p:cNvSpPr>
          <p:nvPr>
            <p:ph type="title"/>
          </p:nvPr>
        </p:nvSpPr>
        <p:spPr/>
        <p:txBody>
          <a:bodyPr/>
          <a:lstStyle/>
          <a:p>
            <a:r>
              <a:rPr lang="nl-NL"/>
              <a:t>The Level-1 trigger</a:t>
            </a:r>
          </a:p>
        </p:txBody>
      </p:sp>
      <p:sp>
        <p:nvSpPr>
          <p:cNvPr id="8" name="Rectangle 5"/>
          <p:cNvSpPr txBox="1">
            <a:spLocks noChangeArrowheads="1"/>
          </p:cNvSpPr>
          <p:nvPr/>
        </p:nvSpPr>
        <p:spPr bwMode="auto">
          <a:xfrm>
            <a:off x="360363" y="1654175"/>
            <a:ext cx="8530231" cy="44116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r>
              <a:rPr lang="en-US" sz="2400" kern="0" dirty="0" smtClean="0">
                <a:solidFill>
                  <a:srgbClr val="5F604A"/>
                </a:solidFill>
                <a:latin typeface="+mn-lt"/>
              </a:rPr>
              <a:t>The Level-1 trigger algorithms have to analyze every bunch crossing</a:t>
            </a: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r>
              <a:rPr lang="en-US" sz="2400" kern="0" dirty="0" smtClean="0">
                <a:solidFill>
                  <a:srgbClr val="5F604A"/>
                </a:solidFill>
                <a:latin typeface="+mn-lt"/>
              </a:rPr>
              <a:t>To get a quasi-</a:t>
            </a:r>
            <a:r>
              <a:rPr lang="en-US" sz="2400" kern="0" dirty="0" err="1" smtClean="0">
                <a:solidFill>
                  <a:srgbClr val="5F604A"/>
                </a:solidFill>
                <a:latin typeface="+mn-lt"/>
              </a:rPr>
              <a:t>deadtime</a:t>
            </a:r>
            <a:r>
              <a:rPr lang="en-US" sz="2400" kern="0" dirty="0" smtClean="0">
                <a:solidFill>
                  <a:srgbClr val="5F604A"/>
                </a:solidFill>
                <a:latin typeface="+mn-lt"/>
              </a:rPr>
              <a:t>-free operation, </a:t>
            </a:r>
            <a:r>
              <a:rPr lang="en-US" sz="2400" kern="0" dirty="0" smtClean="0">
                <a:solidFill>
                  <a:srgbClr val="5F604A"/>
                </a:solidFill>
                <a:latin typeface="+mn-lt"/>
              </a:rPr>
              <a:t>pipelines (or electronic buffers) </a:t>
            </a:r>
            <a:r>
              <a:rPr lang="en-US" sz="2400" kern="0" dirty="0" smtClean="0">
                <a:solidFill>
                  <a:srgbClr val="5F604A"/>
                </a:solidFill>
                <a:latin typeface="+mn-lt"/>
              </a:rPr>
              <a:t>are installed at the detectors to cover the 3.2 </a:t>
            </a:r>
            <a:r>
              <a:rPr lang="en-US" sz="2400" kern="0" dirty="0" smtClean="0">
                <a:solidFill>
                  <a:srgbClr val="5F604A"/>
                </a:solidFill>
                <a:latin typeface="Symbol" charset="2"/>
                <a:cs typeface="Symbol" charset="2"/>
              </a:rPr>
              <a:t>m</a:t>
            </a:r>
            <a:r>
              <a:rPr lang="en-US" sz="2400" kern="0" dirty="0" smtClean="0">
                <a:solidFill>
                  <a:srgbClr val="5F604A"/>
                </a:solidFill>
                <a:latin typeface="+mn-lt"/>
              </a:rPr>
              <a:t>s time needed for the trigger decision</a:t>
            </a:r>
          </a:p>
          <a:p>
            <a:pPr marL="182563" marR="0" lvl="0" indent="-182563" algn="l" defTabSz="914400" rtl="0" eaLnBrk="1" fontAlgn="base" latinLnBrk="0" hangingPunct="1">
              <a:lnSpc>
                <a:spcPct val="100000"/>
              </a:lnSpc>
              <a:spcBef>
                <a:spcPct val="20000"/>
              </a:spcBef>
              <a:spcAft>
                <a:spcPct val="0"/>
              </a:spcAft>
              <a:buClrTx/>
              <a:buSzTx/>
              <a:buFont typeface="Arial"/>
              <a:buChar char="•"/>
              <a:tabLst/>
              <a:defRPr/>
            </a:pPr>
            <a:r>
              <a:rPr kumimoji="0" lang="en-US" sz="2400" b="0" i="0" u="none" strike="noStrike" kern="0" cap="none" spc="0" normalizeH="0" baseline="0" noProof="0" dirty="0" smtClean="0">
                <a:ln>
                  <a:noFill/>
                </a:ln>
                <a:solidFill>
                  <a:srgbClr val="5F604A"/>
                </a:solidFill>
                <a:effectLst/>
                <a:uLnTx/>
                <a:uFillTx/>
                <a:latin typeface="+mn-lt"/>
                <a:ea typeface="+mn-ea"/>
                <a:cs typeface="+mn-cs"/>
              </a:rPr>
              <a:t>The decision is based on algorithms which are calculated by specific processors (=hardware)</a:t>
            </a:r>
            <a:endParaRPr kumimoji="0" lang="en-US" sz="2400" b="0" i="0" u="none" strike="noStrike" kern="0" cap="none" spc="0" normalizeH="0" baseline="0" noProof="0" dirty="0">
              <a:ln>
                <a:noFill/>
              </a:ln>
              <a:solidFill>
                <a:srgbClr val="5F604A"/>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 name="Date Placeholder 3"/>
          <p:cNvSpPr>
            <a:spLocks noGrp="1"/>
          </p:cNvSpPr>
          <p:nvPr>
            <p:ph type="dt" sz="half" idx="10"/>
          </p:nvPr>
        </p:nvSpPr>
        <p:spPr/>
        <p:txBody>
          <a:bodyPr/>
          <a:lstStyle/>
          <a:p>
            <a:r>
              <a:rPr lang="en-US" smtClean="0"/>
              <a:t>Master Level Course 2010-2011</a:t>
            </a:r>
            <a:endParaRPr lang="nl-NL"/>
          </a:p>
        </p:txBody>
      </p:sp>
      <p:sp>
        <p:nvSpPr>
          <p:cNvPr id="23" name="Slide Number Placeholder 4"/>
          <p:cNvSpPr>
            <a:spLocks noGrp="1"/>
          </p:cNvSpPr>
          <p:nvPr>
            <p:ph type="sldNum" sz="quarter" idx="11"/>
          </p:nvPr>
        </p:nvSpPr>
        <p:spPr/>
        <p:txBody>
          <a:bodyPr/>
          <a:lstStyle/>
          <a:p>
            <a:fld id="{DD83EA16-7714-0340-A349-C25D60DA7C20}" type="slidenum">
              <a:rPr lang="nl-NL"/>
              <a:pPr/>
              <a:t>6</a:t>
            </a:fld>
            <a:endParaRPr lang="nl-NL"/>
          </a:p>
        </p:txBody>
      </p:sp>
      <p:sp>
        <p:nvSpPr>
          <p:cNvPr id="24"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92162" name="Rectangle 2"/>
          <p:cNvSpPr>
            <a:spLocks noGrp="1" noChangeArrowheads="1"/>
          </p:cNvSpPr>
          <p:nvPr>
            <p:ph type="title"/>
          </p:nvPr>
        </p:nvSpPr>
        <p:spPr/>
        <p:txBody>
          <a:bodyPr/>
          <a:lstStyle/>
          <a:p>
            <a:r>
              <a:rPr lang="nl-NL"/>
              <a:t>Timeline of a HEP experiment</a:t>
            </a:r>
          </a:p>
        </p:txBody>
      </p:sp>
      <p:sp>
        <p:nvSpPr>
          <p:cNvPr id="92163" name="Rectangle 3"/>
          <p:cNvSpPr>
            <a:spLocks noGrp="1" noChangeArrowheads="1"/>
          </p:cNvSpPr>
          <p:nvPr>
            <p:ph type="body" idx="1"/>
          </p:nvPr>
        </p:nvSpPr>
        <p:spPr>
          <a:xfrm>
            <a:off x="423863" y="1654175"/>
            <a:ext cx="8529637" cy="4411663"/>
          </a:xfrm>
          <a:noFill/>
          <a:ln/>
        </p:spPr>
        <p:txBody>
          <a:bodyPr/>
          <a:lstStyle/>
          <a:p>
            <a:pPr marL="0" indent="0">
              <a:lnSpc>
                <a:spcPct val="80000"/>
              </a:lnSpc>
              <a:buFontTx/>
              <a:buNone/>
            </a:pPr>
            <a:r>
              <a:rPr lang="en-US" sz="2000"/>
              <a:t>The idea of a new laboratory is motivated by the need to investigate yet unexplored domains either in energy, in rate, in flavour, in exposure time, etc.</a:t>
            </a:r>
          </a:p>
          <a:p>
            <a:pPr marL="0" indent="0">
              <a:lnSpc>
                <a:spcPct val="80000"/>
              </a:lnSpc>
              <a:buFontTx/>
              <a:buNone/>
            </a:pPr>
            <a:endParaRPr lang="en-US" sz="2000"/>
          </a:p>
          <a:p>
            <a:pPr marL="0" indent="0">
              <a:lnSpc>
                <a:spcPct val="80000"/>
              </a:lnSpc>
              <a:buFontTx/>
              <a:buNone/>
            </a:pPr>
            <a:endParaRPr lang="en-US" sz="2000"/>
          </a:p>
          <a:p>
            <a:pPr marL="0" indent="0">
              <a:lnSpc>
                <a:spcPct val="80000"/>
              </a:lnSpc>
              <a:buFontTx/>
              <a:buNone/>
            </a:pPr>
            <a:endParaRPr lang="en-US" sz="2000"/>
          </a:p>
          <a:p>
            <a:pPr marL="0" indent="0">
              <a:lnSpc>
                <a:spcPct val="80000"/>
              </a:lnSpc>
              <a:buFontTx/>
              <a:buNone/>
            </a:pPr>
            <a:endParaRPr lang="en-US" sz="2000"/>
          </a:p>
          <a:p>
            <a:pPr marL="0" indent="0">
              <a:lnSpc>
                <a:spcPct val="80000"/>
              </a:lnSpc>
              <a:buFontTx/>
              <a:buNone/>
            </a:pPr>
            <a:endParaRPr lang="en-US" sz="2000"/>
          </a:p>
          <a:p>
            <a:pPr marL="0" indent="0">
              <a:lnSpc>
                <a:spcPct val="80000"/>
              </a:lnSpc>
              <a:buFontTx/>
              <a:buNone/>
            </a:pPr>
            <a:endParaRPr lang="en-US" sz="2000"/>
          </a:p>
          <a:p>
            <a:pPr marL="0" indent="0">
              <a:lnSpc>
                <a:spcPct val="80000"/>
              </a:lnSpc>
              <a:buFontTx/>
              <a:buNone/>
            </a:pPr>
            <a:endParaRPr lang="en-US" sz="2000"/>
          </a:p>
          <a:p>
            <a:pPr marL="0" indent="0">
              <a:lnSpc>
                <a:spcPct val="80000"/>
              </a:lnSpc>
              <a:buFontTx/>
              <a:buNone/>
            </a:pPr>
            <a:endParaRPr lang="en-US" sz="2000"/>
          </a:p>
          <a:p>
            <a:pPr marL="0" indent="0">
              <a:lnSpc>
                <a:spcPct val="80000"/>
              </a:lnSpc>
              <a:buFontTx/>
              <a:buNone/>
            </a:pPr>
            <a:r>
              <a:rPr lang="en-US" sz="2000"/>
              <a:t>Usually theory motivates that new phenomena are to be discovered in this new domain or that the measurement of specific phenomena will give us much more insight in the current theories</a:t>
            </a:r>
          </a:p>
          <a:p>
            <a:pPr marL="0" indent="0">
              <a:lnSpc>
                <a:spcPct val="80000"/>
              </a:lnSpc>
              <a:buFontTx/>
              <a:buNone/>
            </a:pPr>
            <a:endParaRPr lang="en-US" sz="900"/>
          </a:p>
        </p:txBody>
      </p:sp>
      <p:sp>
        <p:nvSpPr>
          <p:cNvPr id="92164" name="Text Box 4"/>
          <p:cNvSpPr txBox="1">
            <a:spLocks noChangeArrowheads="1"/>
          </p:cNvSpPr>
          <p:nvPr/>
        </p:nvSpPr>
        <p:spPr bwMode="auto">
          <a:xfrm>
            <a:off x="1655763" y="2808288"/>
            <a:ext cx="2095500" cy="385762"/>
          </a:xfrm>
          <a:prstGeom prst="rect">
            <a:avLst/>
          </a:prstGeom>
          <a:solidFill>
            <a:schemeClr val="accent1"/>
          </a:solidFill>
          <a:ln w="19050">
            <a:solidFill>
              <a:schemeClr val="tx1"/>
            </a:solidFill>
            <a:miter lim="800000"/>
            <a:headEnd/>
            <a:tailEnd/>
          </a:ln>
          <a:effectLst/>
        </p:spPr>
        <p:txBody>
          <a:bodyPr wrap="none">
            <a:prstTxWarp prst="textNoShape">
              <a:avLst/>
            </a:prstTxWarp>
            <a:spAutoFit/>
          </a:bodyPr>
          <a:lstStyle/>
          <a:p>
            <a:r>
              <a:rPr lang="nl-NL"/>
              <a:t>Physics motivation</a:t>
            </a:r>
          </a:p>
        </p:txBody>
      </p:sp>
      <p:sp>
        <p:nvSpPr>
          <p:cNvPr id="92165" name="Text Box 5"/>
          <p:cNvSpPr txBox="1">
            <a:spLocks noChangeArrowheads="1"/>
          </p:cNvSpPr>
          <p:nvPr/>
        </p:nvSpPr>
        <p:spPr bwMode="auto">
          <a:xfrm>
            <a:off x="1406525" y="3397250"/>
            <a:ext cx="2362200" cy="385763"/>
          </a:xfrm>
          <a:prstGeom prst="rect">
            <a:avLst/>
          </a:prstGeom>
          <a:solidFill>
            <a:schemeClr val="accent1"/>
          </a:solidFill>
          <a:ln w="19050">
            <a:solidFill>
              <a:schemeClr val="tx1"/>
            </a:solidFill>
            <a:miter lim="800000"/>
            <a:headEnd/>
            <a:tailEnd/>
          </a:ln>
          <a:effectLst/>
        </p:spPr>
        <p:txBody>
          <a:bodyPr wrap="none">
            <a:prstTxWarp prst="textNoShape">
              <a:avLst/>
            </a:prstTxWarp>
            <a:spAutoFit/>
          </a:bodyPr>
          <a:lstStyle/>
          <a:p>
            <a:r>
              <a:rPr lang="nl-NL"/>
              <a:t>Design of accelerator</a:t>
            </a:r>
          </a:p>
        </p:txBody>
      </p:sp>
      <p:sp>
        <p:nvSpPr>
          <p:cNvPr id="92166" name="Text Box 6"/>
          <p:cNvSpPr txBox="1">
            <a:spLocks noChangeArrowheads="1"/>
          </p:cNvSpPr>
          <p:nvPr/>
        </p:nvSpPr>
        <p:spPr bwMode="auto">
          <a:xfrm>
            <a:off x="2166938" y="4060825"/>
            <a:ext cx="2971800" cy="385763"/>
          </a:xfrm>
          <a:prstGeom prst="rect">
            <a:avLst/>
          </a:prstGeom>
          <a:solidFill>
            <a:schemeClr val="accent1"/>
          </a:solidFill>
          <a:ln w="19050">
            <a:solidFill>
              <a:schemeClr val="tx1"/>
            </a:solidFill>
            <a:miter lim="800000"/>
            <a:headEnd/>
            <a:tailEnd/>
          </a:ln>
          <a:effectLst/>
        </p:spPr>
        <p:txBody>
          <a:bodyPr wrap="none">
            <a:prstTxWarp prst="textNoShape">
              <a:avLst/>
            </a:prstTxWarp>
            <a:spAutoFit/>
          </a:bodyPr>
          <a:lstStyle/>
          <a:p>
            <a:r>
              <a:rPr lang="nl-NL"/>
              <a:t>Design of particle detectors</a:t>
            </a:r>
          </a:p>
        </p:txBody>
      </p:sp>
      <p:sp>
        <p:nvSpPr>
          <p:cNvPr id="92167" name="Text Box 7"/>
          <p:cNvSpPr txBox="1">
            <a:spLocks noChangeArrowheads="1"/>
          </p:cNvSpPr>
          <p:nvPr/>
        </p:nvSpPr>
        <p:spPr bwMode="auto">
          <a:xfrm>
            <a:off x="5691188" y="4052888"/>
            <a:ext cx="1485900" cy="385762"/>
          </a:xfrm>
          <a:prstGeom prst="rect">
            <a:avLst/>
          </a:prstGeom>
          <a:solidFill>
            <a:schemeClr val="accent1"/>
          </a:solidFill>
          <a:ln w="19050">
            <a:solidFill>
              <a:schemeClr val="tx1"/>
            </a:solidFill>
            <a:miter lim="800000"/>
            <a:headEnd/>
            <a:tailEnd/>
          </a:ln>
          <a:effectLst/>
        </p:spPr>
        <p:txBody>
          <a:bodyPr wrap="none">
            <a:prstTxWarp prst="textNoShape">
              <a:avLst/>
            </a:prstTxWarp>
            <a:spAutoFit/>
          </a:bodyPr>
          <a:lstStyle/>
          <a:p>
            <a:r>
              <a:rPr lang="nl-NL"/>
              <a:t>Construction</a:t>
            </a:r>
          </a:p>
        </p:txBody>
      </p:sp>
      <p:sp>
        <p:nvSpPr>
          <p:cNvPr id="92168" name="Text Box 8"/>
          <p:cNvSpPr txBox="1">
            <a:spLocks noChangeArrowheads="1"/>
          </p:cNvSpPr>
          <p:nvPr/>
        </p:nvSpPr>
        <p:spPr bwMode="auto">
          <a:xfrm>
            <a:off x="6426200" y="3398838"/>
            <a:ext cx="1828800" cy="385762"/>
          </a:xfrm>
          <a:prstGeom prst="rect">
            <a:avLst/>
          </a:prstGeom>
          <a:solidFill>
            <a:schemeClr val="accent1"/>
          </a:solidFill>
          <a:ln w="19050">
            <a:solidFill>
              <a:schemeClr val="tx1"/>
            </a:solidFill>
            <a:miter lim="800000"/>
            <a:headEnd/>
            <a:tailEnd/>
          </a:ln>
          <a:effectLst/>
        </p:spPr>
        <p:txBody>
          <a:bodyPr wrap="none">
            <a:prstTxWarp prst="textNoShape">
              <a:avLst/>
            </a:prstTxWarp>
            <a:spAutoFit/>
          </a:bodyPr>
          <a:lstStyle/>
          <a:p>
            <a:r>
              <a:rPr lang="nl-NL"/>
              <a:t>Commissioning </a:t>
            </a:r>
          </a:p>
        </p:txBody>
      </p:sp>
      <p:sp>
        <p:nvSpPr>
          <p:cNvPr id="92169" name="Text Box 9"/>
          <p:cNvSpPr txBox="1">
            <a:spLocks noChangeArrowheads="1"/>
          </p:cNvSpPr>
          <p:nvPr/>
        </p:nvSpPr>
        <p:spPr bwMode="auto">
          <a:xfrm>
            <a:off x="5969000" y="2787650"/>
            <a:ext cx="2832100" cy="385763"/>
          </a:xfrm>
          <a:prstGeom prst="rect">
            <a:avLst/>
          </a:prstGeom>
          <a:solidFill>
            <a:schemeClr val="accent1"/>
          </a:solidFill>
          <a:ln w="19050">
            <a:solidFill>
              <a:schemeClr val="tx1"/>
            </a:solidFill>
            <a:miter lim="800000"/>
            <a:headEnd/>
            <a:tailEnd/>
          </a:ln>
          <a:effectLst/>
        </p:spPr>
        <p:txBody>
          <a:bodyPr wrap="none">
            <a:prstTxWarp prst="textNoShape">
              <a:avLst/>
            </a:prstTxWarp>
            <a:spAutoFit/>
          </a:bodyPr>
          <a:lstStyle/>
          <a:p>
            <a:r>
              <a:rPr lang="nl-NL"/>
              <a:t>Exploitation of experiment</a:t>
            </a:r>
          </a:p>
        </p:txBody>
      </p:sp>
      <p:sp>
        <p:nvSpPr>
          <p:cNvPr id="92170" name="Text Box 10"/>
          <p:cNvSpPr txBox="1">
            <a:spLocks noChangeArrowheads="1"/>
          </p:cNvSpPr>
          <p:nvPr/>
        </p:nvSpPr>
        <p:spPr bwMode="auto">
          <a:xfrm>
            <a:off x="4022725" y="2447925"/>
            <a:ext cx="1727200" cy="385763"/>
          </a:xfrm>
          <a:prstGeom prst="rect">
            <a:avLst/>
          </a:prstGeom>
          <a:solidFill>
            <a:schemeClr val="accent1"/>
          </a:solidFill>
          <a:ln w="19050">
            <a:solidFill>
              <a:schemeClr val="tx1"/>
            </a:solidFill>
            <a:miter lim="800000"/>
            <a:headEnd/>
            <a:tailEnd/>
          </a:ln>
          <a:effectLst/>
        </p:spPr>
        <p:txBody>
          <a:bodyPr wrap="none">
            <a:prstTxWarp prst="textNoShape">
              <a:avLst/>
            </a:prstTxWarp>
            <a:spAutoFit/>
          </a:bodyPr>
          <a:lstStyle/>
          <a:p>
            <a:r>
              <a:rPr lang="nl-NL"/>
              <a:t>Physics results</a:t>
            </a:r>
          </a:p>
        </p:txBody>
      </p:sp>
      <p:sp>
        <p:nvSpPr>
          <p:cNvPr id="92172" name="Line 12"/>
          <p:cNvSpPr>
            <a:spLocks noChangeShapeType="1"/>
          </p:cNvSpPr>
          <p:nvPr/>
        </p:nvSpPr>
        <p:spPr bwMode="auto">
          <a:xfrm flipH="1">
            <a:off x="3721100" y="2770188"/>
            <a:ext cx="312738" cy="206375"/>
          </a:xfrm>
          <a:prstGeom prst="line">
            <a:avLst/>
          </a:prstGeom>
          <a:noFill/>
          <a:ln w="19050">
            <a:solidFill>
              <a:srgbClr val="FF0000"/>
            </a:solidFill>
            <a:prstDash val="dash"/>
            <a:round/>
            <a:headEnd/>
            <a:tailEnd type="triangle" w="lg" len="med"/>
          </a:ln>
          <a:effectLst/>
        </p:spPr>
        <p:txBody>
          <a:bodyPr>
            <a:prstTxWarp prst="textNoShape">
              <a:avLst/>
            </a:prstTxWarp>
          </a:bodyPr>
          <a:lstStyle/>
          <a:p>
            <a:endParaRPr lang="en-US"/>
          </a:p>
        </p:txBody>
      </p:sp>
      <p:sp>
        <p:nvSpPr>
          <p:cNvPr id="92173" name="Line 13"/>
          <p:cNvSpPr>
            <a:spLocks noChangeShapeType="1"/>
          </p:cNvSpPr>
          <p:nvPr/>
        </p:nvSpPr>
        <p:spPr bwMode="auto">
          <a:xfrm>
            <a:off x="1049338" y="2608263"/>
            <a:ext cx="644525" cy="179387"/>
          </a:xfrm>
          <a:prstGeom prst="line">
            <a:avLst/>
          </a:prstGeom>
          <a:noFill/>
          <a:ln w="19050">
            <a:solidFill>
              <a:schemeClr val="tx1"/>
            </a:solidFill>
            <a:round/>
            <a:headEnd/>
            <a:tailEnd type="triangle" w="lg" len="med"/>
          </a:ln>
          <a:effectLst/>
        </p:spPr>
        <p:txBody>
          <a:bodyPr>
            <a:prstTxWarp prst="textNoShape">
              <a:avLst/>
            </a:prstTxWarp>
          </a:bodyPr>
          <a:lstStyle/>
          <a:p>
            <a:endParaRPr lang="en-US"/>
          </a:p>
        </p:txBody>
      </p:sp>
      <p:sp>
        <p:nvSpPr>
          <p:cNvPr id="92174" name="Line 14"/>
          <p:cNvSpPr>
            <a:spLocks noChangeShapeType="1"/>
          </p:cNvSpPr>
          <p:nvPr/>
        </p:nvSpPr>
        <p:spPr bwMode="auto">
          <a:xfrm>
            <a:off x="1003300" y="2895600"/>
            <a:ext cx="682625" cy="26988"/>
          </a:xfrm>
          <a:prstGeom prst="line">
            <a:avLst/>
          </a:prstGeom>
          <a:noFill/>
          <a:ln w="19050">
            <a:solidFill>
              <a:schemeClr val="tx1"/>
            </a:solidFill>
            <a:round/>
            <a:headEnd/>
            <a:tailEnd type="triangle" w="lg" len="med"/>
          </a:ln>
          <a:effectLst/>
        </p:spPr>
        <p:txBody>
          <a:bodyPr>
            <a:prstTxWarp prst="textNoShape">
              <a:avLst/>
            </a:prstTxWarp>
          </a:bodyPr>
          <a:lstStyle/>
          <a:p>
            <a:endParaRPr lang="en-US"/>
          </a:p>
        </p:txBody>
      </p:sp>
      <p:sp>
        <p:nvSpPr>
          <p:cNvPr id="92175" name="Line 15"/>
          <p:cNvSpPr>
            <a:spLocks noChangeShapeType="1"/>
          </p:cNvSpPr>
          <p:nvPr/>
        </p:nvSpPr>
        <p:spPr bwMode="auto">
          <a:xfrm flipV="1">
            <a:off x="968375" y="3111500"/>
            <a:ext cx="690563" cy="71438"/>
          </a:xfrm>
          <a:prstGeom prst="line">
            <a:avLst/>
          </a:prstGeom>
          <a:noFill/>
          <a:ln w="19050">
            <a:solidFill>
              <a:schemeClr val="tx1"/>
            </a:solidFill>
            <a:round/>
            <a:headEnd/>
            <a:tailEnd type="triangle" w="lg" len="med"/>
          </a:ln>
          <a:effectLst/>
        </p:spPr>
        <p:txBody>
          <a:bodyPr>
            <a:prstTxWarp prst="textNoShape">
              <a:avLst/>
            </a:prstTxWarp>
          </a:bodyPr>
          <a:lstStyle/>
          <a:p>
            <a:endParaRPr lang="en-US"/>
          </a:p>
        </p:txBody>
      </p:sp>
      <p:sp>
        <p:nvSpPr>
          <p:cNvPr id="92176" name="Line 16"/>
          <p:cNvSpPr>
            <a:spLocks noChangeShapeType="1"/>
          </p:cNvSpPr>
          <p:nvPr/>
        </p:nvSpPr>
        <p:spPr bwMode="auto">
          <a:xfrm>
            <a:off x="3613150" y="3128963"/>
            <a:ext cx="0" cy="322262"/>
          </a:xfrm>
          <a:prstGeom prst="line">
            <a:avLst/>
          </a:prstGeom>
          <a:noFill/>
          <a:ln w="19050">
            <a:solidFill>
              <a:schemeClr val="accent2"/>
            </a:solidFill>
            <a:round/>
            <a:headEnd/>
            <a:tailEnd type="triangle" w="lg" len="med"/>
          </a:ln>
          <a:effectLst/>
        </p:spPr>
        <p:txBody>
          <a:bodyPr>
            <a:prstTxWarp prst="textNoShape">
              <a:avLst/>
            </a:prstTxWarp>
          </a:bodyPr>
          <a:lstStyle/>
          <a:p>
            <a:endParaRPr lang="en-US"/>
          </a:p>
        </p:txBody>
      </p:sp>
      <p:sp>
        <p:nvSpPr>
          <p:cNvPr id="92177" name="Line 17"/>
          <p:cNvSpPr>
            <a:spLocks noChangeShapeType="1"/>
          </p:cNvSpPr>
          <p:nvPr/>
        </p:nvSpPr>
        <p:spPr bwMode="auto">
          <a:xfrm>
            <a:off x="3640138" y="3694113"/>
            <a:ext cx="366712" cy="393700"/>
          </a:xfrm>
          <a:prstGeom prst="line">
            <a:avLst/>
          </a:prstGeom>
          <a:noFill/>
          <a:ln w="19050">
            <a:solidFill>
              <a:schemeClr val="accent2"/>
            </a:solidFill>
            <a:round/>
            <a:headEnd/>
            <a:tailEnd type="triangle" w="lg" len="med"/>
          </a:ln>
          <a:effectLst/>
        </p:spPr>
        <p:txBody>
          <a:bodyPr>
            <a:prstTxWarp prst="textNoShape">
              <a:avLst/>
            </a:prstTxWarp>
          </a:bodyPr>
          <a:lstStyle/>
          <a:p>
            <a:endParaRPr lang="en-US"/>
          </a:p>
        </p:txBody>
      </p:sp>
      <p:sp>
        <p:nvSpPr>
          <p:cNvPr id="92178" name="Line 18"/>
          <p:cNvSpPr>
            <a:spLocks noChangeShapeType="1"/>
          </p:cNvSpPr>
          <p:nvPr/>
        </p:nvSpPr>
        <p:spPr bwMode="auto">
          <a:xfrm>
            <a:off x="3684588" y="3630613"/>
            <a:ext cx="2070100" cy="457200"/>
          </a:xfrm>
          <a:prstGeom prst="line">
            <a:avLst/>
          </a:prstGeom>
          <a:noFill/>
          <a:ln w="19050">
            <a:solidFill>
              <a:schemeClr val="accent2"/>
            </a:solidFill>
            <a:round/>
            <a:headEnd/>
            <a:tailEnd type="triangle" w="lg" len="med"/>
          </a:ln>
          <a:effectLst/>
        </p:spPr>
        <p:txBody>
          <a:bodyPr>
            <a:prstTxWarp prst="textNoShape">
              <a:avLst/>
            </a:prstTxWarp>
          </a:bodyPr>
          <a:lstStyle/>
          <a:p>
            <a:endParaRPr lang="en-US"/>
          </a:p>
        </p:txBody>
      </p:sp>
      <p:sp>
        <p:nvSpPr>
          <p:cNvPr id="92179" name="Line 19"/>
          <p:cNvSpPr>
            <a:spLocks noChangeShapeType="1"/>
          </p:cNvSpPr>
          <p:nvPr/>
        </p:nvSpPr>
        <p:spPr bwMode="auto">
          <a:xfrm>
            <a:off x="5092700" y="4240213"/>
            <a:ext cx="654050" cy="0"/>
          </a:xfrm>
          <a:prstGeom prst="line">
            <a:avLst/>
          </a:prstGeom>
          <a:noFill/>
          <a:ln w="19050">
            <a:solidFill>
              <a:schemeClr val="accent2"/>
            </a:solidFill>
            <a:round/>
            <a:headEnd/>
            <a:tailEnd type="triangle" w="lg" len="med"/>
          </a:ln>
          <a:effectLst/>
        </p:spPr>
        <p:txBody>
          <a:bodyPr>
            <a:prstTxWarp prst="textNoShape">
              <a:avLst/>
            </a:prstTxWarp>
          </a:bodyPr>
          <a:lstStyle/>
          <a:p>
            <a:endParaRPr lang="en-US"/>
          </a:p>
        </p:txBody>
      </p:sp>
      <p:sp>
        <p:nvSpPr>
          <p:cNvPr id="92180" name="Line 20"/>
          <p:cNvSpPr>
            <a:spLocks noChangeShapeType="1"/>
          </p:cNvSpPr>
          <p:nvPr/>
        </p:nvSpPr>
        <p:spPr bwMode="auto">
          <a:xfrm flipV="1">
            <a:off x="6391275" y="3721100"/>
            <a:ext cx="314325" cy="393700"/>
          </a:xfrm>
          <a:prstGeom prst="line">
            <a:avLst/>
          </a:prstGeom>
          <a:noFill/>
          <a:ln w="19050">
            <a:solidFill>
              <a:schemeClr val="accent2"/>
            </a:solidFill>
            <a:round/>
            <a:headEnd/>
            <a:tailEnd type="triangle" w="lg" len="med"/>
          </a:ln>
          <a:effectLst/>
        </p:spPr>
        <p:txBody>
          <a:bodyPr>
            <a:prstTxWarp prst="textNoShape">
              <a:avLst/>
            </a:prstTxWarp>
          </a:bodyPr>
          <a:lstStyle/>
          <a:p>
            <a:endParaRPr lang="en-US"/>
          </a:p>
        </p:txBody>
      </p:sp>
      <p:sp>
        <p:nvSpPr>
          <p:cNvPr id="92181" name="Line 21"/>
          <p:cNvSpPr>
            <a:spLocks noChangeShapeType="1"/>
          </p:cNvSpPr>
          <p:nvPr/>
        </p:nvSpPr>
        <p:spPr bwMode="auto">
          <a:xfrm flipH="1" flipV="1">
            <a:off x="6427788" y="3092450"/>
            <a:ext cx="250825" cy="341313"/>
          </a:xfrm>
          <a:prstGeom prst="line">
            <a:avLst/>
          </a:prstGeom>
          <a:noFill/>
          <a:ln w="19050">
            <a:solidFill>
              <a:schemeClr val="accent2"/>
            </a:solidFill>
            <a:round/>
            <a:headEnd/>
            <a:tailEnd type="triangle" w="lg" len="med"/>
          </a:ln>
          <a:effectLst/>
        </p:spPr>
        <p:txBody>
          <a:bodyPr>
            <a:prstTxWarp prst="textNoShape">
              <a:avLst/>
            </a:prstTxWarp>
          </a:bodyPr>
          <a:lstStyle/>
          <a:p>
            <a:endParaRPr lang="en-US"/>
          </a:p>
        </p:txBody>
      </p:sp>
      <p:sp>
        <p:nvSpPr>
          <p:cNvPr id="92182" name="Line 22"/>
          <p:cNvSpPr>
            <a:spLocks noChangeShapeType="1"/>
          </p:cNvSpPr>
          <p:nvPr/>
        </p:nvSpPr>
        <p:spPr bwMode="auto">
          <a:xfrm flipH="1" flipV="1">
            <a:off x="5648325" y="2743200"/>
            <a:ext cx="403225" cy="98425"/>
          </a:xfrm>
          <a:prstGeom prst="line">
            <a:avLst/>
          </a:prstGeom>
          <a:noFill/>
          <a:ln w="19050">
            <a:solidFill>
              <a:schemeClr val="accent2"/>
            </a:solidFill>
            <a:round/>
            <a:headEnd/>
            <a:tailEnd type="triangle" w="lg" len="med"/>
          </a:ln>
          <a:effectLst/>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3D038142-0716-A741-9F86-02C718ADAFA2}" type="slidenum">
              <a:rPr lang="nl-NL"/>
              <a:pPr/>
              <a:t>60</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74082" name="Rectangle 2"/>
          <p:cNvSpPr>
            <a:spLocks noGrp="1" noChangeArrowheads="1"/>
          </p:cNvSpPr>
          <p:nvPr>
            <p:ph type="title"/>
          </p:nvPr>
        </p:nvSpPr>
        <p:spPr/>
        <p:txBody>
          <a:bodyPr/>
          <a:lstStyle/>
          <a:p>
            <a:r>
              <a:rPr lang="nl-NL"/>
              <a:t>Level-1 trigger algorithms</a:t>
            </a:r>
          </a:p>
        </p:txBody>
      </p:sp>
      <p:pic>
        <p:nvPicPr>
          <p:cNvPr id="174085" name="Picture 5"/>
          <p:cNvPicPr>
            <a:picLocks noChangeAspect="1" noChangeArrowheads="1"/>
          </p:cNvPicPr>
          <p:nvPr/>
        </p:nvPicPr>
        <p:blipFill>
          <a:blip r:embed="rId3"/>
          <a:srcRect l="10599" t="14081" r="10391" b="51573"/>
          <a:stretch>
            <a:fillRect/>
          </a:stretch>
        </p:blipFill>
        <p:spPr bwMode="auto">
          <a:xfrm>
            <a:off x="369888" y="1187450"/>
            <a:ext cx="8401050" cy="51133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8605014A-9E59-764C-9EC9-62AB448D2D5C}" type="slidenum">
              <a:rPr lang="nl-NL"/>
              <a:pPr/>
              <a:t>61</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76130" name="Rectangle 2"/>
          <p:cNvSpPr>
            <a:spLocks noGrp="1" noChangeArrowheads="1"/>
          </p:cNvSpPr>
          <p:nvPr>
            <p:ph type="title"/>
          </p:nvPr>
        </p:nvSpPr>
        <p:spPr/>
        <p:txBody>
          <a:bodyPr/>
          <a:lstStyle/>
          <a:p>
            <a:r>
              <a:rPr lang="nl-NL"/>
              <a:t>Signatures in the detector(s)</a:t>
            </a:r>
          </a:p>
        </p:txBody>
      </p:sp>
      <p:pic>
        <p:nvPicPr>
          <p:cNvPr id="176132" name="Picture 4"/>
          <p:cNvPicPr>
            <a:picLocks noChangeAspect="1" noChangeArrowheads="1"/>
          </p:cNvPicPr>
          <p:nvPr/>
        </p:nvPicPr>
        <p:blipFill>
          <a:blip r:embed="rId3"/>
          <a:srcRect l="10170" t="14165" r="10495" b="51944"/>
          <a:stretch>
            <a:fillRect/>
          </a:stretch>
        </p:blipFill>
        <p:spPr bwMode="auto">
          <a:xfrm>
            <a:off x="355600" y="1262063"/>
            <a:ext cx="8402638" cy="5026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6A07EF8C-10BF-3D4D-ACCC-D26CC0FF5B3A}" type="slidenum">
              <a:rPr lang="nl-NL"/>
              <a:pPr/>
              <a:t>62</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78178" name="Rectangle 2"/>
          <p:cNvSpPr>
            <a:spLocks noGrp="1" noChangeArrowheads="1"/>
          </p:cNvSpPr>
          <p:nvPr>
            <p:ph type="title"/>
          </p:nvPr>
        </p:nvSpPr>
        <p:spPr/>
        <p:txBody>
          <a:bodyPr/>
          <a:lstStyle/>
          <a:p>
            <a:r>
              <a:rPr lang="nl-NL"/>
              <a:t>Signatures in the detector(s)</a:t>
            </a:r>
          </a:p>
        </p:txBody>
      </p:sp>
      <p:pic>
        <p:nvPicPr>
          <p:cNvPr id="178180" name="Picture 4"/>
          <p:cNvPicPr>
            <a:picLocks noChangeAspect="1" noChangeArrowheads="1"/>
          </p:cNvPicPr>
          <p:nvPr/>
        </p:nvPicPr>
        <p:blipFill>
          <a:blip r:embed="rId3"/>
          <a:srcRect l="10924" t="14388" r="11888" b="52112"/>
          <a:stretch>
            <a:fillRect/>
          </a:stretch>
        </p:blipFill>
        <p:spPr bwMode="auto">
          <a:xfrm>
            <a:off x="304800" y="1089025"/>
            <a:ext cx="8512175" cy="5172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4448F2D4-06BE-8048-9920-D9B502AFA2C2}" type="slidenum">
              <a:rPr lang="nl-NL"/>
              <a:pPr/>
              <a:t>63</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80226" name="Rectangle 2"/>
          <p:cNvSpPr>
            <a:spLocks noGrp="1" noChangeArrowheads="1"/>
          </p:cNvSpPr>
          <p:nvPr>
            <p:ph type="title"/>
          </p:nvPr>
        </p:nvSpPr>
        <p:spPr/>
        <p:txBody>
          <a:bodyPr/>
          <a:lstStyle/>
          <a:p>
            <a:r>
              <a:rPr lang="nl-NL"/>
              <a:t>Level-1 trigger decision loop</a:t>
            </a:r>
          </a:p>
        </p:txBody>
      </p:sp>
      <p:pic>
        <p:nvPicPr>
          <p:cNvPr id="180228" name="Picture 4"/>
          <p:cNvPicPr>
            <a:picLocks noChangeAspect="1" noChangeArrowheads="1"/>
          </p:cNvPicPr>
          <p:nvPr/>
        </p:nvPicPr>
        <p:blipFill>
          <a:blip r:embed="rId3"/>
          <a:srcRect l="10170" t="14240" r="8685" b="52112"/>
          <a:stretch>
            <a:fillRect/>
          </a:stretch>
        </p:blipFill>
        <p:spPr bwMode="auto">
          <a:xfrm>
            <a:off x="290513" y="1319213"/>
            <a:ext cx="8567737" cy="49736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EA58D07F-F966-0F45-9F1F-C199A20F536D}" type="slidenum">
              <a:rPr lang="nl-NL"/>
              <a:pPr/>
              <a:t>64</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35522" name="Rectangle 2"/>
          <p:cNvSpPr>
            <a:spLocks noGrp="1" noChangeArrowheads="1"/>
          </p:cNvSpPr>
          <p:nvPr>
            <p:ph type="title"/>
          </p:nvPr>
        </p:nvSpPr>
        <p:spPr/>
        <p:txBody>
          <a:bodyPr/>
          <a:lstStyle/>
          <a:p>
            <a:r>
              <a:rPr lang="nl-NL"/>
              <a:t>Level-1 is hardware</a:t>
            </a:r>
          </a:p>
        </p:txBody>
      </p:sp>
      <p:pic>
        <p:nvPicPr>
          <p:cNvPr id="235533" name="Picture 13"/>
          <p:cNvPicPr>
            <a:picLocks noChangeAspect="1" noChangeArrowheads="1"/>
          </p:cNvPicPr>
          <p:nvPr/>
        </p:nvPicPr>
        <p:blipFill>
          <a:blip r:embed="rId3"/>
          <a:srcRect l="12057" t="12556" r="13528" b="59402"/>
          <a:stretch>
            <a:fillRect/>
          </a:stretch>
        </p:blipFill>
        <p:spPr bwMode="auto">
          <a:xfrm>
            <a:off x="0" y="1427163"/>
            <a:ext cx="9072563" cy="47863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24F25376-F816-3548-99AD-2678B4CFAB28}" type="slidenum">
              <a:rPr lang="nl-NL"/>
              <a:pPr/>
              <a:t>65</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82274" name="Rectangle 2"/>
          <p:cNvSpPr>
            <a:spLocks noGrp="1" noChangeArrowheads="1"/>
          </p:cNvSpPr>
          <p:nvPr>
            <p:ph type="title"/>
          </p:nvPr>
        </p:nvSpPr>
        <p:spPr/>
        <p:txBody>
          <a:bodyPr/>
          <a:lstStyle/>
          <a:p>
            <a:r>
              <a:rPr lang="nl-NL"/>
              <a:t>The path of the signal...</a:t>
            </a:r>
          </a:p>
        </p:txBody>
      </p:sp>
      <p:pic>
        <p:nvPicPr>
          <p:cNvPr id="182276" name="Picture 4"/>
          <p:cNvPicPr>
            <a:picLocks noChangeAspect="1" noChangeArrowheads="1"/>
          </p:cNvPicPr>
          <p:nvPr/>
        </p:nvPicPr>
        <p:blipFill>
          <a:blip r:embed="rId3"/>
          <a:srcRect l="14999" t="14388" r="17682" b="52428"/>
          <a:stretch>
            <a:fillRect/>
          </a:stretch>
        </p:blipFill>
        <p:spPr bwMode="auto">
          <a:xfrm>
            <a:off x="850900" y="1116013"/>
            <a:ext cx="7458075" cy="5146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263F145C-FD53-644B-B67B-DFDCCA88E403}" type="slidenum">
              <a:rPr lang="nl-NL"/>
              <a:pPr/>
              <a:t>66</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84322" name="Rectangle 2"/>
          <p:cNvSpPr>
            <a:spLocks noGrp="1" noChangeArrowheads="1"/>
          </p:cNvSpPr>
          <p:nvPr>
            <p:ph type="title"/>
          </p:nvPr>
        </p:nvSpPr>
        <p:spPr/>
        <p:txBody>
          <a:bodyPr/>
          <a:lstStyle/>
          <a:p>
            <a:r>
              <a:rPr lang="nl-NL"/>
              <a:t>Detector readout: front-end</a:t>
            </a:r>
          </a:p>
        </p:txBody>
      </p:sp>
      <p:pic>
        <p:nvPicPr>
          <p:cNvPr id="184324" name="Picture 4"/>
          <p:cNvPicPr>
            <a:picLocks noChangeAspect="1" noChangeArrowheads="1"/>
          </p:cNvPicPr>
          <p:nvPr/>
        </p:nvPicPr>
        <p:blipFill>
          <a:blip r:embed="rId3"/>
          <a:srcRect l="15846" t="15076" r="13072" b="52046"/>
          <a:stretch>
            <a:fillRect/>
          </a:stretch>
        </p:blipFill>
        <p:spPr bwMode="auto">
          <a:xfrm>
            <a:off x="528638" y="1084263"/>
            <a:ext cx="8059737" cy="52197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EC0E543B-8FA6-834F-9AF6-94078BC2AA41}" type="slidenum">
              <a:rPr lang="nl-NL"/>
              <a:pPr/>
              <a:t>67</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86370" name="Rectangle 2"/>
          <p:cNvSpPr>
            <a:spLocks noGrp="1" noChangeArrowheads="1"/>
          </p:cNvSpPr>
          <p:nvPr>
            <p:ph type="title"/>
          </p:nvPr>
        </p:nvSpPr>
        <p:spPr/>
        <p:txBody>
          <a:bodyPr/>
          <a:lstStyle/>
          <a:p>
            <a:r>
              <a:rPr lang="nl-NL"/>
              <a:t>Calorimeter system in CMS</a:t>
            </a:r>
          </a:p>
        </p:txBody>
      </p:sp>
      <p:pic>
        <p:nvPicPr>
          <p:cNvPr id="186373" name="Picture 5"/>
          <p:cNvPicPr>
            <a:picLocks noChangeAspect="1" noChangeArrowheads="1"/>
          </p:cNvPicPr>
          <p:nvPr/>
        </p:nvPicPr>
        <p:blipFill>
          <a:blip r:embed="rId3"/>
          <a:srcRect l="7278" t="9450" r="4843" b="68852"/>
          <a:stretch>
            <a:fillRect/>
          </a:stretch>
        </p:blipFill>
        <p:spPr bwMode="auto">
          <a:xfrm>
            <a:off x="0" y="2965450"/>
            <a:ext cx="9047163" cy="3127375"/>
          </a:xfrm>
          <a:prstGeom prst="rect">
            <a:avLst/>
          </a:prstGeom>
          <a:noFill/>
          <a:ln w="9525">
            <a:noFill/>
            <a:miter lim="800000"/>
            <a:headEnd/>
            <a:tailEnd/>
          </a:ln>
          <a:effectLst/>
        </p:spPr>
      </p:pic>
      <p:sp>
        <p:nvSpPr>
          <p:cNvPr id="186374" name="Rectangle 6"/>
          <p:cNvSpPr>
            <a:spLocks noGrp="1" noChangeArrowheads="1"/>
          </p:cNvSpPr>
          <p:nvPr>
            <p:ph type="body" idx="1"/>
          </p:nvPr>
        </p:nvSpPr>
        <p:spPr>
          <a:xfrm>
            <a:off x="246063" y="1685925"/>
            <a:ext cx="8689975" cy="1211263"/>
          </a:xfrm>
          <a:noFill/>
          <a:ln/>
        </p:spPr>
        <p:txBody>
          <a:bodyPr/>
          <a:lstStyle/>
          <a:p>
            <a:pPr marL="0" indent="0">
              <a:lnSpc>
                <a:spcPct val="80000"/>
              </a:lnSpc>
              <a:buFont typeface="Verdana" charset="0"/>
              <a:buNone/>
            </a:pPr>
            <a:r>
              <a:rPr lang="en-US" sz="1800"/>
              <a:t>The electro-magnetic calorimeter (ECAL) will help in the reconstruction of electrons and photons. It consist out of ~77k lead-tungstate crystals equipped with avalanche photodiodes in the barrel or vacuum phototriodes in the endcap.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ABCCCC1A-2EE7-F84A-89CD-BB805F78C328}" type="slidenum">
              <a:rPr lang="nl-NL"/>
              <a:pPr/>
              <a:t>68</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37570" name="Rectangle 2"/>
          <p:cNvSpPr>
            <a:spLocks noGrp="1" noChangeArrowheads="1"/>
          </p:cNvSpPr>
          <p:nvPr>
            <p:ph type="title"/>
          </p:nvPr>
        </p:nvSpPr>
        <p:spPr/>
        <p:txBody>
          <a:bodyPr/>
          <a:lstStyle/>
          <a:p>
            <a:r>
              <a:rPr lang="nl-NL"/>
              <a:t>Calorimeter system in CMS</a:t>
            </a:r>
          </a:p>
        </p:txBody>
      </p:sp>
      <p:pic>
        <p:nvPicPr>
          <p:cNvPr id="237572" name="Picture 4"/>
          <p:cNvPicPr>
            <a:picLocks noChangeAspect="1" noChangeArrowheads="1"/>
          </p:cNvPicPr>
          <p:nvPr/>
        </p:nvPicPr>
        <p:blipFill>
          <a:blip r:embed="rId3"/>
          <a:srcRect l="4701" t="15384" r="3386" b="59775"/>
          <a:stretch>
            <a:fillRect/>
          </a:stretch>
        </p:blipFill>
        <p:spPr bwMode="auto">
          <a:xfrm>
            <a:off x="0" y="2736850"/>
            <a:ext cx="9144000" cy="3460750"/>
          </a:xfrm>
          <a:prstGeom prst="rect">
            <a:avLst/>
          </a:prstGeom>
          <a:noFill/>
          <a:ln w="9525">
            <a:noFill/>
            <a:miter lim="800000"/>
            <a:headEnd/>
            <a:tailEnd/>
          </a:ln>
          <a:effectLst/>
        </p:spPr>
      </p:pic>
      <p:sp>
        <p:nvSpPr>
          <p:cNvPr id="237573" name="Rectangle 5"/>
          <p:cNvSpPr>
            <a:spLocks noGrp="1" noChangeArrowheads="1"/>
          </p:cNvSpPr>
          <p:nvPr>
            <p:ph type="body" idx="1"/>
          </p:nvPr>
        </p:nvSpPr>
        <p:spPr>
          <a:xfrm>
            <a:off x="246063" y="1685925"/>
            <a:ext cx="8689975" cy="1211263"/>
          </a:xfrm>
          <a:noFill/>
          <a:ln/>
        </p:spPr>
        <p:txBody>
          <a:bodyPr/>
          <a:lstStyle/>
          <a:p>
            <a:pPr marL="0" indent="0">
              <a:lnSpc>
                <a:spcPct val="80000"/>
              </a:lnSpc>
              <a:buFont typeface="Verdana" charset="0"/>
              <a:buNone/>
            </a:pPr>
            <a:r>
              <a:rPr lang="en-US" sz="1800"/>
              <a:t>The hadron calorimeter (HCAL) is important for the detection of hadronic jets from quarks, gluons or new particles, and also for the measurement of the missing energy resulting from a neutrino or a new very weakly interacting particle. These are sampling calorimeters of copper absorber plates interleaved with thick scintillator sheets.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E13DCC4D-F8F0-4344-B91C-16CDC2300513}" type="slidenum">
              <a:rPr lang="nl-NL"/>
              <a:pPr/>
              <a:t>69</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31426" name="Rectangle 2"/>
          <p:cNvSpPr>
            <a:spLocks noGrp="1" noChangeArrowheads="1"/>
          </p:cNvSpPr>
          <p:nvPr>
            <p:ph type="title"/>
          </p:nvPr>
        </p:nvSpPr>
        <p:spPr/>
        <p:txBody>
          <a:bodyPr/>
          <a:lstStyle/>
          <a:p>
            <a:r>
              <a:rPr lang="nl-NL"/>
              <a:t>Level-1 Calorimeter trigger</a:t>
            </a:r>
          </a:p>
        </p:txBody>
      </p:sp>
      <p:pic>
        <p:nvPicPr>
          <p:cNvPr id="231427" name="Picture 3"/>
          <p:cNvPicPr>
            <a:picLocks noChangeAspect="1" noChangeArrowheads="1"/>
          </p:cNvPicPr>
          <p:nvPr/>
        </p:nvPicPr>
        <p:blipFill>
          <a:blip r:embed="rId3"/>
          <a:srcRect l="10182" t="15150" r="11575" b="52576"/>
          <a:stretch>
            <a:fillRect/>
          </a:stretch>
        </p:blipFill>
        <p:spPr bwMode="auto">
          <a:xfrm>
            <a:off x="333375" y="1349375"/>
            <a:ext cx="8528050" cy="4924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C6AAC8C8-95EA-594F-8650-E3524305BDBC}" type="slidenum">
              <a:rPr lang="nl-NL"/>
              <a:pPr/>
              <a:t>7</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86018" name="Rectangle 2"/>
          <p:cNvSpPr>
            <a:spLocks noGrp="1" noChangeArrowheads="1"/>
          </p:cNvSpPr>
          <p:nvPr>
            <p:ph type="title"/>
          </p:nvPr>
        </p:nvSpPr>
        <p:spPr/>
        <p:txBody>
          <a:bodyPr/>
          <a:lstStyle/>
          <a:p>
            <a:r>
              <a:rPr lang="nl-NL"/>
              <a:t>Evolution of the experiments</a:t>
            </a:r>
          </a:p>
        </p:txBody>
      </p:sp>
      <p:sp>
        <p:nvSpPr>
          <p:cNvPr id="86019" name="Rectangle 3"/>
          <p:cNvSpPr>
            <a:spLocks noGrp="1" noChangeArrowheads="1"/>
          </p:cNvSpPr>
          <p:nvPr>
            <p:ph type="body" idx="1"/>
          </p:nvPr>
        </p:nvSpPr>
        <p:spPr>
          <a:xfrm>
            <a:off x="614363" y="1654175"/>
            <a:ext cx="8529637" cy="4411663"/>
          </a:xfrm>
          <a:noFill/>
          <a:ln/>
        </p:spPr>
        <p:txBody>
          <a:bodyPr/>
          <a:lstStyle/>
          <a:p>
            <a:pPr marL="0" indent="0">
              <a:lnSpc>
                <a:spcPct val="80000"/>
              </a:lnSpc>
              <a:buFontTx/>
              <a:buNone/>
            </a:pPr>
            <a:r>
              <a:rPr lang="en-US" sz="2400" dirty="0"/>
              <a:t>In general new particles and phenomena are being discovered or measured at particle accelerators.</a:t>
            </a:r>
          </a:p>
          <a:p>
            <a:pPr marL="0" indent="0">
              <a:lnSpc>
                <a:spcPct val="80000"/>
              </a:lnSpc>
              <a:buFontTx/>
              <a:buNone/>
            </a:pPr>
            <a:r>
              <a:rPr lang="en-US" sz="2400" dirty="0"/>
              <a:t>In general several types of collision experiments exist:</a:t>
            </a:r>
          </a:p>
          <a:p>
            <a:pPr marL="820738" lvl="1">
              <a:lnSpc>
                <a:spcPct val="80000"/>
              </a:lnSpc>
              <a:buFontTx/>
              <a:buChar char="•"/>
            </a:pPr>
            <a:r>
              <a:rPr lang="en-US" sz="1700" dirty="0"/>
              <a:t>Fix target experiments (</a:t>
            </a:r>
            <a:r>
              <a:rPr lang="en-US" sz="1700" dirty="0" err="1"/>
              <a:t>eg</a:t>
            </a:r>
            <a:r>
              <a:rPr lang="en-US" sz="1700" dirty="0"/>
              <a:t>. discovery of the quarks – proposed by </a:t>
            </a:r>
            <a:r>
              <a:rPr lang="en-US" sz="1700" dirty="0" err="1"/>
              <a:t>J.Björken</a:t>
            </a:r>
            <a:r>
              <a:rPr lang="en-US" sz="1700" dirty="0"/>
              <a:t> – within the proton/neutron at SLAC in 1969)</a:t>
            </a:r>
          </a:p>
          <a:p>
            <a:pPr marL="820738" lvl="1">
              <a:lnSpc>
                <a:spcPct val="80000"/>
              </a:lnSpc>
              <a:buFontTx/>
              <a:buChar char="•"/>
            </a:pPr>
            <a:r>
              <a:rPr lang="en-US" sz="1700" dirty="0"/>
              <a:t>Synchrotron experiments with colliding lepton beams (</a:t>
            </a:r>
            <a:r>
              <a:rPr lang="en-US" sz="1700" dirty="0" err="1"/>
              <a:t>eg</a:t>
            </a:r>
            <a:r>
              <a:rPr lang="en-US" sz="1700" dirty="0"/>
              <a:t>. LEP where electrons and positrons collided 1989-2000)</a:t>
            </a:r>
          </a:p>
          <a:p>
            <a:pPr marL="820738" lvl="1">
              <a:lnSpc>
                <a:spcPct val="80000"/>
              </a:lnSpc>
              <a:buFontTx/>
              <a:buChar char="•"/>
            </a:pPr>
            <a:r>
              <a:rPr lang="en-US" sz="1700" dirty="0"/>
              <a:t>Synchrotron experiments with colliding </a:t>
            </a:r>
            <a:r>
              <a:rPr lang="en-US" sz="1700" dirty="0" err="1"/>
              <a:t>hadron</a:t>
            </a:r>
            <a:r>
              <a:rPr lang="en-US" sz="1700" dirty="0"/>
              <a:t>-lepton beams (</a:t>
            </a:r>
            <a:r>
              <a:rPr lang="en-US" sz="1700" dirty="0" err="1"/>
              <a:t>eg</a:t>
            </a:r>
            <a:r>
              <a:rPr lang="en-US" sz="1700" dirty="0"/>
              <a:t>. HERA where electrons and protons collided 1993-2007)</a:t>
            </a:r>
          </a:p>
          <a:p>
            <a:pPr marL="820738" lvl="1">
              <a:lnSpc>
                <a:spcPct val="80000"/>
              </a:lnSpc>
              <a:buFontTx/>
              <a:buChar char="•"/>
            </a:pPr>
            <a:r>
              <a:rPr lang="en-US" sz="1700" dirty="0"/>
              <a:t>Synchrotron experiments with colliding </a:t>
            </a:r>
            <a:r>
              <a:rPr lang="en-US" sz="1700" dirty="0" err="1"/>
              <a:t>hadron-hadron</a:t>
            </a:r>
            <a:r>
              <a:rPr lang="en-US" sz="1700" dirty="0"/>
              <a:t> beams (</a:t>
            </a:r>
            <a:r>
              <a:rPr lang="en-US" sz="1700" dirty="0" err="1"/>
              <a:t>eg</a:t>
            </a:r>
            <a:r>
              <a:rPr lang="en-US" sz="1700" dirty="0"/>
              <a:t>.</a:t>
            </a:r>
            <a:r>
              <a:rPr lang="en-US" sz="1700" dirty="0" smtClean="0"/>
              <a:t> </a:t>
            </a:r>
            <a:r>
              <a:rPr lang="en-US" sz="1700" dirty="0" err="1" smtClean="0"/>
              <a:t>Tevatron</a:t>
            </a:r>
            <a:r>
              <a:rPr lang="en-US" sz="1700" dirty="0" smtClean="0"/>
              <a:t> at </a:t>
            </a:r>
            <a:r>
              <a:rPr lang="en-US" sz="1700" dirty="0" err="1" smtClean="0"/>
              <a:t>Fermilab</a:t>
            </a:r>
            <a:r>
              <a:rPr lang="en-US" sz="1700" dirty="0" smtClean="0"/>
              <a:t> &amp; LHC </a:t>
            </a:r>
            <a:r>
              <a:rPr lang="en-US" sz="1700" dirty="0"/>
              <a:t>where protons will be collided </a:t>
            </a:r>
            <a:r>
              <a:rPr lang="en-US" sz="1700" dirty="0" smtClean="0"/>
              <a:t>2009-</a:t>
            </a:r>
            <a:r>
              <a:rPr lang="en-US" sz="1700" dirty="0"/>
              <a:t>?)</a:t>
            </a:r>
          </a:p>
          <a:p>
            <a:pPr marL="820738" lvl="1">
              <a:lnSpc>
                <a:spcPct val="80000"/>
              </a:lnSpc>
              <a:buFontTx/>
              <a:buChar char="•"/>
            </a:pPr>
            <a:r>
              <a:rPr lang="en-US" sz="1700" dirty="0"/>
              <a:t>Linear colliders where leptons are colliding (</a:t>
            </a:r>
            <a:r>
              <a:rPr lang="en-US" sz="1700" dirty="0" err="1"/>
              <a:t>eg</a:t>
            </a:r>
            <a:r>
              <a:rPr lang="en-US" sz="1700" dirty="0"/>
              <a:t>. SLC where electrons and positrons collided 1989-1998) </a:t>
            </a:r>
          </a:p>
          <a:p>
            <a:pPr marL="0" indent="0">
              <a:lnSpc>
                <a:spcPct val="80000"/>
              </a:lnSpc>
              <a:buFontTx/>
              <a:buNone/>
            </a:pPr>
            <a:r>
              <a:rPr lang="en-US" sz="2400" dirty="0"/>
              <a:t>Usually it takes a sequence of several experiments to reach the goal of testing the Standard Model or other theories profoundly.</a:t>
            </a:r>
          </a:p>
          <a:p>
            <a:pPr marL="0" indent="0">
              <a:lnSpc>
                <a:spcPct val="80000"/>
              </a:lnSpc>
              <a:buFontTx/>
              <a:buNone/>
            </a:pPr>
            <a:endParaRPr lang="en-US" sz="10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smtClean="0"/>
              <a:t>Master Level Course 2010-2011</a:t>
            </a:r>
            <a:endParaRPr lang="nl-NL"/>
          </a:p>
        </p:txBody>
      </p:sp>
      <p:sp>
        <p:nvSpPr>
          <p:cNvPr id="7" name="Slide Number Placeholder 4"/>
          <p:cNvSpPr>
            <a:spLocks noGrp="1"/>
          </p:cNvSpPr>
          <p:nvPr>
            <p:ph type="sldNum" sz="quarter" idx="11"/>
          </p:nvPr>
        </p:nvSpPr>
        <p:spPr/>
        <p:txBody>
          <a:bodyPr/>
          <a:lstStyle/>
          <a:p>
            <a:fld id="{3C015D03-7657-E34F-8309-41D942118405}" type="slidenum">
              <a:rPr lang="nl-NL"/>
              <a:pPr/>
              <a:t>70</a:t>
            </a:fld>
            <a:endParaRPr lang="nl-NL"/>
          </a:p>
        </p:txBody>
      </p:sp>
      <p:sp>
        <p:nvSpPr>
          <p:cNvPr id="8"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92514" name="Rectangle 2"/>
          <p:cNvSpPr>
            <a:spLocks noGrp="1" noChangeArrowheads="1"/>
          </p:cNvSpPr>
          <p:nvPr>
            <p:ph type="title"/>
          </p:nvPr>
        </p:nvSpPr>
        <p:spPr/>
        <p:txBody>
          <a:bodyPr/>
          <a:lstStyle/>
          <a:p>
            <a:r>
              <a:rPr lang="nl-NL"/>
              <a:t>Level-1 Calorimeter trigger</a:t>
            </a:r>
          </a:p>
        </p:txBody>
      </p:sp>
      <p:pic>
        <p:nvPicPr>
          <p:cNvPr id="192516" name="Picture 4"/>
          <p:cNvPicPr>
            <a:picLocks noChangeAspect="1" noChangeArrowheads="1"/>
          </p:cNvPicPr>
          <p:nvPr/>
        </p:nvPicPr>
        <p:blipFill>
          <a:blip r:embed="rId3"/>
          <a:srcRect l="21614" t="18056" r="28386" b="13194"/>
          <a:stretch>
            <a:fillRect/>
          </a:stretch>
        </p:blipFill>
        <p:spPr bwMode="auto">
          <a:xfrm>
            <a:off x="4618038" y="1638300"/>
            <a:ext cx="4335462" cy="4470400"/>
          </a:xfrm>
          <a:prstGeom prst="rect">
            <a:avLst/>
          </a:prstGeom>
          <a:noFill/>
          <a:ln w="9525">
            <a:noFill/>
            <a:miter lim="800000"/>
            <a:headEnd/>
            <a:tailEnd/>
          </a:ln>
          <a:effectLst/>
        </p:spPr>
      </p:pic>
      <p:sp>
        <p:nvSpPr>
          <p:cNvPr id="192518" name="Rectangle 6"/>
          <p:cNvSpPr>
            <a:spLocks noGrp="1" noChangeArrowheads="1"/>
          </p:cNvSpPr>
          <p:nvPr>
            <p:ph type="body" idx="1"/>
          </p:nvPr>
        </p:nvSpPr>
        <p:spPr>
          <a:xfrm>
            <a:off x="246063" y="1685925"/>
            <a:ext cx="4341812" cy="4411663"/>
          </a:xfrm>
          <a:noFill/>
          <a:ln/>
        </p:spPr>
        <p:txBody>
          <a:bodyPr/>
          <a:lstStyle/>
          <a:p>
            <a:pPr marL="177800" indent="-177800">
              <a:lnSpc>
                <a:spcPct val="80000"/>
              </a:lnSpc>
              <a:buFontTx/>
              <a:buChar char="•"/>
            </a:pPr>
            <a:r>
              <a:rPr lang="en-US" sz="1800"/>
              <a:t>The efficiency of triggering an event with a reconstructed electron of a given transverse momentum is important (trigger object not necessary the offline object as then we have more time to reconstruct all pieces in the detector).</a:t>
            </a:r>
          </a:p>
          <a:p>
            <a:pPr marL="177800" indent="-177800">
              <a:lnSpc>
                <a:spcPct val="80000"/>
              </a:lnSpc>
              <a:buFontTx/>
              <a:buChar char="•"/>
            </a:pPr>
            <a:r>
              <a:rPr lang="en-US" sz="1800"/>
              <a:t>To select the signal events (eg. Higgs bosons) among all proton collisions we apply cuts on the transverse momentum of the objects. High mass resonances produce on average objects like electrons with larger transverse momenta.</a:t>
            </a:r>
          </a:p>
          <a:p>
            <a:pPr marL="177800" indent="-177800">
              <a:lnSpc>
                <a:spcPct val="80000"/>
              </a:lnSpc>
              <a:buFontTx/>
              <a:buChar char="•"/>
            </a:pPr>
            <a:r>
              <a:rPr lang="en-US" sz="1800"/>
              <a:t>But we need to make sure that if we need electrons above p</a:t>
            </a:r>
            <a:r>
              <a:rPr lang="en-US" sz="1800" baseline="-25000"/>
              <a:t>T</a:t>
            </a:r>
            <a:r>
              <a:rPr lang="en-US" sz="1800"/>
              <a:t>=25GeV/c that we get them on disk after triggering.</a:t>
            </a:r>
          </a:p>
        </p:txBody>
      </p:sp>
      <p:sp>
        <p:nvSpPr>
          <p:cNvPr id="192519" name="Rectangle 7"/>
          <p:cNvSpPr>
            <a:spLocks noChangeArrowheads="1"/>
          </p:cNvSpPr>
          <p:nvPr/>
        </p:nvSpPr>
        <p:spPr bwMode="auto">
          <a:xfrm>
            <a:off x="7708900" y="4216400"/>
            <a:ext cx="762000" cy="850900"/>
          </a:xfrm>
          <a:prstGeom prst="rect">
            <a:avLst/>
          </a:prstGeom>
          <a:solidFill>
            <a:schemeClr val="bg1"/>
          </a:solidFill>
          <a:ln w="9525">
            <a:solidFill>
              <a:schemeClr val="bg1"/>
            </a:solidFill>
            <a:miter lim="800000"/>
            <a:headEnd/>
            <a:tailEnd/>
          </a:ln>
          <a:effectLst/>
        </p:spPr>
        <p:txBody>
          <a:bodyPr wrap="none" anchor="ctr">
            <a:prstTxWarp prst="textNoShape">
              <a:avLst/>
            </a:prstTxWarp>
          </a:bodyPr>
          <a:lstStyle/>
          <a:p>
            <a:endParaRPr lang="en-US"/>
          </a:p>
        </p:txBody>
      </p:sp>
      <p:cxnSp>
        <p:nvCxnSpPr>
          <p:cNvPr id="10" name="Straight Connector 9"/>
          <p:cNvCxnSpPr/>
          <p:nvPr/>
        </p:nvCxnSpPr>
        <p:spPr>
          <a:xfrm rot="5400000" flipH="1" flipV="1">
            <a:off x="5642310" y="3553399"/>
            <a:ext cx="3651088" cy="1221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7667B6EC-4170-0246-87D1-A5189B791DB6}" type="slidenum">
              <a:rPr lang="nl-NL"/>
              <a:pPr/>
              <a:t>71</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88418" name="Rectangle 2"/>
          <p:cNvSpPr>
            <a:spLocks noGrp="1" noChangeArrowheads="1"/>
          </p:cNvSpPr>
          <p:nvPr>
            <p:ph type="title"/>
          </p:nvPr>
        </p:nvSpPr>
        <p:spPr/>
        <p:txBody>
          <a:bodyPr/>
          <a:lstStyle/>
          <a:p>
            <a:r>
              <a:rPr lang="nl-NL"/>
              <a:t>Level-1 Jet and </a:t>
            </a:r>
            <a:r>
              <a:rPr lang="nl-NL" sz="5000">
                <a:latin typeface="Symbol" charset="2"/>
              </a:rPr>
              <a:t>t</a:t>
            </a:r>
            <a:r>
              <a:rPr lang="nl-NL"/>
              <a:t> trigger</a:t>
            </a:r>
          </a:p>
        </p:txBody>
      </p:sp>
      <p:pic>
        <p:nvPicPr>
          <p:cNvPr id="188420" name="Picture 4"/>
          <p:cNvPicPr>
            <a:picLocks noChangeAspect="1" noChangeArrowheads="1"/>
          </p:cNvPicPr>
          <p:nvPr/>
        </p:nvPicPr>
        <p:blipFill>
          <a:blip r:embed="rId3"/>
          <a:srcRect l="10391" t="14081" r="10391" b="51730"/>
          <a:stretch>
            <a:fillRect/>
          </a:stretch>
        </p:blipFill>
        <p:spPr bwMode="auto">
          <a:xfrm>
            <a:off x="368300" y="1196975"/>
            <a:ext cx="8426450" cy="50911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smtClean="0"/>
              <a:t>Master Level Course 2010-2011</a:t>
            </a:r>
            <a:endParaRPr lang="nl-NL"/>
          </a:p>
        </p:txBody>
      </p:sp>
      <p:sp>
        <p:nvSpPr>
          <p:cNvPr id="7" name="Slide Number Placeholder 4"/>
          <p:cNvSpPr>
            <a:spLocks noGrp="1"/>
          </p:cNvSpPr>
          <p:nvPr>
            <p:ph type="sldNum" sz="quarter" idx="11"/>
          </p:nvPr>
        </p:nvSpPr>
        <p:spPr/>
        <p:txBody>
          <a:bodyPr/>
          <a:lstStyle/>
          <a:p>
            <a:fld id="{948C25A7-F05C-264A-AA74-3C017BC07B3A}" type="slidenum">
              <a:rPr lang="nl-NL"/>
              <a:pPr/>
              <a:t>72</a:t>
            </a:fld>
            <a:endParaRPr lang="nl-NL"/>
          </a:p>
        </p:txBody>
      </p:sp>
      <p:sp>
        <p:nvSpPr>
          <p:cNvPr id="8"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27330" name="Rectangle 2"/>
          <p:cNvSpPr>
            <a:spLocks noGrp="1" noChangeArrowheads="1"/>
          </p:cNvSpPr>
          <p:nvPr>
            <p:ph type="title"/>
          </p:nvPr>
        </p:nvSpPr>
        <p:spPr/>
        <p:txBody>
          <a:bodyPr/>
          <a:lstStyle/>
          <a:p>
            <a:r>
              <a:rPr lang="nl-NL"/>
              <a:t>Level-1 Jet and </a:t>
            </a:r>
            <a:r>
              <a:rPr lang="nl-NL" sz="5000">
                <a:latin typeface="Symbol" charset="2"/>
              </a:rPr>
              <a:t>t</a:t>
            </a:r>
            <a:r>
              <a:rPr lang="nl-NL"/>
              <a:t> trigger</a:t>
            </a:r>
          </a:p>
        </p:txBody>
      </p:sp>
      <p:pic>
        <p:nvPicPr>
          <p:cNvPr id="227332" name="Picture 4"/>
          <p:cNvPicPr>
            <a:picLocks noChangeAspect="1" noChangeArrowheads="1"/>
          </p:cNvPicPr>
          <p:nvPr/>
        </p:nvPicPr>
        <p:blipFill>
          <a:blip r:embed="rId3"/>
          <a:srcRect l="36836" t="11394" r="10951" b="48586"/>
          <a:stretch>
            <a:fillRect/>
          </a:stretch>
        </p:blipFill>
        <p:spPr bwMode="auto">
          <a:xfrm>
            <a:off x="4165600" y="1225550"/>
            <a:ext cx="4870450" cy="5227638"/>
          </a:xfrm>
          <a:prstGeom prst="rect">
            <a:avLst/>
          </a:prstGeom>
          <a:noFill/>
          <a:ln w="9525">
            <a:noFill/>
            <a:miter lim="800000"/>
            <a:headEnd/>
            <a:tailEnd/>
          </a:ln>
          <a:effectLst/>
        </p:spPr>
      </p:pic>
      <p:pic>
        <p:nvPicPr>
          <p:cNvPr id="227333" name="Picture 5"/>
          <p:cNvPicPr>
            <a:picLocks noChangeAspect="1" noChangeArrowheads="1"/>
          </p:cNvPicPr>
          <p:nvPr/>
        </p:nvPicPr>
        <p:blipFill>
          <a:blip r:embed="rId3"/>
          <a:srcRect l="7278" t="32561" r="62422" b="48270"/>
          <a:stretch>
            <a:fillRect/>
          </a:stretch>
        </p:blipFill>
        <p:spPr bwMode="auto">
          <a:xfrm>
            <a:off x="247650" y="2895600"/>
            <a:ext cx="3694113" cy="3271838"/>
          </a:xfrm>
          <a:prstGeom prst="rect">
            <a:avLst/>
          </a:prstGeom>
          <a:noFill/>
          <a:ln w="9525">
            <a:noFill/>
            <a:miter lim="800000"/>
            <a:headEnd/>
            <a:tailEnd/>
          </a:ln>
          <a:effectLst/>
        </p:spPr>
      </p:pic>
      <p:sp>
        <p:nvSpPr>
          <p:cNvPr id="227334" name="Rectangle 6"/>
          <p:cNvSpPr>
            <a:spLocks noGrp="1" noChangeArrowheads="1"/>
          </p:cNvSpPr>
          <p:nvPr>
            <p:ph type="body" idx="1"/>
          </p:nvPr>
        </p:nvSpPr>
        <p:spPr>
          <a:xfrm>
            <a:off x="128588" y="1577975"/>
            <a:ext cx="4046537" cy="1390650"/>
          </a:xfrm>
          <a:noFill/>
          <a:ln/>
        </p:spPr>
        <p:txBody>
          <a:bodyPr/>
          <a:lstStyle/>
          <a:p>
            <a:pPr marL="0" indent="0">
              <a:lnSpc>
                <a:spcPct val="80000"/>
              </a:lnSpc>
              <a:buFont typeface="Verdana" charset="0"/>
              <a:buNone/>
            </a:pPr>
            <a:r>
              <a:rPr lang="en-US" sz="2000"/>
              <a:t>Similar efficiencies for </a:t>
            </a:r>
            <a:r>
              <a:rPr lang="en-US" sz="2000">
                <a:latin typeface="Symbol" charset="2"/>
              </a:rPr>
              <a:t>t</a:t>
            </a:r>
            <a:r>
              <a:rPr lang="en-US" sz="2000"/>
              <a:t> and jets as for electrons. The resolution of these objects is however worse, hence the less sharp turn-on curve.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880986E2-C7FB-404F-86A9-CAB6FE70EE41}" type="slidenum">
              <a:rPr lang="nl-NL"/>
              <a:pPr/>
              <a:t>73</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94562" name="Rectangle 2"/>
          <p:cNvSpPr>
            <a:spLocks noGrp="1" noChangeArrowheads="1"/>
          </p:cNvSpPr>
          <p:nvPr>
            <p:ph type="title"/>
          </p:nvPr>
        </p:nvSpPr>
        <p:spPr/>
        <p:txBody>
          <a:bodyPr/>
          <a:lstStyle/>
          <a:p>
            <a:r>
              <a:rPr lang="nl-NL"/>
              <a:t>Muon system in CMS</a:t>
            </a:r>
          </a:p>
        </p:txBody>
      </p:sp>
      <p:pic>
        <p:nvPicPr>
          <p:cNvPr id="194564" name="Picture 4"/>
          <p:cNvPicPr>
            <a:picLocks noChangeAspect="1" noChangeArrowheads="1"/>
          </p:cNvPicPr>
          <p:nvPr/>
        </p:nvPicPr>
        <p:blipFill>
          <a:blip r:embed="rId3"/>
          <a:srcRect l="12943" t="15021" r="12344" b="44792"/>
          <a:stretch>
            <a:fillRect/>
          </a:stretch>
        </p:blipFill>
        <p:spPr bwMode="auto">
          <a:xfrm>
            <a:off x="2497138" y="1276350"/>
            <a:ext cx="6599237" cy="4970463"/>
          </a:xfrm>
          <a:prstGeom prst="rect">
            <a:avLst/>
          </a:prstGeom>
          <a:noFill/>
          <a:ln w="9525">
            <a:noFill/>
            <a:miter lim="800000"/>
            <a:headEnd/>
            <a:tailEnd/>
          </a:ln>
          <a:effectLst/>
        </p:spPr>
      </p:pic>
      <p:sp>
        <p:nvSpPr>
          <p:cNvPr id="194565" name="Rectangle 5"/>
          <p:cNvSpPr>
            <a:spLocks noGrp="1" noChangeArrowheads="1"/>
          </p:cNvSpPr>
          <p:nvPr>
            <p:ph type="body" idx="1"/>
          </p:nvPr>
        </p:nvSpPr>
        <p:spPr>
          <a:xfrm>
            <a:off x="120650" y="1581150"/>
            <a:ext cx="2414588" cy="4616450"/>
          </a:xfrm>
          <a:noFill/>
          <a:ln/>
        </p:spPr>
        <p:txBody>
          <a:bodyPr/>
          <a:lstStyle/>
          <a:p>
            <a:pPr marL="179388" indent="-179388">
              <a:lnSpc>
                <a:spcPct val="80000"/>
              </a:lnSpc>
              <a:buFontTx/>
              <a:buChar char="•"/>
            </a:pPr>
            <a:r>
              <a:rPr lang="en-US" sz="1400"/>
              <a:t>The muon system consists out of several complementary techniques for example to suppress the amount of “ghost” muons. </a:t>
            </a:r>
          </a:p>
          <a:p>
            <a:pPr marL="179388" indent="-179388">
              <a:lnSpc>
                <a:spcPct val="80000"/>
              </a:lnSpc>
              <a:buFontTx/>
              <a:buChar char="•"/>
            </a:pPr>
            <a:r>
              <a:rPr lang="en-US" sz="1400"/>
              <a:t>Tracking algorithms are developed to construct the path of the muon candidate.</a:t>
            </a:r>
          </a:p>
          <a:p>
            <a:pPr marL="179388" indent="-179388">
              <a:lnSpc>
                <a:spcPct val="80000"/>
              </a:lnSpc>
              <a:buFontTx/>
              <a:buChar char="•"/>
            </a:pPr>
            <a:r>
              <a:rPr lang="en-US" sz="1400"/>
              <a:t>The RPCs or Resistive Plate Chambers are dedicated to the trigger system due to their good time resolution to check the bunch crossing time. They are complemented with the high resolution provided by the DT and CSC.</a:t>
            </a:r>
          </a:p>
          <a:p>
            <a:pPr marL="179388" indent="-179388">
              <a:lnSpc>
                <a:spcPct val="80000"/>
              </a:lnSpc>
              <a:buFontTx/>
              <a:buChar char="•"/>
            </a:pPr>
            <a:r>
              <a:rPr lang="en-US" sz="1400"/>
              <a:t>Hence we have two trigger subsystems which deliver independent information to the Global Muon Trigger.</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smtClean="0"/>
              <a:t>Master Level Course 2010-2011</a:t>
            </a:r>
            <a:endParaRPr lang="nl-NL"/>
          </a:p>
        </p:txBody>
      </p:sp>
      <p:sp>
        <p:nvSpPr>
          <p:cNvPr id="7" name="Slide Number Placeholder 4"/>
          <p:cNvSpPr>
            <a:spLocks noGrp="1"/>
          </p:cNvSpPr>
          <p:nvPr>
            <p:ph type="sldNum" sz="quarter" idx="11"/>
          </p:nvPr>
        </p:nvSpPr>
        <p:spPr/>
        <p:txBody>
          <a:bodyPr/>
          <a:lstStyle/>
          <a:p>
            <a:fld id="{EA101679-3A69-BD4D-A3C1-CF883CB01BC7}" type="slidenum">
              <a:rPr lang="nl-NL"/>
              <a:pPr/>
              <a:t>74</a:t>
            </a:fld>
            <a:endParaRPr lang="nl-NL"/>
          </a:p>
        </p:txBody>
      </p:sp>
      <p:sp>
        <p:nvSpPr>
          <p:cNvPr id="8"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96610" name="Rectangle 2"/>
          <p:cNvSpPr>
            <a:spLocks noGrp="1" noChangeArrowheads="1"/>
          </p:cNvSpPr>
          <p:nvPr>
            <p:ph type="title"/>
          </p:nvPr>
        </p:nvSpPr>
        <p:spPr/>
        <p:txBody>
          <a:bodyPr/>
          <a:lstStyle/>
          <a:p>
            <a:r>
              <a:rPr lang="nl-NL"/>
              <a:t>Level-1 muon trigger</a:t>
            </a:r>
          </a:p>
        </p:txBody>
      </p:sp>
      <p:pic>
        <p:nvPicPr>
          <p:cNvPr id="196611" name="Picture 3"/>
          <p:cNvPicPr>
            <a:picLocks noChangeAspect="1" noChangeArrowheads="1"/>
          </p:cNvPicPr>
          <p:nvPr/>
        </p:nvPicPr>
        <p:blipFill>
          <a:blip r:embed="rId3"/>
          <a:srcRect l="8073" t="20313" r="14453" b="8681"/>
          <a:stretch>
            <a:fillRect/>
          </a:stretch>
        </p:blipFill>
        <p:spPr bwMode="auto">
          <a:xfrm>
            <a:off x="3213100" y="2070100"/>
            <a:ext cx="5727700" cy="3937000"/>
          </a:xfrm>
          <a:prstGeom prst="rect">
            <a:avLst/>
          </a:prstGeom>
          <a:noFill/>
          <a:ln w="9525">
            <a:noFill/>
            <a:miter lim="800000"/>
            <a:headEnd/>
            <a:tailEnd/>
          </a:ln>
          <a:effectLst/>
        </p:spPr>
      </p:pic>
      <p:sp>
        <p:nvSpPr>
          <p:cNvPr id="196612" name="Rectangle 4"/>
          <p:cNvSpPr>
            <a:spLocks noGrp="1" noChangeArrowheads="1"/>
          </p:cNvSpPr>
          <p:nvPr>
            <p:ph type="body" idx="1"/>
          </p:nvPr>
        </p:nvSpPr>
        <p:spPr>
          <a:xfrm>
            <a:off x="246063" y="1584325"/>
            <a:ext cx="8697912" cy="868363"/>
          </a:xfrm>
          <a:noFill/>
          <a:ln/>
        </p:spPr>
        <p:txBody>
          <a:bodyPr/>
          <a:lstStyle/>
          <a:p>
            <a:pPr marL="177800" indent="-177800">
              <a:lnSpc>
                <a:spcPct val="80000"/>
              </a:lnSpc>
              <a:buFont typeface="Verdana" charset="0"/>
              <a:buNone/>
            </a:pPr>
            <a:r>
              <a:rPr lang="en-US" sz="2400"/>
              <a:t>Similar efficiency function for muons as for electrons</a:t>
            </a:r>
          </a:p>
        </p:txBody>
      </p:sp>
      <p:sp>
        <p:nvSpPr>
          <p:cNvPr id="196613" name="Rectangle 5"/>
          <p:cNvSpPr>
            <a:spLocks noChangeArrowheads="1"/>
          </p:cNvSpPr>
          <p:nvPr/>
        </p:nvSpPr>
        <p:spPr bwMode="auto">
          <a:xfrm>
            <a:off x="246063" y="2168525"/>
            <a:ext cx="3033712" cy="3929063"/>
          </a:xfrm>
          <a:prstGeom prst="rect">
            <a:avLst/>
          </a:prstGeom>
          <a:noFill/>
          <a:ln w="9525">
            <a:noFill/>
            <a:miter lim="800000"/>
            <a:headEnd/>
            <a:tailEnd/>
          </a:ln>
          <a:effectLst/>
        </p:spPr>
        <p:txBody>
          <a:bodyPr lIns="0" tIns="0" rIns="0" bIns="0">
            <a:prstTxWarp prst="textNoShape">
              <a:avLst/>
            </a:prstTxWarp>
          </a:bodyPr>
          <a:lstStyle/>
          <a:p>
            <a:pPr marL="177800" indent="-177800">
              <a:lnSpc>
                <a:spcPct val="80000"/>
              </a:lnSpc>
              <a:spcBef>
                <a:spcPct val="20000"/>
              </a:spcBef>
              <a:buFontTx/>
              <a:buChar char="•"/>
            </a:pPr>
            <a:r>
              <a:rPr lang="en-US">
                <a:solidFill>
                  <a:srgbClr val="5F604A"/>
                </a:solidFill>
                <a:latin typeface="Verdana" charset="0"/>
              </a:rPr>
              <a:t>For the muon Level-1 trigger several sub-detectors are combined to reduce the “ghost” muon candidates which are also triggering the system.</a:t>
            </a:r>
          </a:p>
          <a:p>
            <a:pPr marL="177800" indent="-177800">
              <a:lnSpc>
                <a:spcPct val="80000"/>
              </a:lnSpc>
              <a:spcBef>
                <a:spcPct val="20000"/>
              </a:spcBef>
              <a:buFontTx/>
              <a:buChar char="•"/>
            </a:pPr>
            <a:r>
              <a:rPr lang="en-US">
                <a:solidFill>
                  <a:srgbClr val="5F604A"/>
                </a:solidFill>
                <a:latin typeface="Verdana" charset="0"/>
              </a:rPr>
              <a:t>At a threshold at pT&gt;25GeV/c a “ghost” rate of 0.07% and an efficiency for real muons of 90% is reached by taking the “AND” logic of the three sub-detectors (in |</a:t>
            </a:r>
            <a:r>
              <a:rPr lang="en-US">
                <a:solidFill>
                  <a:srgbClr val="5F604A"/>
                </a:solidFill>
                <a:latin typeface="Symbol" charset="2"/>
              </a:rPr>
              <a:t>h</a:t>
            </a:r>
            <a:r>
              <a:rPr lang="en-US">
                <a:solidFill>
                  <a:srgbClr val="5F604A"/>
                </a:solidFill>
                <a:latin typeface="Verdana" charset="0"/>
              </a:rPr>
              <a:t>|&lt;2.4).</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BA85D3D7-93FE-6E4A-87B0-24F6F5454888}" type="slidenum">
              <a:rPr lang="nl-NL"/>
              <a:pPr/>
              <a:t>75</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29378" name="Rectangle 2"/>
          <p:cNvSpPr>
            <a:spLocks noGrp="1" noChangeArrowheads="1"/>
          </p:cNvSpPr>
          <p:nvPr>
            <p:ph type="title"/>
          </p:nvPr>
        </p:nvSpPr>
        <p:spPr/>
        <p:txBody>
          <a:bodyPr/>
          <a:lstStyle/>
          <a:p>
            <a:r>
              <a:rPr lang="nl-NL"/>
              <a:t>Level-1 trigger rates</a:t>
            </a:r>
          </a:p>
        </p:txBody>
      </p:sp>
      <p:pic>
        <p:nvPicPr>
          <p:cNvPr id="229383" name="Picture 7"/>
          <p:cNvPicPr>
            <a:picLocks noChangeAspect="1" noChangeArrowheads="1"/>
          </p:cNvPicPr>
          <p:nvPr/>
        </p:nvPicPr>
        <p:blipFill>
          <a:blip r:embed="rId3"/>
          <a:srcRect l="4492" t="13969" r="7356" b="55292"/>
          <a:stretch>
            <a:fillRect/>
          </a:stretch>
        </p:blipFill>
        <p:spPr bwMode="auto">
          <a:xfrm>
            <a:off x="676275" y="2306638"/>
            <a:ext cx="7923213" cy="3868737"/>
          </a:xfrm>
          <a:prstGeom prst="rect">
            <a:avLst/>
          </a:prstGeom>
          <a:noFill/>
          <a:ln w="9525">
            <a:noFill/>
            <a:miter lim="800000"/>
            <a:headEnd/>
            <a:tailEnd/>
          </a:ln>
          <a:effectLst/>
        </p:spPr>
      </p:pic>
      <p:sp>
        <p:nvSpPr>
          <p:cNvPr id="229384" name="Rectangle 8"/>
          <p:cNvSpPr>
            <a:spLocks noGrp="1" noChangeArrowheads="1"/>
          </p:cNvSpPr>
          <p:nvPr>
            <p:ph type="body" idx="1"/>
          </p:nvPr>
        </p:nvSpPr>
        <p:spPr>
          <a:xfrm>
            <a:off x="228600" y="1533525"/>
            <a:ext cx="8696325" cy="962025"/>
          </a:xfrm>
          <a:noFill/>
          <a:ln/>
        </p:spPr>
        <p:txBody>
          <a:bodyPr/>
          <a:lstStyle/>
          <a:p>
            <a:pPr>
              <a:lnSpc>
                <a:spcPct val="80000"/>
              </a:lnSpc>
            </a:pPr>
            <a:r>
              <a:rPr lang="en-US" sz="2000" dirty="0"/>
              <a:t>The overall rate of online selected events is dropping fast with increasing thresholds. Need to tune the thresholds in order to fill the complete bandwidth of 100kHz with useful data events.</a:t>
            </a:r>
            <a:endParaRPr lang="en-US" sz="9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r>
              <a:rPr lang="en-US" smtClean="0"/>
              <a:t>Master Level Course 2010-2011</a:t>
            </a:r>
            <a:endParaRPr lang="nl-NL"/>
          </a:p>
        </p:txBody>
      </p:sp>
      <p:sp>
        <p:nvSpPr>
          <p:cNvPr id="7" name="Slide Number Placeholder 4"/>
          <p:cNvSpPr>
            <a:spLocks noGrp="1"/>
          </p:cNvSpPr>
          <p:nvPr>
            <p:ph type="sldNum" sz="quarter" idx="11"/>
          </p:nvPr>
        </p:nvSpPr>
        <p:spPr/>
        <p:txBody>
          <a:bodyPr/>
          <a:lstStyle/>
          <a:p>
            <a:fld id="{87F8367C-875F-AE4B-BB36-DC0F34333FDB}" type="slidenum">
              <a:rPr lang="nl-NL"/>
              <a:pPr/>
              <a:t>76</a:t>
            </a:fld>
            <a:endParaRPr lang="nl-NL"/>
          </a:p>
        </p:txBody>
      </p:sp>
      <p:sp>
        <p:nvSpPr>
          <p:cNvPr id="8"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12994" name="Rectangle 2"/>
          <p:cNvSpPr>
            <a:spLocks noGrp="1" noChangeArrowheads="1"/>
          </p:cNvSpPr>
          <p:nvPr>
            <p:ph type="title"/>
          </p:nvPr>
        </p:nvSpPr>
        <p:spPr/>
        <p:txBody>
          <a:bodyPr/>
          <a:lstStyle/>
          <a:p>
            <a:r>
              <a:rPr lang="nl-NL"/>
              <a:t>Level-1 trigger rates</a:t>
            </a:r>
          </a:p>
        </p:txBody>
      </p:sp>
      <p:sp>
        <p:nvSpPr>
          <p:cNvPr id="212999" name="Rectangle 7"/>
          <p:cNvSpPr>
            <a:spLocks noGrp="1" noChangeArrowheads="1"/>
          </p:cNvSpPr>
          <p:nvPr>
            <p:ph type="body" idx="1"/>
          </p:nvPr>
        </p:nvSpPr>
        <p:spPr>
          <a:xfrm>
            <a:off x="228600" y="1476375"/>
            <a:ext cx="8696325" cy="1992313"/>
          </a:xfrm>
          <a:noFill/>
          <a:ln/>
        </p:spPr>
        <p:txBody>
          <a:bodyPr/>
          <a:lstStyle/>
          <a:p>
            <a:r>
              <a:rPr lang="en-US" sz="2000" dirty="0"/>
              <a:t>Same challenges as at the </a:t>
            </a:r>
            <a:r>
              <a:rPr lang="en-US" sz="2000" dirty="0" err="1"/>
              <a:t>Tevatron</a:t>
            </a:r>
            <a:r>
              <a:rPr lang="en-US" sz="2000" dirty="0"/>
              <a:t> but higher energies, much higher luminosity </a:t>
            </a:r>
            <a:r>
              <a:rPr lang="en-US" sz="2000" dirty="0">
                <a:sym typeface="Monotype Sorts" charset="2"/>
              </a:rPr>
              <a:t>&amp;</a:t>
            </a:r>
            <a:r>
              <a:rPr lang="en-US" sz="2000" dirty="0"/>
              <a:t> more interactions/</a:t>
            </a:r>
            <a:r>
              <a:rPr lang="en-US" sz="2000" dirty="0" smtClean="0"/>
              <a:t>crossing</a:t>
            </a:r>
          </a:p>
          <a:p>
            <a:r>
              <a:rPr lang="en-US" sz="2000" dirty="0"/>
              <a:t>Cut on E</a:t>
            </a:r>
            <a:r>
              <a:rPr lang="en-US" sz="2000" baseline="-25000" dirty="0"/>
              <a:t>T</a:t>
            </a:r>
            <a:r>
              <a:rPr lang="en-US" sz="2000" dirty="0"/>
              <a:t> and </a:t>
            </a:r>
            <a:r>
              <a:rPr lang="en-US" sz="2000" dirty="0" err="1"/>
              <a:t>p</a:t>
            </a:r>
            <a:r>
              <a:rPr lang="en-US" sz="2000" baseline="-25000" dirty="0" err="1"/>
              <a:t>T</a:t>
            </a:r>
            <a:r>
              <a:rPr lang="en-US" sz="2000" dirty="0"/>
              <a:t> to discriminate against QCD backgrounds</a:t>
            </a:r>
          </a:p>
          <a:p>
            <a:pPr lvl="1"/>
            <a:r>
              <a:rPr lang="en-US" sz="1600" dirty="0"/>
              <a:t>Higher E</a:t>
            </a:r>
            <a:r>
              <a:rPr lang="en-US" sz="1600" baseline="-25000" dirty="0"/>
              <a:t>T</a:t>
            </a:r>
            <a:r>
              <a:rPr lang="en-US" sz="1600" dirty="0"/>
              <a:t> cuts than </a:t>
            </a:r>
            <a:r>
              <a:rPr lang="en-US" sz="1600" dirty="0" err="1"/>
              <a:t>Tevatron</a:t>
            </a:r>
            <a:r>
              <a:rPr lang="en-US" sz="1600" dirty="0"/>
              <a:t> needed </a:t>
            </a:r>
          </a:p>
          <a:p>
            <a:pPr lvl="1"/>
            <a:r>
              <a:rPr lang="en-US" sz="1600" dirty="0"/>
              <a:t>More boost </a:t>
            </a:r>
            <a:r>
              <a:rPr lang="en-US" sz="1600" dirty="0">
                <a:sym typeface="Monotype Sorts" charset="2"/>
              </a:rPr>
              <a:t>&amp; don’t loose efficiency</a:t>
            </a:r>
          </a:p>
          <a:p>
            <a:r>
              <a:rPr lang="en-US" sz="2000" dirty="0">
                <a:sym typeface="Monotype Sorts" charset="2"/>
              </a:rPr>
              <a:t>Examples of </a:t>
            </a:r>
            <a:r>
              <a:rPr lang="en-US" sz="2000" dirty="0" err="1">
                <a:sym typeface="Monotype Sorts" charset="2"/>
              </a:rPr>
              <a:t>unprescaled</a:t>
            </a:r>
            <a:r>
              <a:rPr lang="en-US" sz="2000" dirty="0">
                <a:sym typeface="Monotype Sorts" charset="2"/>
              </a:rPr>
              <a:t> high </a:t>
            </a:r>
            <a:r>
              <a:rPr lang="en-US" sz="2000" dirty="0" err="1">
                <a:sym typeface="Monotype Sorts" charset="2"/>
              </a:rPr>
              <a:t>p</a:t>
            </a:r>
            <a:r>
              <a:rPr lang="en-US" sz="2000" baseline="-25000" dirty="0" err="1">
                <a:sym typeface="Monotype Sorts" charset="2"/>
              </a:rPr>
              <a:t>T</a:t>
            </a:r>
            <a:r>
              <a:rPr lang="en-US" sz="2000" dirty="0">
                <a:sym typeface="Monotype Sorts" charset="2"/>
              </a:rPr>
              <a:t> trigger thresholds and rates:</a:t>
            </a:r>
          </a:p>
          <a:p>
            <a:pPr lvl="1"/>
            <a:endParaRPr lang="en-US" sz="1600" dirty="0">
              <a:sym typeface="Monotype Sorts" charset="2"/>
            </a:endParaRPr>
          </a:p>
          <a:p>
            <a:pPr lvl="1"/>
            <a:endParaRPr lang="en-US" sz="1600" dirty="0">
              <a:sym typeface="Monotype Sorts" charset="2"/>
            </a:endParaRPr>
          </a:p>
          <a:p>
            <a:pPr lvl="1"/>
            <a:endParaRPr lang="en-US" sz="1600" dirty="0">
              <a:sym typeface="Monotype Sorts" charset="2"/>
            </a:endParaRPr>
          </a:p>
          <a:p>
            <a:pPr lvl="1"/>
            <a:endParaRPr lang="en-US" sz="1600" dirty="0">
              <a:sym typeface="Monotype Sorts" charset="2"/>
            </a:endParaRPr>
          </a:p>
          <a:p>
            <a:pPr lvl="1"/>
            <a:endParaRPr lang="en-US" sz="1600" dirty="0">
              <a:sym typeface="Monotype Sorts" charset="2"/>
            </a:endParaRPr>
          </a:p>
          <a:p>
            <a:pPr lvl="1"/>
            <a:endParaRPr lang="en-US" sz="1600" dirty="0">
              <a:sym typeface="Monotype Sorts" charset="2"/>
            </a:endParaRPr>
          </a:p>
          <a:p>
            <a:pPr>
              <a:lnSpc>
                <a:spcPct val="90000"/>
              </a:lnSpc>
              <a:buFont typeface="Verdana" charset="0"/>
              <a:buNone/>
            </a:pPr>
            <a:endParaRPr lang="en-US" sz="1800" dirty="0"/>
          </a:p>
        </p:txBody>
      </p:sp>
      <p:graphicFrame>
        <p:nvGraphicFramePr>
          <p:cNvPr id="213000" name="Object 8"/>
          <p:cNvGraphicFramePr>
            <a:graphicFrameLocks noChangeAspect="1"/>
          </p:cNvGraphicFramePr>
          <p:nvPr/>
        </p:nvGraphicFramePr>
        <p:xfrm>
          <a:off x="111125" y="3535363"/>
          <a:ext cx="8921750" cy="2116137"/>
        </p:xfrm>
        <a:graphic>
          <a:graphicData uri="http://schemas.openxmlformats.org/presentationml/2006/ole">
            <p:oleObj spid="_x0000_s213000" name="Worksheet" r:id="rId4" imgW="4318000" imgH="1231900" progId="Excel.Sheet.8">
              <p:embed/>
            </p:oleObj>
          </a:graphicData>
        </a:graphic>
      </p:graphicFrame>
      <p:sp>
        <p:nvSpPr>
          <p:cNvPr id="213001" name="Text Box 9"/>
          <p:cNvSpPr txBox="1">
            <a:spLocks noChangeArrowheads="1"/>
          </p:cNvSpPr>
          <p:nvPr/>
        </p:nvSpPr>
        <p:spPr bwMode="auto">
          <a:xfrm>
            <a:off x="241300" y="5659438"/>
            <a:ext cx="7058025" cy="560387"/>
          </a:xfrm>
          <a:prstGeom prst="rect">
            <a:avLst/>
          </a:prstGeom>
          <a:noFill/>
          <a:ln w="9525">
            <a:noFill/>
            <a:miter lim="800000"/>
            <a:headEnd/>
            <a:tailEnd/>
          </a:ln>
          <a:effectLst/>
        </p:spPr>
        <p:txBody>
          <a:bodyPr>
            <a:prstTxWarp prst="textNoShape">
              <a:avLst/>
            </a:prstTxWarp>
            <a:spAutoFit/>
          </a:bodyPr>
          <a:lstStyle/>
          <a:p>
            <a:pPr eaLnBrk="0" hangingPunct="0">
              <a:lnSpc>
                <a:spcPct val="60000"/>
              </a:lnSpc>
              <a:spcBef>
                <a:spcPct val="50000"/>
              </a:spcBef>
            </a:pPr>
            <a:r>
              <a:rPr lang="en-US" sz="1600" dirty="0">
                <a:solidFill>
                  <a:srgbClr val="008000"/>
                </a:solidFill>
                <a:latin typeface="Verdana" charset="0"/>
                <a:sym typeface="Symbol" charset="2"/>
              </a:rPr>
              <a:t>CDF Rates for 2x10</a:t>
            </a:r>
            <a:r>
              <a:rPr lang="en-US" sz="1600" baseline="30000" dirty="0">
                <a:solidFill>
                  <a:srgbClr val="008000"/>
                </a:solidFill>
                <a:latin typeface="Verdana" charset="0"/>
                <a:sym typeface="Symbol" charset="2"/>
              </a:rPr>
              <a:t>32</a:t>
            </a:r>
            <a:r>
              <a:rPr lang="en-US" sz="1600" dirty="0">
                <a:solidFill>
                  <a:srgbClr val="008000"/>
                </a:solidFill>
                <a:latin typeface="Verdana" charset="0"/>
                <a:sym typeface="Symbol" charset="2"/>
              </a:rPr>
              <a:t>cm</a:t>
            </a:r>
            <a:r>
              <a:rPr lang="en-US" sz="1600" baseline="30000" dirty="0">
                <a:solidFill>
                  <a:srgbClr val="008000"/>
                </a:solidFill>
                <a:latin typeface="Verdana" charset="0"/>
                <a:sym typeface="Symbol" charset="2"/>
              </a:rPr>
              <a:t>-2</a:t>
            </a:r>
            <a:r>
              <a:rPr lang="en-US" sz="1600" dirty="0">
                <a:solidFill>
                  <a:srgbClr val="008000"/>
                </a:solidFill>
                <a:latin typeface="Verdana" charset="0"/>
                <a:sym typeface="Symbol" charset="2"/>
              </a:rPr>
              <a:t> s</a:t>
            </a:r>
            <a:r>
              <a:rPr lang="en-US" sz="1600" baseline="30000" dirty="0">
                <a:solidFill>
                  <a:srgbClr val="008000"/>
                </a:solidFill>
                <a:latin typeface="Verdana" charset="0"/>
                <a:sym typeface="Symbol" charset="2"/>
              </a:rPr>
              <a:t>-1</a:t>
            </a:r>
            <a:r>
              <a:rPr lang="en-US" sz="1600" dirty="0">
                <a:solidFill>
                  <a:srgbClr val="008000"/>
                </a:solidFill>
                <a:latin typeface="Verdana" charset="0"/>
                <a:sym typeface="Symbol" charset="2"/>
              </a:rPr>
              <a:t>, scaled from 3x10</a:t>
            </a:r>
            <a:r>
              <a:rPr lang="en-US" sz="1600" baseline="30000" dirty="0">
                <a:solidFill>
                  <a:srgbClr val="008000"/>
                </a:solidFill>
                <a:latin typeface="Verdana" charset="0"/>
                <a:sym typeface="Symbol" charset="2"/>
              </a:rPr>
              <a:t>31</a:t>
            </a:r>
            <a:r>
              <a:rPr lang="en-US" sz="1600" dirty="0">
                <a:solidFill>
                  <a:srgbClr val="008000"/>
                </a:solidFill>
                <a:latin typeface="Verdana" charset="0"/>
                <a:sym typeface="Symbol" charset="2"/>
              </a:rPr>
              <a:t> cm</a:t>
            </a:r>
            <a:r>
              <a:rPr lang="en-US" sz="1600" baseline="30000" dirty="0">
                <a:solidFill>
                  <a:srgbClr val="008000"/>
                </a:solidFill>
                <a:latin typeface="Verdana" charset="0"/>
                <a:sym typeface="Symbol" charset="2"/>
              </a:rPr>
              <a:t>-2</a:t>
            </a:r>
            <a:r>
              <a:rPr lang="en-US" sz="1600" dirty="0">
                <a:solidFill>
                  <a:srgbClr val="008000"/>
                </a:solidFill>
                <a:latin typeface="Verdana" charset="0"/>
                <a:sym typeface="Symbol" charset="2"/>
              </a:rPr>
              <a:t> s</a:t>
            </a:r>
            <a:r>
              <a:rPr lang="en-US" sz="1600" baseline="30000" dirty="0">
                <a:solidFill>
                  <a:srgbClr val="008000"/>
                </a:solidFill>
                <a:latin typeface="Verdana" charset="0"/>
                <a:sym typeface="Symbol" charset="2"/>
              </a:rPr>
              <a:t>-</a:t>
            </a:r>
            <a:r>
              <a:rPr lang="en-US" sz="1600" baseline="30000" dirty="0" smtClean="0">
                <a:solidFill>
                  <a:srgbClr val="008000"/>
                </a:solidFill>
                <a:latin typeface="Verdana" charset="0"/>
                <a:sym typeface="Symbol" charset="2"/>
              </a:rPr>
              <a:t>1</a:t>
            </a:r>
            <a:endParaRPr lang="en-US" sz="1400" dirty="0" smtClean="0">
              <a:solidFill>
                <a:srgbClr val="008000"/>
              </a:solidFill>
              <a:latin typeface="Verdana" charset="0"/>
              <a:sym typeface="Symbol" charset="2"/>
            </a:endParaRPr>
          </a:p>
          <a:p>
            <a:pPr eaLnBrk="0" hangingPunct="0">
              <a:lnSpc>
                <a:spcPct val="60000"/>
              </a:lnSpc>
              <a:spcBef>
                <a:spcPct val="50000"/>
              </a:spcBef>
            </a:pPr>
            <a:r>
              <a:rPr lang="en-US" sz="1400" dirty="0">
                <a:solidFill>
                  <a:srgbClr val="FF3300"/>
                </a:solidFill>
                <a:latin typeface="Verdana" charset="0"/>
                <a:sym typeface="Symbol" charset="2"/>
              </a:rPr>
              <a:t>LHC rates for 10</a:t>
            </a:r>
            <a:r>
              <a:rPr lang="en-US" sz="1400" baseline="30000" dirty="0">
                <a:solidFill>
                  <a:srgbClr val="FF3300"/>
                </a:solidFill>
                <a:latin typeface="Verdana" charset="0"/>
                <a:sym typeface="Symbol" charset="2"/>
              </a:rPr>
              <a:t>34</a:t>
            </a:r>
            <a:r>
              <a:rPr lang="en-US" sz="1400" dirty="0">
                <a:solidFill>
                  <a:srgbClr val="FF3300"/>
                </a:solidFill>
                <a:latin typeface="Verdana" charset="0"/>
                <a:sym typeface="Symbol" charset="2"/>
              </a:rPr>
              <a:t> cm</a:t>
            </a:r>
            <a:r>
              <a:rPr lang="en-US" sz="1400" baseline="30000" dirty="0">
                <a:solidFill>
                  <a:srgbClr val="FF3300"/>
                </a:solidFill>
                <a:latin typeface="Verdana" charset="0"/>
                <a:sym typeface="Symbol" charset="2"/>
              </a:rPr>
              <a:t>-2</a:t>
            </a:r>
            <a:r>
              <a:rPr lang="en-US" sz="1400" dirty="0">
                <a:solidFill>
                  <a:srgbClr val="FF3300"/>
                </a:solidFill>
                <a:latin typeface="Verdana" charset="0"/>
                <a:sym typeface="Symbol" charset="2"/>
              </a:rPr>
              <a:t> s</a:t>
            </a:r>
            <a:r>
              <a:rPr lang="en-US" sz="1400" baseline="30000" dirty="0">
                <a:solidFill>
                  <a:srgbClr val="FF3300"/>
                </a:solidFill>
                <a:latin typeface="Verdana" charset="0"/>
                <a:sym typeface="Symbol" charset="2"/>
              </a:rPr>
              <a:t>-1</a:t>
            </a:r>
            <a:r>
              <a:rPr lang="en-US" sz="1400" dirty="0">
                <a:solidFill>
                  <a:srgbClr val="FF3300"/>
                </a:solidFill>
                <a:latin typeface="Verdana" charset="0"/>
                <a:sym typeface="Symbol" charset="2"/>
              </a:rPr>
              <a:t>, from N. Ellis, LECC Workshop 2002 at Colmar</a:t>
            </a:r>
            <a:r>
              <a:rPr lang="en-US" b="1" dirty="0">
                <a:solidFill>
                  <a:srgbClr val="008000"/>
                </a:solidFill>
                <a:latin typeface="Verdana" charset="0"/>
                <a:sym typeface="Symbol" charset="2"/>
              </a:rPr>
              <a:t> </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91B8458B-3294-F74E-95AA-D7320333D612}" type="slidenum">
              <a:rPr lang="nl-NL"/>
              <a:pPr/>
              <a:t>77</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33474" name="Rectangle 2"/>
          <p:cNvSpPr>
            <a:spLocks noGrp="1" noChangeArrowheads="1"/>
          </p:cNvSpPr>
          <p:nvPr>
            <p:ph type="title"/>
          </p:nvPr>
        </p:nvSpPr>
        <p:spPr/>
        <p:txBody>
          <a:bodyPr/>
          <a:lstStyle/>
          <a:p>
            <a:r>
              <a:rPr lang="nl-NL" dirty="0"/>
              <a:t>Global Level-1 </a:t>
            </a:r>
            <a:r>
              <a:rPr lang="nl-NL" dirty="0" err="1" smtClean="0"/>
              <a:t>trigger</a:t>
            </a:r>
            <a:r>
              <a:rPr lang="nl-NL" dirty="0" smtClean="0"/>
              <a:t> (CMS)</a:t>
            </a:r>
            <a:endParaRPr lang="nl-NL" dirty="0"/>
          </a:p>
        </p:txBody>
      </p:sp>
      <p:sp>
        <p:nvSpPr>
          <p:cNvPr id="7" name="Rectangle 8"/>
          <p:cNvSpPr txBox="1">
            <a:spLocks noChangeArrowheads="1"/>
          </p:cNvSpPr>
          <p:nvPr/>
        </p:nvSpPr>
        <p:spPr bwMode="auto">
          <a:xfrm>
            <a:off x="228600" y="1533525"/>
            <a:ext cx="8696325" cy="385152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 typeface="Arial"/>
              <a:buChar char="•"/>
              <a:tabLst/>
              <a:defRPr/>
            </a:pPr>
            <a:r>
              <a:rPr kumimoji="0" lang="en-US" sz="2000" b="0" i="0" u="none" strike="noStrike" kern="0" cap="none" spc="0" normalizeH="0" baseline="0" noProof="0" dirty="0" smtClean="0">
                <a:ln>
                  <a:noFill/>
                </a:ln>
                <a:solidFill>
                  <a:srgbClr val="5F604A"/>
                </a:solidFill>
                <a:effectLst/>
                <a:uLnTx/>
                <a:uFillTx/>
                <a:latin typeface="+mn-lt"/>
                <a:ea typeface="+mn-ea"/>
                <a:cs typeface="+mn-cs"/>
              </a:rPr>
              <a:t>The</a:t>
            </a:r>
            <a:r>
              <a:rPr kumimoji="0" lang="en-US" sz="2000" b="0" i="0" u="none" strike="noStrike" kern="0" cap="none" spc="0" normalizeH="0" noProof="0" dirty="0" smtClean="0">
                <a:ln>
                  <a:noFill/>
                </a:ln>
                <a:solidFill>
                  <a:srgbClr val="5F604A"/>
                </a:solidFill>
                <a:effectLst/>
                <a:uLnTx/>
                <a:uFillTx/>
                <a:latin typeface="+mn-lt"/>
                <a:ea typeface="+mn-ea"/>
                <a:cs typeface="+mn-cs"/>
              </a:rPr>
              <a:t> decision is based on the algorithm calculations and on the readiness of the sub-detectors and the DAQ system, which is determined by the Trigger Control System (TCS).</a:t>
            </a:r>
          </a:p>
          <a:p>
            <a:pPr marL="342900" marR="0" lvl="0" indent="-342900" algn="l" defTabSz="914400" rtl="0" eaLnBrk="1" fontAlgn="base" latinLnBrk="0" hangingPunct="1">
              <a:lnSpc>
                <a:spcPct val="80000"/>
              </a:lnSpc>
              <a:spcBef>
                <a:spcPct val="20000"/>
              </a:spcBef>
              <a:spcAft>
                <a:spcPct val="0"/>
              </a:spcAft>
              <a:buClrTx/>
              <a:buSzTx/>
              <a:buFont typeface="Arial"/>
              <a:buChar char="•"/>
              <a:tabLst/>
              <a:defRPr/>
            </a:pPr>
            <a:endParaRPr lang="en-US" sz="2000" kern="0" dirty="0" smtClean="0">
              <a:solidFill>
                <a:srgbClr val="5F604A"/>
              </a:solidFill>
              <a:latin typeface="+mn-lt"/>
            </a:endParaRPr>
          </a:p>
          <a:p>
            <a:pPr marL="342900" marR="0" lvl="0" indent="-342900" algn="l" defTabSz="914400" rtl="0" eaLnBrk="1" fontAlgn="base" latinLnBrk="0" hangingPunct="1">
              <a:lnSpc>
                <a:spcPct val="80000"/>
              </a:lnSpc>
              <a:spcBef>
                <a:spcPct val="20000"/>
              </a:spcBef>
              <a:spcAft>
                <a:spcPct val="0"/>
              </a:spcAft>
              <a:buClrTx/>
              <a:buSzTx/>
              <a:buFont typeface="Verdana" charset="0"/>
              <a:buChar char=" "/>
              <a:tabLst/>
              <a:defRPr/>
            </a:pPr>
            <a:endParaRPr lang="en-US" sz="2000" kern="0" dirty="0" smtClean="0">
              <a:solidFill>
                <a:srgbClr val="5F604A"/>
              </a:solidFill>
              <a:latin typeface="+mn-lt"/>
            </a:endParaRPr>
          </a:p>
          <a:p>
            <a:pPr marL="342900" marR="0" lvl="0" indent="-342900" algn="l" defTabSz="914400" rtl="0" eaLnBrk="1" fontAlgn="base" latinLnBrk="0" hangingPunct="1">
              <a:lnSpc>
                <a:spcPct val="80000"/>
              </a:lnSpc>
              <a:spcBef>
                <a:spcPct val="20000"/>
              </a:spcBef>
              <a:spcAft>
                <a:spcPct val="0"/>
              </a:spcAft>
              <a:buClrTx/>
              <a:buSzTx/>
              <a:buFont typeface="Verdana" charset="0"/>
              <a:buChar char=" "/>
              <a:tabLst/>
              <a:defRPr/>
            </a:pPr>
            <a:endParaRPr lang="en-US" sz="2000" kern="0" dirty="0" smtClean="0">
              <a:solidFill>
                <a:srgbClr val="5F604A"/>
              </a:solidFill>
              <a:latin typeface="+mn-lt"/>
            </a:endParaRPr>
          </a:p>
          <a:p>
            <a:pPr marL="342900" marR="0" lvl="0" indent="-342900" algn="l" defTabSz="914400" rtl="0" eaLnBrk="1" fontAlgn="base" latinLnBrk="0" hangingPunct="1">
              <a:lnSpc>
                <a:spcPct val="80000"/>
              </a:lnSpc>
              <a:spcBef>
                <a:spcPct val="20000"/>
              </a:spcBef>
              <a:spcAft>
                <a:spcPct val="0"/>
              </a:spcAft>
              <a:buClrTx/>
              <a:buSzTx/>
              <a:buFont typeface="Verdana" charset="0"/>
              <a:buChar char=" "/>
              <a:tabLst/>
              <a:defRPr/>
            </a:pPr>
            <a:endParaRPr lang="en-US" sz="2000" kern="0" dirty="0" smtClean="0">
              <a:solidFill>
                <a:srgbClr val="5F604A"/>
              </a:solidFill>
              <a:latin typeface="+mn-lt"/>
            </a:endParaRPr>
          </a:p>
          <a:p>
            <a:pPr marL="342900" marR="0" lvl="0" indent="-342900" algn="l" defTabSz="914400" rtl="0" eaLnBrk="1" fontAlgn="base" latinLnBrk="0" hangingPunct="1">
              <a:lnSpc>
                <a:spcPct val="80000"/>
              </a:lnSpc>
              <a:spcBef>
                <a:spcPct val="20000"/>
              </a:spcBef>
              <a:spcAft>
                <a:spcPct val="0"/>
              </a:spcAft>
              <a:buClrTx/>
              <a:buSzTx/>
              <a:buFont typeface="Verdana" charset="0"/>
              <a:buChar char=" "/>
              <a:tabLst/>
              <a:defRPr/>
            </a:pPr>
            <a:r>
              <a:rPr lang="en-US" sz="2000" kern="0" dirty="0" smtClean="0">
                <a:solidFill>
                  <a:srgbClr val="5F604A"/>
                </a:solidFill>
                <a:latin typeface="+mn-lt"/>
              </a:rPr>
              <a:t> </a:t>
            </a:r>
            <a:endParaRPr kumimoji="0" lang="en-US" sz="2000" b="0" i="0" u="none" strike="noStrike" kern="0" cap="none" spc="0" normalizeH="0" noProof="0" dirty="0" smtClean="0">
              <a:ln>
                <a:noFill/>
              </a:ln>
              <a:solidFill>
                <a:srgbClr val="5F604A"/>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 typeface="Verdana" charset="0"/>
              <a:buChar char=" "/>
              <a:tabLst/>
              <a:defRPr/>
            </a:pPr>
            <a:endParaRPr kumimoji="0" lang="en-US" sz="900" b="0" i="0" u="none" strike="noStrike" kern="0" cap="none" spc="0" normalizeH="0" baseline="0" noProof="0" dirty="0">
              <a:ln>
                <a:noFill/>
              </a:ln>
              <a:solidFill>
                <a:srgbClr val="5F604A"/>
              </a:solidFill>
              <a:effectLst/>
              <a:uLnTx/>
              <a:uFillTx/>
              <a:latin typeface="+mn-lt"/>
              <a:ea typeface="+mn-ea"/>
              <a:cs typeface="+mn-cs"/>
            </a:endParaRPr>
          </a:p>
        </p:txBody>
      </p:sp>
      <p:pic>
        <p:nvPicPr>
          <p:cNvPr id="8" name="Picture 7"/>
          <p:cNvPicPr>
            <a:picLocks noChangeAspect="1"/>
          </p:cNvPicPr>
          <p:nvPr/>
        </p:nvPicPr>
        <p:blipFill>
          <a:blip r:embed="rId3"/>
          <a:stretch>
            <a:fillRect/>
          </a:stretch>
        </p:blipFill>
        <p:spPr>
          <a:xfrm>
            <a:off x="3919276" y="2503254"/>
            <a:ext cx="5044586" cy="3545354"/>
          </a:xfrm>
          <a:prstGeom prst="rect">
            <a:avLst/>
          </a:prstGeom>
        </p:spPr>
      </p:pic>
      <p:sp>
        <p:nvSpPr>
          <p:cNvPr id="9" name="Rectangle 8"/>
          <p:cNvSpPr txBox="1">
            <a:spLocks noChangeArrowheads="1"/>
          </p:cNvSpPr>
          <p:nvPr/>
        </p:nvSpPr>
        <p:spPr bwMode="auto">
          <a:xfrm>
            <a:off x="146544" y="2333108"/>
            <a:ext cx="3746775" cy="385152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tabLst/>
              <a:defRPr/>
            </a:pPr>
            <a:endParaRPr lang="en-US" sz="2000" kern="0" dirty="0" smtClean="0">
              <a:solidFill>
                <a:srgbClr val="5F604A"/>
              </a:solidFill>
              <a:latin typeface="+mn-lt"/>
            </a:endParaRPr>
          </a:p>
          <a:p>
            <a:pPr marL="342900" marR="0" lvl="0" indent="-342900" algn="l" defTabSz="914400" rtl="0" eaLnBrk="1" fontAlgn="base" latinLnBrk="0" hangingPunct="1">
              <a:lnSpc>
                <a:spcPct val="80000"/>
              </a:lnSpc>
              <a:spcBef>
                <a:spcPct val="20000"/>
              </a:spcBef>
              <a:spcAft>
                <a:spcPct val="0"/>
              </a:spcAft>
              <a:buClrTx/>
              <a:buSzTx/>
              <a:tabLst/>
              <a:defRPr/>
            </a:pPr>
            <a:endParaRPr lang="en-US" sz="2000" kern="0" dirty="0">
              <a:solidFill>
                <a:srgbClr val="5F604A"/>
              </a:solidFill>
              <a:latin typeface="+mn-lt"/>
            </a:endParaRPr>
          </a:p>
          <a:p>
            <a:pPr marR="0" lvl="0" algn="l" defTabSz="914400" rtl="0" eaLnBrk="1" fontAlgn="base" latinLnBrk="0" hangingPunct="1">
              <a:lnSpc>
                <a:spcPct val="80000"/>
              </a:lnSpc>
              <a:spcBef>
                <a:spcPct val="20000"/>
              </a:spcBef>
              <a:spcAft>
                <a:spcPct val="0"/>
              </a:spcAft>
              <a:buClrTx/>
              <a:buSzTx/>
              <a:tabLst/>
              <a:defRPr/>
            </a:pPr>
            <a:r>
              <a:rPr lang="en-US" sz="2000" kern="0" dirty="0" smtClean="0">
                <a:solidFill>
                  <a:srgbClr val="5F604A"/>
                </a:solidFill>
                <a:latin typeface="+mn-lt"/>
              </a:rPr>
              <a:t>Level-1 Trigger Objects used for the decision:</a:t>
            </a:r>
          </a:p>
          <a:p>
            <a:pPr marR="0" lvl="0" algn="l" defTabSz="914400" rtl="0" eaLnBrk="1" fontAlgn="base" latinLnBrk="0" hangingPunct="1">
              <a:lnSpc>
                <a:spcPct val="80000"/>
              </a:lnSpc>
              <a:spcBef>
                <a:spcPct val="20000"/>
              </a:spcBef>
              <a:spcAft>
                <a:spcPct val="0"/>
              </a:spcAft>
              <a:buClrTx/>
              <a:buSzTx/>
              <a:tabLst/>
              <a:defRPr/>
            </a:pPr>
            <a:endParaRPr lang="en-US" kern="0" dirty="0" smtClean="0">
              <a:solidFill>
                <a:srgbClr val="5F604A"/>
              </a:solidFill>
              <a:latin typeface="+mn-lt"/>
            </a:endParaRPr>
          </a:p>
          <a:p>
            <a:pPr marL="342900" marR="0" lvl="0" indent="-342900" algn="l" defTabSz="914400" rtl="0" eaLnBrk="1" fontAlgn="base" latinLnBrk="0" hangingPunct="1">
              <a:lnSpc>
                <a:spcPct val="80000"/>
              </a:lnSpc>
              <a:spcBef>
                <a:spcPct val="20000"/>
              </a:spcBef>
              <a:spcAft>
                <a:spcPct val="0"/>
              </a:spcAft>
              <a:buClrTx/>
              <a:buSzTx/>
              <a:buFont typeface="Arial"/>
              <a:buChar char="•"/>
              <a:tabLst/>
              <a:defRPr/>
            </a:pPr>
            <a:r>
              <a:rPr lang="en-US" sz="2000" kern="0" dirty="0" smtClean="0">
                <a:solidFill>
                  <a:srgbClr val="0000FF"/>
                </a:solidFill>
                <a:latin typeface="+mn-lt"/>
              </a:rPr>
              <a:t>Jets</a:t>
            </a:r>
            <a:r>
              <a:rPr lang="en-US" sz="2000" kern="0" dirty="0" smtClean="0">
                <a:solidFill>
                  <a:srgbClr val="5F604A"/>
                </a:solidFill>
                <a:latin typeface="+mn-lt"/>
              </a:rPr>
              <a:t>: 4 central, 4 forward, 4 tau-tagged &amp; multiplicities</a:t>
            </a:r>
          </a:p>
          <a:p>
            <a:pPr marL="342900" marR="0" lvl="0" indent="-342900" algn="l" defTabSz="914400" rtl="0" eaLnBrk="1" fontAlgn="base" latinLnBrk="0" hangingPunct="1">
              <a:lnSpc>
                <a:spcPct val="80000"/>
              </a:lnSpc>
              <a:spcBef>
                <a:spcPct val="20000"/>
              </a:spcBef>
              <a:spcAft>
                <a:spcPct val="0"/>
              </a:spcAft>
              <a:buClrTx/>
              <a:buSzTx/>
              <a:buFont typeface="Arial"/>
              <a:buChar char="•"/>
              <a:tabLst/>
              <a:defRPr/>
            </a:pPr>
            <a:r>
              <a:rPr lang="en-US" sz="2000" kern="0" dirty="0" smtClean="0">
                <a:solidFill>
                  <a:srgbClr val="0000FF"/>
                </a:solidFill>
                <a:latin typeface="+mn-lt"/>
              </a:rPr>
              <a:t>Electrons</a:t>
            </a:r>
            <a:r>
              <a:rPr lang="en-US" sz="2000" kern="0" dirty="0" smtClean="0">
                <a:solidFill>
                  <a:srgbClr val="5F604A"/>
                </a:solidFill>
                <a:latin typeface="+mn-lt"/>
              </a:rPr>
              <a:t>: 4 isolated, 4 non-isolated</a:t>
            </a:r>
          </a:p>
          <a:p>
            <a:pPr marL="342900" marR="0" lvl="0" indent="-342900" algn="l" defTabSz="914400" rtl="0" eaLnBrk="1" fontAlgn="base" latinLnBrk="0" hangingPunct="1">
              <a:lnSpc>
                <a:spcPct val="80000"/>
              </a:lnSpc>
              <a:spcBef>
                <a:spcPct val="20000"/>
              </a:spcBef>
              <a:spcAft>
                <a:spcPct val="0"/>
              </a:spcAft>
              <a:buClrTx/>
              <a:buSzTx/>
              <a:buFont typeface="Arial"/>
              <a:buChar char="•"/>
              <a:tabLst/>
              <a:defRPr/>
            </a:pPr>
            <a:r>
              <a:rPr lang="en-US" sz="2000" kern="0" dirty="0" smtClean="0">
                <a:solidFill>
                  <a:srgbClr val="5F604A"/>
                </a:solidFill>
                <a:latin typeface="+mn-lt"/>
              </a:rPr>
              <a:t>4 </a:t>
            </a:r>
            <a:r>
              <a:rPr lang="en-US" sz="2000" kern="0" dirty="0" err="1" smtClean="0">
                <a:solidFill>
                  <a:srgbClr val="0000FF"/>
                </a:solidFill>
                <a:latin typeface="+mn-lt"/>
              </a:rPr>
              <a:t>muons</a:t>
            </a:r>
            <a:endParaRPr lang="en-US" sz="2000" kern="0" dirty="0" smtClean="0">
              <a:solidFill>
                <a:srgbClr val="0000FF"/>
              </a:solidFill>
              <a:latin typeface="+mn-lt"/>
            </a:endParaRPr>
          </a:p>
          <a:p>
            <a:pPr marL="342900" marR="0" lvl="0" indent="-342900" algn="l" defTabSz="914400" rtl="0" eaLnBrk="1" fontAlgn="base" latinLnBrk="0" hangingPunct="1">
              <a:lnSpc>
                <a:spcPct val="80000"/>
              </a:lnSpc>
              <a:spcBef>
                <a:spcPct val="20000"/>
              </a:spcBef>
              <a:spcAft>
                <a:spcPct val="0"/>
              </a:spcAft>
              <a:buClrTx/>
              <a:buSzTx/>
              <a:buFont typeface="Arial"/>
              <a:buChar char="•"/>
              <a:tabLst/>
              <a:defRPr/>
            </a:pPr>
            <a:r>
              <a:rPr lang="en-US" sz="2000" kern="0" dirty="0" smtClean="0">
                <a:solidFill>
                  <a:srgbClr val="0000FF"/>
                </a:solidFill>
                <a:latin typeface="+mn-lt"/>
              </a:rPr>
              <a:t>Missing E</a:t>
            </a:r>
            <a:r>
              <a:rPr lang="en-US" sz="2000" kern="0" baseline="-25000" dirty="0" smtClean="0">
                <a:solidFill>
                  <a:srgbClr val="0000FF"/>
                </a:solidFill>
                <a:latin typeface="+mn-lt"/>
              </a:rPr>
              <a:t>T</a:t>
            </a:r>
            <a:r>
              <a:rPr lang="en-US" sz="2000" kern="0" dirty="0" smtClean="0">
                <a:solidFill>
                  <a:srgbClr val="0000FF"/>
                </a:solidFill>
                <a:latin typeface="+mn-lt"/>
              </a:rPr>
              <a:t> </a:t>
            </a:r>
            <a:r>
              <a:rPr lang="en-US" sz="2000" kern="0" dirty="0" smtClean="0">
                <a:solidFill>
                  <a:srgbClr val="5F604A"/>
                </a:solidFill>
                <a:latin typeface="+mn-lt"/>
              </a:rPr>
              <a:t>and </a:t>
            </a:r>
            <a:r>
              <a:rPr lang="en-US" sz="2000" kern="0" dirty="0" smtClean="0">
                <a:solidFill>
                  <a:srgbClr val="0000FF"/>
                </a:solidFill>
                <a:latin typeface="+mn-lt"/>
              </a:rPr>
              <a:t>total E</a:t>
            </a:r>
            <a:r>
              <a:rPr lang="en-US" sz="2000" kern="0" baseline="-25000" dirty="0" smtClean="0">
                <a:solidFill>
                  <a:srgbClr val="0000FF"/>
                </a:solidFill>
                <a:latin typeface="+mn-lt"/>
              </a:rPr>
              <a:t>T</a:t>
            </a:r>
          </a:p>
          <a:p>
            <a:pPr marL="342900" marR="0" lvl="0" indent="-342900" algn="l" defTabSz="914400" rtl="0" eaLnBrk="1" fontAlgn="base" latinLnBrk="0" hangingPunct="1">
              <a:lnSpc>
                <a:spcPct val="80000"/>
              </a:lnSpc>
              <a:spcBef>
                <a:spcPct val="20000"/>
              </a:spcBef>
              <a:spcAft>
                <a:spcPct val="0"/>
              </a:spcAft>
              <a:buClrTx/>
              <a:buSzTx/>
              <a:buFont typeface="Verdana" charset="0"/>
              <a:buChar char=" "/>
              <a:tabLst/>
              <a:defRPr/>
            </a:pPr>
            <a:endParaRPr lang="en-US" sz="2000" kern="0" dirty="0" smtClean="0">
              <a:solidFill>
                <a:srgbClr val="5F604A"/>
              </a:solidFill>
              <a:latin typeface="+mn-lt"/>
            </a:endParaRPr>
          </a:p>
          <a:p>
            <a:pPr marL="342900" marR="0" lvl="0" indent="-342900" algn="l" defTabSz="914400" rtl="0" eaLnBrk="1" fontAlgn="base" latinLnBrk="0" hangingPunct="1">
              <a:lnSpc>
                <a:spcPct val="80000"/>
              </a:lnSpc>
              <a:spcBef>
                <a:spcPct val="20000"/>
              </a:spcBef>
              <a:spcAft>
                <a:spcPct val="0"/>
              </a:spcAft>
              <a:buClrTx/>
              <a:buSzTx/>
              <a:buFont typeface="Verdana" charset="0"/>
              <a:buChar char=" "/>
              <a:tabLst/>
              <a:defRPr/>
            </a:pPr>
            <a:endParaRPr lang="en-US" sz="2000" kern="0" dirty="0" smtClean="0">
              <a:solidFill>
                <a:srgbClr val="5F604A"/>
              </a:solidFill>
              <a:latin typeface="+mn-lt"/>
            </a:endParaRPr>
          </a:p>
          <a:p>
            <a:pPr marL="342900" marR="0" lvl="0" indent="-342900" algn="l" defTabSz="914400" rtl="0" eaLnBrk="1" fontAlgn="base" latinLnBrk="0" hangingPunct="1">
              <a:lnSpc>
                <a:spcPct val="80000"/>
              </a:lnSpc>
              <a:spcBef>
                <a:spcPct val="20000"/>
              </a:spcBef>
              <a:spcAft>
                <a:spcPct val="0"/>
              </a:spcAft>
              <a:buClrTx/>
              <a:buSzTx/>
              <a:buFont typeface="Verdana" charset="0"/>
              <a:buChar char=" "/>
              <a:tabLst/>
              <a:defRPr/>
            </a:pPr>
            <a:endParaRPr lang="en-US" sz="2000" kern="0" dirty="0" smtClean="0">
              <a:solidFill>
                <a:srgbClr val="5F604A"/>
              </a:solidFill>
              <a:latin typeface="+mn-lt"/>
            </a:endParaRPr>
          </a:p>
          <a:p>
            <a:pPr marL="342900" marR="0" lvl="0" indent="-342900" algn="l" defTabSz="914400" rtl="0" eaLnBrk="1" fontAlgn="base" latinLnBrk="0" hangingPunct="1">
              <a:lnSpc>
                <a:spcPct val="80000"/>
              </a:lnSpc>
              <a:spcBef>
                <a:spcPct val="20000"/>
              </a:spcBef>
              <a:spcAft>
                <a:spcPct val="0"/>
              </a:spcAft>
              <a:buClrTx/>
              <a:buSzTx/>
              <a:buFont typeface="Verdana" charset="0"/>
              <a:buChar char=" "/>
              <a:tabLst/>
              <a:defRPr/>
            </a:pPr>
            <a:r>
              <a:rPr lang="en-US" sz="2000" kern="0" dirty="0" smtClean="0">
                <a:solidFill>
                  <a:srgbClr val="5F604A"/>
                </a:solidFill>
                <a:latin typeface="+mn-lt"/>
              </a:rPr>
              <a:t> </a:t>
            </a:r>
            <a:endParaRPr kumimoji="0" lang="en-US" sz="2000" b="0" i="0" u="none" strike="noStrike" kern="0" cap="none" spc="0" normalizeH="0" noProof="0" dirty="0" smtClean="0">
              <a:ln>
                <a:noFill/>
              </a:ln>
              <a:solidFill>
                <a:srgbClr val="5F604A"/>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 typeface="Verdana" charset="0"/>
              <a:buChar char=" "/>
              <a:tabLst/>
              <a:defRPr/>
            </a:pPr>
            <a:endParaRPr kumimoji="0" lang="en-US" sz="900" b="0" i="0" u="none" strike="noStrike" kern="0" cap="none" spc="0" normalizeH="0" baseline="0" noProof="0" dirty="0">
              <a:ln>
                <a:noFill/>
              </a:ln>
              <a:solidFill>
                <a:srgbClr val="5F604A"/>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Master Level Course 2010-2011</a:t>
            </a:r>
            <a:endParaRPr lang="nl-NL"/>
          </a:p>
        </p:txBody>
      </p:sp>
      <p:sp>
        <p:nvSpPr>
          <p:cNvPr id="9" name="Slide Number Placeholder 4"/>
          <p:cNvSpPr>
            <a:spLocks noGrp="1"/>
          </p:cNvSpPr>
          <p:nvPr>
            <p:ph type="sldNum" sz="quarter" idx="11"/>
          </p:nvPr>
        </p:nvSpPr>
        <p:spPr/>
        <p:txBody>
          <a:bodyPr/>
          <a:lstStyle/>
          <a:p>
            <a:fld id="{9ED5373E-ED7E-3842-839A-3FDB2D503C32}" type="slidenum">
              <a:rPr lang="nl-NL"/>
              <a:pPr/>
              <a:t>78</a:t>
            </a:fld>
            <a:endParaRPr lang="nl-NL"/>
          </a:p>
        </p:txBody>
      </p:sp>
      <p:sp>
        <p:nvSpPr>
          <p:cNvPr id="10"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00706" name="Rectangle 2"/>
          <p:cNvSpPr>
            <a:spLocks noGrp="1" noChangeArrowheads="1"/>
          </p:cNvSpPr>
          <p:nvPr>
            <p:ph type="title"/>
          </p:nvPr>
        </p:nvSpPr>
        <p:spPr/>
        <p:txBody>
          <a:bodyPr/>
          <a:lstStyle/>
          <a:p>
            <a:r>
              <a:rPr lang="nl-NL"/>
              <a:t>Level-1 is hardware</a:t>
            </a:r>
          </a:p>
        </p:txBody>
      </p:sp>
      <p:sp>
        <p:nvSpPr>
          <p:cNvPr id="200708" name="Rectangle 4"/>
          <p:cNvSpPr>
            <a:spLocks noGrp="1" noChangeArrowheads="1"/>
          </p:cNvSpPr>
          <p:nvPr>
            <p:ph type="body" idx="1"/>
          </p:nvPr>
        </p:nvSpPr>
        <p:spPr>
          <a:xfrm>
            <a:off x="246063" y="1584325"/>
            <a:ext cx="8697912" cy="4576763"/>
          </a:xfrm>
          <a:noFill/>
          <a:ln/>
        </p:spPr>
        <p:txBody>
          <a:bodyPr/>
          <a:lstStyle/>
          <a:p>
            <a:pPr marL="0" indent="0">
              <a:lnSpc>
                <a:spcPct val="80000"/>
              </a:lnSpc>
              <a:buFont typeface="Verdana" charset="0"/>
              <a:buNone/>
            </a:pPr>
            <a:r>
              <a:rPr lang="en-US" sz="1800"/>
              <a:t>This selection requires hardware very near to the detector, hence new technologies or evolving technologies when we go to larger interaction rates (ASICs for radiation tolerant on-detector electronics and FPGAs which are more flexible, and communication technologies).</a:t>
            </a:r>
          </a:p>
          <a:p>
            <a:pPr marL="0" indent="0">
              <a:lnSpc>
                <a:spcPct val="80000"/>
              </a:lnSpc>
              <a:buFont typeface="Verdana" charset="0"/>
              <a:buNone/>
            </a:pPr>
            <a:endParaRPr lang="en-US" sz="1800"/>
          </a:p>
          <a:p>
            <a:pPr marL="0" indent="0">
              <a:lnSpc>
                <a:spcPct val="80000"/>
              </a:lnSpc>
              <a:buFont typeface="Verdana" charset="0"/>
              <a:buNone/>
            </a:pPr>
            <a:endParaRPr lang="en-US" sz="1800"/>
          </a:p>
          <a:p>
            <a:pPr marL="0" indent="0">
              <a:lnSpc>
                <a:spcPct val="80000"/>
              </a:lnSpc>
              <a:buFont typeface="Verdana" charset="0"/>
              <a:buNone/>
            </a:pPr>
            <a:endParaRPr lang="en-US" sz="1800"/>
          </a:p>
          <a:p>
            <a:pPr marL="0" indent="0">
              <a:lnSpc>
                <a:spcPct val="80000"/>
              </a:lnSpc>
              <a:buFont typeface="Verdana" charset="0"/>
              <a:buNone/>
            </a:pPr>
            <a:endParaRPr lang="en-US" sz="1800"/>
          </a:p>
          <a:p>
            <a:pPr marL="0" indent="0">
              <a:lnSpc>
                <a:spcPct val="80000"/>
              </a:lnSpc>
              <a:buFont typeface="Verdana" charset="0"/>
              <a:buNone/>
            </a:pPr>
            <a:endParaRPr lang="en-US" sz="1800"/>
          </a:p>
          <a:p>
            <a:pPr marL="0" indent="0">
              <a:lnSpc>
                <a:spcPct val="80000"/>
              </a:lnSpc>
              <a:buFont typeface="Verdana" charset="0"/>
              <a:buNone/>
            </a:pPr>
            <a:endParaRPr lang="en-US" sz="1800"/>
          </a:p>
          <a:p>
            <a:pPr marL="0" indent="0">
              <a:lnSpc>
                <a:spcPct val="80000"/>
              </a:lnSpc>
              <a:buFont typeface="Verdana" charset="0"/>
              <a:buNone/>
            </a:pPr>
            <a:endParaRPr lang="en-US" sz="1800"/>
          </a:p>
          <a:p>
            <a:pPr marL="0" indent="0">
              <a:lnSpc>
                <a:spcPct val="80000"/>
              </a:lnSpc>
              <a:buFont typeface="Verdana" charset="0"/>
              <a:buNone/>
            </a:pPr>
            <a:endParaRPr lang="en-US" sz="1800"/>
          </a:p>
          <a:p>
            <a:pPr marL="0" indent="0">
              <a:lnSpc>
                <a:spcPct val="80000"/>
              </a:lnSpc>
              <a:buFont typeface="Verdana" charset="0"/>
              <a:buNone/>
            </a:pPr>
            <a:endParaRPr lang="en-US" sz="1800"/>
          </a:p>
          <a:p>
            <a:pPr marL="0" indent="0">
              <a:lnSpc>
                <a:spcPct val="80000"/>
              </a:lnSpc>
              <a:buFont typeface="Verdana" charset="0"/>
              <a:buNone/>
            </a:pPr>
            <a:endParaRPr lang="en-US" sz="1800"/>
          </a:p>
          <a:p>
            <a:pPr marL="0" indent="0">
              <a:lnSpc>
                <a:spcPct val="80000"/>
              </a:lnSpc>
              <a:buFont typeface="Verdana" charset="0"/>
              <a:buNone/>
            </a:pPr>
            <a:endParaRPr lang="en-US" sz="1800"/>
          </a:p>
          <a:p>
            <a:pPr marL="0" indent="0">
              <a:lnSpc>
                <a:spcPct val="80000"/>
              </a:lnSpc>
              <a:buFont typeface="Verdana" charset="0"/>
              <a:buNone/>
            </a:pPr>
            <a:endParaRPr lang="en-US" sz="1800"/>
          </a:p>
          <a:p>
            <a:pPr marL="0" indent="0">
              <a:lnSpc>
                <a:spcPct val="80000"/>
              </a:lnSpc>
              <a:buFont typeface="Verdana" charset="0"/>
              <a:buNone/>
            </a:pPr>
            <a:r>
              <a:rPr lang="en-US" sz="1000"/>
              <a:t>ASIC: Application-Specific Integrated Circuits</a:t>
            </a:r>
          </a:p>
          <a:p>
            <a:pPr marL="0" indent="0">
              <a:lnSpc>
                <a:spcPct val="80000"/>
              </a:lnSpc>
              <a:buFont typeface="Verdana" charset="0"/>
              <a:buNone/>
            </a:pPr>
            <a:r>
              <a:rPr lang="en-US" sz="1000"/>
              <a:t>FPGA: Field-Programmable Gate Arrays</a:t>
            </a:r>
          </a:p>
        </p:txBody>
      </p:sp>
      <p:pic>
        <p:nvPicPr>
          <p:cNvPr id="200710" name="Picture 6" descr="Cal_Trig_012799_2"/>
          <p:cNvPicPr>
            <a:picLocks noChangeAspect="1" noChangeArrowheads="1"/>
          </p:cNvPicPr>
          <p:nvPr/>
        </p:nvPicPr>
        <p:blipFill>
          <a:blip r:embed="rId3"/>
          <a:srcRect/>
          <a:stretch>
            <a:fillRect/>
          </a:stretch>
        </p:blipFill>
        <p:spPr bwMode="auto">
          <a:xfrm>
            <a:off x="700088" y="2525713"/>
            <a:ext cx="3859212" cy="2894012"/>
          </a:xfrm>
          <a:prstGeom prst="rect">
            <a:avLst/>
          </a:prstGeom>
          <a:noFill/>
        </p:spPr>
      </p:pic>
      <p:sp>
        <p:nvSpPr>
          <p:cNvPr id="200711" name="Text Box 7"/>
          <p:cNvSpPr txBox="1">
            <a:spLocks noChangeArrowheads="1"/>
          </p:cNvSpPr>
          <p:nvPr/>
        </p:nvSpPr>
        <p:spPr bwMode="auto">
          <a:xfrm>
            <a:off x="241300" y="5386388"/>
            <a:ext cx="4933950" cy="346075"/>
          </a:xfrm>
          <a:prstGeom prst="rect">
            <a:avLst/>
          </a:prstGeom>
          <a:solidFill>
            <a:schemeClr val="bg1"/>
          </a:solidFill>
          <a:ln w="9525">
            <a:solidFill>
              <a:schemeClr val="tx1"/>
            </a:solidFill>
            <a:miter lim="800000"/>
            <a:headEnd/>
            <a:tailEnd/>
          </a:ln>
          <a:effectLst/>
        </p:spPr>
        <p:txBody>
          <a:bodyPr wrap="none">
            <a:prstTxWarp prst="textNoShape">
              <a:avLst/>
            </a:prstTxWarp>
            <a:spAutoFit/>
          </a:bodyPr>
          <a:lstStyle/>
          <a:p>
            <a:pPr algn="ctr" eaLnBrk="0" hangingPunct="0">
              <a:spcBef>
                <a:spcPct val="50000"/>
              </a:spcBef>
            </a:pPr>
            <a:r>
              <a:rPr lang="en-US" sz="1600" b="1">
                <a:solidFill>
                  <a:srgbClr val="3333FF"/>
                </a:solidFill>
                <a:latin typeface="Tahoma" charset="0"/>
                <a:sym typeface="Symbol" charset="2"/>
              </a:rPr>
              <a:t>CDF L1&amp;L2 Calorimeter Triggers: 12 9U Crates</a:t>
            </a:r>
          </a:p>
        </p:txBody>
      </p:sp>
      <p:pic>
        <p:nvPicPr>
          <p:cNvPr id="200712" name="Picture 8" descr="Rucksack"/>
          <p:cNvPicPr>
            <a:picLocks noChangeAspect="1" noChangeArrowheads="1"/>
          </p:cNvPicPr>
          <p:nvPr/>
        </p:nvPicPr>
        <p:blipFill>
          <a:blip r:embed="rId4"/>
          <a:srcRect/>
          <a:stretch>
            <a:fillRect/>
          </a:stretch>
        </p:blipFill>
        <p:spPr bwMode="auto">
          <a:xfrm>
            <a:off x="6592888" y="2490788"/>
            <a:ext cx="2360612" cy="4005262"/>
          </a:xfrm>
          <a:prstGeom prst="rect">
            <a:avLst/>
          </a:prstGeom>
          <a:noFill/>
          <a:ln w="9525">
            <a:noFill/>
            <a:miter lim="800000"/>
            <a:headEnd/>
            <a:tailEnd/>
          </a:ln>
        </p:spPr>
      </p:pic>
      <p:sp>
        <p:nvSpPr>
          <p:cNvPr id="200713" name="Text Box 9"/>
          <p:cNvSpPr txBox="1">
            <a:spLocks noChangeArrowheads="1"/>
          </p:cNvSpPr>
          <p:nvPr/>
        </p:nvSpPr>
        <p:spPr bwMode="auto">
          <a:xfrm>
            <a:off x="4929188" y="2584450"/>
            <a:ext cx="2543175" cy="633413"/>
          </a:xfrm>
          <a:prstGeom prst="rect">
            <a:avLst/>
          </a:prstGeom>
          <a:solidFill>
            <a:schemeClr val="bg1"/>
          </a:solidFill>
          <a:ln w="9525">
            <a:solidFill>
              <a:schemeClr val="tx1"/>
            </a:solidFill>
            <a:miter lim="800000"/>
            <a:headEnd/>
            <a:tailEnd/>
          </a:ln>
          <a:effectLst/>
        </p:spPr>
        <p:txBody>
          <a:bodyPr wrap="none">
            <a:prstTxWarp prst="textNoShape">
              <a:avLst/>
            </a:prstTxWarp>
            <a:spAutoFit/>
          </a:bodyPr>
          <a:lstStyle/>
          <a:p>
            <a:pPr algn="ctr" eaLnBrk="0" hangingPunct="0">
              <a:spcBef>
                <a:spcPct val="50000"/>
              </a:spcBef>
            </a:pPr>
            <a:r>
              <a:rPr lang="en-US" sz="1400" b="1">
                <a:solidFill>
                  <a:srgbClr val="3333FF"/>
                </a:solidFill>
                <a:latin typeface="Tahoma" charset="0"/>
                <a:sym typeface="Symbol" charset="2"/>
              </a:rPr>
              <a:t>Zeus Calorimeter Trigger: </a:t>
            </a:r>
          </a:p>
          <a:p>
            <a:pPr algn="ctr" eaLnBrk="0" hangingPunct="0">
              <a:spcBef>
                <a:spcPct val="50000"/>
              </a:spcBef>
            </a:pPr>
            <a:r>
              <a:rPr lang="en-US" sz="1400" b="1">
                <a:solidFill>
                  <a:srgbClr val="3333FF"/>
                </a:solidFill>
                <a:latin typeface="Tahoma" charset="0"/>
                <a:sym typeface="Symbol" charset="2"/>
              </a:rPr>
              <a:t>16 9U Crates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r>
              <a:rPr lang="en-US" smtClean="0"/>
              <a:t>Master Level Course 2010-2011</a:t>
            </a:r>
            <a:endParaRPr lang="nl-NL"/>
          </a:p>
        </p:txBody>
      </p:sp>
      <p:sp>
        <p:nvSpPr>
          <p:cNvPr id="14" name="Slide Number Placeholder 4"/>
          <p:cNvSpPr>
            <a:spLocks noGrp="1"/>
          </p:cNvSpPr>
          <p:nvPr>
            <p:ph type="sldNum" sz="quarter" idx="11"/>
          </p:nvPr>
        </p:nvSpPr>
        <p:spPr/>
        <p:txBody>
          <a:bodyPr/>
          <a:lstStyle/>
          <a:p>
            <a:fld id="{6C2D33D5-B3CF-6140-A84A-11EE4608579C}" type="slidenum">
              <a:rPr lang="nl-NL"/>
              <a:pPr/>
              <a:t>79</a:t>
            </a:fld>
            <a:endParaRPr lang="nl-NL"/>
          </a:p>
        </p:txBody>
      </p:sp>
      <p:sp>
        <p:nvSpPr>
          <p:cNvPr id="15"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08898" name="Rectangle 2"/>
          <p:cNvSpPr>
            <a:spLocks noGrp="1" noChangeArrowheads="1"/>
          </p:cNvSpPr>
          <p:nvPr>
            <p:ph type="title"/>
          </p:nvPr>
        </p:nvSpPr>
        <p:spPr/>
        <p:txBody>
          <a:bodyPr/>
          <a:lstStyle/>
          <a:p>
            <a:r>
              <a:rPr lang="nl-NL"/>
              <a:t>Level-1 is hardware</a:t>
            </a:r>
          </a:p>
        </p:txBody>
      </p:sp>
      <p:pic>
        <p:nvPicPr>
          <p:cNvPr id="208905" name="Picture 9" descr="l1trig"/>
          <p:cNvPicPr>
            <a:picLocks noChangeAspect="1" noChangeArrowheads="1"/>
          </p:cNvPicPr>
          <p:nvPr/>
        </p:nvPicPr>
        <p:blipFill>
          <a:blip r:embed="rId3"/>
          <a:srcRect/>
          <a:stretch>
            <a:fillRect/>
          </a:stretch>
        </p:blipFill>
        <p:spPr bwMode="auto">
          <a:xfrm>
            <a:off x="161925" y="3087688"/>
            <a:ext cx="3244850" cy="2989262"/>
          </a:xfrm>
          <a:prstGeom prst="rect">
            <a:avLst/>
          </a:prstGeom>
          <a:noFill/>
        </p:spPr>
      </p:pic>
      <p:sp>
        <p:nvSpPr>
          <p:cNvPr id="208906" name="Freeform 10"/>
          <p:cNvSpPr>
            <a:spLocks/>
          </p:cNvSpPr>
          <p:nvPr/>
        </p:nvSpPr>
        <p:spPr bwMode="auto">
          <a:xfrm>
            <a:off x="2470150" y="5437188"/>
            <a:ext cx="71438" cy="930275"/>
          </a:xfrm>
          <a:custGeom>
            <a:avLst/>
            <a:gdLst/>
            <a:ahLst/>
            <a:cxnLst>
              <a:cxn ang="0">
                <a:pos x="96" y="1008"/>
              </a:cxn>
              <a:cxn ang="0">
                <a:pos x="48" y="432"/>
              </a:cxn>
              <a:cxn ang="0">
                <a:pos x="0" y="0"/>
              </a:cxn>
            </a:cxnLst>
            <a:rect l="0" t="0" r="r" b="b"/>
            <a:pathLst>
              <a:path w="96" h="1008">
                <a:moveTo>
                  <a:pt x="96" y="1008"/>
                </a:moveTo>
                <a:lnTo>
                  <a:pt x="48" y="432"/>
                </a:lnTo>
                <a:lnTo>
                  <a:pt x="0" y="0"/>
                </a:lnTo>
              </a:path>
            </a:pathLst>
          </a:custGeom>
          <a:noFill/>
          <a:ln w="9525">
            <a:noFill/>
            <a:round/>
            <a:headEnd type="none" w="sm" len="sm"/>
            <a:tailEnd type="none" w="sm" len="sm"/>
          </a:ln>
          <a:effectLst/>
        </p:spPr>
        <p:txBody>
          <a:bodyPr wrap="none" anchor="ctr">
            <a:prstTxWarp prst="textNoShape">
              <a:avLst/>
            </a:prstTxWarp>
          </a:bodyPr>
          <a:lstStyle/>
          <a:p>
            <a:endParaRPr lang="en-US"/>
          </a:p>
        </p:txBody>
      </p:sp>
      <p:pic>
        <p:nvPicPr>
          <p:cNvPr id="208907" name="Picture 11" descr="TSF"/>
          <p:cNvPicPr>
            <a:picLocks noChangeAspect="1" noChangeArrowheads="1"/>
          </p:cNvPicPr>
          <p:nvPr/>
        </p:nvPicPr>
        <p:blipFill>
          <a:blip r:embed="rId4"/>
          <a:srcRect l="12000" t="2229" r="13499"/>
          <a:stretch>
            <a:fillRect/>
          </a:stretch>
        </p:blipFill>
        <p:spPr bwMode="auto">
          <a:xfrm>
            <a:off x="4583113" y="2840038"/>
            <a:ext cx="1865312" cy="3292475"/>
          </a:xfrm>
          <a:prstGeom prst="rect">
            <a:avLst/>
          </a:prstGeom>
          <a:noFill/>
          <a:ln w="9525">
            <a:noFill/>
            <a:miter lim="800000"/>
            <a:headEnd/>
            <a:tailEnd/>
          </a:ln>
        </p:spPr>
      </p:pic>
      <p:pic>
        <p:nvPicPr>
          <p:cNvPr id="208908" name="Picture 12" descr="98_996_09"/>
          <p:cNvPicPr>
            <a:picLocks noChangeAspect="1" noChangeArrowheads="1"/>
          </p:cNvPicPr>
          <p:nvPr/>
        </p:nvPicPr>
        <p:blipFill>
          <a:blip r:embed="rId5">
            <a:lum contrast="6000"/>
          </a:blip>
          <a:srcRect l="19400" t="13979" r="20799" b="7967"/>
          <a:stretch>
            <a:fillRect/>
          </a:stretch>
        </p:blipFill>
        <p:spPr bwMode="auto">
          <a:xfrm>
            <a:off x="6134100" y="1555750"/>
            <a:ext cx="2794000" cy="2459038"/>
          </a:xfrm>
          <a:prstGeom prst="rect">
            <a:avLst/>
          </a:prstGeom>
          <a:noFill/>
          <a:ln w="12700">
            <a:noFill/>
            <a:miter lim="800000"/>
            <a:headEnd/>
            <a:tailEnd/>
          </a:ln>
          <a:effectLst/>
        </p:spPr>
      </p:pic>
      <p:pic>
        <p:nvPicPr>
          <p:cNvPr id="208909" name="Picture 13" descr="adder"/>
          <p:cNvPicPr>
            <a:picLocks noChangeAspect="1" noChangeArrowheads="1"/>
          </p:cNvPicPr>
          <p:nvPr/>
        </p:nvPicPr>
        <p:blipFill>
          <a:blip r:embed="rId6"/>
          <a:srcRect/>
          <a:stretch>
            <a:fillRect/>
          </a:stretch>
        </p:blipFill>
        <p:spPr bwMode="auto">
          <a:xfrm>
            <a:off x="1595438" y="1576388"/>
            <a:ext cx="2921000" cy="2532062"/>
          </a:xfrm>
          <a:prstGeom prst="rect">
            <a:avLst/>
          </a:prstGeom>
          <a:noFill/>
        </p:spPr>
      </p:pic>
      <p:sp>
        <p:nvSpPr>
          <p:cNvPr id="208910" name="Text Box 14"/>
          <p:cNvSpPr txBox="1">
            <a:spLocks noChangeArrowheads="1"/>
          </p:cNvSpPr>
          <p:nvPr/>
        </p:nvSpPr>
        <p:spPr bwMode="auto">
          <a:xfrm>
            <a:off x="6607175" y="4225925"/>
            <a:ext cx="2314575" cy="1739900"/>
          </a:xfrm>
          <a:prstGeom prst="rect">
            <a:avLst/>
          </a:prstGeom>
          <a:noFill/>
          <a:ln w="9525">
            <a:noFill/>
            <a:miter lim="800000"/>
            <a:headEnd/>
            <a:tailEnd/>
          </a:ln>
          <a:effectLst/>
        </p:spPr>
        <p:txBody>
          <a:bodyPr>
            <a:prstTxWarp prst="textNoShape">
              <a:avLst/>
            </a:prstTxWarp>
            <a:spAutoFit/>
          </a:bodyPr>
          <a:lstStyle/>
          <a:p>
            <a:r>
              <a:rPr lang="nl-NL">
                <a:solidFill>
                  <a:srgbClr val="5F604A"/>
                </a:solidFill>
                <a:latin typeface="Verdana" charset="0"/>
              </a:rPr>
              <a:t>They look all the same, but use different techniques and serve different purposes </a:t>
            </a:r>
          </a:p>
        </p:txBody>
      </p:sp>
      <p:sp>
        <p:nvSpPr>
          <p:cNvPr id="208911" name="Text Box 15"/>
          <p:cNvSpPr txBox="1">
            <a:spLocks noChangeArrowheads="1"/>
          </p:cNvSpPr>
          <p:nvPr/>
        </p:nvSpPr>
        <p:spPr bwMode="auto">
          <a:xfrm>
            <a:off x="2320925" y="5802313"/>
            <a:ext cx="1060450" cy="366712"/>
          </a:xfrm>
          <a:prstGeom prst="rect">
            <a:avLst/>
          </a:prstGeom>
          <a:solidFill>
            <a:schemeClr val="accent1"/>
          </a:solidFill>
          <a:ln w="9525">
            <a:noFill/>
            <a:miter lim="800000"/>
            <a:headEnd/>
            <a:tailEnd/>
          </a:ln>
          <a:effectLst/>
        </p:spPr>
        <p:txBody>
          <a:bodyPr wrap="none">
            <a:prstTxWarp prst="textNoShape">
              <a:avLst/>
            </a:prstTxWarp>
            <a:spAutoFit/>
          </a:bodyPr>
          <a:lstStyle/>
          <a:p>
            <a:r>
              <a:rPr lang="nl-NL"/>
              <a:t>CLEO III</a:t>
            </a:r>
          </a:p>
        </p:txBody>
      </p:sp>
      <p:sp>
        <p:nvSpPr>
          <p:cNvPr id="208912" name="Text Box 16"/>
          <p:cNvSpPr txBox="1">
            <a:spLocks noChangeArrowheads="1"/>
          </p:cNvSpPr>
          <p:nvPr/>
        </p:nvSpPr>
        <p:spPr bwMode="auto">
          <a:xfrm>
            <a:off x="1622425" y="1585913"/>
            <a:ext cx="793750" cy="366712"/>
          </a:xfrm>
          <a:prstGeom prst="rect">
            <a:avLst/>
          </a:prstGeom>
          <a:solidFill>
            <a:schemeClr val="accent1"/>
          </a:solidFill>
          <a:ln w="9525">
            <a:noFill/>
            <a:miter lim="800000"/>
            <a:headEnd/>
            <a:tailEnd/>
          </a:ln>
          <a:effectLst/>
        </p:spPr>
        <p:txBody>
          <a:bodyPr wrap="none">
            <a:prstTxWarp prst="textNoShape">
              <a:avLst/>
            </a:prstTxWarp>
            <a:spAutoFit/>
          </a:bodyPr>
          <a:lstStyle/>
          <a:p>
            <a:r>
              <a:rPr lang="nl-NL"/>
              <a:t>ZEUS</a:t>
            </a:r>
          </a:p>
        </p:txBody>
      </p:sp>
      <p:sp>
        <p:nvSpPr>
          <p:cNvPr id="208913" name="Text Box 17"/>
          <p:cNvSpPr txBox="1">
            <a:spLocks noChangeArrowheads="1"/>
          </p:cNvSpPr>
          <p:nvPr/>
        </p:nvSpPr>
        <p:spPr bwMode="auto">
          <a:xfrm>
            <a:off x="4860925" y="5688013"/>
            <a:ext cx="819150" cy="366712"/>
          </a:xfrm>
          <a:prstGeom prst="rect">
            <a:avLst/>
          </a:prstGeom>
          <a:solidFill>
            <a:schemeClr val="accent1"/>
          </a:solidFill>
          <a:ln w="9525">
            <a:noFill/>
            <a:miter lim="800000"/>
            <a:headEnd/>
            <a:tailEnd/>
          </a:ln>
          <a:effectLst/>
        </p:spPr>
        <p:txBody>
          <a:bodyPr wrap="none">
            <a:prstTxWarp prst="textNoShape">
              <a:avLst/>
            </a:prstTxWarp>
            <a:spAutoFit/>
          </a:bodyPr>
          <a:lstStyle/>
          <a:p>
            <a:r>
              <a:rPr lang="nl-NL"/>
              <a:t>BaBar</a:t>
            </a:r>
          </a:p>
        </p:txBody>
      </p:sp>
      <p:sp>
        <p:nvSpPr>
          <p:cNvPr id="208914" name="Text Box 18"/>
          <p:cNvSpPr txBox="1">
            <a:spLocks noChangeArrowheads="1"/>
          </p:cNvSpPr>
          <p:nvPr/>
        </p:nvSpPr>
        <p:spPr bwMode="auto">
          <a:xfrm>
            <a:off x="7883525" y="1585913"/>
            <a:ext cx="654050" cy="366712"/>
          </a:xfrm>
          <a:prstGeom prst="rect">
            <a:avLst/>
          </a:prstGeom>
          <a:solidFill>
            <a:schemeClr val="accent1"/>
          </a:solidFill>
          <a:ln w="9525">
            <a:noFill/>
            <a:miter lim="800000"/>
            <a:headEnd/>
            <a:tailEnd/>
          </a:ln>
          <a:effectLst/>
        </p:spPr>
        <p:txBody>
          <a:bodyPr wrap="none">
            <a:prstTxWarp prst="textNoShape">
              <a:avLst/>
            </a:prstTxWarp>
            <a:spAutoFit/>
          </a:bodyPr>
          <a:lstStyle/>
          <a:p>
            <a:r>
              <a:rPr lang="nl-NL"/>
              <a:t>CDF</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8FA73C75-D440-7646-97D1-9728971248F3}" type="slidenum">
              <a:rPr lang="nl-NL"/>
              <a:pPr/>
              <a:t>8</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31074" name="Rectangle 2"/>
          <p:cNvSpPr>
            <a:spLocks noGrp="1" noChangeArrowheads="1"/>
          </p:cNvSpPr>
          <p:nvPr>
            <p:ph type="title"/>
          </p:nvPr>
        </p:nvSpPr>
        <p:spPr/>
        <p:txBody>
          <a:bodyPr/>
          <a:lstStyle/>
          <a:p>
            <a:r>
              <a:rPr lang="nl-NL"/>
              <a:t>Generalities of accelerators</a:t>
            </a:r>
          </a:p>
        </p:txBody>
      </p:sp>
      <p:sp>
        <p:nvSpPr>
          <p:cNvPr id="131075" name="Rectangle 3"/>
          <p:cNvSpPr>
            <a:spLocks noGrp="1" noChangeArrowheads="1"/>
          </p:cNvSpPr>
          <p:nvPr>
            <p:ph type="body" idx="1"/>
          </p:nvPr>
        </p:nvSpPr>
        <p:spPr>
          <a:xfrm>
            <a:off x="328613" y="1654175"/>
            <a:ext cx="8529637" cy="4411663"/>
          </a:xfrm>
          <a:noFill/>
          <a:ln/>
        </p:spPr>
        <p:txBody>
          <a:bodyPr/>
          <a:lstStyle/>
          <a:p>
            <a:pPr marL="0" indent="0">
              <a:lnSpc>
                <a:spcPct val="80000"/>
              </a:lnSpc>
              <a:buFontTx/>
              <a:buNone/>
            </a:pPr>
            <a:r>
              <a:rPr lang="en-US" sz="2400" dirty="0"/>
              <a:t>The main parameters of an accelerator are </a:t>
            </a:r>
            <a:r>
              <a:rPr lang="en-US" sz="2400" dirty="0" smtClean="0"/>
              <a:t>(those relevant </a:t>
            </a:r>
            <a:r>
              <a:rPr lang="en-US" sz="2400" dirty="0"/>
              <a:t>for this course):</a:t>
            </a:r>
          </a:p>
          <a:p>
            <a:pPr marL="820738" lvl="1">
              <a:lnSpc>
                <a:spcPct val="80000"/>
              </a:lnSpc>
              <a:buFontTx/>
              <a:buChar char="•"/>
            </a:pPr>
            <a:r>
              <a:rPr lang="en-US" sz="1600" dirty="0"/>
              <a:t>the maximum beam energy &amp; the dipole field for circular accelerators</a:t>
            </a:r>
          </a:p>
          <a:p>
            <a:pPr marL="820738" lvl="1">
              <a:lnSpc>
                <a:spcPct val="80000"/>
              </a:lnSpc>
              <a:buFontTx/>
              <a:buChar char="•"/>
            </a:pPr>
            <a:r>
              <a:rPr lang="en-US" sz="1600" dirty="0"/>
              <a:t>the luminosity</a:t>
            </a:r>
          </a:p>
          <a:p>
            <a:pPr marL="820738" lvl="1">
              <a:lnSpc>
                <a:spcPct val="80000"/>
              </a:lnSpc>
              <a:buFontTx/>
              <a:buChar char="•"/>
            </a:pPr>
            <a:endParaRPr lang="en-US" sz="1600" dirty="0"/>
          </a:p>
          <a:p>
            <a:pPr marL="820738" lvl="1">
              <a:lnSpc>
                <a:spcPct val="80000"/>
              </a:lnSpc>
              <a:buFontTx/>
              <a:buChar char="•"/>
            </a:pPr>
            <a:endParaRPr lang="en-US" sz="1600" dirty="0"/>
          </a:p>
          <a:p>
            <a:pPr marL="820738" lvl="1">
              <a:lnSpc>
                <a:spcPct val="80000"/>
              </a:lnSpc>
              <a:buFontTx/>
              <a:buChar char="•"/>
            </a:pPr>
            <a:endParaRPr lang="en-US" sz="1600" dirty="0"/>
          </a:p>
          <a:p>
            <a:pPr marL="820738" lvl="1">
              <a:lnSpc>
                <a:spcPct val="80000"/>
              </a:lnSpc>
              <a:buFontTx/>
              <a:buChar char="•"/>
            </a:pPr>
            <a:endParaRPr lang="en-US" sz="1600" dirty="0"/>
          </a:p>
          <a:p>
            <a:pPr marL="820738" lvl="1">
              <a:lnSpc>
                <a:spcPct val="80000"/>
              </a:lnSpc>
              <a:buFontTx/>
              <a:buChar char="•"/>
            </a:pPr>
            <a:endParaRPr lang="en-US" sz="1600" dirty="0"/>
          </a:p>
          <a:p>
            <a:pPr marL="820738" lvl="1">
              <a:lnSpc>
                <a:spcPct val="80000"/>
              </a:lnSpc>
              <a:buFontTx/>
              <a:buChar char="•"/>
            </a:pPr>
            <a:endParaRPr lang="en-US" sz="1600" dirty="0"/>
          </a:p>
          <a:p>
            <a:pPr marL="820738" lvl="1">
              <a:lnSpc>
                <a:spcPct val="80000"/>
              </a:lnSpc>
              <a:buFontTx/>
              <a:buChar char="•"/>
            </a:pPr>
            <a:endParaRPr lang="en-US" sz="1600" dirty="0"/>
          </a:p>
          <a:p>
            <a:pPr marL="820738" lvl="1">
              <a:lnSpc>
                <a:spcPct val="80000"/>
              </a:lnSpc>
              <a:buFontTx/>
              <a:buChar char="•"/>
            </a:pPr>
            <a:r>
              <a:rPr lang="en-US" sz="1600" dirty="0"/>
              <a:t>the time between collisions</a:t>
            </a:r>
          </a:p>
          <a:p>
            <a:pPr marL="820738" lvl="1">
              <a:lnSpc>
                <a:spcPct val="80000"/>
              </a:lnSpc>
              <a:buFontTx/>
              <a:buChar char="•"/>
            </a:pPr>
            <a:r>
              <a:rPr lang="en-US" sz="1600" dirty="0"/>
              <a:t>the bunch length</a:t>
            </a:r>
          </a:p>
          <a:p>
            <a:pPr marL="820738" lvl="1">
              <a:lnSpc>
                <a:spcPct val="80000"/>
              </a:lnSpc>
              <a:buFontTx/>
              <a:buChar char="•"/>
            </a:pPr>
            <a:r>
              <a:rPr lang="en-US" sz="1600" dirty="0"/>
              <a:t>particles per bunch &amp; number of bunches per ring</a:t>
            </a:r>
          </a:p>
          <a:p>
            <a:pPr marL="0" indent="0">
              <a:lnSpc>
                <a:spcPct val="80000"/>
              </a:lnSpc>
              <a:buFontTx/>
              <a:buNone/>
            </a:pPr>
            <a:endParaRPr lang="en-US" sz="1400" dirty="0"/>
          </a:p>
          <a:p>
            <a:pPr marL="0" indent="0">
              <a:lnSpc>
                <a:spcPct val="80000"/>
              </a:lnSpc>
              <a:buFontTx/>
              <a:buNone/>
            </a:pPr>
            <a:r>
              <a:rPr lang="en-US" sz="2400" dirty="0"/>
              <a:t>The luminosity (hence the event rate) at colliders has increased by large factors. </a:t>
            </a:r>
            <a:endParaRPr lang="en-US" sz="1000" dirty="0"/>
          </a:p>
        </p:txBody>
      </p:sp>
      <p:sp>
        <p:nvSpPr>
          <p:cNvPr id="131076" name="Rectangle 4"/>
          <p:cNvSpPr>
            <a:spLocks noChangeArrowheads="1"/>
          </p:cNvSpPr>
          <p:nvPr/>
        </p:nvSpPr>
        <p:spPr bwMode="auto">
          <a:xfrm>
            <a:off x="587375" y="2416175"/>
            <a:ext cx="8632825" cy="3451225"/>
          </a:xfrm>
          <a:prstGeom prst="rect">
            <a:avLst/>
          </a:prstGeom>
          <a:noFill/>
          <a:ln w="9525">
            <a:noFill/>
            <a:miter lim="800000"/>
            <a:headEnd/>
            <a:tailEnd/>
          </a:ln>
          <a:effectLst/>
        </p:spPr>
        <p:txBody>
          <a:bodyPr>
            <a:prstTxWarp prst="textNoShape">
              <a:avLst/>
            </a:prstTxWarp>
          </a:bodyPr>
          <a:lstStyle/>
          <a:p>
            <a:pPr marL="342900" indent="-342900">
              <a:spcBef>
                <a:spcPct val="20000"/>
              </a:spcBef>
              <a:buFont typeface="Verdana" charset="0"/>
              <a:buChar char=" "/>
            </a:pPr>
            <a:endParaRPr lang="en-US">
              <a:solidFill>
                <a:srgbClr val="5F604A"/>
              </a:solidFill>
              <a:latin typeface="Verdana" charset="0"/>
            </a:endParaRPr>
          </a:p>
          <a:p>
            <a:pPr marL="742950" lvl="1" indent="-285750">
              <a:spcBef>
                <a:spcPct val="20000"/>
              </a:spcBef>
            </a:pPr>
            <a:r>
              <a:rPr lang="en-US" sz="1400">
                <a:solidFill>
                  <a:srgbClr val="FF3300"/>
                </a:solidFill>
                <a:latin typeface="Verdana" charset="0"/>
                <a:ea typeface="ＭＳ Ｐゴシック" charset="-128"/>
              </a:rPr>
              <a:t>Rate</a:t>
            </a:r>
            <a:r>
              <a:rPr lang="en-US" sz="1400">
                <a:solidFill>
                  <a:srgbClr val="7F7358"/>
                </a:solidFill>
                <a:latin typeface="Verdana" charset="0"/>
                <a:ea typeface="ＭＳ Ｐゴシック" charset="-128"/>
              </a:rPr>
              <a:t> = </a:t>
            </a:r>
            <a:r>
              <a:rPr lang="en-US" sz="1400">
                <a:solidFill>
                  <a:srgbClr val="009900"/>
                </a:solidFill>
                <a:latin typeface="Symbol" charset="2"/>
                <a:ea typeface="ＭＳ Ｐゴシック" charset="-128"/>
              </a:rPr>
              <a:t>s</a:t>
            </a:r>
            <a:r>
              <a:rPr lang="en-US" sz="1400">
                <a:solidFill>
                  <a:srgbClr val="7F7358"/>
                </a:solidFill>
                <a:latin typeface="Verdana" charset="0"/>
                <a:ea typeface="ＭＳ Ｐゴシック" charset="-128"/>
              </a:rPr>
              <a:t> </a:t>
            </a:r>
            <a:r>
              <a:rPr lang="en-US" sz="1400">
                <a:solidFill>
                  <a:srgbClr val="3333FF"/>
                </a:solidFill>
                <a:latin typeface="Script MT Bold" pitchFamily="66" charset="0"/>
                <a:ea typeface="ＭＳ Ｐゴシック" charset="-128"/>
              </a:rPr>
              <a:t>L</a:t>
            </a:r>
          </a:p>
          <a:p>
            <a:pPr marL="742950" lvl="1" indent="-285750">
              <a:spcBef>
                <a:spcPct val="20000"/>
              </a:spcBef>
              <a:buFont typeface="Symbol" charset="2"/>
              <a:buNone/>
            </a:pPr>
            <a:r>
              <a:rPr lang="en-US" sz="1400">
                <a:solidFill>
                  <a:srgbClr val="009900"/>
                </a:solidFill>
                <a:latin typeface="Symbol" charset="2"/>
                <a:ea typeface="ＭＳ Ｐゴシック" charset="-128"/>
              </a:rPr>
              <a:t>s</a:t>
            </a:r>
            <a:r>
              <a:rPr lang="en-US" sz="1400">
                <a:solidFill>
                  <a:srgbClr val="009900"/>
                </a:solidFill>
                <a:latin typeface="Verdana" charset="0"/>
                <a:ea typeface="ＭＳ Ｐゴシック" charset="-128"/>
              </a:rPr>
              <a:t> - cross-section</a:t>
            </a:r>
            <a:r>
              <a:rPr lang="en-US" sz="1400">
                <a:solidFill>
                  <a:srgbClr val="7F7358"/>
                </a:solidFill>
                <a:latin typeface="Verdana" charset="0"/>
                <a:ea typeface="ＭＳ Ｐゴシック" charset="-128"/>
              </a:rPr>
              <a:t> (units of cm</a:t>
            </a:r>
            <a:r>
              <a:rPr lang="en-US" sz="1400" baseline="30000">
                <a:solidFill>
                  <a:srgbClr val="7F7358"/>
                </a:solidFill>
                <a:latin typeface="Verdana" charset="0"/>
                <a:ea typeface="ＭＳ Ｐゴシック" charset="-128"/>
              </a:rPr>
              <a:t>2</a:t>
            </a:r>
            <a:r>
              <a:rPr lang="en-US" sz="1400">
                <a:solidFill>
                  <a:srgbClr val="7F7358"/>
                </a:solidFill>
                <a:latin typeface="Verdana" charset="0"/>
                <a:ea typeface="ＭＳ Ｐゴシック" charset="-128"/>
              </a:rPr>
              <a:t> or barn=10</a:t>
            </a:r>
            <a:r>
              <a:rPr lang="en-US" sz="1400" baseline="30000">
                <a:solidFill>
                  <a:srgbClr val="7F7358"/>
                </a:solidFill>
                <a:latin typeface="Verdana" charset="0"/>
                <a:ea typeface="ＭＳ Ｐゴシック" charset="-128"/>
              </a:rPr>
              <a:t>24</a:t>
            </a:r>
            <a:r>
              <a:rPr lang="en-US" sz="1400">
                <a:solidFill>
                  <a:srgbClr val="7F7358"/>
                </a:solidFill>
                <a:latin typeface="Verdana" charset="0"/>
                <a:ea typeface="ＭＳ Ｐゴシック" charset="-128"/>
              </a:rPr>
              <a:t>cm</a:t>
            </a:r>
            <a:r>
              <a:rPr lang="en-US" sz="1400" baseline="30000">
                <a:solidFill>
                  <a:srgbClr val="7F7358"/>
                </a:solidFill>
                <a:latin typeface="Verdana" charset="0"/>
                <a:ea typeface="ＭＳ Ｐゴシック" charset="-128"/>
              </a:rPr>
              <a:t>2</a:t>
            </a:r>
            <a:r>
              <a:rPr lang="en-US" sz="1400">
                <a:solidFill>
                  <a:srgbClr val="7F7358"/>
                </a:solidFill>
                <a:latin typeface="Verdana" charset="0"/>
                <a:ea typeface="ＭＳ Ｐゴシック" charset="-128"/>
              </a:rPr>
              <a:t>), probability that an interaction will occur.  If this were a game of darts, the larger the area of the dart board the more likely you will get the dart on the board. </a:t>
            </a:r>
          </a:p>
          <a:p>
            <a:pPr marL="742950" lvl="1" indent="-285750">
              <a:spcBef>
                <a:spcPct val="20000"/>
              </a:spcBef>
            </a:pPr>
            <a:r>
              <a:rPr lang="en-US" sz="1400">
                <a:solidFill>
                  <a:srgbClr val="3333FF"/>
                </a:solidFill>
                <a:latin typeface="Script MT Bold" pitchFamily="66" charset="0"/>
                <a:ea typeface="ＭＳ Ｐゴシック" charset="-128"/>
              </a:rPr>
              <a:t>L</a:t>
            </a:r>
            <a:r>
              <a:rPr lang="en-US" sz="1400">
                <a:solidFill>
                  <a:srgbClr val="3333FF"/>
                </a:solidFill>
                <a:latin typeface="Verdana" charset="0"/>
                <a:ea typeface="ＭＳ Ｐゴシック" charset="-128"/>
              </a:rPr>
              <a:t> - luminosity</a:t>
            </a:r>
            <a:r>
              <a:rPr lang="en-US" sz="1400">
                <a:solidFill>
                  <a:srgbClr val="7F7358"/>
                </a:solidFill>
                <a:latin typeface="Verdana" charset="0"/>
                <a:ea typeface="ＭＳ Ｐゴシック" charset="-128"/>
              </a:rPr>
              <a:t> (units of cm</a:t>
            </a:r>
            <a:r>
              <a:rPr lang="en-US" sz="1400" baseline="30000">
                <a:solidFill>
                  <a:srgbClr val="7F7358"/>
                </a:solidFill>
                <a:latin typeface="Verdana" charset="0"/>
                <a:ea typeface="ＭＳ Ｐゴシック" charset="-128"/>
              </a:rPr>
              <a:t>-2</a:t>
            </a:r>
            <a:r>
              <a:rPr lang="en-US" sz="1400">
                <a:solidFill>
                  <a:srgbClr val="7F7358"/>
                </a:solidFill>
                <a:latin typeface="Verdana" charset="0"/>
                <a:ea typeface="ＭＳ Ｐゴシック" charset="-128"/>
              </a:rPr>
              <a:t>s</a:t>
            </a:r>
            <a:r>
              <a:rPr lang="en-US" sz="1400" baseline="30000">
                <a:solidFill>
                  <a:srgbClr val="7F7358"/>
                </a:solidFill>
                <a:latin typeface="Verdana" charset="0"/>
                <a:ea typeface="ＭＳ Ｐゴシック" charset="-128"/>
              </a:rPr>
              <a:t>-1</a:t>
            </a:r>
            <a:r>
              <a:rPr lang="en-US" sz="1400">
                <a:solidFill>
                  <a:srgbClr val="7F7358"/>
                </a:solidFill>
                <a:latin typeface="Verdana" charset="0"/>
                <a:ea typeface="ＭＳ Ｐゴシック" charset="-128"/>
              </a:rPr>
              <a:t> or barn</a:t>
            </a:r>
            <a:r>
              <a:rPr lang="en-US" sz="1400" baseline="30000">
                <a:solidFill>
                  <a:srgbClr val="7F7358"/>
                </a:solidFill>
                <a:latin typeface="Verdana" charset="0"/>
                <a:ea typeface="ＭＳ Ｐゴシック" charset="-128"/>
              </a:rPr>
              <a:t>-1</a:t>
            </a:r>
            <a:r>
              <a:rPr lang="en-US" sz="1400">
                <a:solidFill>
                  <a:srgbClr val="7F7358"/>
                </a:solidFill>
                <a:latin typeface="Verdana" charset="0"/>
                <a:ea typeface="ＭＳ Ｐゴシック" charset="-128"/>
              </a:rPr>
              <a:t> sec</a:t>
            </a:r>
            <a:r>
              <a:rPr lang="en-US" sz="1400" baseline="30000">
                <a:solidFill>
                  <a:srgbClr val="7F7358"/>
                </a:solidFill>
                <a:latin typeface="Verdana" charset="0"/>
                <a:ea typeface="ＭＳ Ｐゴシック" charset="-128"/>
              </a:rPr>
              <a:t>-1</a:t>
            </a:r>
            <a:r>
              <a:rPr lang="en-US" sz="1400">
                <a:solidFill>
                  <a:srgbClr val="7F7358"/>
                </a:solidFill>
                <a:latin typeface="Verdana" charset="0"/>
                <a:ea typeface="ＭＳ Ｐゴシック" charset="-128"/>
              </a:rPr>
              <a:t>), cross sectional density of the beams.  The more particles per beam or the more compact (transverse) the higher the luminosity.  For colliding beam, goes as the product of the two beam currents.   </a:t>
            </a:r>
            <a:endParaRPr lang="en-US" sz="1300">
              <a:solidFill>
                <a:srgbClr val="7F7358"/>
              </a:solidFill>
              <a:latin typeface="Verdana" charset="0"/>
              <a:ea typeface="ＭＳ Ｐゴシック" charset="-128"/>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247127A0-0FF8-2F4B-AFE0-D5BFDF6D6AC7}" type="slidenum">
              <a:rPr lang="nl-NL"/>
              <a:pPr/>
              <a:t>80</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72034" name="Rectangle 2"/>
          <p:cNvSpPr>
            <a:spLocks noGrp="1" noChangeArrowheads="1"/>
          </p:cNvSpPr>
          <p:nvPr>
            <p:ph type="title"/>
          </p:nvPr>
        </p:nvSpPr>
        <p:spPr/>
        <p:txBody>
          <a:bodyPr/>
          <a:lstStyle/>
          <a:p>
            <a:r>
              <a:rPr lang="nl-NL"/>
              <a:t>Trigger and DAQ trends</a:t>
            </a:r>
          </a:p>
        </p:txBody>
      </p:sp>
      <p:pic>
        <p:nvPicPr>
          <p:cNvPr id="172035" name="Picture 3"/>
          <p:cNvPicPr>
            <a:picLocks noChangeAspect="1" noChangeArrowheads="1"/>
          </p:cNvPicPr>
          <p:nvPr/>
        </p:nvPicPr>
        <p:blipFill>
          <a:blip r:embed="rId3"/>
          <a:srcRect/>
          <a:stretch>
            <a:fillRect/>
          </a:stretch>
        </p:blipFill>
        <p:spPr bwMode="auto">
          <a:xfrm>
            <a:off x="3408363" y="1527175"/>
            <a:ext cx="5594350" cy="4637088"/>
          </a:xfrm>
          <a:prstGeom prst="rect">
            <a:avLst/>
          </a:prstGeom>
          <a:noFill/>
        </p:spPr>
      </p:pic>
      <p:sp>
        <p:nvSpPr>
          <p:cNvPr id="172036" name="Rectangle 4"/>
          <p:cNvSpPr>
            <a:spLocks noGrp="1" noChangeArrowheads="1"/>
          </p:cNvSpPr>
          <p:nvPr>
            <p:ph type="body" idx="1"/>
          </p:nvPr>
        </p:nvSpPr>
        <p:spPr>
          <a:xfrm>
            <a:off x="246063" y="1685925"/>
            <a:ext cx="3173412" cy="4411663"/>
          </a:xfrm>
          <a:noFill/>
          <a:ln/>
        </p:spPr>
        <p:txBody>
          <a:bodyPr/>
          <a:lstStyle/>
          <a:p>
            <a:pPr marL="268288" indent="-268288">
              <a:lnSpc>
                <a:spcPct val="80000"/>
              </a:lnSpc>
              <a:buFontTx/>
              <a:buChar char="•"/>
            </a:pPr>
            <a:r>
              <a:rPr lang="en-US" sz="2000" dirty="0"/>
              <a:t>Detectors become more and more complex, hence more and more read-out channels. Hence the event size in #byte is increasing demanding for larger bandwidths.</a:t>
            </a:r>
          </a:p>
          <a:p>
            <a:pPr marL="268288" indent="-268288">
              <a:lnSpc>
                <a:spcPct val="80000"/>
              </a:lnSpc>
              <a:buFontTx/>
              <a:buChar char="•"/>
            </a:pPr>
            <a:r>
              <a:rPr lang="en-US" sz="2000" dirty="0"/>
              <a:t>The luminosity of the accelerators </a:t>
            </a:r>
            <a:r>
              <a:rPr lang="en-US" sz="2000" dirty="0" smtClean="0"/>
              <a:t>is </a:t>
            </a:r>
            <a:r>
              <a:rPr lang="en-US" sz="2000" dirty="0"/>
              <a:t>increasing as we search for more and more rare processes. Hence the Level-1 rate in Hz is increasing demanding for faster processors.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1582F128-3DD9-B64E-A5DA-EAB81082E0BA}" type="slidenum">
              <a:rPr lang="nl-NL"/>
              <a:pPr/>
              <a:t>81</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98658" name="Rectangle 2"/>
          <p:cNvSpPr>
            <a:spLocks noGrp="1" noChangeArrowheads="1"/>
          </p:cNvSpPr>
          <p:nvPr>
            <p:ph type="title"/>
          </p:nvPr>
        </p:nvSpPr>
        <p:spPr/>
        <p:txBody>
          <a:bodyPr/>
          <a:lstStyle/>
          <a:p>
            <a:r>
              <a:rPr lang="nl-NL"/>
              <a:t>Level-1 summary</a:t>
            </a:r>
          </a:p>
        </p:txBody>
      </p:sp>
      <p:sp>
        <p:nvSpPr>
          <p:cNvPr id="198660" name="Rectangle 4"/>
          <p:cNvSpPr>
            <a:spLocks noGrp="1" noChangeArrowheads="1"/>
          </p:cNvSpPr>
          <p:nvPr>
            <p:ph type="body" idx="1"/>
          </p:nvPr>
        </p:nvSpPr>
        <p:spPr>
          <a:xfrm>
            <a:off x="246063" y="1584325"/>
            <a:ext cx="8697912" cy="4360863"/>
          </a:xfrm>
          <a:noFill/>
          <a:ln/>
        </p:spPr>
        <p:txBody>
          <a:bodyPr/>
          <a:lstStyle/>
          <a:p>
            <a:pPr marL="266700" indent="-266700">
              <a:lnSpc>
                <a:spcPct val="80000"/>
              </a:lnSpc>
              <a:buFontTx/>
              <a:buChar char="•"/>
            </a:pPr>
            <a:r>
              <a:rPr lang="en-US" sz="1800"/>
              <a:t>First step in the online selection of the collision events to be saved on disk, based on hardware deployed very near to the detector.</a:t>
            </a:r>
          </a:p>
          <a:p>
            <a:pPr marL="266700" indent="-266700">
              <a:lnSpc>
                <a:spcPct val="80000"/>
              </a:lnSpc>
              <a:buFontTx/>
              <a:buChar char="•"/>
            </a:pPr>
            <a:r>
              <a:rPr lang="en-US" sz="1800"/>
              <a:t>Large challenges for the LHC which deals with very high interaction rates (40MHz) and the detectors with a huge amount of read-out channels.</a:t>
            </a:r>
          </a:p>
          <a:p>
            <a:pPr marL="266700" indent="-266700">
              <a:lnSpc>
                <a:spcPct val="80000"/>
              </a:lnSpc>
              <a:buFontTx/>
              <a:buChar char="•"/>
            </a:pPr>
            <a:r>
              <a:rPr lang="en-US" sz="1800"/>
              <a:t>Pipelined system for 3</a:t>
            </a:r>
            <a:r>
              <a:rPr lang="en-US" sz="1800">
                <a:latin typeface="Symbol" charset="2"/>
              </a:rPr>
              <a:t>m</a:t>
            </a:r>
            <a:r>
              <a:rPr lang="en-US" sz="1800"/>
              <a:t>s to decide on the event, therefore uses only part of the detector information (calorimeter &amp; muon systems). Remember most of the time is spend on the transportation of the signal through cables.</a:t>
            </a:r>
          </a:p>
          <a:p>
            <a:pPr marL="266700" indent="-266700">
              <a:lnSpc>
                <a:spcPct val="80000"/>
              </a:lnSpc>
              <a:buFontTx/>
              <a:buChar char="•"/>
            </a:pPr>
            <a:r>
              <a:rPr lang="en-US" sz="1800"/>
              <a:t>Reduce the rate from 40MHz to about 100kHz.</a:t>
            </a:r>
          </a:p>
          <a:p>
            <a:pPr marL="266700" indent="-266700">
              <a:lnSpc>
                <a:spcPct val="80000"/>
              </a:lnSpc>
              <a:buFontTx/>
              <a:buChar char="•"/>
            </a:pPr>
            <a:r>
              <a:rPr lang="en-US" sz="1800"/>
              <a:t>Complex process to optimize the use of the bandwidth (which is limited) to the next trigger step. Tuning of threshold requirements for each stream (eg. 1 electron, 1 electron isolated, 2 muons, 3 jets, …) results in a “trigger table” of the experiment. One should take into account the cross sections of the signal processes to be observed or discovered versus the rate of the background processes or the detector background consisting out of “fake” objects (eg. “ghost” muons).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3BDAA0E4-0E52-5A4F-9DE8-864045AF9E8C}" type="slidenum">
              <a:rPr lang="nl-NL"/>
              <a:pPr/>
              <a:t>82</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17090" name="Rectangle 2"/>
          <p:cNvSpPr>
            <a:spLocks noGrp="1" noChangeArrowheads="1"/>
          </p:cNvSpPr>
          <p:nvPr>
            <p:ph type="title"/>
          </p:nvPr>
        </p:nvSpPr>
        <p:spPr/>
        <p:txBody>
          <a:bodyPr/>
          <a:lstStyle/>
          <a:p>
            <a:r>
              <a:rPr lang="nl-NL"/>
              <a:t>DAQ system</a:t>
            </a:r>
          </a:p>
        </p:txBody>
      </p:sp>
      <p:pic>
        <p:nvPicPr>
          <p:cNvPr id="217092" name="Picture 4"/>
          <p:cNvPicPr>
            <a:picLocks noChangeAspect="1" noChangeArrowheads="1"/>
          </p:cNvPicPr>
          <p:nvPr/>
        </p:nvPicPr>
        <p:blipFill>
          <a:blip r:embed="rId3"/>
          <a:srcRect l="10378" t="14230" r="11406" b="51265"/>
          <a:stretch>
            <a:fillRect/>
          </a:stretch>
        </p:blipFill>
        <p:spPr bwMode="auto">
          <a:xfrm>
            <a:off x="457200" y="1190625"/>
            <a:ext cx="8183563" cy="505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C15E7858-F9D8-6E4A-AEAF-2AF355A48C36}" type="slidenum">
              <a:rPr lang="nl-NL"/>
              <a:pPr/>
              <a:t>83</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48834" name="Rectangle 2"/>
          <p:cNvSpPr>
            <a:spLocks noGrp="1" noChangeArrowheads="1"/>
          </p:cNvSpPr>
          <p:nvPr>
            <p:ph type="title"/>
          </p:nvPr>
        </p:nvSpPr>
        <p:spPr/>
        <p:txBody>
          <a:bodyPr/>
          <a:lstStyle/>
          <a:p>
            <a:r>
              <a:rPr lang="nl-NL"/>
              <a:t>The “Event Builder”</a:t>
            </a:r>
          </a:p>
        </p:txBody>
      </p:sp>
      <p:sp>
        <p:nvSpPr>
          <p:cNvPr id="248836" name="Rectangle 4"/>
          <p:cNvSpPr>
            <a:spLocks noGrp="1" noChangeArrowheads="1"/>
          </p:cNvSpPr>
          <p:nvPr>
            <p:ph type="body" idx="1"/>
          </p:nvPr>
        </p:nvSpPr>
        <p:spPr>
          <a:xfrm>
            <a:off x="246063" y="1584325"/>
            <a:ext cx="8697912" cy="4360863"/>
          </a:xfrm>
          <a:noFill/>
          <a:ln/>
        </p:spPr>
        <p:txBody>
          <a:bodyPr/>
          <a:lstStyle/>
          <a:p>
            <a:pPr marL="268288" indent="-268288">
              <a:lnSpc>
                <a:spcPct val="80000"/>
              </a:lnSpc>
              <a:buFontTx/>
              <a:buChar char="•"/>
            </a:pPr>
            <a:r>
              <a:rPr lang="en-US" sz="2000" dirty="0"/>
              <a:t>The main task of the DAQ system is to read the data corresponding to each event selected by the Level-1 trigger out of the detector Front-End Drivers (= the readout electronics specific to each type of detector). Beyond that to concentrate this into one data structure, called the physical “event”, and to forward this event to the filter farm for the final High Level decision if the event </a:t>
            </a:r>
            <a:r>
              <a:rPr lang="en-US" sz="2000" dirty="0" smtClean="0"/>
              <a:t>is </a:t>
            </a:r>
            <a:r>
              <a:rPr lang="en-US" sz="2000" dirty="0"/>
              <a:t>to be written on disk or not for permanent storage. This complex system is called the “Event Builder”.</a:t>
            </a:r>
          </a:p>
          <a:p>
            <a:pPr marL="268288" indent="-268288">
              <a:lnSpc>
                <a:spcPct val="80000"/>
              </a:lnSpc>
              <a:buFontTx/>
              <a:buChar char="•"/>
            </a:pPr>
            <a:endParaRPr lang="en-US" sz="900" dirty="0"/>
          </a:p>
          <a:p>
            <a:pPr marL="268288" indent="-268288">
              <a:lnSpc>
                <a:spcPct val="80000"/>
              </a:lnSpc>
              <a:buFontTx/>
              <a:buChar char="•"/>
            </a:pPr>
            <a:r>
              <a:rPr lang="en-US" sz="2000" dirty="0"/>
              <a:t>The main parameters of this system is dictated by the physics program of the experiment</a:t>
            </a:r>
          </a:p>
          <a:p>
            <a:pPr marL="820738" lvl="1">
              <a:lnSpc>
                <a:spcPct val="80000"/>
              </a:lnSpc>
              <a:buFont typeface="Verdana" charset="0"/>
              <a:buChar char="―"/>
            </a:pPr>
            <a:r>
              <a:rPr lang="en-US" sz="1800" dirty="0"/>
              <a:t>maximum Level-1 trigger rate of 100kHz</a:t>
            </a:r>
          </a:p>
          <a:p>
            <a:pPr marL="820738" lvl="1">
              <a:lnSpc>
                <a:spcPct val="80000"/>
              </a:lnSpc>
              <a:buFont typeface="Verdana" charset="0"/>
              <a:buChar char="―"/>
            </a:pPr>
            <a:r>
              <a:rPr lang="en-US" sz="1800" dirty="0"/>
              <a:t>maximum rate after the High-Level Trigger of 100Hz</a:t>
            </a:r>
          </a:p>
          <a:p>
            <a:pPr marL="820738" lvl="1">
              <a:lnSpc>
                <a:spcPct val="80000"/>
              </a:lnSpc>
              <a:buFont typeface="Verdana" charset="0"/>
              <a:buChar char="―"/>
            </a:pPr>
            <a:r>
              <a:rPr lang="en-US" sz="1800" dirty="0"/>
              <a:t>average event size of 1MB (dictated by the occupancy of the CMS detector channels)</a:t>
            </a:r>
          </a:p>
          <a:p>
            <a:pPr marL="820738" lvl="1">
              <a:lnSpc>
                <a:spcPct val="80000"/>
              </a:lnSpc>
              <a:buFont typeface="Verdana" charset="0"/>
              <a:buChar char="―"/>
            </a:pPr>
            <a:endParaRPr lang="en-US" sz="900" dirty="0"/>
          </a:p>
          <a:p>
            <a:pPr marL="268288" indent="-268288">
              <a:lnSpc>
                <a:spcPct val="80000"/>
              </a:lnSpc>
              <a:buFontTx/>
              <a:buChar char="•"/>
            </a:pPr>
            <a:r>
              <a:rPr lang="en-US" sz="2000" dirty="0"/>
              <a:t>This is implemented in several stages.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Master Level Course 2010-2011</a:t>
            </a:r>
            <a:endParaRPr lang="nl-NL"/>
          </a:p>
        </p:txBody>
      </p:sp>
      <p:sp>
        <p:nvSpPr>
          <p:cNvPr id="9" name="Slide Number Placeholder 4"/>
          <p:cNvSpPr>
            <a:spLocks noGrp="1"/>
          </p:cNvSpPr>
          <p:nvPr>
            <p:ph type="sldNum" sz="quarter" idx="11"/>
          </p:nvPr>
        </p:nvSpPr>
        <p:spPr/>
        <p:txBody>
          <a:bodyPr/>
          <a:lstStyle/>
          <a:p>
            <a:fld id="{0F99DD12-A482-C74B-B00A-0C9C58795952}" type="slidenum">
              <a:rPr lang="nl-NL"/>
              <a:pPr/>
              <a:t>84</a:t>
            </a:fld>
            <a:endParaRPr lang="nl-NL"/>
          </a:p>
        </p:txBody>
      </p:sp>
      <p:sp>
        <p:nvSpPr>
          <p:cNvPr id="10"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44738" name="Rectangle 2"/>
          <p:cNvSpPr>
            <a:spLocks noGrp="1" noChangeArrowheads="1"/>
          </p:cNvSpPr>
          <p:nvPr>
            <p:ph type="title"/>
          </p:nvPr>
        </p:nvSpPr>
        <p:spPr/>
        <p:txBody>
          <a:bodyPr/>
          <a:lstStyle/>
          <a:p>
            <a:r>
              <a:rPr lang="nl-NL"/>
              <a:t>Main view of the DAQ system</a:t>
            </a:r>
          </a:p>
        </p:txBody>
      </p:sp>
      <p:pic>
        <p:nvPicPr>
          <p:cNvPr id="244740" name="Picture 4"/>
          <p:cNvPicPr>
            <a:picLocks noChangeAspect="1" noChangeArrowheads="1"/>
          </p:cNvPicPr>
          <p:nvPr/>
        </p:nvPicPr>
        <p:blipFill>
          <a:blip r:embed="rId3"/>
          <a:srcRect l="6979" t="12500" r="5586" b="49321"/>
          <a:stretch>
            <a:fillRect/>
          </a:stretch>
        </p:blipFill>
        <p:spPr bwMode="auto">
          <a:xfrm>
            <a:off x="260350" y="1093788"/>
            <a:ext cx="8491538" cy="5191125"/>
          </a:xfrm>
          <a:prstGeom prst="rect">
            <a:avLst/>
          </a:prstGeom>
          <a:noFill/>
          <a:ln w="9525">
            <a:noFill/>
            <a:miter lim="800000"/>
            <a:headEnd/>
            <a:tailEnd/>
          </a:ln>
          <a:effectLst/>
        </p:spPr>
      </p:pic>
      <p:sp>
        <p:nvSpPr>
          <p:cNvPr id="244741" name="Text Box 5"/>
          <p:cNvSpPr txBox="1">
            <a:spLocks noChangeArrowheads="1"/>
          </p:cNvSpPr>
          <p:nvPr/>
        </p:nvSpPr>
        <p:spPr bwMode="auto">
          <a:xfrm>
            <a:off x="7429500" y="1216025"/>
            <a:ext cx="960438" cy="366713"/>
          </a:xfrm>
          <a:prstGeom prst="rect">
            <a:avLst/>
          </a:prstGeom>
          <a:noFill/>
          <a:ln w="9525">
            <a:noFill/>
            <a:miter lim="800000"/>
            <a:headEnd/>
            <a:tailEnd/>
          </a:ln>
          <a:effectLst/>
        </p:spPr>
        <p:txBody>
          <a:bodyPr wrap="none">
            <a:prstTxWarp prst="textNoShape">
              <a:avLst/>
            </a:prstTxWarp>
            <a:spAutoFit/>
          </a:bodyPr>
          <a:lstStyle/>
          <a:p>
            <a:r>
              <a:rPr lang="nl-NL">
                <a:solidFill>
                  <a:srgbClr val="5F604A"/>
                </a:solidFill>
                <a:latin typeface="Verdana" charset="0"/>
              </a:rPr>
              <a:t>40MHz</a:t>
            </a:r>
          </a:p>
        </p:txBody>
      </p:sp>
      <p:sp>
        <p:nvSpPr>
          <p:cNvPr id="244742" name="Text Box 6"/>
          <p:cNvSpPr txBox="1">
            <a:spLocks noChangeArrowheads="1"/>
          </p:cNvSpPr>
          <p:nvPr/>
        </p:nvSpPr>
        <p:spPr bwMode="auto">
          <a:xfrm>
            <a:off x="7456488" y="1970088"/>
            <a:ext cx="1049337" cy="366712"/>
          </a:xfrm>
          <a:prstGeom prst="rect">
            <a:avLst/>
          </a:prstGeom>
          <a:noFill/>
          <a:ln w="9525">
            <a:noFill/>
            <a:miter lim="800000"/>
            <a:headEnd/>
            <a:tailEnd/>
          </a:ln>
          <a:effectLst/>
        </p:spPr>
        <p:txBody>
          <a:bodyPr wrap="none">
            <a:prstTxWarp prst="textNoShape">
              <a:avLst/>
            </a:prstTxWarp>
            <a:spAutoFit/>
          </a:bodyPr>
          <a:lstStyle/>
          <a:p>
            <a:r>
              <a:rPr lang="nl-NL">
                <a:solidFill>
                  <a:srgbClr val="5F604A"/>
                </a:solidFill>
                <a:latin typeface="Verdana" charset="0"/>
              </a:rPr>
              <a:t>100kHz</a:t>
            </a:r>
          </a:p>
        </p:txBody>
      </p:sp>
      <p:sp>
        <p:nvSpPr>
          <p:cNvPr id="244743" name="Text Box 7"/>
          <p:cNvSpPr txBox="1">
            <a:spLocks noChangeArrowheads="1"/>
          </p:cNvSpPr>
          <p:nvPr/>
        </p:nvSpPr>
        <p:spPr bwMode="auto">
          <a:xfrm>
            <a:off x="7583488" y="3170238"/>
            <a:ext cx="850900" cy="366712"/>
          </a:xfrm>
          <a:prstGeom prst="rect">
            <a:avLst/>
          </a:prstGeom>
          <a:noFill/>
          <a:ln w="9525">
            <a:noFill/>
            <a:miter lim="800000"/>
            <a:headEnd/>
            <a:tailEnd/>
          </a:ln>
          <a:effectLst/>
        </p:spPr>
        <p:txBody>
          <a:bodyPr wrap="none">
            <a:prstTxWarp prst="textNoShape">
              <a:avLst/>
            </a:prstTxWarp>
            <a:spAutoFit/>
          </a:bodyPr>
          <a:lstStyle/>
          <a:p>
            <a:r>
              <a:rPr lang="nl-NL">
                <a:solidFill>
                  <a:srgbClr val="5F604A"/>
                </a:solidFill>
                <a:latin typeface="Verdana" charset="0"/>
              </a:rPr>
              <a:t>1TB/s</a:t>
            </a:r>
          </a:p>
        </p:txBody>
      </p:sp>
      <p:sp>
        <p:nvSpPr>
          <p:cNvPr id="244744" name="Text Box 8"/>
          <p:cNvSpPr txBox="1">
            <a:spLocks noChangeArrowheads="1"/>
          </p:cNvSpPr>
          <p:nvPr/>
        </p:nvSpPr>
        <p:spPr bwMode="auto">
          <a:xfrm>
            <a:off x="7431088" y="3932238"/>
            <a:ext cx="914400" cy="366712"/>
          </a:xfrm>
          <a:prstGeom prst="rect">
            <a:avLst/>
          </a:prstGeom>
          <a:noFill/>
          <a:ln w="9525">
            <a:noFill/>
            <a:miter lim="800000"/>
            <a:headEnd/>
            <a:tailEnd/>
          </a:ln>
          <a:effectLst/>
        </p:spPr>
        <p:txBody>
          <a:bodyPr wrap="none">
            <a:prstTxWarp prst="textNoShape">
              <a:avLst/>
            </a:prstTxWarp>
            <a:spAutoFit/>
          </a:bodyPr>
          <a:lstStyle/>
          <a:p>
            <a:r>
              <a:rPr lang="nl-NL">
                <a:solidFill>
                  <a:srgbClr val="5F604A"/>
                </a:solidFill>
                <a:latin typeface="Verdana" charset="0"/>
              </a:rPr>
              <a:t>100Hz</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0446F215-CA48-5046-8C80-4DF3177DDE18}" type="slidenum">
              <a:rPr lang="nl-NL"/>
              <a:pPr/>
              <a:t>85</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40642" name="Rectangle 2"/>
          <p:cNvSpPr>
            <a:spLocks noGrp="1" noChangeArrowheads="1"/>
          </p:cNvSpPr>
          <p:nvPr>
            <p:ph type="title"/>
          </p:nvPr>
        </p:nvSpPr>
        <p:spPr/>
        <p:txBody>
          <a:bodyPr/>
          <a:lstStyle/>
          <a:p>
            <a:r>
              <a:rPr lang="nl-NL"/>
              <a:t>Data flow in proton collisions</a:t>
            </a:r>
          </a:p>
        </p:txBody>
      </p:sp>
      <p:pic>
        <p:nvPicPr>
          <p:cNvPr id="240644" name="Picture 4"/>
          <p:cNvPicPr>
            <a:picLocks noChangeAspect="1" noChangeArrowheads="1"/>
          </p:cNvPicPr>
          <p:nvPr/>
        </p:nvPicPr>
        <p:blipFill>
          <a:blip r:embed="rId3"/>
          <a:srcRect l="12344" t="7347" r="9050" b="46523"/>
          <a:stretch>
            <a:fillRect/>
          </a:stretch>
        </p:blipFill>
        <p:spPr bwMode="auto">
          <a:xfrm>
            <a:off x="1022350" y="1112838"/>
            <a:ext cx="6756400" cy="5238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BD8D1F89-2AF1-F243-A1CD-398EC4FEE590}" type="slidenum">
              <a:rPr lang="nl-NL"/>
              <a:pPr/>
              <a:t>86</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46786" name="Rectangle 2"/>
          <p:cNvSpPr>
            <a:spLocks noGrp="1" noChangeArrowheads="1"/>
          </p:cNvSpPr>
          <p:nvPr>
            <p:ph type="title"/>
          </p:nvPr>
        </p:nvSpPr>
        <p:spPr/>
        <p:txBody>
          <a:bodyPr/>
          <a:lstStyle/>
          <a:p>
            <a:r>
              <a:rPr lang="nl-NL"/>
              <a:t>Main view of the DAQ system</a:t>
            </a:r>
          </a:p>
        </p:txBody>
      </p:sp>
      <p:pic>
        <p:nvPicPr>
          <p:cNvPr id="246792" name="Picture 8"/>
          <p:cNvPicPr>
            <a:picLocks noChangeAspect="1" noChangeArrowheads="1"/>
          </p:cNvPicPr>
          <p:nvPr/>
        </p:nvPicPr>
        <p:blipFill>
          <a:blip r:embed="rId3"/>
          <a:srcRect l="13385" t="19020" r="10664" b="51617"/>
          <a:stretch>
            <a:fillRect/>
          </a:stretch>
        </p:blipFill>
        <p:spPr bwMode="auto">
          <a:xfrm>
            <a:off x="457200" y="1866900"/>
            <a:ext cx="8001000" cy="4330700"/>
          </a:xfrm>
          <a:prstGeom prst="rect">
            <a:avLst/>
          </a:prstGeom>
          <a:noFill/>
          <a:ln w="9525">
            <a:noFill/>
            <a:miter lim="800000"/>
            <a:headEnd/>
            <a:tailEnd/>
          </a:ln>
          <a:effectLst/>
        </p:spPr>
      </p:pic>
      <p:sp>
        <p:nvSpPr>
          <p:cNvPr id="246793" name="Text Box 9"/>
          <p:cNvSpPr txBox="1">
            <a:spLocks noChangeArrowheads="1"/>
          </p:cNvSpPr>
          <p:nvPr/>
        </p:nvSpPr>
        <p:spPr bwMode="auto">
          <a:xfrm>
            <a:off x="301625" y="1466850"/>
            <a:ext cx="8686800" cy="366713"/>
          </a:xfrm>
          <a:prstGeom prst="rect">
            <a:avLst/>
          </a:prstGeom>
          <a:noFill/>
          <a:ln w="9525">
            <a:noFill/>
            <a:miter lim="800000"/>
            <a:headEnd/>
            <a:tailEnd/>
          </a:ln>
          <a:effectLst/>
        </p:spPr>
        <p:txBody>
          <a:bodyPr wrap="none">
            <a:prstTxWarp prst="textNoShape">
              <a:avLst/>
            </a:prstTxWarp>
            <a:spAutoFit/>
          </a:bodyPr>
          <a:lstStyle/>
          <a:p>
            <a:r>
              <a:rPr lang="nl-NL">
                <a:solidFill>
                  <a:srgbClr val="5F604A"/>
                </a:solidFill>
                <a:latin typeface="Verdana" charset="0"/>
              </a:rPr>
              <a:t>From fragments of the event in different read-out systems, to full events.</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3D7D657F-199C-5146-A1FD-0A42CB5370DC}" type="slidenum">
              <a:rPr lang="nl-NL"/>
              <a:pPr/>
              <a:t>87</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50882" name="Rectangle 2"/>
          <p:cNvSpPr>
            <a:spLocks noGrp="1" noChangeArrowheads="1"/>
          </p:cNvSpPr>
          <p:nvPr>
            <p:ph type="title"/>
          </p:nvPr>
        </p:nvSpPr>
        <p:spPr/>
        <p:txBody>
          <a:bodyPr/>
          <a:lstStyle/>
          <a:p>
            <a:r>
              <a:rPr lang="nl-NL"/>
              <a:t>Main view of the DAQ system</a:t>
            </a:r>
          </a:p>
        </p:txBody>
      </p:sp>
      <p:pic>
        <p:nvPicPr>
          <p:cNvPr id="250886" name="Picture 6" descr="03-06a"/>
          <p:cNvPicPr>
            <a:picLocks noChangeAspect="1" noChangeArrowheads="1"/>
          </p:cNvPicPr>
          <p:nvPr/>
        </p:nvPicPr>
        <p:blipFill>
          <a:blip r:embed="rId3"/>
          <a:srcRect/>
          <a:stretch>
            <a:fillRect/>
          </a:stretch>
        </p:blipFill>
        <p:spPr bwMode="auto">
          <a:xfrm>
            <a:off x="2740025" y="1474788"/>
            <a:ext cx="6286500" cy="4714875"/>
          </a:xfrm>
          <a:prstGeom prst="rect">
            <a:avLst/>
          </a:prstGeom>
          <a:noFill/>
        </p:spPr>
      </p:pic>
      <p:sp>
        <p:nvSpPr>
          <p:cNvPr id="250887" name="Text Box 7"/>
          <p:cNvSpPr txBox="1">
            <a:spLocks noChangeArrowheads="1"/>
          </p:cNvSpPr>
          <p:nvPr/>
        </p:nvSpPr>
        <p:spPr bwMode="auto">
          <a:xfrm>
            <a:off x="0" y="1466850"/>
            <a:ext cx="2757488" cy="4621213"/>
          </a:xfrm>
          <a:prstGeom prst="rect">
            <a:avLst/>
          </a:prstGeom>
          <a:noFill/>
          <a:ln w="9525">
            <a:noFill/>
            <a:miter lim="800000"/>
            <a:headEnd/>
            <a:tailEnd/>
          </a:ln>
          <a:effectLst/>
        </p:spPr>
        <p:txBody>
          <a:bodyPr>
            <a:prstTxWarp prst="textNoShape">
              <a:avLst/>
            </a:prstTxWarp>
            <a:spAutoFit/>
          </a:bodyPr>
          <a:lstStyle/>
          <a:p>
            <a:r>
              <a:rPr lang="nl-NL" sz="1400">
                <a:solidFill>
                  <a:srgbClr val="5F604A"/>
                </a:solidFill>
                <a:latin typeface="Verdana" charset="0"/>
              </a:rPr>
              <a:t>The factorization of the DAQ functions into four tasks facilitates the design. Deep buffers allow to match the widely different operating rates of the elements at each stage.</a:t>
            </a:r>
          </a:p>
          <a:p>
            <a:endParaRPr lang="nl-NL" sz="900">
              <a:solidFill>
                <a:srgbClr val="5F604A"/>
              </a:solidFill>
              <a:latin typeface="Verdana" charset="0"/>
            </a:endParaRPr>
          </a:p>
          <a:p>
            <a:pPr lvl="1" indent="-188913">
              <a:buFontTx/>
              <a:buChar char="•"/>
            </a:pPr>
            <a:r>
              <a:rPr lang="nl-NL" sz="1200">
                <a:solidFill>
                  <a:srgbClr val="5F604A"/>
                </a:solidFill>
                <a:latin typeface="Verdana" charset="0"/>
              </a:rPr>
              <a:t>Detector read-out (fragments)</a:t>
            </a:r>
          </a:p>
          <a:p>
            <a:pPr lvl="1" indent="-188913">
              <a:buFontTx/>
              <a:buChar char="•"/>
            </a:pPr>
            <a:r>
              <a:rPr lang="nl-NL" sz="1200">
                <a:solidFill>
                  <a:srgbClr val="5F604A"/>
                </a:solidFill>
                <a:latin typeface="Verdana" charset="0"/>
              </a:rPr>
              <a:t>Event building (switch network)</a:t>
            </a:r>
          </a:p>
          <a:p>
            <a:pPr lvl="1" indent="-188913">
              <a:buFontTx/>
              <a:buChar char="•"/>
            </a:pPr>
            <a:r>
              <a:rPr lang="nl-NL" sz="1200">
                <a:solidFill>
                  <a:srgbClr val="5F604A"/>
                </a:solidFill>
                <a:latin typeface="Verdana" charset="0"/>
              </a:rPr>
              <a:t>Selection stage (High Level Trigger or HLT)</a:t>
            </a:r>
          </a:p>
          <a:p>
            <a:pPr lvl="1" indent="-188913">
              <a:buFontTx/>
              <a:buChar char="•"/>
            </a:pPr>
            <a:r>
              <a:rPr lang="nl-NL" sz="1200">
                <a:solidFill>
                  <a:srgbClr val="5F604A"/>
                </a:solidFill>
                <a:latin typeface="Verdana" charset="0"/>
              </a:rPr>
              <a:t>Analysis/storage stage (computing services</a:t>
            </a:r>
            <a:r>
              <a:rPr lang="nl-NL" sz="1400">
                <a:solidFill>
                  <a:srgbClr val="5F604A"/>
                </a:solidFill>
                <a:latin typeface="Verdana" charset="0"/>
              </a:rPr>
              <a:t>)</a:t>
            </a:r>
          </a:p>
          <a:p>
            <a:pPr lvl="1" indent="-188913">
              <a:buFontTx/>
              <a:buChar char="•"/>
            </a:pPr>
            <a:endParaRPr lang="nl-NL" sz="900">
              <a:solidFill>
                <a:srgbClr val="5F604A"/>
              </a:solidFill>
              <a:latin typeface="Verdana" charset="0"/>
            </a:endParaRPr>
          </a:p>
          <a:p>
            <a:r>
              <a:rPr lang="nl-NL" sz="1400">
                <a:solidFill>
                  <a:srgbClr val="5F604A"/>
                </a:solidFill>
                <a:latin typeface="Verdana" charset="0"/>
              </a:rPr>
              <a:t>For example the FED delivers at a rate of 100kHz (every 10</a:t>
            </a:r>
            <a:r>
              <a:rPr lang="nl-NL" sz="1400">
                <a:solidFill>
                  <a:srgbClr val="5F604A"/>
                </a:solidFill>
                <a:latin typeface="Symbol" charset="2"/>
              </a:rPr>
              <a:t>m</a:t>
            </a:r>
            <a:r>
              <a:rPr lang="nl-NL" sz="1400">
                <a:solidFill>
                  <a:srgbClr val="5F604A"/>
                </a:solidFill>
                <a:latin typeface="Verdana" charset="0"/>
              </a:rPr>
              <a:t>s), but it takes the event building stage 1MB/2Gb/s=4ms to read the complete event.</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smtClean="0"/>
              <a:t>Master Level Course 2010-2011</a:t>
            </a:r>
            <a:endParaRPr lang="nl-NL"/>
          </a:p>
        </p:txBody>
      </p:sp>
      <p:sp>
        <p:nvSpPr>
          <p:cNvPr id="9" name="Slide Number Placeholder 4"/>
          <p:cNvSpPr>
            <a:spLocks noGrp="1"/>
          </p:cNvSpPr>
          <p:nvPr>
            <p:ph type="sldNum" sz="quarter" idx="11"/>
          </p:nvPr>
        </p:nvSpPr>
        <p:spPr/>
        <p:txBody>
          <a:bodyPr/>
          <a:lstStyle/>
          <a:p>
            <a:fld id="{D795D403-7703-684D-9D32-7091A10A5541}" type="slidenum">
              <a:rPr lang="nl-NL"/>
              <a:pPr/>
              <a:t>88</a:t>
            </a:fld>
            <a:endParaRPr lang="nl-NL"/>
          </a:p>
        </p:txBody>
      </p:sp>
      <p:sp>
        <p:nvSpPr>
          <p:cNvPr id="10"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61122" name="Rectangle 2"/>
          <p:cNvSpPr>
            <a:spLocks noGrp="1" noChangeArrowheads="1"/>
          </p:cNvSpPr>
          <p:nvPr>
            <p:ph type="title"/>
          </p:nvPr>
        </p:nvSpPr>
        <p:spPr/>
        <p:txBody>
          <a:bodyPr/>
          <a:lstStyle/>
          <a:p>
            <a:r>
              <a:rPr lang="nl-NL"/>
              <a:t>Scalability of the DAQ system</a:t>
            </a:r>
          </a:p>
        </p:txBody>
      </p:sp>
      <p:pic>
        <p:nvPicPr>
          <p:cNvPr id="261126" name="Picture 6" descr="03-03"/>
          <p:cNvPicPr>
            <a:picLocks noChangeAspect="1" noChangeArrowheads="1"/>
          </p:cNvPicPr>
          <p:nvPr/>
        </p:nvPicPr>
        <p:blipFill>
          <a:blip r:embed="rId3"/>
          <a:srcRect l="54680"/>
          <a:stretch>
            <a:fillRect/>
          </a:stretch>
        </p:blipFill>
        <p:spPr bwMode="auto">
          <a:xfrm>
            <a:off x="5310188" y="1590675"/>
            <a:ext cx="3667125" cy="4471988"/>
          </a:xfrm>
          <a:prstGeom prst="rect">
            <a:avLst/>
          </a:prstGeom>
          <a:noFill/>
        </p:spPr>
      </p:pic>
      <p:pic>
        <p:nvPicPr>
          <p:cNvPr id="261128" name="Picture 8" descr="03-04"/>
          <p:cNvPicPr>
            <a:picLocks noChangeAspect="1" noChangeArrowheads="1"/>
          </p:cNvPicPr>
          <p:nvPr/>
        </p:nvPicPr>
        <p:blipFill>
          <a:blip r:embed="rId4"/>
          <a:srcRect/>
          <a:stretch>
            <a:fillRect/>
          </a:stretch>
        </p:blipFill>
        <p:spPr bwMode="auto">
          <a:xfrm>
            <a:off x="0" y="3224213"/>
            <a:ext cx="5407025" cy="2957512"/>
          </a:xfrm>
          <a:prstGeom prst="rect">
            <a:avLst/>
          </a:prstGeom>
          <a:noFill/>
        </p:spPr>
      </p:pic>
      <p:sp>
        <p:nvSpPr>
          <p:cNvPr id="261129" name="Text Box 9"/>
          <p:cNvSpPr txBox="1">
            <a:spLocks noChangeArrowheads="1"/>
          </p:cNvSpPr>
          <p:nvPr/>
        </p:nvSpPr>
        <p:spPr bwMode="auto">
          <a:xfrm>
            <a:off x="0" y="1466850"/>
            <a:ext cx="5491163" cy="1793875"/>
          </a:xfrm>
          <a:prstGeom prst="rect">
            <a:avLst/>
          </a:prstGeom>
          <a:noFill/>
          <a:ln w="9525">
            <a:noFill/>
            <a:miter lim="800000"/>
            <a:headEnd/>
            <a:tailEnd/>
          </a:ln>
          <a:effectLst/>
        </p:spPr>
        <p:txBody>
          <a:bodyPr>
            <a:prstTxWarp prst="textNoShape">
              <a:avLst/>
            </a:prstTxWarp>
            <a:spAutoFit/>
          </a:bodyPr>
          <a:lstStyle/>
          <a:p>
            <a:pPr marL="179388" indent="-179388">
              <a:buFontTx/>
              <a:buChar char="•"/>
            </a:pPr>
            <a:r>
              <a:rPr lang="nl-NL" sz="1400">
                <a:solidFill>
                  <a:srgbClr val="5F604A"/>
                </a:solidFill>
                <a:latin typeface="Verdana" charset="0"/>
              </a:rPr>
              <a:t>The DAQ system is duplicated 8 times for which the deployment is staged (=flexibility). They are connected with a 8x8 switch network (FED Builder), hence for each event in the system there are 8 potential destinations as far as the Front-End information is concerned.</a:t>
            </a:r>
          </a:p>
          <a:p>
            <a:pPr marL="179388" indent="-179388">
              <a:buFontTx/>
              <a:buChar char="•"/>
            </a:pPr>
            <a:r>
              <a:rPr lang="nl-NL" sz="1400">
                <a:solidFill>
                  <a:srgbClr val="5F604A"/>
                </a:solidFill>
                <a:latin typeface="Verdana" charset="0"/>
              </a:rPr>
              <a:t>Basically one extra layer of switches allows to increase the DAQ performance when duplicating the full system which can come whenever the physics program requires.</a:t>
            </a:r>
          </a:p>
        </p:txBody>
      </p:sp>
      <p:sp>
        <p:nvSpPr>
          <p:cNvPr id="261130" name="Text Box 10"/>
          <p:cNvSpPr txBox="1">
            <a:spLocks noChangeArrowheads="1"/>
          </p:cNvSpPr>
          <p:nvPr/>
        </p:nvSpPr>
        <p:spPr bwMode="auto">
          <a:xfrm>
            <a:off x="1520825" y="3765550"/>
            <a:ext cx="3146425" cy="457200"/>
          </a:xfrm>
          <a:prstGeom prst="rect">
            <a:avLst/>
          </a:prstGeom>
          <a:noFill/>
          <a:ln w="9525">
            <a:noFill/>
            <a:miter lim="800000"/>
            <a:headEnd/>
            <a:tailEnd/>
          </a:ln>
          <a:effectLst/>
        </p:spPr>
        <p:txBody>
          <a:bodyPr>
            <a:prstTxWarp prst="textNoShape">
              <a:avLst/>
            </a:prstTxWarp>
            <a:spAutoFit/>
          </a:bodyPr>
          <a:lstStyle/>
          <a:p>
            <a:r>
              <a:rPr lang="nl-NL" sz="1200">
                <a:solidFill>
                  <a:srgbClr val="FF0000"/>
                </a:solidFill>
                <a:latin typeface="Verdana" charset="0"/>
              </a:rPr>
              <a:t>input changes in size from FED to FED and from event to event</a:t>
            </a:r>
          </a:p>
        </p:txBody>
      </p:sp>
      <p:sp>
        <p:nvSpPr>
          <p:cNvPr id="261131" name="Line 11"/>
          <p:cNvSpPr>
            <a:spLocks noChangeShapeType="1"/>
          </p:cNvSpPr>
          <p:nvPr/>
        </p:nvSpPr>
        <p:spPr bwMode="auto">
          <a:xfrm flipH="1">
            <a:off x="1236663" y="3890963"/>
            <a:ext cx="296862" cy="142875"/>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Date Placeholder 3"/>
          <p:cNvSpPr>
            <a:spLocks noGrp="1"/>
          </p:cNvSpPr>
          <p:nvPr>
            <p:ph type="dt" sz="half" idx="10"/>
          </p:nvPr>
        </p:nvSpPr>
        <p:spPr/>
        <p:txBody>
          <a:bodyPr/>
          <a:lstStyle/>
          <a:p>
            <a:r>
              <a:rPr lang="en-US" smtClean="0"/>
              <a:t>Master Level Course 2010-2011</a:t>
            </a:r>
            <a:endParaRPr lang="nl-NL"/>
          </a:p>
        </p:txBody>
      </p:sp>
      <p:sp>
        <p:nvSpPr>
          <p:cNvPr id="14" name="Slide Number Placeholder 4"/>
          <p:cNvSpPr>
            <a:spLocks noGrp="1"/>
          </p:cNvSpPr>
          <p:nvPr>
            <p:ph type="sldNum" sz="quarter" idx="11"/>
          </p:nvPr>
        </p:nvSpPr>
        <p:spPr/>
        <p:txBody>
          <a:bodyPr/>
          <a:lstStyle/>
          <a:p>
            <a:fld id="{06BA6B49-41CD-2642-AB11-832E736DD1AA}" type="slidenum">
              <a:rPr lang="nl-NL"/>
              <a:pPr/>
              <a:t>89</a:t>
            </a:fld>
            <a:endParaRPr lang="nl-NL"/>
          </a:p>
        </p:txBody>
      </p:sp>
      <p:sp>
        <p:nvSpPr>
          <p:cNvPr id="15"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52930" name="Rectangle 2"/>
          <p:cNvSpPr>
            <a:spLocks noGrp="1" noChangeArrowheads="1"/>
          </p:cNvSpPr>
          <p:nvPr>
            <p:ph type="title"/>
          </p:nvPr>
        </p:nvSpPr>
        <p:spPr/>
        <p:txBody>
          <a:bodyPr/>
          <a:lstStyle/>
          <a:p>
            <a:r>
              <a:rPr lang="nl-NL"/>
              <a:t>FED Builder specifications</a:t>
            </a:r>
          </a:p>
        </p:txBody>
      </p:sp>
      <p:pic>
        <p:nvPicPr>
          <p:cNvPr id="252933" name="Picture 5" descr="04-02"/>
          <p:cNvPicPr>
            <a:picLocks noChangeAspect="1" noChangeArrowheads="1"/>
          </p:cNvPicPr>
          <p:nvPr/>
        </p:nvPicPr>
        <p:blipFill>
          <a:blip r:embed="rId3"/>
          <a:srcRect/>
          <a:stretch>
            <a:fillRect/>
          </a:stretch>
        </p:blipFill>
        <p:spPr bwMode="auto">
          <a:xfrm>
            <a:off x="1827213" y="2692400"/>
            <a:ext cx="7191375" cy="3409950"/>
          </a:xfrm>
          <a:prstGeom prst="rect">
            <a:avLst/>
          </a:prstGeom>
          <a:noFill/>
        </p:spPr>
      </p:pic>
      <p:sp>
        <p:nvSpPr>
          <p:cNvPr id="252934" name="Text Box 6"/>
          <p:cNvSpPr txBox="1">
            <a:spLocks noChangeArrowheads="1"/>
          </p:cNvSpPr>
          <p:nvPr/>
        </p:nvSpPr>
        <p:spPr bwMode="auto">
          <a:xfrm>
            <a:off x="152400" y="1466850"/>
            <a:ext cx="8807450" cy="1046440"/>
          </a:xfrm>
          <a:prstGeom prst="rect">
            <a:avLst/>
          </a:prstGeom>
          <a:noFill/>
          <a:ln w="9525">
            <a:noFill/>
            <a:miter lim="800000"/>
            <a:headEnd/>
            <a:tailEnd/>
          </a:ln>
          <a:effectLst/>
        </p:spPr>
        <p:txBody>
          <a:bodyPr>
            <a:prstTxWarp prst="textNoShape">
              <a:avLst/>
            </a:prstTxWarp>
            <a:spAutoFit/>
          </a:bodyPr>
          <a:lstStyle/>
          <a:p>
            <a:pPr marL="179388" indent="-179388">
              <a:buFontTx/>
              <a:buChar char="•"/>
            </a:pPr>
            <a:r>
              <a:rPr lang="nl-NL" sz="1400" dirty="0">
                <a:solidFill>
                  <a:srgbClr val="5F604A"/>
                </a:solidFill>
                <a:latin typeface="Verdana" charset="0"/>
              </a:rPr>
              <a:t>The </a:t>
            </a:r>
            <a:r>
              <a:rPr lang="nl-NL" sz="1400" dirty="0" err="1">
                <a:solidFill>
                  <a:srgbClr val="5F604A"/>
                </a:solidFill>
                <a:latin typeface="Verdana" charset="0"/>
              </a:rPr>
              <a:t>main</a:t>
            </a:r>
            <a:r>
              <a:rPr lang="nl-NL" sz="1400" dirty="0">
                <a:solidFill>
                  <a:srgbClr val="5F604A"/>
                </a:solidFill>
                <a:latin typeface="Verdana" charset="0"/>
              </a:rPr>
              <a:t> </a:t>
            </a:r>
            <a:r>
              <a:rPr lang="nl-NL" sz="1400" dirty="0" err="1">
                <a:solidFill>
                  <a:srgbClr val="5F604A"/>
                </a:solidFill>
                <a:latin typeface="Verdana" charset="0"/>
              </a:rPr>
              <a:t>functions</a:t>
            </a:r>
            <a:r>
              <a:rPr lang="nl-NL" sz="1400" dirty="0">
                <a:solidFill>
                  <a:srgbClr val="5F604A"/>
                </a:solidFill>
                <a:latin typeface="Verdana" charset="0"/>
              </a:rPr>
              <a:t> of the FED </a:t>
            </a:r>
            <a:r>
              <a:rPr lang="nl-NL" sz="1400" dirty="0" err="1">
                <a:solidFill>
                  <a:srgbClr val="5F604A"/>
                </a:solidFill>
                <a:latin typeface="Verdana" charset="0"/>
              </a:rPr>
              <a:t>Builder</a:t>
            </a:r>
            <a:r>
              <a:rPr lang="nl-NL" sz="1400" dirty="0">
                <a:solidFill>
                  <a:srgbClr val="5F604A"/>
                </a:solidFill>
                <a:latin typeface="Verdana" charset="0"/>
              </a:rPr>
              <a:t> are:</a:t>
            </a:r>
          </a:p>
          <a:p>
            <a:pPr marL="627063" lvl="1" indent="-268288">
              <a:buFont typeface="Verdana" charset="0"/>
              <a:buChar char="―"/>
            </a:pPr>
            <a:r>
              <a:rPr lang="nl-NL" sz="1200" dirty="0">
                <a:solidFill>
                  <a:srgbClr val="5F604A"/>
                </a:solidFill>
                <a:latin typeface="Verdana" charset="0"/>
              </a:rPr>
              <a:t>transport the </a:t>
            </a:r>
            <a:r>
              <a:rPr lang="nl-NL" sz="1200" dirty="0" err="1">
                <a:solidFill>
                  <a:srgbClr val="5F604A"/>
                </a:solidFill>
                <a:latin typeface="Verdana" charset="0"/>
              </a:rPr>
              <a:t>fragments</a:t>
            </a:r>
            <a:r>
              <a:rPr lang="nl-NL" sz="1200" dirty="0">
                <a:solidFill>
                  <a:srgbClr val="5F604A"/>
                </a:solidFill>
                <a:latin typeface="Verdana" charset="0"/>
              </a:rPr>
              <a:t> </a:t>
            </a:r>
            <a:r>
              <a:rPr lang="nl-NL" sz="1200" dirty="0" err="1">
                <a:solidFill>
                  <a:srgbClr val="5F604A"/>
                </a:solidFill>
                <a:latin typeface="Verdana" charset="0"/>
              </a:rPr>
              <a:t>from</a:t>
            </a:r>
            <a:r>
              <a:rPr lang="nl-NL" sz="1200" dirty="0">
                <a:solidFill>
                  <a:srgbClr val="5F604A"/>
                </a:solidFill>
                <a:latin typeface="Verdana" charset="0"/>
              </a:rPr>
              <a:t> the underground </a:t>
            </a:r>
            <a:r>
              <a:rPr lang="nl-NL" sz="1200" dirty="0" err="1">
                <a:solidFill>
                  <a:srgbClr val="5F604A"/>
                </a:solidFill>
                <a:latin typeface="Verdana" charset="0"/>
              </a:rPr>
              <a:t>area</a:t>
            </a:r>
            <a:r>
              <a:rPr lang="nl-NL" sz="1200" dirty="0">
                <a:solidFill>
                  <a:srgbClr val="5F604A"/>
                </a:solidFill>
                <a:latin typeface="Verdana" charset="0"/>
              </a:rPr>
              <a:t> to the </a:t>
            </a:r>
            <a:r>
              <a:rPr lang="nl-NL" sz="1200" dirty="0" err="1">
                <a:solidFill>
                  <a:srgbClr val="5F604A"/>
                </a:solidFill>
                <a:latin typeface="Verdana" charset="0"/>
              </a:rPr>
              <a:t>surface</a:t>
            </a:r>
            <a:endParaRPr lang="nl-NL" sz="1200" dirty="0">
              <a:solidFill>
                <a:srgbClr val="5F604A"/>
              </a:solidFill>
              <a:latin typeface="Verdana" charset="0"/>
            </a:endParaRPr>
          </a:p>
          <a:p>
            <a:pPr marL="627063" lvl="1" indent="-268288">
              <a:buFont typeface="Verdana" charset="0"/>
              <a:buChar char="―"/>
            </a:pPr>
            <a:r>
              <a:rPr lang="nl-NL" sz="1200" dirty="0" err="1">
                <a:solidFill>
                  <a:srgbClr val="5F604A"/>
                </a:solidFill>
                <a:latin typeface="Verdana" charset="0"/>
              </a:rPr>
              <a:t>assemble</a:t>
            </a:r>
            <a:r>
              <a:rPr lang="nl-NL" sz="1200" dirty="0">
                <a:solidFill>
                  <a:srgbClr val="5F604A"/>
                </a:solidFill>
                <a:latin typeface="Verdana" charset="0"/>
              </a:rPr>
              <a:t> </a:t>
            </a:r>
            <a:r>
              <a:rPr lang="nl-NL" sz="1200" dirty="0" err="1">
                <a:solidFill>
                  <a:srgbClr val="5F604A"/>
                </a:solidFill>
                <a:latin typeface="Verdana" charset="0"/>
              </a:rPr>
              <a:t>event</a:t>
            </a:r>
            <a:r>
              <a:rPr lang="nl-NL" sz="1200" dirty="0">
                <a:solidFill>
                  <a:srgbClr val="5F604A"/>
                </a:solidFill>
                <a:latin typeface="Verdana" charset="0"/>
              </a:rPr>
              <a:t> </a:t>
            </a:r>
            <a:r>
              <a:rPr lang="nl-NL" sz="1200" dirty="0" err="1">
                <a:solidFill>
                  <a:srgbClr val="5F604A"/>
                </a:solidFill>
                <a:latin typeface="Verdana" charset="0"/>
              </a:rPr>
              <a:t>fragments</a:t>
            </a:r>
            <a:r>
              <a:rPr lang="nl-NL" sz="1200" dirty="0">
                <a:solidFill>
                  <a:srgbClr val="5F604A"/>
                </a:solidFill>
                <a:latin typeface="Verdana" charset="0"/>
              </a:rPr>
              <a:t> of </a:t>
            </a:r>
            <a:r>
              <a:rPr lang="nl-NL" sz="1200" dirty="0" err="1">
                <a:solidFill>
                  <a:srgbClr val="5F604A"/>
                </a:solidFill>
                <a:latin typeface="Verdana" charset="0"/>
              </a:rPr>
              <a:t>variable</a:t>
            </a:r>
            <a:r>
              <a:rPr lang="nl-NL" sz="1200" dirty="0">
                <a:solidFill>
                  <a:srgbClr val="5F604A"/>
                </a:solidFill>
                <a:latin typeface="Verdana" charset="0"/>
              </a:rPr>
              <a:t> </a:t>
            </a:r>
            <a:r>
              <a:rPr lang="nl-NL" sz="1200" dirty="0" err="1">
                <a:solidFill>
                  <a:srgbClr val="5F604A"/>
                </a:solidFill>
                <a:latin typeface="Verdana" charset="0"/>
              </a:rPr>
              <a:t>size</a:t>
            </a:r>
            <a:r>
              <a:rPr lang="nl-NL" sz="1200" dirty="0">
                <a:solidFill>
                  <a:srgbClr val="5F604A"/>
                </a:solidFill>
                <a:latin typeface="Verdana" charset="0"/>
              </a:rPr>
              <a:t> </a:t>
            </a:r>
            <a:r>
              <a:rPr lang="nl-NL" sz="1200" dirty="0" err="1">
                <a:solidFill>
                  <a:srgbClr val="5F604A"/>
                </a:solidFill>
                <a:latin typeface="Verdana" charset="0"/>
              </a:rPr>
              <a:t>from</a:t>
            </a:r>
            <a:r>
              <a:rPr lang="nl-NL" sz="1200" dirty="0">
                <a:solidFill>
                  <a:srgbClr val="5F604A"/>
                </a:solidFill>
                <a:latin typeface="Verdana" charset="0"/>
              </a:rPr>
              <a:t> </a:t>
            </a:r>
            <a:r>
              <a:rPr lang="nl-NL" sz="1200" dirty="0" err="1">
                <a:solidFill>
                  <a:srgbClr val="5F604A"/>
                </a:solidFill>
                <a:latin typeface="Verdana" charset="0"/>
              </a:rPr>
              <a:t>some</a:t>
            </a:r>
            <a:r>
              <a:rPr lang="nl-NL" sz="1200" dirty="0">
                <a:solidFill>
                  <a:srgbClr val="5F604A"/>
                </a:solidFill>
                <a:latin typeface="Verdana" charset="0"/>
              </a:rPr>
              <a:t> ~700 </a:t>
            </a:r>
            <a:r>
              <a:rPr lang="nl-NL" sz="1200" dirty="0" err="1">
                <a:solidFill>
                  <a:srgbClr val="5F604A"/>
                </a:solidFill>
                <a:latin typeface="Verdana" charset="0"/>
              </a:rPr>
              <a:t>FEDs</a:t>
            </a:r>
            <a:r>
              <a:rPr lang="nl-NL" sz="1200" dirty="0">
                <a:solidFill>
                  <a:srgbClr val="5F604A"/>
                </a:solidFill>
                <a:latin typeface="Verdana" charset="0"/>
              </a:rPr>
              <a:t> </a:t>
            </a:r>
            <a:r>
              <a:rPr lang="nl-NL" sz="1200" dirty="0" err="1">
                <a:solidFill>
                  <a:srgbClr val="5F604A"/>
                </a:solidFill>
                <a:latin typeface="Verdana" charset="0"/>
              </a:rPr>
              <a:t>into</a:t>
            </a:r>
            <a:r>
              <a:rPr lang="nl-NL" sz="1200" dirty="0">
                <a:solidFill>
                  <a:srgbClr val="5F604A"/>
                </a:solidFill>
                <a:latin typeface="Verdana" charset="0"/>
              </a:rPr>
              <a:t> 64 </a:t>
            </a:r>
            <a:r>
              <a:rPr lang="nl-NL" sz="1200" dirty="0" err="1">
                <a:solidFill>
                  <a:srgbClr val="5F604A"/>
                </a:solidFill>
                <a:latin typeface="Verdana" charset="0"/>
              </a:rPr>
              <a:t>super-fragments</a:t>
            </a:r>
            <a:r>
              <a:rPr lang="nl-NL" sz="1200" dirty="0">
                <a:solidFill>
                  <a:srgbClr val="5F604A"/>
                </a:solidFill>
                <a:latin typeface="Verdana" charset="0"/>
              </a:rPr>
              <a:t> of </a:t>
            </a:r>
            <a:r>
              <a:rPr lang="nl-NL" sz="1200" dirty="0" err="1">
                <a:solidFill>
                  <a:srgbClr val="5F604A"/>
                </a:solidFill>
                <a:latin typeface="Verdana" charset="0"/>
              </a:rPr>
              <a:t>roughly</a:t>
            </a:r>
            <a:r>
              <a:rPr lang="nl-NL" sz="1200" dirty="0">
                <a:solidFill>
                  <a:srgbClr val="5F604A"/>
                </a:solidFill>
                <a:latin typeface="Verdana" charset="0"/>
              </a:rPr>
              <a:t> </a:t>
            </a:r>
            <a:r>
              <a:rPr lang="nl-NL" sz="1200" dirty="0" err="1">
                <a:solidFill>
                  <a:srgbClr val="5F604A"/>
                </a:solidFill>
                <a:latin typeface="Verdana" charset="0"/>
              </a:rPr>
              <a:t>equal</a:t>
            </a:r>
            <a:r>
              <a:rPr lang="nl-NL" sz="1200" dirty="0">
                <a:solidFill>
                  <a:srgbClr val="5F604A"/>
                </a:solidFill>
                <a:latin typeface="Verdana" charset="0"/>
              </a:rPr>
              <a:t> </a:t>
            </a:r>
            <a:r>
              <a:rPr lang="nl-NL" sz="1200" dirty="0" err="1">
                <a:solidFill>
                  <a:srgbClr val="5F604A"/>
                </a:solidFill>
                <a:latin typeface="Verdana" charset="0"/>
              </a:rPr>
              <a:t>size</a:t>
            </a:r>
            <a:r>
              <a:rPr lang="nl-NL" sz="1200" dirty="0">
                <a:solidFill>
                  <a:srgbClr val="5F604A"/>
                </a:solidFill>
                <a:latin typeface="Verdana" charset="0"/>
              </a:rPr>
              <a:t> (16kB </a:t>
            </a:r>
            <a:r>
              <a:rPr lang="nl-NL" sz="1200" dirty="0" err="1">
                <a:solidFill>
                  <a:srgbClr val="5F604A"/>
                </a:solidFill>
                <a:latin typeface="Verdana" charset="0"/>
              </a:rPr>
              <a:t>each</a:t>
            </a:r>
            <a:r>
              <a:rPr lang="nl-NL" sz="1200" dirty="0">
                <a:solidFill>
                  <a:srgbClr val="5F604A"/>
                </a:solidFill>
                <a:latin typeface="Verdana" charset="0"/>
              </a:rPr>
              <a:t>)</a:t>
            </a:r>
            <a:endParaRPr lang="nl-NL" sz="1200" dirty="0" smtClean="0">
              <a:solidFill>
                <a:srgbClr val="5F604A"/>
              </a:solidFill>
              <a:latin typeface="Verdana" charset="0"/>
            </a:endParaRPr>
          </a:p>
          <a:p>
            <a:pPr marL="627063" lvl="1" indent="-268288">
              <a:buFont typeface="Verdana" charset="0"/>
              <a:buChar char="―"/>
            </a:pPr>
            <a:r>
              <a:rPr lang="nl-NL" sz="1200" dirty="0" smtClean="0">
                <a:solidFill>
                  <a:srgbClr val="5F604A"/>
                </a:solidFill>
                <a:latin typeface="Verdana" charset="0"/>
              </a:rPr>
              <a:t>these </a:t>
            </a:r>
            <a:r>
              <a:rPr lang="nl-NL" sz="1200" dirty="0" err="1">
                <a:solidFill>
                  <a:srgbClr val="5F604A"/>
                </a:solidFill>
                <a:latin typeface="Verdana" charset="0"/>
              </a:rPr>
              <a:t>super-fragments</a:t>
            </a:r>
            <a:r>
              <a:rPr lang="nl-NL" sz="1200" dirty="0" smtClean="0">
                <a:solidFill>
                  <a:srgbClr val="5F604A"/>
                </a:solidFill>
                <a:latin typeface="Verdana" charset="0"/>
              </a:rPr>
              <a:t> are </a:t>
            </a:r>
            <a:r>
              <a:rPr lang="nl-NL" sz="1200" dirty="0" err="1" smtClean="0">
                <a:solidFill>
                  <a:srgbClr val="5F604A"/>
                </a:solidFill>
                <a:latin typeface="Verdana" charset="0"/>
              </a:rPr>
              <a:t>given</a:t>
            </a:r>
            <a:r>
              <a:rPr lang="nl-NL" sz="1200" dirty="0" smtClean="0">
                <a:solidFill>
                  <a:srgbClr val="5F604A"/>
                </a:solidFill>
                <a:latin typeface="Verdana" charset="0"/>
              </a:rPr>
              <a:t> </a:t>
            </a:r>
            <a:r>
              <a:rPr lang="nl-NL" sz="1200" dirty="0" err="1" smtClean="0">
                <a:solidFill>
                  <a:srgbClr val="5F604A"/>
                </a:solidFill>
                <a:latin typeface="Verdana" charset="0"/>
              </a:rPr>
              <a:t>one</a:t>
            </a:r>
            <a:r>
              <a:rPr lang="nl-NL" sz="1200" dirty="0" smtClean="0">
                <a:solidFill>
                  <a:srgbClr val="5F604A"/>
                </a:solidFill>
                <a:latin typeface="Verdana" charset="0"/>
              </a:rPr>
              <a:t> of the 64 </a:t>
            </a:r>
            <a:r>
              <a:rPr lang="nl-NL" sz="1200" dirty="0" err="1">
                <a:solidFill>
                  <a:srgbClr val="5F604A"/>
                </a:solidFill>
                <a:latin typeface="Verdana" charset="0"/>
              </a:rPr>
              <a:t>Readout</a:t>
            </a:r>
            <a:r>
              <a:rPr lang="nl-NL" sz="1200" dirty="0">
                <a:solidFill>
                  <a:srgbClr val="5F604A"/>
                </a:solidFill>
                <a:latin typeface="Verdana" charset="0"/>
              </a:rPr>
              <a:t> Unit </a:t>
            </a:r>
            <a:r>
              <a:rPr lang="nl-NL" sz="1200" dirty="0" err="1" smtClean="0">
                <a:solidFill>
                  <a:srgbClr val="5F604A"/>
                </a:solidFill>
                <a:latin typeface="Verdana" charset="0"/>
              </a:rPr>
              <a:t>Builders</a:t>
            </a:r>
            <a:r>
              <a:rPr lang="nl-NL" sz="1200" dirty="0" smtClean="0">
                <a:solidFill>
                  <a:srgbClr val="5F604A"/>
                </a:solidFill>
                <a:latin typeface="Verdana" charset="0"/>
              </a:rPr>
              <a:t> in a </a:t>
            </a:r>
            <a:r>
              <a:rPr lang="nl-NL" sz="1200" dirty="0" err="1" smtClean="0">
                <a:solidFill>
                  <a:srgbClr val="5F604A"/>
                </a:solidFill>
                <a:latin typeface="Verdana" charset="0"/>
              </a:rPr>
              <a:t>particular</a:t>
            </a:r>
            <a:r>
              <a:rPr lang="nl-NL" sz="1200" dirty="0" smtClean="0">
                <a:solidFill>
                  <a:srgbClr val="5F604A"/>
                </a:solidFill>
                <a:latin typeface="Verdana" charset="0"/>
              </a:rPr>
              <a:t> DAQ slice</a:t>
            </a:r>
            <a:endParaRPr lang="nl-NL" sz="1200" dirty="0">
              <a:solidFill>
                <a:srgbClr val="5F604A"/>
              </a:solidFill>
              <a:latin typeface="Verdana" charset="0"/>
            </a:endParaRPr>
          </a:p>
        </p:txBody>
      </p:sp>
      <p:sp>
        <p:nvSpPr>
          <p:cNvPr id="252935" name="Line 7"/>
          <p:cNvSpPr>
            <a:spLocks noChangeShapeType="1"/>
          </p:cNvSpPr>
          <p:nvPr/>
        </p:nvSpPr>
        <p:spPr bwMode="auto">
          <a:xfrm flipH="1">
            <a:off x="1308100" y="3308350"/>
            <a:ext cx="3676650" cy="3937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52936" name="Text Box 8"/>
          <p:cNvSpPr txBox="1">
            <a:spLocks noChangeArrowheads="1"/>
          </p:cNvSpPr>
          <p:nvPr/>
        </p:nvSpPr>
        <p:spPr bwMode="auto">
          <a:xfrm>
            <a:off x="239713" y="3559175"/>
            <a:ext cx="1031875" cy="457200"/>
          </a:xfrm>
          <a:prstGeom prst="rect">
            <a:avLst/>
          </a:prstGeom>
          <a:noFill/>
          <a:ln w="9525">
            <a:noFill/>
            <a:miter lim="800000"/>
            <a:headEnd/>
            <a:tailEnd/>
          </a:ln>
          <a:effectLst/>
        </p:spPr>
        <p:txBody>
          <a:bodyPr wrap="none">
            <a:prstTxWarp prst="textNoShape">
              <a:avLst/>
            </a:prstTxWarp>
            <a:spAutoFit/>
          </a:bodyPr>
          <a:lstStyle/>
          <a:p>
            <a:r>
              <a:rPr lang="nl-NL" sz="1200">
                <a:solidFill>
                  <a:srgbClr val="5F604A"/>
                </a:solidFill>
                <a:latin typeface="Verdana" charset="0"/>
              </a:rPr>
              <a:t>2kB output</a:t>
            </a:r>
          </a:p>
          <a:p>
            <a:r>
              <a:rPr lang="nl-NL" sz="1200">
                <a:solidFill>
                  <a:srgbClr val="5F604A"/>
                </a:solidFill>
                <a:latin typeface="Verdana" charset="0"/>
              </a:rPr>
              <a:t>(average!)</a:t>
            </a:r>
          </a:p>
        </p:txBody>
      </p:sp>
      <p:sp>
        <p:nvSpPr>
          <p:cNvPr id="252937" name="Line 9"/>
          <p:cNvSpPr>
            <a:spLocks noChangeShapeType="1"/>
          </p:cNvSpPr>
          <p:nvPr/>
        </p:nvSpPr>
        <p:spPr bwMode="auto">
          <a:xfrm flipH="1">
            <a:off x="1452563" y="3568700"/>
            <a:ext cx="3460750" cy="725488"/>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52938" name="Text Box 10"/>
          <p:cNvSpPr txBox="1">
            <a:spLocks noChangeArrowheads="1"/>
          </p:cNvSpPr>
          <p:nvPr/>
        </p:nvSpPr>
        <p:spPr bwMode="auto">
          <a:xfrm>
            <a:off x="195263" y="4106863"/>
            <a:ext cx="1249362" cy="822325"/>
          </a:xfrm>
          <a:prstGeom prst="rect">
            <a:avLst/>
          </a:prstGeom>
          <a:noFill/>
          <a:ln w="9525">
            <a:noFill/>
            <a:miter lim="800000"/>
            <a:headEnd/>
            <a:tailEnd/>
          </a:ln>
          <a:effectLst/>
        </p:spPr>
        <p:txBody>
          <a:bodyPr wrap="none">
            <a:prstTxWarp prst="textNoShape">
              <a:avLst/>
            </a:prstTxWarp>
            <a:spAutoFit/>
          </a:bodyPr>
          <a:lstStyle/>
          <a:p>
            <a:r>
              <a:rPr lang="nl-NL" sz="1200">
                <a:solidFill>
                  <a:srgbClr val="5F604A"/>
                </a:solidFill>
                <a:latin typeface="Verdana" charset="0"/>
              </a:rPr>
              <a:t>2kB x 100kHz</a:t>
            </a:r>
          </a:p>
          <a:p>
            <a:r>
              <a:rPr lang="nl-NL" sz="1200">
                <a:solidFill>
                  <a:srgbClr val="5F604A"/>
                </a:solidFill>
                <a:latin typeface="Verdana" charset="0"/>
              </a:rPr>
              <a:t>= 200MB/s</a:t>
            </a:r>
          </a:p>
          <a:p>
            <a:r>
              <a:rPr lang="nl-NL" sz="1200">
                <a:solidFill>
                  <a:srgbClr val="5F604A"/>
                </a:solidFill>
                <a:latin typeface="Verdana" charset="0"/>
              </a:rPr>
              <a:t>I/O switches</a:t>
            </a:r>
          </a:p>
          <a:p>
            <a:r>
              <a:rPr lang="nl-NL" sz="1200">
                <a:solidFill>
                  <a:srgbClr val="5F604A"/>
                </a:solidFill>
                <a:latin typeface="Verdana" charset="0"/>
              </a:rPr>
              <a:t>(average!)</a:t>
            </a:r>
          </a:p>
        </p:txBody>
      </p:sp>
      <p:sp>
        <p:nvSpPr>
          <p:cNvPr id="252939" name="Line 11"/>
          <p:cNvSpPr>
            <a:spLocks noChangeShapeType="1"/>
          </p:cNvSpPr>
          <p:nvPr/>
        </p:nvSpPr>
        <p:spPr bwMode="auto">
          <a:xfrm flipH="1">
            <a:off x="1282700" y="3684588"/>
            <a:ext cx="3709988" cy="1452562"/>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52940" name="Text Box 12"/>
          <p:cNvSpPr txBox="1">
            <a:spLocks noChangeArrowheads="1"/>
          </p:cNvSpPr>
          <p:nvPr/>
        </p:nvSpPr>
        <p:spPr bwMode="auto">
          <a:xfrm>
            <a:off x="142875" y="5076825"/>
            <a:ext cx="1666875" cy="822325"/>
          </a:xfrm>
          <a:prstGeom prst="rect">
            <a:avLst/>
          </a:prstGeom>
          <a:noFill/>
          <a:ln w="9525">
            <a:noFill/>
            <a:miter lim="800000"/>
            <a:headEnd/>
            <a:tailEnd/>
          </a:ln>
          <a:effectLst/>
        </p:spPr>
        <p:txBody>
          <a:bodyPr>
            <a:prstTxWarp prst="textNoShape">
              <a:avLst/>
            </a:prstTxWarp>
            <a:spAutoFit/>
          </a:bodyPr>
          <a:lstStyle/>
          <a:p>
            <a:r>
              <a:rPr lang="nl-NL" sz="1200">
                <a:solidFill>
                  <a:srgbClr val="5F604A"/>
                </a:solidFill>
                <a:latin typeface="Verdana" charset="0"/>
              </a:rPr>
              <a:t>has an output buffer to select the correct output port for each event</a:t>
            </a:r>
          </a:p>
        </p:txBody>
      </p:sp>
      <p:sp>
        <p:nvSpPr>
          <p:cNvPr id="252941" name="Line 13"/>
          <p:cNvSpPr>
            <a:spLocks noChangeShapeType="1"/>
          </p:cNvSpPr>
          <p:nvPr/>
        </p:nvSpPr>
        <p:spPr bwMode="auto">
          <a:xfrm flipH="1">
            <a:off x="3756025" y="4589463"/>
            <a:ext cx="17463" cy="646112"/>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52942" name="Text Box 14"/>
          <p:cNvSpPr txBox="1">
            <a:spLocks noChangeArrowheads="1"/>
          </p:cNvSpPr>
          <p:nvPr/>
        </p:nvSpPr>
        <p:spPr bwMode="auto">
          <a:xfrm>
            <a:off x="3182938" y="5302250"/>
            <a:ext cx="1666875" cy="822325"/>
          </a:xfrm>
          <a:prstGeom prst="rect">
            <a:avLst/>
          </a:prstGeom>
          <a:noFill/>
          <a:ln w="9525">
            <a:noFill/>
            <a:miter lim="800000"/>
            <a:headEnd/>
            <a:tailEnd/>
          </a:ln>
          <a:effectLst/>
        </p:spPr>
        <p:txBody>
          <a:bodyPr>
            <a:prstTxWarp prst="textNoShape">
              <a:avLst/>
            </a:prstTxWarp>
            <a:spAutoFit/>
          </a:bodyPr>
          <a:lstStyle/>
          <a:p>
            <a:r>
              <a:rPr lang="nl-NL" sz="1200">
                <a:solidFill>
                  <a:srgbClr val="5F604A"/>
                </a:solidFill>
                <a:latin typeface="Verdana" charset="0"/>
              </a:rPr>
              <a:t>put associate trigger info in the correct Readout Unit Builder</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 name="Date Placeholder 3"/>
          <p:cNvSpPr>
            <a:spLocks noGrp="1"/>
          </p:cNvSpPr>
          <p:nvPr>
            <p:ph type="dt" sz="half" idx="10"/>
          </p:nvPr>
        </p:nvSpPr>
        <p:spPr/>
        <p:txBody>
          <a:bodyPr/>
          <a:lstStyle/>
          <a:p>
            <a:r>
              <a:rPr lang="en-US" smtClean="0"/>
              <a:t>Master Level Course 2010-2011</a:t>
            </a:r>
            <a:endParaRPr lang="nl-NL"/>
          </a:p>
        </p:txBody>
      </p:sp>
      <p:sp>
        <p:nvSpPr>
          <p:cNvPr id="60" name="Slide Number Placeholder 4"/>
          <p:cNvSpPr>
            <a:spLocks noGrp="1"/>
          </p:cNvSpPr>
          <p:nvPr>
            <p:ph type="sldNum" sz="quarter" idx="11"/>
          </p:nvPr>
        </p:nvSpPr>
        <p:spPr/>
        <p:txBody>
          <a:bodyPr/>
          <a:lstStyle/>
          <a:p>
            <a:fld id="{A656257C-8A50-464A-96BA-EEF98EC49B9B}" type="slidenum">
              <a:rPr lang="nl-NL"/>
              <a:pPr/>
              <a:t>9</a:t>
            </a:fld>
            <a:endParaRPr lang="nl-NL"/>
          </a:p>
        </p:txBody>
      </p:sp>
      <p:sp>
        <p:nvSpPr>
          <p:cNvPr id="61"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133122" name="Rectangle 2"/>
          <p:cNvSpPr>
            <a:spLocks noGrp="1" noChangeArrowheads="1"/>
          </p:cNvSpPr>
          <p:nvPr>
            <p:ph type="title"/>
          </p:nvPr>
        </p:nvSpPr>
        <p:spPr/>
        <p:txBody>
          <a:bodyPr/>
          <a:lstStyle/>
          <a:p>
            <a:r>
              <a:rPr lang="nl-NL"/>
              <a:t>Evolution of these parameters</a:t>
            </a:r>
          </a:p>
        </p:txBody>
      </p:sp>
      <p:graphicFrame>
        <p:nvGraphicFramePr>
          <p:cNvPr id="133200" name="Group 80"/>
          <p:cNvGraphicFramePr>
            <a:graphicFrameLocks noGrp="1"/>
          </p:cNvGraphicFramePr>
          <p:nvPr>
            <p:ph idx="1"/>
          </p:nvPr>
        </p:nvGraphicFramePr>
        <p:xfrm>
          <a:off x="673100" y="1631950"/>
          <a:ext cx="7627938" cy="4014790"/>
        </p:xfrm>
        <a:graphic>
          <a:graphicData uri="http://schemas.openxmlformats.org/drawingml/2006/table">
            <a:tbl>
              <a:tblPr/>
              <a:tblGrid>
                <a:gridCol w="2544763"/>
                <a:gridCol w="1158875"/>
                <a:gridCol w="1252537"/>
                <a:gridCol w="1389063"/>
                <a:gridCol w="1282700"/>
              </a:tblGrid>
              <a:tr h="509588">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endParaRPr kumimoji="0" lang="en-US" sz="1200" b="1" i="0" u="none" strike="noStrike" cap="none" normalizeH="0" baseline="0">
                        <a:ln>
                          <a:noFill/>
                        </a:ln>
                        <a:solidFill>
                          <a:srgbClr val="5F604A"/>
                        </a:solidFill>
                        <a:effectLst/>
                        <a:latin typeface="Verdana"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LEP2</a:t>
                      </a:r>
                    </a:p>
                    <a:p>
                      <a:pPr marL="0" marR="0" lvl="0" indent="0" algn="ctr"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HERA</a:t>
                      </a:r>
                    </a:p>
                    <a:p>
                      <a:pPr marL="0" marR="0" lvl="0" indent="0" algn="ctr"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(ep)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Tevatron</a:t>
                      </a:r>
                    </a:p>
                    <a:p>
                      <a:pPr marL="0" marR="0" lvl="0" indent="0" algn="ctr"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(p-antip)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LHC</a:t>
                      </a:r>
                    </a:p>
                    <a:p>
                      <a:pPr marL="0" marR="0" lvl="0" indent="0" algn="ctr"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(pp)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0063">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Beam energy (GeV)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~30 (e)</a:t>
                      </a:r>
                    </a:p>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~920 (p)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~980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~7000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1650">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Dipole field (Tesla)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0.135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0.274 (e)</a:t>
                      </a:r>
                    </a:p>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5 (p)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8.3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0063">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Luminosity (10</a:t>
                      </a:r>
                      <a:r>
                        <a:rPr kumimoji="0" lang="nl-NL" sz="1200" b="1" i="0" u="none" strike="noStrike" cap="none" normalizeH="0" baseline="30000">
                          <a:ln>
                            <a:noFill/>
                          </a:ln>
                          <a:solidFill>
                            <a:srgbClr val="5F604A"/>
                          </a:solidFill>
                          <a:effectLst/>
                          <a:latin typeface="Verdana" charset="0"/>
                        </a:rPr>
                        <a:t>30</a:t>
                      </a:r>
                      <a:r>
                        <a:rPr kumimoji="0" lang="nl-NL" sz="1200" b="1" i="0" u="none" strike="noStrike" cap="none" normalizeH="0" baseline="0">
                          <a:ln>
                            <a:noFill/>
                          </a:ln>
                          <a:solidFill>
                            <a:srgbClr val="5F604A"/>
                          </a:solidFill>
                          <a:effectLst/>
                          <a:latin typeface="Verdana" charset="0"/>
                        </a:rPr>
                        <a:t>cm</a:t>
                      </a:r>
                      <a:r>
                        <a:rPr kumimoji="0" lang="nl-NL" sz="1200" b="1" i="0" u="none" strike="noStrike" cap="none" normalizeH="0" baseline="30000">
                          <a:ln>
                            <a:noFill/>
                          </a:ln>
                          <a:solidFill>
                            <a:srgbClr val="5F604A"/>
                          </a:solidFill>
                          <a:effectLst/>
                          <a:latin typeface="Verdana" charset="0"/>
                        </a:rPr>
                        <a:t>-2</a:t>
                      </a:r>
                      <a:r>
                        <a:rPr kumimoji="0" lang="nl-NL" sz="1200" b="1" i="0" u="none" strike="noStrike" cap="none" normalizeH="0" baseline="0">
                          <a:ln>
                            <a:noFill/>
                          </a:ln>
                          <a:solidFill>
                            <a:srgbClr val="5F604A"/>
                          </a:solidFill>
                          <a:effectLst/>
                          <a:latin typeface="Verdana" charset="0"/>
                        </a:rPr>
                        <a:t>s</a:t>
                      </a:r>
                      <a:r>
                        <a:rPr kumimoji="0" lang="nl-NL" sz="1200" b="1" i="0" u="none" strike="noStrike" cap="none" normalizeH="0" baseline="30000">
                          <a:ln>
                            <a:noFill/>
                          </a:ln>
                          <a:solidFill>
                            <a:srgbClr val="5F604A"/>
                          </a:solidFill>
                          <a:effectLst/>
                          <a:latin typeface="Verdana" charset="0"/>
                        </a:rPr>
                        <a:t>-1</a:t>
                      </a:r>
                      <a:r>
                        <a:rPr kumimoji="0" lang="nl-NL" sz="1200" b="1" i="0" u="none" strike="noStrike" cap="none" normalizeH="0" baseline="0">
                          <a:ln>
                            <a:noFill/>
                          </a:ln>
                          <a:solidFill>
                            <a:srgbClr val="5F604A"/>
                          </a:solidFill>
                          <a:effectLst/>
                          <a:latin typeface="Verdana"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171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10000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1650">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Time between collisions (ns)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22000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396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0063">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Bunch length (cm)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0.83 (e)</a:t>
                      </a:r>
                    </a:p>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8.5 (p)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7.55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1650">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Particles per bunch (10</a:t>
                      </a:r>
                      <a:r>
                        <a:rPr kumimoji="0" lang="nl-NL" sz="1200" b="1" i="0" u="none" strike="noStrike" cap="none" normalizeH="0" baseline="30000">
                          <a:ln>
                            <a:noFill/>
                          </a:ln>
                          <a:solidFill>
                            <a:srgbClr val="5F604A"/>
                          </a:solidFill>
                          <a:effectLst/>
                          <a:latin typeface="Verdana" charset="0"/>
                        </a:rPr>
                        <a:t>10</a:t>
                      </a:r>
                      <a:r>
                        <a:rPr kumimoji="0" lang="nl-NL" sz="1200" b="1" i="0" u="none" strike="noStrike" cap="none" normalizeH="0" baseline="0">
                          <a:ln>
                            <a:noFill/>
                          </a:ln>
                          <a:solidFill>
                            <a:srgbClr val="5F604A"/>
                          </a:solidFill>
                          <a:effectLst/>
                          <a:latin typeface="Verdana"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3 (e)</a:t>
                      </a:r>
                    </a:p>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7 (p)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24 (p)</a:t>
                      </a:r>
                    </a:p>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6 (antip)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11.5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0063">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1" i="0" u="none" strike="noStrike" cap="none" normalizeH="0" baseline="0">
                          <a:ln>
                            <a:noFill/>
                          </a:ln>
                          <a:solidFill>
                            <a:srgbClr val="5F604A"/>
                          </a:solidFill>
                          <a:effectLst/>
                          <a:latin typeface="Verdana" charset="0"/>
                        </a:rPr>
                        <a:t># bunches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189 (e)</a:t>
                      </a:r>
                    </a:p>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180 (p)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Verdana" charset="0"/>
                        <a:buNone/>
                        <a:tabLst/>
                      </a:pPr>
                      <a:r>
                        <a:rPr kumimoji="0" lang="nl-NL" sz="1200" b="0" i="0" u="none" strike="noStrike" cap="none" normalizeH="0" baseline="0">
                          <a:ln>
                            <a:noFill/>
                          </a:ln>
                          <a:solidFill>
                            <a:srgbClr val="5F604A"/>
                          </a:solidFill>
                          <a:effectLst/>
                          <a:latin typeface="Verdana" charset="0"/>
                        </a:rPr>
                        <a:t>2808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BD8D1F89-2AF1-F243-A1CD-398EC4FEE590}" type="slidenum">
              <a:rPr lang="nl-NL"/>
              <a:pPr/>
              <a:t>90</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46786" name="Rectangle 2"/>
          <p:cNvSpPr>
            <a:spLocks noGrp="1" noChangeArrowheads="1"/>
          </p:cNvSpPr>
          <p:nvPr>
            <p:ph type="title"/>
          </p:nvPr>
        </p:nvSpPr>
        <p:spPr/>
        <p:txBody>
          <a:bodyPr/>
          <a:lstStyle/>
          <a:p>
            <a:r>
              <a:rPr lang="nl-NL"/>
              <a:t>Main view of the DAQ system</a:t>
            </a:r>
          </a:p>
        </p:txBody>
      </p:sp>
      <p:sp>
        <p:nvSpPr>
          <p:cNvPr id="246793" name="Text Box 9"/>
          <p:cNvSpPr txBox="1">
            <a:spLocks noChangeArrowheads="1"/>
          </p:cNvSpPr>
          <p:nvPr/>
        </p:nvSpPr>
        <p:spPr bwMode="auto">
          <a:xfrm>
            <a:off x="4701755" y="1564538"/>
            <a:ext cx="4323306" cy="2862323"/>
          </a:xfrm>
          <a:prstGeom prst="rect">
            <a:avLst/>
          </a:prstGeom>
          <a:noFill/>
          <a:ln w="9525">
            <a:noFill/>
            <a:miter lim="800000"/>
            <a:headEnd/>
            <a:tailEnd/>
          </a:ln>
          <a:effectLst/>
        </p:spPr>
        <p:txBody>
          <a:bodyPr wrap="square">
            <a:prstTxWarp prst="textNoShape">
              <a:avLst/>
            </a:prstTxWarp>
            <a:spAutoFit/>
          </a:bodyPr>
          <a:lstStyle/>
          <a:p>
            <a:r>
              <a:rPr lang="nl-NL" dirty="0" smtClean="0">
                <a:solidFill>
                  <a:srgbClr val="5F604A"/>
                </a:solidFill>
                <a:latin typeface="Verdana" charset="0"/>
              </a:rPr>
              <a:t>Close-up </a:t>
            </a:r>
            <a:r>
              <a:rPr lang="nl-NL" dirty="0" err="1" smtClean="0">
                <a:solidFill>
                  <a:srgbClr val="5F604A"/>
                </a:solidFill>
                <a:latin typeface="Verdana" charset="0"/>
              </a:rPr>
              <a:t>illustration</a:t>
            </a:r>
            <a:r>
              <a:rPr lang="nl-NL" dirty="0" smtClean="0">
                <a:solidFill>
                  <a:srgbClr val="5F604A"/>
                </a:solidFill>
                <a:latin typeface="Verdana" charset="0"/>
              </a:rPr>
              <a:t> </a:t>
            </a:r>
            <a:r>
              <a:rPr lang="nl-NL" dirty="0" err="1" smtClean="0">
                <a:solidFill>
                  <a:srgbClr val="5F604A"/>
                </a:solidFill>
                <a:latin typeface="Verdana" charset="0"/>
              </a:rPr>
              <a:t>between</a:t>
            </a:r>
            <a:r>
              <a:rPr lang="nl-NL" dirty="0" smtClean="0">
                <a:solidFill>
                  <a:srgbClr val="5F604A"/>
                </a:solidFill>
                <a:latin typeface="Verdana" charset="0"/>
              </a:rPr>
              <a:t> the FED and the </a:t>
            </a:r>
            <a:r>
              <a:rPr lang="nl-NL" dirty="0" err="1" smtClean="0">
                <a:solidFill>
                  <a:srgbClr val="5F604A"/>
                </a:solidFill>
                <a:latin typeface="Verdana" charset="0"/>
              </a:rPr>
              <a:t>Readout</a:t>
            </a:r>
            <a:r>
              <a:rPr lang="nl-NL" dirty="0" smtClean="0">
                <a:solidFill>
                  <a:srgbClr val="5F604A"/>
                </a:solidFill>
                <a:latin typeface="Verdana" charset="0"/>
              </a:rPr>
              <a:t> Units :</a:t>
            </a:r>
          </a:p>
          <a:p>
            <a:pPr marL="182563" indent="-182563">
              <a:buFont typeface="Arial"/>
              <a:buChar char="•"/>
            </a:pPr>
            <a:endParaRPr lang="nl-NL" dirty="0" smtClean="0">
              <a:solidFill>
                <a:srgbClr val="5F604A"/>
              </a:solidFill>
              <a:latin typeface="Verdana" charset="0"/>
            </a:endParaRPr>
          </a:p>
          <a:p>
            <a:pPr marL="182563" indent="-182563">
              <a:buFont typeface="Arial"/>
              <a:buChar char="•"/>
            </a:pPr>
            <a:r>
              <a:rPr lang="nl-NL" dirty="0" smtClean="0">
                <a:solidFill>
                  <a:srgbClr val="5F604A"/>
                </a:solidFill>
                <a:latin typeface="Verdana" charset="0"/>
              </a:rPr>
              <a:t>The </a:t>
            </a:r>
            <a:r>
              <a:rPr lang="nl-NL" dirty="0" err="1" smtClean="0">
                <a:solidFill>
                  <a:srgbClr val="5F604A"/>
                </a:solidFill>
                <a:latin typeface="Verdana" charset="0"/>
              </a:rPr>
              <a:t>size</a:t>
            </a:r>
            <a:r>
              <a:rPr lang="nl-NL" dirty="0" smtClean="0">
                <a:solidFill>
                  <a:srgbClr val="5F604A"/>
                </a:solidFill>
                <a:latin typeface="Verdana" charset="0"/>
              </a:rPr>
              <a:t> of the </a:t>
            </a:r>
            <a:r>
              <a:rPr lang="nl-NL" dirty="0" err="1" smtClean="0">
                <a:solidFill>
                  <a:srgbClr val="5F604A"/>
                </a:solidFill>
                <a:latin typeface="Verdana" charset="0"/>
              </a:rPr>
              <a:t>fragments</a:t>
            </a:r>
            <a:r>
              <a:rPr lang="nl-NL" dirty="0" smtClean="0">
                <a:solidFill>
                  <a:srgbClr val="5F604A"/>
                </a:solidFill>
                <a:latin typeface="Verdana" charset="0"/>
              </a:rPr>
              <a:t> of the </a:t>
            </a:r>
            <a:r>
              <a:rPr lang="nl-NL" dirty="0" err="1" smtClean="0">
                <a:solidFill>
                  <a:srgbClr val="5F604A"/>
                </a:solidFill>
                <a:latin typeface="Verdana" charset="0"/>
              </a:rPr>
              <a:t>event</a:t>
            </a:r>
            <a:r>
              <a:rPr lang="nl-NL" dirty="0" smtClean="0">
                <a:solidFill>
                  <a:srgbClr val="5F604A"/>
                </a:solidFill>
                <a:latin typeface="Verdana" charset="0"/>
              </a:rPr>
              <a:t> </a:t>
            </a:r>
            <a:r>
              <a:rPr lang="nl-NL" dirty="0" err="1" smtClean="0">
                <a:solidFill>
                  <a:srgbClr val="5F604A"/>
                </a:solidFill>
                <a:latin typeface="Verdana" charset="0"/>
              </a:rPr>
              <a:t>which</a:t>
            </a:r>
            <a:r>
              <a:rPr lang="nl-NL" dirty="0" smtClean="0">
                <a:solidFill>
                  <a:srgbClr val="5F604A"/>
                </a:solidFill>
                <a:latin typeface="Verdana" charset="0"/>
              </a:rPr>
              <a:t> are </a:t>
            </a:r>
            <a:r>
              <a:rPr lang="nl-NL" dirty="0" err="1" smtClean="0">
                <a:solidFill>
                  <a:srgbClr val="5F604A"/>
                </a:solidFill>
                <a:latin typeface="Verdana" charset="0"/>
              </a:rPr>
              <a:t>being</a:t>
            </a:r>
            <a:r>
              <a:rPr lang="nl-NL" dirty="0" smtClean="0">
                <a:solidFill>
                  <a:srgbClr val="5F604A"/>
                </a:solidFill>
                <a:latin typeface="Verdana" charset="0"/>
              </a:rPr>
              <a:t> </a:t>
            </a:r>
            <a:r>
              <a:rPr lang="nl-NL" dirty="0" err="1" smtClean="0">
                <a:solidFill>
                  <a:srgbClr val="5F604A"/>
                </a:solidFill>
                <a:latin typeface="Verdana" charset="0"/>
              </a:rPr>
              <a:t>formed</a:t>
            </a:r>
            <a:r>
              <a:rPr lang="nl-NL" dirty="0" smtClean="0">
                <a:solidFill>
                  <a:srgbClr val="5F604A"/>
                </a:solidFill>
                <a:latin typeface="Verdana" charset="0"/>
              </a:rPr>
              <a:t> is </a:t>
            </a:r>
            <a:r>
              <a:rPr lang="nl-NL" dirty="0" err="1" smtClean="0">
                <a:solidFill>
                  <a:srgbClr val="5F604A"/>
                </a:solidFill>
                <a:latin typeface="Verdana" charset="0"/>
              </a:rPr>
              <a:t>increasing</a:t>
            </a:r>
            <a:r>
              <a:rPr lang="nl-NL" dirty="0" smtClean="0">
                <a:solidFill>
                  <a:srgbClr val="5F604A"/>
                </a:solidFill>
                <a:latin typeface="Verdana" charset="0"/>
              </a:rPr>
              <a:t> (FED </a:t>
            </a:r>
            <a:r>
              <a:rPr lang="nl-NL" dirty="0" err="1" smtClean="0">
                <a:solidFill>
                  <a:srgbClr val="5F604A"/>
                </a:solidFill>
                <a:latin typeface="Verdana" charset="0"/>
              </a:rPr>
              <a:t>fragments</a:t>
            </a:r>
            <a:r>
              <a:rPr lang="nl-NL" dirty="0" smtClean="0">
                <a:solidFill>
                  <a:srgbClr val="5F604A"/>
                </a:solidFill>
                <a:latin typeface="Verdana" charset="0"/>
              </a:rPr>
              <a:t> of 2kB to </a:t>
            </a:r>
            <a:r>
              <a:rPr lang="nl-NL" dirty="0" err="1" smtClean="0">
                <a:solidFill>
                  <a:srgbClr val="5F604A"/>
                </a:solidFill>
                <a:latin typeface="Verdana" charset="0"/>
              </a:rPr>
              <a:t>super-fragments</a:t>
            </a:r>
            <a:r>
              <a:rPr lang="nl-NL" dirty="0" smtClean="0">
                <a:solidFill>
                  <a:srgbClr val="5F604A"/>
                </a:solidFill>
                <a:latin typeface="Verdana" charset="0"/>
              </a:rPr>
              <a:t> of 16kB </a:t>
            </a:r>
            <a:r>
              <a:rPr lang="nl-NL" dirty="0" err="1" smtClean="0">
                <a:solidFill>
                  <a:srgbClr val="5F604A"/>
                </a:solidFill>
                <a:latin typeface="Verdana" charset="0"/>
              </a:rPr>
              <a:t>on</a:t>
            </a:r>
            <a:r>
              <a:rPr lang="nl-NL" dirty="0" smtClean="0">
                <a:solidFill>
                  <a:srgbClr val="5F604A"/>
                </a:solidFill>
                <a:latin typeface="Verdana" charset="0"/>
              </a:rPr>
              <a:t> average).</a:t>
            </a:r>
          </a:p>
          <a:p>
            <a:pPr marL="182563" indent="-182563">
              <a:buFont typeface="Arial"/>
              <a:buChar char="•"/>
            </a:pPr>
            <a:r>
              <a:rPr lang="en-US" dirty="0" smtClean="0">
                <a:solidFill>
                  <a:srgbClr val="5F604A"/>
                </a:solidFill>
                <a:latin typeface="Verdana" charset="0"/>
              </a:rPr>
              <a:t>T</a:t>
            </a:r>
            <a:r>
              <a:rPr lang="nl-NL" dirty="0" err="1" smtClean="0">
                <a:solidFill>
                  <a:srgbClr val="5F604A"/>
                </a:solidFill>
                <a:latin typeface="Verdana" charset="0"/>
              </a:rPr>
              <a:t>he</a:t>
            </a:r>
            <a:r>
              <a:rPr lang="nl-NL" dirty="0" smtClean="0">
                <a:solidFill>
                  <a:srgbClr val="5F604A"/>
                </a:solidFill>
                <a:latin typeface="Verdana" charset="0"/>
              </a:rPr>
              <a:t> </a:t>
            </a:r>
            <a:r>
              <a:rPr lang="nl-NL" dirty="0" err="1" smtClean="0">
                <a:solidFill>
                  <a:srgbClr val="5F604A"/>
                </a:solidFill>
                <a:latin typeface="Verdana" charset="0"/>
              </a:rPr>
              <a:t>amount</a:t>
            </a:r>
            <a:r>
              <a:rPr lang="nl-NL" dirty="0" smtClean="0">
                <a:solidFill>
                  <a:srgbClr val="5F604A"/>
                </a:solidFill>
                <a:latin typeface="Verdana" charset="0"/>
              </a:rPr>
              <a:t> of links is </a:t>
            </a:r>
            <a:r>
              <a:rPr lang="nl-NL" dirty="0" err="1" smtClean="0">
                <a:solidFill>
                  <a:srgbClr val="5F604A"/>
                </a:solidFill>
                <a:latin typeface="Verdana" charset="0"/>
              </a:rPr>
              <a:t>being</a:t>
            </a:r>
            <a:r>
              <a:rPr lang="nl-NL" dirty="0" smtClean="0">
                <a:solidFill>
                  <a:srgbClr val="5F604A"/>
                </a:solidFill>
                <a:latin typeface="Verdana" charset="0"/>
              </a:rPr>
              <a:t> </a:t>
            </a:r>
            <a:r>
              <a:rPr lang="nl-NL" dirty="0" err="1" smtClean="0">
                <a:solidFill>
                  <a:srgbClr val="5F604A"/>
                </a:solidFill>
                <a:latin typeface="Verdana" charset="0"/>
              </a:rPr>
              <a:t>reduced</a:t>
            </a:r>
            <a:r>
              <a:rPr lang="nl-NL" dirty="0" smtClean="0">
                <a:solidFill>
                  <a:srgbClr val="5F604A"/>
                </a:solidFill>
                <a:latin typeface="Verdana" charset="0"/>
              </a:rPr>
              <a:t>.</a:t>
            </a:r>
            <a:endParaRPr lang="nl-NL" dirty="0">
              <a:solidFill>
                <a:srgbClr val="5F604A"/>
              </a:solidFill>
              <a:latin typeface="Verdana" charset="0"/>
            </a:endParaRPr>
          </a:p>
        </p:txBody>
      </p:sp>
      <p:pic>
        <p:nvPicPr>
          <p:cNvPr id="9" name="Picture 8" descr="FB_Averages.jpg"/>
          <p:cNvPicPr>
            <a:picLocks noChangeAspect="1"/>
          </p:cNvPicPr>
          <p:nvPr/>
        </p:nvPicPr>
        <p:blipFill>
          <a:blip r:embed="rId3"/>
          <a:stretch>
            <a:fillRect/>
          </a:stretch>
        </p:blipFill>
        <p:spPr>
          <a:xfrm>
            <a:off x="154756" y="1550796"/>
            <a:ext cx="4400451" cy="4549619"/>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BCB110E7-6BD3-AC49-9C64-D0F096AAF610}" type="slidenum">
              <a:rPr lang="nl-NL"/>
              <a:pPr/>
              <a:t>91</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54978" name="Rectangle 2"/>
          <p:cNvSpPr>
            <a:spLocks noGrp="1" noChangeArrowheads="1"/>
          </p:cNvSpPr>
          <p:nvPr>
            <p:ph type="title"/>
          </p:nvPr>
        </p:nvSpPr>
        <p:spPr/>
        <p:txBody>
          <a:bodyPr/>
          <a:lstStyle/>
          <a:p>
            <a:r>
              <a:rPr lang="nl-NL"/>
              <a:t>Readout Unit Builder</a:t>
            </a:r>
          </a:p>
        </p:txBody>
      </p:sp>
      <p:pic>
        <p:nvPicPr>
          <p:cNvPr id="254981" name="Picture 5" descr="04-03"/>
          <p:cNvPicPr>
            <a:picLocks noChangeAspect="1" noChangeArrowheads="1"/>
          </p:cNvPicPr>
          <p:nvPr/>
        </p:nvPicPr>
        <p:blipFill>
          <a:blip r:embed="rId3"/>
          <a:srcRect/>
          <a:stretch>
            <a:fillRect/>
          </a:stretch>
        </p:blipFill>
        <p:spPr bwMode="auto">
          <a:xfrm>
            <a:off x="1863725" y="2655888"/>
            <a:ext cx="7172325" cy="3409950"/>
          </a:xfrm>
          <a:prstGeom prst="rect">
            <a:avLst/>
          </a:prstGeom>
          <a:noFill/>
        </p:spPr>
      </p:pic>
      <p:sp>
        <p:nvSpPr>
          <p:cNvPr id="254982" name="Text Box 6"/>
          <p:cNvSpPr txBox="1">
            <a:spLocks noChangeArrowheads="1"/>
          </p:cNvSpPr>
          <p:nvPr/>
        </p:nvSpPr>
        <p:spPr bwMode="auto">
          <a:xfrm>
            <a:off x="134938" y="1466850"/>
            <a:ext cx="8753475" cy="942975"/>
          </a:xfrm>
          <a:prstGeom prst="rect">
            <a:avLst/>
          </a:prstGeom>
          <a:noFill/>
          <a:ln w="9525">
            <a:noFill/>
            <a:miter lim="800000"/>
            <a:headEnd/>
            <a:tailEnd/>
          </a:ln>
          <a:effectLst/>
        </p:spPr>
        <p:txBody>
          <a:bodyPr>
            <a:prstTxWarp prst="textNoShape">
              <a:avLst/>
            </a:prstTxWarp>
            <a:spAutoFit/>
          </a:bodyPr>
          <a:lstStyle/>
          <a:p>
            <a:r>
              <a:rPr lang="nl-NL" sz="1400">
                <a:solidFill>
                  <a:srgbClr val="5F604A"/>
                </a:solidFill>
                <a:latin typeface="Verdana" charset="0"/>
              </a:rPr>
              <a:t>Via a network of switches the event is built from the fragments deliver from the Front-End electronics of the detectors. At a rate of 12.5kHz (= 100kHz / 8 DAQ slices) and a mean event size of 16kB from 64 RUs = 1MB, the total sustained throughput of the switch fabric should be about 200MB/s (including event-by-event fluctuations). </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8CD19B54-4EDD-8040-BBA4-29CD1971C781}" type="slidenum">
              <a:rPr lang="nl-NL"/>
              <a:pPr/>
              <a:t>92</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63170" name="Rectangle 2"/>
          <p:cNvSpPr>
            <a:spLocks noGrp="1" noChangeArrowheads="1"/>
          </p:cNvSpPr>
          <p:nvPr>
            <p:ph type="title"/>
          </p:nvPr>
        </p:nvSpPr>
        <p:spPr/>
        <p:txBody>
          <a:bodyPr/>
          <a:lstStyle/>
          <a:p>
            <a:r>
              <a:rPr lang="nl-NL"/>
              <a:t>High-Level Trigger</a:t>
            </a:r>
          </a:p>
        </p:txBody>
      </p:sp>
      <p:pic>
        <p:nvPicPr>
          <p:cNvPr id="263172" name="Picture 4"/>
          <p:cNvPicPr>
            <a:picLocks noChangeAspect="1" noChangeArrowheads="1"/>
          </p:cNvPicPr>
          <p:nvPr/>
        </p:nvPicPr>
        <p:blipFill>
          <a:blip r:embed="rId3"/>
          <a:srcRect l="4713" t="10612" r="4337" b="49051"/>
          <a:stretch>
            <a:fillRect/>
          </a:stretch>
        </p:blipFill>
        <p:spPr bwMode="auto">
          <a:xfrm>
            <a:off x="365125" y="1095375"/>
            <a:ext cx="8372475" cy="51990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8C1B4ED8-3652-3047-8E45-34920E77B81A}" type="slidenum">
              <a:rPr lang="nl-NL"/>
              <a:pPr/>
              <a:t>93</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65218" name="Rectangle 2"/>
          <p:cNvSpPr>
            <a:spLocks noGrp="1" noChangeArrowheads="1"/>
          </p:cNvSpPr>
          <p:nvPr>
            <p:ph type="title"/>
          </p:nvPr>
        </p:nvSpPr>
        <p:spPr/>
        <p:txBody>
          <a:bodyPr/>
          <a:lstStyle/>
          <a:p>
            <a:r>
              <a:rPr lang="nl-NL"/>
              <a:t>High-Level Trigger</a:t>
            </a:r>
          </a:p>
        </p:txBody>
      </p:sp>
      <p:pic>
        <p:nvPicPr>
          <p:cNvPr id="265220" name="Picture 4"/>
          <p:cNvPicPr>
            <a:picLocks noChangeAspect="1" noChangeArrowheads="1"/>
          </p:cNvPicPr>
          <p:nvPr/>
        </p:nvPicPr>
        <p:blipFill>
          <a:blip r:embed="rId3"/>
          <a:srcRect/>
          <a:stretch>
            <a:fillRect/>
          </a:stretch>
        </p:blipFill>
        <p:spPr bwMode="auto">
          <a:xfrm>
            <a:off x="479425" y="1149350"/>
            <a:ext cx="8175625" cy="5133975"/>
          </a:xfrm>
          <a:prstGeom prst="rect">
            <a:avLst/>
          </a:prstGeom>
          <a:noFill/>
        </p:spPr>
      </p:pic>
      <p:sp>
        <p:nvSpPr>
          <p:cNvPr id="7" name="Rectangle 6"/>
          <p:cNvSpPr/>
          <p:nvPr/>
        </p:nvSpPr>
        <p:spPr>
          <a:xfrm>
            <a:off x="6851131" y="2466621"/>
            <a:ext cx="964776" cy="3663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D0ABE340-FD69-8D44-9BD8-40F195C5F39E}" type="slidenum">
              <a:rPr lang="nl-NL"/>
              <a:pPr/>
              <a:t>94</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75462" name="Rectangle 6"/>
          <p:cNvSpPr>
            <a:spLocks noGrp="1" noChangeArrowheads="1"/>
          </p:cNvSpPr>
          <p:nvPr>
            <p:ph type="title"/>
          </p:nvPr>
        </p:nvSpPr>
        <p:spPr>
          <a:ln/>
        </p:spPr>
        <p:txBody>
          <a:bodyPr/>
          <a:lstStyle/>
          <a:p>
            <a:r>
              <a:rPr lang="nl-NL"/>
              <a:t>HLT table</a:t>
            </a:r>
          </a:p>
        </p:txBody>
      </p:sp>
      <p:sp>
        <p:nvSpPr>
          <p:cNvPr id="275463" name="Text Box 7"/>
          <p:cNvSpPr txBox="1">
            <a:spLocks noChangeArrowheads="1"/>
          </p:cNvSpPr>
          <p:nvPr/>
        </p:nvSpPr>
        <p:spPr bwMode="auto">
          <a:xfrm>
            <a:off x="134938" y="1466850"/>
            <a:ext cx="8753475" cy="4760913"/>
          </a:xfrm>
          <a:prstGeom prst="rect">
            <a:avLst/>
          </a:prstGeom>
          <a:noFill/>
          <a:ln w="9525">
            <a:noFill/>
            <a:miter lim="800000"/>
            <a:headEnd/>
            <a:tailEnd/>
          </a:ln>
          <a:effectLst/>
        </p:spPr>
        <p:txBody>
          <a:bodyPr>
            <a:prstTxWarp prst="textNoShape">
              <a:avLst/>
            </a:prstTxWarp>
            <a:spAutoFit/>
          </a:bodyPr>
          <a:lstStyle/>
          <a:p>
            <a:pPr marL="266700" indent="-266700">
              <a:buFontTx/>
              <a:buChar char="•"/>
            </a:pPr>
            <a:r>
              <a:rPr lang="nl-NL">
                <a:solidFill>
                  <a:srgbClr val="5F604A"/>
                </a:solidFill>
                <a:latin typeface="Verdana" charset="0"/>
              </a:rPr>
              <a:t>With each object or multi-object topology an HLT stream is defined based on software loaded on a multi-processor PC farm.</a:t>
            </a:r>
          </a:p>
          <a:p>
            <a:pPr marL="266700" indent="-266700">
              <a:buFontTx/>
              <a:buChar char="•"/>
            </a:pPr>
            <a:r>
              <a:rPr lang="nl-NL">
                <a:solidFill>
                  <a:srgbClr val="5F604A"/>
                </a:solidFill>
                <a:latin typeface="Verdana" charset="0"/>
              </a:rPr>
              <a:t>The tuning of the bandwidth to be allocated to which HLT stream is guided by the physics program of the experiment (eg. Higgs boson, SUSY, ... but also calibration issues).</a:t>
            </a:r>
          </a:p>
          <a:p>
            <a:pPr marL="266700" indent="-266700">
              <a:buFontTx/>
              <a:buChar char="•"/>
            </a:pPr>
            <a:r>
              <a:rPr lang="nl-NL">
                <a:solidFill>
                  <a:srgbClr val="5F604A"/>
                </a:solidFill>
                <a:latin typeface="Verdana" charset="0"/>
              </a:rPr>
              <a:t>It is important to check the trigger efficiency of the signal processes of interest and to adapt the trigger thresholds accordingly. Most of the new physics phenomena of interest are created at larger mass scales and therefore give objects at large transverse momenta.</a:t>
            </a:r>
          </a:p>
          <a:p>
            <a:pPr marL="266700" indent="-266700">
              <a:buFontTx/>
              <a:buChar char="•"/>
            </a:pPr>
            <a:r>
              <a:rPr lang="nl-NL">
                <a:solidFill>
                  <a:srgbClr val="5F604A"/>
                </a:solidFill>
                <a:latin typeface="Verdana" charset="0"/>
              </a:rPr>
              <a:t>At this point we use all relevant information in the event and the level of complexity of the HLT algorithms define the scale of the computing farm.</a:t>
            </a:r>
          </a:p>
          <a:p>
            <a:pPr marL="266700" indent="-266700">
              <a:buFontTx/>
              <a:buChar char="•"/>
            </a:pPr>
            <a:r>
              <a:rPr lang="nl-NL">
                <a:solidFill>
                  <a:srgbClr val="5F604A"/>
                </a:solidFill>
                <a:latin typeface="Verdana" charset="0"/>
              </a:rPr>
              <a:t>Next course on reconstruction tools.</a:t>
            </a:r>
          </a:p>
          <a:p>
            <a:pPr marL="266700" indent="-266700"/>
            <a:endParaRPr lang="nl-NL">
              <a:solidFill>
                <a:srgbClr val="5F604A"/>
              </a:solidFill>
              <a:latin typeface="Verdana" charset="0"/>
            </a:endParaRPr>
          </a:p>
          <a:p>
            <a:pPr marL="266700" indent="-266700"/>
            <a:r>
              <a:rPr lang="nl-NL">
                <a:solidFill>
                  <a:srgbClr val="5F604A"/>
                </a:solidFill>
                <a:latin typeface="Verdana" charset="0"/>
              </a:rPr>
              <a:t>Referentie:</a:t>
            </a:r>
          </a:p>
          <a:p>
            <a:pPr marL="266700" indent="-266700"/>
            <a:r>
              <a:rPr lang="nl-NL">
                <a:hlinkClick r:id="rId3"/>
              </a:rPr>
              <a:t>http://arxiv.org/ftp/hep-ex/papers/0512/0512077.pdf</a:t>
            </a:r>
            <a:endParaRPr lang="nl-NL"/>
          </a:p>
          <a:p>
            <a:pPr marL="266700" indent="-266700"/>
            <a:endParaRPr lang="nl-NL"/>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652858CB-C8CA-164F-BB3F-E260549DEF9B}" type="slidenum">
              <a:rPr lang="nl-NL"/>
              <a:pPr/>
              <a:t>95</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77506" name="Rectangle 2"/>
          <p:cNvSpPr>
            <a:spLocks noGrp="1" noChangeArrowheads="1"/>
          </p:cNvSpPr>
          <p:nvPr>
            <p:ph type="title"/>
          </p:nvPr>
        </p:nvSpPr>
        <p:spPr/>
        <p:txBody>
          <a:bodyPr/>
          <a:lstStyle/>
          <a:p>
            <a:r>
              <a:rPr lang="nl-NL"/>
              <a:t>HLT table for low luminosity</a:t>
            </a:r>
          </a:p>
        </p:txBody>
      </p:sp>
      <p:pic>
        <p:nvPicPr>
          <p:cNvPr id="277508" name="Picture 4"/>
          <p:cNvPicPr>
            <a:picLocks noChangeAspect="1" noChangeArrowheads="1"/>
          </p:cNvPicPr>
          <p:nvPr/>
        </p:nvPicPr>
        <p:blipFill>
          <a:blip r:embed="rId3"/>
          <a:srcRect l="4817" t="25694" r="17448" b="7813"/>
          <a:stretch>
            <a:fillRect/>
          </a:stretch>
        </p:blipFill>
        <p:spPr bwMode="auto">
          <a:xfrm>
            <a:off x="850900" y="1498600"/>
            <a:ext cx="7200900" cy="4619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smtClean="0"/>
              <a:t>Master Level Course 2010-2011</a:t>
            </a:r>
            <a:endParaRPr lang="nl-NL"/>
          </a:p>
        </p:txBody>
      </p:sp>
      <p:sp>
        <p:nvSpPr>
          <p:cNvPr id="6" name="Slide Number Placeholder 4"/>
          <p:cNvSpPr>
            <a:spLocks noGrp="1"/>
          </p:cNvSpPr>
          <p:nvPr>
            <p:ph type="sldNum" sz="quarter" idx="11"/>
          </p:nvPr>
        </p:nvSpPr>
        <p:spPr/>
        <p:txBody>
          <a:bodyPr/>
          <a:lstStyle/>
          <a:p>
            <a:fld id="{D1B18898-5B25-4F45-8BB0-2FCF4A6E2872}" type="slidenum">
              <a:rPr lang="nl-NL"/>
              <a:pPr/>
              <a:t>96</a:t>
            </a:fld>
            <a:endParaRPr lang="nl-NL"/>
          </a:p>
        </p:txBody>
      </p:sp>
      <p:sp>
        <p:nvSpPr>
          <p:cNvPr id="7"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79554" name="Rectangle 2"/>
          <p:cNvSpPr>
            <a:spLocks noGrp="1" noChangeArrowheads="1"/>
          </p:cNvSpPr>
          <p:nvPr>
            <p:ph type="title"/>
          </p:nvPr>
        </p:nvSpPr>
        <p:spPr/>
        <p:txBody>
          <a:bodyPr/>
          <a:lstStyle/>
          <a:p>
            <a:r>
              <a:rPr lang="nl-NL"/>
              <a:t>High-Level Trigger</a:t>
            </a:r>
          </a:p>
        </p:txBody>
      </p:sp>
      <p:pic>
        <p:nvPicPr>
          <p:cNvPr id="279556" name="Picture 4"/>
          <p:cNvPicPr>
            <a:picLocks noChangeAspect="1" noChangeArrowheads="1"/>
          </p:cNvPicPr>
          <p:nvPr/>
        </p:nvPicPr>
        <p:blipFill>
          <a:blip r:embed="rId3"/>
          <a:srcRect l="4948" t="49826" r="7942" b="13542"/>
          <a:stretch>
            <a:fillRect/>
          </a:stretch>
        </p:blipFill>
        <p:spPr bwMode="auto">
          <a:xfrm>
            <a:off x="228600" y="3429000"/>
            <a:ext cx="8496300" cy="2679700"/>
          </a:xfrm>
          <a:prstGeom prst="rect">
            <a:avLst/>
          </a:prstGeom>
          <a:noFill/>
          <a:ln w="9525">
            <a:noFill/>
            <a:miter lim="800000"/>
            <a:headEnd/>
            <a:tailEnd/>
          </a:ln>
          <a:effectLst/>
        </p:spPr>
      </p:pic>
      <p:sp>
        <p:nvSpPr>
          <p:cNvPr id="279557" name="Text Box 5"/>
          <p:cNvSpPr txBox="1">
            <a:spLocks noChangeArrowheads="1"/>
          </p:cNvSpPr>
          <p:nvPr/>
        </p:nvSpPr>
        <p:spPr bwMode="auto">
          <a:xfrm>
            <a:off x="134938" y="1466850"/>
            <a:ext cx="8753475" cy="1739900"/>
          </a:xfrm>
          <a:prstGeom prst="rect">
            <a:avLst/>
          </a:prstGeom>
          <a:noFill/>
          <a:ln w="9525">
            <a:noFill/>
            <a:miter lim="800000"/>
            <a:headEnd/>
            <a:tailEnd/>
          </a:ln>
          <a:effectLst/>
        </p:spPr>
        <p:txBody>
          <a:bodyPr>
            <a:prstTxWarp prst="textNoShape">
              <a:avLst/>
            </a:prstTxWarp>
            <a:spAutoFit/>
          </a:bodyPr>
          <a:lstStyle/>
          <a:p>
            <a:r>
              <a:rPr lang="nl-NL">
                <a:solidFill>
                  <a:srgbClr val="5F604A"/>
                </a:solidFill>
                <a:latin typeface="Verdana" charset="0"/>
              </a:rPr>
              <a:t>The amount of time needed to select the HLT object and the rate of these events after Level-1 trigger. This gives an estimate on how much computers are needed in the HLT farm for 15.1kHz of Level-1 trigger rate (calculations are of course evolving with the evolution of the computer processors). Today it results in about 2000 CPU’s for the start up of the LHC.</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50893E48-0BB9-A64D-9BE5-FECF1A368294}" type="slidenum">
              <a:rPr lang="nl-NL"/>
              <a:pPr/>
              <a:t>97</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38914" name="Rectangle 2"/>
          <p:cNvSpPr>
            <a:spLocks noGrp="1" noChangeArrowheads="1"/>
          </p:cNvSpPr>
          <p:nvPr>
            <p:ph type="title"/>
          </p:nvPr>
        </p:nvSpPr>
        <p:spPr/>
        <p:txBody>
          <a:bodyPr/>
          <a:lstStyle/>
          <a:p>
            <a:r>
              <a:rPr lang="nl-NL"/>
              <a:t>Summary of first part</a:t>
            </a:r>
          </a:p>
        </p:txBody>
      </p:sp>
      <p:pic>
        <p:nvPicPr>
          <p:cNvPr id="38917" name="Picture 5" descr="Physics_Rates_Time"/>
          <p:cNvPicPr>
            <a:picLocks noChangeAspect="1" noChangeArrowheads="1"/>
          </p:cNvPicPr>
          <p:nvPr/>
        </p:nvPicPr>
        <p:blipFill>
          <a:blip r:embed="rId3"/>
          <a:srcRect/>
          <a:stretch>
            <a:fillRect/>
          </a:stretch>
        </p:blipFill>
        <p:spPr bwMode="auto">
          <a:xfrm>
            <a:off x="809625" y="1495425"/>
            <a:ext cx="7505700" cy="4676775"/>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3424C990-737C-054A-A2DC-31EFB63737CC}" type="slidenum">
              <a:rPr lang="nl-NL"/>
              <a:pPr/>
              <a:t>98</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69314" name="Rectangle 2"/>
          <p:cNvSpPr>
            <a:spLocks noGrp="1" noChangeArrowheads="1"/>
          </p:cNvSpPr>
          <p:nvPr>
            <p:ph type="title"/>
          </p:nvPr>
        </p:nvSpPr>
        <p:spPr/>
        <p:txBody>
          <a:bodyPr/>
          <a:lstStyle/>
          <a:p>
            <a:r>
              <a:rPr lang="nl-NL"/>
              <a:t>Summary of first part</a:t>
            </a:r>
          </a:p>
        </p:txBody>
      </p:sp>
      <p:pic>
        <p:nvPicPr>
          <p:cNvPr id="7" name="Picture 6" descr="DAQ-OFF_Column.jpg"/>
          <p:cNvPicPr>
            <a:picLocks noChangeAspect="1"/>
          </p:cNvPicPr>
          <p:nvPr/>
        </p:nvPicPr>
        <p:blipFill>
          <a:blip r:embed="rId3"/>
          <a:stretch>
            <a:fillRect/>
          </a:stretch>
        </p:blipFill>
        <p:spPr>
          <a:xfrm>
            <a:off x="85484" y="1782805"/>
            <a:ext cx="2362382" cy="3944152"/>
          </a:xfrm>
          <a:prstGeom prst="rect">
            <a:avLst/>
          </a:prstGeom>
        </p:spPr>
      </p:pic>
      <p:sp>
        <p:nvSpPr>
          <p:cNvPr id="9" name="Rectangle 3"/>
          <p:cNvSpPr txBox="1">
            <a:spLocks noChangeArrowheads="1"/>
          </p:cNvSpPr>
          <p:nvPr/>
        </p:nvSpPr>
        <p:spPr bwMode="auto">
          <a:xfrm>
            <a:off x="2405834" y="1638917"/>
            <a:ext cx="6610925" cy="40068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smtClean="0">
                <a:ln>
                  <a:noFill/>
                </a:ln>
                <a:solidFill>
                  <a:srgbClr val="5F604A"/>
                </a:solidFill>
                <a:effectLst/>
                <a:uLnTx/>
                <a:uFillTx/>
                <a:latin typeface="+mn-lt"/>
                <a:ea typeface="+mn-ea"/>
                <a:cs typeface="+mn-cs"/>
              </a:rPr>
              <a:t>A modern particle physics detector has millions of readout channels and therefore hundreds of Front-End Driver. On top of this the event rate is very high.</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smtClean="0">
                <a:ln>
                  <a:noFill/>
                </a:ln>
                <a:solidFill>
                  <a:srgbClr val="5F604A"/>
                </a:solidFill>
                <a:effectLst/>
                <a:uLnTx/>
                <a:uFillTx/>
                <a:latin typeface="+mn-lt"/>
                <a:ea typeface="+mn-ea"/>
                <a:cs typeface="+mn-cs"/>
              </a:rPr>
              <a:t>Hence large amount of data has to be processed in a very short time.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smtClean="0">
                <a:ln>
                  <a:noFill/>
                </a:ln>
                <a:solidFill>
                  <a:srgbClr val="5F604A"/>
                </a:solidFill>
                <a:effectLst/>
                <a:uLnTx/>
                <a:uFillTx/>
                <a:latin typeface="+mn-lt"/>
                <a:ea typeface="+mn-ea"/>
                <a:cs typeface="+mn-cs"/>
              </a:rPr>
              <a:t>Only a small fraction of the events can be stored on disk, hence very quick a decision has to be made on a complex multi-channel event.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smtClean="0">
                <a:ln>
                  <a:noFill/>
                </a:ln>
                <a:solidFill>
                  <a:srgbClr val="5F604A"/>
                </a:solidFill>
                <a:effectLst/>
                <a:uLnTx/>
                <a:uFillTx/>
                <a:latin typeface="+mn-lt"/>
                <a:ea typeface="+mn-ea"/>
                <a:cs typeface="+mn-cs"/>
              </a:rPr>
              <a:t>The online data reduction is performed in several steps: electronics very close to the detector (Level-1 Trigger), a large bandwidth transfer system to built the event (DAQ system) and a more complex layer (High-Level Trigger)</a:t>
            </a:r>
            <a:endParaRPr kumimoji="0" lang="en-US" sz="2000" b="0" i="0" u="none" strike="noStrike" kern="0" cap="none" spc="0" normalizeH="0" baseline="0" noProof="0" dirty="0">
              <a:ln>
                <a:noFill/>
              </a:ln>
              <a:solidFill>
                <a:srgbClr val="5F604A"/>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Master Level Course 2010-2011</a:t>
            </a:r>
            <a:endParaRPr lang="nl-NL"/>
          </a:p>
        </p:txBody>
      </p:sp>
      <p:sp>
        <p:nvSpPr>
          <p:cNvPr id="5" name="Slide Number Placeholder 4"/>
          <p:cNvSpPr>
            <a:spLocks noGrp="1"/>
          </p:cNvSpPr>
          <p:nvPr>
            <p:ph type="sldNum" sz="quarter" idx="11"/>
          </p:nvPr>
        </p:nvSpPr>
        <p:spPr/>
        <p:txBody>
          <a:bodyPr/>
          <a:lstStyle/>
          <a:p>
            <a:fld id="{3424C990-737C-054A-A2DC-31EFB63737CC}" type="slidenum">
              <a:rPr lang="nl-NL"/>
              <a:pPr/>
              <a:t>99</a:t>
            </a:fld>
            <a:endParaRPr lang="nl-NL"/>
          </a:p>
        </p:txBody>
      </p:sp>
      <p:sp>
        <p:nvSpPr>
          <p:cNvPr id="6" name="Footer Placeholder 5"/>
          <p:cNvSpPr>
            <a:spLocks noGrp="1"/>
          </p:cNvSpPr>
          <p:nvPr>
            <p:ph type="ftr" sz="quarter" idx="12"/>
          </p:nvPr>
        </p:nvSpPr>
        <p:spPr/>
        <p:txBody>
          <a:bodyPr/>
          <a:lstStyle/>
          <a:p>
            <a:r>
              <a:rPr lang="en-US" smtClean="0"/>
              <a:t>Experimental Techniques in Particle Physics - Prof. J. D'Hondt (VUB)</a:t>
            </a:r>
            <a:endParaRPr lang="nl-NL"/>
          </a:p>
        </p:txBody>
      </p:sp>
      <p:sp>
        <p:nvSpPr>
          <p:cNvPr id="269314" name="Rectangle 2"/>
          <p:cNvSpPr>
            <a:spLocks noGrp="1" noChangeArrowheads="1"/>
          </p:cNvSpPr>
          <p:nvPr>
            <p:ph type="title"/>
          </p:nvPr>
        </p:nvSpPr>
        <p:spPr/>
        <p:txBody>
          <a:bodyPr/>
          <a:lstStyle/>
          <a:p>
            <a:r>
              <a:rPr lang="nl-NL"/>
              <a:t>Summary of first part</a:t>
            </a:r>
          </a:p>
        </p:txBody>
      </p:sp>
      <p:sp>
        <p:nvSpPr>
          <p:cNvPr id="9" name="Rectangle 3"/>
          <p:cNvSpPr txBox="1">
            <a:spLocks noChangeArrowheads="1"/>
          </p:cNvSpPr>
          <p:nvPr/>
        </p:nvSpPr>
        <p:spPr bwMode="auto">
          <a:xfrm>
            <a:off x="3981228" y="1638917"/>
            <a:ext cx="5035532" cy="40068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2000" kern="0" dirty="0" smtClean="0">
                <a:solidFill>
                  <a:srgbClr val="5F604A"/>
                </a:solidFill>
                <a:latin typeface="+mn-lt"/>
              </a:rPr>
              <a:t>From signals in the </a:t>
            </a:r>
            <a:r>
              <a:rPr lang="en-US" sz="2000" kern="0" dirty="0" err="1" smtClean="0">
                <a:solidFill>
                  <a:srgbClr val="5F604A"/>
                </a:solidFill>
                <a:latin typeface="+mn-lt"/>
              </a:rPr>
              <a:t>FED’s</a:t>
            </a:r>
            <a:r>
              <a:rPr lang="en-US" sz="2000" kern="0" dirty="0" smtClean="0">
                <a:solidFill>
                  <a:srgbClr val="5F604A"/>
                </a:solidFill>
                <a:latin typeface="+mn-lt"/>
              </a:rPr>
              <a:t> to an event in my ROOT file…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2000" kern="0" dirty="0" smtClean="0">
                <a:solidFill>
                  <a:srgbClr val="5F604A"/>
                </a:solidFill>
                <a:latin typeface="+mn-lt"/>
              </a:rPr>
              <a:t>The DAQ of such experiments is very complex and requires specific electronics and a multi-layer approach to built the events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5F604A"/>
                </a:solidFill>
                <a:effectLst/>
                <a:uLnTx/>
                <a:uFillTx/>
                <a:latin typeface="+mn-lt"/>
                <a:ea typeface="+mn-ea"/>
                <a:cs typeface="+mn-cs"/>
              </a:rPr>
              <a:t>The</a:t>
            </a:r>
            <a:r>
              <a:rPr kumimoji="0" lang="en-US" sz="2000" b="0" i="0" u="none" strike="noStrike" kern="0" cap="none" spc="0" normalizeH="0" noProof="0" dirty="0" smtClean="0">
                <a:ln>
                  <a:noFill/>
                </a:ln>
                <a:solidFill>
                  <a:srgbClr val="5F604A"/>
                </a:solidFill>
                <a:effectLst/>
                <a:uLnTx/>
                <a:uFillTx/>
                <a:latin typeface="+mn-lt"/>
                <a:ea typeface="+mn-ea"/>
                <a:cs typeface="+mn-cs"/>
              </a:rPr>
              <a:t> ideas can be applied for other experiments, but the implementation is specific for each (sub-)detector</a:t>
            </a:r>
            <a:endParaRPr kumimoji="0" lang="en-US" sz="2000" b="0" i="0" u="none" strike="noStrike" kern="0" cap="none" spc="0" normalizeH="0" baseline="0" noProof="0" dirty="0">
              <a:ln>
                <a:noFill/>
              </a:ln>
              <a:solidFill>
                <a:srgbClr val="5F604A"/>
              </a:solidFill>
              <a:effectLst/>
              <a:uLnTx/>
              <a:uFillTx/>
              <a:latin typeface="+mn-lt"/>
              <a:ea typeface="+mn-ea"/>
              <a:cs typeface="+mn-cs"/>
            </a:endParaRPr>
          </a:p>
        </p:txBody>
      </p:sp>
      <p:pic>
        <p:nvPicPr>
          <p:cNvPr id="8" name="Picture 7" descr="PosterDataFlow_DoTop.jpg"/>
          <p:cNvPicPr>
            <a:picLocks noChangeAspect="1"/>
          </p:cNvPicPr>
          <p:nvPr/>
        </p:nvPicPr>
        <p:blipFill>
          <a:blip r:embed="rId3"/>
          <a:stretch>
            <a:fillRect/>
          </a:stretch>
        </p:blipFill>
        <p:spPr>
          <a:xfrm>
            <a:off x="202655" y="1147832"/>
            <a:ext cx="3558750" cy="5183247"/>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PT template VUB[3]">
  <a:themeElements>
    <a:clrScheme name="PPT template VUB[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 template VUB[3]">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PT template VUB[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 template VUB[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 template VUB[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 template VUB[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 template VUB[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 template VUB[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 template VUB[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 template VUB[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 template VUB[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 template VUB[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 template VUB[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 template VUB[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 template VUB[3]</Template>
  <TotalTime>2692</TotalTime>
  <Words>7962</Words>
  <Application>Microsoft Office PowerPoint</Application>
  <PresentationFormat>On-screen Show (4:3)</PresentationFormat>
  <Paragraphs>1207</Paragraphs>
  <Slides>101</Slides>
  <Notes>101</Notes>
  <HiddenSlides>1</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101</vt:i4>
      </vt:variant>
    </vt:vector>
  </HeadingPairs>
  <TitlesOfParts>
    <vt:vector size="104" baseType="lpstr">
      <vt:lpstr>PPT template VUB[3]</vt:lpstr>
      <vt:lpstr>Image</vt:lpstr>
      <vt:lpstr>Worksheet</vt:lpstr>
      <vt:lpstr>Experimental Techniques in Particle Physics</vt:lpstr>
      <vt:lpstr>Content</vt:lpstr>
      <vt:lpstr>The first part</vt:lpstr>
      <vt:lpstr>Introduction to HEP</vt:lpstr>
      <vt:lpstr>Evolution of the theory</vt:lpstr>
      <vt:lpstr>Timeline of a HEP experiment</vt:lpstr>
      <vt:lpstr>Evolution of the experiments</vt:lpstr>
      <vt:lpstr>Generalities of accelerators</vt:lpstr>
      <vt:lpstr>Evolution of these parameters</vt:lpstr>
      <vt:lpstr>Evolution of accelerator types</vt:lpstr>
      <vt:lpstr>Evolution of accelerator types</vt:lpstr>
      <vt:lpstr>Evolution of the detectors</vt:lpstr>
      <vt:lpstr>Event rate at early experiments</vt:lpstr>
      <vt:lpstr>Data Acquisition</vt:lpstr>
      <vt:lpstr>Electronic signals (reminder)</vt:lpstr>
      <vt:lpstr>Electronic signals (reminder)</vt:lpstr>
      <vt:lpstr>Electronic signals (reminder)</vt:lpstr>
      <vt:lpstr>Electronics</vt:lpstr>
      <vt:lpstr>Cross section &amp; event rate</vt:lpstr>
      <vt:lpstr>Cross section &amp; event rate</vt:lpstr>
      <vt:lpstr>Cross section &amp; event rate</vt:lpstr>
      <vt:lpstr>Goal of the trigger setup</vt:lpstr>
      <vt:lpstr>Trigger on what?</vt:lpstr>
      <vt:lpstr>Hadron collisions</vt:lpstr>
      <vt:lpstr>Hadron collisions</vt:lpstr>
      <vt:lpstr>Hadron collisions</vt:lpstr>
      <vt:lpstr>Hadron collisions</vt:lpstr>
      <vt:lpstr>Hadron collisions</vt:lpstr>
      <vt:lpstr>Hadron collisions</vt:lpstr>
      <vt:lpstr>Hadron collisions</vt:lpstr>
      <vt:lpstr>Hadron collisions</vt:lpstr>
      <vt:lpstr>Hadron collisions</vt:lpstr>
      <vt:lpstr>Hadron collisions</vt:lpstr>
      <vt:lpstr>Hadron collisions</vt:lpstr>
      <vt:lpstr>The Large Hadron Collider (LHC)</vt:lpstr>
      <vt:lpstr>The timeline of the project</vt:lpstr>
      <vt:lpstr>Large Hadron Collider basics</vt:lpstr>
      <vt:lpstr>Laboratory is operational!</vt:lpstr>
      <vt:lpstr>Higgs boson production at LHC</vt:lpstr>
      <vt:lpstr>Beam crossings evolution</vt:lpstr>
      <vt:lpstr>The Large Hadron Collider (LHC)</vt:lpstr>
      <vt:lpstr>Cross section and minimum bias: in-time pile-up</vt:lpstr>
      <vt:lpstr>Time-of-flight of signal: out-of-time pile-up</vt:lpstr>
      <vt:lpstr>Superimposed pile-up collisions</vt:lpstr>
      <vt:lpstr>Impact on detector design</vt:lpstr>
      <vt:lpstr>The Compact Muon Solenoid</vt:lpstr>
      <vt:lpstr>Slide 47</vt:lpstr>
      <vt:lpstr>Enormous amount of data sources</vt:lpstr>
      <vt:lpstr>Example of a final state event</vt:lpstr>
      <vt:lpstr>Selectivity of the physics signals</vt:lpstr>
      <vt:lpstr>Physics selection at the LHC</vt:lpstr>
      <vt:lpstr>Physics selection at the LHC</vt:lpstr>
      <vt:lpstr>Reference for Level-1 in CMS</vt:lpstr>
      <vt:lpstr>Reference for HLT in CMS</vt:lpstr>
      <vt:lpstr>Trigger structures</vt:lpstr>
      <vt:lpstr>Trigger structures</vt:lpstr>
      <vt:lpstr>Data flow in the CMS experiment</vt:lpstr>
      <vt:lpstr>The Level-1 trigger</vt:lpstr>
      <vt:lpstr>The Level-1 trigger</vt:lpstr>
      <vt:lpstr>Level-1 trigger algorithms</vt:lpstr>
      <vt:lpstr>Signatures in the detector(s)</vt:lpstr>
      <vt:lpstr>Signatures in the detector(s)</vt:lpstr>
      <vt:lpstr>Level-1 trigger decision loop</vt:lpstr>
      <vt:lpstr>Level-1 is hardware</vt:lpstr>
      <vt:lpstr>The path of the signal...</vt:lpstr>
      <vt:lpstr>Detector readout: front-end</vt:lpstr>
      <vt:lpstr>Calorimeter system in CMS</vt:lpstr>
      <vt:lpstr>Calorimeter system in CMS</vt:lpstr>
      <vt:lpstr>Level-1 Calorimeter trigger</vt:lpstr>
      <vt:lpstr>Level-1 Calorimeter trigger</vt:lpstr>
      <vt:lpstr>Level-1 Jet and t trigger</vt:lpstr>
      <vt:lpstr>Level-1 Jet and t trigger</vt:lpstr>
      <vt:lpstr>Muon system in CMS</vt:lpstr>
      <vt:lpstr>Level-1 muon trigger</vt:lpstr>
      <vt:lpstr>Level-1 trigger rates</vt:lpstr>
      <vt:lpstr>Level-1 trigger rates</vt:lpstr>
      <vt:lpstr>Global Level-1 trigger (CMS)</vt:lpstr>
      <vt:lpstr>Level-1 is hardware</vt:lpstr>
      <vt:lpstr>Level-1 is hardware</vt:lpstr>
      <vt:lpstr>Trigger and DAQ trends</vt:lpstr>
      <vt:lpstr>Level-1 summary</vt:lpstr>
      <vt:lpstr>DAQ system</vt:lpstr>
      <vt:lpstr>The “Event Builder”</vt:lpstr>
      <vt:lpstr>Main view of the DAQ system</vt:lpstr>
      <vt:lpstr>Data flow in proton collisions</vt:lpstr>
      <vt:lpstr>Main view of the DAQ system</vt:lpstr>
      <vt:lpstr>Main view of the DAQ system</vt:lpstr>
      <vt:lpstr>Scalability of the DAQ system</vt:lpstr>
      <vt:lpstr>FED Builder specifications</vt:lpstr>
      <vt:lpstr>Main view of the DAQ system</vt:lpstr>
      <vt:lpstr>Readout Unit Builder</vt:lpstr>
      <vt:lpstr>High-Level Trigger</vt:lpstr>
      <vt:lpstr>High-Level Trigger</vt:lpstr>
      <vt:lpstr>HLT table</vt:lpstr>
      <vt:lpstr>HLT table for low luminosity</vt:lpstr>
      <vt:lpstr>High-Level Trigger</vt:lpstr>
      <vt:lpstr>Summary of first part</vt:lpstr>
      <vt:lpstr>Summary of first part</vt:lpstr>
      <vt:lpstr>Summary of first part</vt:lpstr>
      <vt:lpstr>Summary of first part</vt:lpstr>
      <vt:lpstr>Slide 101</vt:lpstr>
    </vt:vector>
  </TitlesOfParts>
  <Company>VUB-ULB</Company>
  <LinksUpToDate>false</LinksUpToDate>
  <SharedDoc>false</SharedDoc>
  <HyperlinksChanged>false</HyperlinksChanged>
  <AppVersion>12.0258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Outreach for Particle Physics in Belgium</dc:title>
  <dc:creator>IIHE</dc:creator>
  <cp:lastModifiedBy>xxxx yyyy</cp:lastModifiedBy>
  <cp:revision>99</cp:revision>
  <dcterms:created xsi:type="dcterms:W3CDTF">2010-11-05T07:07:31Z</dcterms:created>
  <dcterms:modified xsi:type="dcterms:W3CDTF">2010-11-05T07:41:35Z</dcterms:modified>
</cp:coreProperties>
</file>